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311" r:id="rId2"/>
    <p:sldId id="312" r:id="rId3"/>
    <p:sldId id="331" r:id="rId4"/>
    <p:sldId id="313" r:id="rId5"/>
    <p:sldId id="334" r:id="rId6"/>
    <p:sldId id="332" r:id="rId7"/>
    <p:sldId id="335" r:id="rId8"/>
    <p:sldId id="336" r:id="rId9"/>
    <p:sldId id="314" r:id="rId10"/>
    <p:sldId id="315" r:id="rId1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35EE2-CCB5-4D0D-AB7B-634F84AB0868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E797E-41E9-41F6-B95C-C1E309B45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5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 b="1">
                <a:latin typeface="Alegreya Bold" panose="020B060402020202020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legreya Bold" panose="020B060402020202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080302"/>
            <a:ext cx="2743200" cy="365125"/>
          </a:xfrm>
        </p:spPr>
        <p:txBody>
          <a:bodyPr/>
          <a:lstStyle/>
          <a:p>
            <a:fld id="{E7CA0A5C-D1FD-4392-B03A-227F1C17612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0630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080306"/>
            <a:ext cx="2743200" cy="365125"/>
          </a:xfrm>
        </p:spPr>
        <p:txBody>
          <a:bodyPr/>
          <a:lstStyle/>
          <a:p>
            <a:fld id="{C7F63CE8-F900-43EB-ACE2-EEAAA1A097E6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4"/>
          <p:cNvGrpSpPr/>
          <p:nvPr/>
        </p:nvGrpSpPr>
        <p:grpSpPr>
          <a:xfrm>
            <a:off x="11372491" y="379562"/>
            <a:ext cx="280422" cy="280422"/>
            <a:chOff x="0" y="0"/>
            <a:chExt cx="477520" cy="477520"/>
          </a:xfrm>
        </p:grpSpPr>
        <p:grpSp>
          <p:nvGrpSpPr>
            <p:cNvPr id="10" name="Group 5"/>
            <p:cNvGrpSpPr/>
            <p:nvPr/>
          </p:nvGrpSpPr>
          <p:grpSpPr>
            <a:xfrm>
              <a:off x="0" y="0"/>
              <a:ext cx="477520" cy="77593"/>
              <a:chOff x="0" y="0"/>
              <a:chExt cx="1913890" cy="310990"/>
            </a:xfrm>
          </p:grpSpPr>
          <p:sp>
            <p:nvSpPr>
              <p:cNvPr id="15" name="Freeform 6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FFDB25"/>
              </a:solidFill>
            </p:spPr>
          </p:sp>
        </p:grpSp>
        <p:grpSp>
          <p:nvGrpSpPr>
            <p:cNvPr id="11" name="Group 7"/>
            <p:cNvGrpSpPr/>
            <p:nvPr/>
          </p:nvGrpSpPr>
          <p:grpSpPr>
            <a:xfrm>
              <a:off x="0" y="199964"/>
              <a:ext cx="477520" cy="77593"/>
              <a:chOff x="0" y="0"/>
              <a:chExt cx="1913890" cy="310990"/>
            </a:xfrm>
          </p:grpSpPr>
          <p:sp>
            <p:nvSpPr>
              <p:cNvPr id="14" name="Freeform 8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FFDB25"/>
              </a:solidFill>
            </p:spPr>
          </p:sp>
        </p:grpSp>
        <p:grpSp>
          <p:nvGrpSpPr>
            <p:cNvPr id="12" name="Group 9"/>
            <p:cNvGrpSpPr/>
            <p:nvPr/>
          </p:nvGrpSpPr>
          <p:grpSpPr>
            <a:xfrm>
              <a:off x="0" y="399927"/>
              <a:ext cx="477520" cy="77593"/>
              <a:chOff x="0" y="0"/>
              <a:chExt cx="1913890" cy="310990"/>
            </a:xfrm>
          </p:grpSpPr>
          <p:sp>
            <p:nvSpPr>
              <p:cNvPr id="13" name="Freeform 10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FFDB25"/>
              </a:solidFill>
            </p:spPr>
          </p:sp>
        </p:grpSp>
      </p:grpSp>
      <p:grpSp>
        <p:nvGrpSpPr>
          <p:cNvPr id="52" name="Group 51"/>
          <p:cNvGrpSpPr/>
          <p:nvPr/>
        </p:nvGrpSpPr>
        <p:grpSpPr>
          <a:xfrm>
            <a:off x="-5751" y="-1019177"/>
            <a:ext cx="14457872" cy="7910423"/>
            <a:chOff x="0" y="-8467"/>
            <a:chExt cx="12192000" cy="6866467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Isosceles Triangle 5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6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3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5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0A5C-D1FD-4392-B03A-227F1C17612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3CE8-F900-43EB-ACE2-EEAAA1A097E6}" type="slidenum">
              <a:rPr lang="en-US" smtClean="0"/>
              <a:t>‹#›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rot="18041234">
            <a:off x="-90295" y="-1256191"/>
            <a:ext cx="18942240" cy="16228381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9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88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0A5C-D1FD-4392-B03A-227F1C17612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3CE8-F900-43EB-ACE2-EEAAA1A097E6}" type="slidenum">
              <a:rPr lang="en-US" smtClean="0"/>
              <a:t>‹#›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-5751" y="-1019177"/>
            <a:ext cx="14457872" cy="7910423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9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12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96947" y="427657"/>
            <a:ext cx="6198107" cy="319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9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2463015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7587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C1AE8-EEF1-4858-A7D3-2DD065EA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4E8F0-CEA9-4621-8071-7C6356C90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BFDBB-BCC5-4255-A1EE-35BCC3A0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0A5C-D1FD-4392-B03A-227F1C17612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05E5D-5A81-4370-9211-FE2F82A07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BE6A7-ABC5-4356-9648-31F13549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3CE8-F900-43EB-ACE2-EEAAA1A09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03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9598" y="1709738"/>
            <a:ext cx="919785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9598" y="4589463"/>
            <a:ext cx="919785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0A5C-D1FD-4392-B03A-227F1C17612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3CE8-F900-43EB-ACE2-EEAAA1A097E6}" type="slidenum">
              <a:rPr lang="en-US" smtClean="0"/>
              <a:t>‹#›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rot="10800000">
            <a:off x="-3572849" y="-6130080"/>
            <a:ext cx="25078097" cy="16695636"/>
            <a:chOff x="0" y="-165501"/>
            <a:chExt cx="12442674" cy="9034334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435325" y="-165501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511836" y="1519766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120556" y="5600700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0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625863" y="534359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9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0A5C-D1FD-4392-B03A-227F1C17612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3CE8-F900-43EB-ACE2-EEAAA1A097E6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3722849">
            <a:off x="1534064" y="-1717440"/>
            <a:ext cx="14457872" cy="7910423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0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5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0A5C-D1FD-4392-B03A-227F1C17612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3CE8-F900-43EB-ACE2-EEAAA1A097E6}" type="slidenum">
              <a:rPr lang="en-US" smtClean="0"/>
              <a:t>‹#›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 rot="10800000">
            <a:off x="-2539690" y="-2173063"/>
            <a:ext cx="17423779" cy="9356276"/>
            <a:chOff x="0" y="-8467"/>
            <a:chExt cx="12192000" cy="6866467"/>
          </a:xfrm>
        </p:grpSpPr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2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926937" y="124990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340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0A5C-D1FD-4392-B03A-227F1C17612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3CE8-F900-43EB-ACE2-EEAAA1A097E6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-5751" y="-1019177"/>
            <a:ext cx="14457872" cy="7910423"/>
            <a:chOff x="0" y="-8467"/>
            <a:chExt cx="12192000" cy="6866467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28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5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0A5C-D1FD-4392-B03A-227F1C17612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3CE8-F900-43EB-ACE2-EEAAA1A097E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19428514">
            <a:off x="-5678893" y="2766263"/>
            <a:ext cx="21873384" cy="7910423"/>
            <a:chOff x="0" y="-8467"/>
            <a:chExt cx="12192000" cy="6866467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8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3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0A5C-D1FD-4392-B03A-227F1C17612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3CE8-F900-43EB-ACE2-EEAAA1A097E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-24443041" y="-4237511"/>
            <a:ext cx="25343586" cy="12758057"/>
            <a:chOff x="0" y="-8467"/>
            <a:chExt cx="12192000" cy="6866467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8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697392" y="258755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0A5C-D1FD-4392-B03A-227F1C17612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3CE8-F900-43EB-ACE2-EEAAA1A097E6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10800000">
            <a:off x="-3039898" y="-3366656"/>
            <a:ext cx="19415970" cy="115981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0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890362" y="16410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52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0A5C-D1FD-4392-B03A-227F1C17612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3CE8-F900-43EB-ACE2-EEAAA1A097E6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 rot="5400000">
            <a:off x="-1514221" y="-5185538"/>
            <a:ext cx="15220444" cy="14055515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0" name="Picture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02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A0A5C-D1FD-4392-B03A-227F1C17612F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63CE8-F900-43EB-ACE2-EEAAA1A097E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777483"/>
            <a:ext cx="12192000" cy="232914"/>
          </a:xfrm>
          <a:prstGeom prst="rect">
            <a:avLst/>
          </a:prstGeom>
          <a:solidFill>
            <a:srgbClr val="386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5399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legreya Bold" panose="020B060402020202020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legreya Bold" panose="020B060402020202020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 Light" panose="020B0604020202020204" charset="0"/>
          <a:ea typeface="Open Sans Light" panose="020B0604020202020204" charset="0"/>
          <a:cs typeface="Open Sans Light" panose="020B060402020202020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 Light" panose="020B0604020202020204" charset="0"/>
          <a:ea typeface="Open Sans Light" panose="020B0604020202020204" charset="0"/>
          <a:cs typeface="Open Sans Light" panose="020B060402020202020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 Light" panose="020B0604020202020204" charset="0"/>
          <a:ea typeface="Open Sans Light" panose="020B0604020202020204" charset="0"/>
          <a:cs typeface="Open Sans Light" panose="020B060402020202020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 Light" panose="020B0604020202020204" charset="0"/>
          <a:ea typeface="Open Sans Light" panose="020B0604020202020204" charset="0"/>
          <a:cs typeface="Open Sans Light" panose="020B06040202020202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DDACAC-625B-4A35-89C7-FB93550971E4}"/>
              </a:ext>
            </a:extLst>
          </p:cNvPr>
          <p:cNvSpPr txBox="1"/>
          <p:nvPr/>
        </p:nvSpPr>
        <p:spPr>
          <a:xfrm>
            <a:off x="2497540" y="1336119"/>
            <a:ext cx="877551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i-FI" sz="2000" b="1" dirty="0"/>
              <a:t>KALKULUS </a:t>
            </a:r>
            <a:br>
              <a:rPr lang="fi-FI" sz="2000" b="1" dirty="0"/>
            </a:br>
            <a:br>
              <a:rPr lang="fi-FI" sz="2000" b="1" dirty="0"/>
            </a:br>
            <a:r>
              <a:rPr lang="fi-FI" sz="2000" b="1" dirty="0"/>
              <a:t>Bagian 3.  Fungsi dan Limit</a:t>
            </a:r>
            <a:br>
              <a:rPr lang="fi-FI" sz="2000" b="1" dirty="0"/>
            </a:br>
            <a:br>
              <a:rPr lang="fi-FI" sz="2000" b="1" dirty="0"/>
            </a:br>
            <a:r>
              <a:rPr lang="fi-FI" sz="2000" b="1" dirty="0"/>
              <a:t>Sesi Online 4</a:t>
            </a:r>
          </a:p>
          <a:p>
            <a:pPr algn="ctr"/>
            <a:endParaRPr lang="fi-FI" sz="2000" b="1" dirty="0"/>
          </a:p>
          <a:p>
            <a:pPr algn="ctr"/>
            <a:r>
              <a:rPr lang="fi-FI" sz="2000" b="1" dirty="0"/>
              <a:t>Fungsi dan Grafiknya </a:t>
            </a:r>
          </a:p>
          <a:p>
            <a:pPr algn="ctr"/>
            <a:endParaRPr lang="fi-FI" sz="2000" b="1" dirty="0"/>
          </a:p>
          <a:p>
            <a:pPr algn="ctr"/>
            <a:r>
              <a:rPr lang="en-US" dirty="0"/>
              <a:t>PROGRAM STUDI INFORMATIKA </a:t>
            </a:r>
          </a:p>
          <a:p>
            <a:pPr algn="ctr"/>
            <a:r>
              <a:rPr lang="en-US" dirty="0"/>
              <a:t>UNIVERSITAS SIBER ASIA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Oleh : 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Ambros</a:t>
            </a:r>
            <a:r>
              <a:rPr lang="en-US" dirty="0"/>
              <a:t> Magnus Rudolf </a:t>
            </a:r>
            <a:r>
              <a:rPr lang="en-US" dirty="0" err="1"/>
              <a:t>Mekeng,S.T,M.T</a:t>
            </a:r>
            <a:endParaRPr lang="id-ID" dirty="0"/>
          </a:p>
          <a:p>
            <a:pPr algn="ctr"/>
            <a:endParaRPr lang="fi-FI" b="1" dirty="0"/>
          </a:p>
          <a:p>
            <a:pPr algn="ctr"/>
            <a:endParaRPr lang="en-US" sz="2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86452" y="2605555"/>
            <a:ext cx="287514" cy="1792691"/>
          </a:xfrm>
          <a:custGeom>
            <a:avLst/>
            <a:gdLst/>
            <a:ahLst/>
            <a:cxnLst/>
            <a:rect l="l" t="t" r="r" b="b"/>
            <a:pathLst>
              <a:path w="448309" h="2795270">
                <a:moveTo>
                  <a:pt x="0" y="0"/>
                </a:moveTo>
                <a:lnTo>
                  <a:pt x="447905" y="2795264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85098"/>
            </a:srgbClr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5" name="object 15"/>
          <p:cNvSpPr txBox="1">
            <a:spLocks noGrp="1"/>
          </p:cNvSpPr>
          <p:nvPr>
            <p:ph type="title" idx="4294967295"/>
          </p:nvPr>
        </p:nvSpPr>
        <p:spPr>
          <a:xfrm>
            <a:off x="1273816" y="166898"/>
            <a:ext cx="1200150" cy="363538"/>
          </a:xfrm>
          <a:prstGeom prst="rect">
            <a:avLst/>
          </a:prstGeom>
        </p:spPr>
        <p:txBody>
          <a:bodyPr vert="horz" wrap="square" lIns="0" tIns="8145" rIns="0" bIns="0" rtlCol="0" anchor="ctr">
            <a:spAutoFit/>
          </a:bodyPr>
          <a:lstStyle/>
          <a:p>
            <a:pPr marL="8145">
              <a:lnSpc>
                <a:spcPct val="100000"/>
              </a:lnSpc>
              <a:spcBef>
                <a:spcPts val="64"/>
              </a:spcBef>
            </a:pPr>
            <a:r>
              <a:rPr sz="2309" spc="-13" dirty="0" err="1">
                <a:solidFill>
                  <a:srgbClr val="767676"/>
                </a:solidFill>
                <a:latin typeface="Trebuchet MS"/>
                <a:cs typeface="Trebuchet MS"/>
              </a:rPr>
              <a:t>Contoh</a:t>
            </a:r>
            <a:r>
              <a:rPr sz="2309" spc="-67" dirty="0">
                <a:solidFill>
                  <a:srgbClr val="767676"/>
                </a:solidFill>
                <a:latin typeface="Trebuchet MS"/>
                <a:cs typeface="Trebuchet MS"/>
              </a:rPr>
              <a:t> </a:t>
            </a:r>
            <a:endParaRPr sz="2309" dirty="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74395" y="530436"/>
            <a:ext cx="3447733" cy="1286309"/>
          </a:xfrm>
          <a:prstGeom prst="rect">
            <a:avLst/>
          </a:prstGeom>
        </p:spPr>
        <p:txBody>
          <a:bodyPr vert="horz" wrap="square" lIns="0" tIns="89594" rIns="0" bIns="0" rtlCol="0">
            <a:spAutoFit/>
          </a:bodyPr>
          <a:lstStyle/>
          <a:p>
            <a:pPr marL="32578">
              <a:spcBef>
                <a:spcPts val="705"/>
              </a:spcBef>
            </a:pPr>
            <a:r>
              <a:rPr sz="1154" spc="-3" dirty="0">
                <a:solidFill>
                  <a:srgbClr val="3E3E3E"/>
                </a:solidFill>
                <a:latin typeface="Times New Roman"/>
                <a:cs typeface="Times New Roman"/>
              </a:rPr>
              <a:t>Untuk </a:t>
            </a:r>
            <a:r>
              <a:rPr sz="1154" i="1" dirty="0">
                <a:solidFill>
                  <a:srgbClr val="3E3E3E"/>
                </a:solidFill>
                <a:latin typeface="Times New Roman"/>
                <a:cs typeface="Times New Roman"/>
              </a:rPr>
              <a:t>f</a:t>
            </a:r>
            <a:r>
              <a:rPr sz="1154" dirty="0">
                <a:solidFill>
                  <a:srgbClr val="3E3E3E"/>
                </a:solidFill>
                <a:latin typeface="Times New Roman"/>
                <a:cs typeface="Times New Roman"/>
              </a:rPr>
              <a:t>(</a:t>
            </a:r>
            <a:r>
              <a:rPr sz="1154" i="1" dirty="0">
                <a:solidFill>
                  <a:srgbClr val="3E3E3E"/>
                </a:solidFill>
                <a:latin typeface="Times New Roman"/>
                <a:cs typeface="Times New Roman"/>
              </a:rPr>
              <a:t>x</a:t>
            </a:r>
            <a:r>
              <a:rPr sz="1154" dirty="0">
                <a:solidFill>
                  <a:srgbClr val="3E3E3E"/>
                </a:solidFill>
                <a:latin typeface="Times New Roman"/>
                <a:cs typeface="Times New Roman"/>
              </a:rPr>
              <a:t>) </a:t>
            </a:r>
            <a:r>
              <a:rPr sz="1154" spc="-3" dirty="0">
                <a:solidFill>
                  <a:srgbClr val="3E3E3E"/>
                </a:solidFill>
                <a:latin typeface="Times New Roman"/>
                <a:cs typeface="Times New Roman"/>
              </a:rPr>
              <a:t>= </a:t>
            </a:r>
            <a:r>
              <a:rPr sz="1154" i="1" dirty="0">
                <a:solidFill>
                  <a:srgbClr val="3E3E3E"/>
                </a:solidFill>
                <a:latin typeface="Times New Roman"/>
                <a:cs typeface="Times New Roman"/>
              </a:rPr>
              <a:t>x</a:t>
            </a:r>
            <a:r>
              <a:rPr sz="1154" baseline="25462" dirty="0">
                <a:solidFill>
                  <a:srgbClr val="3E3E3E"/>
                </a:solidFill>
                <a:latin typeface="Times New Roman"/>
                <a:cs typeface="Times New Roman"/>
              </a:rPr>
              <a:t>2 </a:t>
            </a:r>
            <a:r>
              <a:rPr sz="1154" spc="-3" dirty="0">
                <a:solidFill>
                  <a:srgbClr val="3E3E3E"/>
                </a:solidFill>
                <a:latin typeface="Times New Roman"/>
                <a:cs typeface="Times New Roman"/>
              </a:rPr>
              <a:t>– 2</a:t>
            </a:r>
            <a:r>
              <a:rPr sz="1154" i="1" spc="-3" dirty="0">
                <a:solidFill>
                  <a:srgbClr val="3E3E3E"/>
                </a:solidFill>
                <a:latin typeface="Times New Roman"/>
                <a:cs typeface="Times New Roman"/>
              </a:rPr>
              <a:t>x, </a:t>
            </a:r>
            <a:r>
              <a:rPr sz="1154" spc="-3" dirty="0">
                <a:solidFill>
                  <a:srgbClr val="3E3E3E"/>
                </a:solidFill>
                <a:latin typeface="Times New Roman"/>
                <a:cs typeface="Times New Roman"/>
              </a:rPr>
              <a:t>tentukan dan sederhanakan </a:t>
            </a:r>
            <a:r>
              <a:rPr sz="1154" dirty="0">
                <a:solidFill>
                  <a:srgbClr val="3E3E3E"/>
                </a:solidFill>
                <a:latin typeface="Times New Roman"/>
                <a:cs typeface="Times New Roman"/>
              </a:rPr>
              <a:t>nilai</a:t>
            </a:r>
            <a:r>
              <a:rPr sz="1154" spc="-71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154" dirty="0">
                <a:solidFill>
                  <a:srgbClr val="3E3E3E"/>
                </a:solidFill>
                <a:latin typeface="Times New Roman"/>
                <a:cs typeface="Times New Roman"/>
              </a:rPr>
              <a:t>dari</a:t>
            </a:r>
            <a:endParaRPr sz="1154" dirty="0">
              <a:latin typeface="Times New Roman"/>
              <a:cs typeface="Times New Roman"/>
            </a:endParaRPr>
          </a:p>
          <a:p>
            <a:pPr marL="361209" indent="-329038">
              <a:spcBef>
                <a:spcPts val="641"/>
              </a:spcBef>
              <a:buClr>
                <a:srgbClr val="90C226"/>
              </a:buClr>
              <a:buSzPct val="80555"/>
              <a:buFont typeface="Times New Roman"/>
              <a:buAutoNum type="alphaLcParenR"/>
              <a:tabLst>
                <a:tab pos="361209" algn="l"/>
                <a:tab pos="361616" algn="l"/>
              </a:tabLst>
            </a:pPr>
            <a:r>
              <a:rPr sz="1154" i="1" dirty="0">
                <a:solidFill>
                  <a:srgbClr val="3E3E3E"/>
                </a:solidFill>
                <a:latin typeface="Times New Roman"/>
                <a:cs typeface="Times New Roman"/>
              </a:rPr>
              <a:t>f</a:t>
            </a:r>
            <a:r>
              <a:rPr sz="1154" dirty="0">
                <a:solidFill>
                  <a:srgbClr val="3E3E3E"/>
                </a:solidFill>
                <a:latin typeface="Times New Roman"/>
                <a:cs typeface="Times New Roman"/>
              </a:rPr>
              <a:t>(4)</a:t>
            </a:r>
            <a:endParaRPr sz="1154" dirty="0">
              <a:latin typeface="Times New Roman"/>
              <a:cs typeface="Times New Roman"/>
            </a:endParaRPr>
          </a:p>
          <a:p>
            <a:pPr marL="361209" indent="-329038">
              <a:spcBef>
                <a:spcPts val="641"/>
              </a:spcBef>
              <a:buClr>
                <a:srgbClr val="90C226"/>
              </a:buClr>
              <a:buSzPct val="80555"/>
              <a:buFont typeface="Times New Roman"/>
              <a:buAutoNum type="alphaLcParenR"/>
              <a:tabLst>
                <a:tab pos="361209" algn="l"/>
                <a:tab pos="361616" algn="l"/>
              </a:tabLst>
            </a:pPr>
            <a:r>
              <a:rPr sz="1154" i="1" dirty="0">
                <a:solidFill>
                  <a:srgbClr val="3E3E3E"/>
                </a:solidFill>
                <a:latin typeface="Times New Roman"/>
                <a:cs typeface="Times New Roman"/>
              </a:rPr>
              <a:t>f</a:t>
            </a:r>
            <a:r>
              <a:rPr sz="1154" dirty="0">
                <a:solidFill>
                  <a:srgbClr val="3E3E3E"/>
                </a:solidFill>
                <a:latin typeface="Times New Roman"/>
                <a:cs typeface="Times New Roman"/>
              </a:rPr>
              <a:t>(4 +</a:t>
            </a:r>
            <a:r>
              <a:rPr sz="1154" spc="-8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154" i="1" dirty="0">
                <a:solidFill>
                  <a:srgbClr val="3E3E3E"/>
                </a:solidFill>
                <a:latin typeface="Times New Roman"/>
                <a:cs typeface="Times New Roman"/>
              </a:rPr>
              <a:t>h</a:t>
            </a:r>
            <a:r>
              <a:rPr sz="1154" dirty="0">
                <a:solidFill>
                  <a:srgbClr val="3E3E3E"/>
                </a:solidFill>
                <a:latin typeface="Times New Roman"/>
                <a:cs typeface="Times New Roman"/>
              </a:rPr>
              <a:t>)</a:t>
            </a:r>
            <a:endParaRPr sz="1154" dirty="0">
              <a:latin typeface="Times New Roman"/>
              <a:cs typeface="Times New Roman"/>
            </a:endParaRPr>
          </a:p>
          <a:p>
            <a:pPr marL="32578">
              <a:spcBef>
                <a:spcPts val="641"/>
              </a:spcBef>
              <a:tabLst>
                <a:tab pos="361209" algn="l"/>
              </a:tabLst>
            </a:pPr>
            <a:r>
              <a:rPr sz="930" spc="-3" dirty="0">
                <a:solidFill>
                  <a:srgbClr val="90C226"/>
                </a:solidFill>
                <a:latin typeface="Times New Roman"/>
                <a:cs typeface="Times New Roman"/>
              </a:rPr>
              <a:t>c)	</a:t>
            </a:r>
            <a:r>
              <a:rPr sz="1154" i="1" dirty="0">
                <a:solidFill>
                  <a:srgbClr val="3E3E3E"/>
                </a:solidFill>
                <a:latin typeface="Times New Roman"/>
                <a:cs typeface="Times New Roman"/>
              </a:rPr>
              <a:t>f</a:t>
            </a:r>
            <a:r>
              <a:rPr sz="1154" dirty="0">
                <a:solidFill>
                  <a:srgbClr val="3E3E3E"/>
                </a:solidFill>
                <a:latin typeface="Times New Roman"/>
                <a:cs typeface="Times New Roman"/>
              </a:rPr>
              <a:t>(4 + </a:t>
            </a:r>
            <a:r>
              <a:rPr sz="1154" i="1" dirty="0">
                <a:solidFill>
                  <a:srgbClr val="3E3E3E"/>
                </a:solidFill>
                <a:latin typeface="Times New Roman"/>
                <a:cs typeface="Times New Roman"/>
              </a:rPr>
              <a:t>h</a:t>
            </a:r>
            <a:r>
              <a:rPr sz="1154" dirty="0">
                <a:solidFill>
                  <a:srgbClr val="3E3E3E"/>
                </a:solidFill>
                <a:latin typeface="Times New Roman"/>
                <a:cs typeface="Times New Roman"/>
              </a:rPr>
              <a:t>) –</a:t>
            </a:r>
            <a:r>
              <a:rPr sz="1154" spc="-83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154" i="1" dirty="0">
                <a:solidFill>
                  <a:srgbClr val="3E3E3E"/>
                </a:solidFill>
                <a:latin typeface="Times New Roman"/>
                <a:cs typeface="Times New Roman"/>
              </a:rPr>
              <a:t>f</a:t>
            </a:r>
            <a:r>
              <a:rPr sz="1154" dirty="0">
                <a:solidFill>
                  <a:srgbClr val="3E3E3E"/>
                </a:solidFill>
                <a:latin typeface="Times New Roman"/>
                <a:cs typeface="Times New Roman"/>
              </a:rPr>
              <a:t>(4)</a:t>
            </a:r>
            <a:endParaRPr sz="1154" dirty="0">
              <a:latin typeface="Times New Roman"/>
              <a:cs typeface="Times New Roman"/>
            </a:endParaRPr>
          </a:p>
          <a:p>
            <a:pPr marL="32171">
              <a:spcBef>
                <a:spcPts val="641"/>
              </a:spcBef>
            </a:pPr>
            <a:r>
              <a:rPr sz="1154" b="1" spc="-3" dirty="0" err="1">
                <a:solidFill>
                  <a:srgbClr val="FF0000"/>
                </a:solidFill>
                <a:latin typeface="Times New Roman"/>
                <a:cs typeface="Times New Roman"/>
              </a:rPr>
              <a:t>Penyelesaian</a:t>
            </a:r>
            <a:r>
              <a:rPr sz="1154" b="1" spc="-3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sz="1154" dirty="0">
              <a:latin typeface="Times New Roman"/>
              <a:cs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1861FF-E2B3-41E1-A636-BFC20CC29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395" y="2367983"/>
            <a:ext cx="6730567" cy="17926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86452" y="2605555"/>
            <a:ext cx="287514" cy="1792691"/>
          </a:xfrm>
          <a:custGeom>
            <a:avLst/>
            <a:gdLst/>
            <a:ahLst/>
            <a:cxnLst/>
            <a:rect l="l" t="t" r="r" b="b"/>
            <a:pathLst>
              <a:path w="448309" h="2795270">
                <a:moveTo>
                  <a:pt x="0" y="0"/>
                </a:moveTo>
                <a:lnTo>
                  <a:pt x="447905" y="2795264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85098"/>
            </a:srgbClr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4" name="object 14"/>
          <p:cNvSpPr txBox="1">
            <a:spLocks noGrp="1"/>
          </p:cNvSpPr>
          <p:nvPr>
            <p:ph type="title" idx="4294967295"/>
          </p:nvPr>
        </p:nvSpPr>
        <p:spPr>
          <a:xfrm>
            <a:off x="1361834" y="446433"/>
            <a:ext cx="2746142" cy="254446"/>
          </a:xfrm>
          <a:prstGeom prst="rect">
            <a:avLst/>
          </a:prstGeom>
        </p:spPr>
        <p:txBody>
          <a:bodyPr vert="horz" wrap="square" lIns="0" tIns="8145" rIns="0" bIns="0" rtlCol="0" anchor="ctr">
            <a:spAutoFit/>
          </a:bodyPr>
          <a:lstStyle/>
          <a:p>
            <a:pPr marL="8145">
              <a:lnSpc>
                <a:spcPct val="100000"/>
              </a:lnSpc>
              <a:spcBef>
                <a:spcPts val="64"/>
              </a:spcBef>
            </a:pPr>
            <a:r>
              <a:rPr lang="en-US" sz="1600" spc="-67" dirty="0" err="1">
                <a:solidFill>
                  <a:srgbClr val="767676"/>
                </a:solidFill>
                <a:latin typeface="Trebuchet MS"/>
                <a:cs typeface="Trebuchet MS"/>
              </a:rPr>
              <a:t>Konsep</a:t>
            </a:r>
            <a:r>
              <a:rPr lang="en-US" sz="1600" spc="-67" dirty="0">
                <a:solidFill>
                  <a:srgbClr val="767676"/>
                </a:solidFill>
                <a:latin typeface="Trebuchet MS"/>
                <a:cs typeface="Trebuchet MS"/>
              </a:rPr>
              <a:t> </a:t>
            </a:r>
            <a:r>
              <a:rPr sz="1600" spc="-67" dirty="0" err="1">
                <a:solidFill>
                  <a:srgbClr val="767676"/>
                </a:solidFill>
                <a:latin typeface="Trebuchet MS"/>
                <a:cs typeface="Trebuchet MS"/>
              </a:rPr>
              <a:t>F</a:t>
            </a:r>
            <a:r>
              <a:rPr sz="1600" spc="58" dirty="0" err="1">
                <a:solidFill>
                  <a:srgbClr val="767676"/>
                </a:solidFill>
                <a:latin typeface="Trebuchet MS"/>
                <a:cs typeface="Trebuchet MS"/>
              </a:rPr>
              <a:t>u</a:t>
            </a:r>
            <a:r>
              <a:rPr sz="1600" spc="45" dirty="0" err="1">
                <a:solidFill>
                  <a:srgbClr val="767676"/>
                </a:solidFill>
                <a:latin typeface="Trebuchet MS"/>
                <a:cs typeface="Trebuchet MS"/>
              </a:rPr>
              <a:t>n</a:t>
            </a:r>
            <a:r>
              <a:rPr sz="1600" spc="80" dirty="0" err="1">
                <a:solidFill>
                  <a:srgbClr val="767676"/>
                </a:solidFill>
                <a:latin typeface="Trebuchet MS"/>
                <a:cs typeface="Trebuchet MS"/>
              </a:rPr>
              <a:t>gsi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26276" y="1571965"/>
            <a:ext cx="6271087" cy="2646126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17918" marR="668664" indent="-1629">
              <a:spcBef>
                <a:spcPts val="64"/>
              </a:spcBef>
            </a:pPr>
            <a:r>
              <a:rPr sz="1539" dirty="0">
                <a:latin typeface="Times New Roman"/>
                <a:cs typeface="Times New Roman"/>
              </a:rPr>
              <a:t>Konsep fungsi </a:t>
            </a:r>
            <a:r>
              <a:rPr sz="1539" spc="-3" dirty="0">
                <a:latin typeface="Times New Roman"/>
                <a:cs typeface="Times New Roman"/>
              </a:rPr>
              <a:t>merupakan salah satu </a:t>
            </a:r>
            <a:r>
              <a:rPr sz="1539" dirty="0">
                <a:latin typeface="Times New Roman"/>
                <a:cs typeface="Times New Roman"/>
              </a:rPr>
              <a:t>konsep </a:t>
            </a:r>
            <a:r>
              <a:rPr sz="1539" spc="-3" dirty="0">
                <a:latin typeface="Times New Roman"/>
                <a:cs typeface="Times New Roman"/>
              </a:rPr>
              <a:t>paling dasar dan  </a:t>
            </a:r>
            <a:r>
              <a:rPr sz="1539" spc="-6" dirty="0">
                <a:latin typeface="Times New Roman"/>
                <a:cs typeface="Times New Roman"/>
              </a:rPr>
              <a:t>memainkan </a:t>
            </a:r>
            <a:r>
              <a:rPr sz="1539" spc="-3" dirty="0">
                <a:latin typeface="Times New Roman"/>
                <a:cs typeface="Times New Roman"/>
              </a:rPr>
              <a:t>peranan penting dalam</a:t>
            </a:r>
            <a:r>
              <a:rPr sz="1539" spc="38" dirty="0">
                <a:latin typeface="Times New Roman"/>
                <a:cs typeface="Times New Roman"/>
              </a:rPr>
              <a:t> </a:t>
            </a:r>
            <a:r>
              <a:rPr sz="1539" spc="-3" dirty="0">
                <a:latin typeface="Times New Roman"/>
                <a:cs typeface="Times New Roman"/>
              </a:rPr>
              <a:t>kalkulus.</a:t>
            </a:r>
            <a:endParaRPr sz="1539" dirty="0">
              <a:latin typeface="Times New Roman"/>
              <a:cs typeface="Times New Roman"/>
            </a:endParaRPr>
          </a:p>
          <a:p>
            <a:pPr marL="17918" marR="87553" indent="-1629">
              <a:spcBef>
                <a:spcPts val="731"/>
              </a:spcBef>
            </a:pPr>
            <a:r>
              <a:rPr sz="1539" spc="-3" dirty="0">
                <a:latin typeface="Times New Roman"/>
                <a:cs typeface="Times New Roman"/>
              </a:rPr>
              <a:t>Pengertian </a:t>
            </a:r>
            <a:r>
              <a:rPr sz="1539" dirty="0">
                <a:latin typeface="Times New Roman"/>
                <a:cs typeface="Times New Roman"/>
              </a:rPr>
              <a:t>“fungsi” </a:t>
            </a:r>
            <a:r>
              <a:rPr sz="1539" spc="-6" dirty="0">
                <a:latin typeface="Times New Roman"/>
                <a:cs typeface="Times New Roman"/>
              </a:rPr>
              <a:t>pertama </a:t>
            </a:r>
            <a:r>
              <a:rPr sz="1539" spc="-3" dirty="0">
                <a:latin typeface="Times New Roman"/>
                <a:cs typeface="Times New Roman"/>
              </a:rPr>
              <a:t>kali digunakan oleh Leibniz tahun </a:t>
            </a:r>
            <a:r>
              <a:rPr sz="1539" dirty="0">
                <a:latin typeface="Times New Roman"/>
                <a:cs typeface="Times New Roman"/>
              </a:rPr>
              <a:t>1673  </a:t>
            </a:r>
            <a:r>
              <a:rPr sz="1539" spc="-3" dirty="0">
                <a:latin typeface="Times New Roman"/>
                <a:cs typeface="Times New Roman"/>
              </a:rPr>
              <a:t>untuk </a:t>
            </a:r>
            <a:r>
              <a:rPr sz="1539" spc="-10" dirty="0">
                <a:latin typeface="Times New Roman"/>
                <a:cs typeface="Times New Roman"/>
              </a:rPr>
              <a:t>menyatakan </a:t>
            </a:r>
            <a:r>
              <a:rPr sz="1539" spc="-3" dirty="0">
                <a:latin typeface="Times New Roman"/>
                <a:cs typeface="Times New Roman"/>
              </a:rPr>
              <a:t>ketergantungan suatu besaran pada besaran </a:t>
            </a:r>
            <a:r>
              <a:rPr sz="1539" spc="-13" dirty="0">
                <a:latin typeface="Times New Roman"/>
                <a:cs typeface="Times New Roman"/>
              </a:rPr>
              <a:t>yang  </a:t>
            </a:r>
            <a:r>
              <a:rPr sz="1539" spc="-3" dirty="0">
                <a:latin typeface="Times New Roman"/>
                <a:cs typeface="Times New Roman"/>
              </a:rPr>
              <a:t>lain.</a:t>
            </a:r>
            <a:r>
              <a:rPr sz="1539" spc="-16" dirty="0">
                <a:latin typeface="Times New Roman"/>
                <a:cs typeface="Times New Roman"/>
              </a:rPr>
              <a:t> </a:t>
            </a:r>
            <a:r>
              <a:rPr sz="1539" spc="-6" dirty="0">
                <a:latin typeface="Times New Roman"/>
                <a:cs typeface="Times New Roman"/>
              </a:rPr>
              <a:t>Contohnya:</a:t>
            </a:r>
            <a:endParaRPr sz="1539" dirty="0">
              <a:latin typeface="Times New Roman"/>
              <a:cs typeface="Times New Roman"/>
            </a:endParaRPr>
          </a:p>
          <a:p>
            <a:pPr marL="188545" marR="208092" indent="-172664">
              <a:spcBef>
                <a:spcPts val="731"/>
              </a:spcBef>
              <a:buFont typeface="Wingdings"/>
              <a:buChar char=""/>
              <a:tabLst>
                <a:tab pos="188545" algn="l"/>
                <a:tab pos="188953" algn="l"/>
              </a:tabLst>
            </a:pPr>
            <a:r>
              <a:rPr sz="1539" spc="-3" dirty="0" err="1">
                <a:latin typeface="Times New Roman"/>
                <a:cs typeface="Times New Roman"/>
              </a:rPr>
              <a:t>Kecepatan</a:t>
            </a:r>
            <a:r>
              <a:rPr sz="1539" spc="-3" dirty="0">
                <a:latin typeface="Times New Roman"/>
                <a:cs typeface="Times New Roman"/>
              </a:rPr>
              <a:t> </a:t>
            </a:r>
            <a:r>
              <a:rPr sz="1539" i="1" dirty="0">
                <a:latin typeface="Times New Roman"/>
                <a:cs typeface="Times New Roman"/>
              </a:rPr>
              <a:t>v </a:t>
            </a:r>
            <a:r>
              <a:rPr sz="1539" spc="-3" dirty="0">
                <a:latin typeface="Times New Roman"/>
                <a:cs typeface="Times New Roman"/>
              </a:rPr>
              <a:t>suatu benda jatuh bebas bergantung pada ketinggian  benda </a:t>
            </a:r>
            <a:r>
              <a:rPr sz="1539" i="1" dirty="0">
                <a:latin typeface="Times New Roman"/>
                <a:cs typeface="Times New Roman"/>
              </a:rPr>
              <a:t>h, </a:t>
            </a:r>
            <a:r>
              <a:rPr sz="1539" spc="-3" dirty="0">
                <a:latin typeface="Times New Roman"/>
                <a:cs typeface="Times New Roman"/>
              </a:rPr>
              <a:t>sehingga dikatakan </a:t>
            </a:r>
            <a:r>
              <a:rPr sz="1539" spc="3" dirty="0">
                <a:latin typeface="Times New Roman"/>
                <a:cs typeface="Times New Roman"/>
              </a:rPr>
              <a:t>“</a:t>
            </a:r>
            <a:r>
              <a:rPr sz="1539" i="1" spc="3" dirty="0">
                <a:latin typeface="Times New Roman"/>
                <a:cs typeface="Times New Roman"/>
              </a:rPr>
              <a:t>v </a:t>
            </a:r>
            <a:r>
              <a:rPr sz="1539" spc="-3" dirty="0">
                <a:latin typeface="Times New Roman"/>
                <a:cs typeface="Times New Roman"/>
              </a:rPr>
              <a:t>adalah </a:t>
            </a:r>
            <a:r>
              <a:rPr sz="1539" dirty="0">
                <a:latin typeface="Times New Roman"/>
                <a:cs typeface="Times New Roman"/>
              </a:rPr>
              <a:t>fungsi </a:t>
            </a:r>
            <a:r>
              <a:rPr sz="1539" spc="-3" dirty="0">
                <a:latin typeface="Times New Roman"/>
                <a:cs typeface="Times New Roman"/>
              </a:rPr>
              <a:t>dari</a:t>
            </a:r>
            <a:r>
              <a:rPr sz="1539" spc="-26" dirty="0">
                <a:latin typeface="Times New Roman"/>
                <a:cs typeface="Times New Roman"/>
              </a:rPr>
              <a:t> </a:t>
            </a:r>
            <a:r>
              <a:rPr sz="1539" i="1" spc="-3" dirty="0">
                <a:latin typeface="Times New Roman"/>
                <a:cs typeface="Times New Roman"/>
              </a:rPr>
              <a:t>h</a:t>
            </a:r>
            <a:r>
              <a:rPr sz="1539" spc="-3" dirty="0">
                <a:latin typeface="Times New Roman"/>
                <a:cs typeface="Times New Roman"/>
              </a:rPr>
              <a:t>”</a:t>
            </a:r>
            <a:r>
              <a:rPr sz="1539" i="1" spc="-3" dirty="0">
                <a:latin typeface="Times New Roman"/>
                <a:cs typeface="Times New Roman"/>
              </a:rPr>
              <a:t>.</a:t>
            </a:r>
            <a:endParaRPr sz="1539" dirty="0">
              <a:latin typeface="Times New Roman"/>
              <a:cs typeface="Times New Roman"/>
            </a:endParaRPr>
          </a:p>
          <a:p>
            <a:pPr marL="188545" marR="11402" indent="-172664">
              <a:spcBef>
                <a:spcPts val="744"/>
              </a:spcBef>
              <a:buFont typeface="Wingdings"/>
              <a:buChar char=""/>
              <a:tabLst>
                <a:tab pos="188545" algn="l"/>
                <a:tab pos="188953" algn="l"/>
              </a:tabLst>
            </a:pPr>
            <a:r>
              <a:rPr sz="1539" spc="-3" dirty="0">
                <a:latin typeface="Times New Roman"/>
                <a:cs typeface="Times New Roman"/>
              </a:rPr>
              <a:t>Dalam </a:t>
            </a:r>
            <a:r>
              <a:rPr sz="1539" spc="-6" dirty="0">
                <a:latin typeface="Times New Roman"/>
                <a:cs typeface="Times New Roman"/>
              </a:rPr>
              <a:t>pembiakan </a:t>
            </a:r>
            <a:r>
              <a:rPr sz="1539" spc="-3" dirty="0">
                <a:latin typeface="Times New Roman"/>
                <a:cs typeface="Times New Roman"/>
              </a:rPr>
              <a:t>bakteri, </a:t>
            </a:r>
            <a:r>
              <a:rPr sz="1539" spc="-10" dirty="0">
                <a:latin typeface="Times New Roman"/>
                <a:cs typeface="Times New Roman"/>
              </a:rPr>
              <a:t>banyaknya </a:t>
            </a:r>
            <a:r>
              <a:rPr sz="1539" spc="-3" dirty="0">
                <a:latin typeface="Times New Roman"/>
                <a:cs typeface="Times New Roman"/>
              </a:rPr>
              <a:t>bakteri </a:t>
            </a:r>
            <a:r>
              <a:rPr sz="1539" i="1" dirty="0">
                <a:latin typeface="Times New Roman"/>
                <a:cs typeface="Times New Roman"/>
              </a:rPr>
              <a:t>n </a:t>
            </a:r>
            <a:r>
              <a:rPr sz="1539" spc="-3" dirty="0">
                <a:latin typeface="Times New Roman"/>
                <a:cs typeface="Times New Roman"/>
              </a:rPr>
              <a:t>setelah </a:t>
            </a:r>
            <a:r>
              <a:rPr sz="1539" i="1" dirty="0">
                <a:latin typeface="Times New Roman"/>
                <a:cs typeface="Times New Roman"/>
              </a:rPr>
              <a:t>t </a:t>
            </a:r>
            <a:r>
              <a:rPr sz="1539" dirty="0">
                <a:latin typeface="Times New Roman"/>
                <a:cs typeface="Times New Roman"/>
              </a:rPr>
              <a:t>jam  </a:t>
            </a:r>
            <a:r>
              <a:rPr sz="1539" spc="-3" dirty="0">
                <a:latin typeface="Times New Roman"/>
                <a:cs typeface="Times New Roman"/>
              </a:rPr>
              <a:t>bergantung pada </a:t>
            </a:r>
            <a:r>
              <a:rPr sz="1539" spc="-10" dirty="0">
                <a:latin typeface="Times New Roman"/>
                <a:cs typeface="Times New Roman"/>
              </a:rPr>
              <a:t>banyaknya </a:t>
            </a:r>
            <a:r>
              <a:rPr sz="1539" spc="-3" dirty="0">
                <a:latin typeface="Times New Roman"/>
                <a:cs typeface="Times New Roman"/>
              </a:rPr>
              <a:t>bakteri </a:t>
            </a:r>
            <a:r>
              <a:rPr sz="1539" spc="-6" dirty="0">
                <a:latin typeface="Times New Roman"/>
                <a:cs typeface="Times New Roman"/>
              </a:rPr>
              <a:t>mula-mula </a:t>
            </a:r>
            <a:r>
              <a:rPr sz="1539" dirty="0">
                <a:latin typeface="Times New Roman"/>
                <a:cs typeface="Times New Roman"/>
              </a:rPr>
              <a:t>(N) </a:t>
            </a:r>
            <a:r>
              <a:rPr sz="1539" spc="-3" dirty="0">
                <a:latin typeface="Times New Roman"/>
                <a:cs typeface="Times New Roman"/>
              </a:rPr>
              <a:t>dan </a:t>
            </a:r>
            <a:r>
              <a:rPr sz="1539" spc="-10" dirty="0">
                <a:latin typeface="Times New Roman"/>
                <a:cs typeface="Times New Roman"/>
              </a:rPr>
              <a:t>lama </a:t>
            </a:r>
            <a:r>
              <a:rPr sz="1539" spc="-3" dirty="0">
                <a:latin typeface="Times New Roman"/>
                <a:cs typeface="Times New Roman"/>
              </a:rPr>
              <a:t>waktu  </a:t>
            </a:r>
            <a:r>
              <a:rPr sz="1539" spc="-6" dirty="0">
                <a:latin typeface="Times New Roman"/>
                <a:cs typeface="Times New Roman"/>
              </a:rPr>
              <a:t>pembiakan, </a:t>
            </a:r>
            <a:r>
              <a:rPr sz="1539" spc="-3" dirty="0">
                <a:latin typeface="Times New Roman"/>
                <a:cs typeface="Times New Roman"/>
              </a:rPr>
              <a:t>sehingga dikatakan </a:t>
            </a:r>
            <a:r>
              <a:rPr sz="1539" spc="3" dirty="0">
                <a:latin typeface="Times New Roman"/>
                <a:cs typeface="Times New Roman"/>
              </a:rPr>
              <a:t>“</a:t>
            </a:r>
            <a:r>
              <a:rPr sz="1539" i="1" spc="3" dirty="0">
                <a:latin typeface="Times New Roman"/>
                <a:cs typeface="Times New Roman"/>
              </a:rPr>
              <a:t>n </a:t>
            </a:r>
            <a:r>
              <a:rPr sz="1539" spc="-3" dirty="0">
                <a:latin typeface="Times New Roman"/>
                <a:cs typeface="Times New Roman"/>
              </a:rPr>
              <a:t>adalah </a:t>
            </a:r>
            <a:r>
              <a:rPr sz="1539" dirty="0">
                <a:latin typeface="Times New Roman"/>
                <a:cs typeface="Times New Roman"/>
              </a:rPr>
              <a:t>fungsi </a:t>
            </a:r>
            <a:r>
              <a:rPr sz="1539" spc="-3" dirty="0">
                <a:latin typeface="Times New Roman"/>
                <a:cs typeface="Times New Roman"/>
              </a:rPr>
              <a:t>dari </a:t>
            </a:r>
            <a:r>
              <a:rPr sz="1539" i="1" dirty="0">
                <a:latin typeface="Times New Roman"/>
                <a:cs typeface="Times New Roman"/>
              </a:rPr>
              <a:t>N </a:t>
            </a:r>
            <a:r>
              <a:rPr sz="1539" spc="-3" dirty="0">
                <a:latin typeface="Times New Roman"/>
                <a:cs typeface="Times New Roman"/>
              </a:rPr>
              <a:t>dan</a:t>
            </a:r>
            <a:r>
              <a:rPr sz="1539" spc="22" dirty="0">
                <a:latin typeface="Times New Roman"/>
                <a:cs typeface="Times New Roman"/>
              </a:rPr>
              <a:t> </a:t>
            </a:r>
            <a:r>
              <a:rPr sz="1539" i="1" spc="-3" dirty="0">
                <a:latin typeface="Times New Roman"/>
                <a:cs typeface="Times New Roman"/>
              </a:rPr>
              <a:t>t</a:t>
            </a:r>
            <a:r>
              <a:rPr sz="1539" spc="-3" dirty="0">
                <a:latin typeface="Times New Roman"/>
                <a:cs typeface="Times New Roman"/>
              </a:rPr>
              <a:t>”</a:t>
            </a:r>
            <a:r>
              <a:rPr sz="1539" i="1" spc="-3" dirty="0">
                <a:latin typeface="Times New Roman"/>
                <a:cs typeface="Times New Roman"/>
              </a:rPr>
              <a:t>.</a:t>
            </a:r>
            <a:endParaRPr sz="1539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7B2625-D5F3-44D6-A707-9191B1CE8918}"/>
              </a:ext>
            </a:extLst>
          </p:cNvPr>
          <p:cNvSpPr txBox="1"/>
          <p:nvPr/>
        </p:nvSpPr>
        <p:spPr>
          <a:xfrm>
            <a:off x="2156346" y="1080470"/>
            <a:ext cx="47084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pc="-3" dirty="0">
                <a:solidFill>
                  <a:srgbClr val="0070C0"/>
                </a:solidFill>
                <a:latin typeface="Arial Black"/>
                <a:cs typeface="Arial Black"/>
              </a:rPr>
              <a:t>DEFINISI</a:t>
            </a:r>
          </a:p>
          <a:p>
            <a:endParaRPr lang="en-US" sz="1800" dirty="0">
              <a:latin typeface="Arial Black"/>
              <a:cs typeface="Arial Black"/>
            </a:endParaRPr>
          </a:p>
          <a:p>
            <a:r>
              <a:rPr lang="en-US" sz="1800" spc="-6" dirty="0" err="1">
                <a:latin typeface="Times New Roman"/>
                <a:cs typeface="Times New Roman"/>
              </a:rPr>
              <a:t>S</a:t>
            </a:r>
            <a:r>
              <a:rPr lang="en-US" sz="1800" dirty="0" err="1">
                <a:latin typeface="Times New Roman"/>
                <a:cs typeface="Times New Roman"/>
              </a:rPr>
              <a:t>ebuah</a:t>
            </a:r>
            <a:r>
              <a:rPr lang="en-US" sz="1800" dirty="0">
                <a:latin typeface="Times New Roman"/>
                <a:cs typeface="Times New Roman"/>
              </a:rPr>
              <a:t>	</a:t>
            </a:r>
            <a:r>
              <a:rPr lang="en-US" sz="1800" b="1" spc="3" dirty="0" err="1">
                <a:latin typeface="Times New Roman"/>
                <a:cs typeface="Times New Roman"/>
              </a:rPr>
              <a:t>f</a:t>
            </a:r>
            <a:r>
              <a:rPr lang="en-US" sz="1800" b="1" spc="-6" dirty="0" err="1">
                <a:latin typeface="Times New Roman"/>
                <a:cs typeface="Times New Roman"/>
              </a:rPr>
              <a:t>un</a:t>
            </a:r>
            <a:r>
              <a:rPr lang="en-US" sz="1800" b="1" dirty="0" err="1">
                <a:latin typeface="Times New Roman"/>
                <a:cs typeface="Times New Roman"/>
              </a:rPr>
              <a:t>g</a:t>
            </a:r>
            <a:r>
              <a:rPr lang="en-US" sz="1800" b="1" spc="-16" dirty="0" err="1">
                <a:latin typeface="Times New Roman"/>
                <a:cs typeface="Times New Roman"/>
              </a:rPr>
              <a:t>s</a:t>
            </a:r>
            <a:r>
              <a:rPr lang="en-US" sz="1800" b="1" dirty="0" err="1">
                <a:latin typeface="Times New Roman"/>
                <a:cs typeface="Times New Roman"/>
              </a:rPr>
              <a:t>i</a:t>
            </a:r>
            <a:r>
              <a:rPr lang="en-US" sz="1800" b="1" dirty="0">
                <a:latin typeface="Times New Roman"/>
                <a:cs typeface="Times New Roman"/>
              </a:rPr>
              <a:t>	</a:t>
            </a:r>
            <a:r>
              <a:rPr lang="en-US" sz="1800" b="1" i="1" dirty="0">
                <a:latin typeface="Times New Roman"/>
                <a:cs typeface="Times New Roman"/>
              </a:rPr>
              <a:t>f </a:t>
            </a:r>
            <a:r>
              <a:rPr lang="en-US" sz="1800" dirty="0" err="1">
                <a:latin typeface="Times New Roman"/>
                <a:cs typeface="Times New Roman"/>
              </a:rPr>
              <a:t>ada</a:t>
            </a:r>
            <a:r>
              <a:rPr lang="en-US" sz="1800" spc="3" dirty="0" err="1">
                <a:latin typeface="Times New Roman"/>
                <a:cs typeface="Times New Roman"/>
              </a:rPr>
              <a:t>l</a:t>
            </a:r>
            <a:r>
              <a:rPr lang="en-US" sz="1800" dirty="0" err="1">
                <a:latin typeface="Times New Roman"/>
                <a:cs typeface="Times New Roman"/>
              </a:rPr>
              <a:t>ah</a:t>
            </a:r>
            <a:r>
              <a:rPr lang="en-US" sz="1800" dirty="0">
                <a:latin typeface="Times New Roman"/>
                <a:cs typeface="Times New Roman"/>
              </a:rPr>
              <a:t>	</a:t>
            </a:r>
            <a:r>
              <a:rPr lang="en-US" sz="1800" spc="-3" dirty="0" err="1">
                <a:latin typeface="Times New Roman"/>
                <a:cs typeface="Times New Roman"/>
              </a:rPr>
              <a:t>su</a:t>
            </a:r>
            <a:r>
              <a:rPr lang="en-US" sz="1800" dirty="0" err="1">
                <a:latin typeface="Times New Roman"/>
                <a:cs typeface="Times New Roman"/>
              </a:rPr>
              <a:t>a</a:t>
            </a:r>
            <a:r>
              <a:rPr lang="en-US" sz="1800" spc="3" dirty="0" err="1">
                <a:latin typeface="Times New Roman"/>
                <a:cs typeface="Times New Roman"/>
              </a:rPr>
              <a:t>t</a:t>
            </a:r>
            <a:r>
              <a:rPr lang="en-US" sz="1800" dirty="0" err="1">
                <a:latin typeface="Times New Roman"/>
                <a:cs typeface="Times New Roman"/>
              </a:rPr>
              <a:t>u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z="1800" spc="-13" dirty="0" err="1">
                <a:latin typeface="Times New Roman"/>
                <a:cs typeface="Times New Roman"/>
              </a:rPr>
              <a:t>a</a:t>
            </a:r>
            <a:r>
              <a:rPr lang="en-US" sz="1800" spc="3" dirty="0" err="1">
                <a:latin typeface="Times New Roman"/>
                <a:cs typeface="Times New Roman"/>
              </a:rPr>
              <a:t>t</a:t>
            </a:r>
            <a:r>
              <a:rPr lang="en-US" sz="1800" dirty="0" err="1">
                <a:latin typeface="Times New Roman"/>
                <a:cs typeface="Times New Roman"/>
              </a:rPr>
              <a:t>u</a:t>
            </a:r>
            <a:r>
              <a:rPr lang="en-US" sz="1800" spc="3" dirty="0" err="1">
                <a:latin typeface="Times New Roman"/>
                <a:cs typeface="Times New Roman"/>
              </a:rPr>
              <a:t>r</a:t>
            </a:r>
            <a:r>
              <a:rPr lang="en-US" sz="1800" spc="-13" dirty="0" err="1">
                <a:latin typeface="Times New Roman"/>
                <a:cs typeface="Times New Roman"/>
              </a:rPr>
              <a:t>a</a:t>
            </a:r>
            <a:r>
              <a:rPr lang="en-US" sz="1800" dirty="0" err="1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z="1800" spc="-38" dirty="0">
                <a:latin typeface="Times New Roman"/>
                <a:cs typeface="Times New Roman"/>
              </a:rPr>
              <a:t>y</a:t>
            </a:r>
            <a:r>
              <a:rPr lang="en-US" sz="1800" dirty="0">
                <a:latin typeface="Times New Roman"/>
                <a:cs typeface="Times New Roman"/>
              </a:rPr>
              <a:t>ang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z="1800" spc="-22" dirty="0" err="1">
                <a:latin typeface="Times New Roman"/>
                <a:cs typeface="Times New Roman"/>
              </a:rPr>
              <a:t>m</a:t>
            </a:r>
            <a:r>
              <a:rPr lang="en-US" sz="1800" dirty="0" err="1">
                <a:latin typeface="Times New Roman"/>
                <a:cs typeface="Times New Roman"/>
              </a:rPr>
              <a:t>enghubungkan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z="1800" spc="-3" dirty="0" err="1">
                <a:latin typeface="Times New Roman"/>
                <a:cs typeface="Times New Roman"/>
              </a:rPr>
              <a:t>se</a:t>
            </a:r>
            <a:r>
              <a:rPr lang="en-US" sz="1800" spc="3" dirty="0" err="1">
                <a:latin typeface="Times New Roman"/>
                <a:cs typeface="Times New Roman"/>
              </a:rPr>
              <a:t>ti</a:t>
            </a:r>
            <a:r>
              <a:rPr lang="en-US" sz="1800" spc="-13" dirty="0" err="1">
                <a:latin typeface="Times New Roman"/>
                <a:cs typeface="Times New Roman"/>
              </a:rPr>
              <a:t>a</a:t>
            </a:r>
            <a:r>
              <a:rPr lang="en-US" sz="1800" dirty="0" err="1">
                <a:latin typeface="Times New Roman"/>
                <a:cs typeface="Times New Roman"/>
              </a:rPr>
              <a:t>p</a:t>
            </a:r>
            <a:r>
              <a:rPr lang="en-US" sz="1800" dirty="0">
                <a:latin typeface="Times New Roman"/>
                <a:cs typeface="Times New Roman"/>
              </a:rPr>
              <a:t>  </a:t>
            </a:r>
            <a:r>
              <a:rPr lang="en-US" sz="1800" dirty="0" err="1">
                <a:latin typeface="Times New Roman"/>
                <a:cs typeface="Times New Roman"/>
              </a:rPr>
              <a:t>ob</a:t>
            </a:r>
            <a:r>
              <a:rPr lang="en-US" sz="1800" spc="3" dirty="0" err="1">
                <a:latin typeface="Times New Roman"/>
                <a:cs typeface="Times New Roman"/>
              </a:rPr>
              <a:t>j</a:t>
            </a:r>
            <a:r>
              <a:rPr lang="en-US" sz="1800" dirty="0" err="1">
                <a:latin typeface="Times New Roman"/>
                <a:cs typeface="Times New Roman"/>
              </a:rPr>
              <a:t>ek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k</a:t>
            </a:r>
            <a:r>
              <a:rPr lang="en-US" sz="1800" dirty="0" err="1">
                <a:latin typeface="Times New Roman"/>
                <a:cs typeface="Times New Roman"/>
              </a:rPr>
              <a:t>o</a:t>
            </a:r>
            <a:r>
              <a:rPr lang="en-US" sz="1800" spc="3" dirty="0" err="1">
                <a:latin typeface="Times New Roman"/>
                <a:cs typeface="Times New Roman"/>
              </a:rPr>
              <a:t>r</a:t>
            </a:r>
            <a:r>
              <a:rPr lang="en-US" sz="1800" dirty="0" err="1">
                <a:latin typeface="Times New Roman"/>
                <a:cs typeface="Times New Roman"/>
              </a:rPr>
              <a:t>e</a:t>
            </a:r>
            <a:r>
              <a:rPr lang="en-US" sz="1800" spc="-3" dirty="0" err="1">
                <a:latin typeface="Times New Roman"/>
                <a:cs typeface="Times New Roman"/>
              </a:rPr>
              <a:t>s</a:t>
            </a:r>
            <a:r>
              <a:rPr lang="en-US" sz="1800" dirty="0" err="1">
                <a:latin typeface="Times New Roman"/>
                <a:cs typeface="Times New Roman"/>
              </a:rPr>
              <a:t>p</a:t>
            </a:r>
            <a:r>
              <a:rPr lang="en-US" dirty="0" err="1">
                <a:latin typeface="Times New Roman"/>
                <a:cs typeface="Times New Roman"/>
              </a:rPr>
              <a:t>ondensi</a:t>
            </a:r>
            <a:r>
              <a:rPr lang="en-US" i="1" dirty="0">
                <a:latin typeface="Times New Roman"/>
                <a:cs typeface="Times New Roman"/>
              </a:rPr>
              <a:t> </a:t>
            </a:r>
            <a:r>
              <a:rPr lang="en-US" sz="1800" spc="-13" dirty="0" err="1">
                <a:latin typeface="Times New Roman"/>
                <a:cs typeface="Times New Roman"/>
              </a:rPr>
              <a:t>d</a:t>
            </a:r>
            <a:r>
              <a:rPr lang="en-US" sz="1800" dirty="0" err="1">
                <a:latin typeface="Times New Roman"/>
                <a:cs typeface="Times New Roman"/>
              </a:rPr>
              <a:t>a</a:t>
            </a:r>
            <a:r>
              <a:rPr lang="en-US" sz="1800" spc="3" dirty="0" err="1">
                <a:latin typeface="Times New Roman"/>
                <a:cs typeface="Times New Roman"/>
              </a:rPr>
              <a:t>l</a:t>
            </a:r>
            <a:r>
              <a:rPr lang="en-US" sz="1800" dirty="0" err="1">
                <a:latin typeface="Times New Roman"/>
                <a:cs typeface="Times New Roman"/>
              </a:rPr>
              <a:t>am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z="1800" spc="-3" dirty="0" err="1">
                <a:latin typeface="Times New Roman"/>
                <a:cs typeface="Times New Roman"/>
              </a:rPr>
              <a:t>sa</a:t>
            </a:r>
            <a:r>
              <a:rPr lang="en-US" sz="1800" spc="3" dirty="0" err="1">
                <a:latin typeface="Times New Roman"/>
                <a:cs typeface="Times New Roman"/>
              </a:rPr>
              <a:t>t</a:t>
            </a:r>
            <a:r>
              <a:rPr lang="en-US" sz="1800" dirty="0" err="1">
                <a:latin typeface="Times New Roman"/>
                <a:cs typeface="Times New Roman"/>
              </a:rPr>
              <a:t>u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z="1800" spc="-13" dirty="0" err="1">
                <a:latin typeface="Times New Roman"/>
                <a:cs typeface="Times New Roman"/>
              </a:rPr>
              <a:t>h</a:t>
            </a:r>
            <a:r>
              <a:rPr lang="en-US" sz="1800" spc="16" dirty="0" err="1">
                <a:latin typeface="Times New Roman"/>
                <a:cs typeface="Times New Roman"/>
              </a:rPr>
              <a:t>i</a:t>
            </a:r>
            <a:r>
              <a:rPr lang="en-US" sz="1800" spc="-35" dirty="0" err="1">
                <a:latin typeface="Times New Roman"/>
                <a:cs typeface="Times New Roman"/>
              </a:rPr>
              <a:t>m</a:t>
            </a:r>
            <a:r>
              <a:rPr lang="en-US" sz="1800" dirty="0" err="1">
                <a:latin typeface="Times New Roman"/>
                <a:cs typeface="Times New Roman"/>
              </a:rPr>
              <a:t>punan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38" dirty="0">
                <a:latin typeface="Times New Roman"/>
                <a:cs typeface="Times New Roman"/>
              </a:rPr>
              <a:t>y</a:t>
            </a:r>
            <a:r>
              <a:rPr lang="en-US" sz="1800" dirty="0">
                <a:latin typeface="Times New Roman"/>
                <a:cs typeface="Times New Roman"/>
              </a:rPr>
              <a:t>ang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</a:rPr>
              <a:t>d</a:t>
            </a:r>
            <a:r>
              <a:rPr lang="en-US" sz="1800" spc="3" dirty="0" err="1">
                <a:latin typeface="Times New Roman"/>
                <a:cs typeface="Times New Roman"/>
              </a:rPr>
              <a:t>i</a:t>
            </a:r>
            <a:r>
              <a:rPr lang="en-US" sz="1800" spc="-3" dirty="0" err="1">
                <a:latin typeface="Times New Roman"/>
                <a:cs typeface="Times New Roman"/>
              </a:rPr>
              <a:t>s</a:t>
            </a:r>
            <a:r>
              <a:rPr lang="en-US" sz="1800" dirty="0" err="1">
                <a:latin typeface="Times New Roman"/>
                <a:cs typeface="Times New Roman"/>
              </a:rPr>
              <a:t>eb</a:t>
            </a:r>
            <a:r>
              <a:rPr lang="en-US" sz="1800" spc="-13" dirty="0" err="1">
                <a:latin typeface="Times New Roman"/>
                <a:cs typeface="Times New Roman"/>
              </a:rPr>
              <a:t>u</a:t>
            </a:r>
            <a:r>
              <a:rPr lang="en-US" sz="1800" dirty="0" err="1">
                <a:latin typeface="Times New Roman"/>
                <a:cs typeface="Times New Roman"/>
              </a:rPr>
              <a:t>t</a:t>
            </a:r>
            <a:r>
              <a:rPr lang="en-US" sz="1800" dirty="0">
                <a:latin typeface="Times New Roman"/>
                <a:cs typeface="Times New Roman"/>
              </a:rPr>
              <a:t>  </a:t>
            </a:r>
            <a:r>
              <a:rPr lang="en-US" sz="1800" dirty="0" err="1">
                <a:latin typeface="Times New Roman"/>
                <a:cs typeface="Times New Roman"/>
              </a:rPr>
              <a:t>dae</a:t>
            </a:r>
            <a:r>
              <a:rPr lang="en-US" sz="1800" spc="3" dirty="0" err="1">
                <a:latin typeface="Times New Roman"/>
                <a:cs typeface="Times New Roman"/>
              </a:rPr>
              <a:t>r</a:t>
            </a:r>
            <a:r>
              <a:rPr lang="en-US" sz="1800" dirty="0" err="1">
                <a:latin typeface="Times New Roman"/>
                <a:cs typeface="Times New Roman"/>
              </a:rPr>
              <a:t>ah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</a:rPr>
              <a:t>a</a:t>
            </a:r>
            <a:r>
              <a:rPr lang="en-US" sz="1800" spc="-3" dirty="0" err="1">
                <a:latin typeface="Times New Roman"/>
                <a:cs typeface="Times New Roman"/>
              </a:rPr>
              <a:t>s</a:t>
            </a:r>
            <a:r>
              <a:rPr lang="en-US" sz="1800" spc="-13" dirty="0" err="1">
                <a:latin typeface="Times New Roman"/>
                <a:cs typeface="Times New Roman"/>
              </a:rPr>
              <a:t>a</a:t>
            </a:r>
            <a:r>
              <a:rPr lang="en-US" sz="1800" spc="3" dirty="0" err="1">
                <a:latin typeface="Times New Roman"/>
                <a:cs typeface="Times New Roman"/>
              </a:rPr>
              <a:t>l</a:t>
            </a:r>
            <a:r>
              <a:rPr lang="en-US" sz="1800" spc="3" dirty="0">
                <a:latin typeface="Times New Roman"/>
                <a:cs typeface="Times New Roman"/>
              </a:rPr>
              <a:t>/</a:t>
            </a:r>
            <a:r>
              <a:rPr lang="en-US" sz="1800" dirty="0">
                <a:latin typeface="Times New Roman"/>
                <a:cs typeface="Times New Roman"/>
              </a:rPr>
              <a:t>do</a:t>
            </a:r>
            <a:r>
              <a:rPr lang="en-US" sz="1800" spc="-35" dirty="0">
                <a:latin typeface="Times New Roman"/>
                <a:cs typeface="Times New Roman"/>
              </a:rPr>
              <a:t>m</a:t>
            </a:r>
            <a:r>
              <a:rPr lang="en-US" sz="1800" dirty="0">
                <a:latin typeface="Times New Roman"/>
                <a:cs typeface="Times New Roman"/>
              </a:rPr>
              <a:t>a</a:t>
            </a:r>
            <a:r>
              <a:rPr lang="en-US" sz="1800" spc="3" dirty="0">
                <a:latin typeface="Times New Roman"/>
                <a:cs typeface="Times New Roman"/>
              </a:rPr>
              <a:t>i</a:t>
            </a:r>
            <a:r>
              <a:rPr lang="en-US" sz="1800" dirty="0">
                <a:latin typeface="Times New Roman"/>
                <a:cs typeface="Times New Roman"/>
              </a:rPr>
              <a:t>n, </a:t>
            </a:r>
            <a:r>
              <a:rPr lang="en-US" sz="1800" dirty="0" err="1">
                <a:latin typeface="Times New Roman"/>
                <a:cs typeface="Times New Roman"/>
              </a:rPr>
              <a:t>dengan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z="1800" spc="-3" dirty="0" err="1">
                <a:latin typeface="Times New Roman"/>
                <a:cs typeface="Times New Roman"/>
              </a:rPr>
              <a:t>se</a:t>
            </a:r>
            <a:r>
              <a:rPr lang="en-US" sz="1800" dirty="0" err="1">
                <a:latin typeface="Times New Roman"/>
                <a:cs typeface="Times New Roman"/>
              </a:rPr>
              <a:t>b</a:t>
            </a:r>
            <a:r>
              <a:rPr lang="en-US" sz="1800" spc="-13" dirty="0" err="1">
                <a:latin typeface="Times New Roman"/>
                <a:cs typeface="Times New Roman"/>
              </a:rPr>
              <a:t>u</a:t>
            </a:r>
            <a:r>
              <a:rPr lang="en-US" sz="1800" dirty="0" err="1">
                <a:latin typeface="Times New Roman"/>
                <a:cs typeface="Times New Roman"/>
              </a:rPr>
              <a:t>ah</a:t>
            </a:r>
            <a:r>
              <a:rPr lang="en-US" sz="1800" dirty="0">
                <a:latin typeface="Times New Roman"/>
                <a:cs typeface="Times New Roman"/>
              </a:rPr>
              <a:t>  </a:t>
            </a:r>
            <a:r>
              <a:rPr lang="fi-FI" sz="1800" spc="-13" dirty="0">
                <a:latin typeface="Times New Roman"/>
                <a:cs typeface="Times New Roman"/>
              </a:rPr>
              <a:t>n</a:t>
            </a:r>
            <a:r>
              <a:rPr lang="fi-FI" sz="1800" spc="3" dirty="0">
                <a:latin typeface="Times New Roman"/>
                <a:cs typeface="Times New Roman"/>
              </a:rPr>
              <a:t>i</a:t>
            </a:r>
            <a:r>
              <a:rPr lang="fi-FI" sz="1800" spc="-10" dirty="0">
                <a:latin typeface="Times New Roman"/>
                <a:cs typeface="Times New Roman"/>
              </a:rPr>
              <a:t>l</a:t>
            </a:r>
            <a:r>
              <a:rPr lang="fi-FI" sz="1800" dirty="0">
                <a:latin typeface="Times New Roman"/>
                <a:cs typeface="Times New Roman"/>
              </a:rPr>
              <a:t>ai  </a:t>
            </a:r>
            <a:r>
              <a:rPr lang="fi-FI" sz="1800" spc="3" dirty="0">
                <a:latin typeface="Times New Roman"/>
                <a:cs typeface="Times New Roman"/>
              </a:rPr>
              <a:t>t</a:t>
            </a:r>
            <a:r>
              <a:rPr lang="fi-FI" sz="1800" dirty="0">
                <a:latin typeface="Times New Roman"/>
                <a:cs typeface="Times New Roman"/>
              </a:rPr>
              <a:t>unggal </a:t>
            </a:r>
            <a:r>
              <a:rPr lang="fi-FI" sz="1800" i="1" spc="3" dirty="0">
                <a:latin typeface="Times New Roman"/>
                <a:cs typeface="Times New Roman"/>
              </a:rPr>
              <a:t>f </a:t>
            </a:r>
            <a:r>
              <a:rPr lang="fi-FI" sz="1800" spc="3" dirty="0">
                <a:latin typeface="Times New Roman"/>
                <a:cs typeface="Times New Roman"/>
              </a:rPr>
              <a:t>(</a:t>
            </a:r>
            <a:r>
              <a:rPr lang="fi-FI" sz="1800" i="1" dirty="0">
                <a:latin typeface="Times New Roman"/>
                <a:cs typeface="Times New Roman"/>
              </a:rPr>
              <a:t>x</a:t>
            </a:r>
            <a:r>
              <a:rPr lang="fi-FI" sz="1800" dirty="0">
                <a:latin typeface="Times New Roman"/>
                <a:cs typeface="Times New Roman"/>
              </a:rPr>
              <a:t>) da</a:t>
            </a:r>
            <a:r>
              <a:rPr lang="fi-FI" sz="1800" spc="-10" dirty="0">
                <a:latin typeface="Times New Roman"/>
                <a:cs typeface="Times New Roman"/>
              </a:rPr>
              <a:t>r</a:t>
            </a:r>
            <a:r>
              <a:rPr lang="fi-FI" sz="1800" dirty="0">
                <a:latin typeface="Times New Roman"/>
                <a:cs typeface="Times New Roman"/>
              </a:rPr>
              <a:t>i </a:t>
            </a:r>
            <a:r>
              <a:rPr lang="fi-FI" sz="1800" spc="-3" dirty="0">
                <a:latin typeface="Times New Roman"/>
                <a:cs typeface="Times New Roman"/>
              </a:rPr>
              <a:t>s</a:t>
            </a:r>
            <a:r>
              <a:rPr lang="fi-FI" sz="1800" spc="-16" dirty="0">
                <a:latin typeface="Times New Roman"/>
                <a:cs typeface="Times New Roman"/>
              </a:rPr>
              <a:t>u</a:t>
            </a:r>
            <a:r>
              <a:rPr lang="fi-FI" sz="1800" dirty="0">
                <a:latin typeface="Times New Roman"/>
                <a:cs typeface="Times New Roman"/>
              </a:rPr>
              <a:t>a</a:t>
            </a:r>
            <a:r>
              <a:rPr lang="fi-FI" sz="1800" spc="3" dirty="0">
                <a:latin typeface="Times New Roman"/>
                <a:cs typeface="Times New Roman"/>
              </a:rPr>
              <a:t>t</a:t>
            </a:r>
            <a:r>
              <a:rPr lang="fi-FI" sz="1800" dirty="0">
                <a:latin typeface="Times New Roman"/>
                <a:cs typeface="Times New Roman"/>
              </a:rPr>
              <a:t>u </a:t>
            </a:r>
            <a:r>
              <a:rPr lang="fi-FI" sz="1800" spc="-13" dirty="0">
                <a:latin typeface="Times New Roman"/>
                <a:cs typeface="Times New Roman"/>
              </a:rPr>
              <a:t>h</a:t>
            </a:r>
            <a:r>
              <a:rPr lang="fi-FI" sz="1800" spc="16" dirty="0">
                <a:latin typeface="Times New Roman"/>
                <a:cs typeface="Times New Roman"/>
              </a:rPr>
              <a:t>i</a:t>
            </a:r>
            <a:r>
              <a:rPr lang="fi-FI" sz="1800" spc="-35" dirty="0">
                <a:latin typeface="Times New Roman"/>
                <a:cs typeface="Times New Roman"/>
              </a:rPr>
              <a:t>m</a:t>
            </a:r>
            <a:r>
              <a:rPr lang="fi-FI" sz="1800" dirty="0">
                <a:latin typeface="Times New Roman"/>
                <a:cs typeface="Times New Roman"/>
              </a:rPr>
              <a:t>punan kedua  </a:t>
            </a:r>
            <a:r>
              <a:rPr lang="en-US" sz="1800" spc="3" dirty="0">
                <a:latin typeface="Times New Roman"/>
                <a:cs typeface="Times New Roman"/>
              </a:rPr>
              <a:t>(</a:t>
            </a:r>
            <a:r>
              <a:rPr lang="en-US" sz="1800" dirty="0" err="1">
                <a:latin typeface="Times New Roman"/>
                <a:cs typeface="Times New Roman"/>
              </a:rPr>
              <a:t>kod</a:t>
            </a:r>
            <a:r>
              <a:rPr lang="en-US" sz="1800" spc="10" dirty="0" err="1">
                <a:latin typeface="Times New Roman"/>
                <a:cs typeface="Times New Roman"/>
              </a:rPr>
              <a:t>o</a:t>
            </a:r>
            <a:r>
              <a:rPr lang="en-US" sz="1800" spc="-35" dirty="0" err="1">
                <a:latin typeface="Times New Roman"/>
                <a:cs typeface="Times New Roman"/>
              </a:rPr>
              <a:t>m</a:t>
            </a:r>
            <a:r>
              <a:rPr lang="en-US" sz="1800" dirty="0" err="1">
                <a:latin typeface="Times New Roman"/>
                <a:cs typeface="Times New Roman"/>
              </a:rPr>
              <a:t>a</a:t>
            </a:r>
            <a:r>
              <a:rPr lang="en-US" sz="1800" spc="3" dirty="0" err="1">
                <a:latin typeface="Times New Roman"/>
                <a:cs typeface="Times New Roman"/>
              </a:rPr>
              <a:t>i</a:t>
            </a:r>
            <a:r>
              <a:rPr lang="en-US" sz="1800" dirty="0" err="1">
                <a:latin typeface="Times New Roman"/>
                <a:cs typeface="Times New Roman"/>
              </a:rPr>
              <a:t>n</a:t>
            </a:r>
            <a:r>
              <a:rPr lang="en-US" sz="1800" spc="3" dirty="0">
                <a:latin typeface="Times New Roman"/>
                <a:cs typeface="Times New Roman"/>
              </a:rPr>
              <a:t>)</a:t>
            </a:r>
            <a:r>
              <a:rPr lang="en-US" sz="1800" dirty="0">
                <a:latin typeface="Times New Roman"/>
                <a:cs typeface="Times New Roman"/>
              </a:rPr>
              <a:t>. </a:t>
            </a:r>
            <a:r>
              <a:rPr lang="en-US" sz="1800" spc="-10" dirty="0" err="1">
                <a:latin typeface="Times New Roman"/>
                <a:cs typeface="Times New Roman"/>
              </a:rPr>
              <a:t>H</a:t>
            </a:r>
            <a:r>
              <a:rPr lang="en-US" sz="1800" spc="16" dirty="0" err="1">
                <a:latin typeface="Times New Roman"/>
                <a:cs typeface="Times New Roman"/>
              </a:rPr>
              <a:t>i</a:t>
            </a:r>
            <a:r>
              <a:rPr lang="en-US" sz="1800" spc="-35" dirty="0" err="1">
                <a:latin typeface="Times New Roman"/>
                <a:cs typeface="Times New Roman"/>
              </a:rPr>
              <a:t>m</a:t>
            </a:r>
            <a:r>
              <a:rPr lang="en-US" sz="1800" dirty="0" err="1">
                <a:latin typeface="Times New Roman"/>
                <a:cs typeface="Times New Roman"/>
              </a:rPr>
              <a:t>pun</a:t>
            </a:r>
            <a:r>
              <a:rPr lang="en-US" sz="1800" spc="13" dirty="0" err="1">
                <a:latin typeface="Times New Roman"/>
                <a:cs typeface="Times New Roman"/>
              </a:rPr>
              <a:t>a</a:t>
            </a:r>
            <a:r>
              <a:rPr lang="en-US" sz="1800" dirty="0" err="1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</a:rPr>
              <a:t>n</a:t>
            </a:r>
            <a:r>
              <a:rPr lang="en-US" sz="1800" spc="3" dirty="0" err="1">
                <a:latin typeface="Times New Roman"/>
                <a:cs typeface="Times New Roman"/>
              </a:rPr>
              <a:t>i</a:t>
            </a:r>
            <a:r>
              <a:rPr lang="en-US" sz="1800" spc="-10" dirty="0" err="1">
                <a:latin typeface="Times New Roman"/>
                <a:cs typeface="Times New Roman"/>
              </a:rPr>
              <a:t>l</a:t>
            </a:r>
            <a:r>
              <a:rPr lang="en-US" sz="1800" dirty="0" err="1">
                <a:latin typeface="Times New Roman"/>
                <a:cs typeface="Times New Roman"/>
              </a:rPr>
              <a:t>a</a:t>
            </a:r>
            <a:r>
              <a:rPr lang="en-US" dirty="0" err="1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z="1800" spc="-38" dirty="0">
                <a:latin typeface="Times New Roman"/>
                <a:cs typeface="Times New Roman"/>
              </a:rPr>
              <a:t>y</a:t>
            </a:r>
            <a:r>
              <a:rPr lang="en-US" sz="1800" dirty="0">
                <a:latin typeface="Times New Roman"/>
                <a:cs typeface="Times New Roman"/>
              </a:rPr>
              <a:t>ang </a:t>
            </a:r>
            <a:r>
              <a:rPr lang="en-US" sz="1800" dirty="0" err="1">
                <a:latin typeface="Times New Roman"/>
                <a:cs typeface="Times New Roman"/>
              </a:rPr>
              <a:t>d</a:t>
            </a:r>
            <a:r>
              <a:rPr lang="en-US" sz="1800" spc="3" dirty="0" err="1">
                <a:latin typeface="Times New Roman"/>
                <a:cs typeface="Times New Roman"/>
              </a:rPr>
              <a:t>i</a:t>
            </a:r>
            <a:r>
              <a:rPr lang="en-US" sz="1800" dirty="0" err="1">
                <a:latin typeface="Times New Roman"/>
                <a:cs typeface="Times New Roman"/>
              </a:rPr>
              <a:t>pe</a:t>
            </a:r>
            <a:r>
              <a:rPr lang="en-US" sz="1800" spc="3" dirty="0" err="1">
                <a:latin typeface="Times New Roman"/>
                <a:cs typeface="Times New Roman"/>
              </a:rPr>
              <a:t>r</a:t>
            </a:r>
            <a:r>
              <a:rPr lang="en-US" sz="1800" dirty="0" err="1">
                <a:latin typeface="Times New Roman"/>
                <a:cs typeface="Times New Roman"/>
              </a:rPr>
              <a:t>o</a:t>
            </a:r>
            <a:r>
              <a:rPr lang="en-US" sz="1800" spc="3" dirty="0" err="1">
                <a:latin typeface="Times New Roman"/>
                <a:cs typeface="Times New Roman"/>
              </a:rPr>
              <a:t>l</a:t>
            </a:r>
            <a:r>
              <a:rPr lang="en-US" sz="1800" spc="-13" dirty="0" err="1">
                <a:latin typeface="Times New Roman"/>
                <a:cs typeface="Times New Roman"/>
              </a:rPr>
              <a:t>e</a:t>
            </a:r>
            <a:r>
              <a:rPr lang="en-US" sz="1800" dirty="0" err="1">
                <a:latin typeface="Times New Roman"/>
                <a:cs typeface="Times New Roman"/>
              </a:rPr>
              <a:t>h</a:t>
            </a:r>
            <a:r>
              <a:rPr lang="en-US" sz="1800" dirty="0">
                <a:latin typeface="Times New Roman"/>
                <a:cs typeface="Times New Roman"/>
              </a:rPr>
              <a:t>  </a:t>
            </a:r>
            <a:r>
              <a:rPr lang="en-US" sz="1800" dirty="0" err="1">
                <a:latin typeface="Times New Roman"/>
                <a:cs typeface="Times New Roman"/>
              </a:rPr>
              <a:t>dari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i="1" dirty="0">
                <a:latin typeface="Times New Roman"/>
                <a:cs typeface="Times New Roman"/>
              </a:rPr>
              <a:t>f </a:t>
            </a:r>
            <a:r>
              <a:rPr lang="en-US" sz="1800" dirty="0">
                <a:latin typeface="Times New Roman"/>
                <a:cs typeface="Times New Roman"/>
              </a:rPr>
              <a:t>(</a:t>
            </a:r>
            <a:r>
              <a:rPr lang="en-US" sz="1800" i="1" dirty="0">
                <a:latin typeface="Times New Roman"/>
                <a:cs typeface="Times New Roman"/>
              </a:rPr>
              <a:t>x</a:t>
            </a:r>
            <a:r>
              <a:rPr lang="en-US" sz="1800" dirty="0">
                <a:latin typeface="Times New Roman"/>
                <a:cs typeface="Times New Roman"/>
              </a:rPr>
              <a:t>) </a:t>
            </a:r>
            <a:r>
              <a:rPr lang="en-US" sz="1800" dirty="0" err="1">
                <a:latin typeface="Times New Roman"/>
                <a:cs typeface="Times New Roman"/>
              </a:rPr>
              <a:t>disebut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</a:rPr>
              <a:t>daerah</a:t>
            </a:r>
            <a:r>
              <a:rPr lang="en-US" sz="1800" spc="-58" dirty="0">
                <a:latin typeface="Times New Roman"/>
                <a:cs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</a:rPr>
              <a:t>hasil</a:t>
            </a:r>
            <a:r>
              <a:rPr lang="en-US" sz="1800" dirty="0">
                <a:latin typeface="Times New Roman"/>
                <a:cs typeface="Times New Roman"/>
              </a:rPr>
              <a:t>/range.</a:t>
            </a:r>
          </a:p>
          <a:p>
            <a:endParaRPr lang="fi-FI" sz="1800" dirty="0">
              <a:latin typeface="Times New Roman"/>
              <a:cs typeface="Times New Roman"/>
            </a:endParaRPr>
          </a:p>
          <a:p>
            <a:endParaRPr lang="en-US" sz="1800" dirty="0">
              <a:latin typeface="Times New Roman"/>
              <a:cs typeface="Times New Roman"/>
            </a:endParaRPr>
          </a:p>
          <a:p>
            <a:endParaRPr lang="en-US" sz="1800" dirty="0">
              <a:latin typeface="Times New Roman"/>
              <a:cs typeface="Times New Roman"/>
            </a:endParaRPr>
          </a:p>
          <a:p>
            <a:r>
              <a:rPr lang="en-US" sz="1800" dirty="0">
                <a:latin typeface="Times New Roman"/>
                <a:cs typeface="Times New Roman"/>
              </a:rPr>
              <a:t>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D6722E-69A5-422E-AD80-D609FDF01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462" y="1583141"/>
            <a:ext cx="2906973" cy="22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81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86452" y="2605555"/>
            <a:ext cx="287514" cy="1792691"/>
          </a:xfrm>
          <a:custGeom>
            <a:avLst/>
            <a:gdLst/>
            <a:ahLst/>
            <a:cxnLst/>
            <a:rect l="l" t="t" r="r" b="b"/>
            <a:pathLst>
              <a:path w="448309" h="2795270">
                <a:moveTo>
                  <a:pt x="0" y="0"/>
                </a:moveTo>
                <a:lnTo>
                  <a:pt x="447905" y="2795264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85098"/>
            </a:srgbClr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23" name="object 23"/>
          <p:cNvSpPr txBox="1"/>
          <p:nvPr/>
        </p:nvSpPr>
        <p:spPr>
          <a:xfrm>
            <a:off x="2622546" y="1794364"/>
            <a:ext cx="7383002" cy="966436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34207" marR="27691" indent="-1629">
              <a:spcBef>
                <a:spcPts val="64"/>
              </a:spcBef>
            </a:pPr>
            <a:r>
              <a:rPr sz="1411" spc="-3" dirty="0">
                <a:latin typeface="Times New Roman"/>
                <a:cs typeface="Times New Roman"/>
              </a:rPr>
              <a:t>Secara </a:t>
            </a:r>
            <a:r>
              <a:rPr sz="1411" spc="-13" dirty="0">
                <a:latin typeface="Times New Roman"/>
                <a:cs typeface="Times New Roman"/>
              </a:rPr>
              <a:t>umum, </a:t>
            </a:r>
            <a:r>
              <a:rPr sz="1411" dirty="0">
                <a:latin typeface="Times New Roman"/>
                <a:cs typeface="Times New Roman"/>
              </a:rPr>
              <a:t>jika besaran </a:t>
            </a:r>
            <a:r>
              <a:rPr sz="1411" i="1" dirty="0">
                <a:latin typeface="Times New Roman"/>
                <a:cs typeface="Times New Roman"/>
              </a:rPr>
              <a:t>y </a:t>
            </a:r>
            <a:r>
              <a:rPr sz="1411" spc="-3" dirty="0">
                <a:latin typeface="Times New Roman"/>
                <a:cs typeface="Times New Roman"/>
              </a:rPr>
              <a:t>bergantung </a:t>
            </a:r>
            <a:r>
              <a:rPr sz="1411" dirty="0">
                <a:latin typeface="Times New Roman"/>
                <a:cs typeface="Times New Roman"/>
              </a:rPr>
              <a:t>pada besaran </a:t>
            </a:r>
            <a:r>
              <a:rPr sz="1411" i="1" dirty="0">
                <a:latin typeface="Times New Roman"/>
                <a:cs typeface="Times New Roman"/>
              </a:rPr>
              <a:t>x </a:t>
            </a:r>
            <a:r>
              <a:rPr sz="1411" spc="-3" dirty="0">
                <a:latin typeface="Times New Roman"/>
                <a:cs typeface="Times New Roman"/>
              </a:rPr>
              <a:t>sedemikian  </a:t>
            </a:r>
            <a:r>
              <a:rPr sz="1411" dirty="0">
                <a:latin typeface="Times New Roman"/>
                <a:cs typeface="Times New Roman"/>
              </a:rPr>
              <a:t>hingga setiap nilai </a:t>
            </a:r>
            <a:r>
              <a:rPr sz="1411" i="1" dirty="0">
                <a:latin typeface="Times New Roman"/>
                <a:cs typeface="Times New Roman"/>
              </a:rPr>
              <a:t>x </a:t>
            </a:r>
            <a:r>
              <a:rPr sz="1411" spc="-3" dirty="0">
                <a:latin typeface="Times New Roman"/>
                <a:cs typeface="Times New Roman"/>
              </a:rPr>
              <a:t>menentukan </a:t>
            </a:r>
            <a:r>
              <a:rPr sz="1411" dirty="0">
                <a:latin typeface="Times New Roman"/>
                <a:cs typeface="Times New Roman"/>
              </a:rPr>
              <a:t>tepat satu nilai </a:t>
            </a:r>
            <a:r>
              <a:rPr sz="1411" i="1" spc="3" dirty="0">
                <a:latin typeface="Times New Roman"/>
                <a:cs typeface="Times New Roman"/>
              </a:rPr>
              <a:t>y</a:t>
            </a:r>
            <a:r>
              <a:rPr sz="1411" spc="3" dirty="0">
                <a:latin typeface="Times New Roman"/>
                <a:cs typeface="Times New Roman"/>
              </a:rPr>
              <a:t>, </a:t>
            </a:r>
            <a:r>
              <a:rPr sz="1411" spc="-10" dirty="0">
                <a:latin typeface="Times New Roman"/>
                <a:cs typeface="Times New Roman"/>
              </a:rPr>
              <a:t>maka </a:t>
            </a:r>
            <a:r>
              <a:rPr sz="1411" dirty="0">
                <a:latin typeface="Times New Roman"/>
                <a:cs typeface="Times New Roman"/>
              </a:rPr>
              <a:t>dikatakan  </a:t>
            </a:r>
            <a:r>
              <a:rPr sz="1411" spc="-3" dirty="0">
                <a:latin typeface="Times New Roman"/>
                <a:cs typeface="Times New Roman"/>
              </a:rPr>
              <a:t>bahwa </a:t>
            </a:r>
            <a:r>
              <a:rPr sz="1411" spc="-6" dirty="0">
                <a:latin typeface="Times New Roman"/>
                <a:cs typeface="Times New Roman"/>
              </a:rPr>
              <a:t>“</a:t>
            </a:r>
            <a:r>
              <a:rPr sz="1411" i="1" spc="-6" dirty="0">
                <a:latin typeface="Times New Roman"/>
                <a:cs typeface="Times New Roman"/>
              </a:rPr>
              <a:t>y </a:t>
            </a:r>
            <a:r>
              <a:rPr sz="1411" dirty="0">
                <a:latin typeface="Times New Roman"/>
                <a:cs typeface="Times New Roman"/>
              </a:rPr>
              <a:t>adalah fungsi dari </a:t>
            </a:r>
            <a:r>
              <a:rPr sz="1411" i="1" dirty="0">
                <a:latin typeface="Times New Roman"/>
                <a:cs typeface="Times New Roman"/>
              </a:rPr>
              <a:t>x</a:t>
            </a:r>
            <a:r>
              <a:rPr sz="1411" dirty="0">
                <a:latin typeface="Times New Roman"/>
                <a:cs typeface="Times New Roman"/>
              </a:rPr>
              <a:t>” atau dapat ditulis </a:t>
            </a:r>
            <a:r>
              <a:rPr sz="1411" i="1" dirty="0">
                <a:latin typeface="Times New Roman"/>
                <a:cs typeface="Times New Roman"/>
              </a:rPr>
              <a:t>y </a:t>
            </a:r>
            <a:r>
              <a:rPr sz="1411" dirty="0">
                <a:latin typeface="Times New Roman"/>
                <a:cs typeface="Times New Roman"/>
              </a:rPr>
              <a:t>=</a:t>
            </a:r>
            <a:r>
              <a:rPr sz="1411" spc="-93" dirty="0">
                <a:latin typeface="Times New Roman"/>
                <a:cs typeface="Times New Roman"/>
              </a:rPr>
              <a:t> </a:t>
            </a:r>
            <a:r>
              <a:rPr sz="1411" i="1" dirty="0">
                <a:latin typeface="Times New Roman"/>
                <a:cs typeface="Times New Roman"/>
              </a:rPr>
              <a:t>f</a:t>
            </a:r>
            <a:r>
              <a:rPr sz="1411" dirty="0">
                <a:latin typeface="Times New Roman"/>
                <a:cs typeface="Times New Roman"/>
              </a:rPr>
              <a:t>(</a:t>
            </a:r>
            <a:r>
              <a:rPr sz="1411" i="1" dirty="0">
                <a:latin typeface="Times New Roman"/>
                <a:cs typeface="Times New Roman"/>
              </a:rPr>
              <a:t>x</a:t>
            </a:r>
            <a:r>
              <a:rPr sz="1411" dirty="0">
                <a:latin typeface="Times New Roman"/>
                <a:cs typeface="Times New Roman"/>
              </a:rPr>
              <a:t>).</a:t>
            </a:r>
          </a:p>
          <a:p>
            <a:pPr marL="32578">
              <a:spcBef>
                <a:spcPts val="680"/>
              </a:spcBef>
            </a:pPr>
            <a:r>
              <a:rPr sz="1411" spc="-6" dirty="0">
                <a:latin typeface="Times New Roman"/>
                <a:cs typeface="Times New Roman"/>
              </a:rPr>
              <a:t>Contohnya: </a:t>
            </a:r>
            <a:r>
              <a:rPr sz="1411" i="1" dirty="0">
                <a:latin typeface="Times New Roman"/>
                <a:cs typeface="Times New Roman"/>
              </a:rPr>
              <a:t>y </a:t>
            </a:r>
            <a:r>
              <a:rPr sz="1411" dirty="0">
                <a:latin typeface="Times New Roman"/>
                <a:cs typeface="Times New Roman"/>
              </a:rPr>
              <a:t>= 7</a:t>
            </a:r>
            <a:r>
              <a:rPr sz="1411" i="1" dirty="0">
                <a:latin typeface="Times New Roman"/>
                <a:cs typeface="Times New Roman"/>
              </a:rPr>
              <a:t>x </a:t>
            </a:r>
            <a:r>
              <a:rPr sz="1411" dirty="0">
                <a:latin typeface="Times New Roman"/>
                <a:cs typeface="Times New Roman"/>
              </a:rPr>
              <a:t>+ 5;</a:t>
            </a:r>
            <a:r>
              <a:rPr lang="en-US" sz="1411" dirty="0">
                <a:latin typeface="Times New Roman"/>
                <a:cs typeface="Times New Roman"/>
              </a:rPr>
              <a:t> </a:t>
            </a:r>
            <a:r>
              <a:rPr sz="1411" spc="-3" dirty="0" err="1">
                <a:latin typeface="Times New Roman"/>
                <a:cs typeface="Times New Roman"/>
              </a:rPr>
              <a:t>Suatu</a:t>
            </a:r>
            <a:r>
              <a:rPr sz="1411" spc="-3" dirty="0">
                <a:latin typeface="Times New Roman"/>
                <a:cs typeface="Times New Roman"/>
              </a:rPr>
              <a:t> </a:t>
            </a:r>
            <a:r>
              <a:rPr sz="1411" dirty="0">
                <a:latin typeface="Times New Roman"/>
                <a:cs typeface="Times New Roman"/>
              </a:rPr>
              <a:t>fungsi </a:t>
            </a:r>
            <a:r>
              <a:rPr sz="1411" spc="-13" dirty="0">
                <a:latin typeface="Times New Roman"/>
                <a:cs typeface="Times New Roman"/>
              </a:rPr>
              <a:t>yang </a:t>
            </a:r>
            <a:r>
              <a:rPr sz="1411" dirty="0">
                <a:latin typeface="Times New Roman"/>
                <a:cs typeface="Times New Roman"/>
              </a:rPr>
              <a:t>diberikan dengan </a:t>
            </a:r>
            <a:r>
              <a:rPr sz="1411" spc="-6" dirty="0">
                <a:latin typeface="Times New Roman"/>
                <a:cs typeface="Times New Roman"/>
              </a:rPr>
              <a:t>persamaan </a:t>
            </a:r>
            <a:r>
              <a:rPr sz="1411" i="1" dirty="0">
                <a:latin typeface="Times New Roman"/>
                <a:cs typeface="Times New Roman"/>
              </a:rPr>
              <a:t>y </a:t>
            </a:r>
            <a:r>
              <a:rPr sz="1411" dirty="0">
                <a:latin typeface="Times New Roman"/>
                <a:cs typeface="Times New Roman"/>
              </a:rPr>
              <a:t>= </a:t>
            </a:r>
            <a:r>
              <a:rPr sz="1411" i="1" dirty="0">
                <a:latin typeface="Times New Roman"/>
                <a:cs typeface="Times New Roman"/>
              </a:rPr>
              <a:t>f</a:t>
            </a:r>
            <a:r>
              <a:rPr sz="1411" dirty="0">
                <a:latin typeface="Times New Roman"/>
                <a:cs typeface="Times New Roman"/>
              </a:rPr>
              <a:t>(</a:t>
            </a:r>
            <a:r>
              <a:rPr sz="1411" i="1" dirty="0">
                <a:latin typeface="Times New Roman"/>
                <a:cs typeface="Times New Roman"/>
              </a:rPr>
              <a:t>x</a:t>
            </a:r>
            <a:r>
              <a:rPr sz="1411" dirty="0">
                <a:latin typeface="Times New Roman"/>
                <a:cs typeface="Times New Roman"/>
              </a:rPr>
              <a:t>), </a:t>
            </a:r>
            <a:r>
              <a:rPr sz="1411" i="1" dirty="0">
                <a:latin typeface="Times New Roman"/>
                <a:cs typeface="Times New Roman"/>
              </a:rPr>
              <a:t>x </a:t>
            </a:r>
            <a:r>
              <a:rPr sz="1411" dirty="0">
                <a:latin typeface="Times New Roman"/>
                <a:cs typeface="Times New Roman"/>
              </a:rPr>
              <a:t>disebut  variabel </a:t>
            </a:r>
            <a:r>
              <a:rPr sz="1411" spc="-3" dirty="0">
                <a:latin typeface="Times New Roman"/>
                <a:cs typeface="Times New Roman"/>
              </a:rPr>
              <a:t>bebas </a:t>
            </a:r>
            <a:r>
              <a:rPr sz="1411" dirty="0">
                <a:latin typeface="Times New Roman"/>
                <a:cs typeface="Times New Roman"/>
              </a:rPr>
              <a:t>dan </a:t>
            </a:r>
            <a:r>
              <a:rPr sz="1411" i="1" dirty="0">
                <a:latin typeface="Times New Roman"/>
                <a:cs typeface="Times New Roman"/>
              </a:rPr>
              <a:t>y </a:t>
            </a:r>
            <a:r>
              <a:rPr sz="1411" dirty="0">
                <a:latin typeface="Times New Roman"/>
                <a:cs typeface="Times New Roman"/>
              </a:rPr>
              <a:t>disebut variabel tak-bebas (karena</a:t>
            </a:r>
            <a:r>
              <a:rPr sz="1411" spc="-119" dirty="0">
                <a:latin typeface="Times New Roman"/>
                <a:cs typeface="Times New Roman"/>
              </a:rPr>
              <a:t> </a:t>
            </a:r>
            <a:r>
              <a:rPr sz="1411" spc="-3" dirty="0">
                <a:latin typeface="Times New Roman"/>
                <a:cs typeface="Times New Roman"/>
              </a:rPr>
              <a:t>bergantung  </a:t>
            </a:r>
            <a:r>
              <a:rPr sz="1411" dirty="0">
                <a:latin typeface="Times New Roman"/>
                <a:cs typeface="Times New Roman"/>
              </a:rPr>
              <a:t>pada variabel</a:t>
            </a:r>
            <a:r>
              <a:rPr sz="1411" spc="-38" dirty="0">
                <a:latin typeface="Times New Roman"/>
                <a:cs typeface="Times New Roman"/>
              </a:rPr>
              <a:t> </a:t>
            </a:r>
            <a:r>
              <a:rPr sz="1411" i="1" spc="3" dirty="0">
                <a:latin typeface="Times New Roman"/>
                <a:cs typeface="Times New Roman"/>
              </a:rPr>
              <a:t>x</a:t>
            </a:r>
            <a:r>
              <a:rPr sz="1411" spc="3" dirty="0">
                <a:latin typeface="Times New Roman"/>
                <a:cs typeface="Times New Roman"/>
              </a:rPr>
              <a:t>).</a:t>
            </a:r>
            <a:endParaRPr sz="1411" dirty="0">
              <a:latin typeface="Times New Roman"/>
              <a:cs typeface="Times New Roman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FA171F-DF2D-4C73-8B1F-BD848214C747}"/>
              </a:ext>
            </a:extLst>
          </p:cNvPr>
          <p:cNvSpPr txBox="1"/>
          <p:nvPr/>
        </p:nvSpPr>
        <p:spPr>
          <a:xfrm>
            <a:off x="2473966" y="286603"/>
            <a:ext cx="252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Fungsi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B72316-67CD-43FD-810F-1600C0D2FAB1}"/>
              </a:ext>
            </a:extLst>
          </p:cNvPr>
          <p:cNvSpPr txBox="1"/>
          <p:nvPr/>
        </p:nvSpPr>
        <p:spPr>
          <a:xfrm>
            <a:off x="1801505" y="1255595"/>
            <a:ext cx="71241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effectLst/>
              </a:rPr>
              <a:t>Merupakan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fungsi</a:t>
            </a:r>
            <a:r>
              <a:rPr lang="en-US" sz="1800" dirty="0">
                <a:effectLst/>
              </a:rPr>
              <a:t> yang </a:t>
            </a:r>
            <a:r>
              <a:rPr lang="en-US" sz="1800" dirty="0" err="1">
                <a:effectLst/>
              </a:rPr>
              <a:t>pangkat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tertinggi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dari</a:t>
            </a:r>
            <a:r>
              <a:rPr lang="en-US" sz="1800" dirty="0">
                <a:effectLst/>
              </a:rPr>
              <a:t> variable </a:t>
            </a:r>
            <a:r>
              <a:rPr lang="en-US" sz="1800" dirty="0" err="1">
                <a:effectLst/>
              </a:rPr>
              <a:t>bebasnya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adalah</a:t>
            </a:r>
            <a:r>
              <a:rPr lang="en-US" sz="1800" dirty="0">
                <a:effectLst/>
              </a:rPr>
              <a:t> 1. </a:t>
            </a:r>
            <a:r>
              <a:rPr lang="en-US" dirty="0" err="1"/>
              <a:t>Fungsi</a:t>
            </a:r>
            <a:r>
              <a:rPr lang="en-US" dirty="0"/>
              <a:t> Linier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garis </a:t>
            </a:r>
            <a:r>
              <a:rPr lang="en-US" dirty="0" err="1"/>
              <a:t>lurus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/>
              <a:t>Contoh</a:t>
            </a:r>
            <a:r>
              <a:rPr lang="en-US" dirty="0"/>
              <a:t>, </a:t>
            </a:r>
          </a:p>
          <a:p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sketsa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y = 2x-3 ; x  &gt; 2, x ≤ 6</a:t>
            </a:r>
          </a:p>
          <a:p>
            <a:endParaRPr lang="en-US" dirty="0"/>
          </a:p>
          <a:p>
            <a:r>
              <a:rPr lang="en-US" dirty="0"/>
              <a:t>1. </a:t>
            </a:r>
            <a:r>
              <a:rPr lang="en-US" dirty="0" err="1"/>
              <a:t>Temukan</a:t>
            </a:r>
            <a:r>
              <a:rPr lang="en-US" dirty="0"/>
              <a:t> Domain :  3,4,5, 6 </a:t>
            </a:r>
          </a:p>
          <a:p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Temukan</a:t>
            </a:r>
            <a:r>
              <a:rPr lang="en-US" dirty="0"/>
              <a:t> </a:t>
            </a:r>
            <a:r>
              <a:rPr lang="en-US" dirty="0" err="1"/>
              <a:t>Kodomain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y = 2x-3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3. </a:t>
            </a:r>
            <a:r>
              <a:rPr lang="en-US" dirty="0" err="1"/>
              <a:t>Temukan</a:t>
            </a:r>
            <a:r>
              <a:rPr lang="en-US" dirty="0"/>
              <a:t> Range   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97B7D3-168F-430F-B12C-FD5EB8BBDC6E}"/>
              </a:ext>
            </a:extLst>
          </p:cNvPr>
          <p:cNvSpPr txBox="1"/>
          <p:nvPr/>
        </p:nvSpPr>
        <p:spPr>
          <a:xfrm>
            <a:off x="1692322" y="504967"/>
            <a:ext cx="252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Fungsi</a:t>
            </a:r>
            <a:r>
              <a:rPr lang="en-US" dirty="0"/>
              <a:t> Linier </a:t>
            </a:r>
          </a:p>
        </p:txBody>
      </p:sp>
    </p:spTree>
    <p:extLst>
      <p:ext uri="{BB962C8B-B14F-4D97-AF65-F5344CB8AC3E}">
        <p14:creationId xmlns:p14="http://schemas.microsoft.com/office/powerpoint/2010/main" val="2338967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100C18-AA31-433A-B4AA-FEBD541E866A}"/>
              </a:ext>
            </a:extLst>
          </p:cNvPr>
          <p:cNvSpPr txBox="1"/>
          <p:nvPr/>
        </p:nvSpPr>
        <p:spPr>
          <a:xfrm>
            <a:off x="1883392" y="1859339"/>
            <a:ext cx="559558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linear </a:t>
            </a:r>
            <a:r>
              <a:rPr lang="en-US" dirty="0" err="1"/>
              <a:t>ditulis</a:t>
            </a:r>
            <a:r>
              <a:rPr lang="en-US" dirty="0"/>
              <a:t> : y = ax + b </a:t>
            </a:r>
            <a:r>
              <a:rPr lang="en-US" dirty="0" err="1"/>
              <a:t>dengan</a:t>
            </a:r>
            <a:r>
              <a:rPr lang="en-US" dirty="0"/>
              <a:t> a dan b ∈ R, a ≠ 0.</a:t>
            </a:r>
          </a:p>
          <a:p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linear </a:t>
            </a:r>
            <a:r>
              <a:rPr lang="en-US" dirty="0" err="1"/>
              <a:t>berupa</a:t>
            </a:r>
            <a:r>
              <a:rPr lang="en-US" dirty="0"/>
              <a:t> garis </a:t>
            </a:r>
            <a:r>
              <a:rPr lang="en-US" dirty="0" err="1"/>
              <a:t>lurus</a:t>
            </a:r>
            <a:r>
              <a:rPr lang="en-US" dirty="0"/>
              <a:t> yang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potong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sumbu</a:t>
            </a:r>
            <a:r>
              <a:rPr lang="en-US" dirty="0"/>
              <a:t> X dan </a:t>
            </a:r>
            <a:r>
              <a:rPr lang="en-US" dirty="0" err="1"/>
              <a:t>sumbu</a:t>
            </a:r>
            <a:r>
              <a:rPr lang="en-US" dirty="0"/>
              <a:t> Y pada </a:t>
            </a:r>
            <a:r>
              <a:rPr lang="en-US" dirty="0" err="1"/>
              <a:t>koordinat</a:t>
            </a:r>
            <a:r>
              <a:rPr lang="en-US" dirty="0"/>
              <a:t> </a:t>
            </a:r>
            <a:r>
              <a:rPr lang="en-US" dirty="0" err="1"/>
              <a:t>cartesius</a:t>
            </a:r>
            <a:r>
              <a:rPr lang="en-US" dirty="0"/>
              <a:t>. </a:t>
            </a:r>
            <a:r>
              <a:rPr lang="en-US" dirty="0" err="1"/>
              <a:t>Perhatikan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Contoh</a:t>
            </a:r>
            <a:r>
              <a:rPr lang="en-US" dirty="0"/>
              <a:t> :</a:t>
            </a:r>
            <a:br>
              <a:rPr lang="en-US" dirty="0"/>
            </a:br>
            <a:r>
              <a:rPr lang="en-US" dirty="0" err="1"/>
              <a:t>Gambarlah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yang </a:t>
            </a:r>
            <a:r>
              <a:rPr lang="en-US" dirty="0" err="1"/>
              <a:t>persamaannya</a:t>
            </a:r>
            <a:r>
              <a:rPr lang="en-US" dirty="0"/>
              <a:t> y = 3x – 4.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0D0569-0B6B-4991-8A69-9239F9466D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48" t="25461" r="69440" b="24166"/>
          <a:stretch/>
        </p:blipFill>
        <p:spPr>
          <a:xfrm>
            <a:off x="8297838" y="1702556"/>
            <a:ext cx="3343701" cy="40295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AC6ACD-34BB-4BC2-85D3-E2E72E50BFEC}"/>
              </a:ext>
            </a:extLst>
          </p:cNvPr>
          <p:cNvSpPr txBox="1"/>
          <p:nvPr/>
        </p:nvSpPr>
        <p:spPr>
          <a:xfrm>
            <a:off x="1692322" y="504967"/>
            <a:ext cx="252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Fungsi</a:t>
            </a:r>
            <a:r>
              <a:rPr lang="en-US" dirty="0"/>
              <a:t> Linier </a:t>
            </a:r>
          </a:p>
        </p:txBody>
      </p:sp>
    </p:spTree>
    <p:extLst>
      <p:ext uri="{BB962C8B-B14F-4D97-AF65-F5344CB8AC3E}">
        <p14:creationId xmlns:p14="http://schemas.microsoft.com/office/powerpoint/2010/main" val="346593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8A1934-1682-4E07-BEE3-000989E8EB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7" t="11125" r="6865" b="16999"/>
          <a:stretch/>
        </p:blipFill>
        <p:spPr>
          <a:xfrm>
            <a:off x="1312460" y="504967"/>
            <a:ext cx="7121857" cy="29240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9A8D49-FC76-41B4-A289-B02832092160}"/>
              </a:ext>
            </a:extLst>
          </p:cNvPr>
          <p:cNvSpPr txBox="1"/>
          <p:nvPr/>
        </p:nvSpPr>
        <p:spPr>
          <a:xfrm>
            <a:off x="1446663" y="3848669"/>
            <a:ext cx="71218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Temukan</a:t>
            </a:r>
            <a:r>
              <a:rPr lang="en-US" dirty="0"/>
              <a:t> </a:t>
            </a:r>
            <a:r>
              <a:rPr lang="en-US" dirty="0" err="1"/>
              <a:t>Kodomain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Temukan</a:t>
            </a:r>
            <a:r>
              <a:rPr lang="en-US" dirty="0"/>
              <a:t> </a:t>
            </a:r>
            <a:r>
              <a:rPr lang="en-US" dirty="0" err="1"/>
              <a:t>Rangge</a:t>
            </a:r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78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0D7318-23A7-4964-8368-DC19DEF2D4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3" t="16899" r="25559" b="8039"/>
          <a:stretch/>
        </p:blipFill>
        <p:spPr>
          <a:xfrm>
            <a:off x="1610436" y="1160060"/>
            <a:ext cx="6960358" cy="514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79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86452" y="2605555"/>
            <a:ext cx="287514" cy="1792691"/>
          </a:xfrm>
          <a:custGeom>
            <a:avLst/>
            <a:gdLst/>
            <a:ahLst/>
            <a:cxnLst/>
            <a:rect l="l" t="t" r="r" b="b"/>
            <a:pathLst>
              <a:path w="448309" h="2795270">
                <a:moveTo>
                  <a:pt x="0" y="0"/>
                </a:moveTo>
                <a:lnTo>
                  <a:pt x="447905" y="2795264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85098"/>
            </a:srgbClr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4" name="object 14"/>
          <p:cNvSpPr txBox="1">
            <a:spLocks noGrp="1"/>
          </p:cNvSpPr>
          <p:nvPr>
            <p:ph type="title" idx="4294967295"/>
          </p:nvPr>
        </p:nvSpPr>
        <p:spPr>
          <a:xfrm>
            <a:off x="1078173" y="116989"/>
            <a:ext cx="968375" cy="401637"/>
          </a:xfrm>
          <a:prstGeom prst="rect">
            <a:avLst/>
          </a:prstGeom>
        </p:spPr>
        <p:txBody>
          <a:bodyPr vert="horz" wrap="square" lIns="0" tIns="8145" rIns="0" bIns="0" rtlCol="0" anchor="ctr">
            <a:spAutoFit/>
          </a:bodyPr>
          <a:lstStyle/>
          <a:p>
            <a:pPr marL="8145">
              <a:lnSpc>
                <a:spcPct val="100000"/>
              </a:lnSpc>
              <a:spcBef>
                <a:spcPts val="64"/>
              </a:spcBef>
            </a:pPr>
            <a:r>
              <a:rPr sz="2565" spc="-67" dirty="0">
                <a:solidFill>
                  <a:srgbClr val="767676"/>
                </a:solidFill>
                <a:latin typeface="Trebuchet MS"/>
                <a:cs typeface="Trebuchet MS"/>
              </a:rPr>
              <a:t>F</a:t>
            </a:r>
            <a:r>
              <a:rPr sz="2565" spc="58" dirty="0">
                <a:solidFill>
                  <a:srgbClr val="767676"/>
                </a:solidFill>
                <a:latin typeface="Trebuchet MS"/>
                <a:cs typeface="Trebuchet MS"/>
              </a:rPr>
              <a:t>u</a:t>
            </a:r>
            <a:r>
              <a:rPr sz="2565" spc="45" dirty="0">
                <a:solidFill>
                  <a:srgbClr val="767676"/>
                </a:solidFill>
                <a:latin typeface="Trebuchet MS"/>
                <a:cs typeface="Trebuchet MS"/>
              </a:rPr>
              <a:t>n</a:t>
            </a:r>
            <a:r>
              <a:rPr sz="2565" spc="80" dirty="0">
                <a:solidFill>
                  <a:srgbClr val="767676"/>
                </a:solidFill>
                <a:latin typeface="Trebuchet MS"/>
                <a:cs typeface="Trebuchet MS"/>
              </a:rPr>
              <a:t>gsi</a:t>
            </a:r>
            <a:endParaRPr sz="2565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20210" y="518626"/>
            <a:ext cx="4389690" cy="442446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9366" marR="3258" indent="-1629">
              <a:spcBef>
                <a:spcPts val="64"/>
              </a:spcBef>
              <a:tabLst>
                <a:tab pos="3162920" algn="l"/>
              </a:tabLst>
            </a:pPr>
            <a:r>
              <a:rPr sz="1411" spc="-3" dirty="0">
                <a:latin typeface="Times New Roman"/>
                <a:cs typeface="Times New Roman"/>
              </a:rPr>
              <a:t>Fungsi dapat </a:t>
            </a:r>
            <a:r>
              <a:rPr sz="1411" dirty="0">
                <a:latin typeface="Times New Roman"/>
                <a:cs typeface="Times New Roman"/>
              </a:rPr>
              <a:t>pula dianalogikan suatu </a:t>
            </a:r>
            <a:r>
              <a:rPr sz="1411" spc="-10" dirty="0">
                <a:latin typeface="Times New Roman"/>
                <a:cs typeface="Times New Roman"/>
              </a:rPr>
              <a:t>mesin </a:t>
            </a:r>
            <a:r>
              <a:rPr sz="1411" spc="-13" dirty="0">
                <a:latin typeface="Times New Roman"/>
                <a:cs typeface="Times New Roman"/>
              </a:rPr>
              <a:t>yang </a:t>
            </a:r>
            <a:r>
              <a:rPr sz="1411" spc="-10" dirty="0">
                <a:latin typeface="Times New Roman"/>
                <a:cs typeface="Times New Roman"/>
              </a:rPr>
              <a:t>mengambil  </a:t>
            </a:r>
            <a:r>
              <a:rPr sz="1411" dirty="0">
                <a:latin typeface="Times New Roman"/>
                <a:cs typeface="Times New Roman"/>
              </a:rPr>
              <a:t>input nilai </a:t>
            </a:r>
            <a:r>
              <a:rPr sz="1411" i="1" dirty="0">
                <a:latin typeface="Times New Roman"/>
                <a:cs typeface="Times New Roman"/>
              </a:rPr>
              <a:t>x </a:t>
            </a:r>
            <a:r>
              <a:rPr sz="1411" dirty="0">
                <a:latin typeface="Times New Roman"/>
                <a:cs typeface="Times New Roman"/>
              </a:rPr>
              <a:t>dan </a:t>
            </a:r>
            <a:r>
              <a:rPr sz="1411" spc="-3" dirty="0">
                <a:latin typeface="Times New Roman"/>
                <a:cs typeface="Times New Roman"/>
              </a:rPr>
              <a:t>menghasilkan</a:t>
            </a:r>
            <a:r>
              <a:rPr sz="1411" spc="-13" dirty="0">
                <a:latin typeface="Times New Roman"/>
                <a:cs typeface="Times New Roman"/>
              </a:rPr>
              <a:t> </a:t>
            </a:r>
            <a:r>
              <a:rPr sz="1411" dirty="0">
                <a:latin typeface="Times New Roman"/>
                <a:cs typeface="Times New Roman"/>
              </a:rPr>
              <a:t>nilai</a:t>
            </a:r>
            <a:r>
              <a:rPr sz="1411" spc="-13" dirty="0">
                <a:latin typeface="Times New Roman"/>
                <a:cs typeface="Times New Roman"/>
              </a:rPr>
              <a:t> </a:t>
            </a:r>
            <a:r>
              <a:rPr sz="1411" dirty="0">
                <a:latin typeface="Times New Roman"/>
                <a:cs typeface="Times New Roman"/>
              </a:rPr>
              <a:t>output	</a:t>
            </a:r>
            <a:r>
              <a:rPr sz="1411" i="1" dirty="0">
                <a:latin typeface="Times New Roman"/>
                <a:cs typeface="Times New Roman"/>
              </a:rPr>
              <a:t>f</a:t>
            </a:r>
            <a:r>
              <a:rPr sz="1411" dirty="0">
                <a:latin typeface="Times New Roman"/>
                <a:cs typeface="Times New Roman"/>
              </a:rPr>
              <a:t>(</a:t>
            </a:r>
            <a:r>
              <a:rPr sz="1411" i="1" dirty="0">
                <a:latin typeface="Times New Roman"/>
                <a:cs typeface="Times New Roman"/>
              </a:rPr>
              <a:t>x</a:t>
            </a:r>
            <a:r>
              <a:rPr sz="1411" dirty="0">
                <a:latin typeface="Times New Roman"/>
                <a:cs typeface="Times New Roman"/>
              </a:rPr>
              <a:t>).</a:t>
            </a:r>
            <a:endParaRPr sz="1411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18653" y="1097762"/>
            <a:ext cx="2688259" cy="4829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17" name="object 17"/>
          <p:cNvSpPr txBox="1"/>
          <p:nvPr/>
        </p:nvSpPr>
        <p:spPr>
          <a:xfrm>
            <a:off x="4290929" y="1093452"/>
            <a:ext cx="733040" cy="255408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57421" rIns="0" bIns="0" rtlCol="0">
            <a:spAutoFit/>
          </a:bodyPr>
          <a:lstStyle/>
          <a:p>
            <a:pPr algn="ctr">
              <a:spcBef>
                <a:spcPts val="452"/>
              </a:spcBef>
            </a:pPr>
            <a:r>
              <a:rPr sz="1283" i="1" dirty="0">
                <a:latin typeface="Times New Roman"/>
                <a:cs typeface="Times New Roman"/>
              </a:rPr>
              <a:t>f</a:t>
            </a:r>
            <a:endParaRPr sz="1283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06691" y="1664001"/>
            <a:ext cx="333533" cy="225335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1411" spc="-13" dirty="0">
                <a:latin typeface="Times New Roman"/>
                <a:cs typeface="Times New Roman"/>
              </a:rPr>
              <a:t>n</a:t>
            </a:r>
            <a:r>
              <a:rPr sz="1411" spc="3" dirty="0">
                <a:latin typeface="Times New Roman"/>
                <a:cs typeface="Times New Roman"/>
              </a:rPr>
              <a:t>il</a:t>
            </a:r>
            <a:r>
              <a:rPr sz="1411" spc="-13" dirty="0">
                <a:latin typeface="Times New Roman"/>
                <a:cs typeface="Times New Roman"/>
              </a:rPr>
              <a:t>a</a:t>
            </a:r>
            <a:r>
              <a:rPr sz="1411" dirty="0">
                <a:latin typeface="Times New Roman"/>
                <a:cs typeface="Times New Roman"/>
              </a:rPr>
              <a:t>i</a:t>
            </a:r>
            <a:endParaRPr sz="1411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61111" y="1664001"/>
            <a:ext cx="384032" cy="225335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1411" spc="3" dirty="0">
                <a:latin typeface="Times New Roman"/>
                <a:cs typeface="Times New Roman"/>
              </a:rPr>
              <a:t>i</a:t>
            </a:r>
            <a:r>
              <a:rPr sz="1411" dirty="0">
                <a:latin typeface="Times New Roman"/>
                <a:cs typeface="Times New Roman"/>
              </a:rPr>
              <a:t>np</a:t>
            </a:r>
            <a:r>
              <a:rPr sz="1411" spc="-13" dirty="0">
                <a:latin typeface="Times New Roman"/>
                <a:cs typeface="Times New Roman"/>
              </a:rPr>
              <a:t>u</a:t>
            </a:r>
            <a:r>
              <a:rPr sz="1411" dirty="0">
                <a:latin typeface="Times New Roman"/>
                <a:cs typeface="Times New Roman"/>
              </a:rPr>
              <a:t>t</a:t>
            </a:r>
            <a:endParaRPr sz="1411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66241" y="1664001"/>
            <a:ext cx="910599" cy="225335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1411" spc="-13" dirty="0">
                <a:latin typeface="Times New Roman"/>
                <a:cs typeface="Times New Roman"/>
              </a:rPr>
              <a:t>d</a:t>
            </a:r>
            <a:r>
              <a:rPr sz="1411" spc="3" dirty="0">
                <a:latin typeface="Times New Roman"/>
                <a:cs typeface="Times New Roman"/>
              </a:rPr>
              <a:t>i</a:t>
            </a:r>
            <a:r>
              <a:rPr sz="1411" dirty="0">
                <a:latin typeface="Times New Roman"/>
                <a:cs typeface="Times New Roman"/>
              </a:rPr>
              <a:t>pa</a:t>
            </a:r>
            <a:r>
              <a:rPr sz="1411" spc="-3" dirty="0">
                <a:latin typeface="Times New Roman"/>
                <a:cs typeface="Times New Roman"/>
              </a:rPr>
              <a:t>sa</a:t>
            </a:r>
            <a:r>
              <a:rPr sz="1411" dirty="0">
                <a:latin typeface="Times New Roman"/>
                <a:cs typeface="Times New Roman"/>
              </a:rPr>
              <a:t>ng</a:t>
            </a:r>
            <a:r>
              <a:rPr sz="1411" spc="-13" dirty="0">
                <a:latin typeface="Times New Roman"/>
                <a:cs typeface="Times New Roman"/>
              </a:rPr>
              <a:t>k</a:t>
            </a:r>
            <a:r>
              <a:rPr sz="1411" dirty="0">
                <a:latin typeface="Times New Roman"/>
                <a:cs typeface="Times New Roman"/>
              </a:rPr>
              <a:t>an</a:t>
            </a:r>
            <a:endParaRPr sz="1411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97466" y="1664001"/>
            <a:ext cx="534304" cy="225335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1411" dirty="0">
                <a:latin typeface="Times New Roman"/>
                <a:cs typeface="Times New Roman"/>
              </a:rPr>
              <a:t>dengan</a:t>
            </a:r>
            <a:endParaRPr sz="1411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49172" y="1664001"/>
            <a:ext cx="336791" cy="225335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1411" dirty="0">
                <a:latin typeface="Times New Roman"/>
                <a:cs typeface="Times New Roman"/>
              </a:rPr>
              <a:t>n</a:t>
            </a:r>
            <a:r>
              <a:rPr sz="1411" spc="3" dirty="0">
                <a:latin typeface="Times New Roman"/>
                <a:cs typeface="Times New Roman"/>
              </a:rPr>
              <a:t>il</a:t>
            </a:r>
            <a:r>
              <a:rPr sz="1411" dirty="0">
                <a:latin typeface="Times New Roman"/>
                <a:cs typeface="Times New Roman"/>
              </a:rPr>
              <a:t>ai</a:t>
            </a:r>
            <a:endParaRPr sz="1411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20210" y="1664002"/>
            <a:ext cx="477291" cy="442446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9773" marR="3258" indent="-2036">
              <a:spcBef>
                <a:spcPts val="64"/>
              </a:spcBef>
            </a:pPr>
            <a:r>
              <a:rPr sz="1411" dirty="0">
                <a:latin typeface="Times New Roman"/>
                <a:cs typeface="Times New Roman"/>
              </a:rPr>
              <a:t>Setiap  ou</a:t>
            </a:r>
            <a:r>
              <a:rPr sz="1411" spc="3" dirty="0">
                <a:latin typeface="Times New Roman"/>
                <a:cs typeface="Times New Roman"/>
              </a:rPr>
              <a:t>t</a:t>
            </a:r>
            <a:r>
              <a:rPr sz="1411" dirty="0">
                <a:latin typeface="Times New Roman"/>
                <a:cs typeface="Times New Roman"/>
              </a:rPr>
              <a:t>put</a:t>
            </a:r>
            <a:endParaRPr sz="1411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39661" y="1879027"/>
            <a:ext cx="2943564" cy="225335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  <a:tabLst>
                <a:tab pos="749295" algn="l"/>
                <a:tab pos="1306379" algn="l"/>
                <a:tab pos="1852062" algn="l"/>
                <a:tab pos="2469415" algn="l"/>
              </a:tabLst>
            </a:pPr>
            <a:r>
              <a:rPr sz="1411" spc="3" dirty="0">
                <a:latin typeface="Times New Roman"/>
                <a:cs typeface="Times New Roman"/>
              </a:rPr>
              <a:t>t</a:t>
            </a:r>
            <a:r>
              <a:rPr sz="1411" dirty="0">
                <a:latin typeface="Times New Roman"/>
                <a:cs typeface="Times New Roman"/>
              </a:rPr>
              <a:t>ungga</a:t>
            </a:r>
            <a:r>
              <a:rPr sz="1411" spc="-10" dirty="0">
                <a:latin typeface="Times New Roman"/>
                <a:cs typeface="Times New Roman"/>
              </a:rPr>
              <a:t>l</a:t>
            </a:r>
            <a:r>
              <a:rPr sz="1411" dirty="0">
                <a:latin typeface="Times New Roman"/>
                <a:cs typeface="Times New Roman"/>
              </a:rPr>
              <a:t>,	</a:t>
            </a:r>
            <a:r>
              <a:rPr sz="1411" spc="3" dirty="0">
                <a:latin typeface="Times New Roman"/>
                <a:cs typeface="Times New Roman"/>
              </a:rPr>
              <a:t>t</a:t>
            </a:r>
            <a:r>
              <a:rPr sz="1411" dirty="0">
                <a:latin typeface="Times New Roman"/>
                <a:cs typeface="Times New Roman"/>
              </a:rPr>
              <a:t>e</a:t>
            </a:r>
            <a:r>
              <a:rPr sz="1411" spc="-10" dirty="0">
                <a:latin typeface="Times New Roman"/>
                <a:cs typeface="Times New Roman"/>
              </a:rPr>
              <a:t>t</a:t>
            </a:r>
            <a:r>
              <a:rPr sz="1411" spc="-13" dirty="0">
                <a:latin typeface="Times New Roman"/>
                <a:cs typeface="Times New Roman"/>
              </a:rPr>
              <a:t>a</a:t>
            </a:r>
            <a:r>
              <a:rPr sz="1411" dirty="0">
                <a:latin typeface="Times New Roman"/>
                <a:cs typeface="Times New Roman"/>
              </a:rPr>
              <a:t>pi	dap</a:t>
            </a:r>
            <a:r>
              <a:rPr sz="1411" spc="-13" dirty="0">
                <a:latin typeface="Times New Roman"/>
                <a:cs typeface="Times New Roman"/>
              </a:rPr>
              <a:t>a</a:t>
            </a:r>
            <a:r>
              <a:rPr sz="1411" dirty="0">
                <a:latin typeface="Times New Roman"/>
                <a:cs typeface="Times New Roman"/>
              </a:rPr>
              <a:t>t	</a:t>
            </a:r>
            <a:r>
              <a:rPr sz="1411" spc="3" dirty="0">
                <a:latin typeface="Times New Roman"/>
                <a:cs typeface="Times New Roman"/>
              </a:rPr>
              <a:t>t</a:t>
            </a:r>
            <a:r>
              <a:rPr sz="1411" dirty="0">
                <a:latin typeface="Times New Roman"/>
                <a:cs typeface="Times New Roman"/>
              </a:rPr>
              <a:t>e</a:t>
            </a:r>
            <a:r>
              <a:rPr sz="1411" spc="-10" dirty="0">
                <a:latin typeface="Times New Roman"/>
                <a:cs typeface="Times New Roman"/>
              </a:rPr>
              <a:t>r</a:t>
            </a:r>
            <a:r>
              <a:rPr sz="1411" spc="3" dirty="0">
                <a:latin typeface="Times New Roman"/>
                <a:cs typeface="Times New Roman"/>
              </a:rPr>
              <a:t>j</a:t>
            </a:r>
            <a:r>
              <a:rPr sz="1411" dirty="0">
                <a:latin typeface="Times New Roman"/>
                <a:cs typeface="Times New Roman"/>
              </a:rPr>
              <a:t>adi	b</a:t>
            </a:r>
            <a:r>
              <a:rPr sz="1411" spc="-13" dirty="0">
                <a:latin typeface="Times New Roman"/>
                <a:cs typeface="Times New Roman"/>
              </a:rPr>
              <a:t>a</a:t>
            </a:r>
            <a:r>
              <a:rPr sz="1411" spc="-3" dirty="0">
                <a:latin typeface="Times New Roman"/>
                <a:cs typeface="Times New Roman"/>
              </a:rPr>
              <a:t>h</a:t>
            </a:r>
            <a:r>
              <a:rPr sz="1411" spc="-10" dirty="0">
                <a:latin typeface="Times New Roman"/>
                <a:cs typeface="Times New Roman"/>
              </a:rPr>
              <a:t>w</a:t>
            </a:r>
            <a:r>
              <a:rPr sz="1411" dirty="0">
                <a:latin typeface="Times New Roman"/>
                <a:cs typeface="Times New Roman"/>
              </a:rPr>
              <a:t>a</a:t>
            </a:r>
            <a:endParaRPr sz="1411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05663" y="2094052"/>
            <a:ext cx="3597192" cy="1796406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24434" marR="19547" indent="407" algn="just">
              <a:spcBef>
                <a:spcPts val="64"/>
              </a:spcBef>
            </a:pPr>
            <a:r>
              <a:rPr sz="1411" dirty="0">
                <a:latin typeface="Times New Roman"/>
                <a:cs typeface="Times New Roman"/>
              </a:rPr>
              <a:t>beberapa </a:t>
            </a:r>
            <a:r>
              <a:rPr sz="1411" spc="-6" dirty="0">
                <a:latin typeface="Times New Roman"/>
                <a:cs typeface="Times New Roman"/>
              </a:rPr>
              <a:t>nilai </a:t>
            </a:r>
            <a:r>
              <a:rPr sz="1411" dirty="0">
                <a:latin typeface="Times New Roman"/>
                <a:cs typeface="Times New Roman"/>
              </a:rPr>
              <a:t>input </a:t>
            </a:r>
            <a:r>
              <a:rPr sz="1411" spc="-6" dirty="0">
                <a:latin typeface="Times New Roman"/>
                <a:cs typeface="Times New Roman"/>
              </a:rPr>
              <a:t>yang </a:t>
            </a:r>
            <a:r>
              <a:rPr sz="1411" spc="-3" dirty="0">
                <a:latin typeface="Times New Roman"/>
                <a:cs typeface="Times New Roman"/>
              </a:rPr>
              <a:t>berlainan memberikan  </a:t>
            </a:r>
            <a:r>
              <a:rPr sz="1411" dirty="0">
                <a:latin typeface="Times New Roman"/>
                <a:cs typeface="Times New Roman"/>
              </a:rPr>
              <a:t>nilai </a:t>
            </a:r>
            <a:r>
              <a:rPr sz="1411" spc="-3" dirty="0">
                <a:latin typeface="Times New Roman"/>
                <a:cs typeface="Times New Roman"/>
              </a:rPr>
              <a:t>output </a:t>
            </a:r>
            <a:r>
              <a:rPr sz="1411" spc="-6" dirty="0">
                <a:latin typeface="Times New Roman"/>
                <a:cs typeface="Times New Roman"/>
              </a:rPr>
              <a:t>sama. Contohnya </a:t>
            </a:r>
            <a:r>
              <a:rPr sz="1411" dirty="0">
                <a:latin typeface="Times New Roman"/>
                <a:cs typeface="Times New Roman"/>
              </a:rPr>
              <a:t>seperti </a:t>
            </a:r>
            <a:r>
              <a:rPr sz="1411" spc="-6" dirty="0">
                <a:latin typeface="Times New Roman"/>
                <a:cs typeface="Times New Roman"/>
              </a:rPr>
              <a:t>gambar </a:t>
            </a:r>
            <a:r>
              <a:rPr sz="1411" dirty="0">
                <a:latin typeface="Times New Roman"/>
                <a:cs typeface="Times New Roman"/>
              </a:rPr>
              <a:t>di  </a:t>
            </a:r>
            <a:r>
              <a:rPr sz="1411" spc="-3" dirty="0">
                <a:latin typeface="Times New Roman"/>
                <a:cs typeface="Times New Roman"/>
              </a:rPr>
              <a:t>samping. Fungsi </a:t>
            </a:r>
            <a:r>
              <a:rPr sz="1411" i="1" spc="-3" dirty="0">
                <a:latin typeface="Times New Roman"/>
                <a:cs typeface="Times New Roman"/>
              </a:rPr>
              <a:t>f</a:t>
            </a:r>
            <a:r>
              <a:rPr sz="1411" spc="-3" dirty="0">
                <a:latin typeface="Times New Roman"/>
                <a:cs typeface="Times New Roman"/>
              </a:rPr>
              <a:t>(</a:t>
            </a:r>
            <a:r>
              <a:rPr sz="1411" i="1" spc="-3" dirty="0">
                <a:latin typeface="Times New Roman"/>
                <a:cs typeface="Times New Roman"/>
              </a:rPr>
              <a:t>x</a:t>
            </a:r>
            <a:r>
              <a:rPr sz="1411" spc="-3" dirty="0">
                <a:latin typeface="Times New Roman"/>
                <a:cs typeface="Times New Roman"/>
              </a:rPr>
              <a:t>) = </a:t>
            </a:r>
            <a:r>
              <a:rPr sz="1411" i="1" spc="-3" dirty="0">
                <a:latin typeface="Times New Roman"/>
                <a:cs typeface="Times New Roman"/>
              </a:rPr>
              <a:t>x</a:t>
            </a:r>
            <a:r>
              <a:rPr sz="1395" spc="-4" baseline="24904" dirty="0">
                <a:latin typeface="Times New Roman"/>
                <a:cs typeface="Times New Roman"/>
              </a:rPr>
              <a:t>2 </a:t>
            </a:r>
            <a:r>
              <a:rPr sz="1411" dirty="0">
                <a:latin typeface="Times New Roman"/>
                <a:cs typeface="Times New Roman"/>
              </a:rPr>
              <a:t>+ 1 dengan </a:t>
            </a:r>
            <a:r>
              <a:rPr sz="1411" spc="-3" dirty="0">
                <a:latin typeface="Times New Roman"/>
                <a:cs typeface="Times New Roman"/>
              </a:rPr>
              <a:t>domain  </a:t>
            </a:r>
            <a:r>
              <a:rPr sz="1411" dirty="0">
                <a:latin typeface="Times New Roman"/>
                <a:cs typeface="Times New Roman"/>
              </a:rPr>
              <a:t>fungsi </a:t>
            </a:r>
            <a:r>
              <a:rPr sz="1411" i="1" dirty="0">
                <a:latin typeface="Times New Roman"/>
                <a:cs typeface="Times New Roman"/>
              </a:rPr>
              <a:t>f</a:t>
            </a:r>
            <a:r>
              <a:rPr sz="1411" dirty="0">
                <a:latin typeface="Times New Roman"/>
                <a:cs typeface="Times New Roman"/>
              </a:rPr>
              <a:t>(</a:t>
            </a:r>
            <a:r>
              <a:rPr sz="1411" i="1" dirty="0">
                <a:latin typeface="Times New Roman"/>
                <a:cs typeface="Times New Roman"/>
              </a:rPr>
              <a:t>x</a:t>
            </a:r>
            <a:r>
              <a:rPr sz="1411" dirty="0">
                <a:latin typeface="Times New Roman"/>
                <a:cs typeface="Times New Roman"/>
              </a:rPr>
              <a:t>) adalah {-1, 0, 1, 2,</a:t>
            </a:r>
            <a:r>
              <a:rPr sz="1411" spc="-64" dirty="0">
                <a:latin typeface="Times New Roman"/>
                <a:cs typeface="Times New Roman"/>
              </a:rPr>
              <a:t> </a:t>
            </a:r>
            <a:r>
              <a:rPr sz="1411" dirty="0">
                <a:latin typeface="Times New Roman"/>
                <a:cs typeface="Times New Roman"/>
              </a:rPr>
              <a:t>3},</a:t>
            </a:r>
            <a:endParaRPr sz="1411">
              <a:latin typeface="Times New Roman"/>
              <a:cs typeface="Times New Roman"/>
            </a:endParaRPr>
          </a:p>
          <a:p>
            <a:pPr marL="1356061">
              <a:spcBef>
                <a:spcPts val="439"/>
              </a:spcBef>
            </a:pPr>
            <a:r>
              <a:rPr sz="1411" i="1" dirty="0">
                <a:latin typeface="Times New Roman"/>
                <a:cs typeface="Times New Roman"/>
              </a:rPr>
              <a:t>f</a:t>
            </a:r>
            <a:r>
              <a:rPr sz="1411" dirty="0">
                <a:latin typeface="Times New Roman"/>
                <a:cs typeface="Times New Roman"/>
              </a:rPr>
              <a:t>(</a:t>
            </a:r>
            <a:r>
              <a:rPr sz="1411" i="1" dirty="0">
                <a:latin typeface="Times New Roman"/>
                <a:cs typeface="Times New Roman"/>
              </a:rPr>
              <a:t>-</a:t>
            </a:r>
            <a:r>
              <a:rPr sz="1411" dirty="0">
                <a:latin typeface="Times New Roman"/>
                <a:cs typeface="Times New Roman"/>
              </a:rPr>
              <a:t>1) = (-1)</a:t>
            </a:r>
            <a:r>
              <a:rPr sz="1395" baseline="24904" dirty="0">
                <a:latin typeface="Times New Roman"/>
                <a:cs typeface="Times New Roman"/>
              </a:rPr>
              <a:t>2 </a:t>
            </a:r>
            <a:r>
              <a:rPr sz="1411" dirty="0">
                <a:latin typeface="Times New Roman"/>
                <a:cs typeface="Times New Roman"/>
              </a:rPr>
              <a:t>+ 1 =</a:t>
            </a:r>
            <a:r>
              <a:rPr sz="1411" spc="-167" dirty="0">
                <a:latin typeface="Times New Roman"/>
                <a:cs typeface="Times New Roman"/>
              </a:rPr>
              <a:t> </a:t>
            </a:r>
            <a:r>
              <a:rPr sz="1411" dirty="0">
                <a:latin typeface="Times New Roman"/>
                <a:cs typeface="Times New Roman"/>
              </a:rPr>
              <a:t>2</a:t>
            </a:r>
            <a:endParaRPr sz="1411">
              <a:latin typeface="Times New Roman"/>
              <a:cs typeface="Times New Roman"/>
            </a:endParaRPr>
          </a:p>
          <a:p>
            <a:pPr marL="1356061"/>
            <a:r>
              <a:rPr sz="1411" i="1" dirty="0">
                <a:latin typeface="Times New Roman"/>
                <a:cs typeface="Times New Roman"/>
              </a:rPr>
              <a:t>f</a:t>
            </a:r>
            <a:r>
              <a:rPr sz="1411" dirty="0">
                <a:latin typeface="Times New Roman"/>
                <a:cs typeface="Times New Roman"/>
              </a:rPr>
              <a:t>(0) = </a:t>
            </a:r>
            <a:r>
              <a:rPr sz="1411" spc="3" dirty="0">
                <a:latin typeface="Times New Roman"/>
                <a:cs typeface="Times New Roman"/>
              </a:rPr>
              <a:t>(0)</a:t>
            </a:r>
            <a:r>
              <a:rPr sz="1395" spc="4" baseline="24904" dirty="0">
                <a:latin typeface="Times New Roman"/>
                <a:cs typeface="Times New Roman"/>
              </a:rPr>
              <a:t>2  </a:t>
            </a:r>
            <a:r>
              <a:rPr sz="1411" dirty="0">
                <a:latin typeface="Times New Roman"/>
                <a:cs typeface="Times New Roman"/>
              </a:rPr>
              <a:t>+ 1 =</a:t>
            </a:r>
            <a:r>
              <a:rPr sz="1411" spc="-205" dirty="0">
                <a:latin typeface="Times New Roman"/>
                <a:cs typeface="Times New Roman"/>
              </a:rPr>
              <a:t> </a:t>
            </a:r>
            <a:r>
              <a:rPr sz="1411" dirty="0">
                <a:latin typeface="Times New Roman"/>
                <a:cs typeface="Times New Roman"/>
              </a:rPr>
              <a:t>1</a:t>
            </a:r>
            <a:endParaRPr sz="1411">
              <a:latin typeface="Times New Roman"/>
              <a:cs typeface="Times New Roman"/>
            </a:endParaRPr>
          </a:p>
          <a:p>
            <a:pPr marL="1356061"/>
            <a:r>
              <a:rPr sz="1411" i="1" dirty="0">
                <a:latin typeface="Times New Roman"/>
                <a:cs typeface="Times New Roman"/>
              </a:rPr>
              <a:t>f</a:t>
            </a:r>
            <a:r>
              <a:rPr sz="1411" dirty="0">
                <a:latin typeface="Times New Roman"/>
                <a:cs typeface="Times New Roman"/>
              </a:rPr>
              <a:t>(1) = </a:t>
            </a:r>
            <a:r>
              <a:rPr sz="1411" spc="3" dirty="0">
                <a:latin typeface="Times New Roman"/>
                <a:cs typeface="Times New Roman"/>
              </a:rPr>
              <a:t>(1)</a:t>
            </a:r>
            <a:r>
              <a:rPr sz="1395" spc="4" baseline="24904" dirty="0">
                <a:latin typeface="Times New Roman"/>
                <a:cs typeface="Times New Roman"/>
              </a:rPr>
              <a:t>2  </a:t>
            </a:r>
            <a:r>
              <a:rPr sz="1411" dirty="0">
                <a:latin typeface="Times New Roman"/>
                <a:cs typeface="Times New Roman"/>
              </a:rPr>
              <a:t>+ 1 =</a:t>
            </a:r>
            <a:r>
              <a:rPr sz="1411" spc="-205" dirty="0">
                <a:latin typeface="Times New Roman"/>
                <a:cs typeface="Times New Roman"/>
              </a:rPr>
              <a:t> </a:t>
            </a:r>
            <a:r>
              <a:rPr sz="1411" dirty="0">
                <a:latin typeface="Times New Roman"/>
                <a:cs typeface="Times New Roman"/>
              </a:rPr>
              <a:t>2</a:t>
            </a:r>
            <a:endParaRPr sz="1411">
              <a:latin typeface="Times New Roman"/>
              <a:cs typeface="Times New Roman"/>
            </a:endParaRPr>
          </a:p>
          <a:p>
            <a:pPr marL="1356061"/>
            <a:r>
              <a:rPr sz="1411" i="1" dirty="0">
                <a:latin typeface="Times New Roman"/>
                <a:cs typeface="Times New Roman"/>
              </a:rPr>
              <a:t>f</a:t>
            </a:r>
            <a:r>
              <a:rPr sz="1411" dirty="0">
                <a:latin typeface="Times New Roman"/>
                <a:cs typeface="Times New Roman"/>
              </a:rPr>
              <a:t>(2) = </a:t>
            </a:r>
            <a:r>
              <a:rPr sz="1411" spc="3" dirty="0">
                <a:latin typeface="Times New Roman"/>
                <a:cs typeface="Times New Roman"/>
              </a:rPr>
              <a:t>(2)</a:t>
            </a:r>
            <a:r>
              <a:rPr sz="1395" spc="4" baseline="24904" dirty="0">
                <a:latin typeface="Times New Roman"/>
                <a:cs typeface="Times New Roman"/>
              </a:rPr>
              <a:t>2  </a:t>
            </a:r>
            <a:r>
              <a:rPr sz="1411" dirty="0">
                <a:latin typeface="Times New Roman"/>
                <a:cs typeface="Times New Roman"/>
              </a:rPr>
              <a:t>+ 1 =</a:t>
            </a:r>
            <a:r>
              <a:rPr sz="1411" spc="-205" dirty="0">
                <a:latin typeface="Times New Roman"/>
                <a:cs typeface="Times New Roman"/>
              </a:rPr>
              <a:t> </a:t>
            </a:r>
            <a:r>
              <a:rPr sz="1411" dirty="0">
                <a:latin typeface="Times New Roman"/>
                <a:cs typeface="Times New Roman"/>
              </a:rPr>
              <a:t>5</a:t>
            </a:r>
            <a:endParaRPr sz="1411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37483" y="3870046"/>
            <a:ext cx="1417619" cy="225335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24434">
              <a:spcBef>
                <a:spcPts val="64"/>
              </a:spcBef>
            </a:pPr>
            <a:r>
              <a:rPr sz="1411" i="1" dirty="0">
                <a:latin typeface="Times New Roman"/>
                <a:cs typeface="Times New Roman"/>
              </a:rPr>
              <a:t>f</a:t>
            </a:r>
            <a:r>
              <a:rPr sz="1411" dirty="0">
                <a:latin typeface="Times New Roman"/>
                <a:cs typeface="Times New Roman"/>
              </a:rPr>
              <a:t>(3) = </a:t>
            </a:r>
            <a:r>
              <a:rPr sz="1411" spc="3" dirty="0">
                <a:latin typeface="Times New Roman"/>
                <a:cs typeface="Times New Roman"/>
              </a:rPr>
              <a:t>(3)</a:t>
            </a:r>
            <a:r>
              <a:rPr sz="1395" spc="4" baseline="24904" dirty="0">
                <a:latin typeface="Times New Roman"/>
                <a:cs typeface="Times New Roman"/>
              </a:rPr>
              <a:t>2 </a:t>
            </a:r>
            <a:r>
              <a:rPr sz="1411" dirty="0">
                <a:latin typeface="Times New Roman"/>
                <a:cs typeface="Times New Roman"/>
              </a:rPr>
              <a:t>+ 1 =</a:t>
            </a:r>
            <a:r>
              <a:rPr sz="1411" spc="-202" dirty="0">
                <a:latin typeface="Times New Roman"/>
                <a:cs typeface="Times New Roman"/>
              </a:rPr>
              <a:t> </a:t>
            </a:r>
            <a:r>
              <a:rPr sz="1411" dirty="0">
                <a:latin typeface="Times New Roman"/>
                <a:cs typeface="Times New Roman"/>
              </a:rPr>
              <a:t>10</a:t>
            </a:r>
            <a:endParaRPr sz="1411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584694" y="1545494"/>
            <a:ext cx="1145579" cy="256564"/>
          </a:xfrm>
          <a:custGeom>
            <a:avLst/>
            <a:gdLst/>
            <a:ahLst/>
            <a:cxnLst/>
            <a:rect l="l" t="t" r="r" b="b"/>
            <a:pathLst>
              <a:path w="1786254" h="400050">
                <a:moveTo>
                  <a:pt x="1785937" y="0"/>
                </a:moveTo>
                <a:lnTo>
                  <a:pt x="0" y="0"/>
                </a:lnTo>
                <a:lnTo>
                  <a:pt x="0" y="400050"/>
                </a:lnTo>
                <a:lnTo>
                  <a:pt x="1785937" y="400050"/>
                </a:lnTo>
                <a:lnTo>
                  <a:pt x="17859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154"/>
          </a:p>
        </p:txBody>
      </p:sp>
      <p:sp>
        <p:nvSpPr>
          <p:cNvPr id="28" name="object 28"/>
          <p:cNvSpPr txBox="1"/>
          <p:nvPr/>
        </p:nvSpPr>
        <p:spPr>
          <a:xfrm>
            <a:off x="7157483" y="1369913"/>
            <a:ext cx="825892" cy="205651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24434">
              <a:spcBef>
                <a:spcPts val="64"/>
              </a:spcBef>
            </a:pPr>
            <a:r>
              <a:rPr sz="1283" i="1" spc="-3" dirty="0">
                <a:latin typeface="Times New Roman"/>
                <a:cs typeface="Times New Roman"/>
              </a:rPr>
              <a:t>f</a:t>
            </a:r>
            <a:r>
              <a:rPr sz="1283" spc="-3" dirty="0">
                <a:latin typeface="Times New Roman"/>
                <a:cs typeface="Times New Roman"/>
              </a:rPr>
              <a:t>(</a:t>
            </a:r>
            <a:r>
              <a:rPr sz="1283" i="1" spc="-3" dirty="0">
                <a:latin typeface="Times New Roman"/>
                <a:cs typeface="Times New Roman"/>
              </a:rPr>
              <a:t>x</a:t>
            </a:r>
            <a:r>
              <a:rPr sz="1283" spc="-3" dirty="0">
                <a:latin typeface="Times New Roman"/>
                <a:cs typeface="Times New Roman"/>
              </a:rPr>
              <a:t>) </a:t>
            </a:r>
            <a:r>
              <a:rPr sz="1283" dirty="0">
                <a:latin typeface="Times New Roman"/>
                <a:cs typeface="Times New Roman"/>
              </a:rPr>
              <a:t>= </a:t>
            </a:r>
            <a:r>
              <a:rPr sz="1283" i="1" spc="-6" dirty="0">
                <a:latin typeface="Times New Roman"/>
                <a:cs typeface="Times New Roman"/>
              </a:rPr>
              <a:t>x</a:t>
            </a:r>
            <a:r>
              <a:rPr sz="1299" spc="-10" baseline="24691" dirty="0">
                <a:latin typeface="Times New Roman"/>
                <a:cs typeface="Times New Roman"/>
              </a:rPr>
              <a:t>2 </a:t>
            </a:r>
            <a:r>
              <a:rPr sz="1283" dirty="0">
                <a:latin typeface="Times New Roman"/>
                <a:cs typeface="Times New Roman"/>
              </a:rPr>
              <a:t>+</a:t>
            </a:r>
            <a:r>
              <a:rPr sz="1283" spc="-176" dirty="0">
                <a:latin typeface="Times New Roman"/>
                <a:cs typeface="Times New Roman"/>
              </a:rPr>
              <a:t> </a:t>
            </a:r>
            <a:r>
              <a:rPr sz="1283" dirty="0">
                <a:latin typeface="Times New Roman"/>
                <a:cs typeface="Times New Roman"/>
              </a:rPr>
              <a:t>1</a:t>
            </a:r>
          </a:p>
        </p:txBody>
      </p:sp>
      <p:grpSp>
        <p:nvGrpSpPr>
          <p:cNvPr id="29" name="object 29"/>
          <p:cNvGrpSpPr/>
          <p:nvPr/>
        </p:nvGrpSpPr>
        <p:grpSpPr>
          <a:xfrm>
            <a:off x="6328722" y="1829815"/>
            <a:ext cx="2688259" cy="1718966"/>
            <a:chOff x="6088062" y="2833814"/>
            <a:chExt cx="2846705" cy="1887220"/>
          </a:xfrm>
        </p:grpSpPr>
        <p:sp>
          <p:nvSpPr>
            <p:cNvPr id="30" name="object 30"/>
            <p:cNvSpPr/>
            <p:nvPr/>
          </p:nvSpPr>
          <p:spPr>
            <a:xfrm>
              <a:off x="6292951" y="2915615"/>
              <a:ext cx="2427922" cy="180482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31" name="object 31"/>
            <p:cNvSpPr/>
            <p:nvPr/>
          </p:nvSpPr>
          <p:spPr>
            <a:xfrm>
              <a:off x="6092825" y="2838576"/>
              <a:ext cx="786130" cy="1572260"/>
            </a:xfrm>
            <a:custGeom>
              <a:avLst/>
              <a:gdLst/>
              <a:ahLst/>
              <a:cxnLst/>
              <a:rect l="l" t="t" r="r" b="b"/>
              <a:pathLst>
                <a:path w="786129" h="1572260">
                  <a:moveTo>
                    <a:pt x="0" y="786053"/>
                  </a:moveTo>
                  <a:lnTo>
                    <a:pt x="1182" y="724624"/>
                  </a:lnTo>
                  <a:lnTo>
                    <a:pt x="4670" y="664487"/>
                  </a:lnTo>
                  <a:lnTo>
                    <a:pt x="10376" y="605819"/>
                  </a:lnTo>
                  <a:lnTo>
                    <a:pt x="18214" y="548793"/>
                  </a:lnTo>
                  <a:lnTo>
                    <a:pt x="28096" y="493584"/>
                  </a:lnTo>
                  <a:lnTo>
                    <a:pt x="39935" y="440367"/>
                  </a:lnTo>
                  <a:lnTo>
                    <a:pt x="53642" y="389318"/>
                  </a:lnTo>
                  <a:lnTo>
                    <a:pt x="69132" y="340609"/>
                  </a:lnTo>
                  <a:lnTo>
                    <a:pt x="86316" y="294417"/>
                  </a:lnTo>
                  <a:lnTo>
                    <a:pt x="105108" y="250917"/>
                  </a:lnTo>
                  <a:lnTo>
                    <a:pt x="125419" y="210282"/>
                  </a:lnTo>
                  <a:lnTo>
                    <a:pt x="147163" y="172687"/>
                  </a:lnTo>
                  <a:lnTo>
                    <a:pt x="170252" y="138308"/>
                  </a:lnTo>
                  <a:lnTo>
                    <a:pt x="194599" y="107319"/>
                  </a:lnTo>
                  <a:lnTo>
                    <a:pt x="246718" y="56211"/>
                  </a:lnTo>
                  <a:lnTo>
                    <a:pt x="302819" y="20760"/>
                  </a:lnTo>
                  <a:lnTo>
                    <a:pt x="362206" y="2364"/>
                  </a:lnTo>
                  <a:lnTo>
                    <a:pt x="392912" y="0"/>
                  </a:lnTo>
                  <a:lnTo>
                    <a:pt x="453675" y="9343"/>
                  </a:lnTo>
                  <a:lnTo>
                    <a:pt x="511504" y="36441"/>
                  </a:lnTo>
                  <a:lnTo>
                    <a:pt x="565699" y="79895"/>
                  </a:lnTo>
                  <a:lnTo>
                    <a:pt x="615562" y="138308"/>
                  </a:lnTo>
                  <a:lnTo>
                    <a:pt x="638651" y="172687"/>
                  </a:lnTo>
                  <a:lnTo>
                    <a:pt x="660394" y="210282"/>
                  </a:lnTo>
                  <a:lnTo>
                    <a:pt x="680705" y="250917"/>
                  </a:lnTo>
                  <a:lnTo>
                    <a:pt x="699496" y="294417"/>
                  </a:lnTo>
                  <a:lnTo>
                    <a:pt x="716680" y="340609"/>
                  </a:lnTo>
                  <a:lnTo>
                    <a:pt x="732170" y="389318"/>
                  </a:lnTo>
                  <a:lnTo>
                    <a:pt x="745877" y="440367"/>
                  </a:lnTo>
                  <a:lnTo>
                    <a:pt x="757715" y="493584"/>
                  </a:lnTo>
                  <a:lnTo>
                    <a:pt x="767597" y="548793"/>
                  </a:lnTo>
                  <a:lnTo>
                    <a:pt x="775435" y="605819"/>
                  </a:lnTo>
                  <a:lnTo>
                    <a:pt x="781142" y="664487"/>
                  </a:lnTo>
                  <a:lnTo>
                    <a:pt x="784630" y="724624"/>
                  </a:lnTo>
                  <a:lnTo>
                    <a:pt x="785812" y="786053"/>
                  </a:lnTo>
                  <a:lnTo>
                    <a:pt x="784630" y="847483"/>
                  </a:lnTo>
                  <a:lnTo>
                    <a:pt x="781142" y="907619"/>
                  </a:lnTo>
                  <a:lnTo>
                    <a:pt x="775435" y="966288"/>
                  </a:lnTo>
                  <a:lnTo>
                    <a:pt x="767597" y="1023314"/>
                  </a:lnTo>
                  <a:lnTo>
                    <a:pt x="757715" y="1078523"/>
                  </a:lnTo>
                  <a:lnTo>
                    <a:pt x="745877" y="1131739"/>
                  </a:lnTo>
                  <a:lnTo>
                    <a:pt x="732170" y="1182789"/>
                  </a:lnTo>
                  <a:lnTo>
                    <a:pt x="716680" y="1231497"/>
                  </a:lnTo>
                  <a:lnTo>
                    <a:pt x="699496" y="1277689"/>
                  </a:lnTo>
                  <a:lnTo>
                    <a:pt x="680705" y="1321190"/>
                  </a:lnTo>
                  <a:lnTo>
                    <a:pt x="660394" y="1361825"/>
                  </a:lnTo>
                  <a:lnTo>
                    <a:pt x="638651" y="1399419"/>
                  </a:lnTo>
                  <a:lnTo>
                    <a:pt x="615562" y="1433798"/>
                  </a:lnTo>
                  <a:lnTo>
                    <a:pt x="591216" y="1464787"/>
                  </a:lnTo>
                  <a:lnTo>
                    <a:pt x="539100" y="1515896"/>
                  </a:lnTo>
                  <a:lnTo>
                    <a:pt x="483000" y="1551347"/>
                  </a:lnTo>
                  <a:lnTo>
                    <a:pt x="423617" y="1569742"/>
                  </a:lnTo>
                  <a:lnTo>
                    <a:pt x="392912" y="1572107"/>
                  </a:lnTo>
                  <a:lnTo>
                    <a:pt x="332145" y="1562764"/>
                  </a:lnTo>
                  <a:lnTo>
                    <a:pt x="274314" y="1535666"/>
                  </a:lnTo>
                  <a:lnTo>
                    <a:pt x="220117" y="1492211"/>
                  </a:lnTo>
                  <a:lnTo>
                    <a:pt x="170252" y="1433798"/>
                  </a:lnTo>
                  <a:lnTo>
                    <a:pt x="147163" y="1399419"/>
                  </a:lnTo>
                  <a:lnTo>
                    <a:pt x="125419" y="1361825"/>
                  </a:lnTo>
                  <a:lnTo>
                    <a:pt x="105108" y="1321190"/>
                  </a:lnTo>
                  <a:lnTo>
                    <a:pt x="86316" y="1277689"/>
                  </a:lnTo>
                  <a:lnTo>
                    <a:pt x="69132" y="1231497"/>
                  </a:lnTo>
                  <a:lnTo>
                    <a:pt x="53642" y="1182789"/>
                  </a:lnTo>
                  <a:lnTo>
                    <a:pt x="39935" y="1131739"/>
                  </a:lnTo>
                  <a:lnTo>
                    <a:pt x="28096" y="1078523"/>
                  </a:lnTo>
                  <a:lnTo>
                    <a:pt x="18214" y="1023314"/>
                  </a:lnTo>
                  <a:lnTo>
                    <a:pt x="10376" y="966288"/>
                  </a:lnTo>
                  <a:lnTo>
                    <a:pt x="4670" y="907619"/>
                  </a:lnTo>
                  <a:lnTo>
                    <a:pt x="1182" y="847483"/>
                  </a:lnTo>
                  <a:lnTo>
                    <a:pt x="0" y="78605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43875" y="2838576"/>
              <a:ext cx="786130" cy="1572260"/>
            </a:xfrm>
            <a:custGeom>
              <a:avLst/>
              <a:gdLst/>
              <a:ahLst/>
              <a:cxnLst/>
              <a:rect l="l" t="t" r="r" b="b"/>
              <a:pathLst>
                <a:path w="786129" h="1572260">
                  <a:moveTo>
                    <a:pt x="0" y="786053"/>
                  </a:moveTo>
                  <a:lnTo>
                    <a:pt x="1182" y="724624"/>
                  </a:lnTo>
                  <a:lnTo>
                    <a:pt x="4670" y="664487"/>
                  </a:lnTo>
                  <a:lnTo>
                    <a:pt x="10376" y="605819"/>
                  </a:lnTo>
                  <a:lnTo>
                    <a:pt x="18214" y="548793"/>
                  </a:lnTo>
                  <a:lnTo>
                    <a:pt x="28096" y="493584"/>
                  </a:lnTo>
                  <a:lnTo>
                    <a:pt x="39935" y="440367"/>
                  </a:lnTo>
                  <a:lnTo>
                    <a:pt x="53642" y="389318"/>
                  </a:lnTo>
                  <a:lnTo>
                    <a:pt x="69132" y="340609"/>
                  </a:lnTo>
                  <a:lnTo>
                    <a:pt x="86316" y="294417"/>
                  </a:lnTo>
                  <a:lnTo>
                    <a:pt x="105108" y="250917"/>
                  </a:lnTo>
                  <a:lnTo>
                    <a:pt x="125419" y="210282"/>
                  </a:lnTo>
                  <a:lnTo>
                    <a:pt x="147163" y="172687"/>
                  </a:lnTo>
                  <a:lnTo>
                    <a:pt x="170252" y="138308"/>
                  </a:lnTo>
                  <a:lnTo>
                    <a:pt x="194599" y="107319"/>
                  </a:lnTo>
                  <a:lnTo>
                    <a:pt x="246718" y="56211"/>
                  </a:lnTo>
                  <a:lnTo>
                    <a:pt x="302819" y="20760"/>
                  </a:lnTo>
                  <a:lnTo>
                    <a:pt x="362206" y="2364"/>
                  </a:lnTo>
                  <a:lnTo>
                    <a:pt x="392912" y="0"/>
                  </a:lnTo>
                  <a:lnTo>
                    <a:pt x="453675" y="9343"/>
                  </a:lnTo>
                  <a:lnTo>
                    <a:pt x="511504" y="36441"/>
                  </a:lnTo>
                  <a:lnTo>
                    <a:pt x="565699" y="79895"/>
                  </a:lnTo>
                  <a:lnTo>
                    <a:pt x="615562" y="138308"/>
                  </a:lnTo>
                  <a:lnTo>
                    <a:pt x="638651" y="172687"/>
                  </a:lnTo>
                  <a:lnTo>
                    <a:pt x="660394" y="210282"/>
                  </a:lnTo>
                  <a:lnTo>
                    <a:pt x="680705" y="250917"/>
                  </a:lnTo>
                  <a:lnTo>
                    <a:pt x="699496" y="294417"/>
                  </a:lnTo>
                  <a:lnTo>
                    <a:pt x="716680" y="340609"/>
                  </a:lnTo>
                  <a:lnTo>
                    <a:pt x="732170" y="389318"/>
                  </a:lnTo>
                  <a:lnTo>
                    <a:pt x="745877" y="440367"/>
                  </a:lnTo>
                  <a:lnTo>
                    <a:pt x="757715" y="493584"/>
                  </a:lnTo>
                  <a:lnTo>
                    <a:pt x="767597" y="548793"/>
                  </a:lnTo>
                  <a:lnTo>
                    <a:pt x="775435" y="605819"/>
                  </a:lnTo>
                  <a:lnTo>
                    <a:pt x="781142" y="664487"/>
                  </a:lnTo>
                  <a:lnTo>
                    <a:pt x="784630" y="724624"/>
                  </a:lnTo>
                  <a:lnTo>
                    <a:pt x="785812" y="786053"/>
                  </a:lnTo>
                  <a:lnTo>
                    <a:pt x="784630" y="847483"/>
                  </a:lnTo>
                  <a:lnTo>
                    <a:pt x="781142" y="907619"/>
                  </a:lnTo>
                  <a:lnTo>
                    <a:pt x="775435" y="966288"/>
                  </a:lnTo>
                  <a:lnTo>
                    <a:pt x="767597" y="1023314"/>
                  </a:lnTo>
                  <a:lnTo>
                    <a:pt x="757715" y="1078523"/>
                  </a:lnTo>
                  <a:lnTo>
                    <a:pt x="745877" y="1131739"/>
                  </a:lnTo>
                  <a:lnTo>
                    <a:pt x="732170" y="1182789"/>
                  </a:lnTo>
                  <a:lnTo>
                    <a:pt x="716680" y="1231497"/>
                  </a:lnTo>
                  <a:lnTo>
                    <a:pt x="699496" y="1277689"/>
                  </a:lnTo>
                  <a:lnTo>
                    <a:pt x="680705" y="1321190"/>
                  </a:lnTo>
                  <a:lnTo>
                    <a:pt x="660394" y="1361825"/>
                  </a:lnTo>
                  <a:lnTo>
                    <a:pt x="638651" y="1399419"/>
                  </a:lnTo>
                  <a:lnTo>
                    <a:pt x="615562" y="1433798"/>
                  </a:lnTo>
                  <a:lnTo>
                    <a:pt x="591216" y="1464787"/>
                  </a:lnTo>
                  <a:lnTo>
                    <a:pt x="539100" y="1515896"/>
                  </a:lnTo>
                  <a:lnTo>
                    <a:pt x="483000" y="1551347"/>
                  </a:lnTo>
                  <a:lnTo>
                    <a:pt x="423617" y="1569742"/>
                  </a:lnTo>
                  <a:lnTo>
                    <a:pt x="392912" y="1572107"/>
                  </a:lnTo>
                  <a:lnTo>
                    <a:pt x="362206" y="1569742"/>
                  </a:lnTo>
                  <a:lnTo>
                    <a:pt x="302819" y="1551347"/>
                  </a:lnTo>
                  <a:lnTo>
                    <a:pt x="246718" y="1515896"/>
                  </a:lnTo>
                  <a:lnTo>
                    <a:pt x="194599" y="1464787"/>
                  </a:lnTo>
                  <a:lnTo>
                    <a:pt x="170252" y="1433798"/>
                  </a:lnTo>
                  <a:lnTo>
                    <a:pt x="147163" y="1399419"/>
                  </a:lnTo>
                  <a:lnTo>
                    <a:pt x="125419" y="1361825"/>
                  </a:lnTo>
                  <a:lnTo>
                    <a:pt x="105108" y="1321190"/>
                  </a:lnTo>
                  <a:lnTo>
                    <a:pt x="86316" y="1277689"/>
                  </a:lnTo>
                  <a:lnTo>
                    <a:pt x="69132" y="1231497"/>
                  </a:lnTo>
                  <a:lnTo>
                    <a:pt x="53642" y="1182789"/>
                  </a:lnTo>
                  <a:lnTo>
                    <a:pt x="39935" y="1131739"/>
                  </a:lnTo>
                  <a:lnTo>
                    <a:pt x="28096" y="1078523"/>
                  </a:lnTo>
                  <a:lnTo>
                    <a:pt x="18214" y="1023314"/>
                  </a:lnTo>
                  <a:lnTo>
                    <a:pt x="10376" y="966288"/>
                  </a:lnTo>
                  <a:lnTo>
                    <a:pt x="4670" y="907619"/>
                  </a:lnTo>
                  <a:lnTo>
                    <a:pt x="1182" y="847483"/>
                  </a:lnTo>
                  <a:lnTo>
                    <a:pt x="0" y="78605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54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627262" y="3873304"/>
            <a:ext cx="2045590" cy="442446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sz="1411" spc="-3" dirty="0">
                <a:latin typeface="Times New Roman"/>
                <a:cs typeface="Times New Roman"/>
              </a:rPr>
              <a:t>Jadi </a:t>
            </a:r>
            <a:r>
              <a:rPr sz="1411" dirty="0">
                <a:latin typeface="Times New Roman"/>
                <a:cs typeface="Times New Roman"/>
              </a:rPr>
              <a:t>range fungsi </a:t>
            </a:r>
            <a:r>
              <a:rPr sz="1411" i="1" dirty="0">
                <a:latin typeface="Times New Roman"/>
                <a:cs typeface="Times New Roman"/>
              </a:rPr>
              <a:t>f</a:t>
            </a:r>
            <a:r>
              <a:rPr sz="1411" dirty="0">
                <a:latin typeface="Times New Roman"/>
                <a:cs typeface="Times New Roman"/>
              </a:rPr>
              <a:t>(</a:t>
            </a:r>
            <a:r>
              <a:rPr sz="1411" i="1" dirty="0">
                <a:latin typeface="Times New Roman"/>
                <a:cs typeface="Times New Roman"/>
              </a:rPr>
              <a:t>x</a:t>
            </a:r>
            <a:r>
              <a:rPr sz="1411" dirty="0">
                <a:latin typeface="Times New Roman"/>
                <a:cs typeface="Times New Roman"/>
              </a:rPr>
              <a:t>)</a:t>
            </a:r>
            <a:r>
              <a:rPr sz="1411" spc="-80" dirty="0">
                <a:latin typeface="Times New Roman"/>
                <a:cs typeface="Times New Roman"/>
              </a:rPr>
              <a:t> </a:t>
            </a:r>
            <a:r>
              <a:rPr sz="1411" dirty="0">
                <a:latin typeface="Times New Roman"/>
                <a:cs typeface="Times New Roman"/>
              </a:rPr>
              <a:t>adalah</a:t>
            </a:r>
            <a:endParaRPr sz="1411">
              <a:latin typeface="Times New Roman"/>
              <a:cs typeface="Times New Roman"/>
            </a:endParaRPr>
          </a:p>
          <a:p>
            <a:pPr marL="8145"/>
            <a:r>
              <a:rPr sz="1411" dirty="0">
                <a:latin typeface="Times New Roman"/>
                <a:cs typeface="Times New Roman"/>
              </a:rPr>
              <a:t>{1, 2,</a:t>
            </a:r>
            <a:r>
              <a:rPr sz="1411" spc="-19" dirty="0">
                <a:latin typeface="Times New Roman"/>
                <a:cs typeface="Times New Roman"/>
              </a:rPr>
              <a:t> </a:t>
            </a:r>
            <a:r>
              <a:rPr sz="1411" dirty="0">
                <a:latin typeface="Times New Roman"/>
                <a:cs typeface="Times New Roman"/>
              </a:rPr>
              <a:t>5,10}</a:t>
            </a:r>
            <a:endParaRPr sz="141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ALKULUS Himpunan Fungsi">
  <a:themeElements>
    <a:clrScheme name="Custom 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154B7C"/>
      </a:accent1>
      <a:accent2>
        <a:srgbClr val="005792"/>
      </a:accent2>
      <a:accent3>
        <a:srgbClr val="BFBFBF"/>
      </a:accent3>
      <a:accent4>
        <a:srgbClr val="FFFF99"/>
      </a:accent4>
      <a:accent5>
        <a:srgbClr val="FFFF00"/>
      </a:accent5>
      <a:accent6>
        <a:srgbClr val="FFFFFF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PPT UNSIA" id="{38E7BC52-C451-40C2-A4B9-94773560EC3D}" vid="{ACF667A5-915D-4418-AD7C-ABC34209BF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644</TotalTime>
  <Words>601</Words>
  <Application>Microsoft Office PowerPoint</Application>
  <PresentationFormat>Widescreen</PresentationFormat>
  <Paragraphs>71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Alegreya Bold</vt:lpstr>
      <vt:lpstr>Arial</vt:lpstr>
      <vt:lpstr>Arial Black</vt:lpstr>
      <vt:lpstr>Calibri</vt:lpstr>
      <vt:lpstr>Open Sans Light</vt:lpstr>
      <vt:lpstr>Times New Roman</vt:lpstr>
      <vt:lpstr>Trebuchet MS</vt:lpstr>
      <vt:lpstr>Wingdings</vt:lpstr>
      <vt:lpstr>KALKULUS Himpunan Fungsi</vt:lpstr>
      <vt:lpstr>PowerPoint Presentation</vt:lpstr>
      <vt:lpstr>Konsep Fungsi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Fungsi</vt:lpstr>
      <vt:lpstr>Contoh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Rudolf M</dc:creator>
  <cp:lastModifiedBy>Rudolf M</cp:lastModifiedBy>
  <cp:revision>30</cp:revision>
  <dcterms:created xsi:type="dcterms:W3CDTF">2021-03-22T15:36:43Z</dcterms:created>
  <dcterms:modified xsi:type="dcterms:W3CDTF">2021-04-21T14:07:46Z</dcterms:modified>
</cp:coreProperties>
</file>