
<file path=[Content_Types].xml><?xml version="1.0" encoding="utf-8"?>
<Types xmlns="http://schemas.openxmlformats.org/package/2006/content-types">
  <Override PartName="/ppt/diagrams/colors22.xml" ContentType="application/vnd.openxmlformats-officedocument.drawingml.diagramColors+xml"/>
  <Override PartName="/ppt/diagrams/data35.xml" ContentType="application/vnd.openxmlformats-officedocument.drawingml.diagramData+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26.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colors35.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diagrams/colors3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2" r:id="rId4"/>
    <p:sldId id="283" r:id="rId5"/>
    <p:sldId id="266" r:id="rId6"/>
    <p:sldId id="362" r:id="rId7"/>
    <p:sldId id="379" r:id="rId8"/>
    <p:sldId id="378" r:id="rId9"/>
    <p:sldId id="377" r:id="rId10"/>
    <p:sldId id="384" r:id="rId11"/>
    <p:sldId id="380" r:id="rId12"/>
    <p:sldId id="383" r:id="rId13"/>
    <p:sldId id="382" r:id="rId14"/>
    <p:sldId id="381" r:id="rId15"/>
    <p:sldId id="361" r:id="rId16"/>
    <p:sldId id="363" r:id="rId17"/>
    <p:sldId id="364" r:id="rId18"/>
    <p:sldId id="316" r:id="rId19"/>
    <p:sldId id="367" r:id="rId20"/>
    <p:sldId id="365" r:id="rId21"/>
    <p:sldId id="388" r:id="rId22"/>
    <p:sldId id="387" r:id="rId23"/>
    <p:sldId id="386" r:id="rId24"/>
    <p:sldId id="371" r:id="rId25"/>
    <p:sldId id="373" r:id="rId26"/>
    <p:sldId id="389" r:id="rId27"/>
    <p:sldId id="390" r:id="rId28"/>
    <p:sldId id="391" r:id="rId29"/>
    <p:sldId id="375" r:id="rId30"/>
    <p:sldId id="374" r:id="rId31"/>
    <p:sldId id="392" r:id="rId32"/>
    <p:sldId id="311" r:id="rId33"/>
    <p:sldId id="2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419" autoAdjust="0"/>
  </p:normalViewPr>
  <p:slideViewPr>
    <p:cSldViewPr snapToGrid="0">
      <p:cViewPr>
        <p:scale>
          <a:sx n="50" d="100"/>
          <a:sy n="50" d="100"/>
        </p:scale>
        <p:origin x="-806" y="-149"/>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id-ID"/>
        </a:p>
      </dgm:t>
    </dgm:pt>
    <dgm:pt modelId="{026362B3-D754-4C4B-A502-EB64AEEB7E44}">
      <dgm:prSet custT="1"/>
      <dgm:spPr/>
      <dgm:t>
        <a:bodyPr/>
        <a:lstStyle/>
        <a:p>
          <a:pPr algn="ctr" rtl="0"/>
          <a:r>
            <a:rPr kumimoji="0" lang="id-ID" sz="5600" b="0" i="0" u="none" strike="noStrike" cap="none" normalizeH="0" baseline="0" dirty="0" smtClean="0">
              <a:ln/>
              <a:effectLst/>
              <a:latin typeface="Arial" pitchFamily="34" charset="0"/>
              <a:ea typeface="Calibri" pitchFamily="34" charset="0"/>
              <a:cs typeface="Arial" pitchFamily="34" charset="0"/>
            </a:rPr>
            <a:t>K</a:t>
          </a:r>
          <a:r>
            <a:rPr kumimoji="0" lang="id-ID" sz="5600" b="0" i="0" u="none" strike="noStrike" cap="none" normalizeH="0" dirty="0" smtClean="0">
              <a:ln/>
              <a:effectLst/>
              <a:latin typeface="Arial" pitchFamily="34" charset="0"/>
              <a:ea typeface="Calibri" pitchFamily="34" charset="0"/>
              <a:cs typeface="Arial" pitchFamily="34" charset="0"/>
            </a:rPr>
            <a:t>onsep dan urgensi Pancasila menjadi sistem etika</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56CA771-113D-4D02-B912-7E6AE57BC52C}" type="presOf" srcId="{026362B3-D754-4C4B-A502-EB64AEEB7E44}" destId="{09D3F267-E6CD-481D-BCEC-7563BBCA2483}" srcOrd="0" destOrd="0" presId="urn:microsoft.com/office/officeart/2005/8/layout/vList2"/>
    <dgm:cxn modelId="{415876B6-E762-4BEE-A56B-5130A6856FB6}" type="presOf" srcId="{2E530979-921F-4996-98D8-AFEB5F96B7DE}" destId="{211193E1-5E12-4589-BA5F-3469B2D8B4BF}" srcOrd="0" destOrd="0" presId="urn:microsoft.com/office/officeart/2005/8/layout/vList2"/>
    <dgm:cxn modelId="{692732D8-366A-4E6C-B847-5E7430FF03F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BDE7CD0D-9C3B-44CD-A1B9-2ADB40092C7D}"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500BD5B0-979F-4961-9269-4180337BD39D}" type="presOf" srcId="{2E530979-921F-4996-98D8-AFEB5F96B7DE}" destId="{211193E1-5E12-4589-BA5F-3469B2D8B4BF}" srcOrd="0" destOrd="0" presId="urn:microsoft.com/office/officeart/2005/8/layout/vList2"/>
    <dgm:cxn modelId="{F6A20CC8-B543-4754-8F81-9C67A0DC91A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7456A478-3C84-4E17-B884-E833A47D873E}"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8B53C0B6-056A-4130-959D-26D402AC1BB7}" type="presOf" srcId="{2E530979-921F-4996-98D8-AFEB5F96B7DE}" destId="{211193E1-5E12-4589-BA5F-3469B2D8B4BF}" srcOrd="0" destOrd="0" presId="urn:microsoft.com/office/officeart/2005/8/layout/vList2"/>
    <dgm:cxn modelId="{B1ED1810-08E7-4046-8A38-DC3C5C95180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474DEC-057C-4F13-A643-6F2AD6F61F3C}" type="doc">
      <dgm:prSet loTypeId="urn:microsoft.com/office/officeart/2005/8/layout/bProcess3" loCatId="process" qsTypeId="urn:microsoft.com/office/officeart/2005/8/quickstyle/3d2" qsCatId="3D" csTypeId="urn:microsoft.com/office/officeart/2005/8/colors/colorful1" csCatId="colorful" phldr="1"/>
      <dgm:spPr/>
      <dgm:t>
        <a:bodyPr/>
        <a:lstStyle/>
        <a:p>
          <a:endParaRPr lang="id-ID"/>
        </a:p>
      </dgm:t>
    </dgm:pt>
    <dgm:pt modelId="{D2E841A0-54BA-45B1-A367-B9A5A3ECD016}">
      <dgm:prSet custT="1"/>
      <dgm:spPr/>
      <dgm:t>
        <a:bodyPr/>
        <a:lstStyle/>
        <a:p>
          <a:pPr rtl="0">
            <a:lnSpc>
              <a:spcPct val="100000"/>
            </a:lnSpc>
            <a:spcBef>
              <a:spcPts val="0"/>
            </a:spcBef>
            <a:spcAft>
              <a:spcPts val="0"/>
            </a:spcAft>
          </a:pPr>
          <a:r>
            <a:rPr lang="id-ID" sz="3200" b="1" i="0" baseline="0" dirty="0" smtClean="0">
              <a:solidFill>
                <a:schemeClr val="tx1"/>
              </a:solidFill>
              <a:latin typeface="Arial Black" pitchFamily="34" charset="0"/>
            </a:rPr>
            <a:t>Etika Teleologis </a:t>
          </a:r>
          <a:endParaRPr lang="id-ID" sz="3200" b="1" dirty="0">
            <a:solidFill>
              <a:schemeClr val="tx1"/>
            </a:solidFill>
            <a:latin typeface="Arial Black" pitchFamily="34" charset="0"/>
          </a:endParaRPr>
        </a:p>
      </dgm:t>
    </dgm:pt>
    <dgm:pt modelId="{C6B58CFD-2A4F-4B62-98AC-2368C798462F}" type="parTrans" cxnId="{846DCAD8-59E0-4623-9465-0D4079F5D18C}">
      <dgm:prSet/>
      <dgm:spPr/>
      <dgm:t>
        <a:bodyPr/>
        <a:lstStyle/>
        <a:p>
          <a:pPr>
            <a:lnSpc>
              <a:spcPct val="100000"/>
            </a:lnSpc>
            <a:spcBef>
              <a:spcPts val="0"/>
            </a:spcBef>
            <a:spcAft>
              <a:spcPts val="0"/>
            </a:spcAft>
          </a:pPr>
          <a:endParaRPr lang="id-ID" sz="1600">
            <a:solidFill>
              <a:schemeClr val="tx1"/>
            </a:solidFill>
          </a:endParaRPr>
        </a:p>
      </dgm:t>
    </dgm:pt>
    <dgm:pt modelId="{3FF139A8-BC81-415F-AE0A-422160A3C675}" type="sibTrans" cxnId="{846DCAD8-59E0-4623-9465-0D4079F5D18C}">
      <dgm:prSet custT="1"/>
      <dgm:spPr>
        <a:ln w="57150"/>
      </dgm:spPr>
      <dgm:t>
        <a:bodyPr/>
        <a:lstStyle/>
        <a:p>
          <a:pPr>
            <a:lnSpc>
              <a:spcPct val="100000"/>
            </a:lnSpc>
            <a:spcBef>
              <a:spcPts val="0"/>
            </a:spcBef>
            <a:spcAft>
              <a:spcPts val="0"/>
            </a:spcAft>
          </a:pPr>
          <a:endParaRPr lang="id-ID" sz="1600">
            <a:solidFill>
              <a:schemeClr val="tx1"/>
            </a:solidFill>
          </a:endParaRPr>
        </a:p>
      </dgm:t>
    </dgm:pt>
    <dgm:pt modelId="{DADA5B56-6531-46F1-B889-D4FF269D9A58}">
      <dgm:prSet custT="1"/>
      <dgm:spPr/>
      <dgm:t>
        <a:bodyPr/>
        <a:lstStyle/>
        <a:p>
          <a:pPr rtl="0">
            <a:lnSpc>
              <a:spcPct val="100000"/>
            </a:lnSpc>
            <a:spcBef>
              <a:spcPts val="0"/>
            </a:spcBef>
            <a:spcAft>
              <a:spcPts val="0"/>
            </a:spcAft>
          </a:pPr>
          <a:r>
            <a:rPr lang="id-ID" sz="1600" b="0" i="0" baseline="0" dirty="0" smtClean="0">
              <a:solidFill>
                <a:schemeClr val="tx1"/>
              </a:solidFill>
            </a:rPr>
            <a:t>adalah teori yang menyatakan bahwa hasil dari tindakan moral menentukan nilai tindakan atau kebenaran tindakan dan dilawankan dengan kewajiban. </a:t>
          </a:r>
          <a:endParaRPr lang="id-ID" sz="1600" dirty="0">
            <a:solidFill>
              <a:schemeClr val="tx1"/>
            </a:solidFill>
          </a:endParaRPr>
        </a:p>
      </dgm:t>
    </dgm:pt>
    <dgm:pt modelId="{DF5A652E-1DB1-4B11-A31F-BF2457EBE19A}" type="parTrans" cxnId="{1E9F341E-A8AA-434D-9C00-2295A774EEFE}">
      <dgm:prSet/>
      <dgm:spPr/>
      <dgm:t>
        <a:bodyPr/>
        <a:lstStyle/>
        <a:p>
          <a:pPr>
            <a:lnSpc>
              <a:spcPct val="100000"/>
            </a:lnSpc>
            <a:spcBef>
              <a:spcPts val="0"/>
            </a:spcBef>
            <a:spcAft>
              <a:spcPts val="0"/>
            </a:spcAft>
          </a:pPr>
          <a:endParaRPr lang="id-ID" sz="1600">
            <a:solidFill>
              <a:schemeClr val="tx1"/>
            </a:solidFill>
          </a:endParaRPr>
        </a:p>
      </dgm:t>
    </dgm:pt>
    <dgm:pt modelId="{6C154040-52C1-413E-9DD1-91084BB2FA51}" type="sibTrans" cxnId="{1E9F341E-A8AA-434D-9C00-2295A774EEFE}">
      <dgm:prSet custT="1"/>
      <dgm:spPr>
        <a:ln w="57150"/>
      </dgm:spPr>
      <dgm:t>
        <a:bodyPr/>
        <a:lstStyle/>
        <a:p>
          <a:pPr>
            <a:lnSpc>
              <a:spcPct val="100000"/>
            </a:lnSpc>
            <a:spcBef>
              <a:spcPts val="0"/>
            </a:spcBef>
            <a:spcAft>
              <a:spcPts val="0"/>
            </a:spcAft>
          </a:pPr>
          <a:endParaRPr lang="id-ID" sz="1600">
            <a:solidFill>
              <a:schemeClr val="tx1"/>
            </a:solidFill>
          </a:endParaRPr>
        </a:p>
      </dgm:t>
    </dgm:pt>
    <dgm:pt modelId="{BA7C6DC3-6EBF-489A-ACFA-F9A61550EE60}">
      <dgm:prSet custT="1"/>
      <dgm:spPr/>
      <dgm:t>
        <a:bodyPr/>
        <a:lstStyle/>
        <a:p>
          <a:pPr rtl="0">
            <a:lnSpc>
              <a:spcPct val="100000"/>
            </a:lnSpc>
            <a:spcBef>
              <a:spcPts val="0"/>
            </a:spcBef>
            <a:spcAft>
              <a:spcPts val="0"/>
            </a:spcAft>
          </a:pPr>
          <a:r>
            <a:rPr lang="id-ID" sz="1600" b="0" i="0" baseline="0" dirty="0" smtClean="0">
              <a:solidFill>
                <a:schemeClr val="tx1"/>
              </a:solidFill>
            </a:rPr>
            <a:t>Seseorang yang mungkin berniat sangat baik atau mengikuti asas-asas moral yang tertinggi, akan tetapi hasil tindakan moral itu berbahaya atau jelek, maka tindakan tersebut dinilai secara moral sebagai tindakan yang tidak etis. </a:t>
          </a:r>
          <a:endParaRPr lang="id-ID" sz="1600" dirty="0">
            <a:solidFill>
              <a:schemeClr val="tx1"/>
            </a:solidFill>
          </a:endParaRPr>
        </a:p>
      </dgm:t>
    </dgm:pt>
    <dgm:pt modelId="{47338D2B-958E-4E59-B812-B088E21C8200}" type="parTrans" cxnId="{63B2C1D8-1B88-4CF8-947D-31D7D2D088BD}">
      <dgm:prSet/>
      <dgm:spPr/>
      <dgm:t>
        <a:bodyPr/>
        <a:lstStyle/>
        <a:p>
          <a:pPr>
            <a:lnSpc>
              <a:spcPct val="100000"/>
            </a:lnSpc>
            <a:spcBef>
              <a:spcPts val="0"/>
            </a:spcBef>
            <a:spcAft>
              <a:spcPts val="0"/>
            </a:spcAft>
          </a:pPr>
          <a:endParaRPr lang="id-ID" sz="1600">
            <a:solidFill>
              <a:schemeClr val="tx1"/>
            </a:solidFill>
          </a:endParaRPr>
        </a:p>
      </dgm:t>
    </dgm:pt>
    <dgm:pt modelId="{38D79183-0013-4384-BB1F-3BE6264660E4}" type="sibTrans" cxnId="{63B2C1D8-1B88-4CF8-947D-31D7D2D088BD}">
      <dgm:prSet custT="1"/>
      <dgm:spPr>
        <a:ln w="57150"/>
      </dgm:spPr>
      <dgm:t>
        <a:bodyPr/>
        <a:lstStyle/>
        <a:p>
          <a:pPr>
            <a:lnSpc>
              <a:spcPct val="100000"/>
            </a:lnSpc>
            <a:spcBef>
              <a:spcPts val="0"/>
            </a:spcBef>
            <a:spcAft>
              <a:spcPts val="0"/>
            </a:spcAft>
          </a:pPr>
          <a:endParaRPr lang="id-ID" sz="1600">
            <a:solidFill>
              <a:schemeClr val="tx1"/>
            </a:solidFill>
          </a:endParaRPr>
        </a:p>
      </dgm:t>
    </dgm:pt>
    <dgm:pt modelId="{6A2FB88E-761F-414B-A66B-B1B757EA5DCE}">
      <dgm:prSet custT="1"/>
      <dgm:spPr/>
      <dgm:t>
        <a:bodyPr/>
        <a:lstStyle/>
        <a:p>
          <a:pPr rtl="0">
            <a:lnSpc>
              <a:spcPct val="100000"/>
            </a:lnSpc>
            <a:spcBef>
              <a:spcPts val="0"/>
            </a:spcBef>
            <a:spcAft>
              <a:spcPts val="0"/>
            </a:spcAft>
          </a:pPr>
          <a:r>
            <a:rPr lang="id-ID" sz="1600" b="0" i="0" baseline="0" dirty="0" smtClean="0">
              <a:solidFill>
                <a:schemeClr val="tx1"/>
              </a:solidFill>
            </a:rPr>
            <a:t>Etika teleologis ini menganggap nilai moral dari suatu tindakan dinilai  berdasarkan pada efektivitas tindakan tersebut dalam mencapai tujuannya. </a:t>
          </a:r>
          <a:endParaRPr lang="id-ID" sz="1600" dirty="0">
            <a:solidFill>
              <a:schemeClr val="tx1"/>
            </a:solidFill>
          </a:endParaRPr>
        </a:p>
      </dgm:t>
    </dgm:pt>
    <dgm:pt modelId="{0AA1C6F3-FAD1-4C7F-815D-3669F9C57384}" type="parTrans" cxnId="{C8F24338-275D-42D3-9C16-94EE3AA1C2E1}">
      <dgm:prSet/>
      <dgm:spPr/>
      <dgm:t>
        <a:bodyPr/>
        <a:lstStyle/>
        <a:p>
          <a:pPr>
            <a:lnSpc>
              <a:spcPct val="100000"/>
            </a:lnSpc>
            <a:spcBef>
              <a:spcPts val="0"/>
            </a:spcBef>
            <a:spcAft>
              <a:spcPts val="0"/>
            </a:spcAft>
          </a:pPr>
          <a:endParaRPr lang="id-ID" sz="1600">
            <a:solidFill>
              <a:schemeClr val="tx1"/>
            </a:solidFill>
          </a:endParaRPr>
        </a:p>
      </dgm:t>
    </dgm:pt>
    <dgm:pt modelId="{B2FD9787-B91F-47CF-9F02-F437261BE557}" type="sibTrans" cxnId="{C8F24338-275D-42D3-9C16-94EE3AA1C2E1}">
      <dgm:prSet custT="1"/>
      <dgm:spPr>
        <a:ln w="57150"/>
      </dgm:spPr>
      <dgm:t>
        <a:bodyPr/>
        <a:lstStyle/>
        <a:p>
          <a:pPr>
            <a:lnSpc>
              <a:spcPct val="100000"/>
            </a:lnSpc>
            <a:spcBef>
              <a:spcPts val="0"/>
            </a:spcBef>
            <a:spcAft>
              <a:spcPts val="0"/>
            </a:spcAft>
          </a:pPr>
          <a:endParaRPr lang="id-ID" sz="1600">
            <a:solidFill>
              <a:schemeClr val="tx1"/>
            </a:solidFill>
          </a:endParaRPr>
        </a:p>
      </dgm:t>
    </dgm:pt>
    <dgm:pt modelId="{FEAA0664-799E-4131-9890-D40D628035F2}">
      <dgm:prSet custT="1"/>
      <dgm:spPr/>
      <dgm:t>
        <a:bodyPr/>
        <a:lstStyle/>
        <a:p>
          <a:pPr rtl="0">
            <a:lnSpc>
              <a:spcPct val="100000"/>
            </a:lnSpc>
            <a:spcBef>
              <a:spcPts val="0"/>
            </a:spcBef>
            <a:spcAft>
              <a:spcPts val="0"/>
            </a:spcAft>
          </a:pPr>
          <a:r>
            <a:rPr lang="id-ID" sz="1600" b="0" i="0" baseline="0" dirty="0" smtClean="0">
              <a:solidFill>
                <a:schemeClr val="tx1"/>
              </a:solidFill>
            </a:rPr>
            <a:t>Etika teleologis ini juga menganggap bahwa di dalamnya kebenaran dan kesalahan suatu tindakan dinilai berdasarkan tujuan akhir yang diinginkan) </a:t>
          </a:r>
          <a:endParaRPr lang="id-ID" sz="1600" dirty="0">
            <a:solidFill>
              <a:schemeClr val="tx1"/>
            </a:solidFill>
          </a:endParaRPr>
        </a:p>
      </dgm:t>
    </dgm:pt>
    <dgm:pt modelId="{6C52CD4F-1228-4A4A-A69A-35B9B6136059}" type="parTrans" cxnId="{5F52D42D-A140-4733-9F6A-E41BD14E4936}">
      <dgm:prSet/>
      <dgm:spPr/>
      <dgm:t>
        <a:bodyPr/>
        <a:lstStyle/>
        <a:p>
          <a:pPr>
            <a:lnSpc>
              <a:spcPct val="100000"/>
            </a:lnSpc>
            <a:spcBef>
              <a:spcPts val="0"/>
            </a:spcBef>
            <a:spcAft>
              <a:spcPts val="0"/>
            </a:spcAft>
          </a:pPr>
          <a:endParaRPr lang="id-ID" sz="1600">
            <a:solidFill>
              <a:schemeClr val="tx1"/>
            </a:solidFill>
          </a:endParaRPr>
        </a:p>
      </dgm:t>
    </dgm:pt>
    <dgm:pt modelId="{F08137FE-8C66-4C86-A57E-71B463422E74}" type="sibTrans" cxnId="{5F52D42D-A140-4733-9F6A-E41BD14E4936}">
      <dgm:prSet/>
      <dgm:spPr/>
      <dgm:t>
        <a:bodyPr/>
        <a:lstStyle/>
        <a:p>
          <a:pPr>
            <a:lnSpc>
              <a:spcPct val="100000"/>
            </a:lnSpc>
            <a:spcBef>
              <a:spcPts val="0"/>
            </a:spcBef>
            <a:spcAft>
              <a:spcPts val="0"/>
            </a:spcAft>
          </a:pPr>
          <a:endParaRPr lang="id-ID" sz="1600">
            <a:solidFill>
              <a:schemeClr val="tx1"/>
            </a:solidFill>
          </a:endParaRPr>
        </a:p>
      </dgm:t>
    </dgm:pt>
    <dgm:pt modelId="{E6785E2E-AEDF-4363-A455-90966C0A9869}" type="pres">
      <dgm:prSet presAssocID="{4D474DEC-057C-4F13-A643-6F2AD6F61F3C}" presName="Name0" presStyleCnt="0">
        <dgm:presLayoutVars>
          <dgm:dir/>
          <dgm:resizeHandles val="exact"/>
        </dgm:presLayoutVars>
      </dgm:prSet>
      <dgm:spPr/>
      <dgm:t>
        <a:bodyPr/>
        <a:lstStyle/>
        <a:p>
          <a:endParaRPr lang="id-ID"/>
        </a:p>
      </dgm:t>
    </dgm:pt>
    <dgm:pt modelId="{3E1C79A6-250B-4922-9D7E-B9E99B44DC4A}" type="pres">
      <dgm:prSet presAssocID="{D2E841A0-54BA-45B1-A367-B9A5A3ECD016}" presName="node" presStyleLbl="node1" presStyleIdx="0" presStyleCnt="5" custLinFactNeighborX="-2729">
        <dgm:presLayoutVars>
          <dgm:bulletEnabled val="1"/>
        </dgm:presLayoutVars>
      </dgm:prSet>
      <dgm:spPr/>
      <dgm:t>
        <a:bodyPr/>
        <a:lstStyle/>
        <a:p>
          <a:endParaRPr lang="id-ID"/>
        </a:p>
      </dgm:t>
    </dgm:pt>
    <dgm:pt modelId="{968388B6-D964-438B-8771-658E0887D2FE}" type="pres">
      <dgm:prSet presAssocID="{3FF139A8-BC81-415F-AE0A-422160A3C675}" presName="sibTrans" presStyleLbl="sibTrans1D1" presStyleIdx="0" presStyleCnt="4"/>
      <dgm:spPr/>
      <dgm:t>
        <a:bodyPr/>
        <a:lstStyle/>
        <a:p>
          <a:endParaRPr lang="id-ID"/>
        </a:p>
      </dgm:t>
    </dgm:pt>
    <dgm:pt modelId="{263F4A0B-3D16-404F-BA9B-4B537F710035}" type="pres">
      <dgm:prSet presAssocID="{3FF139A8-BC81-415F-AE0A-422160A3C675}" presName="connectorText" presStyleLbl="sibTrans1D1" presStyleIdx="0" presStyleCnt="4"/>
      <dgm:spPr/>
      <dgm:t>
        <a:bodyPr/>
        <a:lstStyle/>
        <a:p>
          <a:endParaRPr lang="id-ID"/>
        </a:p>
      </dgm:t>
    </dgm:pt>
    <dgm:pt modelId="{283B0A08-998E-4C89-8D70-B6461548CF72}" type="pres">
      <dgm:prSet presAssocID="{DADA5B56-6531-46F1-B889-D4FF269D9A58}" presName="node" presStyleLbl="node1" presStyleIdx="1" presStyleCnt="5">
        <dgm:presLayoutVars>
          <dgm:bulletEnabled val="1"/>
        </dgm:presLayoutVars>
      </dgm:prSet>
      <dgm:spPr/>
      <dgm:t>
        <a:bodyPr/>
        <a:lstStyle/>
        <a:p>
          <a:endParaRPr lang="id-ID"/>
        </a:p>
      </dgm:t>
    </dgm:pt>
    <dgm:pt modelId="{1BF36376-E286-4F02-9419-82C35B893484}" type="pres">
      <dgm:prSet presAssocID="{6C154040-52C1-413E-9DD1-91084BB2FA51}" presName="sibTrans" presStyleLbl="sibTrans1D1" presStyleIdx="1" presStyleCnt="4"/>
      <dgm:spPr/>
      <dgm:t>
        <a:bodyPr/>
        <a:lstStyle/>
        <a:p>
          <a:endParaRPr lang="id-ID"/>
        </a:p>
      </dgm:t>
    </dgm:pt>
    <dgm:pt modelId="{C7F3B15F-70BE-4217-B914-C989C0D27F2A}" type="pres">
      <dgm:prSet presAssocID="{6C154040-52C1-413E-9DD1-91084BB2FA51}" presName="connectorText" presStyleLbl="sibTrans1D1" presStyleIdx="1" presStyleCnt="4"/>
      <dgm:spPr/>
      <dgm:t>
        <a:bodyPr/>
        <a:lstStyle/>
        <a:p>
          <a:endParaRPr lang="id-ID"/>
        </a:p>
      </dgm:t>
    </dgm:pt>
    <dgm:pt modelId="{A529AFAC-2866-4E3F-A8F9-B18AA47DF541}" type="pres">
      <dgm:prSet presAssocID="{BA7C6DC3-6EBF-489A-ACFA-F9A61550EE60}" presName="node" presStyleLbl="node1" presStyleIdx="2" presStyleCnt="5" custScaleX="126271">
        <dgm:presLayoutVars>
          <dgm:bulletEnabled val="1"/>
        </dgm:presLayoutVars>
      </dgm:prSet>
      <dgm:spPr/>
      <dgm:t>
        <a:bodyPr/>
        <a:lstStyle/>
        <a:p>
          <a:endParaRPr lang="id-ID"/>
        </a:p>
      </dgm:t>
    </dgm:pt>
    <dgm:pt modelId="{4B8E2458-86DA-46AC-9F1C-6F819D63A4B6}" type="pres">
      <dgm:prSet presAssocID="{38D79183-0013-4384-BB1F-3BE6264660E4}" presName="sibTrans" presStyleLbl="sibTrans1D1" presStyleIdx="2" presStyleCnt="4"/>
      <dgm:spPr/>
      <dgm:t>
        <a:bodyPr/>
        <a:lstStyle/>
        <a:p>
          <a:endParaRPr lang="id-ID"/>
        </a:p>
      </dgm:t>
    </dgm:pt>
    <dgm:pt modelId="{BEC217A3-F516-453F-9BBF-F3429D956F31}" type="pres">
      <dgm:prSet presAssocID="{38D79183-0013-4384-BB1F-3BE6264660E4}" presName="connectorText" presStyleLbl="sibTrans1D1" presStyleIdx="2" presStyleCnt="4"/>
      <dgm:spPr/>
      <dgm:t>
        <a:bodyPr/>
        <a:lstStyle/>
        <a:p>
          <a:endParaRPr lang="id-ID"/>
        </a:p>
      </dgm:t>
    </dgm:pt>
    <dgm:pt modelId="{E853C849-1FF0-46EE-8132-CEB5C389AEAB}" type="pres">
      <dgm:prSet presAssocID="{6A2FB88E-761F-414B-A66B-B1B757EA5DCE}" presName="node" presStyleLbl="node1" presStyleIdx="3" presStyleCnt="5">
        <dgm:presLayoutVars>
          <dgm:bulletEnabled val="1"/>
        </dgm:presLayoutVars>
      </dgm:prSet>
      <dgm:spPr/>
      <dgm:t>
        <a:bodyPr/>
        <a:lstStyle/>
        <a:p>
          <a:endParaRPr lang="id-ID"/>
        </a:p>
      </dgm:t>
    </dgm:pt>
    <dgm:pt modelId="{1E62B91C-D1DC-4BD0-B010-551212D22A63}" type="pres">
      <dgm:prSet presAssocID="{B2FD9787-B91F-47CF-9F02-F437261BE557}" presName="sibTrans" presStyleLbl="sibTrans1D1" presStyleIdx="3" presStyleCnt="4"/>
      <dgm:spPr/>
      <dgm:t>
        <a:bodyPr/>
        <a:lstStyle/>
        <a:p>
          <a:endParaRPr lang="id-ID"/>
        </a:p>
      </dgm:t>
    </dgm:pt>
    <dgm:pt modelId="{954A759F-DBE4-4DE5-92B2-E78FD1E4CAEA}" type="pres">
      <dgm:prSet presAssocID="{B2FD9787-B91F-47CF-9F02-F437261BE557}" presName="connectorText" presStyleLbl="sibTrans1D1" presStyleIdx="3" presStyleCnt="4"/>
      <dgm:spPr/>
      <dgm:t>
        <a:bodyPr/>
        <a:lstStyle/>
        <a:p>
          <a:endParaRPr lang="id-ID"/>
        </a:p>
      </dgm:t>
    </dgm:pt>
    <dgm:pt modelId="{281563F1-02D3-49A6-9714-83FF380844F8}" type="pres">
      <dgm:prSet presAssocID="{FEAA0664-799E-4131-9890-D40D628035F2}" presName="node" presStyleLbl="node1" presStyleIdx="4" presStyleCnt="5">
        <dgm:presLayoutVars>
          <dgm:bulletEnabled val="1"/>
        </dgm:presLayoutVars>
      </dgm:prSet>
      <dgm:spPr/>
      <dgm:t>
        <a:bodyPr/>
        <a:lstStyle/>
        <a:p>
          <a:endParaRPr lang="id-ID"/>
        </a:p>
      </dgm:t>
    </dgm:pt>
  </dgm:ptLst>
  <dgm:cxnLst>
    <dgm:cxn modelId="{C8F24338-275D-42D3-9C16-94EE3AA1C2E1}" srcId="{4D474DEC-057C-4F13-A643-6F2AD6F61F3C}" destId="{6A2FB88E-761F-414B-A66B-B1B757EA5DCE}" srcOrd="3" destOrd="0" parTransId="{0AA1C6F3-FAD1-4C7F-815D-3669F9C57384}" sibTransId="{B2FD9787-B91F-47CF-9F02-F437261BE557}"/>
    <dgm:cxn modelId="{7143BFCD-3C27-4976-B8A9-BED59E3CBD6C}" type="presOf" srcId="{6A2FB88E-761F-414B-A66B-B1B757EA5DCE}" destId="{E853C849-1FF0-46EE-8132-CEB5C389AEAB}" srcOrd="0" destOrd="0" presId="urn:microsoft.com/office/officeart/2005/8/layout/bProcess3"/>
    <dgm:cxn modelId="{F2AF9634-83D7-4301-BFEB-799439CC1B3D}" type="presOf" srcId="{3FF139A8-BC81-415F-AE0A-422160A3C675}" destId="{968388B6-D964-438B-8771-658E0887D2FE}" srcOrd="0" destOrd="0" presId="urn:microsoft.com/office/officeart/2005/8/layout/bProcess3"/>
    <dgm:cxn modelId="{63B2C1D8-1B88-4CF8-947D-31D7D2D088BD}" srcId="{4D474DEC-057C-4F13-A643-6F2AD6F61F3C}" destId="{BA7C6DC3-6EBF-489A-ACFA-F9A61550EE60}" srcOrd="2" destOrd="0" parTransId="{47338D2B-958E-4E59-B812-B088E21C8200}" sibTransId="{38D79183-0013-4384-BB1F-3BE6264660E4}"/>
    <dgm:cxn modelId="{4395CC4B-4591-46C4-B2BD-B9FCAEDA119A}" type="presOf" srcId="{FEAA0664-799E-4131-9890-D40D628035F2}" destId="{281563F1-02D3-49A6-9714-83FF380844F8}" srcOrd="0" destOrd="0" presId="urn:microsoft.com/office/officeart/2005/8/layout/bProcess3"/>
    <dgm:cxn modelId="{82857C26-EABF-4660-94B9-EB6462B5AC72}" type="presOf" srcId="{4D474DEC-057C-4F13-A643-6F2AD6F61F3C}" destId="{E6785E2E-AEDF-4363-A455-90966C0A9869}" srcOrd="0" destOrd="0" presId="urn:microsoft.com/office/officeart/2005/8/layout/bProcess3"/>
    <dgm:cxn modelId="{053CACA7-EEFD-4A38-B13C-02AE6275F675}" type="presOf" srcId="{6C154040-52C1-413E-9DD1-91084BB2FA51}" destId="{1BF36376-E286-4F02-9419-82C35B893484}" srcOrd="0" destOrd="0" presId="urn:microsoft.com/office/officeart/2005/8/layout/bProcess3"/>
    <dgm:cxn modelId="{0224C295-94E3-45AF-B296-4034F7C266CC}" type="presOf" srcId="{3FF139A8-BC81-415F-AE0A-422160A3C675}" destId="{263F4A0B-3D16-404F-BA9B-4B537F710035}" srcOrd="1" destOrd="0" presId="urn:microsoft.com/office/officeart/2005/8/layout/bProcess3"/>
    <dgm:cxn modelId="{1AE49B16-B817-4ECE-98A8-75B3665383A7}" type="presOf" srcId="{B2FD9787-B91F-47CF-9F02-F437261BE557}" destId="{1E62B91C-D1DC-4BD0-B010-551212D22A63}" srcOrd="0" destOrd="0" presId="urn:microsoft.com/office/officeart/2005/8/layout/bProcess3"/>
    <dgm:cxn modelId="{3445B54D-D2A4-4886-A90A-94AA0079FD5F}" type="presOf" srcId="{38D79183-0013-4384-BB1F-3BE6264660E4}" destId="{4B8E2458-86DA-46AC-9F1C-6F819D63A4B6}" srcOrd="0" destOrd="0" presId="urn:microsoft.com/office/officeart/2005/8/layout/bProcess3"/>
    <dgm:cxn modelId="{49C1B67C-D25B-49C7-8A87-262828787A34}" type="presOf" srcId="{D2E841A0-54BA-45B1-A367-B9A5A3ECD016}" destId="{3E1C79A6-250B-4922-9D7E-B9E99B44DC4A}" srcOrd="0" destOrd="0" presId="urn:microsoft.com/office/officeart/2005/8/layout/bProcess3"/>
    <dgm:cxn modelId="{D687AB06-E71B-4961-87C7-BD7AC4A5AC27}" type="presOf" srcId="{BA7C6DC3-6EBF-489A-ACFA-F9A61550EE60}" destId="{A529AFAC-2866-4E3F-A8F9-B18AA47DF541}" srcOrd="0" destOrd="0" presId="urn:microsoft.com/office/officeart/2005/8/layout/bProcess3"/>
    <dgm:cxn modelId="{591E73C2-A111-4077-9163-F0EF647081D0}" type="presOf" srcId="{DADA5B56-6531-46F1-B889-D4FF269D9A58}" destId="{283B0A08-998E-4C89-8D70-B6461548CF72}" srcOrd="0" destOrd="0" presId="urn:microsoft.com/office/officeart/2005/8/layout/bProcess3"/>
    <dgm:cxn modelId="{4D4EAEF6-9542-4D0F-9D5B-098136E690FC}" type="presOf" srcId="{6C154040-52C1-413E-9DD1-91084BB2FA51}" destId="{C7F3B15F-70BE-4217-B914-C989C0D27F2A}" srcOrd="1" destOrd="0" presId="urn:microsoft.com/office/officeart/2005/8/layout/bProcess3"/>
    <dgm:cxn modelId="{D96A01D8-60E6-4FA4-9397-3F5D66181301}" type="presOf" srcId="{B2FD9787-B91F-47CF-9F02-F437261BE557}" destId="{954A759F-DBE4-4DE5-92B2-E78FD1E4CAEA}" srcOrd="1" destOrd="0" presId="urn:microsoft.com/office/officeart/2005/8/layout/bProcess3"/>
    <dgm:cxn modelId="{5F52D42D-A140-4733-9F6A-E41BD14E4936}" srcId="{4D474DEC-057C-4F13-A643-6F2AD6F61F3C}" destId="{FEAA0664-799E-4131-9890-D40D628035F2}" srcOrd="4" destOrd="0" parTransId="{6C52CD4F-1228-4A4A-A69A-35B9B6136059}" sibTransId="{F08137FE-8C66-4C86-A57E-71B463422E74}"/>
    <dgm:cxn modelId="{4490133D-023E-43FB-B33B-AB2CBB28A7BE}" type="presOf" srcId="{38D79183-0013-4384-BB1F-3BE6264660E4}" destId="{BEC217A3-F516-453F-9BBF-F3429D956F31}" srcOrd="1" destOrd="0" presId="urn:microsoft.com/office/officeart/2005/8/layout/bProcess3"/>
    <dgm:cxn modelId="{846DCAD8-59E0-4623-9465-0D4079F5D18C}" srcId="{4D474DEC-057C-4F13-A643-6F2AD6F61F3C}" destId="{D2E841A0-54BA-45B1-A367-B9A5A3ECD016}" srcOrd="0" destOrd="0" parTransId="{C6B58CFD-2A4F-4B62-98AC-2368C798462F}" sibTransId="{3FF139A8-BC81-415F-AE0A-422160A3C675}"/>
    <dgm:cxn modelId="{1E9F341E-A8AA-434D-9C00-2295A774EEFE}" srcId="{4D474DEC-057C-4F13-A643-6F2AD6F61F3C}" destId="{DADA5B56-6531-46F1-B889-D4FF269D9A58}" srcOrd="1" destOrd="0" parTransId="{DF5A652E-1DB1-4B11-A31F-BF2457EBE19A}" sibTransId="{6C154040-52C1-413E-9DD1-91084BB2FA51}"/>
    <dgm:cxn modelId="{E0CC6999-DD0F-464E-9AC2-E318F1B4D427}" type="presParOf" srcId="{E6785E2E-AEDF-4363-A455-90966C0A9869}" destId="{3E1C79A6-250B-4922-9D7E-B9E99B44DC4A}" srcOrd="0" destOrd="0" presId="urn:microsoft.com/office/officeart/2005/8/layout/bProcess3"/>
    <dgm:cxn modelId="{8105B407-8EAD-4AED-B987-FBBD96208718}" type="presParOf" srcId="{E6785E2E-AEDF-4363-A455-90966C0A9869}" destId="{968388B6-D964-438B-8771-658E0887D2FE}" srcOrd="1" destOrd="0" presId="urn:microsoft.com/office/officeart/2005/8/layout/bProcess3"/>
    <dgm:cxn modelId="{08300D99-DF92-4577-B48F-92E4A8FC6986}" type="presParOf" srcId="{968388B6-D964-438B-8771-658E0887D2FE}" destId="{263F4A0B-3D16-404F-BA9B-4B537F710035}" srcOrd="0" destOrd="0" presId="urn:microsoft.com/office/officeart/2005/8/layout/bProcess3"/>
    <dgm:cxn modelId="{89D9FD60-8752-4B93-8F3C-B84FBFCC8C4B}" type="presParOf" srcId="{E6785E2E-AEDF-4363-A455-90966C0A9869}" destId="{283B0A08-998E-4C89-8D70-B6461548CF72}" srcOrd="2" destOrd="0" presId="urn:microsoft.com/office/officeart/2005/8/layout/bProcess3"/>
    <dgm:cxn modelId="{15597A3A-AC32-4E2C-8A66-2C7604B765F5}" type="presParOf" srcId="{E6785E2E-AEDF-4363-A455-90966C0A9869}" destId="{1BF36376-E286-4F02-9419-82C35B893484}" srcOrd="3" destOrd="0" presId="urn:microsoft.com/office/officeart/2005/8/layout/bProcess3"/>
    <dgm:cxn modelId="{19319F35-FB3B-40ED-BEAF-40A0DBBBDC03}" type="presParOf" srcId="{1BF36376-E286-4F02-9419-82C35B893484}" destId="{C7F3B15F-70BE-4217-B914-C989C0D27F2A}" srcOrd="0" destOrd="0" presId="urn:microsoft.com/office/officeart/2005/8/layout/bProcess3"/>
    <dgm:cxn modelId="{AABE9A6A-E957-4F1B-B485-C639587B07A6}" type="presParOf" srcId="{E6785E2E-AEDF-4363-A455-90966C0A9869}" destId="{A529AFAC-2866-4E3F-A8F9-B18AA47DF541}" srcOrd="4" destOrd="0" presId="urn:microsoft.com/office/officeart/2005/8/layout/bProcess3"/>
    <dgm:cxn modelId="{B1616642-750F-48DC-AAA7-0FB846E0BE32}" type="presParOf" srcId="{E6785E2E-AEDF-4363-A455-90966C0A9869}" destId="{4B8E2458-86DA-46AC-9F1C-6F819D63A4B6}" srcOrd="5" destOrd="0" presId="urn:microsoft.com/office/officeart/2005/8/layout/bProcess3"/>
    <dgm:cxn modelId="{DC957368-0986-4F73-8DD1-D5683EF88B54}" type="presParOf" srcId="{4B8E2458-86DA-46AC-9F1C-6F819D63A4B6}" destId="{BEC217A3-F516-453F-9BBF-F3429D956F31}" srcOrd="0" destOrd="0" presId="urn:microsoft.com/office/officeart/2005/8/layout/bProcess3"/>
    <dgm:cxn modelId="{595103B6-D373-48F3-B7D2-40562E6443F2}" type="presParOf" srcId="{E6785E2E-AEDF-4363-A455-90966C0A9869}" destId="{E853C849-1FF0-46EE-8132-CEB5C389AEAB}" srcOrd="6" destOrd="0" presId="urn:microsoft.com/office/officeart/2005/8/layout/bProcess3"/>
    <dgm:cxn modelId="{9F9BB671-1401-4446-9AB7-0644D082D4DF}" type="presParOf" srcId="{E6785E2E-AEDF-4363-A455-90966C0A9869}" destId="{1E62B91C-D1DC-4BD0-B010-551212D22A63}" srcOrd="7" destOrd="0" presId="urn:microsoft.com/office/officeart/2005/8/layout/bProcess3"/>
    <dgm:cxn modelId="{2E13E2ED-9B0B-45F8-891B-6F541E766398}" type="presParOf" srcId="{1E62B91C-D1DC-4BD0-B010-551212D22A63}" destId="{954A759F-DBE4-4DE5-92B2-E78FD1E4CAEA}" srcOrd="0" destOrd="0" presId="urn:microsoft.com/office/officeart/2005/8/layout/bProcess3"/>
    <dgm:cxn modelId="{8892EAE2-C21D-4B1C-942B-B0A18407FEC8}" type="presParOf" srcId="{E6785E2E-AEDF-4363-A455-90966C0A9869}" destId="{281563F1-02D3-49A6-9714-83FF380844F8}" srcOrd="8" destOrd="0" presId="urn:microsoft.com/office/officeart/2005/8/layout/bProcess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244DF49-AC2C-409A-ADA5-6FC1185316FF}" type="presOf" srcId="{2E530979-921F-4996-98D8-AFEB5F96B7DE}" destId="{211193E1-5E12-4589-BA5F-3469B2D8B4BF}" srcOrd="0" destOrd="0" presId="urn:microsoft.com/office/officeart/2005/8/layout/vList2"/>
    <dgm:cxn modelId="{CFCB22D6-9F79-4242-9C50-115C6F7836C3}" type="presOf" srcId="{026362B3-D754-4C4B-A502-EB64AEEB7E44}" destId="{09D3F267-E6CD-481D-BCEC-7563BBCA2483}" srcOrd="0" destOrd="0" presId="urn:microsoft.com/office/officeart/2005/8/layout/vList2"/>
    <dgm:cxn modelId="{6FB4E8BD-84DC-4FA7-95D2-F696D0E3B24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CEAC6515-BDDD-423B-8411-BA6B5165AEBC}" type="presOf" srcId="{026362B3-D754-4C4B-A502-EB64AEEB7E44}" destId="{09D3F267-E6CD-481D-BCEC-7563BBCA2483}" srcOrd="0" destOrd="0" presId="urn:microsoft.com/office/officeart/2005/8/layout/vList2"/>
    <dgm:cxn modelId="{9C2D0623-36C5-42C6-AF7B-D665B5AA9E6B}" type="presOf" srcId="{2E530979-921F-4996-98D8-AFEB5F96B7DE}" destId="{211193E1-5E12-4589-BA5F-3469B2D8B4BF}" srcOrd="0" destOrd="0" presId="urn:microsoft.com/office/officeart/2005/8/layout/vList2"/>
    <dgm:cxn modelId="{993A16DA-35BD-4815-A473-BA56A9FEECC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9AA4CFF9-5C17-4DDB-B24F-4F7774B2416B}" type="presOf" srcId="{026362B3-D754-4C4B-A502-EB64AEEB7E44}" destId="{09D3F267-E6CD-481D-BCEC-7563BBCA2483}" srcOrd="0" destOrd="0" presId="urn:microsoft.com/office/officeart/2005/8/layout/vList2"/>
    <dgm:cxn modelId="{2BF524BD-35C2-446B-BC4C-96E9AC978DD0}" type="presOf" srcId="{2E530979-921F-4996-98D8-AFEB5F96B7DE}" destId="{211193E1-5E12-4589-BA5F-3469B2D8B4BF}" srcOrd="0" destOrd="0" presId="urn:microsoft.com/office/officeart/2005/8/layout/vList2"/>
    <dgm:cxn modelId="{E462281B-C161-4F6C-B22E-64A1EEA5426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4848B0F-B755-4888-811C-86CB24CB8852}" type="doc">
      <dgm:prSet loTypeId="urn:microsoft.com/office/officeart/2005/8/layout/vList2" loCatId="list" qsTypeId="urn:microsoft.com/office/officeart/2005/8/quickstyle/3d2" qsCatId="3D" csTypeId="urn:microsoft.com/office/officeart/2005/8/colors/colorful2" csCatId="colorful"/>
      <dgm:spPr/>
      <dgm:t>
        <a:bodyPr/>
        <a:lstStyle/>
        <a:p>
          <a:endParaRPr lang="id-ID"/>
        </a:p>
      </dgm:t>
    </dgm:pt>
    <dgm:pt modelId="{87A6DE4C-AE8B-4917-9941-9C85BB41F851}">
      <dgm:prSet/>
      <dgm:spPr/>
      <dgm:t>
        <a:bodyPr/>
        <a:lstStyle/>
        <a:p>
          <a:pPr rtl="0"/>
          <a:r>
            <a:rPr lang="id-ID" dirty="0" smtClean="0">
              <a:solidFill>
                <a:schemeClr val="tx1"/>
              </a:solidFill>
            </a:rPr>
            <a:t>Etika Pancasila adalah cabang filsafat yang dijabarkan dari sila-sila Pancasila untuk mengatur perilaku kehidupan bermasyarakat, berbangsa, dan bernegara di Indonesia.</a:t>
          </a:r>
          <a:endParaRPr lang="id-ID" dirty="0">
            <a:solidFill>
              <a:schemeClr val="tx1"/>
            </a:solidFill>
          </a:endParaRPr>
        </a:p>
      </dgm:t>
    </dgm:pt>
    <dgm:pt modelId="{69722827-2512-4BC4-8E0C-E357C09C474B}" type="parTrans" cxnId="{BC182880-F2AB-4A74-BBFC-145F24EACA6E}">
      <dgm:prSet/>
      <dgm:spPr/>
      <dgm:t>
        <a:bodyPr/>
        <a:lstStyle/>
        <a:p>
          <a:endParaRPr lang="id-ID">
            <a:solidFill>
              <a:schemeClr val="tx1"/>
            </a:solidFill>
          </a:endParaRPr>
        </a:p>
      </dgm:t>
    </dgm:pt>
    <dgm:pt modelId="{598BF1C6-0351-475F-B7B2-940C4D1AE9BA}" type="sibTrans" cxnId="{BC182880-F2AB-4A74-BBFC-145F24EACA6E}">
      <dgm:prSet/>
      <dgm:spPr/>
      <dgm:t>
        <a:bodyPr/>
        <a:lstStyle/>
        <a:p>
          <a:endParaRPr lang="id-ID">
            <a:solidFill>
              <a:schemeClr val="tx1"/>
            </a:solidFill>
          </a:endParaRPr>
        </a:p>
      </dgm:t>
    </dgm:pt>
    <dgm:pt modelId="{06E23923-A350-44FF-8107-D5012F2257D3}">
      <dgm:prSet/>
      <dgm:spPr/>
      <dgm:t>
        <a:bodyPr/>
        <a:lstStyle/>
        <a:p>
          <a:pPr rtl="0"/>
          <a:r>
            <a:rPr lang="id-ID" dirty="0" smtClean="0">
              <a:solidFill>
                <a:schemeClr val="tx1"/>
              </a:solidFill>
            </a:rPr>
            <a:t>Dalam etika Pancasila terkandung nilai-nilai ketuhanan, </a:t>
          </a:r>
          <a:r>
            <a:rPr lang="fi-FI" dirty="0" smtClean="0">
              <a:solidFill>
                <a:schemeClr val="tx1"/>
              </a:solidFill>
            </a:rPr>
            <a:t>kemanusiaan,</a:t>
          </a:r>
          <a:r>
            <a:rPr lang="id-ID" dirty="0" smtClean="0">
              <a:solidFill>
                <a:schemeClr val="tx1"/>
              </a:solidFill>
            </a:rPr>
            <a:t> </a:t>
          </a:r>
          <a:r>
            <a:rPr lang="fi-FI" dirty="0" smtClean="0">
              <a:solidFill>
                <a:schemeClr val="tx1"/>
              </a:solidFill>
            </a:rPr>
            <a:t>persatuan, kerakyatan, dan keadilan. Kelima nilai tersebut </a:t>
          </a:r>
          <a:r>
            <a:rPr lang="id-ID" dirty="0" smtClean="0">
              <a:solidFill>
                <a:schemeClr val="tx1"/>
              </a:solidFill>
            </a:rPr>
            <a:t> membentuk perilaku manusia Indonesia dalam semua aspek kehidupannya.</a:t>
          </a:r>
          <a:endParaRPr lang="id-ID" dirty="0">
            <a:solidFill>
              <a:schemeClr val="tx1"/>
            </a:solidFill>
          </a:endParaRPr>
        </a:p>
      </dgm:t>
    </dgm:pt>
    <dgm:pt modelId="{3E9424FF-94FE-48DB-BE20-2D8443266BDF}" type="parTrans" cxnId="{9F094F14-01BF-4067-96BF-6A64B98FEDC8}">
      <dgm:prSet/>
      <dgm:spPr/>
      <dgm:t>
        <a:bodyPr/>
        <a:lstStyle/>
        <a:p>
          <a:endParaRPr lang="id-ID">
            <a:solidFill>
              <a:schemeClr val="tx1"/>
            </a:solidFill>
          </a:endParaRPr>
        </a:p>
      </dgm:t>
    </dgm:pt>
    <dgm:pt modelId="{85862EDB-800A-42CA-AF3E-A2ECC95C4635}" type="sibTrans" cxnId="{9F094F14-01BF-4067-96BF-6A64B98FEDC8}">
      <dgm:prSet/>
      <dgm:spPr/>
      <dgm:t>
        <a:bodyPr/>
        <a:lstStyle/>
        <a:p>
          <a:endParaRPr lang="id-ID">
            <a:solidFill>
              <a:schemeClr val="tx1"/>
            </a:solidFill>
          </a:endParaRPr>
        </a:p>
      </dgm:t>
    </dgm:pt>
    <dgm:pt modelId="{902283F3-BB55-40AF-A6FA-336AD79A37B8}" type="pres">
      <dgm:prSet presAssocID="{C4848B0F-B755-4888-811C-86CB24CB8852}" presName="linear" presStyleCnt="0">
        <dgm:presLayoutVars>
          <dgm:animLvl val="lvl"/>
          <dgm:resizeHandles val="exact"/>
        </dgm:presLayoutVars>
      </dgm:prSet>
      <dgm:spPr/>
      <dgm:t>
        <a:bodyPr/>
        <a:lstStyle/>
        <a:p>
          <a:endParaRPr lang="id-ID"/>
        </a:p>
      </dgm:t>
    </dgm:pt>
    <dgm:pt modelId="{5F077541-8D01-4B01-BEEB-C9D7DCBB80E3}" type="pres">
      <dgm:prSet presAssocID="{87A6DE4C-AE8B-4917-9941-9C85BB41F851}" presName="parentText" presStyleLbl="node1" presStyleIdx="0" presStyleCnt="2">
        <dgm:presLayoutVars>
          <dgm:chMax val="0"/>
          <dgm:bulletEnabled val="1"/>
        </dgm:presLayoutVars>
      </dgm:prSet>
      <dgm:spPr/>
      <dgm:t>
        <a:bodyPr/>
        <a:lstStyle/>
        <a:p>
          <a:endParaRPr lang="id-ID"/>
        </a:p>
      </dgm:t>
    </dgm:pt>
    <dgm:pt modelId="{EEA62F3C-9250-4E71-BE7C-1C25E753273F}" type="pres">
      <dgm:prSet presAssocID="{598BF1C6-0351-475F-B7B2-940C4D1AE9BA}" presName="spacer" presStyleCnt="0"/>
      <dgm:spPr/>
    </dgm:pt>
    <dgm:pt modelId="{6B29CBE1-A828-445B-B11E-3427E6D0798D}" type="pres">
      <dgm:prSet presAssocID="{06E23923-A350-44FF-8107-D5012F2257D3}" presName="parentText" presStyleLbl="node1" presStyleIdx="1" presStyleCnt="2">
        <dgm:presLayoutVars>
          <dgm:chMax val="0"/>
          <dgm:bulletEnabled val="1"/>
        </dgm:presLayoutVars>
      </dgm:prSet>
      <dgm:spPr/>
      <dgm:t>
        <a:bodyPr/>
        <a:lstStyle/>
        <a:p>
          <a:endParaRPr lang="id-ID"/>
        </a:p>
      </dgm:t>
    </dgm:pt>
  </dgm:ptLst>
  <dgm:cxnLst>
    <dgm:cxn modelId="{B4BDFC10-6997-464C-9DAF-49FA21A529B5}" type="presOf" srcId="{87A6DE4C-AE8B-4917-9941-9C85BB41F851}" destId="{5F077541-8D01-4B01-BEEB-C9D7DCBB80E3}" srcOrd="0" destOrd="0" presId="urn:microsoft.com/office/officeart/2005/8/layout/vList2"/>
    <dgm:cxn modelId="{9F094F14-01BF-4067-96BF-6A64B98FEDC8}" srcId="{C4848B0F-B755-4888-811C-86CB24CB8852}" destId="{06E23923-A350-44FF-8107-D5012F2257D3}" srcOrd="1" destOrd="0" parTransId="{3E9424FF-94FE-48DB-BE20-2D8443266BDF}" sibTransId="{85862EDB-800A-42CA-AF3E-A2ECC95C4635}"/>
    <dgm:cxn modelId="{57B2F40D-80EB-41ED-98CE-9D9A44814F5C}" type="presOf" srcId="{06E23923-A350-44FF-8107-D5012F2257D3}" destId="{6B29CBE1-A828-445B-B11E-3427E6D0798D}" srcOrd="0" destOrd="0" presId="urn:microsoft.com/office/officeart/2005/8/layout/vList2"/>
    <dgm:cxn modelId="{BC182880-F2AB-4A74-BBFC-145F24EACA6E}" srcId="{C4848B0F-B755-4888-811C-86CB24CB8852}" destId="{87A6DE4C-AE8B-4917-9941-9C85BB41F851}" srcOrd="0" destOrd="0" parTransId="{69722827-2512-4BC4-8E0C-E357C09C474B}" sibTransId="{598BF1C6-0351-475F-B7B2-940C4D1AE9BA}"/>
    <dgm:cxn modelId="{33B4177E-2DD6-44B7-A82F-B6F2A6C17416}" type="presOf" srcId="{C4848B0F-B755-4888-811C-86CB24CB8852}" destId="{902283F3-BB55-40AF-A6FA-336AD79A37B8}" srcOrd="0" destOrd="0" presId="urn:microsoft.com/office/officeart/2005/8/layout/vList2"/>
    <dgm:cxn modelId="{6A8A1C8D-F75B-45B6-8E78-ABD950F15A84}" type="presParOf" srcId="{902283F3-BB55-40AF-A6FA-336AD79A37B8}" destId="{5F077541-8D01-4B01-BEEB-C9D7DCBB80E3}" srcOrd="0" destOrd="0" presId="urn:microsoft.com/office/officeart/2005/8/layout/vList2"/>
    <dgm:cxn modelId="{6F6817D8-B8FD-4A1E-8B2B-2C634F234415}" type="presParOf" srcId="{902283F3-BB55-40AF-A6FA-336AD79A37B8}" destId="{EEA62F3C-9250-4E71-BE7C-1C25E753273F}" srcOrd="1" destOrd="0" presId="urn:microsoft.com/office/officeart/2005/8/layout/vList2"/>
    <dgm:cxn modelId="{AF00DC27-BDB1-41FB-BB9B-4491E2A48F77}" type="presParOf" srcId="{902283F3-BB55-40AF-A6FA-336AD79A37B8}" destId="{6B29CBE1-A828-445B-B11E-3427E6D0798D}"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EA55BC0D-2BA1-4FC4-83CA-6FC565732DD1}" type="presOf" srcId="{026362B3-D754-4C4B-A502-EB64AEEB7E44}" destId="{09D3F267-E6CD-481D-BCEC-7563BBCA2483}" srcOrd="0" destOrd="0" presId="urn:microsoft.com/office/officeart/2005/8/layout/vList2"/>
    <dgm:cxn modelId="{EBBA33DA-FFB0-4D02-973C-21430D605AEB}"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3FA230E5-E724-49E0-AF26-52A5D847247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Urgensi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1D1897C3-DFC9-4259-B764-70DB85342241}" type="presOf" srcId="{2E530979-921F-4996-98D8-AFEB5F96B7DE}" destId="{211193E1-5E12-4589-BA5F-3469B2D8B4BF}" srcOrd="0" destOrd="0" presId="urn:microsoft.com/office/officeart/2005/8/layout/vList2"/>
    <dgm:cxn modelId="{884DB5D9-74A5-4851-A451-5BA3E8C26470}" type="presOf" srcId="{026362B3-D754-4C4B-A502-EB64AEEB7E44}" destId="{09D3F267-E6CD-481D-BCEC-7563BBCA2483}" srcOrd="0" destOrd="0" presId="urn:microsoft.com/office/officeart/2005/8/layout/vList2"/>
    <dgm:cxn modelId="{403F03C3-7B84-4676-AACB-20874A9E5AE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0019D7-87BC-43B8-8C82-B417EBE38594}" type="doc">
      <dgm:prSet loTypeId="urn:microsoft.com/office/officeart/2005/8/layout/process5" loCatId="process" qsTypeId="urn:microsoft.com/office/officeart/2005/8/quickstyle/3d2" qsCatId="3D" csTypeId="urn:microsoft.com/office/officeart/2005/8/colors/colorful2" csCatId="colorful" phldr="1"/>
      <dgm:spPr/>
      <dgm:t>
        <a:bodyPr/>
        <a:lstStyle/>
        <a:p>
          <a:endParaRPr lang="id-ID"/>
        </a:p>
      </dgm:t>
    </dgm:pt>
    <dgm:pt modelId="{0979DFD3-4220-4868-AF6D-763EF993F958}">
      <dgm:prSet custT="1"/>
      <dgm:spPr/>
      <dgm:t>
        <a:bodyPr/>
        <a:lstStyle/>
        <a:p>
          <a:pPr rtl="0">
            <a:lnSpc>
              <a:spcPct val="100000"/>
            </a:lnSpc>
            <a:spcBef>
              <a:spcPts val="0"/>
            </a:spcBef>
            <a:spcAft>
              <a:spcPts val="0"/>
            </a:spcAft>
          </a:pPr>
          <a:r>
            <a:rPr lang="id-ID" sz="1200" dirty="0" smtClean="0">
              <a:solidFill>
                <a:schemeClr val="tx1"/>
              </a:solidFill>
            </a:rPr>
            <a:t>Pentingnya Pancasila sebagai sistem etika terkait dengan problem yang  dihadapi bangsa Indonesia, yaitu:</a:t>
          </a:r>
          <a:endParaRPr lang="id-ID" sz="1200" dirty="0">
            <a:solidFill>
              <a:schemeClr val="tx1"/>
            </a:solidFill>
          </a:endParaRPr>
        </a:p>
      </dgm:t>
    </dgm:pt>
    <dgm:pt modelId="{578B2592-E736-4D4E-B839-557A424A05B5}" type="parTrans" cxnId="{A418CD30-E85D-47AD-9ABE-5FA12692F631}">
      <dgm:prSet/>
      <dgm:spPr/>
      <dgm:t>
        <a:bodyPr/>
        <a:lstStyle/>
        <a:p>
          <a:pPr>
            <a:lnSpc>
              <a:spcPct val="100000"/>
            </a:lnSpc>
            <a:spcBef>
              <a:spcPts val="0"/>
            </a:spcBef>
            <a:spcAft>
              <a:spcPts val="0"/>
            </a:spcAft>
          </a:pPr>
          <a:endParaRPr lang="id-ID" sz="1200">
            <a:solidFill>
              <a:schemeClr val="tx1"/>
            </a:solidFill>
          </a:endParaRPr>
        </a:p>
      </dgm:t>
    </dgm:pt>
    <dgm:pt modelId="{9916443E-5B74-49E6-A1BA-09602FBBE802}" type="sibTrans" cxnId="{A418CD30-E85D-47AD-9ABE-5FA12692F631}">
      <dgm:prSet custT="1"/>
      <dgm:spPr/>
      <dgm:t>
        <a:bodyPr/>
        <a:lstStyle/>
        <a:p>
          <a:pPr>
            <a:lnSpc>
              <a:spcPct val="100000"/>
            </a:lnSpc>
            <a:spcBef>
              <a:spcPts val="0"/>
            </a:spcBef>
            <a:spcAft>
              <a:spcPts val="0"/>
            </a:spcAft>
          </a:pPr>
          <a:endParaRPr lang="id-ID" sz="1200">
            <a:solidFill>
              <a:schemeClr val="tx1"/>
            </a:solidFill>
          </a:endParaRPr>
        </a:p>
      </dgm:t>
    </dgm:pt>
    <dgm:pt modelId="{1977D3E4-588E-4A93-8737-E350D11CF84F}">
      <dgm:prSet custT="1"/>
      <dgm:spPr/>
      <dgm:t>
        <a:bodyPr/>
        <a:lstStyle/>
        <a:p>
          <a:pPr rtl="0">
            <a:lnSpc>
              <a:spcPct val="100000"/>
            </a:lnSpc>
            <a:spcBef>
              <a:spcPts val="0"/>
            </a:spcBef>
            <a:spcAft>
              <a:spcPts val="0"/>
            </a:spcAft>
          </a:pPr>
          <a:r>
            <a:rPr lang="id-ID" sz="1200" i="1" dirty="0" smtClean="0">
              <a:solidFill>
                <a:schemeClr val="tx1"/>
              </a:solidFill>
            </a:rPr>
            <a:t>Pertama</a:t>
          </a:r>
          <a:r>
            <a:rPr lang="id-ID" sz="1200" dirty="0" smtClean="0">
              <a:solidFill>
                <a:schemeClr val="tx1"/>
              </a:solidFill>
            </a:rPr>
            <a:t>, banyaknya kasus korupsi  yang melanda negara Indonesia sehingga dapat melemahkan sendi-sendi kehidupan berbangsa dan bernegara. </a:t>
          </a:r>
          <a:endParaRPr lang="id-ID" sz="1200" dirty="0">
            <a:solidFill>
              <a:schemeClr val="tx1"/>
            </a:solidFill>
          </a:endParaRPr>
        </a:p>
      </dgm:t>
    </dgm:pt>
    <dgm:pt modelId="{5CA7835B-D5D3-4864-98B8-7AEED42C7FAE}" type="parTrans" cxnId="{FA68EB7E-0A4D-4724-B15D-E8B35318FCBD}">
      <dgm:prSet/>
      <dgm:spPr/>
      <dgm:t>
        <a:bodyPr/>
        <a:lstStyle/>
        <a:p>
          <a:pPr>
            <a:lnSpc>
              <a:spcPct val="100000"/>
            </a:lnSpc>
            <a:spcBef>
              <a:spcPts val="0"/>
            </a:spcBef>
            <a:spcAft>
              <a:spcPts val="0"/>
            </a:spcAft>
          </a:pPr>
          <a:endParaRPr lang="id-ID" sz="1200">
            <a:solidFill>
              <a:schemeClr val="tx1"/>
            </a:solidFill>
          </a:endParaRPr>
        </a:p>
      </dgm:t>
    </dgm:pt>
    <dgm:pt modelId="{100BE813-CD87-49A6-B0DA-A0B502A8FD82}" type="sibTrans" cxnId="{FA68EB7E-0A4D-4724-B15D-E8B35318FCBD}">
      <dgm:prSet custT="1"/>
      <dgm:spPr/>
      <dgm:t>
        <a:bodyPr/>
        <a:lstStyle/>
        <a:p>
          <a:pPr>
            <a:lnSpc>
              <a:spcPct val="100000"/>
            </a:lnSpc>
            <a:spcBef>
              <a:spcPts val="0"/>
            </a:spcBef>
            <a:spcAft>
              <a:spcPts val="0"/>
            </a:spcAft>
          </a:pPr>
          <a:endParaRPr lang="id-ID" sz="1200">
            <a:solidFill>
              <a:schemeClr val="tx1"/>
            </a:solidFill>
          </a:endParaRPr>
        </a:p>
      </dgm:t>
    </dgm:pt>
    <dgm:pt modelId="{62BE50C4-9A88-43BF-B42D-873A6AEB0337}">
      <dgm:prSet custT="1"/>
      <dgm:spPr/>
      <dgm:t>
        <a:bodyPr/>
        <a:lstStyle/>
        <a:p>
          <a:pPr rtl="0">
            <a:lnSpc>
              <a:spcPct val="100000"/>
            </a:lnSpc>
            <a:spcBef>
              <a:spcPts val="0"/>
            </a:spcBef>
            <a:spcAft>
              <a:spcPts val="0"/>
            </a:spcAft>
          </a:pPr>
          <a:r>
            <a:rPr lang="id-ID" sz="1200" i="1" dirty="0" smtClean="0">
              <a:solidFill>
                <a:schemeClr val="tx1"/>
              </a:solidFill>
            </a:rPr>
            <a:t>Kedua, masih terjadinya aksi terorisme </a:t>
          </a:r>
          <a:r>
            <a:rPr lang="id-ID" sz="1200" dirty="0" smtClean="0">
              <a:solidFill>
                <a:schemeClr val="tx1"/>
              </a:solidFill>
            </a:rPr>
            <a:t>yang mengatasnamakan agama sehingga dapat merusak semangat toleransi dalam kehidupan antar umat beragama, dan meluluhlantakkan semangat persatuan atau mengancam disintegrasi bangsa. </a:t>
          </a:r>
          <a:endParaRPr lang="id-ID" sz="1200" dirty="0">
            <a:solidFill>
              <a:schemeClr val="tx1"/>
            </a:solidFill>
          </a:endParaRPr>
        </a:p>
      </dgm:t>
    </dgm:pt>
    <dgm:pt modelId="{9587EC06-7318-45E2-B910-5450CC5105F6}" type="parTrans" cxnId="{882973B8-625D-4499-ACAC-18817972227F}">
      <dgm:prSet/>
      <dgm:spPr/>
      <dgm:t>
        <a:bodyPr/>
        <a:lstStyle/>
        <a:p>
          <a:pPr>
            <a:lnSpc>
              <a:spcPct val="100000"/>
            </a:lnSpc>
            <a:spcBef>
              <a:spcPts val="0"/>
            </a:spcBef>
            <a:spcAft>
              <a:spcPts val="0"/>
            </a:spcAft>
          </a:pPr>
          <a:endParaRPr lang="id-ID" sz="1200">
            <a:solidFill>
              <a:schemeClr val="tx1"/>
            </a:solidFill>
          </a:endParaRPr>
        </a:p>
      </dgm:t>
    </dgm:pt>
    <dgm:pt modelId="{F55A3851-4908-4C19-A565-17F442002641}" type="sibTrans" cxnId="{882973B8-625D-4499-ACAC-18817972227F}">
      <dgm:prSet custT="1"/>
      <dgm:spPr/>
      <dgm:t>
        <a:bodyPr/>
        <a:lstStyle/>
        <a:p>
          <a:pPr>
            <a:lnSpc>
              <a:spcPct val="100000"/>
            </a:lnSpc>
            <a:spcBef>
              <a:spcPts val="0"/>
            </a:spcBef>
            <a:spcAft>
              <a:spcPts val="0"/>
            </a:spcAft>
          </a:pPr>
          <a:endParaRPr lang="id-ID" sz="1200">
            <a:solidFill>
              <a:schemeClr val="tx1"/>
            </a:solidFill>
          </a:endParaRPr>
        </a:p>
      </dgm:t>
    </dgm:pt>
    <dgm:pt modelId="{381A7486-35C4-4D50-A2C0-414F8EF61716}">
      <dgm:prSet custT="1"/>
      <dgm:spPr/>
      <dgm:t>
        <a:bodyPr/>
        <a:lstStyle/>
        <a:p>
          <a:pPr rtl="0">
            <a:lnSpc>
              <a:spcPct val="100000"/>
            </a:lnSpc>
            <a:spcBef>
              <a:spcPts val="0"/>
            </a:spcBef>
            <a:spcAft>
              <a:spcPts val="0"/>
            </a:spcAft>
          </a:pPr>
          <a:r>
            <a:rPr lang="id-ID" sz="1200" i="1" dirty="0" smtClean="0">
              <a:solidFill>
                <a:schemeClr val="tx1"/>
              </a:solidFill>
            </a:rPr>
            <a:t>Ketiga, masih terjadinya </a:t>
          </a:r>
          <a:r>
            <a:rPr lang="id-ID" sz="1200" dirty="0" smtClean="0">
              <a:solidFill>
                <a:schemeClr val="tx1"/>
              </a:solidFill>
            </a:rPr>
            <a:t>pelanggaran hak asasi manusia (HAM) dalam kehidupan bernegara, seperti: kasus penyerbuan Lembaga Pemasyarakatan Cebongan Yogyakarta, pada tahun 2013 yang lalu.</a:t>
          </a:r>
          <a:endParaRPr lang="id-ID" sz="1200" dirty="0">
            <a:solidFill>
              <a:schemeClr val="tx1"/>
            </a:solidFill>
          </a:endParaRPr>
        </a:p>
      </dgm:t>
    </dgm:pt>
    <dgm:pt modelId="{D5A8AF8B-595D-4D74-954D-0B04BE0F9B26}" type="parTrans" cxnId="{C8148A69-9CA2-4DF0-8508-E7BE46862AC2}">
      <dgm:prSet/>
      <dgm:spPr/>
      <dgm:t>
        <a:bodyPr/>
        <a:lstStyle/>
        <a:p>
          <a:pPr>
            <a:lnSpc>
              <a:spcPct val="100000"/>
            </a:lnSpc>
            <a:spcBef>
              <a:spcPts val="0"/>
            </a:spcBef>
            <a:spcAft>
              <a:spcPts val="0"/>
            </a:spcAft>
          </a:pPr>
          <a:endParaRPr lang="id-ID" sz="1200">
            <a:solidFill>
              <a:schemeClr val="tx1"/>
            </a:solidFill>
          </a:endParaRPr>
        </a:p>
      </dgm:t>
    </dgm:pt>
    <dgm:pt modelId="{3931754E-73C9-48AA-8C4C-2A73CBE40B82}" type="sibTrans" cxnId="{C8148A69-9CA2-4DF0-8508-E7BE46862AC2}">
      <dgm:prSet custT="1"/>
      <dgm:spPr/>
      <dgm:t>
        <a:bodyPr/>
        <a:lstStyle/>
        <a:p>
          <a:pPr>
            <a:lnSpc>
              <a:spcPct val="100000"/>
            </a:lnSpc>
            <a:spcBef>
              <a:spcPts val="0"/>
            </a:spcBef>
            <a:spcAft>
              <a:spcPts val="0"/>
            </a:spcAft>
          </a:pPr>
          <a:endParaRPr lang="id-ID" sz="1200">
            <a:solidFill>
              <a:schemeClr val="tx1"/>
            </a:solidFill>
          </a:endParaRPr>
        </a:p>
      </dgm:t>
    </dgm:pt>
    <dgm:pt modelId="{9D32E920-26E8-4DA6-A323-5B89339E0D7A}">
      <dgm:prSet custT="1"/>
      <dgm:spPr/>
      <dgm:t>
        <a:bodyPr/>
        <a:lstStyle/>
        <a:p>
          <a:pPr rtl="0">
            <a:lnSpc>
              <a:spcPct val="100000"/>
            </a:lnSpc>
            <a:spcBef>
              <a:spcPts val="0"/>
            </a:spcBef>
            <a:spcAft>
              <a:spcPts val="0"/>
            </a:spcAft>
          </a:pPr>
          <a:r>
            <a:rPr lang="id-ID" sz="1200" i="1" dirty="0" smtClean="0">
              <a:solidFill>
                <a:schemeClr val="tx1"/>
              </a:solidFill>
            </a:rPr>
            <a:t>K</a:t>
          </a:r>
          <a:r>
            <a:rPr lang="fi-FI" sz="1200" i="1" dirty="0" smtClean="0">
              <a:solidFill>
                <a:schemeClr val="tx1"/>
              </a:solidFill>
            </a:rPr>
            <a:t>eempat, kesenjangan antara kelompok masyarakat</a:t>
          </a:r>
          <a:r>
            <a:rPr lang="id-ID" sz="1200" i="1" dirty="0" smtClean="0">
              <a:solidFill>
                <a:schemeClr val="tx1"/>
              </a:solidFill>
            </a:rPr>
            <a:t> </a:t>
          </a:r>
          <a:r>
            <a:rPr lang="fi-FI" sz="1200" dirty="0" smtClean="0">
              <a:solidFill>
                <a:schemeClr val="tx1"/>
              </a:solidFill>
            </a:rPr>
            <a:t>kaya dan miskin masih menandai kehidupan masyarakat Indonesia. </a:t>
          </a:r>
          <a:endParaRPr lang="id-ID" sz="1200" dirty="0">
            <a:solidFill>
              <a:schemeClr val="tx1"/>
            </a:solidFill>
          </a:endParaRPr>
        </a:p>
      </dgm:t>
    </dgm:pt>
    <dgm:pt modelId="{A6AF32BE-7484-4DEA-AC45-1834D41BC338}" type="parTrans" cxnId="{D68ACC4C-3DD3-40F2-A605-281E83F04A7A}">
      <dgm:prSet/>
      <dgm:spPr/>
      <dgm:t>
        <a:bodyPr/>
        <a:lstStyle/>
        <a:p>
          <a:pPr>
            <a:lnSpc>
              <a:spcPct val="100000"/>
            </a:lnSpc>
            <a:spcBef>
              <a:spcPts val="0"/>
            </a:spcBef>
            <a:spcAft>
              <a:spcPts val="0"/>
            </a:spcAft>
          </a:pPr>
          <a:endParaRPr lang="id-ID" sz="1200">
            <a:solidFill>
              <a:schemeClr val="tx1"/>
            </a:solidFill>
          </a:endParaRPr>
        </a:p>
      </dgm:t>
    </dgm:pt>
    <dgm:pt modelId="{58D94E49-2A8F-4CED-A597-ED08CA223A76}" type="sibTrans" cxnId="{D68ACC4C-3DD3-40F2-A605-281E83F04A7A}">
      <dgm:prSet custT="1"/>
      <dgm:spPr/>
      <dgm:t>
        <a:bodyPr/>
        <a:lstStyle/>
        <a:p>
          <a:pPr>
            <a:lnSpc>
              <a:spcPct val="100000"/>
            </a:lnSpc>
            <a:spcBef>
              <a:spcPts val="0"/>
            </a:spcBef>
            <a:spcAft>
              <a:spcPts val="0"/>
            </a:spcAft>
          </a:pPr>
          <a:endParaRPr lang="id-ID" sz="1200">
            <a:solidFill>
              <a:schemeClr val="tx1"/>
            </a:solidFill>
          </a:endParaRPr>
        </a:p>
      </dgm:t>
    </dgm:pt>
    <dgm:pt modelId="{039192A2-0E16-4027-8A7B-A8D61A30937B}">
      <dgm:prSet custT="1"/>
      <dgm:spPr/>
      <dgm:t>
        <a:bodyPr/>
        <a:lstStyle/>
        <a:p>
          <a:pPr rtl="0">
            <a:lnSpc>
              <a:spcPct val="100000"/>
            </a:lnSpc>
            <a:spcBef>
              <a:spcPts val="0"/>
            </a:spcBef>
            <a:spcAft>
              <a:spcPts val="0"/>
            </a:spcAft>
          </a:pPr>
          <a:r>
            <a:rPr lang="fi-FI" sz="1200" i="1" dirty="0" smtClean="0">
              <a:solidFill>
                <a:schemeClr val="tx1"/>
              </a:solidFill>
            </a:rPr>
            <a:t>Kelima,</a:t>
          </a:r>
          <a:r>
            <a:rPr lang="id-ID" sz="1200" i="1" dirty="0" smtClean="0">
              <a:solidFill>
                <a:schemeClr val="tx1"/>
              </a:solidFill>
            </a:rPr>
            <a:t> </a:t>
          </a:r>
          <a:r>
            <a:rPr lang="id-ID" sz="1200" dirty="0" smtClean="0">
              <a:solidFill>
                <a:schemeClr val="tx1"/>
              </a:solidFill>
            </a:rPr>
            <a:t>ketidakadilan hukum yang masih mewarnai proses peradilan di Indonesia, seperti putusan bebas bersyarat atas pengedar narkoba asal Australia Schapell Corby. </a:t>
          </a:r>
          <a:endParaRPr lang="id-ID" sz="1200" dirty="0">
            <a:solidFill>
              <a:schemeClr val="tx1"/>
            </a:solidFill>
          </a:endParaRPr>
        </a:p>
      </dgm:t>
    </dgm:pt>
    <dgm:pt modelId="{B5416339-73E9-4698-9376-91C86894CF8C}" type="parTrans" cxnId="{BCA2E1D9-9B1D-45B9-B973-9EC0D96D6D31}">
      <dgm:prSet/>
      <dgm:spPr/>
      <dgm:t>
        <a:bodyPr/>
        <a:lstStyle/>
        <a:p>
          <a:pPr>
            <a:lnSpc>
              <a:spcPct val="100000"/>
            </a:lnSpc>
            <a:spcBef>
              <a:spcPts val="0"/>
            </a:spcBef>
            <a:spcAft>
              <a:spcPts val="0"/>
            </a:spcAft>
          </a:pPr>
          <a:endParaRPr lang="id-ID" sz="1200">
            <a:solidFill>
              <a:schemeClr val="tx1"/>
            </a:solidFill>
          </a:endParaRPr>
        </a:p>
      </dgm:t>
    </dgm:pt>
    <dgm:pt modelId="{F6F617D1-2F8F-4CBE-92A2-DB0C22B01AC3}" type="sibTrans" cxnId="{BCA2E1D9-9B1D-45B9-B973-9EC0D96D6D31}">
      <dgm:prSet custT="1"/>
      <dgm:spPr/>
      <dgm:t>
        <a:bodyPr/>
        <a:lstStyle/>
        <a:p>
          <a:pPr>
            <a:lnSpc>
              <a:spcPct val="100000"/>
            </a:lnSpc>
            <a:spcBef>
              <a:spcPts val="0"/>
            </a:spcBef>
            <a:spcAft>
              <a:spcPts val="0"/>
            </a:spcAft>
          </a:pPr>
          <a:endParaRPr lang="id-ID" sz="1200">
            <a:solidFill>
              <a:schemeClr val="tx1"/>
            </a:solidFill>
          </a:endParaRPr>
        </a:p>
      </dgm:t>
    </dgm:pt>
    <dgm:pt modelId="{F0276639-E1F6-48FD-BF53-0DC87BE896F6}">
      <dgm:prSet custT="1"/>
      <dgm:spPr/>
      <dgm:t>
        <a:bodyPr/>
        <a:lstStyle/>
        <a:p>
          <a:pPr rtl="0">
            <a:lnSpc>
              <a:spcPct val="100000"/>
            </a:lnSpc>
            <a:spcBef>
              <a:spcPts val="0"/>
            </a:spcBef>
            <a:spcAft>
              <a:spcPts val="0"/>
            </a:spcAft>
          </a:pPr>
          <a:r>
            <a:rPr lang="id-ID" sz="1200" i="1" dirty="0" smtClean="0">
              <a:solidFill>
                <a:schemeClr val="tx1"/>
              </a:solidFill>
            </a:rPr>
            <a:t>Keenam, banyaknya orang kaya yang tidak bersedia </a:t>
          </a:r>
          <a:r>
            <a:rPr lang="id-ID" sz="1200" dirty="0" smtClean="0">
              <a:solidFill>
                <a:schemeClr val="tx1"/>
              </a:solidFill>
            </a:rPr>
            <a:t>membayar pajak dengan benar, seperti kasus penggelapan pajak oleh perusahaan, kasus panama papers yang menghindari atau mengurangi pembayaran pajak.</a:t>
          </a:r>
          <a:endParaRPr lang="id-ID" sz="1200" dirty="0">
            <a:solidFill>
              <a:schemeClr val="tx1"/>
            </a:solidFill>
          </a:endParaRPr>
        </a:p>
      </dgm:t>
    </dgm:pt>
    <dgm:pt modelId="{8070930F-4E18-475B-B98A-2ABDD61102EE}" type="parTrans" cxnId="{FB45BB4B-A311-46AE-A692-ACFA8F821868}">
      <dgm:prSet/>
      <dgm:spPr/>
      <dgm:t>
        <a:bodyPr/>
        <a:lstStyle/>
        <a:p>
          <a:pPr>
            <a:lnSpc>
              <a:spcPct val="100000"/>
            </a:lnSpc>
            <a:spcBef>
              <a:spcPts val="0"/>
            </a:spcBef>
            <a:spcAft>
              <a:spcPts val="0"/>
            </a:spcAft>
          </a:pPr>
          <a:endParaRPr lang="id-ID" sz="1200">
            <a:solidFill>
              <a:schemeClr val="tx1"/>
            </a:solidFill>
          </a:endParaRPr>
        </a:p>
      </dgm:t>
    </dgm:pt>
    <dgm:pt modelId="{F5C912C5-F2A7-4574-8C7B-F6D5F094F313}" type="sibTrans" cxnId="{FB45BB4B-A311-46AE-A692-ACFA8F821868}">
      <dgm:prSet/>
      <dgm:spPr/>
      <dgm:t>
        <a:bodyPr/>
        <a:lstStyle/>
        <a:p>
          <a:pPr>
            <a:lnSpc>
              <a:spcPct val="100000"/>
            </a:lnSpc>
            <a:spcBef>
              <a:spcPts val="0"/>
            </a:spcBef>
            <a:spcAft>
              <a:spcPts val="0"/>
            </a:spcAft>
          </a:pPr>
          <a:endParaRPr lang="id-ID" sz="1200">
            <a:solidFill>
              <a:schemeClr val="tx1"/>
            </a:solidFill>
          </a:endParaRPr>
        </a:p>
      </dgm:t>
    </dgm:pt>
    <dgm:pt modelId="{1074D31B-D24E-43D3-BF50-A4A3A98855EF}" type="pres">
      <dgm:prSet presAssocID="{920019D7-87BC-43B8-8C82-B417EBE38594}" presName="diagram" presStyleCnt="0">
        <dgm:presLayoutVars>
          <dgm:dir/>
          <dgm:resizeHandles val="exact"/>
        </dgm:presLayoutVars>
      </dgm:prSet>
      <dgm:spPr/>
      <dgm:t>
        <a:bodyPr/>
        <a:lstStyle/>
        <a:p>
          <a:endParaRPr lang="id-ID"/>
        </a:p>
      </dgm:t>
    </dgm:pt>
    <dgm:pt modelId="{EE90CFFC-3C52-4223-BFCF-0F43349AC607}" type="pres">
      <dgm:prSet presAssocID="{0979DFD3-4220-4868-AF6D-763EF993F958}" presName="node" presStyleLbl="node1" presStyleIdx="0" presStyleCnt="7">
        <dgm:presLayoutVars>
          <dgm:bulletEnabled val="1"/>
        </dgm:presLayoutVars>
      </dgm:prSet>
      <dgm:spPr/>
      <dgm:t>
        <a:bodyPr/>
        <a:lstStyle/>
        <a:p>
          <a:endParaRPr lang="id-ID"/>
        </a:p>
      </dgm:t>
    </dgm:pt>
    <dgm:pt modelId="{443C9584-647F-4D43-A5C3-5C4985842557}" type="pres">
      <dgm:prSet presAssocID="{9916443E-5B74-49E6-A1BA-09602FBBE802}" presName="sibTrans" presStyleLbl="sibTrans2D1" presStyleIdx="0" presStyleCnt="6"/>
      <dgm:spPr/>
      <dgm:t>
        <a:bodyPr/>
        <a:lstStyle/>
        <a:p>
          <a:endParaRPr lang="id-ID"/>
        </a:p>
      </dgm:t>
    </dgm:pt>
    <dgm:pt modelId="{1AE522B1-A1C0-4C54-94BB-41ECD32AD549}" type="pres">
      <dgm:prSet presAssocID="{9916443E-5B74-49E6-A1BA-09602FBBE802}" presName="connectorText" presStyleLbl="sibTrans2D1" presStyleIdx="0" presStyleCnt="6"/>
      <dgm:spPr/>
      <dgm:t>
        <a:bodyPr/>
        <a:lstStyle/>
        <a:p>
          <a:endParaRPr lang="id-ID"/>
        </a:p>
      </dgm:t>
    </dgm:pt>
    <dgm:pt modelId="{663FA577-8E01-41CA-99F0-F69F84CFB7B4}" type="pres">
      <dgm:prSet presAssocID="{1977D3E4-588E-4A93-8737-E350D11CF84F}" presName="node" presStyleLbl="node1" presStyleIdx="1" presStyleCnt="7">
        <dgm:presLayoutVars>
          <dgm:bulletEnabled val="1"/>
        </dgm:presLayoutVars>
      </dgm:prSet>
      <dgm:spPr/>
      <dgm:t>
        <a:bodyPr/>
        <a:lstStyle/>
        <a:p>
          <a:endParaRPr lang="id-ID"/>
        </a:p>
      </dgm:t>
    </dgm:pt>
    <dgm:pt modelId="{44327BEB-D8C5-426C-AF3B-1DA1BC235069}" type="pres">
      <dgm:prSet presAssocID="{100BE813-CD87-49A6-B0DA-A0B502A8FD82}" presName="sibTrans" presStyleLbl="sibTrans2D1" presStyleIdx="1" presStyleCnt="6"/>
      <dgm:spPr/>
      <dgm:t>
        <a:bodyPr/>
        <a:lstStyle/>
        <a:p>
          <a:endParaRPr lang="id-ID"/>
        </a:p>
      </dgm:t>
    </dgm:pt>
    <dgm:pt modelId="{2883DA85-086C-4807-A472-CAD380A3FC70}" type="pres">
      <dgm:prSet presAssocID="{100BE813-CD87-49A6-B0DA-A0B502A8FD82}" presName="connectorText" presStyleLbl="sibTrans2D1" presStyleIdx="1" presStyleCnt="6"/>
      <dgm:spPr/>
      <dgm:t>
        <a:bodyPr/>
        <a:lstStyle/>
        <a:p>
          <a:endParaRPr lang="id-ID"/>
        </a:p>
      </dgm:t>
    </dgm:pt>
    <dgm:pt modelId="{F3800C6E-E73C-489C-A437-286B2725A606}" type="pres">
      <dgm:prSet presAssocID="{62BE50C4-9A88-43BF-B42D-873A6AEB0337}" presName="node" presStyleLbl="node1" presStyleIdx="2" presStyleCnt="7" custScaleX="133166">
        <dgm:presLayoutVars>
          <dgm:bulletEnabled val="1"/>
        </dgm:presLayoutVars>
      </dgm:prSet>
      <dgm:spPr/>
      <dgm:t>
        <a:bodyPr/>
        <a:lstStyle/>
        <a:p>
          <a:endParaRPr lang="id-ID"/>
        </a:p>
      </dgm:t>
    </dgm:pt>
    <dgm:pt modelId="{B7D17845-C89F-4306-9C1B-608F98F6BA61}" type="pres">
      <dgm:prSet presAssocID="{F55A3851-4908-4C19-A565-17F442002641}" presName="sibTrans" presStyleLbl="sibTrans2D1" presStyleIdx="2" presStyleCnt="6"/>
      <dgm:spPr/>
      <dgm:t>
        <a:bodyPr/>
        <a:lstStyle/>
        <a:p>
          <a:endParaRPr lang="id-ID"/>
        </a:p>
      </dgm:t>
    </dgm:pt>
    <dgm:pt modelId="{77D34188-1C14-4A24-B7DF-E93B4E3922A2}" type="pres">
      <dgm:prSet presAssocID="{F55A3851-4908-4C19-A565-17F442002641}" presName="connectorText" presStyleLbl="sibTrans2D1" presStyleIdx="2" presStyleCnt="6"/>
      <dgm:spPr/>
      <dgm:t>
        <a:bodyPr/>
        <a:lstStyle/>
        <a:p>
          <a:endParaRPr lang="id-ID"/>
        </a:p>
      </dgm:t>
    </dgm:pt>
    <dgm:pt modelId="{C5C16EB9-5D52-4EB9-8A96-C53B8AEDA931}" type="pres">
      <dgm:prSet presAssocID="{381A7486-35C4-4D50-A2C0-414F8EF61716}" presName="node" presStyleLbl="node1" presStyleIdx="3" presStyleCnt="7" custScaleX="139867">
        <dgm:presLayoutVars>
          <dgm:bulletEnabled val="1"/>
        </dgm:presLayoutVars>
      </dgm:prSet>
      <dgm:spPr/>
      <dgm:t>
        <a:bodyPr/>
        <a:lstStyle/>
        <a:p>
          <a:endParaRPr lang="id-ID"/>
        </a:p>
      </dgm:t>
    </dgm:pt>
    <dgm:pt modelId="{128EF7EC-D5D3-4968-9CF2-EF0256B8B652}" type="pres">
      <dgm:prSet presAssocID="{3931754E-73C9-48AA-8C4C-2A73CBE40B82}" presName="sibTrans" presStyleLbl="sibTrans2D1" presStyleIdx="3" presStyleCnt="6"/>
      <dgm:spPr/>
      <dgm:t>
        <a:bodyPr/>
        <a:lstStyle/>
        <a:p>
          <a:endParaRPr lang="id-ID"/>
        </a:p>
      </dgm:t>
    </dgm:pt>
    <dgm:pt modelId="{ADBE4890-6767-4F88-A6A7-58E21DD1A094}" type="pres">
      <dgm:prSet presAssocID="{3931754E-73C9-48AA-8C4C-2A73CBE40B82}" presName="connectorText" presStyleLbl="sibTrans2D1" presStyleIdx="3" presStyleCnt="6"/>
      <dgm:spPr/>
      <dgm:t>
        <a:bodyPr/>
        <a:lstStyle/>
        <a:p>
          <a:endParaRPr lang="id-ID"/>
        </a:p>
      </dgm:t>
    </dgm:pt>
    <dgm:pt modelId="{687C5F92-4DF0-4F49-A92A-15A0F9991378}" type="pres">
      <dgm:prSet presAssocID="{9D32E920-26E8-4DA6-A323-5B89339E0D7A}" presName="node" presStyleLbl="node1" presStyleIdx="4" presStyleCnt="7">
        <dgm:presLayoutVars>
          <dgm:bulletEnabled val="1"/>
        </dgm:presLayoutVars>
      </dgm:prSet>
      <dgm:spPr/>
      <dgm:t>
        <a:bodyPr/>
        <a:lstStyle/>
        <a:p>
          <a:endParaRPr lang="id-ID"/>
        </a:p>
      </dgm:t>
    </dgm:pt>
    <dgm:pt modelId="{4F762ED5-A7BB-470C-8523-C80F0C5D608C}" type="pres">
      <dgm:prSet presAssocID="{58D94E49-2A8F-4CED-A597-ED08CA223A76}" presName="sibTrans" presStyleLbl="sibTrans2D1" presStyleIdx="4" presStyleCnt="6"/>
      <dgm:spPr/>
      <dgm:t>
        <a:bodyPr/>
        <a:lstStyle/>
        <a:p>
          <a:endParaRPr lang="id-ID"/>
        </a:p>
      </dgm:t>
    </dgm:pt>
    <dgm:pt modelId="{B9083E6A-36B4-4560-A69D-EFBD33FD9100}" type="pres">
      <dgm:prSet presAssocID="{58D94E49-2A8F-4CED-A597-ED08CA223A76}" presName="connectorText" presStyleLbl="sibTrans2D1" presStyleIdx="4" presStyleCnt="6"/>
      <dgm:spPr/>
      <dgm:t>
        <a:bodyPr/>
        <a:lstStyle/>
        <a:p>
          <a:endParaRPr lang="id-ID"/>
        </a:p>
      </dgm:t>
    </dgm:pt>
    <dgm:pt modelId="{4CEDE9A9-EE7A-4970-B2D6-18EC99A1F84E}" type="pres">
      <dgm:prSet presAssocID="{039192A2-0E16-4027-8A7B-A8D61A30937B}" presName="node" presStyleLbl="node1" presStyleIdx="5" presStyleCnt="7">
        <dgm:presLayoutVars>
          <dgm:bulletEnabled val="1"/>
        </dgm:presLayoutVars>
      </dgm:prSet>
      <dgm:spPr/>
      <dgm:t>
        <a:bodyPr/>
        <a:lstStyle/>
        <a:p>
          <a:endParaRPr lang="id-ID"/>
        </a:p>
      </dgm:t>
    </dgm:pt>
    <dgm:pt modelId="{B4FCBDAF-421D-483B-9E51-81F87D17CE77}" type="pres">
      <dgm:prSet presAssocID="{F6F617D1-2F8F-4CBE-92A2-DB0C22B01AC3}" presName="sibTrans" presStyleLbl="sibTrans2D1" presStyleIdx="5" presStyleCnt="6"/>
      <dgm:spPr/>
      <dgm:t>
        <a:bodyPr/>
        <a:lstStyle/>
        <a:p>
          <a:endParaRPr lang="id-ID"/>
        </a:p>
      </dgm:t>
    </dgm:pt>
    <dgm:pt modelId="{15A474D0-80E7-466A-91B4-BC52A14285ED}" type="pres">
      <dgm:prSet presAssocID="{F6F617D1-2F8F-4CBE-92A2-DB0C22B01AC3}" presName="connectorText" presStyleLbl="sibTrans2D1" presStyleIdx="5" presStyleCnt="6"/>
      <dgm:spPr/>
      <dgm:t>
        <a:bodyPr/>
        <a:lstStyle/>
        <a:p>
          <a:endParaRPr lang="id-ID"/>
        </a:p>
      </dgm:t>
    </dgm:pt>
    <dgm:pt modelId="{7B83A02F-00F7-4DD1-AB2B-57EDDEA30817}" type="pres">
      <dgm:prSet presAssocID="{F0276639-E1F6-48FD-BF53-0DC87BE896F6}" presName="node" presStyleLbl="node1" presStyleIdx="6" presStyleCnt="7" custScaleX="172453" custLinFactNeighborX="-38055" custLinFactNeighborY="211">
        <dgm:presLayoutVars>
          <dgm:bulletEnabled val="1"/>
        </dgm:presLayoutVars>
      </dgm:prSet>
      <dgm:spPr/>
      <dgm:t>
        <a:bodyPr/>
        <a:lstStyle/>
        <a:p>
          <a:endParaRPr lang="id-ID"/>
        </a:p>
      </dgm:t>
    </dgm:pt>
  </dgm:ptLst>
  <dgm:cxnLst>
    <dgm:cxn modelId="{D910A40C-D266-40FE-8EF5-6DADC633E493}" type="presOf" srcId="{F55A3851-4908-4C19-A565-17F442002641}" destId="{77D34188-1C14-4A24-B7DF-E93B4E3922A2}" srcOrd="1" destOrd="0" presId="urn:microsoft.com/office/officeart/2005/8/layout/process5"/>
    <dgm:cxn modelId="{B7F8A36E-7A66-4B28-B95D-37D4363623E3}" type="presOf" srcId="{100BE813-CD87-49A6-B0DA-A0B502A8FD82}" destId="{2883DA85-086C-4807-A472-CAD380A3FC70}" srcOrd="1" destOrd="0" presId="urn:microsoft.com/office/officeart/2005/8/layout/process5"/>
    <dgm:cxn modelId="{9831CD0B-ECD2-48E8-9046-8FF2B37F1DD4}" type="presOf" srcId="{9D32E920-26E8-4DA6-A323-5B89339E0D7A}" destId="{687C5F92-4DF0-4F49-A92A-15A0F9991378}" srcOrd="0" destOrd="0" presId="urn:microsoft.com/office/officeart/2005/8/layout/process5"/>
    <dgm:cxn modelId="{4A9437BF-551A-4B45-B617-7AC8E87D3DAD}" type="presOf" srcId="{100BE813-CD87-49A6-B0DA-A0B502A8FD82}" destId="{44327BEB-D8C5-426C-AF3B-1DA1BC235069}" srcOrd="0" destOrd="0" presId="urn:microsoft.com/office/officeart/2005/8/layout/process5"/>
    <dgm:cxn modelId="{FA68EB7E-0A4D-4724-B15D-E8B35318FCBD}" srcId="{920019D7-87BC-43B8-8C82-B417EBE38594}" destId="{1977D3E4-588E-4A93-8737-E350D11CF84F}" srcOrd="1" destOrd="0" parTransId="{5CA7835B-D5D3-4864-98B8-7AEED42C7FAE}" sibTransId="{100BE813-CD87-49A6-B0DA-A0B502A8FD82}"/>
    <dgm:cxn modelId="{76F966CF-7D16-4D7E-A271-6E472F32DA1C}" type="presOf" srcId="{F55A3851-4908-4C19-A565-17F442002641}" destId="{B7D17845-C89F-4306-9C1B-608F98F6BA61}" srcOrd="0" destOrd="0" presId="urn:microsoft.com/office/officeart/2005/8/layout/process5"/>
    <dgm:cxn modelId="{195F291C-FF3B-4D1B-92B2-B9770FC46A95}" type="presOf" srcId="{0979DFD3-4220-4868-AF6D-763EF993F958}" destId="{EE90CFFC-3C52-4223-BFCF-0F43349AC607}" srcOrd="0" destOrd="0" presId="urn:microsoft.com/office/officeart/2005/8/layout/process5"/>
    <dgm:cxn modelId="{A418CD30-E85D-47AD-9ABE-5FA12692F631}" srcId="{920019D7-87BC-43B8-8C82-B417EBE38594}" destId="{0979DFD3-4220-4868-AF6D-763EF993F958}" srcOrd="0" destOrd="0" parTransId="{578B2592-E736-4D4E-B839-557A424A05B5}" sibTransId="{9916443E-5B74-49E6-A1BA-09602FBBE802}"/>
    <dgm:cxn modelId="{4530BB99-B976-46FE-8981-D20D0CE52D82}" type="presOf" srcId="{58D94E49-2A8F-4CED-A597-ED08CA223A76}" destId="{B9083E6A-36B4-4560-A69D-EFBD33FD9100}" srcOrd="1" destOrd="0" presId="urn:microsoft.com/office/officeart/2005/8/layout/process5"/>
    <dgm:cxn modelId="{FB45BB4B-A311-46AE-A692-ACFA8F821868}" srcId="{920019D7-87BC-43B8-8C82-B417EBE38594}" destId="{F0276639-E1F6-48FD-BF53-0DC87BE896F6}" srcOrd="6" destOrd="0" parTransId="{8070930F-4E18-475B-B98A-2ABDD61102EE}" sibTransId="{F5C912C5-F2A7-4574-8C7B-F6D5F094F313}"/>
    <dgm:cxn modelId="{CC8C5A9E-AC00-497E-843E-17D59D1E4C4D}" type="presOf" srcId="{381A7486-35C4-4D50-A2C0-414F8EF61716}" destId="{C5C16EB9-5D52-4EB9-8A96-C53B8AEDA931}" srcOrd="0" destOrd="0" presId="urn:microsoft.com/office/officeart/2005/8/layout/process5"/>
    <dgm:cxn modelId="{4CD387EE-2C81-4427-85BB-6779080B8AF5}" type="presOf" srcId="{039192A2-0E16-4027-8A7B-A8D61A30937B}" destId="{4CEDE9A9-EE7A-4970-B2D6-18EC99A1F84E}" srcOrd="0" destOrd="0" presId="urn:microsoft.com/office/officeart/2005/8/layout/process5"/>
    <dgm:cxn modelId="{C2326C2C-BCC5-4304-B26B-EC817CE48F68}" type="presOf" srcId="{58D94E49-2A8F-4CED-A597-ED08CA223A76}" destId="{4F762ED5-A7BB-470C-8523-C80F0C5D608C}" srcOrd="0" destOrd="0" presId="urn:microsoft.com/office/officeart/2005/8/layout/process5"/>
    <dgm:cxn modelId="{5384F2FB-0E99-41AC-8AEC-950C7BD4F5AA}" type="presOf" srcId="{920019D7-87BC-43B8-8C82-B417EBE38594}" destId="{1074D31B-D24E-43D3-BF50-A4A3A98855EF}" srcOrd="0" destOrd="0" presId="urn:microsoft.com/office/officeart/2005/8/layout/process5"/>
    <dgm:cxn modelId="{2DCE8756-207C-4B34-A89C-40D58FAC2B2E}" type="presOf" srcId="{9916443E-5B74-49E6-A1BA-09602FBBE802}" destId="{443C9584-647F-4D43-A5C3-5C4985842557}" srcOrd="0" destOrd="0" presId="urn:microsoft.com/office/officeart/2005/8/layout/process5"/>
    <dgm:cxn modelId="{807DFBB8-9BEA-4476-9CFF-B6775113DA4D}" type="presOf" srcId="{F6F617D1-2F8F-4CBE-92A2-DB0C22B01AC3}" destId="{15A474D0-80E7-466A-91B4-BC52A14285ED}" srcOrd="1" destOrd="0" presId="urn:microsoft.com/office/officeart/2005/8/layout/process5"/>
    <dgm:cxn modelId="{C7F75808-9074-43CC-878D-325337D37888}" type="presOf" srcId="{F0276639-E1F6-48FD-BF53-0DC87BE896F6}" destId="{7B83A02F-00F7-4DD1-AB2B-57EDDEA30817}" srcOrd="0" destOrd="0" presId="urn:microsoft.com/office/officeart/2005/8/layout/process5"/>
    <dgm:cxn modelId="{1B3C3F5A-39DC-47DE-817D-472045DDCC2D}" type="presOf" srcId="{F6F617D1-2F8F-4CBE-92A2-DB0C22B01AC3}" destId="{B4FCBDAF-421D-483B-9E51-81F87D17CE77}" srcOrd="0" destOrd="0" presId="urn:microsoft.com/office/officeart/2005/8/layout/process5"/>
    <dgm:cxn modelId="{A642DAE4-CF4D-4C75-8CAA-56E064646BA4}" type="presOf" srcId="{9916443E-5B74-49E6-A1BA-09602FBBE802}" destId="{1AE522B1-A1C0-4C54-94BB-41ECD32AD549}" srcOrd="1" destOrd="0" presId="urn:microsoft.com/office/officeart/2005/8/layout/process5"/>
    <dgm:cxn modelId="{882973B8-625D-4499-ACAC-18817972227F}" srcId="{920019D7-87BC-43B8-8C82-B417EBE38594}" destId="{62BE50C4-9A88-43BF-B42D-873A6AEB0337}" srcOrd="2" destOrd="0" parTransId="{9587EC06-7318-45E2-B910-5450CC5105F6}" sibTransId="{F55A3851-4908-4C19-A565-17F442002641}"/>
    <dgm:cxn modelId="{55055823-F763-4E74-803E-3094F7D62342}" type="presOf" srcId="{3931754E-73C9-48AA-8C4C-2A73CBE40B82}" destId="{128EF7EC-D5D3-4968-9CF2-EF0256B8B652}" srcOrd="0" destOrd="0" presId="urn:microsoft.com/office/officeart/2005/8/layout/process5"/>
    <dgm:cxn modelId="{BCA2E1D9-9B1D-45B9-B973-9EC0D96D6D31}" srcId="{920019D7-87BC-43B8-8C82-B417EBE38594}" destId="{039192A2-0E16-4027-8A7B-A8D61A30937B}" srcOrd="5" destOrd="0" parTransId="{B5416339-73E9-4698-9376-91C86894CF8C}" sibTransId="{F6F617D1-2F8F-4CBE-92A2-DB0C22B01AC3}"/>
    <dgm:cxn modelId="{C8148A69-9CA2-4DF0-8508-E7BE46862AC2}" srcId="{920019D7-87BC-43B8-8C82-B417EBE38594}" destId="{381A7486-35C4-4D50-A2C0-414F8EF61716}" srcOrd="3" destOrd="0" parTransId="{D5A8AF8B-595D-4D74-954D-0B04BE0F9B26}" sibTransId="{3931754E-73C9-48AA-8C4C-2A73CBE40B82}"/>
    <dgm:cxn modelId="{833CA97F-3BA7-4745-AC0D-4BCF530AC304}" type="presOf" srcId="{62BE50C4-9A88-43BF-B42D-873A6AEB0337}" destId="{F3800C6E-E73C-489C-A437-286B2725A606}" srcOrd="0" destOrd="0" presId="urn:microsoft.com/office/officeart/2005/8/layout/process5"/>
    <dgm:cxn modelId="{243F017F-606E-43E9-9A6A-C2B8A579A85D}" type="presOf" srcId="{1977D3E4-588E-4A93-8737-E350D11CF84F}" destId="{663FA577-8E01-41CA-99F0-F69F84CFB7B4}" srcOrd="0" destOrd="0" presId="urn:microsoft.com/office/officeart/2005/8/layout/process5"/>
    <dgm:cxn modelId="{D26DB2F0-6EDE-4C00-A33E-5B5116CF2DCA}" type="presOf" srcId="{3931754E-73C9-48AA-8C4C-2A73CBE40B82}" destId="{ADBE4890-6767-4F88-A6A7-58E21DD1A094}" srcOrd="1" destOrd="0" presId="urn:microsoft.com/office/officeart/2005/8/layout/process5"/>
    <dgm:cxn modelId="{D68ACC4C-3DD3-40F2-A605-281E83F04A7A}" srcId="{920019D7-87BC-43B8-8C82-B417EBE38594}" destId="{9D32E920-26E8-4DA6-A323-5B89339E0D7A}" srcOrd="4" destOrd="0" parTransId="{A6AF32BE-7484-4DEA-AC45-1834D41BC338}" sibTransId="{58D94E49-2A8F-4CED-A597-ED08CA223A76}"/>
    <dgm:cxn modelId="{4E8564C6-8E7E-402A-8B04-57AEAB28CD7B}" type="presParOf" srcId="{1074D31B-D24E-43D3-BF50-A4A3A98855EF}" destId="{EE90CFFC-3C52-4223-BFCF-0F43349AC607}" srcOrd="0" destOrd="0" presId="urn:microsoft.com/office/officeart/2005/8/layout/process5"/>
    <dgm:cxn modelId="{8011A802-9B7C-4B1A-8B10-041CE6B32D94}" type="presParOf" srcId="{1074D31B-D24E-43D3-BF50-A4A3A98855EF}" destId="{443C9584-647F-4D43-A5C3-5C4985842557}" srcOrd="1" destOrd="0" presId="urn:microsoft.com/office/officeart/2005/8/layout/process5"/>
    <dgm:cxn modelId="{E2CFB4C2-FE53-4EE7-B75E-EB1C75156F85}" type="presParOf" srcId="{443C9584-647F-4D43-A5C3-5C4985842557}" destId="{1AE522B1-A1C0-4C54-94BB-41ECD32AD549}" srcOrd="0" destOrd="0" presId="urn:microsoft.com/office/officeart/2005/8/layout/process5"/>
    <dgm:cxn modelId="{84268729-9410-4CCA-8B94-CCF9275CD929}" type="presParOf" srcId="{1074D31B-D24E-43D3-BF50-A4A3A98855EF}" destId="{663FA577-8E01-41CA-99F0-F69F84CFB7B4}" srcOrd="2" destOrd="0" presId="urn:microsoft.com/office/officeart/2005/8/layout/process5"/>
    <dgm:cxn modelId="{4ACC92FF-5098-4E6B-9BC3-BC93041F03DA}" type="presParOf" srcId="{1074D31B-D24E-43D3-BF50-A4A3A98855EF}" destId="{44327BEB-D8C5-426C-AF3B-1DA1BC235069}" srcOrd="3" destOrd="0" presId="urn:microsoft.com/office/officeart/2005/8/layout/process5"/>
    <dgm:cxn modelId="{8BC5F1DE-AD95-4C2A-B120-6EA855C93BD5}" type="presParOf" srcId="{44327BEB-D8C5-426C-AF3B-1DA1BC235069}" destId="{2883DA85-086C-4807-A472-CAD380A3FC70}" srcOrd="0" destOrd="0" presId="urn:microsoft.com/office/officeart/2005/8/layout/process5"/>
    <dgm:cxn modelId="{C0ED6FCC-B75A-42A3-9D3D-E79AF7D54F3E}" type="presParOf" srcId="{1074D31B-D24E-43D3-BF50-A4A3A98855EF}" destId="{F3800C6E-E73C-489C-A437-286B2725A606}" srcOrd="4" destOrd="0" presId="urn:microsoft.com/office/officeart/2005/8/layout/process5"/>
    <dgm:cxn modelId="{089D261A-B07A-4996-A604-E531EEA11FAF}" type="presParOf" srcId="{1074D31B-D24E-43D3-BF50-A4A3A98855EF}" destId="{B7D17845-C89F-4306-9C1B-608F98F6BA61}" srcOrd="5" destOrd="0" presId="urn:microsoft.com/office/officeart/2005/8/layout/process5"/>
    <dgm:cxn modelId="{BF7A8655-E72C-4A09-9730-8E86DF992A4A}" type="presParOf" srcId="{B7D17845-C89F-4306-9C1B-608F98F6BA61}" destId="{77D34188-1C14-4A24-B7DF-E93B4E3922A2}" srcOrd="0" destOrd="0" presId="urn:microsoft.com/office/officeart/2005/8/layout/process5"/>
    <dgm:cxn modelId="{6EA1CFED-E179-4270-9AD8-C8E6B60BA0C5}" type="presParOf" srcId="{1074D31B-D24E-43D3-BF50-A4A3A98855EF}" destId="{C5C16EB9-5D52-4EB9-8A96-C53B8AEDA931}" srcOrd="6" destOrd="0" presId="urn:microsoft.com/office/officeart/2005/8/layout/process5"/>
    <dgm:cxn modelId="{7E8E941C-8EDA-47FD-AF33-B527E87A62AA}" type="presParOf" srcId="{1074D31B-D24E-43D3-BF50-A4A3A98855EF}" destId="{128EF7EC-D5D3-4968-9CF2-EF0256B8B652}" srcOrd="7" destOrd="0" presId="urn:microsoft.com/office/officeart/2005/8/layout/process5"/>
    <dgm:cxn modelId="{17370A18-21DE-44B7-82FF-9BD00CFDC7A5}" type="presParOf" srcId="{128EF7EC-D5D3-4968-9CF2-EF0256B8B652}" destId="{ADBE4890-6767-4F88-A6A7-58E21DD1A094}" srcOrd="0" destOrd="0" presId="urn:microsoft.com/office/officeart/2005/8/layout/process5"/>
    <dgm:cxn modelId="{905056E8-483B-42C5-853A-8471764D6097}" type="presParOf" srcId="{1074D31B-D24E-43D3-BF50-A4A3A98855EF}" destId="{687C5F92-4DF0-4F49-A92A-15A0F9991378}" srcOrd="8" destOrd="0" presId="urn:microsoft.com/office/officeart/2005/8/layout/process5"/>
    <dgm:cxn modelId="{82C6AAA0-1E68-4D16-ABCD-F6659A6E44BA}" type="presParOf" srcId="{1074D31B-D24E-43D3-BF50-A4A3A98855EF}" destId="{4F762ED5-A7BB-470C-8523-C80F0C5D608C}" srcOrd="9" destOrd="0" presId="urn:microsoft.com/office/officeart/2005/8/layout/process5"/>
    <dgm:cxn modelId="{B3299B76-9E1C-4370-AAB4-D41D39C6780C}" type="presParOf" srcId="{4F762ED5-A7BB-470C-8523-C80F0C5D608C}" destId="{B9083E6A-36B4-4560-A69D-EFBD33FD9100}" srcOrd="0" destOrd="0" presId="urn:microsoft.com/office/officeart/2005/8/layout/process5"/>
    <dgm:cxn modelId="{EA6D8FE1-38A2-4B0D-A9D6-325A076C0E76}" type="presParOf" srcId="{1074D31B-D24E-43D3-BF50-A4A3A98855EF}" destId="{4CEDE9A9-EE7A-4970-B2D6-18EC99A1F84E}" srcOrd="10" destOrd="0" presId="urn:microsoft.com/office/officeart/2005/8/layout/process5"/>
    <dgm:cxn modelId="{6C733406-C36A-4032-ABD5-1A9A62B118A9}" type="presParOf" srcId="{1074D31B-D24E-43D3-BF50-A4A3A98855EF}" destId="{B4FCBDAF-421D-483B-9E51-81F87D17CE77}" srcOrd="11" destOrd="0" presId="urn:microsoft.com/office/officeart/2005/8/layout/process5"/>
    <dgm:cxn modelId="{C9BB7A6F-E147-4FDD-898F-E9F4A3C452E5}" type="presParOf" srcId="{B4FCBDAF-421D-483B-9E51-81F87D17CE77}" destId="{15A474D0-80E7-466A-91B4-BC52A14285ED}" srcOrd="0" destOrd="0" presId="urn:microsoft.com/office/officeart/2005/8/layout/process5"/>
    <dgm:cxn modelId="{9E0BBC71-B046-44C6-BFD8-A94F5685EE7E}" type="presParOf" srcId="{1074D31B-D24E-43D3-BF50-A4A3A98855EF}" destId="{7B83A02F-00F7-4DD1-AB2B-57EDDEA30817}" srcOrd="12" destOrd="0" presId="urn:microsoft.com/office/officeart/2005/8/layout/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E2663A84-1F94-4014-A234-92326F589EFB}" type="presOf" srcId="{026362B3-D754-4C4B-A502-EB64AEEB7E44}" destId="{09D3F267-E6CD-481D-BCEC-7563BBCA2483}" srcOrd="0" destOrd="0" presId="urn:microsoft.com/office/officeart/2005/8/layout/vList2"/>
    <dgm:cxn modelId="{55DF2A53-0098-4461-93DE-5EAFB41F4DCD}" type="presOf" srcId="{2E530979-921F-4996-98D8-AFEB5F96B7DE}" destId="{211193E1-5E12-4589-BA5F-3469B2D8B4BF}" srcOrd="0" destOrd="0" presId="urn:microsoft.com/office/officeart/2005/8/layout/vList2"/>
    <dgm:cxn modelId="{E493A0AA-CDA8-455F-A9AA-B61E1D0C6C9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Urgensi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3B42199D-B5A0-4531-B024-3914923D3339}"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4ED4F132-A0A3-4E84-945D-DF53DC4881E9}" type="presOf" srcId="{026362B3-D754-4C4B-A502-EB64AEEB7E44}" destId="{09D3F267-E6CD-481D-BCEC-7563BBCA2483}" srcOrd="0" destOrd="0" presId="urn:microsoft.com/office/officeart/2005/8/layout/vList2"/>
    <dgm:cxn modelId="{2C7CD6D6-9B85-4E20-9706-D8C7969AEB44}"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accent1_4" csCatId="accent1" phldr="1"/>
      <dgm:spPr/>
      <dgm:t>
        <a:bodyPr/>
        <a:lstStyle/>
        <a:p>
          <a:endParaRPr lang="id-ID"/>
        </a:p>
      </dgm:t>
    </dgm:pt>
    <dgm:pt modelId="{026362B3-D754-4C4B-A502-EB64AEEB7E44}">
      <dgm:prSet custT="1"/>
      <dgm:spPr/>
      <dgm:t>
        <a:bodyPr/>
        <a:lstStyle/>
        <a:p>
          <a:pPr algn="ctr" rtl="0"/>
          <a:r>
            <a:rPr kumimoji="0" lang="id-ID" sz="5600" b="0" i="0" u="none" strike="noStrike" cap="none" normalizeH="0" baseline="0" dirty="0" smtClean="0">
              <a:ln/>
              <a:effectLst/>
              <a:latin typeface="Arial" pitchFamily="34" charset="0"/>
              <a:ea typeface="Calibri" pitchFamily="34" charset="0"/>
              <a:cs typeface="Arial" pitchFamily="34" charset="0"/>
            </a:rPr>
            <a:t>Alasan Diperlukannya Pancasila Sebagai Sistem Etika</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dirty="0"/>
        </a:p>
      </dgm:t>
    </dgm:pt>
    <dgm:pt modelId="{9F32F526-6B02-43EA-9195-499796C62204}" type="sibTrans" cxnId="{FBC87B5A-EEB0-4685-8531-D8B68FC77497}">
      <dgm:prSet/>
      <dgm:spPr/>
      <dgm:t>
        <a:bodyPr/>
        <a:lstStyle/>
        <a:p>
          <a:endParaRPr lang="id-ID" sz="5600"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custLinFactNeighborY="3666">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66EDDB4-3AB7-4CB8-AD60-006FC35689CF}" type="presOf" srcId="{2E530979-921F-4996-98D8-AFEB5F96B7DE}" destId="{211193E1-5E12-4589-BA5F-3469B2D8B4BF}" srcOrd="0" destOrd="0" presId="urn:microsoft.com/office/officeart/2005/8/layout/vList2"/>
    <dgm:cxn modelId="{69FC59DD-8A8E-435C-9D4F-BC01FF42D5EA}" type="presOf" srcId="{026362B3-D754-4C4B-A502-EB64AEEB7E44}" destId="{09D3F267-E6CD-481D-BCEC-7563BBCA2483}" srcOrd="0" destOrd="0" presId="urn:microsoft.com/office/officeart/2005/8/layout/vList2"/>
    <dgm:cxn modelId="{662180FC-EEBB-492D-AA3A-7FB7D4BF423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Alasan Diperlukannya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26270A13-1461-4848-A559-F567B29C39DD}"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033F2EB0-AC50-4178-ABF8-AA7B96089D45}" type="presOf" srcId="{2E530979-921F-4996-98D8-AFEB5F96B7DE}" destId="{211193E1-5E12-4589-BA5F-3469B2D8B4BF}" srcOrd="0" destOrd="0" presId="urn:microsoft.com/office/officeart/2005/8/layout/vList2"/>
    <dgm:cxn modelId="{64C070FD-E761-4B12-9B88-45AF1F61A69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0182B07-AD00-4348-85C0-9C627E829906}" type="doc">
      <dgm:prSet loTypeId="urn:microsoft.com/office/officeart/2005/8/layout/pyramid3" loCatId="pyramid" qsTypeId="urn:microsoft.com/office/officeart/2005/8/quickstyle/simple1" qsCatId="simple" csTypeId="urn:microsoft.com/office/officeart/2005/8/colors/colorful1" csCatId="colorful" phldr="1"/>
      <dgm:spPr/>
      <dgm:t>
        <a:bodyPr/>
        <a:lstStyle/>
        <a:p>
          <a:endParaRPr lang="id-ID"/>
        </a:p>
      </dgm:t>
    </dgm:pt>
    <dgm:pt modelId="{2004FE2C-83A8-4F07-A2E6-6A33EDD176CF}">
      <dgm:prSet/>
      <dgm:spPr/>
      <dgm:t>
        <a:bodyPr/>
        <a:lstStyle/>
        <a:p>
          <a:pPr rtl="0"/>
          <a:r>
            <a:rPr lang="id-ID" dirty="0" smtClean="0"/>
            <a:t>Beberapa alasan mengapa Pancasila sebagai sistem etika itu diperlukan dalam penyelenggaraan kehidupan bernegara di  Indonesia, meliputi hal-hal sebagai berikut:</a:t>
          </a:r>
          <a:endParaRPr lang="id-ID" dirty="0"/>
        </a:p>
      </dgm:t>
    </dgm:pt>
    <dgm:pt modelId="{8F158D88-BDA1-4DE7-8019-C65E249BD72F}" type="parTrans" cxnId="{EBAA8902-08BF-46B8-956C-E34E19A1F974}">
      <dgm:prSet/>
      <dgm:spPr/>
      <dgm:t>
        <a:bodyPr/>
        <a:lstStyle/>
        <a:p>
          <a:endParaRPr lang="id-ID"/>
        </a:p>
      </dgm:t>
    </dgm:pt>
    <dgm:pt modelId="{2AEE9D52-60FD-4871-9862-59D09F00FF44}" type="sibTrans" cxnId="{EBAA8902-08BF-46B8-956C-E34E19A1F974}">
      <dgm:prSet/>
      <dgm:spPr/>
      <dgm:t>
        <a:bodyPr/>
        <a:lstStyle/>
        <a:p>
          <a:endParaRPr lang="id-ID"/>
        </a:p>
      </dgm:t>
    </dgm:pt>
    <dgm:pt modelId="{8DD967E5-345B-41BC-B1C0-371FDF5440A9}" type="pres">
      <dgm:prSet presAssocID="{10182B07-AD00-4348-85C0-9C627E829906}" presName="Name0" presStyleCnt="0">
        <dgm:presLayoutVars>
          <dgm:dir/>
          <dgm:animLvl val="lvl"/>
          <dgm:resizeHandles val="exact"/>
        </dgm:presLayoutVars>
      </dgm:prSet>
      <dgm:spPr/>
      <dgm:t>
        <a:bodyPr/>
        <a:lstStyle/>
        <a:p>
          <a:endParaRPr lang="id-ID"/>
        </a:p>
      </dgm:t>
    </dgm:pt>
    <dgm:pt modelId="{F1968091-9834-43E9-8280-1D0B45A3C46F}" type="pres">
      <dgm:prSet presAssocID="{2004FE2C-83A8-4F07-A2E6-6A33EDD176CF}" presName="Name8" presStyleCnt="0"/>
      <dgm:spPr/>
    </dgm:pt>
    <dgm:pt modelId="{CA958D38-52A8-4031-89CA-A41D2A045E3D}" type="pres">
      <dgm:prSet presAssocID="{2004FE2C-83A8-4F07-A2E6-6A33EDD176CF}" presName="level" presStyleLbl="node1" presStyleIdx="0" presStyleCnt="1">
        <dgm:presLayoutVars>
          <dgm:chMax val="1"/>
          <dgm:bulletEnabled val="1"/>
        </dgm:presLayoutVars>
      </dgm:prSet>
      <dgm:spPr/>
      <dgm:t>
        <a:bodyPr/>
        <a:lstStyle/>
        <a:p>
          <a:endParaRPr lang="id-ID"/>
        </a:p>
      </dgm:t>
    </dgm:pt>
    <dgm:pt modelId="{ED7E14BA-85F1-41B6-A9AA-0EF16BB03E01}" type="pres">
      <dgm:prSet presAssocID="{2004FE2C-83A8-4F07-A2E6-6A33EDD176CF}" presName="levelTx" presStyleLbl="revTx" presStyleIdx="0" presStyleCnt="0">
        <dgm:presLayoutVars>
          <dgm:chMax val="1"/>
          <dgm:bulletEnabled val="1"/>
        </dgm:presLayoutVars>
      </dgm:prSet>
      <dgm:spPr/>
      <dgm:t>
        <a:bodyPr/>
        <a:lstStyle/>
        <a:p>
          <a:endParaRPr lang="id-ID"/>
        </a:p>
      </dgm:t>
    </dgm:pt>
  </dgm:ptLst>
  <dgm:cxnLst>
    <dgm:cxn modelId="{5BFD6AE8-678F-420A-8453-A18AA09C86B4}" type="presOf" srcId="{10182B07-AD00-4348-85C0-9C627E829906}" destId="{8DD967E5-345B-41BC-B1C0-371FDF5440A9}" srcOrd="0" destOrd="0" presId="urn:microsoft.com/office/officeart/2005/8/layout/pyramid3"/>
    <dgm:cxn modelId="{58BE2DEE-9C8D-4B3F-B2FD-9C3879FBD8C1}" type="presOf" srcId="{2004FE2C-83A8-4F07-A2E6-6A33EDD176CF}" destId="{CA958D38-52A8-4031-89CA-A41D2A045E3D}" srcOrd="0" destOrd="0" presId="urn:microsoft.com/office/officeart/2005/8/layout/pyramid3"/>
    <dgm:cxn modelId="{C43F94FD-58C8-454D-B348-0E6CE88D7328}" type="presOf" srcId="{2004FE2C-83A8-4F07-A2E6-6A33EDD176CF}" destId="{ED7E14BA-85F1-41B6-A9AA-0EF16BB03E01}" srcOrd="1" destOrd="0" presId="urn:microsoft.com/office/officeart/2005/8/layout/pyramid3"/>
    <dgm:cxn modelId="{EBAA8902-08BF-46B8-956C-E34E19A1F974}" srcId="{10182B07-AD00-4348-85C0-9C627E829906}" destId="{2004FE2C-83A8-4F07-A2E6-6A33EDD176CF}" srcOrd="0" destOrd="0" parTransId="{8F158D88-BDA1-4DE7-8019-C65E249BD72F}" sibTransId="{2AEE9D52-60FD-4871-9862-59D09F00FF44}"/>
    <dgm:cxn modelId="{D9B7A233-702A-4EA2-9AEA-22D420A2AE1A}" type="presParOf" srcId="{8DD967E5-345B-41BC-B1C0-371FDF5440A9}" destId="{F1968091-9834-43E9-8280-1D0B45A3C46F}" srcOrd="0" destOrd="0" presId="urn:microsoft.com/office/officeart/2005/8/layout/pyramid3"/>
    <dgm:cxn modelId="{A4A41E72-F224-4A7C-A72A-CFEDA196E457}" type="presParOf" srcId="{F1968091-9834-43E9-8280-1D0B45A3C46F}" destId="{CA958D38-52A8-4031-89CA-A41D2A045E3D}" srcOrd="0" destOrd="0" presId="urn:microsoft.com/office/officeart/2005/8/layout/pyramid3"/>
    <dgm:cxn modelId="{E4AEC12E-7774-490E-8FA3-24284A27533F}" type="presParOf" srcId="{F1968091-9834-43E9-8280-1D0B45A3C46F}" destId="{ED7E14BA-85F1-41B6-A9AA-0EF16BB03E01}" srcOrd="1" destOrd="0" presId="urn:microsoft.com/office/officeart/2005/8/layout/pyramid3"/>
  </dgm:cxnLst>
  <dgm:bg>
    <a:solidFill>
      <a:schemeClr val="accent2">
        <a:lumMod val="40000"/>
        <a:lumOff val="6000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1BA00F8-1952-4930-A211-DA705213128C}" type="doc">
      <dgm:prSet loTypeId="urn:microsoft.com/office/officeart/2005/8/layout/vList2" loCatId="list" qsTypeId="urn:microsoft.com/office/officeart/2005/8/quickstyle/3d2" qsCatId="3D" csTypeId="urn:microsoft.com/office/officeart/2005/8/colors/colorful5" csCatId="colorful"/>
      <dgm:spPr/>
      <dgm:t>
        <a:bodyPr/>
        <a:lstStyle/>
        <a:p>
          <a:endParaRPr lang="id-ID"/>
        </a:p>
      </dgm:t>
    </dgm:pt>
    <dgm:pt modelId="{8923ADC5-F58E-40AA-8246-D9AEF0F3986D}">
      <dgm:prSet custT="1"/>
      <dgm:spPr/>
      <dgm:t>
        <a:bodyPr/>
        <a:lstStyle/>
        <a:p>
          <a:pPr algn="ctr" rtl="0"/>
          <a:r>
            <a:rPr lang="id-ID" sz="1600" i="1" dirty="0" smtClean="0">
              <a:solidFill>
                <a:schemeClr val="tx1"/>
              </a:solidFill>
            </a:rPr>
            <a:t>Pertama, dekadensi moral yang melanda kehidupan masyarakat, terutama </a:t>
          </a:r>
          <a:r>
            <a:rPr lang="id-ID" sz="1600" dirty="0" smtClean="0">
              <a:solidFill>
                <a:schemeClr val="tx1"/>
              </a:solidFill>
            </a:rPr>
            <a:t>generasi muda sehingga membahayakan kelangsungan hidup bernegara. Generasi muda yang tidak mendapat pendidikan karakter yang memadai dihadapkan pada pluralitas nilai yang melanda Indonesia sebagai akibat globalisasi sehingga mereka kehilangan arah. Dekadensi moral itu terjadi ketika pengaruh globalisasi tidak sejalan dengan nilai-nilai Pancasila, tetapi justru nilai-nilai dari luar berlaku dominan</a:t>
          </a:r>
          <a:endParaRPr lang="id-ID" sz="1600" dirty="0">
            <a:solidFill>
              <a:schemeClr val="tx1"/>
            </a:solidFill>
          </a:endParaRPr>
        </a:p>
      </dgm:t>
    </dgm:pt>
    <dgm:pt modelId="{A91A0DF1-CEF4-488B-B45A-E1AB41369705}" type="parTrans" cxnId="{22613657-35DA-45D0-B63A-41D3B53A7AA5}">
      <dgm:prSet/>
      <dgm:spPr/>
      <dgm:t>
        <a:bodyPr/>
        <a:lstStyle/>
        <a:p>
          <a:pPr algn="ctr"/>
          <a:endParaRPr lang="id-ID">
            <a:solidFill>
              <a:schemeClr val="tx1"/>
            </a:solidFill>
          </a:endParaRPr>
        </a:p>
      </dgm:t>
    </dgm:pt>
    <dgm:pt modelId="{6251011A-638C-4FAB-9938-3409E488E921}" type="sibTrans" cxnId="{22613657-35DA-45D0-B63A-41D3B53A7AA5}">
      <dgm:prSet/>
      <dgm:spPr/>
      <dgm:t>
        <a:bodyPr/>
        <a:lstStyle/>
        <a:p>
          <a:pPr algn="ctr"/>
          <a:endParaRPr lang="id-ID">
            <a:solidFill>
              <a:schemeClr val="tx1"/>
            </a:solidFill>
          </a:endParaRPr>
        </a:p>
      </dgm:t>
    </dgm:pt>
    <dgm:pt modelId="{76BB6196-40A6-49A7-B6C9-C6233007CDC9}" type="pres">
      <dgm:prSet presAssocID="{01BA00F8-1952-4930-A211-DA705213128C}" presName="linear" presStyleCnt="0">
        <dgm:presLayoutVars>
          <dgm:animLvl val="lvl"/>
          <dgm:resizeHandles val="exact"/>
        </dgm:presLayoutVars>
      </dgm:prSet>
      <dgm:spPr/>
      <dgm:t>
        <a:bodyPr/>
        <a:lstStyle/>
        <a:p>
          <a:endParaRPr lang="id-ID"/>
        </a:p>
      </dgm:t>
    </dgm:pt>
    <dgm:pt modelId="{49967C64-152E-4B95-9DFD-245A5C02B28B}" type="pres">
      <dgm:prSet presAssocID="{8923ADC5-F58E-40AA-8246-D9AEF0F3986D}" presName="parentText" presStyleLbl="node1" presStyleIdx="0" presStyleCnt="1" custLinFactNeighborX="-17297" custLinFactNeighborY="-1619">
        <dgm:presLayoutVars>
          <dgm:chMax val="0"/>
          <dgm:bulletEnabled val="1"/>
        </dgm:presLayoutVars>
      </dgm:prSet>
      <dgm:spPr/>
      <dgm:t>
        <a:bodyPr/>
        <a:lstStyle/>
        <a:p>
          <a:endParaRPr lang="id-ID"/>
        </a:p>
      </dgm:t>
    </dgm:pt>
  </dgm:ptLst>
  <dgm:cxnLst>
    <dgm:cxn modelId="{16CE4447-541C-4363-AA36-13495A6338B1}" type="presOf" srcId="{8923ADC5-F58E-40AA-8246-D9AEF0F3986D}" destId="{49967C64-152E-4B95-9DFD-245A5C02B28B}" srcOrd="0" destOrd="0" presId="urn:microsoft.com/office/officeart/2005/8/layout/vList2"/>
    <dgm:cxn modelId="{22613657-35DA-45D0-B63A-41D3B53A7AA5}" srcId="{01BA00F8-1952-4930-A211-DA705213128C}" destId="{8923ADC5-F58E-40AA-8246-D9AEF0F3986D}" srcOrd="0" destOrd="0" parTransId="{A91A0DF1-CEF4-488B-B45A-E1AB41369705}" sibTransId="{6251011A-638C-4FAB-9938-3409E488E921}"/>
    <dgm:cxn modelId="{4614298A-5D23-4F21-845A-F85041DC5933}" type="presOf" srcId="{01BA00F8-1952-4930-A211-DA705213128C}" destId="{76BB6196-40A6-49A7-B6C9-C6233007CDC9}" srcOrd="0" destOrd="0" presId="urn:microsoft.com/office/officeart/2005/8/layout/vList2"/>
    <dgm:cxn modelId="{8B6204CC-FF9C-4B71-9E1D-BD5A8A6FE890}" type="presParOf" srcId="{76BB6196-40A6-49A7-B6C9-C6233007CDC9}" destId="{49967C64-152E-4B95-9DFD-245A5C02B28B}" srcOrd="0" destOrd="0" presId="urn:microsoft.com/office/officeart/2005/8/layout/vList2"/>
  </dgm:cxnLst>
  <dgm:bg>
    <a:solidFill>
      <a:schemeClr val="accent3">
        <a:lumMod val="60000"/>
        <a:lumOff val="40000"/>
      </a:schemeClr>
    </a:solidFill>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92126EA-0C4B-407C-9DAD-C2E0F841D656}"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id-ID"/>
        </a:p>
      </dgm:t>
    </dgm:pt>
    <dgm:pt modelId="{C809BD22-6296-48AD-A903-352DC2CE8C8E}">
      <dgm:prSet custT="1"/>
      <dgm:spPr/>
      <dgm:t>
        <a:bodyPr/>
        <a:lstStyle/>
        <a:p>
          <a:pPr algn="ctr" rtl="0"/>
          <a:r>
            <a:rPr lang="id-ID" sz="1700" i="1" dirty="0" smtClean="0">
              <a:solidFill>
                <a:schemeClr val="tx1"/>
              </a:solidFill>
            </a:rPr>
            <a:t>Kedua, korupsi akan bersimaharajalela karena para penyelenggara negara  </a:t>
          </a:r>
          <a:r>
            <a:rPr lang="id-ID" sz="1700" dirty="0" smtClean="0">
              <a:solidFill>
                <a:schemeClr val="tx1"/>
              </a:solidFill>
            </a:rPr>
            <a:t>tidak memiliki rambu-rambu normatif dalam menjalankan tugasnya. Para  penyelenggara negara tidak dapat membedakan batasan yang boleh dan tidak, pantas dan tidak, baik dan buruk (</a:t>
          </a:r>
          <a:r>
            <a:rPr lang="id-ID" sz="1700" i="1" dirty="0" smtClean="0">
              <a:solidFill>
                <a:schemeClr val="tx1"/>
              </a:solidFill>
            </a:rPr>
            <a:t>good and bad). Pancasila sebagai </a:t>
          </a:r>
          <a:r>
            <a:rPr lang="id-ID" sz="1700" dirty="0" smtClean="0">
              <a:solidFill>
                <a:schemeClr val="tx1"/>
              </a:solidFill>
            </a:rPr>
            <a:t>sistem etika terkait dengan pemahaman atas kriteria baik (</a:t>
          </a:r>
          <a:r>
            <a:rPr lang="id-ID" sz="1700" i="1" dirty="0" smtClean="0">
              <a:solidFill>
                <a:schemeClr val="tx1"/>
              </a:solidFill>
            </a:rPr>
            <a:t>good) dan buruk </a:t>
          </a:r>
          <a:r>
            <a:rPr lang="id-ID" sz="1700" dirty="0" smtClean="0">
              <a:solidFill>
                <a:schemeClr val="tx1"/>
              </a:solidFill>
            </a:rPr>
            <a:t>(</a:t>
          </a:r>
          <a:r>
            <a:rPr lang="id-ID" sz="1700" i="1" dirty="0" smtClean="0">
              <a:solidFill>
                <a:schemeClr val="tx1"/>
              </a:solidFill>
            </a:rPr>
            <a:t>bad).</a:t>
          </a:r>
          <a:endParaRPr lang="id-ID" sz="1700" dirty="0">
            <a:solidFill>
              <a:schemeClr val="tx1"/>
            </a:solidFill>
          </a:endParaRPr>
        </a:p>
      </dgm:t>
    </dgm:pt>
    <dgm:pt modelId="{5E9AB270-AEC0-486A-A20A-EB4AC87268B9}" type="parTrans" cxnId="{3B453074-BC24-4156-BA7F-68C1621BFFCC}">
      <dgm:prSet/>
      <dgm:spPr/>
      <dgm:t>
        <a:bodyPr/>
        <a:lstStyle/>
        <a:p>
          <a:pPr algn="ctr"/>
          <a:endParaRPr lang="id-ID" sz="1700">
            <a:solidFill>
              <a:schemeClr val="tx1"/>
            </a:solidFill>
          </a:endParaRPr>
        </a:p>
      </dgm:t>
    </dgm:pt>
    <dgm:pt modelId="{AEA91DFB-0BE7-4631-A9C3-B89E9AE98D49}" type="sibTrans" cxnId="{3B453074-BC24-4156-BA7F-68C1621BFFCC}">
      <dgm:prSet/>
      <dgm:spPr/>
      <dgm:t>
        <a:bodyPr/>
        <a:lstStyle/>
        <a:p>
          <a:pPr algn="ctr"/>
          <a:endParaRPr lang="id-ID" sz="1700">
            <a:solidFill>
              <a:schemeClr val="tx1"/>
            </a:solidFill>
          </a:endParaRPr>
        </a:p>
      </dgm:t>
    </dgm:pt>
    <dgm:pt modelId="{4E2774B9-86F3-43FC-BEED-E7280C276D92}" type="pres">
      <dgm:prSet presAssocID="{092126EA-0C4B-407C-9DAD-C2E0F841D656}" presName="linear" presStyleCnt="0">
        <dgm:presLayoutVars>
          <dgm:animLvl val="lvl"/>
          <dgm:resizeHandles val="exact"/>
        </dgm:presLayoutVars>
      </dgm:prSet>
      <dgm:spPr/>
      <dgm:t>
        <a:bodyPr/>
        <a:lstStyle/>
        <a:p>
          <a:endParaRPr lang="id-ID"/>
        </a:p>
      </dgm:t>
    </dgm:pt>
    <dgm:pt modelId="{9C7CD4F1-46FB-4C81-9C4F-61A17F62E7BA}" type="pres">
      <dgm:prSet presAssocID="{C809BD22-6296-48AD-A903-352DC2CE8C8E}" presName="parentText" presStyleLbl="node1" presStyleIdx="0" presStyleCnt="1">
        <dgm:presLayoutVars>
          <dgm:chMax val="0"/>
          <dgm:bulletEnabled val="1"/>
        </dgm:presLayoutVars>
      </dgm:prSet>
      <dgm:spPr/>
      <dgm:t>
        <a:bodyPr/>
        <a:lstStyle/>
        <a:p>
          <a:endParaRPr lang="id-ID"/>
        </a:p>
      </dgm:t>
    </dgm:pt>
  </dgm:ptLst>
  <dgm:cxnLst>
    <dgm:cxn modelId="{F640B142-E174-4C32-B025-65D4D1B22E8F}" type="presOf" srcId="{C809BD22-6296-48AD-A903-352DC2CE8C8E}" destId="{9C7CD4F1-46FB-4C81-9C4F-61A17F62E7BA}" srcOrd="0" destOrd="0" presId="urn:microsoft.com/office/officeart/2005/8/layout/vList2"/>
    <dgm:cxn modelId="{3B453074-BC24-4156-BA7F-68C1621BFFCC}" srcId="{092126EA-0C4B-407C-9DAD-C2E0F841D656}" destId="{C809BD22-6296-48AD-A903-352DC2CE8C8E}" srcOrd="0" destOrd="0" parTransId="{5E9AB270-AEC0-486A-A20A-EB4AC87268B9}" sibTransId="{AEA91DFB-0BE7-4631-A9C3-B89E9AE98D49}"/>
    <dgm:cxn modelId="{9E2E0359-9731-42FF-A784-510B05C56E44}" type="presOf" srcId="{092126EA-0C4B-407C-9DAD-C2E0F841D656}" destId="{4E2774B9-86F3-43FC-BEED-E7280C276D92}" srcOrd="0" destOrd="0" presId="urn:microsoft.com/office/officeart/2005/8/layout/vList2"/>
    <dgm:cxn modelId="{B052F710-9B27-407C-8930-FAA17C9211AB}" type="presParOf" srcId="{4E2774B9-86F3-43FC-BEED-E7280C276D92}" destId="{9C7CD4F1-46FB-4C81-9C4F-61A17F62E7BA}" srcOrd="0" destOrd="0" presId="urn:microsoft.com/office/officeart/2005/8/layout/vList2"/>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63E1231-6057-4172-8E87-8BDC47D014D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CF6D4310-7730-4A43-8347-DD14D00C1DED}">
      <dgm:prSet/>
      <dgm:spPr/>
      <dgm:t>
        <a:bodyPr/>
        <a:lstStyle/>
        <a:p>
          <a:pPr algn="ctr" rtl="0"/>
          <a:r>
            <a:rPr lang="id-ID" i="1" dirty="0" smtClean="0">
              <a:solidFill>
                <a:schemeClr val="tx1"/>
              </a:solidFill>
            </a:rPr>
            <a:t>Ketiga, kurangnya rasa perlu berkontribusi dalam pembangunan melalui </a:t>
          </a:r>
          <a:r>
            <a:rPr lang="id-ID" dirty="0" smtClean="0">
              <a:solidFill>
                <a:schemeClr val="tx1"/>
              </a:solidFill>
            </a:rPr>
            <a:t>pembayaran pajak. Hal tersebut terlihat dari kepatuhan pajak yang masih rendah, padahal peranan pajak dari tahun ke tahun semakin meningkat dalam membiayai APBN. Pancasila sebagai sistem etika akan dapat mengarahkan wajib pajak untuk secara sadar memenuhi kewajiban perpajakannya dengan baik.</a:t>
          </a:r>
          <a:endParaRPr lang="id-ID" dirty="0">
            <a:solidFill>
              <a:schemeClr val="tx1"/>
            </a:solidFill>
          </a:endParaRPr>
        </a:p>
      </dgm:t>
    </dgm:pt>
    <dgm:pt modelId="{55DAD665-1B0C-4999-AF95-941A3F445600}" type="parTrans" cxnId="{41AB4ED9-397F-43CC-9E56-3E636A4473C2}">
      <dgm:prSet/>
      <dgm:spPr/>
      <dgm:t>
        <a:bodyPr/>
        <a:lstStyle/>
        <a:p>
          <a:pPr algn="ctr"/>
          <a:endParaRPr lang="id-ID">
            <a:solidFill>
              <a:schemeClr val="tx1"/>
            </a:solidFill>
          </a:endParaRPr>
        </a:p>
      </dgm:t>
    </dgm:pt>
    <dgm:pt modelId="{9D4732A5-265B-4932-A4CC-95E5494385EB}" type="sibTrans" cxnId="{41AB4ED9-397F-43CC-9E56-3E636A4473C2}">
      <dgm:prSet/>
      <dgm:spPr/>
      <dgm:t>
        <a:bodyPr/>
        <a:lstStyle/>
        <a:p>
          <a:pPr algn="ctr"/>
          <a:endParaRPr lang="id-ID">
            <a:solidFill>
              <a:schemeClr val="tx1"/>
            </a:solidFill>
          </a:endParaRPr>
        </a:p>
      </dgm:t>
    </dgm:pt>
    <dgm:pt modelId="{508347D5-F4EA-420A-B1D1-7E94FACBFFA7}" type="pres">
      <dgm:prSet presAssocID="{563E1231-6057-4172-8E87-8BDC47D014D2}" presName="linear" presStyleCnt="0">
        <dgm:presLayoutVars>
          <dgm:animLvl val="lvl"/>
          <dgm:resizeHandles val="exact"/>
        </dgm:presLayoutVars>
      </dgm:prSet>
      <dgm:spPr/>
      <dgm:t>
        <a:bodyPr/>
        <a:lstStyle/>
        <a:p>
          <a:endParaRPr lang="id-ID"/>
        </a:p>
      </dgm:t>
    </dgm:pt>
    <dgm:pt modelId="{6AE15260-8E5A-4C6B-952E-81575F8E9F7E}" type="pres">
      <dgm:prSet presAssocID="{CF6D4310-7730-4A43-8347-DD14D00C1DED}" presName="parentText" presStyleLbl="node1" presStyleIdx="0" presStyleCnt="1" custScaleY="107416">
        <dgm:presLayoutVars>
          <dgm:chMax val="0"/>
          <dgm:bulletEnabled val="1"/>
        </dgm:presLayoutVars>
      </dgm:prSet>
      <dgm:spPr/>
      <dgm:t>
        <a:bodyPr/>
        <a:lstStyle/>
        <a:p>
          <a:endParaRPr lang="id-ID"/>
        </a:p>
      </dgm:t>
    </dgm:pt>
  </dgm:ptLst>
  <dgm:cxnLst>
    <dgm:cxn modelId="{D6479FC8-92DB-4F58-B347-694D3DBFF968}" type="presOf" srcId="{CF6D4310-7730-4A43-8347-DD14D00C1DED}" destId="{6AE15260-8E5A-4C6B-952E-81575F8E9F7E}" srcOrd="0" destOrd="0" presId="urn:microsoft.com/office/officeart/2005/8/layout/vList2"/>
    <dgm:cxn modelId="{A49CC72E-8A90-471D-95D6-17DF4CDEE88E}" type="presOf" srcId="{563E1231-6057-4172-8E87-8BDC47D014D2}" destId="{508347D5-F4EA-420A-B1D1-7E94FACBFFA7}" srcOrd="0" destOrd="0" presId="urn:microsoft.com/office/officeart/2005/8/layout/vList2"/>
    <dgm:cxn modelId="{41AB4ED9-397F-43CC-9E56-3E636A4473C2}" srcId="{563E1231-6057-4172-8E87-8BDC47D014D2}" destId="{CF6D4310-7730-4A43-8347-DD14D00C1DED}" srcOrd="0" destOrd="0" parTransId="{55DAD665-1B0C-4999-AF95-941A3F445600}" sibTransId="{9D4732A5-265B-4932-A4CC-95E5494385EB}"/>
    <dgm:cxn modelId="{08A79AA1-8F18-4878-84E8-462B05BD4090}" type="presParOf" srcId="{508347D5-F4EA-420A-B1D1-7E94FACBFFA7}" destId="{6AE15260-8E5A-4C6B-952E-81575F8E9F7E}" srcOrd="0" destOrd="0" presId="urn:microsoft.com/office/officeart/2005/8/layout/vList2"/>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Alasan Diperlukannya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D643F579-1137-4949-BC77-36340068405A}"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2FF74B7F-FD6A-4FC8-B627-45EBBF4EB805}" type="presOf" srcId="{2E530979-921F-4996-98D8-AFEB5F96B7DE}" destId="{211193E1-5E12-4589-BA5F-3469B2D8B4BF}" srcOrd="0" destOrd="0" presId="urn:microsoft.com/office/officeart/2005/8/layout/vList2"/>
    <dgm:cxn modelId="{E6A97CBC-66CF-4CC2-9223-839106488A1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7382ACC-277A-4984-AFEA-5014D47996B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id-ID"/>
        </a:p>
      </dgm:t>
    </dgm:pt>
    <dgm:pt modelId="{AECED8C0-4B2B-47CC-8F0E-0C0F16B2A252}">
      <dgm:prSet custT="1"/>
      <dgm:spPr/>
      <dgm:t>
        <a:bodyPr/>
        <a:lstStyle/>
        <a:p>
          <a:pPr rtl="0"/>
          <a:r>
            <a:rPr lang="id-ID" sz="2000" i="1" dirty="0" smtClean="0"/>
            <a:t>Keempat, pelanggaran hak-hak asasi manusia (HAM) dalam kehidupan </a:t>
          </a:r>
          <a:r>
            <a:rPr lang="it-IT" sz="2000" dirty="0" smtClean="0"/>
            <a:t>bernegara di Indonesia ditandai dengan</a:t>
          </a:r>
          <a:r>
            <a:rPr lang="id-ID" sz="2000" dirty="0" smtClean="0"/>
            <a:t> </a:t>
          </a:r>
          <a:r>
            <a:rPr lang="it-IT" sz="2000" dirty="0" smtClean="0"/>
            <a:t>melemahnya penghargaan seseorang</a:t>
          </a:r>
          <a:r>
            <a:rPr lang="id-ID" sz="2000" dirty="0" smtClean="0"/>
            <a:t> terhadap hak pihak lain. Kasus-kasus pelanggaran HAM yang dilaporkan di berbagai media, seperti penganiayaan terhadap pembantu rumah tangga (PRT), penelantaran anak-anak yatim oleh pihak-pihak yang seharusnya melindungi, kekerasan dalam rumah tangga (KDRT), dan lain-lain.</a:t>
          </a:r>
          <a:endParaRPr lang="id-ID" sz="2000" dirty="0"/>
        </a:p>
      </dgm:t>
    </dgm:pt>
    <dgm:pt modelId="{4739C3A2-5DB5-4238-BEAB-1BE4411BD4A0}" type="parTrans" cxnId="{49F50C81-3AA4-4C91-8F43-FBC6A3E7634B}">
      <dgm:prSet/>
      <dgm:spPr/>
      <dgm:t>
        <a:bodyPr/>
        <a:lstStyle/>
        <a:p>
          <a:endParaRPr lang="id-ID" sz="2000"/>
        </a:p>
      </dgm:t>
    </dgm:pt>
    <dgm:pt modelId="{2894E496-38AC-4367-BEAF-4B5A99706C81}" type="sibTrans" cxnId="{49F50C81-3AA4-4C91-8F43-FBC6A3E7634B}">
      <dgm:prSet/>
      <dgm:spPr/>
      <dgm:t>
        <a:bodyPr/>
        <a:lstStyle/>
        <a:p>
          <a:endParaRPr lang="id-ID" sz="2000"/>
        </a:p>
      </dgm:t>
    </dgm:pt>
    <dgm:pt modelId="{A86337C1-A3DD-4573-A385-BBCF2A78A8D1}">
      <dgm:prSet custT="1"/>
      <dgm:spPr/>
      <dgm:t>
        <a:bodyPr/>
        <a:lstStyle/>
        <a:p>
          <a:pPr rtl="0"/>
          <a:r>
            <a:rPr lang="id-ID" sz="2000" i="1" dirty="0" smtClean="0"/>
            <a:t>Kelima, kerusakan lingkungan yang berdampak terhadap berbagai aspek </a:t>
          </a:r>
          <a:r>
            <a:rPr lang="fi-FI" sz="2000" dirty="0" smtClean="0"/>
            <a:t>kehidupan manusia, seperti kesehatan, kelancaran penerbangan, nasib</a:t>
          </a:r>
          <a:r>
            <a:rPr lang="id-ID" sz="2000" dirty="0" smtClean="0"/>
            <a:t> generasi yang akan datang, </a:t>
          </a:r>
          <a:r>
            <a:rPr lang="id-ID" sz="2000" i="1" dirty="0" smtClean="0"/>
            <a:t>global warming, perubahan cuaca, dan lain </a:t>
          </a:r>
          <a:r>
            <a:rPr lang="id-ID" sz="2000" dirty="0" smtClean="0"/>
            <a:t>sebagainya. Kasus-kasus tersebut menunjukkan bahwa kesadaran terhadap  nilai-nilai Pancasila sebagai sistem etika belum mendapat tempat yang tepat  di hati masyarakat.</a:t>
          </a:r>
          <a:endParaRPr lang="id-ID" sz="2000" dirty="0"/>
        </a:p>
      </dgm:t>
    </dgm:pt>
    <dgm:pt modelId="{1AD7B297-3F92-4FDB-B74C-224F81639130}" type="parTrans" cxnId="{46E3B80C-3F94-4FFA-AF9A-9DEDD36F4B5F}">
      <dgm:prSet/>
      <dgm:spPr/>
      <dgm:t>
        <a:bodyPr/>
        <a:lstStyle/>
        <a:p>
          <a:endParaRPr lang="id-ID" sz="2000"/>
        </a:p>
      </dgm:t>
    </dgm:pt>
    <dgm:pt modelId="{E6CEAE33-1CDE-4B23-8738-33D65BF971FD}" type="sibTrans" cxnId="{46E3B80C-3F94-4FFA-AF9A-9DEDD36F4B5F}">
      <dgm:prSet/>
      <dgm:spPr/>
      <dgm:t>
        <a:bodyPr/>
        <a:lstStyle/>
        <a:p>
          <a:endParaRPr lang="id-ID" sz="2000"/>
        </a:p>
      </dgm:t>
    </dgm:pt>
    <dgm:pt modelId="{762090E3-BDC4-4AF3-903B-AD2A9A338EB1}" type="pres">
      <dgm:prSet presAssocID="{E7382ACC-277A-4984-AFEA-5014D47996B7}" presName="linear" presStyleCnt="0">
        <dgm:presLayoutVars>
          <dgm:animLvl val="lvl"/>
          <dgm:resizeHandles val="exact"/>
        </dgm:presLayoutVars>
      </dgm:prSet>
      <dgm:spPr/>
      <dgm:t>
        <a:bodyPr/>
        <a:lstStyle/>
        <a:p>
          <a:endParaRPr lang="id-ID"/>
        </a:p>
      </dgm:t>
    </dgm:pt>
    <dgm:pt modelId="{9DC4B64D-3A22-4A33-BF3A-D2335A05A683}" type="pres">
      <dgm:prSet presAssocID="{AECED8C0-4B2B-47CC-8F0E-0C0F16B2A252}" presName="parentText" presStyleLbl="node1" presStyleIdx="0" presStyleCnt="2">
        <dgm:presLayoutVars>
          <dgm:chMax val="0"/>
          <dgm:bulletEnabled val="1"/>
        </dgm:presLayoutVars>
      </dgm:prSet>
      <dgm:spPr/>
      <dgm:t>
        <a:bodyPr/>
        <a:lstStyle/>
        <a:p>
          <a:endParaRPr lang="id-ID"/>
        </a:p>
      </dgm:t>
    </dgm:pt>
    <dgm:pt modelId="{981EEE4F-AD1A-4DDB-B5D4-F698F71EB019}" type="pres">
      <dgm:prSet presAssocID="{2894E496-38AC-4367-BEAF-4B5A99706C81}" presName="spacer" presStyleCnt="0"/>
      <dgm:spPr/>
    </dgm:pt>
    <dgm:pt modelId="{84FFF612-4F67-47F8-A9F3-495304CEAC45}" type="pres">
      <dgm:prSet presAssocID="{A86337C1-A3DD-4573-A385-BBCF2A78A8D1}" presName="parentText" presStyleLbl="node1" presStyleIdx="1" presStyleCnt="2">
        <dgm:presLayoutVars>
          <dgm:chMax val="0"/>
          <dgm:bulletEnabled val="1"/>
        </dgm:presLayoutVars>
      </dgm:prSet>
      <dgm:spPr/>
      <dgm:t>
        <a:bodyPr/>
        <a:lstStyle/>
        <a:p>
          <a:endParaRPr lang="id-ID"/>
        </a:p>
      </dgm:t>
    </dgm:pt>
  </dgm:ptLst>
  <dgm:cxnLst>
    <dgm:cxn modelId="{0FFFE318-902D-4A71-809B-766758A06756}" type="presOf" srcId="{A86337C1-A3DD-4573-A385-BBCF2A78A8D1}" destId="{84FFF612-4F67-47F8-A9F3-495304CEAC45}" srcOrd="0" destOrd="0" presId="urn:microsoft.com/office/officeart/2005/8/layout/vList2"/>
    <dgm:cxn modelId="{FD697F3D-9A0F-49B2-BC48-95C1295FB994}" type="presOf" srcId="{E7382ACC-277A-4984-AFEA-5014D47996B7}" destId="{762090E3-BDC4-4AF3-903B-AD2A9A338EB1}" srcOrd="0" destOrd="0" presId="urn:microsoft.com/office/officeart/2005/8/layout/vList2"/>
    <dgm:cxn modelId="{46E3B80C-3F94-4FFA-AF9A-9DEDD36F4B5F}" srcId="{E7382ACC-277A-4984-AFEA-5014D47996B7}" destId="{A86337C1-A3DD-4573-A385-BBCF2A78A8D1}" srcOrd="1" destOrd="0" parTransId="{1AD7B297-3F92-4FDB-B74C-224F81639130}" sibTransId="{E6CEAE33-1CDE-4B23-8738-33D65BF971FD}"/>
    <dgm:cxn modelId="{49F50C81-3AA4-4C91-8F43-FBC6A3E7634B}" srcId="{E7382ACC-277A-4984-AFEA-5014D47996B7}" destId="{AECED8C0-4B2B-47CC-8F0E-0C0F16B2A252}" srcOrd="0" destOrd="0" parTransId="{4739C3A2-5DB5-4238-BEAB-1BE4411BD4A0}" sibTransId="{2894E496-38AC-4367-BEAF-4B5A99706C81}"/>
    <dgm:cxn modelId="{5D2374CE-1A11-4C19-B678-7AEEDBB887C8}" type="presOf" srcId="{AECED8C0-4B2B-47CC-8F0E-0C0F16B2A252}" destId="{9DC4B64D-3A22-4A33-BF3A-D2335A05A683}" srcOrd="0" destOrd="0" presId="urn:microsoft.com/office/officeart/2005/8/layout/vList2"/>
    <dgm:cxn modelId="{CDD2F389-DE00-421C-BEBE-4657D1AA41A4}" type="presParOf" srcId="{762090E3-BDC4-4AF3-903B-AD2A9A338EB1}" destId="{9DC4B64D-3A22-4A33-BF3A-D2335A05A683}" srcOrd="0" destOrd="0" presId="urn:microsoft.com/office/officeart/2005/8/layout/vList2"/>
    <dgm:cxn modelId="{2A3CCF72-007D-4994-950E-456CB5A2B087}" type="presParOf" srcId="{762090E3-BDC4-4AF3-903B-AD2A9A338EB1}" destId="{981EEE4F-AD1A-4DDB-B5D4-F698F71EB019}" srcOrd="1" destOrd="0" presId="urn:microsoft.com/office/officeart/2005/8/layout/vList2"/>
    <dgm:cxn modelId="{66582563-D44D-47A2-9613-E560F176BD4F}" type="presParOf" srcId="{762090E3-BDC4-4AF3-903B-AD2A9A338EB1}" destId="{84FFF612-4F67-47F8-A9F3-495304CEAC45}"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3" csCatId="colorful" phldr="1"/>
      <dgm:spPr/>
      <dgm:t>
        <a:bodyPr/>
        <a:lstStyle/>
        <a:p>
          <a:endParaRPr lang="id-ID"/>
        </a:p>
      </dgm:t>
    </dgm:pt>
    <dgm:pt modelId="{026362B3-D754-4C4B-A502-EB64AEEB7E44}">
      <dgm:prSet custT="1"/>
      <dgm:spPr/>
      <dgm:t>
        <a:bodyPr/>
        <a:lstStyle/>
        <a:p>
          <a:pPr algn="ctr" rtl="0"/>
          <a:r>
            <a:rPr kumimoji="0" lang="id-ID" sz="5600" b="0" i="0" u="none" strike="noStrike" cap="none" normalizeH="0" baseline="0" dirty="0" smtClean="0">
              <a:ln/>
              <a:solidFill>
                <a:schemeClr val="tx1"/>
              </a:solidFill>
              <a:effectLst/>
              <a:latin typeface="Arial" pitchFamily="34" charset="0"/>
              <a:ea typeface="Calibri" pitchFamily="34" charset="0"/>
              <a:cs typeface="Arial" pitchFamily="34" charset="0"/>
            </a:rPr>
            <a:t>Sumber Historis, Sosiologis, Politis tentang Pancasila Sebagai Sistem Etika</a:t>
          </a:r>
          <a:endParaRPr lang="id-ID" sz="5600" dirty="0">
            <a:solidFill>
              <a:schemeClr val="tx1"/>
            </a:solidFill>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dirty="0">
            <a:solidFill>
              <a:schemeClr val="tx1"/>
            </a:solidFill>
          </a:endParaRPr>
        </a:p>
      </dgm:t>
    </dgm:pt>
    <dgm:pt modelId="{9F32F526-6B02-43EA-9195-499796C62204}" type="sibTrans" cxnId="{FBC87B5A-EEB0-4685-8531-D8B68FC77497}">
      <dgm:prSet/>
      <dgm:spPr/>
      <dgm:t>
        <a:bodyPr/>
        <a:lstStyle/>
        <a:p>
          <a:endParaRPr lang="id-ID" sz="5600" dirty="0">
            <a:solidFill>
              <a:schemeClr val="tx1"/>
            </a:solidFill>
          </a:endParaRPr>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443B0A8-DAA9-4917-A1A6-641DFA91C796}" type="presOf" srcId="{026362B3-D754-4C4B-A502-EB64AEEB7E44}" destId="{09D3F267-E6CD-481D-BCEC-7563BBCA2483}" srcOrd="0" destOrd="0" presId="urn:microsoft.com/office/officeart/2005/8/layout/vList2"/>
    <dgm:cxn modelId="{7399311D-F6F3-4ED1-BF62-EA30EF1D26A9}" type="presOf" srcId="{2E530979-921F-4996-98D8-AFEB5F96B7DE}" destId="{211193E1-5E12-4589-BA5F-3469B2D8B4BF}" srcOrd="0" destOrd="0" presId="urn:microsoft.com/office/officeart/2005/8/layout/vList2"/>
    <dgm:cxn modelId="{F6AFA228-1826-48EC-AD9A-C34BB8DF902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AFDAE-8DF7-46D5-A532-E360DE342142}" type="doc">
      <dgm:prSet loTypeId="urn:microsoft.com/office/officeart/2005/8/layout/vList2" loCatId="list" qsTypeId="urn:microsoft.com/office/officeart/2005/8/quickstyle/3d2" qsCatId="3D" csTypeId="urn:microsoft.com/office/officeart/2005/8/colors/colorful1" csCatId="colorful"/>
      <dgm:spPr/>
      <dgm:t>
        <a:bodyPr/>
        <a:lstStyle/>
        <a:p>
          <a:endParaRPr lang="id-ID"/>
        </a:p>
      </dgm:t>
    </dgm:pt>
    <dgm:pt modelId="{E9994183-CC08-43C8-BDB7-818DAF7163A0}">
      <dgm:prSet custT="1"/>
      <dgm:spPr/>
      <dgm:t>
        <a:bodyPr/>
        <a:lstStyle/>
        <a:p>
          <a:pPr rtl="0"/>
          <a:r>
            <a:rPr lang="id-ID" sz="2000" dirty="0" smtClean="0">
              <a:solidFill>
                <a:schemeClr val="tx1"/>
              </a:solidFill>
            </a:rPr>
            <a:t>“Etika” berasal dari bahasa Yunani, “</a:t>
          </a:r>
          <a:r>
            <a:rPr lang="id-ID" sz="2000" i="1" dirty="0" smtClean="0">
              <a:solidFill>
                <a:schemeClr val="tx1"/>
              </a:solidFill>
            </a:rPr>
            <a:t>Ethos” yang artinya tempat tinggal yang biasa, padang </a:t>
          </a:r>
          <a:r>
            <a:rPr lang="nl-NL" sz="2000" dirty="0" smtClean="0">
              <a:solidFill>
                <a:schemeClr val="tx1"/>
              </a:solidFill>
            </a:rPr>
            <a:t>rumput, kandang,</a:t>
          </a:r>
          <a:r>
            <a:rPr lang="id-ID" sz="2000" dirty="0" smtClean="0">
              <a:solidFill>
                <a:schemeClr val="tx1"/>
              </a:solidFill>
            </a:rPr>
            <a:t> </a:t>
          </a:r>
          <a:r>
            <a:rPr lang="nl-NL" sz="2000" dirty="0" smtClean="0">
              <a:solidFill>
                <a:schemeClr val="tx1"/>
              </a:solidFill>
            </a:rPr>
            <a:t>kebiasaan, adat, watak, perasaan, sikap, dan cara berpikir.</a:t>
          </a:r>
          <a:r>
            <a:rPr lang="id-ID" sz="2000" dirty="0" smtClean="0">
              <a:solidFill>
                <a:schemeClr val="tx1"/>
              </a:solidFill>
            </a:rPr>
            <a:t> </a:t>
          </a:r>
          <a:endParaRPr lang="id-ID" sz="2000" dirty="0">
            <a:solidFill>
              <a:schemeClr val="tx1"/>
            </a:solidFill>
          </a:endParaRPr>
        </a:p>
      </dgm:t>
    </dgm:pt>
    <dgm:pt modelId="{7DF16E32-00AF-4E1B-8E2F-C45E66413E02}" type="parTrans" cxnId="{DA6BDFD5-E528-4FA1-A43B-F0CDCA55B708}">
      <dgm:prSet/>
      <dgm:spPr/>
      <dgm:t>
        <a:bodyPr/>
        <a:lstStyle/>
        <a:p>
          <a:endParaRPr lang="id-ID" sz="2000">
            <a:solidFill>
              <a:schemeClr val="tx1"/>
            </a:solidFill>
          </a:endParaRPr>
        </a:p>
      </dgm:t>
    </dgm:pt>
    <dgm:pt modelId="{01548B51-C5D7-40AF-820B-09CF9913C644}" type="sibTrans" cxnId="{DA6BDFD5-E528-4FA1-A43B-F0CDCA55B708}">
      <dgm:prSet/>
      <dgm:spPr/>
      <dgm:t>
        <a:bodyPr/>
        <a:lstStyle/>
        <a:p>
          <a:endParaRPr lang="id-ID" sz="2000">
            <a:solidFill>
              <a:schemeClr val="tx1"/>
            </a:solidFill>
          </a:endParaRPr>
        </a:p>
      </dgm:t>
    </dgm:pt>
    <dgm:pt modelId="{6627FBE5-9C9B-4CF7-B76A-6B477E6EE16B}">
      <dgm:prSet custT="1"/>
      <dgm:spPr/>
      <dgm:t>
        <a:bodyPr/>
        <a:lstStyle/>
        <a:p>
          <a:pPr rtl="0"/>
          <a:r>
            <a:rPr lang="id-ID" sz="2000" dirty="0" smtClean="0">
              <a:solidFill>
                <a:schemeClr val="tx1"/>
              </a:solidFill>
            </a:rPr>
            <a:t>Secara etimologis, etika berarti ilmu tentang segala sesuatu yang biasa dilakukan atau ilmu tentang adat kebiasaan. </a:t>
          </a:r>
          <a:endParaRPr lang="id-ID" sz="2000" dirty="0">
            <a:solidFill>
              <a:schemeClr val="tx1"/>
            </a:solidFill>
          </a:endParaRPr>
        </a:p>
      </dgm:t>
    </dgm:pt>
    <dgm:pt modelId="{E382E0B3-17F1-473F-83AB-FAE71E1880BB}" type="parTrans" cxnId="{A6D90829-082A-46C2-826E-7D43BAF7CBC8}">
      <dgm:prSet/>
      <dgm:spPr/>
      <dgm:t>
        <a:bodyPr/>
        <a:lstStyle/>
        <a:p>
          <a:endParaRPr lang="id-ID" sz="2000">
            <a:solidFill>
              <a:schemeClr val="tx1"/>
            </a:solidFill>
          </a:endParaRPr>
        </a:p>
      </dgm:t>
    </dgm:pt>
    <dgm:pt modelId="{0F712DEA-B055-4146-BB9C-86D5CB4E5599}" type="sibTrans" cxnId="{A6D90829-082A-46C2-826E-7D43BAF7CBC8}">
      <dgm:prSet/>
      <dgm:spPr/>
      <dgm:t>
        <a:bodyPr/>
        <a:lstStyle/>
        <a:p>
          <a:endParaRPr lang="id-ID" sz="2000">
            <a:solidFill>
              <a:schemeClr val="tx1"/>
            </a:solidFill>
          </a:endParaRPr>
        </a:p>
      </dgm:t>
    </dgm:pt>
    <dgm:pt modelId="{D0DA6BD9-C215-47C0-8B52-F25A720C0094}">
      <dgm:prSet custT="1"/>
      <dgm:spPr/>
      <dgm:t>
        <a:bodyPr/>
        <a:lstStyle/>
        <a:p>
          <a:pPr rtl="0"/>
          <a:r>
            <a:rPr lang="id-ID" sz="2000" dirty="0" smtClean="0">
              <a:solidFill>
                <a:schemeClr val="tx1"/>
              </a:solidFill>
            </a:rPr>
            <a:t>Dalam arti ini, etika berkaitan dengan kebiasaan hidup yang baik, tata cara hidup yang baik, baik pada diri seseorang maupun masyarakat. </a:t>
          </a:r>
          <a:endParaRPr lang="id-ID" sz="2000" dirty="0">
            <a:solidFill>
              <a:schemeClr val="tx1"/>
            </a:solidFill>
          </a:endParaRPr>
        </a:p>
      </dgm:t>
    </dgm:pt>
    <dgm:pt modelId="{69AC03A1-D493-4F95-AF4F-432D6F927C15}" type="parTrans" cxnId="{1E731F45-1502-4ADA-B7BC-640E0185A4A8}">
      <dgm:prSet/>
      <dgm:spPr/>
      <dgm:t>
        <a:bodyPr/>
        <a:lstStyle/>
        <a:p>
          <a:endParaRPr lang="id-ID" sz="2000">
            <a:solidFill>
              <a:schemeClr val="tx1"/>
            </a:solidFill>
          </a:endParaRPr>
        </a:p>
      </dgm:t>
    </dgm:pt>
    <dgm:pt modelId="{90F18331-40E7-4AB5-8756-CB0F752035D3}" type="sibTrans" cxnId="{1E731F45-1502-4ADA-B7BC-640E0185A4A8}">
      <dgm:prSet/>
      <dgm:spPr/>
      <dgm:t>
        <a:bodyPr/>
        <a:lstStyle/>
        <a:p>
          <a:endParaRPr lang="id-ID" sz="2000">
            <a:solidFill>
              <a:schemeClr val="tx1"/>
            </a:solidFill>
          </a:endParaRPr>
        </a:p>
      </dgm:t>
    </dgm:pt>
    <dgm:pt modelId="{E5F0348F-75EA-45ED-8597-8083C6A5B077}">
      <dgm:prSet custT="1"/>
      <dgm:spPr/>
      <dgm:t>
        <a:bodyPr/>
        <a:lstStyle/>
        <a:p>
          <a:pPr rtl="0"/>
          <a:r>
            <a:rPr lang="id-ID" sz="2000" dirty="0" smtClean="0">
              <a:solidFill>
                <a:schemeClr val="tx1"/>
              </a:solidFill>
            </a:rPr>
            <a:t>Kebiasaan hidup yang baik ini dianut dan diwariskan dari satu generasi ke generasi yang lain. Dalam artian ini, etika sama maknanya dengan moral. </a:t>
          </a:r>
          <a:endParaRPr lang="id-ID" sz="2000" dirty="0">
            <a:solidFill>
              <a:schemeClr val="tx1"/>
            </a:solidFill>
          </a:endParaRPr>
        </a:p>
      </dgm:t>
    </dgm:pt>
    <dgm:pt modelId="{885FA644-EB2A-45E3-855D-E10A39E4414D}" type="parTrans" cxnId="{D70717A3-DEE4-42EC-83E0-4CC1BDCE6201}">
      <dgm:prSet/>
      <dgm:spPr/>
      <dgm:t>
        <a:bodyPr/>
        <a:lstStyle/>
        <a:p>
          <a:endParaRPr lang="id-ID" sz="2000">
            <a:solidFill>
              <a:schemeClr val="tx1"/>
            </a:solidFill>
          </a:endParaRPr>
        </a:p>
      </dgm:t>
    </dgm:pt>
    <dgm:pt modelId="{6C1C8EC8-750E-40AC-AA5C-DF5790AD9CA7}" type="sibTrans" cxnId="{D70717A3-DEE4-42EC-83E0-4CC1BDCE6201}">
      <dgm:prSet/>
      <dgm:spPr/>
      <dgm:t>
        <a:bodyPr/>
        <a:lstStyle/>
        <a:p>
          <a:endParaRPr lang="id-ID" sz="2000">
            <a:solidFill>
              <a:schemeClr val="tx1"/>
            </a:solidFill>
          </a:endParaRPr>
        </a:p>
      </dgm:t>
    </dgm:pt>
    <dgm:pt modelId="{D6955A43-7E7C-477F-AAC1-36C59D893D19}">
      <dgm:prSet custT="1"/>
      <dgm:spPr/>
      <dgm:t>
        <a:bodyPr/>
        <a:lstStyle/>
        <a:p>
          <a:pPr rtl="0"/>
          <a:r>
            <a:rPr lang="id-ID" sz="2000" dirty="0" smtClean="0">
              <a:solidFill>
                <a:schemeClr val="tx1"/>
              </a:solidFill>
            </a:rPr>
            <a:t>Etika dalam arti yang luas ialah ilmu yang membahas tentang kriteria baik dan buruk.</a:t>
          </a:r>
          <a:endParaRPr lang="id-ID" sz="2000" dirty="0">
            <a:solidFill>
              <a:schemeClr val="tx1"/>
            </a:solidFill>
          </a:endParaRPr>
        </a:p>
      </dgm:t>
    </dgm:pt>
    <dgm:pt modelId="{D7B05EEE-49D1-4195-95FD-E9F1A58C36F5}" type="parTrans" cxnId="{8B410402-5DFD-4AA8-B8E8-B049009C3732}">
      <dgm:prSet/>
      <dgm:spPr/>
      <dgm:t>
        <a:bodyPr/>
        <a:lstStyle/>
        <a:p>
          <a:endParaRPr lang="id-ID" sz="2000">
            <a:solidFill>
              <a:schemeClr val="tx1"/>
            </a:solidFill>
          </a:endParaRPr>
        </a:p>
      </dgm:t>
    </dgm:pt>
    <dgm:pt modelId="{96338349-1F96-4045-BDA8-AC60F730F250}" type="sibTrans" cxnId="{8B410402-5DFD-4AA8-B8E8-B049009C3732}">
      <dgm:prSet/>
      <dgm:spPr/>
      <dgm:t>
        <a:bodyPr/>
        <a:lstStyle/>
        <a:p>
          <a:endParaRPr lang="id-ID" sz="2000">
            <a:solidFill>
              <a:schemeClr val="tx1"/>
            </a:solidFill>
          </a:endParaRPr>
        </a:p>
      </dgm:t>
    </dgm:pt>
    <dgm:pt modelId="{709A96DC-576E-45E0-A01A-939236998122}" type="pres">
      <dgm:prSet presAssocID="{54DAFDAE-8DF7-46D5-A532-E360DE342142}" presName="linear" presStyleCnt="0">
        <dgm:presLayoutVars>
          <dgm:animLvl val="lvl"/>
          <dgm:resizeHandles val="exact"/>
        </dgm:presLayoutVars>
      </dgm:prSet>
      <dgm:spPr/>
      <dgm:t>
        <a:bodyPr/>
        <a:lstStyle/>
        <a:p>
          <a:endParaRPr lang="id-ID"/>
        </a:p>
      </dgm:t>
    </dgm:pt>
    <dgm:pt modelId="{39F1F281-CDF5-4824-B232-DED9CB10AAD1}" type="pres">
      <dgm:prSet presAssocID="{E9994183-CC08-43C8-BDB7-818DAF7163A0}" presName="parentText" presStyleLbl="node1" presStyleIdx="0" presStyleCnt="5">
        <dgm:presLayoutVars>
          <dgm:chMax val="0"/>
          <dgm:bulletEnabled val="1"/>
        </dgm:presLayoutVars>
      </dgm:prSet>
      <dgm:spPr/>
      <dgm:t>
        <a:bodyPr/>
        <a:lstStyle/>
        <a:p>
          <a:endParaRPr lang="id-ID"/>
        </a:p>
      </dgm:t>
    </dgm:pt>
    <dgm:pt modelId="{EAA49863-9615-4F80-BB8E-C71B08FEA120}" type="pres">
      <dgm:prSet presAssocID="{01548B51-C5D7-40AF-820B-09CF9913C644}" presName="spacer" presStyleCnt="0"/>
      <dgm:spPr/>
    </dgm:pt>
    <dgm:pt modelId="{744DD166-397E-44C5-8006-A90D63C13F06}" type="pres">
      <dgm:prSet presAssocID="{6627FBE5-9C9B-4CF7-B76A-6B477E6EE16B}" presName="parentText" presStyleLbl="node1" presStyleIdx="1" presStyleCnt="5">
        <dgm:presLayoutVars>
          <dgm:chMax val="0"/>
          <dgm:bulletEnabled val="1"/>
        </dgm:presLayoutVars>
      </dgm:prSet>
      <dgm:spPr/>
      <dgm:t>
        <a:bodyPr/>
        <a:lstStyle/>
        <a:p>
          <a:endParaRPr lang="id-ID"/>
        </a:p>
      </dgm:t>
    </dgm:pt>
    <dgm:pt modelId="{8FCD138A-7462-4A31-86A8-344E031C828D}" type="pres">
      <dgm:prSet presAssocID="{0F712DEA-B055-4146-BB9C-86D5CB4E5599}" presName="spacer" presStyleCnt="0"/>
      <dgm:spPr/>
    </dgm:pt>
    <dgm:pt modelId="{69D1B349-E083-4652-B956-E8FBDEC7AC2F}" type="pres">
      <dgm:prSet presAssocID="{D0DA6BD9-C215-47C0-8B52-F25A720C0094}" presName="parentText" presStyleLbl="node1" presStyleIdx="2" presStyleCnt="5">
        <dgm:presLayoutVars>
          <dgm:chMax val="0"/>
          <dgm:bulletEnabled val="1"/>
        </dgm:presLayoutVars>
      </dgm:prSet>
      <dgm:spPr/>
      <dgm:t>
        <a:bodyPr/>
        <a:lstStyle/>
        <a:p>
          <a:endParaRPr lang="id-ID"/>
        </a:p>
      </dgm:t>
    </dgm:pt>
    <dgm:pt modelId="{2B709F72-8E19-4305-BA32-6476121BA987}" type="pres">
      <dgm:prSet presAssocID="{90F18331-40E7-4AB5-8756-CB0F752035D3}" presName="spacer" presStyleCnt="0"/>
      <dgm:spPr/>
    </dgm:pt>
    <dgm:pt modelId="{17415A04-8FB8-4082-98C6-D06CABE3D4B8}" type="pres">
      <dgm:prSet presAssocID="{E5F0348F-75EA-45ED-8597-8083C6A5B077}" presName="parentText" presStyleLbl="node1" presStyleIdx="3" presStyleCnt="5">
        <dgm:presLayoutVars>
          <dgm:chMax val="0"/>
          <dgm:bulletEnabled val="1"/>
        </dgm:presLayoutVars>
      </dgm:prSet>
      <dgm:spPr/>
      <dgm:t>
        <a:bodyPr/>
        <a:lstStyle/>
        <a:p>
          <a:endParaRPr lang="id-ID"/>
        </a:p>
      </dgm:t>
    </dgm:pt>
    <dgm:pt modelId="{AD73CAD8-A017-4B90-9384-3D979A718C68}" type="pres">
      <dgm:prSet presAssocID="{6C1C8EC8-750E-40AC-AA5C-DF5790AD9CA7}" presName="spacer" presStyleCnt="0"/>
      <dgm:spPr/>
    </dgm:pt>
    <dgm:pt modelId="{9AB90BAF-03CF-457D-80AC-758A302D907A}" type="pres">
      <dgm:prSet presAssocID="{D6955A43-7E7C-477F-AAC1-36C59D893D19}" presName="parentText" presStyleLbl="node1" presStyleIdx="4" presStyleCnt="5">
        <dgm:presLayoutVars>
          <dgm:chMax val="0"/>
          <dgm:bulletEnabled val="1"/>
        </dgm:presLayoutVars>
      </dgm:prSet>
      <dgm:spPr/>
      <dgm:t>
        <a:bodyPr/>
        <a:lstStyle/>
        <a:p>
          <a:endParaRPr lang="id-ID"/>
        </a:p>
      </dgm:t>
    </dgm:pt>
  </dgm:ptLst>
  <dgm:cxnLst>
    <dgm:cxn modelId="{DA6BDFD5-E528-4FA1-A43B-F0CDCA55B708}" srcId="{54DAFDAE-8DF7-46D5-A532-E360DE342142}" destId="{E9994183-CC08-43C8-BDB7-818DAF7163A0}" srcOrd="0" destOrd="0" parTransId="{7DF16E32-00AF-4E1B-8E2F-C45E66413E02}" sibTransId="{01548B51-C5D7-40AF-820B-09CF9913C644}"/>
    <dgm:cxn modelId="{8B410402-5DFD-4AA8-B8E8-B049009C3732}" srcId="{54DAFDAE-8DF7-46D5-A532-E360DE342142}" destId="{D6955A43-7E7C-477F-AAC1-36C59D893D19}" srcOrd="4" destOrd="0" parTransId="{D7B05EEE-49D1-4195-95FD-E9F1A58C36F5}" sibTransId="{96338349-1F96-4045-BDA8-AC60F730F250}"/>
    <dgm:cxn modelId="{D70717A3-DEE4-42EC-83E0-4CC1BDCE6201}" srcId="{54DAFDAE-8DF7-46D5-A532-E360DE342142}" destId="{E5F0348F-75EA-45ED-8597-8083C6A5B077}" srcOrd="3" destOrd="0" parTransId="{885FA644-EB2A-45E3-855D-E10A39E4414D}" sibTransId="{6C1C8EC8-750E-40AC-AA5C-DF5790AD9CA7}"/>
    <dgm:cxn modelId="{1E731F45-1502-4ADA-B7BC-640E0185A4A8}" srcId="{54DAFDAE-8DF7-46D5-A532-E360DE342142}" destId="{D0DA6BD9-C215-47C0-8B52-F25A720C0094}" srcOrd="2" destOrd="0" parTransId="{69AC03A1-D493-4F95-AF4F-432D6F927C15}" sibTransId="{90F18331-40E7-4AB5-8756-CB0F752035D3}"/>
    <dgm:cxn modelId="{A377BDB5-93FB-4F8C-B2D7-C52C47F71CAE}" type="presOf" srcId="{E5F0348F-75EA-45ED-8597-8083C6A5B077}" destId="{17415A04-8FB8-4082-98C6-D06CABE3D4B8}" srcOrd="0" destOrd="0" presId="urn:microsoft.com/office/officeart/2005/8/layout/vList2"/>
    <dgm:cxn modelId="{0ADA1669-3884-463D-94A7-037F9AD12FAD}" type="presOf" srcId="{D0DA6BD9-C215-47C0-8B52-F25A720C0094}" destId="{69D1B349-E083-4652-B956-E8FBDEC7AC2F}" srcOrd="0" destOrd="0" presId="urn:microsoft.com/office/officeart/2005/8/layout/vList2"/>
    <dgm:cxn modelId="{A6D90829-082A-46C2-826E-7D43BAF7CBC8}" srcId="{54DAFDAE-8DF7-46D5-A532-E360DE342142}" destId="{6627FBE5-9C9B-4CF7-B76A-6B477E6EE16B}" srcOrd="1" destOrd="0" parTransId="{E382E0B3-17F1-473F-83AB-FAE71E1880BB}" sibTransId="{0F712DEA-B055-4146-BB9C-86D5CB4E5599}"/>
    <dgm:cxn modelId="{B32D5A05-F568-4023-933A-688B07677B8A}" type="presOf" srcId="{D6955A43-7E7C-477F-AAC1-36C59D893D19}" destId="{9AB90BAF-03CF-457D-80AC-758A302D907A}" srcOrd="0" destOrd="0" presId="urn:microsoft.com/office/officeart/2005/8/layout/vList2"/>
    <dgm:cxn modelId="{8F3E0EB5-2B16-4870-80C9-2DB13DD3192C}" type="presOf" srcId="{E9994183-CC08-43C8-BDB7-818DAF7163A0}" destId="{39F1F281-CDF5-4824-B232-DED9CB10AAD1}" srcOrd="0" destOrd="0" presId="urn:microsoft.com/office/officeart/2005/8/layout/vList2"/>
    <dgm:cxn modelId="{6A307BC7-967B-4F56-9634-D72375F1928B}" type="presOf" srcId="{54DAFDAE-8DF7-46D5-A532-E360DE342142}" destId="{709A96DC-576E-45E0-A01A-939236998122}" srcOrd="0" destOrd="0" presId="urn:microsoft.com/office/officeart/2005/8/layout/vList2"/>
    <dgm:cxn modelId="{C3098C79-0976-4BA3-AEF5-D6335644F542}" type="presOf" srcId="{6627FBE5-9C9B-4CF7-B76A-6B477E6EE16B}" destId="{744DD166-397E-44C5-8006-A90D63C13F06}" srcOrd="0" destOrd="0" presId="urn:microsoft.com/office/officeart/2005/8/layout/vList2"/>
    <dgm:cxn modelId="{E8D34A8F-7EDD-4B0D-8CF6-507687756F2E}" type="presParOf" srcId="{709A96DC-576E-45E0-A01A-939236998122}" destId="{39F1F281-CDF5-4824-B232-DED9CB10AAD1}" srcOrd="0" destOrd="0" presId="urn:microsoft.com/office/officeart/2005/8/layout/vList2"/>
    <dgm:cxn modelId="{705A6666-50A7-4BE1-9991-7801A5E64CB5}" type="presParOf" srcId="{709A96DC-576E-45E0-A01A-939236998122}" destId="{EAA49863-9615-4F80-BB8E-C71B08FEA120}" srcOrd="1" destOrd="0" presId="urn:microsoft.com/office/officeart/2005/8/layout/vList2"/>
    <dgm:cxn modelId="{FA804D64-4655-4F42-9E16-F868F1952DDF}" type="presParOf" srcId="{709A96DC-576E-45E0-A01A-939236998122}" destId="{744DD166-397E-44C5-8006-A90D63C13F06}" srcOrd="2" destOrd="0" presId="urn:microsoft.com/office/officeart/2005/8/layout/vList2"/>
    <dgm:cxn modelId="{647E43DB-A5A5-4121-9F23-039E416B987B}" type="presParOf" srcId="{709A96DC-576E-45E0-A01A-939236998122}" destId="{8FCD138A-7462-4A31-86A8-344E031C828D}" srcOrd="3" destOrd="0" presId="urn:microsoft.com/office/officeart/2005/8/layout/vList2"/>
    <dgm:cxn modelId="{F8CB519F-2796-4C70-9AA3-99DC624D9DFB}" type="presParOf" srcId="{709A96DC-576E-45E0-A01A-939236998122}" destId="{69D1B349-E083-4652-B956-E8FBDEC7AC2F}" srcOrd="4" destOrd="0" presId="urn:microsoft.com/office/officeart/2005/8/layout/vList2"/>
    <dgm:cxn modelId="{DDDE0A51-E33B-4A88-9189-E038A4D9F46A}" type="presParOf" srcId="{709A96DC-576E-45E0-A01A-939236998122}" destId="{2B709F72-8E19-4305-BA32-6476121BA987}" srcOrd="5" destOrd="0" presId="urn:microsoft.com/office/officeart/2005/8/layout/vList2"/>
    <dgm:cxn modelId="{A5EA97B7-1204-407C-A6F5-92C5E0490537}" type="presParOf" srcId="{709A96DC-576E-45E0-A01A-939236998122}" destId="{17415A04-8FB8-4082-98C6-D06CABE3D4B8}" srcOrd="6" destOrd="0" presId="urn:microsoft.com/office/officeart/2005/8/layout/vList2"/>
    <dgm:cxn modelId="{2039F3DD-C5D7-4E4D-8B80-BE4372AA0B0C}" type="presParOf" srcId="{709A96DC-576E-45E0-A01A-939236998122}" destId="{AD73CAD8-A017-4B90-9384-3D979A718C68}" srcOrd="7" destOrd="0" presId="urn:microsoft.com/office/officeart/2005/8/layout/vList2"/>
    <dgm:cxn modelId="{7A9BE6D6-4F68-4605-9CC1-4536045D9D17}" type="presParOf" srcId="{709A96DC-576E-45E0-A01A-939236998122}" destId="{9AB90BAF-03CF-457D-80AC-758A302D907A}" srcOrd="8"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9A5FE22-1F74-4269-9F52-7A2803656634}" type="doc">
      <dgm:prSet loTypeId="urn:microsoft.com/office/officeart/2005/8/layout/process5" loCatId="process" qsTypeId="urn:microsoft.com/office/officeart/2005/8/quickstyle/3d3" qsCatId="3D" csTypeId="urn:microsoft.com/office/officeart/2005/8/colors/colorful1" csCatId="colorful" phldr="1"/>
      <dgm:spPr/>
      <dgm:t>
        <a:bodyPr/>
        <a:lstStyle/>
        <a:p>
          <a:endParaRPr lang="id-ID"/>
        </a:p>
      </dgm:t>
    </dgm:pt>
    <dgm:pt modelId="{12C4635B-6191-413B-A9DE-7B5632EE49E9}">
      <dgm:prSet custT="1"/>
      <dgm:spPr/>
      <dgm:t>
        <a:bodyPr/>
        <a:lstStyle/>
        <a:p>
          <a:pPr rtl="0"/>
          <a:r>
            <a:rPr lang="id-ID" sz="2600" b="1" dirty="0" smtClean="0">
              <a:solidFill>
                <a:schemeClr val="tx1"/>
              </a:solidFill>
            </a:rPr>
            <a:t>Sumber Politis</a:t>
          </a:r>
          <a:endParaRPr lang="id-ID" sz="2600" b="1" dirty="0">
            <a:solidFill>
              <a:schemeClr val="tx1"/>
            </a:solidFill>
          </a:endParaRPr>
        </a:p>
      </dgm:t>
    </dgm:pt>
    <dgm:pt modelId="{692755FB-647B-4A18-A9A4-F04CB3618F78}" type="parTrans" cxnId="{74BD74D6-7B02-487E-B6D5-93ECC3A7CB6D}">
      <dgm:prSet/>
      <dgm:spPr/>
      <dgm:t>
        <a:bodyPr/>
        <a:lstStyle/>
        <a:p>
          <a:endParaRPr lang="id-ID" sz="1800">
            <a:solidFill>
              <a:schemeClr val="tx1"/>
            </a:solidFill>
          </a:endParaRPr>
        </a:p>
      </dgm:t>
    </dgm:pt>
    <dgm:pt modelId="{53621B88-7C9B-4CAE-B131-E22DE488E9D4}" type="sibTrans" cxnId="{74BD74D6-7B02-487E-B6D5-93ECC3A7CB6D}">
      <dgm:prSet custT="1"/>
      <dgm:spPr/>
      <dgm:t>
        <a:bodyPr/>
        <a:lstStyle/>
        <a:p>
          <a:endParaRPr lang="id-ID" sz="1800">
            <a:solidFill>
              <a:schemeClr val="tx1"/>
            </a:solidFill>
          </a:endParaRPr>
        </a:p>
      </dgm:t>
    </dgm:pt>
    <dgm:pt modelId="{06B71114-5D8B-44A3-893A-7DB996317E76}">
      <dgm:prSet custT="1"/>
      <dgm:spPr/>
      <dgm:t>
        <a:bodyPr/>
        <a:lstStyle/>
        <a:p>
          <a:pPr rtl="0"/>
          <a:r>
            <a:rPr lang="id-ID" sz="1800" dirty="0" smtClean="0">
              <a:solidFill>
                <a:schemeClr val="tx1"/>
              </a:solidFill>
            </a:rPr>
            <a:t>Sumber politis Pancasila sebagai sistem etika terdapat dalam norma-norma  dasar (</a:t>
          </a:r>
          <a:r>
            <a:rPr lang="id-ID" sz="1800" i="1" dirty="0" smtClean="0">
              <a:solidFill>
                <a:schemeClr val="tx1"/>
              </a:solidFill>
            </a:rPr>
            <a:t>Grundnorm) sebagai sumber penyusunan berbagai peraturan </a:t>
          </a:r>
          <a:r>
            <a:rPr lang="id-ID" sz="1800" dirty="0" smtClean="0">
              <a:solidFill>
                <a:schemeClr val="tx1"/>
              </a:solidFill>
            </a:rPr>
            <a:t>perundangan-undangan di Indonesia. </a:t>
          </a:r>
          <a:endParaRPr lang="id-ID" sz="1800" dirty="0">
            <a:solidFill>
              <a:schemeClr val="tx1"/>
            </a:solidFill>
          </a:endParaRPr>
        </a:p>
      </dgm:t>
    </dgm:pt>
    <dgm:pt modelId="{F56FBC30-78F5-49E1-AD9A-729D1180C35C}" type="parTrans" cxnId="{E0D7E64C-EB29-471F-82C4-9AF221772BD9}">
      <dgm:prSet/>
      <dgm:spPr/>
      <dgm:t>
        <a:bodyPr/>
        <a:lstStyle/>
        <a:p>
          <a:endParaRPr lang="id-ID" sz="1800">
            <a:solidFill>
              <a:schemeClr val="tx1"/>
            </a:solidFill>
          </a:endParaRPr>
        </a:p>
      </dgm:t>
    </dgm:pt>
    <dgm:pt modelId="{B36068B5-74F9-4D69-AC62-642F0E27A5CC}" type="sibTrans" cxnId="{E0D7E64C-EB29-471F-82C4-9AF221772BD9}">
      <dgm:prSet custT="1"/>
      <dgm:spPr/>
      <dgm:t>
        <a:bodyPr/>
        <a:lstStyle/>
        <a:p>
          <a:endParaRPr lang="id-ID" sz="1800">
            <a:solidFill>
              <a:schemeClr val="tx1"/>
            </a:solidFill>
          </a:endParaRPr>
        </a:p>
      </dgm:t>
    </dgm:pt>
    <dgm:pt modelId="{AC152E5B-A3C9-48BC-842C-B2B916E4F0E7}">
      <dgm:prSet custT="1"/>
      <dgm:spPr/>
      <dgm:t>
        <a:bodyPr/>
        <a:lstStyle/>
        <a:p>
          <a:pPr rtl="0"/>
          <a:r>
            <a:rPr lang="id-ID" sz="1800" dirty="0" smtClean="0">
              <a:solidFill>
                <a:schemeClr val="tx1"/>
              </a:solidFill>
            </a:rPr>
            <a:t>Hans Kelsen mengatakan bahwa teori hukum itu suatu norma yang berbentuk piramida. </a:t>
          </a:r>
          <a:endParaRPr lang="id-ID" sz="1800" dirty="0">
            <a:solidFill>
              <a:schemeClr val="tx1"/>
            </a:solidFill>
          </a:endParaRPr>
        </a:p>
      </dgm:t>
    </dgm:pt>
    <dgm:pt modelId="{265EBC21-2A71-4D4E-9596-295F438E9AA1}" type="parTrans" cxnId="{2712C89A-4B35-46FC-984C-04A9D281A7EE}">
      <dgm:prSet/>
      <dgm:spPr/>
      <dgm:t>
        <a:bodyPr/>
        <a:lstStyle/>
        <a:p>
          <a:endParaRPr lang="id-ID" sz="1800">
            <a:solidFill>
              <a:schemeClr val="tx1"/>
            </a:solidFill>
          </a:endParaRPr>
        </a:p>
      </dgm:t>
    </dgm:pt>
    <dgm:pt modelId="{58690BD3-1AF8-403C-9EF3-28B5535AFB56}" type="sibTrans" cxnId="{2712C89A-4B35-46FC-984C-04A9D281A7EE}">
      <dgm:prSet custT="1"/>
      <dgm:spPr/>
      <dgm:t>
        <a:bodyPr/>
        <a:lstStyle/>
        <a:p>
          <a:endParaRPr lang="id-ID" sz="1800">
            <a:solidFill>
              <a:schemeClr val="tx1"/>
            </a:solidFill>
          </a:endParaRPr>
        </a:p>
      </dgm:t>
    </dgm:pt>
    <dgm:pt modelId="{CAEE2ECF-2015-47FC-8C78-B7B9F8771E73}">
      <dgm:prSet custT="1"/>
      <dgm:spPr/>
      <dgm:t>
        <a:bodyPr/>
        <a:lstStyle/>
        <a:p>
          <a:pPr rtl="0"/>
          <a:r>
            <a:rPr lang="id-ID" sz="1800" dirty="0" smtClean="0">
              <a:solidFill>
                <a:schemeClr val="tx1"/>
              </a:solidFill>
            </a:rPr>
            <a:t>Norma yang lebih rendah memperoleh kekuatannya dari suatu norma yang lebih tinggi. </a:t>
          </a:r>
          <a:endParaRPr lang="id-ID" sz="1800" dirty="0">
            <a:solidFill>
              <a:schemeClr val="tx1"/>
            </a:solidFill>
          </a:endParaRPr>
        </a:p>
      </dgm:t>
    </dgm:pt>
    <dgm:pt modelId="{E61092FC-923A-49D0-873B-2484057A0218}" type="parTrans" cxnId="{39FB3292-B0D2-45A6-B509-CC42CFFA7097}">
      <dgm:prSet/>
      <dgm:spPr/>
      <dgm:t>
        <a:bodyPr/>
        <a:lstStyle/>
        <a:p>
          <a:endParaRPr lang="id-ID" sz="1800">
            <a:solidFill>
              <a:schemeClr val="tx1"/>
            </a:solidFill>
          </a:endParaRPr>
        </a:p>
      </dgm:t>
    </dgm:pt>
    <dgm:pt modelId="{BAD0C38E-C472-4361-A7F4-B591D72D0DF6}" type="sibTrans" cxnId="{39FB3292-B0D2-45A6-B509-CC42CFFA7097}">
      <dgm:prSet custT="1"/>
      <dgm:spPr/>
      <dgm:t>
        <a:bodyPr/>
        <a:lstStyle/>
        <a:p>
          <a:endParaRPr lang="id-ID" sz="1800">
            <a:solidFill>
              <a:schemeClr val="tx1"/>
            </a:solidFill>
          </a:endParaRPr>
        </a:p>
      </dgm:t>
    </dgm:pt>
    <dgm:pt modelId="{F6BEBD48-6BA6-420D-B10B-82B1E25D4DC9}">
      <dgm:prSet custT="1"/>
      <dgm:spPr/>
      <dgm:t>
        <a:bodyPr/>
        <a:lstStyle/>
        <a:p>
          <a:pPr rtl="0"/>
          <a:r>
            <a:rPr lang="id-ID" sz="1800" dirty="0" smtClean="0">
              <a:solidFill>
                <a:schemeClr val="tx1"/>
              </a:solidFill>
            </a:rPr>
            <a:t>Semakin tinggi suatu norma, akan semakin abstrak sifatnya, dan sebaliknya, semakin rendah kedudukannya, akan semakin konkrit norma tersebut. </a:t>
          </a:r>
          <a:endParaRPr lang="id-ID" sz="1800" dirty="0">
            <a:solidFill>
              <a:schemeClr val="tx1"/>
            </a:solidFill>
          </a:endParaRPr>
        </a:p>
      </dgm:t>
    </dgm:pt>
    <dgm:pt modelId="{0BC664E5-B026-46BF-9766-0EDDF020029F}" type="parTrans" cxnId="{486713B9-12E0-4F21-8B16-1D1958B35CDC}">
      <dgm:prSet/>
      <dgm:spPr/>
      <dgm:t>
        <a:bodyPr/>
        <a:lstStyle/>
        <a:p>
          <a:endParaRPr lang="id-ID" sz="1800">
            <a:solidFill>
              <a:schemeClr val="tx1"/>
            </a:solidFill>
          </a:endParaRPr>
        </a:p>
      </dgm:t>
    </dgm:pt>
    <dgm:pt modelId="{5129D323-9424-4FBF-83DB-16C2ED53F29A}" type="sibTrans" cxnId="{486713B9-12E0-4F21-8B16-1D1958B35CDC}">
      <dgm:prSet custT="1"/>
      <dgm:spPr/>
      <dgm:t>
        <a:bodyPr/>
        <a:lstStyle/>
        <a:p>
          <a:endParaRPr lang="id-ID" sz="1800">
            <a:solidFill>
              <a:schemeClr val="tx1"/>
            </a:solidFill>
          </a:endParaRPr>
        </a:p>
      </dgm:t>
    </dgm:pt>
    <dgm:pt modelId="{65D86DAD-39A6-4FC2-9DAD-199D5ABDB930}">
      <dgm:prSet custT="1"/>
      <dgm:spPr/>
      <dgm:t>
        <a:bodyPr/>
        <a:lstStyle/>
        <a:p>
          <a:pPr rtl="0"/>
          <a:r>
            <a:rPr lang="id-ID" sz="1800" dirty="0" smtClean="0">
              <a:solidFill>
                <a:schemeClr val="tx1"/>
              </a:solidFill>
            </a:rPr>
            <a:t>Pancasila sebagai sistem etika merupakan norma tertinggi (</a:t>
          </a:r>
          <a:r>
            <a:rPr lang="id-ID" sz="1800" i="1" dirty="0" smtClean="0">
              <a:solidFill>
                <a:schemeClr val="tx1"/>
              </a:solidFill>
            </a:rPr>
            <a:t>Grundnorm) yang  </a:t>
          </a:r>
          <a:r>
            <a:rPr lang="id-ID" sz="1800" dirty="0" smtClean="0">
              <a:solidFill>
                <a:schemeClr val="tx1"/>
              </a:solidFill>
            </a:rPr>
            <a:t>sifatnya abstrak, sedangkan perundang-undangan merupakan norma yang ada di bawahnya bersifat konkrit.</a:t>
          </a:r>
          <a:endParaRPr lang="id-ID" sz="1800" dirty="0">
            <a:solidFill>
              <a:schemeClr val="tx1"/>
            </a:solidFill>
          </a:endParaRPr>
        </a:p>
      </dgm:t>
    </dgm:pt>
    <dgm:pt modelId="{0095823E-D1AD-4833-897E-14F5F7BB31FF}" type="parTrans" cxnId="{919741B7-C4A9-4F86-8A93-913E4EDF24D2}">
      <dgm:prSet/>
      <dgm:spPr/>
      <dgm:t>
        <a:bodyPr/>
        <a:lstStyle/>
        <a:p>
          <a:endParaRPr lang="id-ID" sz="1800">
            <a:solidFill>
              <a:schemeClr val="tx1"/>
            </a:solidFill>
          </a:endParaRPr>
        </a:p>
      </dgm:t>
    </dgm:pt>
    <dgm:pt modelId="{9C08F96F-FB27-4BFA-A523-8AE5238226CE}" type="sibTrans" cxnId="{919741B7-C4A9-4F86-8A93-913E4EDF24D2}">
      <dgm:prSet/>
      <dgm:spPr/>
      <dgm:t>
        <a:bodyPr/>
        <a:lstStyle/>
        <a:p>
          <a:endParaRPr lang="id-ID" sz="1800">
            <a:solidFill>
              <a:schemeClr val="tx1"/>
            </a:solidFill>
          </a:endParaRPr>
        </a:p>
      </dgm:t>
    </dgm:pt>
    <dgm:pt modelId="{DCFCAA21-1F84-4B6D-A6B5-B38482954A22}" type="pres">
      <dgm:prSet presAssocID="{29A5FE22-1F74-4269-9F52-7A2803656634}" presName="diagram" presStyleCnt="0">
        <dgm:presLayoutVars>
          <dgm:dir/>
          <dgm:resizeHandles val="exact"/>
        </dgm:presLayoutVars>
      </dgm:prSet>
      <dgm:spPr/>
      <dgm:t>
        <a:bodyPr/>
        <a:lstStyle/>
        <a:p>
          <a:endParaRPr lang="id-ID"/>
        </a:p>
      </dgm:t>
    </dgm:pt>
    <dgm:pt modelId="{4E78A782-D1C2-4719-9CDA-914D669D134E}" type="pres">
      <dgm:prSet presAssocID="{12C4635B-6191-413B-A9DE-7B5632EE49E9}" presName="node" presStyleLbl="node1" presStyleIdx="0" presStyleCnt="6" custScaleX="66414">
        <dgm:presLayoutVars>
          <dgm:bulletEnabled val="1"/>
        </dgm:presLayoutVars>
      </dgm:prSet>
      <dgm:spPr/>
      <dgm:t>
        <a:bodyPr/>
        <a:lstStyle/>
        <a:p>
          <a:endParaRPr lang="id-ID"/>
        </a:p>
      </dgm:t>
    </dgm:pt>
    <dgm:pt modelId="{7CAA4798-152B-4A7E-8E99-18C1634C1181}" type="pres">
      <dgm:prSet presAssocID="{53621B88-7C9B-4CAE-B131-E22DE488E9D4}" presName="sibTrans" presStyleLbl="sibTrans2D1" presStyleIdx="0" presStyleCnt="5"/>
      <dgm:spPr/>
      <dgm:t>
        <a:bodyPr/>
        <a:lstStyle/>
        <a:p>
          <a:endParaRPr lang="id-ID"/>
        </a:p>
      </dgm:t>
    </dgm:pt>
    <dgm:pt modelId="{EBBA1C28-CB3C-49BC-82BD-4D2D9E2A3146}" type="pres">
      <dgm:prSet presAssocID="{53621B88-7C9B-4CAE-B131-E22DE488E9D4}" presName="connectorText" presStyleLbl="sibTrans2D1" presStyleIdx="0" presStyleCnt="5"/>
      <dgm:spPr/>
      <dgm:t>
        <a:bodyPr/>
        <a:lstStyle/>
        <a:p>
          <a:endParaRPr lang="id-ID"/>
        </a:p>
      </dgm:t>
    </dgm:pt>
    <dgm:pt modelId="{AAA6B257-3AF0-463D-8F7A-832369C78C63}" type="pres">
      <dgm:prSet presAssocID="{06B71114-5D8B-44A3-893A-7DB996317E76}" presName="node" presStyleLbl="node1" presStyleIdx="1" presStyleCnt="6" custScaleX="134758" custScaleY="147505">
        <dgm:presLayoutVars>
          <dgm:bulletEnabled val="1"/>
        </dgm:presLayoutVars>
      </dgm:prSet>
      <dgm:spPr/>
      <dgm:t>
        <a:bodyPr/>
        <a:lstStyle/>
        <a:p>
          <a:endParaRPr lang="id-ID"/>
        </a:p>
      </dgm:t>
    </dgm:pt>
    <dgm:pt modelId="{0D3C26F3-01DD-4767-9DC3-C623921B2A49}" type="pres">
      <dgm:prSet presAssocID="{B36068B5-74F9-4D69-AC62-642F0E27A5CC}" presName="sibTrans" presStyleLbl="sibTrans2D1" presStyleIdx="1" presStyleCnt="5"/>
      <dgm:spPr/>
      <dgm:t>
        <a:bodyPr/>
        <a:lstStyle/>
        <a:p>
          <a:endParaRPr lang="id-ID"/>
        </a:p>
      </dgm:t>
    </dgm:pt>
    <dgm:pt modelId="{B1A20C63-3EC8-491B-BC05-63E1150D5CE4}" type="pres">
      <dgm:prSet presAssocID="{B36068B5-74F9-4D69-AC62-642F0E27A5CC}" presName="connectorText" presStyleLbl="sibTrans2D1" presStyleIdx="1" presStyleCnt="5"/>
      <dgm:spPr/>
      <dgm:t>
        <a:bodyPr/>
        <a:lstStyle/>
        <a:p>
          <a:endParaRPr lang="id-ID"/>
        </a:p>
      </dgm:t>
    </dgm:pt>
    <dgm:pt modelId="{10654619-81B0-45FF-8E88-0D05E313B45B}" type="pres">
      <dgm:prSet presAssocID="{AC152E5B-A3C9-48BC-842C-B2B916E4F0E7}" presName="node" presStyleLbl="node1" presStyleIdx="2" presStyleCnt="6">
        <dgm:presLayoutVars>
          <dgm:bulletEnabled val="1"/>
        </dgm:presLayoutVars>
      </dgm:prSet>
      <dgm:spPr/>
      <dgm:t>
        <a:bodyPr/>
        <a:lstStyle/>
        <a:p>
          <a:endParaRPr lang="id-ID"/>
        </a:p>
      </dgm:t>
    </dgm:pt>
    <dgm:pt modelId="{DC67ACE4-1C16-4535-B282-4C2C75D019B9}" type="pres">
      <dgm:prSet presAssocID="{58690BD3-1AF8-403C-9EF3-28B5535AFB56}" presName="sibTrans" presStyleLbl="sibTrans2D1" presStyleIdx="2" presStyleCnt="5"/>
      <dgm:spPr/>
      <dgm:t>
        <a:bodyPr/>
        <a:lstStyle/>
        <a:p>
          <a:endParaRPr lang="id-ID"/>
        </a:p>
      </dgm:t>
    </dgm:pt>
    <dgm:pt modelId="{ABD52F3E-C83D-4006-B1DE-A38D4F6C58F4}" type="pres">
      <dgm:prSet presAssocID="{58690BD3-1AF8-403C-9EF3-28B5535AFB56}" presName="connectorText" presStyleLbl="sibTrans2D1" presStyleIdx="2" presStyleCnt="5"/>
      <dgm:spPr/>
      <dgm:t>
        <a:bodyPr/>
        <a:lstStyle/>
        <a:p>
          <a:endParaRPr lang="id-ID"/>
        </a:p>
      </dgm:t>
    </dgm:pt>
    <dgm:pt modelId="{9ECA22C6-D7AD-4A3D-9030-448235D3A13F}" type="pres">
      <dgm:prSet presAssocID="{CAEE2ECF-2015-47FC-8C78-B7B9F8771E73}" presName="node" presStyleLbl="node1" presStyleIdx="3" presStyleCnt="6" custScaleY="110218">
        <dgm:presLayoutVars>
          <dgm:bulletEnabled val="1"/>
        </dgm:presLayoutVars>
      </dgm:prSet>
      <dgm:spPr/>
      <dgm:t>
        <a:bodyPr/>
        <a:lstStyle/>
        <a:p>
          <a:endParaRPr lang="id-ID"/>
        </a:p>
      </dgm:t>
    </dgm:pt>
    <dgm:pt modelId="{4143D8C1-B389-4F30-9A82-F4DF47A20F32}" type="pres">
      <dgm:prSet presAssocID="{BAD0C38E-C472-4361-A7F4-B591D72D0DF6}" presName="sibTrans" presStyleLbl="sibTrans2D1" presStyleIdx="3" presStyleCnt="5"/>
      <dgm:spPr/>
      <dgm:t>
        <a:bodyPr/>
        <a:lstStyle/>
        <a:p>
          <a:endParaRPr lang="id-ID"/>
        </a:p>
      </dgm:t>
    </dgm:pt>
    <dgm:pt modelId="{BB7C3CC4-4B12-474A-86FE-65A80C240DE4}" type="pres">
      <dgm:prSet presAssocID="{BAD0C38E-C472-4361-A7F4-B591D72D0DF6}" presName="connectorText" presStyleLbl="sibTrans2D1" presStyleIdx="3" presStyleCnt="5"/>
      <dgm:spPr/>
      <dgm:t>
        <a:bodyPr/>
        <a:lstStyle/>
        <a:p>
          <a:endParaRPr lang="id-ID"/>
        </a:p>
      </dgm:t>
    </dgm:pt>
    <dgm:pt modelId="{361F3BF6-E698-41CE-9BB8-48A50A8E6D09}" type="pres">
      <dgm:prSet presAssocID="{F6BEBD48-6BA6-420D-B10B-82B1E25D4DC9}" presName="node" presStyleLbl="node1" presStyleIdx="4" presStyleCnt="6" custScaleX="128312" custScaleY="120946">
        <dgm:presLayoutVars>
          <dgm:bulletEnabled val="1"/>
        </dgm:presLayoutVars>
      </dgm:prSet>
      <dgm:spPr/>
      <dgm:t>
        <a:bodyPr/>
        <a:lstStyle/>
        <a:p>
          <a:endParaRPr lang="id-ID"/>
        </a:p>
      </dgm:t>
    </dgm:pt>
    <dgm:pt modelId="{CD8B9185-598E-44C2-8152-7A5AAEB9DF40}" type="pres">
      <dgm:prSet presAssocID="{5129D323-9424-4FBF-83DB-16C2ED53F29A}" presName="sibTrans" presStyleLbl="sibTrans2D1" presStyleIdx="4" presStyleCnt="5"/>
      <dgm:spPr/>
      <dgm:t>
        <a:bodyPr/>
        <a:lstStyle/>
        <a:p>
          <a:endParaRPr lang="id-ID"/>
        </a:p>
      </dgm:t>
    </dgm:pt>
    <dgm:pt modelId="{B49AACF3-75BC-4761-B30B-98A78F761506}" type="pres">
      <dgm:prSet presAssocID="{5129D323-9424-4FBF-83DB-16C2ED53F29A}" presName="connectorText" presStyleLbl="sibTrans2D1" presStyleIdx="4" presStyleCnt="5"/>
      <dgm:spPr/>
      <dgm:t>
        <a:bodyPr/>
        <a:lstStyle/>
        <a:p>
          <a:endParaRPr lang="id-ID"/>
        </a:p>
      </dgm:t>
    </dgm:pt>
    <dgm:pt modelId="{FD4D6E35-E1A6-4830-BF88-6D6ACD7F72D8}" type="pres">
      <dgm:prSet presAssocID="{65D86DAD-39A6-4FC2-9DAD-199D5ABDB930}" presName="node" presStyleLbl="node1" presStyleIdx="5" presStyleCnt="6" custScaleX="126709" custScaleY="169215">
        <dgm:presLayoutVars>
          <dgm:bulletEnabled val="1"/>
        </dgm:presLayoutVars>
      </dgm:prSet>
      <dgm:spPr/>
      <dgm:t>
        <a:bodyPr/>
        <a:lstStyle/>
        <a:p>
          <a:endParaRPr lang="id-ID"/>
        </a:p>
      </dgm:t>
    </dgm:pt>
  </dgm:ptLst>
  <dgm:cxnLst>
    <dgm:cxn modelId="{DE64FA8F-B812-49A0-8EFF-D92108950133}" type="presOf" srcId="{B36068B5-74F9-4D69-AC62-642F0E27A5CC}" destId="{0D3C26F3-01DD-4767-9DC3-C623921B2A49}" srcOrd="0" destOrd="0" presId="urn:microsoft.com/office/officeart/2005/8/layout/process5"/>
    <dgm:cxn modelId="{82A3E5C7-A1D2-41C1-8610-BDCC5A0875FF}" type="presOf" srcId="{BAD0C38E-C472-4361-A7F4-B591D72D0DF6}" destId="{BB7C3CC4-4B12-474A-86FE-65A80C240DE4}" srcOrd="1" destOrd="0" presId="urn:microsoft.com/office/officeart/2005/8/layout/process5"/>
    <dgm:cxn modelId="{CB32A32E-DF85-4D1C-89C5-BD171908FCB5}" type="presOf" srcId="{53621B88-7C9B-4CAE-B131-E22DE488E9D4}" destId="{7CAA4798-152B-4A7E-8E99-18C1634C1181}" srcOrd="0" destOrd="0" presId="urn:microsoft.com/office/officeart/2005/8/layout/process5"/>
    <dgm:cxn modelId="{B43AAA51-826A-4570-B635-B0B01E5F2D26}" type="presOf" srcId="{29A5FE22-1F74-4269-9F52-7A2803656634}" destId="{DCFCAA21-1F84-4B6D-A6B5-B38482954A22}" srcOrd="0" destOrd="0" presId="urn:microsoft.com/office/officeart/2005/8/layout/process5"/>
    <dgm:cxn modelId="{ED1F5C95-9C0B-4F6E-BBF0-0002B9504F3F}" type="presOf" srcId="{58690BD3-1AF8-403C-9EF3-28B5535AFB56}" destId="{DC67ACE4-1C16-4535-B282-4C2C75D019B9}" srcOrd="0" destOrd="0" presId="urn:microsoft.com/office/officeart/2005/8/layout/process5"/>
    <dgm:cxn modelId="{39FB3292-B0D2-45A6-B509-CC42CFFA7097}" srcId="{29A5FE22-1F74-4269-9F52-7A2803656634}" destId="{CAEE2ECF-2015-47FC-8C78-B7B9F8771E73}" srcOrd="3" destOrd="0" parTransId="{E61092FC-923A-49D0-873B-2484057A0218}" sibTransId="{BAD0C38E-C472-4361-A7F4-B591D72D0DF6}"/>
    <dgm:cxn modelId="{919741B7-C4A9-4F86-8A93-913E4EDF24D2}" srcId="{29A5FE22-1F74-4269-9F52-7A2803656634}" destId="{65D86DAD-39A6-4FC2-9DAD-199D5ABDB930}" srcOrd="5" destOrd="0" parTransId="{0095823E-D1AD-4833-897E-14F5F7BB31FF}" sibTransId="{9C08F96F-FB27-4BFA-A523-8AE5238226CE}"/>
    <dgm:cxn modelId="{5D20DD27-19DC-4134-A5B9-C2E434306B8B}" type="presOf" srcId="{5129D323-9424-4FBF-83DB-16C2ED53F29A}" destId="{CD8B9185-598E-44C2-8152-7A5AAEB9DF40}" srcOrd="0" destOrd="0" presId="urn:microsoft.com/office/officeart/2005/8/layout/process5"/>
    <dgm:cxn modelId="{9A69B694-D20E-4DAA-B391-6715FFFAFC12}" type="presOf" srcId="{BAD0C38E-C472-4361-A7F4-B591D72D0DF6}" destId="{4143D8C1-B389-4F30-9A82-F4DF47A20F32}" srcOrd="0" destOrd="0" presId="urn:microsoft.com/office/officeart/2005/8/layout/process5"/>
    <dgm:cxn modelId="{9EA44AE2-EE9D-4FFC-9EDD-1A70F96FCAD9}" type="presOf" srcId="{5129D323-9424-4FBF-83DB-16C2ED53F29A}" destId="{B49AACF3-75BC-4761-B30B-98A78F761506}" srcOrd="1" destOrd="0" presId="urn:microsoft.com/office/officeart/2005/8/layout/process5"/>
    <dgm:cxn modelId="{81ADB19A-FCE1-42CB-8181-1F3B24378260}" type="presOf" srcId="{65D86DAD-39A6-4FC2-9DAD-199D5ABDB930}" destId="{FD4D6E35-E1A6-4830-BF88-6D6ACD7F72D8}" srcOrd="0" destOrd="0" presId="urn:microsoft.com/office/officeart/2005/8/layout/process5"/>
    <dgm:cxn modelId="{E060D8AA-AA20-4187-8FDF-64F244C8F6C7}" type="presOf" srcId="{CAEE2ECF-2015-47FC-8C78-B7B9F8771E73}" destId="{9ECA22C6-D7AD-4A3D-9030-448235D3A13F}" srcOrd="0" destOrd="0" presId="urn:microsoft.com/office/officeart/2005/8/layout/process5"/>
    <dgm:cxn modelId="{486713B9-12E0-4F21-8B16-1D1958B35CDC}" srcId="{29A5FE22-1F74-4269-9F52-7A2803656634}" destId="{F6BEBD48-6BA6-420D-B10B-82B1E25D4DC9}" srcOrd="4" destOrd="0" parTransId="{0BC664E5-B026-46BF-9766-0EDDF020029F}" sibTransId="{5129D323-9424-4FBF-83DB-16C2ED53F29A}"/>
    <dgm:cxn modelId="{2BE732FA-677E-4B09-9532-55710B61D8BD}" type="presOf" srcId="{12C4635B-6191-413B-A9DE-7B5632EE49E9}" destId="{4E78A782-D1C2-4719-9CDA-914D669D134E}" srcOrd="0" destOrd="0" presId="urn:microsoft.com/office/officeart/2005/8/layout/process5"/>
    <dgm:cxn modelId="{3A8B31CB-E1DB-44B5-A036-CDBA15DC0E08}" type="presOf" srcId="{53621B88-7C9B-4CAE-B131-E22DE488E9D4}" destId="{EBBA1C28-CB3C-49BC-82BD-4D2D9E2A3146}" srcOrd="1" destOrd="0" presId="urn:microsoft.com/office/officeart/2005/8/layout/process5"/>
    <dgm:cxn modelId="{93D9B07C-79F8-4355-AD51-2C0282C8B7DA}" type="presOf" srcId="{F6BEBD48-6BA6-420D-B10B-82B1E25D4DC9}" destId="{361F3BF6-E698-41CE-9BB8-48A50A8E6D09}" srcOrd="0" destOrd="0" presId="urn:microsoft.com/office/officeart/2005/8/layout/process5"/>
    <dgm:cxn modelId="{2712C89A-4B35-46FC-984C-04A9D281A7EE}" srcId="{29A5FE22-1F74-4269-9F52-7A2803656634}" destId="{AC152E5B-A3C9-48BC-842C-B2B916E4F0E7}" srcOrd="2" destOrd="0" parTransId="{265EBC21-2A71-4D4E-9596-295F438E9AA1}" sibTransId="{58690BD3-1AF8-403C-9EF3-28B5535AFB56}"/>
    <dgm:cxn modelId="{3D27E0D3-419A-49AD-B5A1-4CC4E7205F09}" type="presOf" srcId="{B36068B5-74F9-4D69-AC62-642F0E27A5CC}" destId="{B1A20C63-3EC8-491B-BC05-63E1150D5CE4}" srcOrd="1" destOrd="0" presId="urn:microsoft.com/office/officeart/2005/8/layout/process5"/>
    <dgm:cxn modelId="{74BD74D6-7B02-487E-B6D5-93ECC3A7CB6D}" srcId="{29A5FE22-1F74-4269-9F52-7A2803656634}" destId="{12C4635B-6191-413B-A9DE-7B5632EE49E9}" srcOrd="0" destOrd="0" parTransId="{692755FB-647B-4A18-A9A4-F04CB3618F78}" sibTransId="{53621B88-7C9B-4CAE-B131-E22DE488E9D4}"/>
    <dgm:cxn modelId="{E0D7E64C-EB29-471F-82C4-9AF221772BD9}" srcId="{29A5FE22-1F74-4269-9F52-7A2803656634}" destId="{06B71114-5D8B-44A3-893A-7DB996317E76}" srcOrd="1" destOrd="0" parTransId="{F56FBC30-78F5-49E1-AD9A-729D1180C35C}" sibTransId="{B36068B5-74F9-4D69-AC62-642F0E27A5CC}"/>
    <dgm:cxn modelId="{31123003-CE39-43C1-83CD-925B01167B56}" type="presOf" srcId="{58690BD3-1AF8-403C-9EF3-28B5535AFB56}" destId="{ABD52F3E-C83D-4006-B1DE-A38D4F6C58F4}" srcOrd="1" destOrd="0" presId="urn:microsoft.com/office/officeart/2005/8/layout/process5"/>
    <dgm:cxn modelId="{BA7A1B56-8361-466E-B864-F5A07CF44369}" type="presOf" srcId="{AC152E5B-A3C9-48BC-842C-B2B916E4F0E7}" destId="{10654619-81B0-45FF-8E88-0D05E313B45B}" srcOrd="0" destOrd="0" presId="urn:microsoft.com/office/officeart/2005/8/layout/process5"/>
    <dgm:cxn modelId="{BEBBACEB-411C-4324-87D9-5A2D0F8E62EF}" type="presOf" srcId="{06B71114-5D8B-44A3-893A-7DB996317E76}" destId="{AAA6B257-3AF0-463D-8F7A-832369C78C63}" srcOrd="0" destOrd="0" presId="urn:microsoft.com/office/officeart/2005/8/layout/process5"/>
    <dgm:cxn modelId="{8FAB4E3F-4CBD-484A-8C34-883ED9C87935}" type="presParOf" srcId="{DCFCAA21-1F84-4B6D-A6B5-B38482954A22}" destId="{4E78A782-D1C2-4719-9CDA-914D669D134E}" srcOrd="0" destOrd="0" presId="urn:microsoft.com/office/officeart/2005/8/layout/process5"/>
    <dgm:cxn modelId="{12237217-02FA-47E0-ACCA-776E2836987C}" type="presParOf" srcId="{DCFCAA21-1F84-4B6D-A6B5-B38482954A22}" destId="{7CAA4798-152B-4A7E-8E99-18C1634C1181}" srcOrd="1" destOrd="0" presId="urn:microsoft.com/office/officeart/2005/8/layout/process5"/>
    <dgm:cxn modelId="{1D3D0608-DCAD-453B-AA16-70358E911C16}" type="presParOf" srcId="{7CAA4798-152B-4A7E-8E99-18C1634C1181}" destId="{EBBA1C28-CB3C-49BC-82BD-4D2D9E2A3146}" srcOrd="0" destOrd="0" presId="urn:microsoft.com/office/officeart/2005/8/layout/process5"/>
    <dgm:cxn modelId="{D4B6A33A-E179-45FF-BAF8-D6DB3E7E0909}" type="presParOf" srcId="{DCFCAA21-1F84-4B6D-A6B5-B38482954A22}" destId="{AAA6B257-3AF0-463D-8F7A-832369C78C63}" srcOrd="2" destOrd="0" presId="urn:microsoft.com/office/officeart/2005/8/layout/process5"/>
    <dgm:cxn modelId="{2F315805-D472-4ABA-8BA4-AEDA7DF121A6}" type="presParOf" srcId="{DCFCAA21-1F84-4B6D-A6B5-B38482954A22}" destId="{0D3C26F3-01DD-4767-9DC3-C623921B2A49}" srcOrd="3" destOrd="0" presId="urn:microsoft.com/office/officeart/2005/8/layout/process5"/>
    <dgm:cxn modelId="{FF870404-FAB7-41EA-9F76-6F13DD66F348}" type="presParOf" srcId="{0D3C26F3-01DD-4767-9DC3-C623921B2A49}" destId="{B1A20C63-3EC8-491B-BC05-63E1150D5CE4}" srcOrd="0" destOrd="0" presId="urn:microsoft.com/office/officeart/2005/8/layout/process5"/>
    <dgm:cxn modelId="{931DE512-4C37-4645-B4C5-80EA07940B5A}" type="presParOf" srcId="{DCFCAA21-1F84-4B6D-A6B5-B38482954A22}" destId="{10654619-81B0-45FF-8E88-0D05E313B45B}" srcOrd="4" destOrd="0" presId="urn:microsoft.com/office/officeart/2005/8/layout/process5"/>
    <dgm:cxn modelId="{FCCCB1E7-2850-46A7-8B57-8BA854A5104B}" type="presParOf" srcId="{DCFCAA21-1F84-4B6D-A6B5-B38482954A22}" destId="{DC67ACE4-1C16-4535-B282-4C2C75D019B9}" srcOrd="5" destOrd="0" presId="urn:microsoft.com/office/officeart/2005/8/layout/process5"/>
    <dgm:cxn modelId="{71132A84-9D81-4479-8075-E336495A3817}" type="presParOf" srcId="{DC67ACE4-1C16-4535-B282-4C2C75D019B9}" destId="{ABD52F3E-C83D-4006-B1DE-A38D4F6C58F4}" srcOrd="0" destOrd="0" presId="urn:microsoft.com/office/officeart/2005/8/layout/process5"/>
    <dgm:cxn modelId="{C630BBA7-7421-4713-A011-8AF2B90AD27C}" type="presParOf" srcId="{DCFCAA21-1F84-4B6D-A6B5-B38482954A22}" destId="{9ECA22C6-D7AD-4A3D-9030-448235D3A13F}" srcOrd="6" destOrd="0" presId="urn:microsoft.com/office/officeart/2005/8/layout/process5"/>
    <dgm:cxn modelId="{AAB9F5D6-38BB-4BF5-8E52-FAF7D507408A}" type="presParOf" srcId="{DCFCAA21-1F84-4B6D-A6B5-B38482954A22}" destId="{4143D8C1-B389-4F30-9A82-F4DF47A20F32}" srcOrd="7" destOrd="0" presId="urn:microsoft.com/office/officeart/2005/8/layout/process5"/>
    <dgm:cxn modelId="{7DFAC5CA-A869-46A0-9CD0-2A6DDE8C0DEC}" type="presParOf" srcId="{4143D8C1-B389-4F30-9A82-F4DF47A20F32}" destId="{BB7C3CC4-4B12-474A-86FE-65A80C240DE4}" srcOrd="0" destOrd="0" presId="urn:microsoft.com/office/officeart/2005/8/layout/process5"/>
    <dgm:cxn modelId="{1D439872-1DDA-45F9-A9B5-0EE68DD13BAC}" type="presParOf" srcId="{DCFCAA21-1F84-4B6D-A6B5-B38482954A22}" destId="{361F3BF6-E698-41CE-9BB8-48A50A8E6D09}" srcOrd="8" destOrd="0" presId="urn:microsoft.com/office/officeart/2005/8/layout/process5"/>
    <dgm:cxn modelId="{1DF043EA-95D4-4BB1-ABB5-3BDFBE4EF14A}" type="presParOf" srcId="{DCFCAA21-1F84-4B6D-A6B5-B38482954A22}" destId="{CD8B9185-598E-44C2-8152-7A5AAEB9DF40}" srcOrd="9" destOrd="0" presId="urn:microsoft.com/office/officeart/2005/8/layout/process5"/>
    <dgm:cxn modelId="{B7B2BC99-102B-44D9-9337-339AB7214915}" type="presParOf" srcId="{CD8B9185-598E-44C2-8152-7A5AAEB9DF40}" destId="{B49AACF3-75BC-4761-B30B-98A78F761506}" srcOrd="0" destOrd="0" presId="urn:microsoft.com/office/officeart/2005/8/layout/process5"/>
    <dgm:cxn modelId="{61832848-1631-4FA6-BAEB-73F5CE78E454}" type="presParOf" srcId="{DCFCAA21-1F84-4B6D-A6B5-B38482954A22}" destId="{FD4D6E35-E1A6-4830-BF88-6D6ACD7F72D8}" srcOrd="10"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kumimoji="0" lang="id-ID" sz="5600" b="0" i="0" u="none" strike="noStrike" cap="none" normalizeH="0" baseline="0" dirty="0" smtClean="0">
              <a:ln/>
              <a:effectLst/>
              <a:latin typeface="Arial" pitchFamily="34" charset="0"/>
              <a:ea typeface="Calibri" pitchFamily="34" charset="0"/>
              <a:cs typeface="Arial" pitchFamily="34" charset="0"/>
            </a:rPr>
            <a:t>Dinamika dan Tantangan Pancasila Sebagai Sistem Etika</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dirty="0"/>
        </a:p>
      </dgm:t>
    </dgm:pt>
    <dgm:pt modelId="{9F32F526-6B02-43EA-9195-499796C62204}" type="sibTrans" cxnId="{FBC87B5A-EEB0-4685-8531-D8B68FC77497}">
      <dgm:prSet/>
      <dgm:spPr/>
      <dgm:t>
        <a:bodyPr/>
        <a:lstStyle/>
        <a:p>
          <a:endParaRPr lang="id-ID" sz="5600"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7AE3FC6F-0953-4FBD-99DA-AF2A24CCDF1F}" type="presOf" srcId="{026362B3-D754-4C4B-A502-EB64AEEB7E44}" destId="{09D3F267-E6CD-481D-BCEC-7563BBCA2483}" srcOrd="0" destOrd="0" presId="urn:microsoft.com/office/officeart/2005/8/layout/vList2"/>
    <dgm:cxn modelId="{805D78CC-A868-49C1-B8BD-81C4A7EA310C}" type="presOf" srcId="{2E530979-921F-4996-98D8-AFEB5F96B7DE}" destId="{211193E1-5E12-4589-BA5F-3469B2D8B4BF}" srcOrd="0" destOrd="0" presId="urn:microsoft.com/office/officeart/2005/8/layout/vList2"/>
    <dgm:cxn modelId="{FA369C91-D279-4E43-B2A3-D6F352C652C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D06C0B4-20A8-4408-9E6C-57758F0D4FC4}"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d-ID"/>
        </a:p>
      </dgm:t>
    </dgm:pt>
    <dgm:pt modelId="{257666FE-9095-452C-927F-DB8079F59262}">
      <dgm:prSet/>
      <dgm:spPr/>
      <dgm:t>
        <a:bodyPr/>
        <a:lstStyle/>
        <a:p>
          <a:pPr algn="ctr" rtl="0"/>
          <a:r>
            <a:rPr lang="id-ID" dirty="0" smtClean="0"/>
            <a:t>Argumen dinamika Pancasila sebagai sistem etika dalam  penyelenggaraan pemerintahan di Indonesia dapat diuraikan sebagai berikut.</a:t>
          </a:r>
          <a:endParaRPr lang="id-ID" dirty="0"/>
        </a:p>
      </dgm:t>
    </dgm:pt>
    <dgm:pt modelId="{75B1903A-02A7-41D1-8FBD-E75523C1E583}" type="parTrans" cxnId="{31437060-5350-4B2C-9727-BB7866C45A8E}">
      <dgm:prSet/>
      <dgm:spPr/>
      <dgm:t>
        <a:bodyPr/>
        <a:lstStyle/>
        <a:p>
          <a:endParaRPr lang="id-ID"/>
        </a:p>
      </dgm:t>
    </dgm:pt>
    <dgm:pt modelId="{6278EE13-F313-42BA-B067-146E39016BF7}" type="sibTrans" cxnId="{31437060-5350-4B2C-9727-BB7866C45A8E}">
      <dgm:prSet/>
      <dgm:spPr/>
      <dgm:t>
        <a:bodyPr/>
        <a:lstStyle/>
        <a:p>
          <a:endParaRPr lang="id-ID"/>
        </a:p>
      </dgm:t>
    </dgm:pt>
    <dgm:pt modelId="{DA4DBCB7-4E14-4891-9D78-6667DA360B6A}" type="pres">
      <dgm:prSet presAssocID="{AD06C0B4-20A8-4408-9E6C-57758F0D4FC4}" presName="linear" presStyleCnt="0">
        <dgm:presLayoutVars>
          <dgm:animLvl val="lvl"/>
          <dgm:resizeHandles val="exact"/>
        </dgm:presLayoutVars>
      </dgm:prSet>
      <dgm:spPr/>
      <dgm:t>
        <a:bodyPr/>
        <a:lstStyle/>
        <a:p>
          <a:endParaRPr lang="id-ID"/>
        </a:p>
      </dgm:t>
    </dgm:pt>
    <dgm:pt modelId="{5A49F612-424E-4A97-B7CB-83C6371E49D8}" type="pres">
      <dgm:prSet presAssocID="{257666FE-9095-452C-927F-DB8079F59262}" presName="parentText" presStyleLbl="node1" presStyleIdx="0" presStyleCnt="1">
        <dgm:presLayoutVars>
          <dgm:chMax val="0"/>
          <dgm:bulletEnabled val="1"/>
        </dgm:presLayoutVars>
      </dgm:prSet>
      <dgm:spPr/>
      <dgm:t>
        <a:bodyPr/>
        <a:lstStyle/>
        <a:p>
          <a:endParaRPr lang="id-ID"/>
        </a:p>
      </dgm:t>
    </dgm:pt>
  </dgm:ptLst>
  <dgm:cxnLst>
    <dgm:cxn modelId="{E9986A47-4E06-404E-8151-D24D89016A46}" type="presOf" srcId="{257666FE-9095-452C-927F-DB8079F59262}" destId="{5A49F612-424E-4A97-B7CB-83C6371E49D8}" srcOrd="0" destOrd="0" presId="urn:microsoft.com/office/officeart/2005/8/layout/vList2"/>
    <dgm:cxn modelId="{962ECDDF-6F42-4766-86E6-AE4E44E5031E}" type="presOf" srcId="{AD06C0B4-20A8-4408-9E6C-57758F0D4FC4}" destId="{DA4DBCB7-4E14-4891-9D78-6667DA360B6A}" srcOrd="0" destOrd="0" presId="urn:microsoft.com/office/officeart/2005/8/layout/vList2"/>
    <dgm:cxn modelId="{31437060-5350-4B2C-9727-BB7866C45A8E}" srcId="{AD06C0B4-20A8-4408-9E6C-57758F0D4FC4}" destId="{257666FE-9095-452C-927F-DB8079F59262}" srcOrd="0" destOrd="0" parTransId="{75B1903A-02A7-41D1-8FBD-E75523C1E583}" sibTransId="{6278EE13-F313-42BA-B067-146E39016BF7}"/>
    <dgm:cxn modelId="{1AEC15FB-AF92-41F5-9C37-B4720AC7247A}" type="presParOf" srcId="{DA4DBCB7-4E14-4891-9D78-6667DA360B6A}" destId="{5A49F612-424E-4A97-B7CB-83C6371E49D8}"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715457E4-EAC5-483D-B827-AADAE55FB5E8}" type="doc">
      <dgm:prSet loTypeId="urn:microsoft.com/office/officeart/2005/8/layout/venn2" loCatId="relationship" qsTypeId="urn:microsoft.com/office/officeart/2005/8/quickstyle/3d1" qsCatId="3D" csTypeId="urn:microsoft.com/office/officeart/2005/8/colors/accent5_5" csCatId="accent5" phldr="1"/>
      <dgm:spPr/>
      <dgm:t>
        <a:bodyPr/>
        <a:lstStyle/>
        <a:p>
          <a:endParaRPr lang="id-ID"/>
        </a:p>
      </dgm:t>
    </dgm:pt>
    <dgm:pt modelId="{B895FECB-A6FF-4A57-A4D5-A38EE845247C}">
      <dgm:prSet custT="1"/>
      <dgm:spPr/>
      <dgm:t>
        <a:bodyPr/>
        <a:lstStyle/>
        <a:p>
          <a:pPr algn="just" rtl="0"/>
          <a:r>
            <a:rPr lang="id-ID" sz="1800" b="1" i="1" dirty="0" smtClean="0">
              <a:solidFill>
                <a:schemeClr val="tx1"/>
              </a:solidFill>
            </a:rPr>
            <a:t>Kedua</a:t>
          </a:r>
          <a:r>
            <a:rPr lang="id-ID" sz="1800" i="1" dirty="0" smtClean="0">
              <a:solidFill>
                <a:schemeClr val="tx1"/>
              </a:solidFill>
            </a:rPr>
            <a:t>, pada zaman Orde Baru sistem etika Pancasila diletakkan dalam bentuk </a:t>
          </a:r>
          <a:r>
            <a:rPr lang="id-ID" sz="1800" dirty="0" smtClean="0">
              <a:solidFill>
                <a:schemeClr val="tx1"/>
              </a:solidFill>
            </a:rPr>
            <a:t>penataran P-4. Pada zaman Orde Baru itu pula muncul konsep manusia Indonesia seutuhnya sebagai cerminan manusia yang berperilaku dan berakhlak mulia sesuai dengan nilai-nilai Pancasila. Manusia Indonesia  seutuhnya dalam pandangan Orde Baru, artinya manusia sebagai makhluk  ciptaan Tuhan Yang Maha Esa, yang secara kodrati bersifat monodualistik, yaitu makhluk rohani sekaligus makhluk jasmani, dan makhluk individu sekaligus makhluk sosial. Manusia sebagai makhluk pribadi memiliki emosi yang memiliki pengertian, kasih sayang, harga diri, pengakuan, dan tanggapan emosional dari manusia lain dalam kebersamaan hidup. Manusia sebagai makhluk sosial, memiliki tuntutan kebutuhan yang makin maju dan sejahtera</a:t>
          </a:r>
          <a:endParaRPr lang="id-ID" sz="1800" dirty="0">
            <a:solidFill>
              <a:schemeClr val="tx1"/>
            </a:solidFill>
          </a:endParaRPr>
        </a:p>
      </dgm:t>
    </dgm:pt>
    <dgm:pt modelId="{5CFA7548-4EBE-4EB7-B89D-1E9A66569CCE}" type="parTrans" cxnId="{B3C4393C-5784-45D5-B22B-EEF6EE5C737C}">
      <dgm:prSet/>
      <dgm:spPr/>
      <dgm:t>
        <a:bodyPr/>
        <a:lstStyle/>
        <a:p>
          <a:endParaRPr lang="id-ID" sz="1800">
            <a:solidFill>
              <a:schemeClr val="tx1"/>
            </a:solidFill>
          </a:endParaRPr>
        </a:p>
      </dgm:t>
    </dgm:pt>
    <dgm:pt modelId="{5BAD11DA-4422-4F57-85ED-B3E8D95CE5E4}" type="sibTrans" cxnId="{B3C4393C-5784-45D5-B22B-EEF6EE5C737C}">
      <dgm:prSet/>
      <dgm:spPr/>
      <dgm:t>
        <a:bodyPr/>
        <a:lstStyle/>
        <a:p>
          <a:endParaRPr lang="id-ID" sz="1800">
            <a:solidFill>
              <a:schemeClr val="tx1"/>
            </a:solidFill>
          </a:endParaRPr>
        </a:p>
      </dgm:t>
    </dgm:pt>
    <dgm:pt modelId="{7A9026CE-496B-4BA7-9E31-8210A0745000}" type="pres">
      <dgm:prSet presAssocID="{715457E4-EAC5-483D-B827-AADAE55FB5E8}" presName="Name0" presStyleCnt="0">
        <dgm:presLayoutVars>
          <dgm:chMax val="7"/>
          <dgm:resizeHandles val="exact"/>
        </dgm:presLayoutVars>
      </dgm:prSet>
      <dgm:spPr/>
      <dgm:t>
        <a:bodyPr/>
        <a:lstStyle/>
        <a:p>
          <a:endParaRPr lang="id-ID"/>
        </a:p>
      </dgm:t>
    </dgm:pt>
    <dgm:pt modelId="{0DF14FBE-C3DC-438F-A9E7-E93A720BD690}" type="pres">
      <dgm:prSet presAssocID="{715457E4-EAC5-483D-B827-AADAE55FB5E8}" presName="comp1" presStyleCnt="0"/>
      <dgm:spPr/>
    </dgm:pt>
    <dgm:pt modelId="{284F933A-AC36-45F8-99F4-84BF35271F43}" type="pres">
      <dgm:prSet presAssocID="{715457E4-EAC5-483D-B827-AADAE55FB5E8}" presName="circle1" presStyleLbl="node1" presStyleIdx="0" presStyleCnt="1" custScaleX="205495" custLinFactNeighborX="6537" custLinFactNeighborY="2804"/>
      <dgm:spPr/>
      <dgm:t>
        <a:bodyPr/>
        <a:lstStyle/>
        <a:p>
          <a:endParaRPr lang="id-ID"/>
        </a:p>
      </dgm:t>
    </dgm:pt>
    <dgm:pt modelId="{CDAB2937-BA93-427F-A124-A8F3F18F2BED}" type="pres">
      <dgm:prSet presAssocID="{715457E4-EAC5-483D-B827-AADAE55FB5E8}" presName="c1text" presStyleLbl="node1" presStyleIdx="0" presStyleCnt="1">
        <dgm:presLayoutVars>
          <dgm:bulletEnabled val="1"/>
        </dgm:presLayoutVars>
      </dgm:prSet>
      <dgm:spPr/>
      <dgm:t>
        <a:bodyPr/>
        <a:lstStyle/>
        <a:p>
          <a:endParaRPr lang="id-ID"/>
        </a:p>
      </dgm:t>
    </dgm:pt>
  </dgm:ptLst>
  <dgm:cxnLst>
    <dgm:cxn modelId="{B86978BF-69DA-4EAA-A5C7-94CBE59D61D1}" type="presOf" srcId="{715457E4-EAC5-483D-B827-AADAE55FB5E8}" destId="{7A9026CE-496B-4BA7-9E31-8210A0745000}" srcOrd="0" destOrd="0" presId="urn:microsoft.com/office/officeart/2005/8/layout/venn2"/>
    <dgm:cxn modelId="{EE6F917F-85BC-47E7-AD8C-E45F15FB0707}" type="presOf" srcId="{B895FECB-A6FF-4A57-A4D5-A38EE845247C}" destId="{284F933A-AC36-45F8-99F4-84BF35271F43}" srcOrd="0" destOrd="0" presId="urn:microsoft.com/office/officeart/2005/8/layout/venn2"/>
    <dgm:cxn modelId="{B3C4393C-5784-45D5-B22B-EEF6EE5C737C}" srcId="{715457E4-EAC5-483D-B827-AADAE55FB5E8}" destId="{B895FECB-A6FF-4A57-A4D5-A38EE845247C}" srcOrd="0" destOrd="0" parTransId="{5CFA7548-4EBE-4EB7-B89D-1E9A66569CCE}" sibTransId="{5BAD11DA-4422-4F57-85ED-B3E8D95CE5E4}"/>
    <dgm:cxn modelId="{944C1BF1-AC02-4636-9C3B-C95865D95847}" type="presOf" srcId="{B895FECB-A6FF-4A57-A4D5-A38EE845247C}" destId="{CDAB2937-BA93-427F-A124-A8F3F18F2BED}" srcOrd="1" destOrd="0" presId="urn:microsoft.com/office/officeart/2005/8/layout/venn2"/>
    <dgm:cxn modelId="{358F935B-3B5A-4C5B-B0F2-2C3B8AE783F8}" type="presParOf" srcId="{7A9026CE-496B-4BA7-9E31-8210A0745000}" destId="{0DF14FBE-C3DC-438F-A9E7-E93A720BD690}" srcOrd="0" destOrd="0" presId="urn:microsoft.com/office/officeart/2005/8/layout/venn2"/>
    <dgm:cxn modelId="{13A4FB35-ED23-49E4-8330-41001FBEB129}" type="presParOf" srcId="{0DF14FBE-C3DC-438F-A9E7-E93A720BD690}" destId="{284F933A-AC36-45F8-99F4-84BF35271F43}" srcOrd="0" destOrd="0" presId="urn:microsoft.com/office/officeart/2005/8/layout/venn2"/>
    <dgm:cxn modelId="{0098CC83-2F64-47CC-86FB-87D30E28E907}" type="presParOf" srcId="{0DF14FBE-C3DC-438F-A9E7-E93A720BD690}" destId="{CDAB2937-BA93-427F-A124-A8F3F18F2BED}" srcOrd="1" destOrd="0" presId="urn:microsoft.com/office/officeart/2005/8/layout/ven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71353317-C070-46DD-9728-FF1C15927BFF}" type="doc">
      <dgm:prSet loTypeId="urn:microsoft.com/office/officeart/2005/8/layout/vList2" loCatId="list" qsTypeId="urn:microsoft.com/office/officeart/2005/8/quickstyle/3d3" qsCatId="3D" csTypeId="urn:microsoft.com/office/officeart/2005/8/colors/accent1_2" csCatId="accent1"/>
      <dgm:spPr/>
      <dgm:t>
        <a:bodyPr/>
        <a:lstStyle/>
        <a:p>
          <a:endParaRPr lang="id-ID"/>
        </a:p>
      </dgm:t>
    </dgm:pt>
    <dgm:pt modelId="{A5603EEE-0E5E-4938-B1AF-A3C0A08A640E}">
      <dgm:prSet/>
      <dgm:spPr/>
      <dgm:t>
        <a:bodyPr/>
        <a:lstStyle/>
        <a:p>
          <a:pPr algn="ctr" rtl="0"/>
          <a:r>
            <a:rPr lang="id-ID" b="1" i="1" dirty="0" smtClean="0">
              <a:solidFill>
                <a:schemeClr val="tx1"/>
              </a:solidFill>
            </a:rPr>
            <a:t>K</a:t>
          </a:r>
          <a:r>
            <a:rPr lang="pt-BR" b="1" i="1" dirty="0" smtClean="0">
              <a:solidFill>
                <a:schemeClr val="tx1"/>
              </a:solidFill>
            </a:rPr>
            <a:t>etiga</a:t>
          </a:r>
          <a:r>
            <a:rPr lang="pt-BR" i="1" dirty="0" smtClean="0">
              <a:solidFill>
                <a:schemeClr val="tx1"/>
              </a:solidFill>
            </a:rPr>
            <a:t>, sistem etika Pancasila pada era reformasi tenggelam dalam eforia </a:t>
          </a:r>
          <a:r>
            <a:rPr lang="id-ID" i="1" dirty="0" smtClean="0">
              <a:solidFill>
                <a:schemeClr val="tx1"/>
              </a:solidFill>
            </a:rPr>
            <a:t> </a:t>
          </a:r>
          <a:r>
            <a:rPr lang="id-ID" dirty="0" smtClean="0">
              <a:solidFill>
                <a:schemeClr val="tx1"/>
              </a:solidFill>
            </a:rPr>
            <a:t>demokrasi. Namun seiring dengan perjalanan waktu, disadari bahwa  demokrasi tanpa dilandasi sistem etika politik akan menjurus pada penyalahgunaan kekuasaan, serta machiavelisme (menghalalkan segala cara untuk mencapi tujuan).</a:t>
          </a:r>
          <a:endParaRPr lang="id-ID" dirty="0">
            <a:solidFill>
              <a:schemeClr val="tx1"/>
            </a:solidFill>
          </a:endParaRPr>
        </a:p>
      </dgm:t>
    </dgm:pt>
    <dgm:pt modelId="{EFA778AA-F2EF-4A0F-8733-1A2FD54BDC02}" type="parTrans" cxnId="{73335B0B-71EC-4D43-A769-B99C3C85FAEB}">
      <dgm:prSet/>
      <dgm:spPr/>
      <dgm:t>
        <a:bodyPr/>
        <a:lstStyle/>
        <a:p>
          <a:pPr algn="ctr"/>
          <a:endParaRPr lang="id-ID">
            <a:solidFill>
              <a:schemeClr val="tx1"/>
            </a:solidFill>
          </a:endParaRPr>
        </a:p>
      </dgm:t>
    </dgm:pt>
    <dgm:pt modelId="{6DCEAD18-4254-41E7-B77D-875DFCA7CD40}" type="sibTrans" cxnId="{73335B0B-71EC-4D43-A769-B99C3C85FAEB}">
      <dgm:prSet/>
      <dgm:spPr/>
      <dgm:t>
        <a:bodyPr/>
        <a:lstStyle/>
        <a:p>
          <a:pPr algn="ctr"/>
          <a:endParaRPr lang="id-ID">
            <a:solidFill>
              <a:schemeClr val="tx1"/>
            </a:solidFill>
          </a:endParaRPr>
        </a:p>
      </dgm:t>
    </dgm:pt>
    <dgm:pt modelId="{3C758452-9623-4EAE-A3A3-C56B6672FEDC}" type="pres">
      <dgm:prSet presAssocID="{71353317-C070-46DD-9728-FF1C15927BFF}" presName="linear" presStyleCnt="0">
        <dgm:presLayoutVars>
          <dgm:animLvl val="lvl"/>
          <dgm:resizeHandles val="exact"/>
        </dgm:presLayoutVars>
      </dgm:prSet>
      <dgm:spPr/>
      <dgm:t>
        <a:bodyPr/>
        <a:lstStyle/>
        <a:p>
          <a:endParaRPr lang="id-ID"/>
        </a:p>
      </dgm:t>
    </dgm:pt>
    <dgm:pt modelId="{BE94ADCF-9FA9-4FF0-A46B-718A96871CBA}" type="pres">
      <dgm:prSet presAssocID="{A5603EEE-0E5E-4938-B1AF-A3C0A08A640E}" presName="parentText" presStyleLbl="node1" presStyleIdx="0" presStyleCnt="1">
        <dgm:presLayoutVars>
          <dgm:chMax val="0"/>
          <dgm:bulletEnabled val="1"/>
        </dgm:presLayoutVars>
      </dgm:prSet>
      <dgm:spPr/>
      <dgm:t>
        <a:bodyPr/>
        <a:lstStyle/>
        <a:p>
          <a:endParaRPr lang="id-ID"/>
        </a:p>
      </dgm:t>
    </dgm:pt>
  </dgm:ptLst>
  <dgm:cxnLst>
    <dgm:cxn modelId="{3199E963-A596-4781-9228-D7AC6FC3ACF0}" type="presOf" srcId="{71353317-C070-46DD-9728-FF1C15927BFF}" destId="{3C758452-9623-4EAE-A3A3-C56B6672FEDC}" srcOrd="0" destOrd="0" presId="urn:microsoft.com/office/officeart/2005/8/layout/vList2"/>
    <dgm:cxn modelId="{CB8B0290-12B0-4D4A-B473-128415983CCD}" type="presOf" srcId="{A5603EEE-0E5E-4938-B1AF-A3C0A08A640E}" destId="{BE94ADCF-9FA9-4FF0-A46B-718A96871CBA}" srcOrd="0" destOrd="0" presId="urn:microsoft.com/office/officeart/2005/8/layout/vList2"/>
    <dgm:cxn modelId="{73335B0B-71EC-4D43-A769-B99C3C85FAEB}" srcId="{71353317-C070-46DD-9728-FF1C15927BFF}" destId="{A5603EEE-0E5E-4938-B1AF-A3C0A08A640E}" srcOrd="0" destOrd="0" parTransId="{EFA778AA-F2EF-4A0F-8733-1A2FD54BDC02}" sibTransId="{6DCEAD18-4254-41E7-B77D-875DFCA7CD40}"/>
    <dgm:cxn modelId="{26CEB4F4-B4C5-4F9A-AB07-9BC036D68301}" type="presParOf" srcId="{3C758452-9623-4EAE-A3A3-C56B6672FEDC}" destId="{BE94ADCF-9FA9-4FF0-A46B-718A96871CB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9CBAA1A-E9AA-426E-97A9-46B1CABFD59E}" type="doc">
      <dgm:prSet loTypeId="urn:microsoft.com/office/officeart/2005/8/layout/hList7" loCatId="list" qsTypeId="urn:microsoft.com/office/officeart/2005/8/quickstyle/3d3" qsCatId="3D" csTypeId="urn:microsoft.com/office/officeart/2005/8/colors/colorful4" csCatId="colorful" phldr="1"/>
      <dgm:spPr/>
      <dgm:t>
        <a:bodyPr/>
        <a:lstStyle/>
        <a:p>
          <a:endParaRPr lang="id-ID"/>
        </a:p>
      </dgm:t>
    </dgm:pt>
    <dgm:pt modelId="{CFEDAABB-9CE1-400C-8A04-D0EF2387A757}">
      <dgm:prSet custT="1"/>
      <dgm:spPr/>
      <dgm:t>
        <a:bodyPr/>
        <a:lstStyle/>
        <a:p>
          <a:pPr rtl="0"/>
          <a:r>
            <a:rPr lang="id-ID" sz="1600" dirty="0" smtClean="0">
              <a:solidFill>
                <a:schemeClr val="tx1"/>
              </a:solidFill>
            </a:rPr>
            <a:t>Beberapa bentuk tantangan terhadap sistem etika Pancasila, yaitu:</a:t>
          </a:r>
          <a:endParaRPr lang="id-ID" sz="1600" dirty="0">
            <a:solidFill>
              <a:schemeClr val="tx1"/>
            </a:solidFill>
          </a:endParaRPr>
        </a:p>
      </dgm:t>
    </dgm:pt>
    <dgm:pt modelId="{78F9FABD-76FA-46B6-91CE-524923135115}" type="parTrans" cxnId="{29E0FC31-D04B-404B-A0F1-B9FD95585E6A}">
      <dgm:prSet/>
      <dgm:spPr/>
      <dgm:t>
        <a:bodyPr/>
        <a:lstStyle/>
        <a:p>
          <a:endParaRPr lang="id-ID" sz="1600">
            <a:solidFill>
              <a:schemeClr val="tx1"/>
            </a:solidFill>
          </a:endParaRPr>
        </a:p>
      </dgm:t>
    </dgm:pt>
    <dgm:pt modelId="{287072A9-EEBF-4F08-8D42-7A62729E4A7F}" type="sibTrans" cxnId="{29E0FC31-D04B-404B-A0F1-B9FD95585E6A}">
      <dgm:prSet/>
      <dgm:spPr/>
      <dgm:t>
        <a:bodyPr/>
        <a:lstStyle/>
        <a:p>
          <a:endParaRPr lang="id-ID" sz="1600">
            <a:solidFill>
              <a:schemeClr val="tx1"/>
            </a:solidFill>
          </a:endParaRPr>
        </a:p>
      </dgm:t>
    </dgm:pt>
    <dgm:pt modelId="{6C2AFEC7-5C25-4DFD-B623-6EB8C07ADE4E}">
      <dgm:prSet custT="1"/>
      <dgm:spPr/>
      <dgm:t>
        <a:bodyPr/>
        <a:lstStyle/>
        <a:p>
          <a:pPr rtl="0"/>
          <a:r>
            <a:rPr lang="id-ID" sz="1600" b="1" i="1" dirty="0" smtClean="0">
              <a:solidFill>
                <a:schemeClr val="tx1"/>
              </a:solidFill>
            </a:rPr>
            <a:t>Pertama, </a:t>
          </a:r>
          <a:r>
            <a:rPr lang="id-ID" sz="1600" i="1" dirty="0" smtClean="0">
              <a:solidFill>
                <a:schemeClr val="tx1"/>
              </a:solidFill>
            </a:rPr>
            <a:t>tantangan terhadap sistem etika Pancasila pada zaman Orde Lama </a:t>
          </a:r>
          <a:r>
            <a:rPr lang="id-ID" sz="1600" dirty="0" smtClean="0">
              <a:solidFill>
                <a:schemeClr val="tx1"/>
              </a:solidFill>
            </a:rPr>
            <a:t>berupa sikap otoriter dalam pemerintahan sebagaimana yang tercermin dalam penyelenggaraan negara yang menerapkan sistem demokrasi  terpimpin. Hal tersebut tidak sesuai dengan sistem etika Pancasila yang lebih  menonjolkan semangat musyawarah untuk mufakat.</a:t>
          </a:r>
          <a:endParaRPr lang="id-ID" sz="1600" dirty="0">
            <a:solidFill>
              <a:schemeClr val="tx1"/>
            </a:solidFill>
          </a:endParaRPr>
        </a:p>
      </dgm:t>
    </dgm:pt>
    <dgm:pt modelId="{62E85DDD-A4A4-487E-A3B0-8AB7E9AFF160}" type="parTrans" cxnId="{9DC41ECB-C80B-4019-A80D-2F9290F07A96}">
      <dgm:prSet/>
      <dgm:spPr/>
      <dgm:t>
        <a:bodyPr/>
        <a:lstStyle/>
        <a:p>
          <a:endParaRPr lang="id-ID" sz="1600">
            <a:solidFill>
              <a:schemeClr val="tx1"/>
            </a:solidFill>
          </a:endParaRPr>
        </a:p>
      </dgm:t>
    </dgm:pt>
    <dgm:pt modelId="{24D35EEA-E6A0-4194-BC7A-125C10B66FB4}" type="sibTrans" cxnId="{9DC41ECB-C80B-4019-A80D-2F9290F07A96}">
      <dgm:prSet/>
      <dgm:spPr/>
      <dgm:t>
        <a:bodyPr/>
        <a:lstStyle/>
        <a:p>
          <a:endParaRPr lang="id-ID" sz="1600">
            <a:solidFill>
              <a:schemeClr val="tx1"/>
            </a:solidFill>
          </a:endParaRPr>
        </a:p>
      </dgm:t>
    </dgm:pt>
    <dgm:pt modelId="{3584C92B-4DEB-4479-95E2-1000C7FD4024}">
      <dgm:prSet custT="1"/>
      <dgm:spPr/>
      <dgm:t>
        <a:bodyPr/>
        <a:lstStyle/>
        <a:p>
          <a:pPr rtl="0"/>
          <a:r>
            <a:rPr lang="id-ID" sz="1600" b="1" i="1" dirty="0" smtClean="0">
              <a:solidFill>
                <a:schemeClr val="tx1"/>
              </a:solidFill>
            </a:rPr>
            <a:t>Kedua</a:t>
          </a:r>
          <a:r>
            <a:rPr lang="id-ID" sz="1600" i="1" dirty="0" smtClean="0">
              <a:solidFill>
                <a:schemeClr val="tx1"/>
              </a:solidFill>
            </a:rPr>
            <a:t>, tantangan terhadap sistem etika Pancasila pada zaman Orde Baru  </a:t>
          </a:r>
          <a:r>
            <a:rPr lang="nb-NO" sz="1600" dirty="0" smtClean="0">
              <a:solidFill>
                <a:schemeClr val="tx1"/>
              </a:solidFill>
            </a:rPr>
            <a:t>terkait dengan masalah NKK (Nepotisme, Kolusi, dan Korupsi) yang merugikan</a:t>
          </a:r>
          <a:r>
            <a:rPr lang="id-ID" sz="1600" dirty="0" smtClean="0">
              <a:solidFill>
                <a:schemeClr val="tx1"/>
              </a:solidFill>
            </a:rPr>
            <a:t> penyelenggaraan negara. Hal tersebut tidak sesuai dengan keadilan sosial karena nepotisme, kolusi, dan korupsi hanya menguntungkan segelintir orang atau kelompok tertentu.</a:t>
          </a:r>
          <a:endParaRPr lang="id-ID" sz="1600" dirty="0">
            <a:solidFill>
              <a:schemeClr val="tx1"/>
            </a:solidFill>
          </a:endParaRPr>
        </a:p>
      </dgm:t>
    </dgm:pt>
    <dgm:pt modelId="{FDA50275-78E7-4037-8BB4-6DB148FB27D9}" type="parTrans" cxnId="{12199F17-0294-4EDB-A3E8-1D1B133628C4}">
      <dgm:prSet/>
      <dgm:spPr/>
      <dgm:t>
        <a:bodyPr/>
        <a:lstStyle/>
        <a:p>
          <a:endParaRPr lang="id-ID" sz="1600">
            <a:solidFill>
              <a:schemeClr val="tx1"/>
            </a:solidFill>
          </a:endParaRPr>
        </a:p>
      </dgm:t>
    </dgm:pt>
    <dgm:pt modelId="{24E123AD-9A50-41A4-A9E2-0BE8BFB2EEA4}" type="sibTrans" cxnId="{12199F17-0294-4EDB-A3E8-1D1B133628C4}">
      <dgm:prSet/>
      <dgm:spPr/>
      <dgm:t>
        <a:bodyPr/>
        <a:lstStyle/>
        <a:p>
          <a:endParaRPr lang="id-ID" sz="1600">
            <a:solidFill>
              <a:schemeClr val="tx1"/>
            </a:solidFill>
          </a:endParaRPr>
        </a:p>
      </dgm:t>
    </dgm:pt>
    <dgm:pt modelId="{6A3E4AB9-07AB-40F5-A023-14B6202C45AF}">
      <dgm:prSet custT="1"/>
      <dgm:spPr/>
      <dgm:t>
        <a:bodyPr/>
        <a:lstStyle/>
        <a:p>
          <a:pPr rtl="0"/>
          <a:r>
            <a:rPr lang="id-ID" sz="1600" b="1" i="1" dirty="0" smtClean="0">
              <a:solidFill>
                <a:schemeClr val="tx1"/>
              </a:solidFill>
            </a:rPr>
            <a:t>Ketiga</a:t>
          </a:r>
          <a:r>
            <a:rPr lang="id-ID" sz="1600" i="1" dirty="0" smtClean="0">
              <a:solidFill>
                <a:schemeClr val="tx1"/>
              </a:solidFill>
            </a:rPr>
            <a:t>, tantangan terhadap sistem etika Pancasila pada era Reformasi berupa </a:t>
          </a:r>
          <a:r>
            <a:rPr lang="id-ID" sz="1600" dirty="0" smtClean="0">
              <a:solidFill>
                <a:schemeClr val="tx1"/>
              </a:solidFill>
            </a:rPr>
            <a:t>eforia kebebasan berpolitik sehingga mengabaikan norma-norma moral. </a:t>
          </a:r>
          <a:r>
            <a:rPr lang="nn-NO" sz="1600" dirty="0" smtClean="0">
              <a:solidFill>
                <a:schemeClr val="tx1"/>
              </a:solidFill>
            </a:rPr>
            <a:t>Misalnya, munculnya anarkisme yang memaksakan kehendak dengan</a:t>
          </a:r>
          <a:r>
            <a:rPr lang="id-ID" sz="1600" dirty="0" smtClean="0">
              <a:solidFill>
                <a:schemeClr val="tx1"/>
              </a:solidFill>
            </a:rPr>
            <a:t> mengatasnamakan kebebasan berdemokrasi.</a:t>
          </a:r>
          <a:endParaRPr lang="id-ID" sz="1600" dirty="0">
            <a:solidFill>
              <a:schemeClr val="tx1"/>
            </a:solidFill>
          </a:endParaRPr>
        </a:p>
      </dgm:t>
    </dgm:pt>
    <dgm:pt modelId="{D6E1C932-0591-4064-8499-B5C66447D0AD}" type="parTrans" cxnId="{A2561311-FFD8-474F-BA48-DBF504640DAA}">
      <dgm:prSet/>
      <dgm:spPr/>
      <dgm:t>
        <a:bodyPr/>
        <a:lstStyle/>
        <a:p>
          <a:endParaRPr lang="id-ID" sz="1600">
            <a:solidFill>
              <a:schemeClr val="tx1"/>
            </a:solidFill>
          </a:endParaRPr>
        </a:p>
      </dgm:t>
    </dgm:pt>
    <dgm:pt modelId="{CEB5F2DD-7D56-4C6D-97E2-915D0CC5FF79}" type="sibTrans" cxnId="{A2561311-FFD8-474F-BA48-DBF504640DAA}">
      <dgm:prSet/>
      <dgm:spPr/>
      <dgm:t>
        <a:bodyPr/>
        <a:lstStyle/>
        <a:p>
          <a:endParaRPr lang="id-ID" sz="1600">
            <a:solidFill>
              <a:schemeClr val="tx1"/>
            </a:solidFill>
          </a:endParaRPr>
        </a:p>
      </dgm:t>
    </dgm:pt>
    <dgm:pt modelId="{9392D5DC-12C9-466B-9AD7-CC63C8829A1B}" type="pres">
      <dgm:prSet presAssocID="{39CBAA1A-E9AA-426E-97A9-46B1CABFD59E}" presName="Name0" presStyleCnt="0">
        <dgm:presLayoutVars>
          <dgm:dir/>
          <dgm:resizeHandles val="exact"/>
        </dgm:presLayoutVars>
      </dgm:prSet>
      <dgm:spPr/>
      <dgm:t>
        <a:bodyPr/>
        <a:lstStyle/>
        <a:p>
          <a:endParaRPr lang="id-ID"/>
        </a:p>
      </dgm:t>
    </dgm:pt>
    <dgm:pt modelId="{2A2594EE-E6C8-402E-A332-1DAA4305EE2F}" type="pres">
      <dgm:prSet presAssocID="{39CBAA1A-E9AA-426E-97A9-46B1CABFD59E}" presName="fgShape" presStyleLbl="fgShp" presStyleIdx="0" presStyleCnt="1" custLinFactNeighborX="408" custLinFactNeighborY="22391"/>
      <dgm:spPr/>
    </dgm:pt>
    <dgm:pt modelId="{47191184-F810-4DE6-9573-91A685EA0E1D}" type="pres">
      <dgm:prSet presAssocID="{39CBAA1A-E9AA-426E-97A9-46B1CABFD59E}" presName="linComp" presStyleCnt="0"/>
      <dgm:spPr/>
    </dgm:pt>
    <dgm:pt modelId="{C4389902-F3F4-448B-BBA9-287C9FA37B79}" type="pres">
      <dgm:prSet presAssocID="{CFEDAABB-9CE1-400C-8A04-D0EF2387A757}" presName="compNode" presStyleCnt="0"/>
      <dgm:spPr/>
    </dgm:pt>
    <dgm:pt modelId="{2C0FE10A-A8A4-4244-94D6-DBC707112D13}" type="pres">
      <dgm:prSet presAssocID="{CFEDAABB-9CE1-400C-8A04-D0EF2387A757}" presName="bkgdShape" presStyleLbl="node1" presStyleIdx="0" presStyleCnt="4"/>
      <dgm:spPr/>
      <dgm:t>
        <a:bodyPr/>
        <a:lstStyle/>
        <a:p>
          <a:endParaRPr lang="id-ID"/>
        </a:p>
      </dgm:t>
    </dgm:pt>
    <dgm:pt modelId="{E52DAD84-083A-45AE-87A7-701BEDC9FA33}" type="pres">
      <dgm:prSet presAssocID="{CFEDAABB-9CE1-400C-8A04-D0EF2387A757}" presName="nodeTx" presStyleLbl="node1" presStyleIdx="0" presStyleCnt="4">
        <dgm:presLayoutVars>
          <dgm:bulletEnabled val="1"/>
        </dgm:presLayoutVars>
      </dgm:prSet>
      <dgm:spPr/>
      <dgm:t>
        <a:bodyPr/>
        <a:lstStyle/>
        <a:p>
          <a:endParaRPr lang="id-ID"/>
        </a:p>
      </dgm:t>
    </dgm:pt>
    <dgm:pt modelId="{B2F0F570-E19E-4DFB-A0E8-A7BB7193A2F1}" type="pres">
      <dgm:prSet presAssocID="{CFEDAABB-9CE1-400C-8A04-D0EF2387A757}" presName="invisiNode" presStyleLbl="node1" presStyleIdx="0" presStyleCnt="4"/>
      <dgm:spPr/>
    </dgm:pt>
    <dgm:pt modelId="{3951F415-E595-4065-8C40-16F13A831D4D}" type="pres">
      <dgm:prSet presAssocID="{CFEDAABB-9CE1-400C-8A04-D0EF2387A757}" presName="imagNode" presStyleLbl="fgImgPlace1" presStyleIdx="0" presStyleCnt="4" custScaleY="88018" custLinFactNeighborY="-12327"/>
      <dgm:spPr/>
    </dgm:pt>
    <dgm:pt modelId="{8EDA8F78-BF78-4D39-8F9C-91D33BC1610F}" type="pres">
      <dgm:prSet presAssocID="{287072A9-EEBF-4F08-8D42-7A62729E4A7F}" presName="sibTrans" presStyleLbl="sibTrans2D1" presStyleIdx="0" presStyleCnt="0"/>
      <dgm:spPr/>
      <dgm:t>
        <a:bodyPr/>
        <a:lstStyle/>
        <a:p>
          <a:endParaRPr lang="id-ID"/>
        </a:p>
      </dgm:t>
    </dgm:pt>
    <dgm:pt modelId="{0FB4EE15-062E-473A-BE91-8200FEE60AEA}" type="pres">
      <dgm:prSet presAssocID="{6C2AFEC7-5C25-4DFD-B623-6EB8C07ADE4E}" presName="compNode" presStyleCnt="0"/>
      <dgm:spPr/>
    </dgm:pt>
    <dgm:pt modelId="{E064DD6F-9939-4F95-832E-1DA189EF751B}" type="pres">
      <dgm:prSet presAssocID="{6C2AFEC7-5C25-4DFD-B623-6EB8C07ADE4E}" presName="bkgdShape" presStyleLbl="node1" presStyleIdx="1" presStyleCnt="4" custScaleX="189246"/>
      <dgm:spPr/>
      <dgm:t>
        <a:bodyPr/>
        <a:lstStyle/>
        <a:p>
          <a:endParaRPr lang="id-ID"/>
        </a:p>
      </dgm:t>
    </dgm:pt>
    <dgm:pt modelId="{D3454E75-31CF-42B9-B97B-3D08EC7B0508}" type="pres">
      <dgm:prSet presAssocID="{6C2AFEC7-5C25-4DFD-B623-6EB8C07ADE4E}" presName="nodeTx" presStyleLbl="node1" presStyleIdx="1" presStyleCnt="4">
        <dgm:presLayoutVars>
          <dgm:bulletEnabled val="1"/>
        </dgm:presLayoutVars>
      </dgm:prSet>
      <dgm:spPr/>
      <dgm:t>
        <a:bodyPr/>
        <a:lstStyle/>
        <a:p>
          <a:endParaRPr lang="id-ID"/>
        </a:p>
      </dgm:t>
    </dgm:pt>
    <dgm:pt modelId="{65F5EED2-54C2-4EC8-99A6-91C4517174E5}" type="pres">
      <dgm:prSet presAssocID="{6C2AFEC7-5C25-4DFD-B623-6EB8C07ADE4E}" presName="invisiNode" presStyleLbl="node1" presStyleIdx="1" presStyleCnt="4"/>
      <dgm:spPr/>
    </dgm:pt>
    <dgm:pt modelId="{FC2CC0F7-AF87-4F43-975A-D27D81BDD040}" type="pres">
      <dgm:prSet presAssocID="{6C2AFEC7-5C25-4DFD-B623-6EB8C07ADE4E}" presName="imagNode" presStyleLbl="fgImgPlace1" presStyleIdx="1" presStyleCnt="4" custScaleY="85776" custLinFactNeighborY="-15689"/>
      <dgm:spPr/>
    </dgm:pt>
    <dgm:pt modelId="{A2E881F8-E09A-49BB-997E-2157EA76F866}" type="pres">
      <dgm:prSet presAssocID="{24D35EEA-E6A0-4194-BC7A-125C10B66FB4}" presName="sibTrans" presStyleLbl="sibTrans2D1" presStyleIdx="0" presStyleCnt="0"/>
      <dgm:spPr/>
      <dgm:t>
        <a:bodyPr/>
        <a:lstStyle/>
        <a:p>
          <a:endParaRPr lang="id-ID"/>
        </a:p>
      </dgm:t>
    </dgm:pt>
    <dgm:pt modelId="{6794A63F-755A-46D3-995D-A91935EAA9B2}" type="pres">
      <dgm:prSet presAssocID="{3584C92B-4DEB-4479-95E2-1000C7FD4024}" presName="compNode" presStyleCnt="0"/>
      <dgm:spPr/>
    </dgm:pt>
    <dgm:pt modelId="{CA194529-C708-48C4-B478-310731EDC1CE}" type="pres">
      <dgm:prSet presAssocID="{3584C92B-4DEB-4479-95E2-1000C7FD4024}" presName="bkgdShape" presStyleLbl="node1" presStyleIdx="2" presStyleCnt="4" custScaleX="195274"/>
      <dgm:spPr/>
      <dgm:t>
        <a:bodyPr/>
        <a:lstStyle/>
        <a:p>
          <a:endParaRPr lang="id-ID"/>
        </a:p>
      </dgm:t>
    </dgm:pt>
    <dgm:pt modelId="{FE6892B3-6C39-40CF-BD43-DA979349FE85}" type="pres">
      <dgm:prSet presAssocID="{3584C92B-4DEB-4479-95E2-1000C7FD4024}" presName="nodeTx" presStyleLbl="node1" presStyleIdx="2" presStyleCnt="4">
        <dgm:presLayoutVars>
          <dgm:bulletEnabled val="1"/>
        </dgm:presLayoutVars>
      </dgm:prSet>
      <dgm:spPr/>
      <dgm:t>
        <a:bodyPr/>
        <a:lstStyle/>
        <a:p>
          <a:endParaRPr lang="id-ID"/>
        </a:p>
      </dgm:t>
    </dgm:pt>
    <dgm:pt modelId="{119F057F-D618-4B49-99AE-3C42437306A4}" type="pres">
      <dgm:prSet presAssocID="{3584C92B-4DEB-4479-95E2-1000C7FD4024}" presName="invisiNode" presStyleLbl="node1" presStyleIdx="2" presStyleCnt="4"/>
      <dgm:spPr/>
    </dgm:pt>
    <dgm:pt modelId="{630E84B1-F007-4ADC-9CD6-5381D24E8660}" type="pres">
      <dgm:prSet presAssocID="{3584C92B-4DEB-4479-95E2-1000C7FD4024}" presName="imagNode" presStyleLbl="fgImgPlace1" presStyleIdx="2" presStyleCnt="4" custScaleY="83536" custLinFactNeighborX="-1313" custLinFactNeighborY="-15689"/>
      <dgm:spPr/>
    </dgm:pt>
    <dgm:pt modelId="{B39AEEB6-FA11-449D-B05C-A438AF9BF663}" type="pres">
      <dgm:prSet presAssocID="{24E123AD-9A50-41A4-A9E2-0BE8BFB2EEA4}" presName="sibTrans" presStyleLbl="sibTrans2D1" presStyleIdx="0" presStyleCnt="0"/>
      <dgm:spPr/>
      <dgm:t>
        <a:bodyPr/>
        <a:lstStyle/>
        <a:p>
          <a:endParaRPr lang="id-ID"/>
        </a:p>
      </dgm:t>
    </dgm:pt>
    <dgm:pt modelId="{BB47BAE2-21B0-4B63-88F1-8CA6275467E8}" type="pres">
      <dgm:prSet presAssocID="{6A3E4AB9-07AB-40F5-A023-14B6202C45AF}" presName="compNode" presStyleCnt="0"/>
      <dgm:spPr/>
    </dgm:pt>
    <dgm:pt modelId="{1CF8646E-164A-4239-B62B-01D415BFA973}" type="pres">
      <dgm:prSet presAssocID="{6A3E4AB9-07AB-40F5-A023-14B6202C45AF}" presName="bkgdShape" presStyleLbl="node1" presStyleIdx="3" presStyleCnt="4" custScaleX="163286"/>
      <dgm:spPr/>
      <dgm:t>
        <a:bodyPr/>
        <a:lstStyle/>
        <a:p>
          <a:endParaRPr lang="id-ID"/>
        </a:p>
      </dgm:t>
    </dgm:pt>
    <dgm:pt modelId="{F6697056-4DC4-48A0-82C4-5C81BDF257D2}" type="pres">
      <dgm:prSet presAssocID="{6A3E4AB9-07AB-40F5-A023-14B6202C45AF}" presName="nodeTx" presStyleLbl="node1" presStyleIdx="3" presStyleCnt="4">
        <dgm:presLayoutVars>
          <dgm:bulletEnabled val="1"/>
        </dgm:presLayoutVars>
      </dgm:prSet>
      <dgm:spPr/>
      <dgm:t>
        <a:bodyPr/>
        <a:lstStyle/>
        <a:p>
          <a:endParaRPr lang="id-ID"/>
        </a:p>
      </dgm:t>
    </dgm:pt>
    <dgm:pt modelId="{9FEED901-6529-41D0-996A-6582A490A116}" type="pres">
      <dgm:prSet presAssocID="{6A3E4AB9-07AB-40F5-A023-14B6202C45AF}" presName="invisiNode" presStyleLbl="node1" presStyleIdx="3" presStyleCnt="4"/>
      <dgm:spPr/>
    </dgm:pt>
    <dgm:pt modelId="{A950DD69-7BE0-4C21-BE89-81EB17BBED29}" type="pres">
      <dgm:prSet presAssocID="{6A3E4AB9-07AB-40F5-A023-14B6202C45AF}" presName="imagNode" presStyleLbl="fgImgPlace1" presStyleIdx="3" presStyleCnt="4" custScaleY="82645" custLinFactNeighborX="-2625" custLinFactNeighborY="-15689"/>
      <dgm:spPr/>
    </dgm:pt>
  </dgm:ptLst>
  <dgm:cxnLst>
    <dgm:cxn modelId="{29E0FC31-D04B-404B-A0F1-B9FD95585E6A}" srcId="{39CBAA1A-E9AA-426E-97A9-46B1CABFD59E}" destId="{CFEDAABB-9CE1-400C-8A04-D0EF2387A757}" srcOrd="0" destOrd="0" parTransId="{78F9FABD-76FA-46B6-91CE-524923135115}" sibTransId="{287072A9-EEBF-4F08-8D42-7A62729E4A7F}"/>
    <dgm:cxn modelId="{A2561311-FFD8-474F-BA48-DBF504640DAA}" srcId="{39CBAA1A-E9AA-426E-97A9-46B1CABFD59E}" destId="{6A3E4AB9-07AB-40F5-A023-14B6202C45AF}" srcOrd="3" destOrd="0" parTransId="{D6E1C932-0591-4064-8499-B5C66447D0AD}" sibTransId="{CEB5F2DD-7D56-4C6D-97E2-915D0CC5FF79}"/>
    <dgm:cxn modelId="{D1FFD639-E8B0-4CE9-A1CE-4FDFF6118094}" type="presOf" srcId="{39CBAA1A-E9AA-426E-97A9-46B1CABFD59E}" destId="{9392D5DC-12C9-466B-9AD7-CC63C8829A1B}" srcOrd="0" destOrd="0" presId="urn:microsoft.com/office/officeart/2005/8/layout/hList7"/>
    <dgm:cxn modelId="{39F347C8-EF4A-4920-ABD4-9DB0C1A29685}" type="presOf" srcId="{6C2AFEC7-5C25-4DFD-B623-6EB8C07ADE4E}" destId="{E064DD6F-9939-4F95-832E-1DA189EF751B}" srcOrd="0" destOrd="0" presId="urn:microsoft.com/office/officeart/2005/8/layout/hList7"/>
    <dgm:cxn modelId="{E5B76881-FFDF-407E-A37F-C6D3A9B836EA}" type="presOf" srcId="{3584C92B-4DEB-4479-95E2-1000C7FD4024}" destId="{CA194529-C708-48C4-B478-310731EDC1CE}" srcOrd="0" destOrd="0" presId="urn:microsoft.com/office/officeart/2005/8/layout/hList7"/>
    <dgm:cxn modelId="{673C323F-AE47-40F9-BDBE-FF418C07D6F1}" type="presOf" srcId="{6A3E4AB9-07AB-40F5-A023-14B6202C45AF}" destId="{F6697056-4DC4-48A0-82C4-5C81BDF257D2}" srcOrd="1" destOrd="0" presId="urn:microsoft.com/office/officeart/2005/8/layout/hList7"/>
    <dgm:cxn modelId="{D537F399-1260-41D1-AB2B-0CD29BC366FC}" type="presOf" srcId="{3584C92B-4DEB-4479-95E2-1000C7FD4024}" destId="{FE6892B3-6C39-40CF-BD43-DA979349FE85}" srcOrd="1" destOrd="0" presId="urn:microsoft.com/office/officeart/2005/8/layout/hList7"/>
    <dgm:cxn modelId="{948A73CB-654B-43FB-8FB1-FEA64B5F0BE1}" type="presOf" srcId="{6A3E4AB9-07AB-40F5-A023-14B6202C45AF}" destId="{1CF8646E-164A-4239-B62B-01D415BFA973}" srcOrd="0" destOrd="0" presId="urn:microsoft.com/office/officeart/2005/8/layout/hList7"/>
    <dgm:cxn modelId="{12199F17-0294-4EDB-A3E8-1D1B133628C4}" srcId="{39CBAA1A-E9AA-426E-97A9-46B1CABFD59E}" destId="{3584C92B-4DEB-4479-95E2-1000C7FD4024}" srcOrd="2" destOrd="0" parTransId="{FDA50275-78E7-4037-8BB4-6DB148FB27D9}" sibTransId="{24E123AD-9A50-41A4-A9E2-0BE8BFB2EEA4}"/>
    <dgm:cxn modelId="{D5C90D50-2E91-4781-9082-985528751DCF}" type="presOf" srcId="{CFEDAABB-9CE1-400C-8A04-D0EF2387A757}" destId="{2C0FE10A-A8A4-4244-94D6-DBC707112D13}" srcOrd="0" destOrd="0" presId="urn:microsoft.com/office/officeart/2005/8/layout/hList7"/>
    <dgm:cxn modelId="{3B444CFA-09C5-410C-A3F4-A69C350B14DA}" type="presOf" srcId="{287072A9-EEBF-4F08-8D42-7A62729E4A7F}" destId="{8EDA8F78-BF78-4D39-8F9C-91D33BC1610F}" srcOrd="0" destOrd="0" presId="urn:microsoft.com/office/officeart/2005/8/layout/hList7"/>
    <dgm:cxn modelId="{C60E1F92-F241-4C45-A464-87DB3808953D}" type="presOf" srcId="{24E123AD-9A50-41A4-A9E2-0BE8BFB2EEA4}" destId="{B39AEEB6-FA11-449D-B05C-A438AF9BF663}" srcOrd="0" destOrd="0" presId="urn:microsoft.com/office/officeart/2005/8/layout/hList7"/>
    <dgm:cxn modelId="{9DC41ECB-C80B-4019-A80D-2F9290F07A96}" srcId="{39CBAA1A-E9AA-426E-97A9-46B1CABFD59E}" destId="{6C2AFEC7-5C25-4DFD-B623-6EB8C07ADE4E}" srcOrd="1" destOrd="0" parTransId="{62E85DDD-A4A4-487E-A3B0-8AB7E9AFF160}" sibTransId="{24D35EEA-E6A0-4194-BC7A-125C10B66FB4}"/>
    <dgm:cxn modelId="{B7187C8C-968C-43A5-A532-7F69ADC5060F}" type="presOf" srcId="{6C2AFEC7-5C25-4DFD-B623-6EB8C07ADE4E}" destId="{D3454E75-31CF-42B9-B97B-3D08EC7B0508}" srcOrd="1" destOrd="0" presId="urn:microsoft.com/office/officeart/2005/8/layout/hList7"/>
    <dgm:cxn modelId="{145D4E7C-661A-43BF-9C78-3869B5B4189D}" type="presOf" srcId="{24D35EEA-E6A0-4194-BC7A-125C10B66FB4}" destId="{A2E881F8-E09A-49BB-997E-2157EA76F866}" srcOrd="0" destOrd="0" presId="urn:microsoft.com/office/officeart/2005/8/layout/hList7"/>
    <dgm:cxn modelId="{79F2DE7F-C7B5-4075-9C08-1BD7FB27F2F4}" type="presOf" srcId="{CFEDAABB-9CE1-400C-8A04-D0EF2387A757}" destId="{E52DAD84-083A-45AE-87A7-701BEDC9FA33}" srcOrd="1" destOrd="0" presId="urn:microsoft.com/office/officeart/2005/8/layout/hList7"/>
    <dgm:cxn modelId="{59FCB6A3-0D0D-4032-AEE0-2CFCE9A59BCF}" type="presParOf" srcId="{9392D5DC-12C9-466B-9AD7-CC63C8829A1B}" destId="{2A2594EE-E6C8-402E-A332-1DAA4305EE2F}" srcOrd="0" destOrd="0" presId="urn:microsoft.com/office/officeart/2005/8/layout/hList7"/>
    <dgm:cxn modelId="{ACB8FF00-79BF-4CB0-A997-D9F6C0FFD18E}" type="presParOf" srcId="{9392D5DC-12C9-466B-9AD7-CC63C8829A1B}" destId="{47191184-F810-4DE6-9573-91A685EA0E1D}" srcOrd="1" destOrd="0" presId="urn:microsoft.com/office/officeart/2005/8/layout/hList7"/>
    <dgm:cxn modelId="{6BB043EC-E492-46E5-8AA5-FB48951F3CBA}" type="presParOf" srcId="{47191184-F810-4DE6-9573-91A685EA0E1D}" destId="{C4389902-F3F4-448B-BBA9-287C9FA37B79}" srcOrd="0" destOrd="0" presId="urn:microsoft.com/office/officeart/2005/8/layout/hList7"/>
    <dgm:cxn modelId="{C9339FC1-1725-4797-8FD2-0389264F5212}" type="presParOf" srcId="{C4389902-F3F4-448B-BBA9-287C9FA37B79}" destId="{2C0FE10A-A8A4-4244-94D6-DBC707112D13}" srcOrd="0" destOrd="0" presId="urn:microsoft.com/office/officeart/2005/8/layout/hList7"/>
    <dgm:cxn modelId="{43309B93-BA11-43A6-A1E2-4BFD18BE6813}" type="presParOf" srcId="{C4389902-F3F4-448B-BBA9-287C9FA37B79}" destId="{E52DAD84-083A-45AE-87A7-701BEDC9FA33}" srcOrd="1" destOrd="0" presId="urn:microsoft.com/office/officeart/2005/8/layout/hList7"/>
    <dgm:cxn modelId="{6E09E69D-FB99-47B9-87EE-7955C51AE8B2}" type="presParOf" srcId="{C4389902-F3F4-448B-BBA9-287C9FA37B79}" destId="{B2F0F570-E19E-4DFB-A0E8-A7BB7193A2F1}" srcOrd="2" destOrd="0" presId="urn:microsoft.com/office/officeart/2005/8/layout/hList7"/>
    <dgm:cxn modelId="{9B51437B-05F3-4C9F-A1D9-1D89A5DD3281}" type="presParOf" srcId="{C4389902-F3F4-448B-BBA9-287C9FA37B79}" destId="{3951F415-E595-4065-8C40-16F13A831D4D}" srcOrd="3" destOrd="0" presId="urn:microsoft.com/office/officeart/2005/8/layout/hList7"/>
    <dgm:cxn modelId="{E6161345-52DA-45A8-B919-E7E5DD78185A}" type="presParOf" srcId="{47191184-F810-4DE6-9573-91A685EA0E1D}" destId="{8EDA8F78-BF78-4D39-8F9C-91D33BC1610F}" srcOrd="1" destOrd="0" presId="urn:microsoft.com/office/officeart/2005/8/layout/hList7"/>
    <dgm:cxn modelId="{64D88F73-B337-41D5-8FBD-C204039EB163}" type="presParOf" srcId="{47191184-F810-4DE6-9573-91A685EA0E1D}" destId="{0FB4EE15-062E-473A-BE91-8200FEE60AEA}" srcOrd="2" destOrd="0" presId="urn:microsoft.com/office/officeart/2005/8/layout/hList7"/>
    <dgm:cxn modelId="{02B3B47D-09C3-4871-B19C-407E4B3FD0A6}" type="presParOf" srcId="{0FB4EE15-062E-473A-BE91-8200FEE60AEA}" destId="{E064DD6F-9939-4F95-832E-1DA189EF751B}" srcOrd="0" destOrd="0" presId="urn:microsoft.com/office/officeart/2005/8/layout/hList7"/>
    <dgm:cxn modelId="{77297AC1-BA6B-4EC2-ADDA-D94CD168B3C6}" type="presParOf" srcId="{0FB4EE15-062E-473A-BE91-8200FEE60AEA}" destId="{D3454E75-31CF-42B9-B97B-3D08EC7B0508}" srcOrd="1" destOrd="0" presId="urn:microsoft.com/office/officeart/2005/8/layout/hList7"/>
    <dgm:cxn modelId="{2F513EBA-E00F-4639-AD13-EDB0120B1480}" type="presParOf" srcId="{0FB4EE15-062E-473A-BE91-8200FEE60AEA}" destId="{65F5EED2-54C2-4EC8-99A6-91C4517174E5}" srcOrd="2" destOrd="0" presId="urn:microsoft.com/office/officeart/2005/8/layout/hList7"/>
    <dgm:cxn modelId="{ED3C7CE0-85EE-4563-91E1-2B34D501757F}" type="presParOf" srcId="{0FB4EE15-062E-473A-BE91-8200FEE60AEA}" destId="{FC2CC0F7-AF87-4F43-975A-D27D81BDD040}" srcOrd="3" destOrd="0" presId="urn:microsoft.com/office/officeart/2005/8/layout/hList7"/>
    <dgm:cxn modelId="{6AF5A2C1-F8AA-4F44-939D-3DBC39852295}" type="presParOf" srcId="{47191184-F810-4DE6-9573-91A685EA0E1D}" destId="{A2E881F8-E09A-49BB-997E-2157EA76F866}" srcOrd="3" destOrd="0" presId="urn:microsoft.com/office/officeart/2005/8/layout/hList7"/>
    <dgm:cxn modelId="{9483CDD5-F5A4-4E53-AB0D-6A3C12146C9D}" type="presParOf" srcId="{47191184-F810-4DE6-9573-91A685EA0E1D}" destId="{6794A63F-755A-46D3-995D-A91935EAA9B2}" srcOrd="4" destOrd="0" presId="urn:microsoft.com/office/officeart/2005/8/layout/hList7"/>
    <dgm:cxn modelId="{5916C0C5-87CC-440D-A67F-EA5C5924CD5F}" type="presParOf" srcId="{6794A63F-755A-46D3-995D-A91935EAA9B2}" destId="{CA194529-C708-48C4-B478-310731EDC1CE}" srcOrd="0" destOrd="0" presId="urn:microsoft.com/office/officeart/2005/8/layout/hList7"/>
    <dgm:cxn modelId="{076DCEBE-F1D0-4663-AEFE-8511339976C4}" type="presParOf" srcId="{6794A63F-755A-46D3-995D-A91935EAA9B2}" destId="{FE6892B3-6C39-40CF-BD43-DA979349FE85}" srcOrd="1" destOrd="0" presId="urn:microsoft.com/office/officeart/2005/8/layout/hList7"/>
    <dgm:cxn modelId="{50A74B8C-26EE-4AC4-A11C-24B8950C84CB}" type="presParOf" srcId="{6794A63F-755A-46D3-995D-A91935EAA9B2}" destId="{119F057F-D618-4B49-99AE-3C42437306A4}" srcOrd="2" destOrd="0" presId="urn:microsoft.com/office/officeart/2005/8/layout/hList7"/>
    <dgm:cxn modelId="{E409D2A8-C07F-471B-B943-D7C4EEF0F2E5}" type="presParOf" srcId="{6794A63F-755A-46D3-995D-A91935EAA9B2}" destId="{630E84B1-F007-4ADC-9CD6-5381D24E8660}" srcOrd="3" destOrd="0" presId="urn:microsoft.com/office/officeart/2005/8/layout/hList7"/>
    <dgm:cxn modelId="{6DA69170-EA80-421B-9CD9-1DFA36A7C808}" type="presParOf" srcId="{47191184-F810-4DE6-9573-91A685EA0E1D}" destId="{B39AEEB6-FA11-449D-B05C-A438AF9BF663}" srcOrd="5" destOrd="0" presId="urn:microsoft.com/office/officeart/2005/8/layout/hList7"/>
    <dgm:cxn modelId="{2933A25E-4967-43B4-96F9-D69E4D0D0BC2}" type="presParOf" srcId="{47191184-F810-4DE6-9573-91A685EA0E1D}" destId="{BB47BAE2-21B0-4B63-88F1-8CA6275467E8}" srcOrd="6" destOrd="0" presId="urn:microsoft.com/office/officeart/2005/8/layout/hList7"/>
    <dgm:cxn modelId="{091D066C-1412-4DBD-9745-D1AFEC25D9A5}" type="presParOf" srcId="{BB47BAE2-21B0-4B63-88F1-8CA6275467E8}" destId="{1CF8646E-164A-4239-B62B-01D415BFA973}" srcOrd="0" destOrd="0" presId="urn:microsoft.com/office/officeart/2005/8/layout/hList7"/>
    <dgm:cxn modelId="{EDCD29F1-FB0D-49A9-91DA-30862CDAA302}" type="presParOf" srcId="{BB47BAE2-21B0-4B63-88F1-8CA6275467E8}" destId="{F6697056-4DC4-48A0-82C4-5C81BDF257D2}" srcOrd="1" destOrd="0" presId="urn:microsoft.com/office/officeart/2005/8/layout/hList7"/>
    <dgm:cxn modelId="{23262DBB-BF5C-4FE4-AA89-852DB19B9E02}" type="presParOf" srcId="{BB47BAE2-21B0-4B63-88F1-8CA6275467E8}" destId="{9FEED901-6529-41D0-996A-6582A490A116}" srcOrd="2" destOrd="0" presId="urn:microsoft.com/office/officeart/2005/8/layout/hList7"/>
    <dgm:cxn modelId="{5547D978-D535-4EF3-ABCC-B5F07CDCB428}" type="presParOf" srcId="{BB47BAE2-21B0-4B63-88F1-8CA6275467E8}" destId="{A950DD69-7BE0-4C21-BE89-81EB17BBED29}"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kumimoji="0" lang="id-ID" sz="5600" b="0" i="0" u="none" strike="noStrike" cap="none" normalizeH="0" baseline="0" dirty="0" smtClean="0">
              <a:ln/>
              <a:effectLst/>
              <a:latin typeface="Arial" pitchFamily="34" charset="0"/>
              <a:ea typeface="Calibri" pitchFamily="34" charset="0"/>
              <a:cs typeface="Arial" pitchFamily="34" charset="0"/>
            </a:rPr>
            <a:t>Esensi dan Urgensi Pancasila Sebagai Sistem Etika</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dirty="0"/>
        </a:p>
      </dgm:t>
    </dgm:pt>
    <dgm:pt modelId="{9F32F526-6B02-43EA-9195-499796C62204}" type="sibTrans" cxnId="{FBC87B5A-EEB0-4685-8531-D8B68FC77497}">
      <dgm:prSet/>
      <dgm:spPr/>
      <dgm:t>
        <a:bodyPr/>
        <a:lstStyle/>
        <a:p>
          <a:endParaRPr lang="id-ID" sz="5600"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D39620AA-F049-4280-9703-D0CC0820132D}" type="presOf" srcId="{026362B3-D754-4C4B-A502-EB64AEEB7E44}" destId="{09D3F267-E6CD-481D-BCEC-7563BBCA2483}" srcOrd="0" destOrd="0" presId="urn:microsoft.com/office/officeart/2005/8/layout/vList2"/>
    <dgm:cxn modelId="{CD520732-C916-40C9-9834-57D45A2A3578}" type="presOf" srcId="{2E530979-921F-4996-98D8-AFEB5F96B7DE}" destId="{211193E1-5E12-4589-BA5F-3469B2D8B4BF}" srcOrd="0" destOrd="0" presId="urn:microsoft.com/office/officeart/2005/8/layout/vList2"/>
    <dgm:cxn modelId="{1B5BC149-0678-45C6-B024-59F0B93D42A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EE62EC-7670-442C-AA6B-FDFD829CF975}"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d-ID"/>
        </a:p>
      </dgm:t>
    </dgm:pt>
    <dgm:pt modelId="{AFDEA33A-5C5E-49F3-85E3-42993DBEF02E}">
      <dgm:prSet custT="1"/>
      <dgm:spPr/>
      <dgm:t>
        <a:bodyPr/>
        <a:lstStyle/>
        <a:p>
          <a:pPr algn="ctr" rtl="0"/>
          <a:r>
            <a:rPr lang="id-ID" sz="2600" b="1" dirty="0" smtClean="0"/>
            <a:t>Pengertian Etika</a:t>
          </a:r>
          <a:endParaRPr lang="id-ID" sz="2600" b="1" dirty="0"/>
        </a:p>
      </dgm:t>
    </dgm:pt>
    <dgm:pt modelId="{F27029D9-83EB-4380-AE9F-94DD543505E4}" type="parTrans" cxnId="{FFBDD764-7083-4D95-A140-5648125AF496}">
      <dgm:prSet/>
      <dgm:spPr/>
      <dgm:t>
        <a:bodyPr/>
        <a:lstStyle/>
        <a:p>
          <a:endParaRPr lang="id-ID" b="1"/>
        </a:p>
      </dgm:t>
    </dgm:pt>
    <dgm:pt modelId="{B7269ED3-29BD-4CF0-862D-5F961ADA9E9A}" type="sibTrans" cxnId="{FFBDD764-7083-4D95-A140-5648125AF496}">
      <dgm:prSet/>
      <dgm:spPr/>
      <dgm:t>
        <a:bodyPr/>
        <a:lstStyle/>
        <a:p>
          <a:endParaRPr lang="id-ID" b="1"/>
        </a:p>
      </dgm:t>
    </dgm:pt>
    <dgm:pt modelId="{D20613A1-85C1-4B70-88E6-82B2205177EA}" type="pres">
      <dgm:prSet presAssocID="{1DEE62EC-7670-442C-AA6B-FDFD829CF975}" presName="linear" presStyleCnt="0">
        <dgm:presLayoutVars>
          <dgm:animLvl val="lvl"/>
          <dgm:resizeHandles val="exact"/>
        </dgm:presLayoutVars>
      </dgm:prSet>
      <dgm:spPr/>
      <dgm:t>
        <a:bodyPr/>
        <a:lstStyle/>
        <a:p>
          <a:endParaRPr lang="id-ID"/>
        </a:p>
      </dgm:t>
    </dgm:pt>
    <dgm:pt modelId="{B1B61F91-133B-4AF1-B30E-D2475FA2E539}" type="pres">
      <dgm:prSet presAssocID="{AFDEA33A-5C5E-49F3-85E3-42993DBEF02E}" presName="parentText" presStyleLbl="node1" presStyleIdx="0" presStyleCnt="1">
        <dgm:presLayoutVars>
          <dgm:chMax val="0"/>
          <dgm:bulletEnabled val="1"/>
        </dgm:presLayoutVars>
      </dgm:prSet>
      <dgm:spPr/>
      <dgm:t>
        <a:bodyPr/>
        <a:lstStyle/>
        <a:p>
          <a:endParaRPr lang="id-ID"/>
        </a:p>
      </dgm:t>
    </dgm:pt>
  </dgm:ptLst>
  <dgm:cxnLst>
    <dgm:cxn modelId="{1D1D9C4C-C718-417E-AE15-6C0D31ECAFA8}" type="presOf" srcId="{AFDEA33A-5C5E-49F3-85E3-42993DBEF02E}" destId="{B1B61F91-133B-4AF1-B30E-D2475FA2E539}" srcOrd="0" destOrd="0" presId="urn:microsoft.com/office/officeart/2005/8/layout/vList2"/>
    <dgm:cxn modelId="{FFBDD764-7083-4D95-A140-5648125AF496}" srcId="{1DEE62EC-7670-442C-AA6B-FDFD829CF975}" destId="{AFDEA33A-5C5E-49F3-85E3-42993DBEF02E}" srcOrd="0" destOrd="0" parTransId="{F27029D9-83EB-4380-AE9F-94DD543505E4}" sibTransId="{B7269ED3-29BD-4CF0-862D-5F961ADA9E9A}"/>
    <dgm:cxn modelId="{ECBA5852-B04E-4792-ADB7-6C7174799092}" type="presOf" srcId="{1DEE62EC-7670-442C-AA6B-FDFD829CF975}" destId="{D20613A1-85C1-4B70-88E6-82B2205177EA}" srcOrd="0" destOrd="0" presId="urn:microsoft.com/office/officeart/2005/8/layout/vList2"/>
    <dgm:cxn modelId="{608DC6D8-596C-4522-90D5-F7C7C3F95814}" type="presParOf" srcId="{D20613A1-85C1-4B70-88E6-82B2205177EA}" destId="{B1B61F91-133B-4AF1-B30E-D2475FA2E539}" srcOrd="0" destOrd="0" presId="urn:microsoft.com/office/officeart/2005/8/layout/vList2"/>
  </dgm:cxnLst>
  <dgm:bg/>
  <dgm:whole/>
  <dgm:extLst>
    <a:ext uri="http://schemas.microsoft.com/office/drawing/2008/diagram">
      <dsp:dataModelExt xmlns:dsp="http://schemas.microsoft.com/office/drawing/2008/diagram" xmlns=""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DFE927FA-398A-446F-9BBD-6A2E69F1E2C8}" type="presOf" srcId="{2E530979-921F-4996-98D8-AFEB5F96B7DE}" destId="{211193E1-5E12-4589-BA5F-3469B2D8B4BF}" srcOrd="0" destOrd="0" presId="urn:microsoft.com/office/officeart/2005/8/layout/vList2"/>
    <dgm:cxn modelId="{78B6A6C9-51D4-4523-A5D6-7A497C033382}" type="presOf" srcId="{026362B3-D754-4C4B-A502-EB64AEEB7E44}" destId="{09D3F267-E6CD-481D-BCEC-7563BBCA2483}" srcOrd="0" destOrd="0" presId="urn:microsoft.com/office/officeart/2005/8/layout/vList2"/>
    <dgm:cxn modelId="{733BA0BC-3BFB-4FCC-9E30-4A60E9844AD4}"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47123C-B620-4B1C-837A-B6EB001C817C}" type="doc">
      <dgm:prSet loTypeId="urn:microsoft.com/office/officeart/2005/8/layout/hList6" loCatId="list" qsTypeId="urn:microsoft.com/office/officeart/2005/8/quickstyle/3d2" qsCatId="3D" csTypeId="urn:microsoft.com/office/officeart/2005/8/colors/colorful2" csCatId="colorful" phldr="1"/>
      <dgm:spPr/>
      <dgm:t>
        <a:bodyPr/>
        <a:lstStyle/>
        <a:p>
          <a:endParaRPr lang="id-ID"/>
        </a:p>
      </dgm:t>
    </dgm:pt>
    <dgm:pt modelId="{B9F8B1C1-36E9-42FD-B6A4-7BC8DE75F605}">
      <dgm:prSet custT="1"/>
      <dgm:spPr/>
      <dgm:t>
        <a:bodyPr/>
        <a:lstStyle/>
        <a:p>
          <a:pPr rtl="0"/>
          <a:r>
            <a:rPr lang="id-ID" sz="2000" dirty="0" smtClean="0">
              <a:solidFill>
                <a:schemeClr val="tx1"/>
              </a:solidFill>
            </a:rPr>
            <a:t>Menurut Sastrapratedja, Etika pada umumnya dimengerti sebagai pemikiran filosofis mengenai segala sesuatu yang dianggap baik atau buruk dalam perilaku manusia. Keseluruhan perilaku manusia dengan norma dan prinsip-prinsip yang mengaturnya itu kerap kali disebut moralitas atau etika.</a:t>
          </a:r>
          <a:endParaRPr lang="id-ID" sz="2000" dirty="0">
            <a:solidFill>
              <a:schemeClr val="tx1"/>
            </a:solidFill>
          </a:endParaRPr>
        </a:p>
      </dgm:t>
    </dgm:pt>
    <dgm:pt modelId="{A3675F49-1401-46D1-83E2-B1456948EA46}" type="parTrans" cxnId="{3F825C5C-91EF-41D1-8703-8DF6975ADAB0}">
      <dgm:prSet/>
      <dgm:spPr/>
      <dgm:t>
        <a:bodyPr/>
        <a:lstStyle/>
        <a:p>
          <a:endParaRPr lang="id-ID" sz="2000">
            <a:solidFill>
              <a:schemeClr val="tx1"/>
            </a:solidFill>
          </a:endParaRPr>
        </a:p>
      </dgm:t>
    </dgm:pt>
    <dgm:pt modelId="{A66EC99E-234A-4DCD-A879-30B9607885AE}" type="sibTrans" cxnId="{3F825C5C-91EF-41D1-8703-8DF6975ADAB0}">
      <dgm:prSet/>
      <dgm:spPr/>
      <dgm:t>
        <a:bodyPr/>
        <a:lstStyle/>
        <a:p>
          <a:endParaRPr lang="id-ID" sz="2000">
            <a:solidFill>
              <a:schemeClr val="tx1"/>
            </a:solidFill>
          </a:endParaRPr>
        </a:p>
      </dgm:t>
    </dgm:pt>
    <dgm:pt modelId="{D52001CC-0EC2-4E19-99BA-24A548AA32D6}">
      <dgm:prSet custT="1"/>
      <dgm:spPr/>
      <dgm:t>
        <a:bodyPr/>
        <a:lstStyle/>
        <a:p>
          <a:pPr rtl="0"/>
          <a:r>
            <a:rPr lang="id-ID" sz="2000" dirty="0" smtClean="0">
              <a:solidFill>
                <a:schemeClr val="tx1"/>
              </a:solidFill>
            </a:rPr>
            <a:t>Etika selalu terkait dengan masalah nilai sehingga perbincangan tentang etika, pada umumnya membicarakan tentang masalah nilai (baik atau buruk).</a:t>
          </a:r>
          <a:endParaRPr lang="id-ID" sz="2000" dirty="0">
            <a:solidFill>
              <a:schemeClr val="tx1"/>
            </a:solidFill>
          </a:endParaRPr>
        </a:p>
      </dgm:t>
    </dgm:pt>
    <dgm:pt modelId="{CF6D179B-BDD1-427A-AEB1-08DE66D0ED76}" type="parTrans" cxnId="{1ACE6C2A-DF88-4AD7-A2AA-2C6E9224FE25}">
      <dgm:prSet/>
      <dgm:spPr/>
      <dgm:t>
        <a:bodyPr/>
        <a:lstStyle/>
        <a:p>
          <a:endParaRPr lang="id-ID" sz="2000">
            <a:solidFill>
              <a:schemeClr val="tx1"/>
            </a:solidFill>
          </a:endParaRPr>
        </a:p>
      </dgm:t>
    </dgm:pt>
    <dgm:pt modelId="{8F246CC9-AC1D-408C-AF65-AC9B378A12A8}" type="sibTrans" cxnId="{1ACE6C2A-DF88-4AD7-A2AA-2C6E9224FE25}">
      <dgm:prSet/>
      <dgm:spPr/>
      <dgm:t>
        <a:bodyPr/>
        <a:lstStyle/>
        <a:p>
          <a:endParaRPr lang="id-ID" sz="2000">
            <a:solidFill>
              <a:schemeClr val="tx1"/>
            </a:solidFill>
          </a:endParaRPr>
        </a:p>
      </dgm:t>
    </dgm:pt>
    <dgm:pt modelId="{404CA568-BFFA-45E2-AC1F-DE909ACA769C}">
      <dgm:prSet custT="1"/>
      <dgm:spPr/>
      <dgm:t>
        <a:bodyPr/>
        <a:lstStyle/>
        <a:p>
          <a:pPr rtl="0"/>
          <a:r>
            <a:rPr lang="id-ID" sz="2000" dirty="0" smtClean="0">
              <a:solidFill>
                <a:schemeClr val="tx1"/>
              </a:solidFill>
            </a:rPr>
            <a:t>Frondizi </a:t>
          </a:r>
          <a:r>
            <a:rPr lang="id-ID" sz="2000" dirty="0" smtClean="0">
              <a:solidFill>
                <a:schemeClr val="tx1"/>
              </a:solidFill>
            </a:rPr>
            <a:t>, menerangkan </a:t>
          </a:r>
          <a:r>
            <a:rPr lang="id-ID" sz="2000" dirty="0" smtClean="0">
              <a:solidFill>
                <a:schemeClr val="tx1"/>
              </a:solidFill>
            </a:rPr>
            <a:t>bahwa nilai merupakan kualitas yang tidak real karena nilai itu tidak ada untuk dirinya sendiri, nilai membutuhkan pengemban untuk berada</a:t>
          </a:r>
          <a:endParaRPr lang="id-ID" sz="2000" dirty="0">
            <a:solidFill>
              <a:schemeClr val="tx1"/>
            </a:solidFill>
          </a:endParaRPr>
        </a:p>
      </dgm:t>
    </dgm:pt>
    <dgm:pt modelId="{C024C61C-C580-4578-985F-35544256E427}" type="parTrans" cxnId="{10D7DEAD-A8FB-4B66-9A05-FF666A4D7B39}">
      <dgm:prSet/>
      <dgm:spPr/>
      <dgm:t>
        <a:bodyPr/>
        <a:lstStyle/>
        <a:p>
          <a:endParaRPr lang="id-ID" sz="2000">
            <a:solidFill>
              <a:schemeClr val="tx1"/>
            </a:solidFill>
          </a:endParaRPr>
        </a:p>
      </dgm:t>
    </dgm:pt>
    <dgm:pt modelId="{A27B273A-B10C-48E4-AAAD-B4BA5260E200}" type="sibTrans" cxnId="{10D7DEAD-A8FB-4B66-9A05-FF666A4D7B39}">
      <dgm:prSet/>
      <dgm:spPr/>
      <dgm:t>
        <a:bodyPr/>
        <a:lstStyle/>
        <a:p>
          <a:endParaRPr lang="id-ID" sz="2000">
            <a:solidFill>
              <a:schemeClr val="tx1"/>
            </a:solidFill>
          </a:endParaRPr>
        </a:p>
      </dgm:t>
    </dgm:pt>
    <dgm:pt modelId="{DDB2D773-B1CE-49BC-89EA-20D694D5C0EA}" type="pres">
      <dgm:prSet presAssocID="{BC47123C-B620-4B1C-837A-B6EB001C817C}" presName="Name0" presStyleCnt="0">
        <dgm:presLayoutVars>
          <dgm:dir/>
          <dgm:resizeHandles val="exact"/>
        </dgm:presLayoutVars>
      </dgm:prSet>
      <dgm:spPr/>
      <dgm:t>
        <a:bodyPr/>
        <a:lstStyle/>
        <a:p>
          <a:endParaRPr lang="id-ID"/>
        </a:p>
      </dgm:t>
    </dgm:pt>
    <dgm:pt modelId="{EAB75E73-A5EF-421F-A97F-DC23297F55E7}" type="pres">
      <dgm:prSet presAssocID="{B9F8B1C1-36E9-42FD-B6A4-7BC8DE75F605}" presName="node" presStyleLbl="node1" presStyleIdx="0" presStyleCnt="3" custScaleX="116905">
        <dgm:presLayoutVars>
          <dgm:bulletEnabled val="1"/>
        </dgm:presLayoutVars>
      </dgm:prSet>
      <dgm:spPr/>
      <dgm:t>
        <a:bodyPr/>
        <a:lstStyle/>
        <a:p>
          <a:endParaRPr lang="id-ID"/>
        </a:p>
      </dgm:t>
    </dgm:pt>
    <dgm:pt modelId="{8DC013E6-048E-4B60-AB3E-EF954ACE55C3}" type="pres">
      <dgm:prSet presAssocID="{A66EC99E-234A-4DCD-A879-30B9607885AE}" presName="sibTrans" presStyleCnt="0"/>
      <dgm:spPr/>
    </dgm:pt>
    <dgm:pt modelId="{024306D4-AF01-4E27-A389-D251D0CD0955}" type="pres">
      <dgm:prSet presAssocID="{D52001CC-0EC2-4E19-99BA-24A548AA32D6}" presName="node" presStyleLbl="node1" presStyleIdx="1" presStyleCnt="3">
        <dgm:presLayoutVars>
          <dgm:bulletEnabled val="1"/>
        </dgm:presLayoutVars>
      </dgm:prSet>
      <dgm:spPr/>
      <dgm:t>
        <a:bodyPr/>
        <a:lstStyle/>
        <a:p>
          <a:endParaRPr lang="id-ID"/>
        </a:p>
      </dgm:t>
    </dgm:pt>
    <dgm:pt modelId="{249E37FD-116A-474D-B83B-20C3DE3B6BC7}" type="pres">
      <dgm:prSet presAssocID="{8F246CC9-AC1D-408C-AF65-AC9B378A12A8}" presName="sibTrans" presStyleCnt="0"/>
      <dgm:spPr/>
    </dgm:pt>
    <dgm:pt modelId="{CD03287F-9B3C-4FA1-8145-B5673EFBB6DF}" type="pres">
      <dgm:prSet presAssocID="{404CA568-BFFA-45E2-AC1F-DE909ACA769C}" presName="node" presStyleLbl="node1" presStyleIdx="2" presStyleCnt="3">
        <dgm:presLayoutVars>
          <dgm:bulletEnabled val="1"/>
        </dgm:presLayoutVars>
      </dgm:prSet>
      <dgm:spPr/>
      <dgm:t>
        <a:bodyPr/>
        <a:lstStyle/>
        <a:p>
          <a:endParaRPr lang="id-ID"/>
        </a:p>
      </dgm:t>
    </dgm:pt>
  </dgm:ptLst>
  <dgm:cxnLst>
    <dgm:cxn modelId="{82666141-285C-4301-9164-0D41171FE81A}" type="presOf" srcId="{B9F8B1C1-36E9-42FD-B6A4-7BC8DE75F605}" destId="{EAB75E73-A5EF-421F-A97F-DC23297F55E7}" srcOrd="0" destOrd="0" presId="urn:microsoft.com/office/officeart/2005/8/layout/hList6"/>
    <dgm:cxn modelId="{1ACE6C2A-DF88-4AD7-A2AA-2C6E9224FE25}" srcId="{BC47123C-B620-4B1C-837A-B6EB001C817C}" destId="{D52001CC-0EC2-4E19-99BA-24A548AA32D6}" srcOrd="1" destOrd="0" parTransId="{CF6D179B-BDD1-427A-AEB1-08DE66D0ED76}" sibTransId="{8F246CC9-AC1D-408C-AF65-AC9B378A12A8}"/>
    <dgm:cxn modelId="{CA6D43C5-1EA0-41AA-BB40-BF447C100937}" type="presOf" srcId="{D52001CC-0EC2-4E19-99BA-24A548AA32D6}" destId="{024306D4-AF01-4E27-A389-D251D0CD0955}" srcOrd="0" destOrd="0" presId="urn:microsoft.com/office/officeart/2005/8/layout/hList6"/>
    <dgm:cxn modelId="{10D7DEAD-A8FB-4B66-9A05-FF666A4D7B39}" srcId="{BC47123C-B620-4B1C-837A-B6EB001C817C}" destId="{404CA568-BFFA-45E2-AC1F-DE909ACA769C}" srcOrd="2" destOrd="0" parTransId="{C024C61C-C580-4578-985F-35544256E427}" sibTransId="{A27B273A-B10C-48E4-AAAD-B4BA5260E200}"/>
    <dgm:cxn modelId="{808435E2-FBF3-4F3B-8D26-0C46B4BB67D6}" type="presOf" srcId="{BC47123C-B620-4B1C-837A-B6EB001C817C}" destId="{DDB2D773-B1CE-49BC-89EA-20D694D5C0EA}" srcOrd="0" destOrd="0" presId="urn:microsoft.com/office/officeart/2005/8/layout/hList6"/>
    <dgm:cxn modelId="{3F825C5C-91EF-41D1-8703-8DF6975ADAB0}" srcId="{BC47123C-B620-4B1C-837A-B6EB001C817C}" destId="{B9F8B1C1-36E9-42FD-B6A4-7BC8DE75F605}" srcOrd="0" destOrd="0" parTransId="{A3675F49-1401-46D1-83E2-B1456948EA46}" sibTransId="{A66EC99E-234A-4DCD-A879-30B9607885AE}"/>
    <dgm:cxn modelId="{E194CE89-C402-477D-B019-CB0EA64D25CB}" type="presOf" srcId="{404CA568-BFFA-45E2-AC1F-DE909ACA769C}" destId="{CD03287F-9B3C-4FA1-8145-B5673EFBB6DF}" srcOrd="0" destOrd="0" presId="urn:microsoft.com/office/officeart/2005/8/layout/hList6"/>
    <dgm:cxn modelId="{2F70BFA8-C876-45E2-B554-2F6515471B88}" type="presParOf" srcId="{DDB2D773-B1CE-49BC-89EA-20D694D5C0EA}" destId="{EAB75E73-A5EF-421F-A97F-DC23297F55E7}" srcOrd="0" destOrd="0" presId="urn:microsoft.com/office/officeart/2005/8/layout/hList6"/>
    <dgm:cxn modelId="{8B492783-A696-4A71-B5EF-86AB32427CC9}" type="presParOf" srcId="{DDB2D773-B1CE-49BC-89EA-20D694D5C0EA}" destId="{8DC013E6-048E-4B60-AB3E-EF954ACE55C3}" srcOrd="1" destOrd="0" presId="urn:microsoft.com/office/officeart/2005/8/layout/hList6"/>
    <dgm:cxn modelId="{F1DEF957-3FC5-425F-A8CE-F2D56C1F3029}" type="presParOf" srcId="{DDB2D773-B1CE-49BC-89EA-20D694D5C0EA}" destId="{024306D4-AF01-4E27-A389-D251D0CD0955}" srcOrd="2" destOrd="0" presId="urn:microsoft.com/office/officeart/2005/8/layout/hList6"/>
    <dgm:cxn modelId="{88A87FBE-96D0-41AA-99A2-2D6F981F033E}" type="presParOf" srcId="{DDB2D773-B1CE-49BC-89EA-20D694D5C0EA}" destId="{249E37FD-116A-474D-B83B-20C3DE3B6BC7}" srcOrd="3" destOrd="0" presId="urn:microsoft.com/office/officeart/2005/8/layout/hList6"/>
    <dgm:cxn modelId="{A2F45B8B-6AFE-4766-82BB-60706F8503D8}" type="presParOf" srcId="{DDB2D773-B1CE-49BC-89EA-20D694D5C0EA}" destId="{CD03287F-9B3C-4FA1-8145-B5673EFBB6DF}" srcOrd="4" destOrd="0" presId="urn:microsoft.com/office/officeart/2005/8/layout/h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874BB37C-3CCB-41CD-8FC8-F01470CB9464}" type="presOf" srcId="{026362B3-D754-4C4B-A502-EB64AEEB7E44}" destId="{09D3F267-E6CD-481D-BCEC-7563BBCA2483}" srcOrd="0" destOrd="0" presId="urn:microsoft.com/office/officeart/2005/8/layout/vList2"/>
    <dgm:cxn modelId="{E44A76DD-F4A0-4FFA-9F03-61631F3DB0B3}" type="presOf" srcId="{2E530979-921F-4996-98D8-AFEB5F96B7DE}" destId="{211193E1-5E12-4589-BA5F-3469B2D8B4BF}" srcOrd="0" destOrd="0" presId="urn:microsoft.com/office/officeart/2005/8/layout/vList2"/>
    <dgm:cxn modelId="{D0C5C7D8-BAFB-4A7E-8E07-D6BD06601A8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Konsep Pancasila sebagai Sistem Etika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EB0B97F8-45C5-4946-AC19-1A23AF5E4AC6}" type="presOf" srcId="{026362B3-D754-4C4B-A502-EB64AEEB7E44}" destId="{09D3F267-E6CD-481D-BCEC-7563BBCA2483}" srcOrd="0" destOrd="0" presId="urn:microsoft.com/office/officeart/2005/8/layout/vList2"/>
    <dgm:cxn modelId="{55C59C33-C224-4B25-BDC4-E072806766D9}" type="presOf" srcId="{2E530979-921F-4996-98D8-AFEB5F96B7DE}" destId="{211193E1-5E12-4589-BA5F-3469B2D8B4BF}" srcOrd="0" destOrd="0" presId="urn:microsoft.com/office/officeart/2005/8/layout/vList2"/>
    <dgm:cxn modelId="{AB0201DC-45C9-4F7E-B12E-DA2B13D1DEC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3F7CDD-D541-4B64-B594-F8A6C4A3FEFA}" type="doc">
      <dgm:prSet loTypeId="urn:microsoft.com/office/officeart/2005/8/layout/process5" loCatId="process" qsTypeId="urn:microsoft.com/office/officeart/2005/8/quickstyle/3d2" qsCatId="3D" csTypeId="urn:microsoft.com/office/officeart/2005/8/colors/colorful1" csCatId="colorful" phldr="1"/>
      <dgm:spPr/>
      <dgm:t>
        <a:bodyPr/>
        <a:lstStyle/>
        <a:p>
          <a:endParaRPr lang="id-ID"/>
        </a:p>
      </dgm:t>
    </dgm:pt>
    <dgm:pt modelId="{331D6473-ACE4-4A28-8591-1A11A7CCF767}">
      <dgm:prSet custT="1"/>
      <dgm:spPr/>
      <dgm:t>
        <a:bodyPr/>
        <a:lstStyle/>
        <a:p>
          <a:pPr rtl="0"/>
          <a:r>
            <a:rPr lang="id-ID" sz="1500" dirty="0" smtClean="0">
              <a:solidFill>
                <a:schemeClr val="tx1"/>
              </a:solidFill>
            </a:rPr>
            <a:t>Nilai sebagaimana pengertian butir kelima (5), yaitu sebagai standar fundamental yang menjadi pegangan bagi seseorang dalam bertindak, merupakan kriteria yang penting untuk mengukur karakter seseorang. </a:t>
          </a:r>
          <a:endParaRPr lang="id-ID" sz="1500" dirty="0">
            <a:solidFill>
              <a:schemeClr val="tx1"/>
            </a:solidFill>
          </a:endParaRPr>
        </a:p>
      </dgm:t>
    </dgm:pt>
    <dgm:pt modelId="{4ACC4468-153D-4BB9-95E2-039E47BA889E}" type="parTrans" cxnId="{D05F9B48-5CD7-4930-81CD-BE3FFD1A57BB}">
      <dgm:prSet/>
      <dgm:spPr/>
      <dgm:t>
        <a:bodyPr/>
        <a:lstStyle/>
        <a:p>
          <a:endParaRPr lang="id-ID" sz="1600">
            <a:solidFill>
              <a:schemeClr val="tx1"/>
            </a:solidFill>
          </a:endParaRPr>
        </a:p>
      </dgm:t>
    </dgm:pt>
    <dgm:pt modelId="{C8A677A9-12F0-43A2-9518-409DDAFBFABF}" type="sibTrans" cxnId="{D05F9B48-5CD7-4930-81CD-BE3FFD1A57BB}">
      <dgm:prSet custT="1"/>
      <dgm:spPr/>
      <dgm:t>
        <a:bodyPr/>
        <a:lstStyle/>
        <a:p>
          <a:endParaRPr lang="id-ID" sz="1600">
            <a:solidFill>
              <a:schemeClr val="tx1"/>
            </a:solidFill>
          </a:endParaRPr>
        </a:p>
      </dgm:t>
    </dgm:pt>
    <dgm:pt modelId="{2C70E15B-72CB-49C9-87D2-E7666E9DA240}">
      <dgm:prSet custT="1"/>
      <dgm:spPr/>
      <dgm:t>
        <a:bodyPr/>
        <a:lstStyle/>
        <a:p>
          <a:pPr rtl="0"/>
          <a:r>
            <a:rPr lang="id-ID" sz="1600" dirty="0" smtClean="0">
              <a:solidFill>
                <a:schemeClr val="tx1"/>
              </a:solidFill>
            </a:rPr>
            <a:t>Nilai sebagai standar fundamental ini pula yang diterapkan seseorang dalam pergaulannya dengan orang lain sehingga perbuatannya dapat dikategorikan etis atau tidak. </a:t>
          </a:r>
          <a:endParaRPr lang="id-ID" sz="1600" dirty="0">
            <a:solidFill>
              <a:schemeClr val="tx1"/>
            </a:solidFill>
          </a:endParaRPr>
        </a:p>
      </dgm:t>
    </dgm:pt>
    <dgm:pt modelId="{26EA504A-BC06-4F7E-95CF-0E081D4D7B43}" type="parTrans" cxnId="{A9740861-76CA-4C4D-95DE-CA38A97AC18B}">
      <dgm:prSet/>
      <dgm:spPr/>
      <dgm:t>
        <a:bodyPr/>
        <a:lstStyle/>
        <a:p>
          <a:endParaRPr lang="id-ID" sz="1600">
            <a:solidFill>
              <a:schemeClr val="tx1"/>
            </a:solidFill>
          </a:endParaRPr>
        </a:p>
      </dgm:t>
    </dgm:pt>
    <dgm:pt modelId="{1F95F1D3-443B-49D0-A9F8-ECBA00187109}" type="sibTrans" cxnId="{A9740861-76CA-4C4D-95DE-CA38A97AC18B}">
      <dgm:prSet custT="1"/>
      <dgm:spPr/>
      <dgm:t>
        <a:bodyPr/>
        <a:lstStyle/>
        <a:p>
          <a:endParaRPr lang="id-ID" sz="1600">
            <a:solidFill>
              <a:schemeClr val="tx1"/>
            </a:solidFill>
          </a:endParaRPr>
        </a:p>
      </dgm:t>
    </dgm:pt>
    <dgm:pt modelId="{7BDF8E1F-4C83-4136-A47A-DB53BFE90BBB}">
      <dgm:prSet custT="1"/>
      <dgm:spPr/>
      <dgm:t>
        <a:bodyPr/>
        <a:lstStyle/>
        <a:p>
          <a:pPr rtl="0"/>
          <a:r>
            <a:rPr lang="id-ID" sz="1600" dirty="0" smtClean="0">
              <a:solidFill>
                <a:schemeClr val="tx1"/>
              </a:solidFill>
            </a:rPr>
            <a:t>“etika” dan “etiket”? Etika berarti moral, sedangkan etiket lebih mengacu pada pengertian sopan santun, adat istiadat. Jika dilihat dari asal usul katanya, etika berasal dari kata “</a:t>
          </a:r>
          <a:r>
            <a:rPr lang="id-ID" sz="1600" i="1" dirty="0" smtClean="0">
              <a:solidFill>
                <a:schemeClr val="tx1"/>
              </a:solidFill>
            </a:rPr>
            <a:t>ethos”, sedangkan etiket </a:t>
          </a:r>
          <a:r>
            <a:rPr lang="id-ID" sz="1600" dirty="0" smtClean="0">
              <a:solidFill>
                <a:schemeClr val="tx1"/>
              </a:solidFill>
            </a:rPr>
            <a:t>berasal dari kata “</a:t>
          </a:r>
          <a:r>
            <a:rPr lang="id-ID" sz="1600" i="1" dirty="0" smtClean="0">
              <a:solidFill>
                <a:schemeClr val="tx1"/>
              </a:solidFill>
            </a:rPr>
            <a:t>etiquette”. Keduanya memang mengatur perilaku manusia  </a:t>
          </a:r>
          <a:r>
            <a:rPr lang="id-ID" sz="1600" dirty="0" smtClean="0">
              <a:solidFill>
                <a:schemeClr val="tx1"/>
              </a:solidFill>
            </a:rPr>
            <a:t>secara normatif. </a:t>
          </a:r>
          <a:endParaRPr lang="id-ID" sz="1600" dirty="0">
            <a:solidFill>
              <a:schemeClr val="tx1"/>
            </a:solidFill>
          </a:endParaRPr>
        </a:p>
      </dgm:t>
    </dgm:pt>
    <dgm:pt modelId="{FB5A6B58-1E1E-4FAF-8316-3569E5271A13}" type="parTrans" cxnId="{8B05D368-3F95-4DB0-9484-53297B91F8DA}">
      <dgm:prSet/>
      <dgm:spPr/>
      <dgm:t>
        <a:bodyPr/>
        <a:lstStyle/>
        <a:p>
          <a:endParaRPr lang="id-ID" sz="1600">
            <a:solidFill>
              <a:schemeClr val="tx1"/>
            </a:solidFill>
          </a:endParaRPr>
        </a:p>
      </dgm:t>
    </dgm:pt>
    <dgm:pt modelId="{13A0F7F4-2C63-472A-8EB2-8B8EE09937FE}" type="sibTrans" cxnId="{8B05D368-3F95-4DB0-9484-53297B91F8DA}">
      <dgm:prSet custT="1"/>
      <dgm:spPr/>
      <dgm:t>
        <a:bodyPr/>
        <a:lstStyle/>
        <a:p>
          <a:endParaRPr lang="id-ID" sz="1600">
            <a:solidFill>
              <a:schemeClr val="tx1"/>
            </a:solidFill>
          </a:endParaRPr>
        </a:p>
      </dgm:t>
    </dgm:pt>
    <dgm:pt modelId="{41047C5F-DCC5-4519-97BC-B0940926B32A}">
      <dgm:prSet custT="1"/>
      <dgm:spPr/>
      <dgm:t>
        <a:bodyPr/>
        <a:lstStyle/>
        <a:p>
          <a:pPr rtl="0"/>
          <a:r>
            <a:rPr lang="id-ID" sz="1600" dirty="0" smtClean="0">
              <a:solidFill>
                <a:schemeClr val="tx1"/>
              </a:solidFill>
            </a:rPr>
            <a:t>Tetapi Etika lebih mengacu ke filsafat moral yang merupakan  kajian kritis tentang baik dan buruk, sedangkan etiket mengacu kepada cara yang tepat, yang diharapkan, serta ditentukan dalam suatu komunitas tertentu.</a:t>
          </a:r>
          <a:endParaRPr lang="id-ID" sz="1600" dirty="0">
            <a:solidFill>
              <a:schemeClr val="tx1"/>
            </a:solidFill>
          </a:endParaRPr>
        </a:p>
      </dgm:t>
    </dgm:pt>
    <dgm:pt modelId="{F06CA212-F7D1-481C-91CC-4A4FD950476B}" type="parTrans" cxnId="{351037A5-557D-49BC-986A-0B24B1E5D15C}">
      <dgm:prSet/>
      <dgm:spPr/>
      <dgm:t>
        <a:bodyPr/>
        <a:lstStyle/>
        <a:p>
          <a:endParaRPr lang="id-ID" sz="1600">
            <a:solidFill>
              <a:schemeClr val="tx1"/>
            </a:solidFill>
          </a:endParaRPr>
        </a:p>
      </dgm:t>
    </dgm:pt>
    <dgm:pt modelId="{A00625E6-B5B8-45BB-964C-CA82B9B9501F}" type="sibTrans" cxnId="{351037A5-557D-49BC-986A-0B24B1E5D15C}">
      <dgm:prSet/>
      <dgm:spPr/>
      <dgm:t>
        <a:bodyPr/>
        <a:lstStyle/>
        <a:p>
          <a:endParaRPr lang="id-ID" sz="1600">
            <a:solidFill>
              <a:schemeClr val="tx1"/>
            </a:solidFill>
          </a:endParaRPr>
        </a:p>
      </dgm:t>
    </dgm:pt>
    <dgm:pt modelId="{1F73EDA1-E461-4784-AE44-97FC72A1A65C}" type="pres">
      <dgm:prSet presAssocID="{B43F7CDD-D541-4B64-B594-F8A6C4A3FEFA}" presName="diagram" presStyleCnt="0">
        <dgm:presLayoutVars>
          <dgm:dir/>
          <dgm:resizeHandles val="exact"/>
        </dgm:presLayoutVars>
      </dgm:prSet>
      <dgm:spPr/>
      <dgm:t>
        <a:bodyPr/>
        <a:lstStyle/>
        <a:p>
          <a:endParaRPr lang="id-ID"/>
        </a:p>
      </dgm:t>
    </dgm:pt>
    <dgm:pt modelId="{A156BC5A-2389-4741-9C90-C81A6433F191}" type="pres">
      <dgm:prSet presAssocID="{331D6473-ACE4-4A28-8591-1A11A7CCF767}" presName="node" presStyleLbl="node1" presStyleIdx="0" presStyleCnt="4" custScaleX="116273" custScaleY="119593">
        <dgm:presLayoutVars>
          <dgm:bulletEnabled val="1"/>
        </dgm:presLayoutVars>
      </dgm:prSet>
      <dgm:spPr/>
      <dgm:t>
        <a:bodyPr/>
        <a:lstStyle/>
        <a:p>
          <a:endParaRPr lang="id-ID"/>
        </a:p>
      </dgm:t>
    </dgm:pt>
    <dgm:pt modelId="{3015CF51-E736-4723-9C89-E5F8DD072E22}" type="pres">
      <dgm:prSet presAssocID="{C8A677A9-12F0-43A2-9518-409DDAFBFABF}" presName="sibTrans" presStyleLbl="sibTrans2D1" presStyleIdx="0" presStyleCnt="3"/>
      <dgm:spPr/>
      <dgm:t>
        <a:bodyPr/>
        <a:lstStyle/>
        <a:p>
          <a:endParaRPr lang="id-ID"/>
        </a:p>
      </dgm:t>
    </dgm:pt>
    <dgm:pt modelId="{8F04A7AE-4347-4BF5-9285-984A84845F99}" type="pres">
      <dgm:prSet presAssocID="{C8A677A9-12F0-43A2-9518-409DDAFBFABF}" presName="connectorText" presStyleLbl="sibTrans2D1" presStyleIdx="0" presStyleCnt="3"/>
      <dgm:spPr/>
      <dgm:t>
        <a:bodyPr/>
        <a:lstStyle/>
        <a:p>
          <a:endParaRPr lang="id-ID"/>
        </a:p>
      </dgm:t>
    </dgm:pt>
    <dgm:pt modelId="{16B08EE4-A735-4BB1-A10B-81F249BA0319}" type="pres">
      <dgm:prSet presAssocID="{2C70E15B-72CB-49C9-87D2-E7666E9DA240}" presName="node" presStyleLbl="node1" presStyleIdx="1" presStyleCnt="4" custScaleX="106143">
        <dgm:presLayoutVars>
          <dgm:bulletEnabled val="1"/>
        </dgm:presLayoutVars>
      </dgm:prSet>
      <dgm:spPr/>
      <dgm:t>
        <a:bodyPr/>
        <a:lstStyle/>
        <a:p>
          <a:endParaRPr lang="id-ID"/>
        </a:p>
      </dgm:t>
    </dgm:pt>
    <dgm:pt modelId="{B0EE148B-F38C-4202-B938-A431B88502F5}" type="pres">
      <dgm:prSet presAssocID="{1F95F1D3-443B-49D0-A9F8-ECBA00187109}" presName="sibTrans" presStyleLbl="sibTrans2D1" presStyleIdx="1" presStyleCnt="3"/>
      <dgm:spPr/>
      <dgm:t>
        <a:bodyPr/>
        <a:lstStyle/>
        <a:p>
          <a:endParaRPr lang="id-ID"/>
        </a:p>
      </dgm:t>
    </dgm:pt>
    <dgm:pt modelId="{6BFB5FDF-BA0C-40B6-953A-3F1BE62AFAFB}" type="pres">
      <dgm:prSet presAssocID="{1F95F1D3-443B-49D0-A9F8-ECBA00187109}" presName="connectorText" presStyleLbl="sibTrans2D1" presStyleIdx="1" presStyleCnt="3"/>
      <dgm:spPr/>
      <dgm:t>
        <a:bodyPr/>
        <a:lstStyle/>
        <a:p>
          <a:endParaRPr lang="id-ID"/>
        </a:p>
      </dgm:t>
    </dgm:pt>
    <dgm:pt modelId="{35BFCD2C-BA91-4C69-A3AA-87DA20771C5C}" type="pres">
      <dgm:prSet presAssocID="{7BDF8E1F-4C83-4136-A47A-DB53BFE90BBB}" presName="node" presStyleLbl="node1" presStyleIdx="2" presStyleCnt="4" custScaleX="125899" custScaleY="158361">
        <dgm:presLayoutVars>
          <dgm:bulletEnabled val="1"/>
        </dgm:presLayoutVars>
      </dgm:prSet>
      <dgm:spPr/>
      <dgm:t>
        <a:bodyPr/>
        <a:lstStyle/>
        <a:p>
          <a:endParaRPr lang="id-ID"/>
        </a:p>
      </dgm:t>
    </dgm:pt>
    <dgm:pt modelId="{02BE3D8D-3793-41E7-849C-0C55989BD1F1}" type="pres">
      <dgm:prSet presAssocID="{13A0F7F4-2C63-472A-8EB2-8B8EE09937FE}" presName="sibTrans" presStyleLbl="sibTrans2D1" presStyleIdx="2" presStyleCnt="3"/>
      <dgm:spPr/>
      <dgm:t>
        <a:bodyPr/>
        <a:lstStyle/>
        <a:p>
          <a:endParaRPr lang="id-ID"/>
        </a:p>
      </dgm:t>
    </dgm:pt>
    <dgm:pt modelId="{98B9F655-8FB2-452F-905B-1A0285BC53E3}" type="pres">
      <dgm:prSet presAssocID="{13A0F7F4-2C63-472A-8EB2-8B8EE09937FE}" presName="connectorText" presStyleLbl="sibTrans2D1" presStyleIdx="2" presStyleCnt="3"/>
      <dgm:spPr/>
      <dgm:t>
        <a:bodyPr/>
        <a:lstStyle/>
        <a:p>
          <a:endParaRPr lang="id-ID"/>
        </a:p>
      </dgm:t>
    </dgm:pt>
    <dgm:pt modelId="{2FA5E767-563D-4DB4-BC2E-5183EA554218}" type="pres">
      <dgm:prSet presAssocID="{41047C5F-DCC5-4519-97BC-B0940926B32A}" presName="node" presStyleLbl="node1" presStyleIdx="3" presStyleCnt="4" custScaleX="127626" custScaleY="113901">
        <dgm:presLayoutVars>
          <dgm:bulletEnabled val="1"/>
        </dgm:presLayoutVars>
      </dgm:prSet>
      <dgm:spPr/>
      <dgm:t>
        <a:bodyPr/>
        <a:lstStyle/>
        <a:p>
          <a:endParaRPr lang="id-ID"/>
        </a:p>
      </dgm:t>
    </dgm:pt>
  </dgm:ptLst>
  <dgm:cxnLst>
    <dgm:cxn modelId="{DBFE1BE6-E91D-47FF-89DB-3D0E589E46E1}" type="presOf" srcId="{2C70E15B-72CB-49C9-87D2-E7666E9DA240}" destId="{16B08EE4-A735-4BB1-A10B-81F249BA0319}" srcOrd="0" destOrd="0" presId="urn:microsoft.com/office/officeart/2005/8/layout/process5"/>
    <dgm:cxn modelId="{A9740861-76CA-4C4D-95DE-CA38A97AC18B}" srcId="{B43F7CDD-D541-4B64-B594-F8A6C4A3FEFA}" destId="{2C70E15B-72CB-49C9-87D2-E7666E9DA240}" srcOrd="1" destOrd="0" parTransId="{26EA504A-BC06-4F7E-95CF-0E081D4D7B43}" sibTransId="{1F95F1D3-443B-49D0-A9F8-ECBA00187109}"/>
    <dgm:cxn modelId="{9CD24DC8-924A-4183-B948-D726492303B9}" type="presOf" srcId="{7BDF8E1F-4C83-4136-A47A-DB53BFE90BBB}" destId="{35BFCD2C-BA91-4C69-A3AA-87DA20771C5C}" srcOrd="0" destOrd="0" presId="urn:microsoft.com/office/officeart/2005/8/layout/process5"/>
    <dgm:cxn modelId="{6A216D51-3607-4B27-91E2-3AA59452DFE0}" type="presOf" srcId="{1F95F1D3-443B-49D0-A9F8-ECBA00187109}" destId="{6BFB5FDF-BA0C-40B6-953A-3F1BE62AFAFB}" srcOrd="1" destOrd="0" presId="urn:microsoft.com/office/officeart/2005/8/layout/process5"/>
    <dgm:cxn modelId="{0983BFD7-1FD2-4CFB-8DC0-4FB780334B37}" type="presOf" srcId="{B43F7CDD-D541-4B64-B594-F8A6C4A3FEFA}" destId="{1F73EDA1-E461-4784-AE44-97FC72A1A65C}" srcOrd="0" destOrd="0" presId="urn:microsoft.com/office/officeart/2005/8/layout/process5"/>
    <dgm:cxn modelId="{DC2A7DE9-2740-40C0-9423-4C8C1D50B2F6}" type="presOf" srcId="{13A0F7F4-2C63-472A-8EB2-8B8EE09937FE}" destId="{02BE3D8D-3793-41E7-849C-0C55989BD1F1}" srcOrd="0" destOrd="0" presId="urn:microsoft.com/office/officeart/2005/8/layout/process5"/>
    <dgm:cxn modelId="{8B05D368-3F95-4DB0-9484-53297B91F8DA}" srcId="{B43F7CDD-D541-4B64-B594-F8A6C4A3FEFA}" destId="{7BDF8E1F-4C83-4136-A47A-DB53BFE90BBB}" srcOrd="2" destOrd="0" parTransId="{FB5A6B58-1E1E-4FAF-8316-3569E5271A13}" sibTransId="{13A0F7F4-2C63-472A-8EB2-8B8EE09937FE}"/>
    <dgm:cxn modelId="{FA4BAA94-01A2-4218-979D-4F13568CF892}" type="presOf" srcId="{C8A677A9-12F0-43A2-9518-409DDAFBFABF}" destId="{8F04A7AE-4347-4BF5-9285-984A84845F99}" srcOrd="1" destOrd="0" presId="urn:microsoft.com/office/officeart/2005/8/layout/process5"/>
    <dgm:cxn modelId="{B867DD20-3C52-4C78-BCB3-2C556D79EE6F}" type="presOf" srcId="{C8A677A9-12F0-43A2-9518-409DDAFBFABF}" destId="{3015CF51-E736-4723-9C89-E5F8DD072E22}" srcOrd="0" destOrd="0" presId="urn:microsoft.com/office/officeart/2005/8/layout/process5"/>
    <dgm:cxn modelId="{019024D8-8DB1-40D3-8425-9E12FA25D528}" type="presOf" srcId="{13A0F7F4-2C63-472A-8EB2-8B8EE09937FE}" destId="{98B9F655-8FB2-452F-905B-1A0285BC53E3}" srcOrd="1" destOrd="0" presId="urn:microsoft.com/office/officeart/2005/8/layout/process5"/>
    <dgm:cxn modelId="{6ACF46BB-6D91-45A0-88D3-490878786806}" type="presOf" srcId="{331D6473-ACE4-4A28-8591-1A11A7CCF767}" destId="{A156BC5A-2389-4741-9C90-C81A6433F191}" srcOrd="0" destOrd="0" presId="urn:microsoft.com/office/officeart/2005/8/layout/process5"/>
    <dgm:cxn modelId="{D05F9B48-5CD7-4930-81CD-BE3FFD1A57BB}" srcId="{B43F7CDD-D541-4B64-B594-F8A6C4A3FEFA}" destId="{331D6473-ACE4-4A28-8591-1A11A7CCF767}" srcOrd="0" destOrd="0" parTransId="{4ACC4468-153D-4BB9-95E2-039E47BA889E}" sibTransId="{C8A677A9-12F0-43A2-9518-409DDAFBFABF}"/>
    <dgm:cxn modelId="{9024E739-F62A-449F-9144-EED524D9019A}" type="presOf" srcId="{41047C5F-DCC5-4519-97BC-B0940926B32A}" destId="{2FA5E767-563D-4DB4-BC2E-5183EA554218}" srcOrd="0" destOrd="0" presId="urn:microsoft.com/office/officeart/2005/8/layout/process5"/>
    <dgm:cxn modelId="{351037A5-557D-49BC-986A-0B24B1E5D15C}" srcId="{B43F7CDD-D541-4B64-B594-F8A6C4A3FEFA}" destId="{41047C5F-DCC5-4519-97BC-B0940926B32A}" srcOrd="3" destOrd="0" parTransId="{F06CA212-F7D1-481C-91CC-4A4FD950476B}" sibTransId="{A00625E6-B5B8-45BB-964C-CA82B9B9501F}"/>
    <dgm:cxn modelId="{A9FCE501-2320-4891-BECD-D01135942706}" type="presOf" srcId="{1F95F1D3-443B-49D0-A9F8-ECBA00187109}" destId="{B0EE148B-F38C-4202-B938-A431B88502F5}" srcOrd="0" destOrd="0" presId="urn:microsoft.com/office/officeart/2005/8/layout/process5"/>
    <dgm:cxn modelId="{9117D12F-D29D-4E77-8363-98CE836EF52B}" type="presParOf" srcId="{1F73EDA1-E461-4784-AE44-97FC72A1A65C}" destId="{A156BC5A-2389-4741-9C90-C81A6433F191}" srcOrd="0" destOrd="0" presId="urn:microsoft.com/office/officeart/2005/8/layout/process5"/>
    <dgm:cxn modelId="{F7FAC28F-825A-4B47-B160-21EE53D21E84}" type="presParOf" srcId="{1F73EDA1-E461-4784-AE44-97FC72A1A65C}" destId="{3015CF51-E736-4723-9C89-E5F8DD072E22}" srcOrd="1" destOrd="0" presId="urn:microsoft.com/office/officeart/2005/8/layout/process5"/>
    <dgm:cxn modelId="{5B6D6C63-981F-430A-BBB2-2381577235A7}" type="presParOf" srcId="{3015CF51-E736-4723-9C89-E5F8DD072E22}" destId="{8F04A7AE-4347-4BF5-9285-984A84845F99}" srcOrd="0" destOrd="0" presId="urn:microsoft.com/office/officeart/2005/8/layout/process5"/>
    <dgm:cxn modelId="{6045D52C-2E52-428D-8D4B-80A8A438BFE8}" type="presParOf" srcId="{1F73EDA1-E461-4784-AE44-97FC72A1A65C}" destId="{16B08EE4-A735-4BB1-A10B-81F249BA0319}" srcOrd="2" destOrd="0" presId="urn:microsoft.com/office/officeart/2005/8/layout/process5"/>
    <dgm:cxn modelId="{8B1291E4-6DFE-4D8C-9282-145E6B8FFE91}" type="presParOf" srcId="{1F73EDA1-E461-4784-AE44-97FC72A1A65C}" destId="{B0EE148B-F38C-4202-B938-A431B88502F5}" srcOrd="3" destOrd="0" presId="urn:microsoft.com/office/officeart/2005/8/layout/process5"/>
    <dgm:cxn modelId="{C1110C58-DE96-4196-B889-C43E45670787}" type="presParOf" srcId="{B0EE148B-F38C-4202-B938-A431B88502F5}" destId="{6BFB5FDF-BA0C-40B6-953A-3F1BE62AFAFB}" srcOrd="0" destOrd="0" presId="urn:microsoft.com/office/officeart/2005/8/layout/process5"/>
    <dgm:cxn modelId="{D599C68D-F119-4817-98A2-4116744E97DB}" type="presParOf" srcId="{1F73EDA1-E461-4784-AE44-97FC72A1A65C}" destId="{35BFCD2C-BA91-4C69-A3AA-87DA20771C5C}" srcOrd="4" destOrd="0" presId="urn:microsoft.com/office/officeart/2005/8/layout/process5"/>
    <dgm:cxn modelId="{E5A8692A-4178-4AFF-8886-6ABF7F8D4FDF}" type="presParOf" srcId="{1F73EDA1-E461-4784-AE44-97FC72A1A65C}" destId="{02BE3D8D-3793-41E7-849C-0C55989BD1F1}" srcOrd="5" destOrd="0" presId="urn:microsoft.com/office/officeart/2005/8/layout/process5"/>
    <dgm:cxn modelId="{28CFFF3F-CC84-4681-88A4-D2C3B9F8FE2E}" type="presParOf" srcId="{02BE3D8D-3793-41E7-849C-0C55989BD1F1}" destId="{98B9F655-8FB2-452F-905B-1A0285BC53E3}" srcOrd="0" destOrd="0" presId="urn:microsoft.com/office/officeart/2005/8/layout/process5"/>
    <dgm:cxn modelId="{0AE8C9C0-9340-465F-8178-E3BA6DA2152B}" type="presParOf" srcId="{1F73EDA1-E461-4784-AE44-97FC72A1A65C}" destId="{2FA5E767-563D-4DB4-BC2E-5183EA554218}" srcOrd="6" destOrd="0" presId="urn:microsoft.com/office/officeart/2005/8/layout/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5600" b="0" i="0" u="none" strike="noStrike" kern="1200" cap="none" normalizeH="0" baseline="0" dirty="0" smtClean="0">
              <a:ln/>
              <a:effectLst/>
              <a:latin typeface="Arial" pitchFamily="34" charset="0"/>
              <a:ea typeface="Calibri" pitchFamily="34" charset="0"/>
              <a:cs typeface="Arial" pitchFamily="34" charset="0"/>
            </a:rPr>
            <a:t>K</a:t>
          </a:r>
          <a:r>
            <a:rPr kumimoji="0" lang="id-ID" sz="5600" b="0" i="0" u="none" strike="noStrike" kern="1200" cap="none" normalizeH="0" dirty="0" smtClean="0">
              <a:ln/>
              <a:effectLst/>
              <a:latin typeface="Arial" pitchFamily="34" charset="0"/>
              <a:ea typeface="Calibri" pitchFamily="34" charset="0"/>
              <a:cs typeface="Arial" pitchFamily="34" charset="0"/>
            </a:rPr>
            <a:t>onsep dan urgensi Pancasila menjadi sistem etika</a:t>
          </a:r>
          <a:endParaRPr lang="id-ID" sz="5600" kern="1200" dirty="0">
            <a:latin typeface="Arial" pitchFamily="34" charset="0"/>
            <a:cs typeface="Arial" pitchFamily="34" charset="0"/>
          </a:endParaRPr>
        </a:p>
      </dsp:txBody>
      <dsp:txXfrm>
        <a:off x="0" y="1882"/>
        <a:ext cx="10347960" cy="3851954"/>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8388B6-D964-438B-8771-658E0887D2FE}">
      <dsp:nvSpPr>
        <dsp:cNvPr id="0" name=""/>
        <dsp:cNvSpPr/>
      </dsp:nvSpPr>
      <dsp:spPr>
        <a:xfrm>
          <a:off x="2790834" y="1325176"/>
          <a:ext cx="618081" cy="91440"/>
        </a:xfrm>
        <a:custGeom>
          <a:avLst/>
          <a:gdLst/>
          <a:ahLst/>
          <a:cxnLst/>
          <a:rect l="0" t="0" r="0" b="0"/>
          <a:pathLst>
            <a:path>
              <a:moveTo>
                <a:pt x="0" y="45720"/>
              </a:moveTo>
              <a:lnTo>
                <a:pt x="618081" y="45720"/>
              </a:lnTo>
            </a:path>
          </a:pathLst>
        </a:custGeom>
        <a:noFill/>
        <a:ln w="57150" cap="rnd" cmpd="sng" algn="ctr">
          <a:solidFill>
            <a:scrgbClr r="0" g="0" b="0">
              <a:tint val="60000"/>
            </a:scrgb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100000"/>
            </a:lnSpc>
            <a:spcBef>
              <a:spcPct val="0"/>
            </a:spcBef>
            <a:spcAft>
              <a:spcPts val="0"/>
            </a:spcAft>
          </a:pPr>
          <a:endParaRPr lang="id-ID" sz="1600" kern="1200">
            <a:solidFill>
              <a:schemeClr val="tx1"/>
            </a:solidFill>
          </a:endParaRPr>
        </a:p>
      </dsp:txBody>
      <dsp:txXfrm>
        <a:off x="3083658" y="1367682"/>
        <a:ext cx="32434" cy="6429"/>
      </dsp:txXfrm>
    </dsp:sp>
    <dsp:sp modelId="{3E1C79A6-250B-4922-9D7E-B9E99B44DC4A}">
      <dsp:nvSpPr>
        <dsp:cNvPr id="0" name=""/>
        <dsp:cNvSpPr/>
      </dsp:nvSpPr>
      <dsp:spPr>
        <a:xfrm>
          <a:off x="0" y="533106"/>
          <a:ext cx="2792634" cy="1675580"/>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rtl="0">
            <a:lnSpc>
              <a:spcPct val="100000"/>
            </a:lnSpc>
            <a:spcBef>
              <a:spcPct val="0"/>
            </a:spcBef>
            <a:spcAft>
              <a:spcPts val="0"/>
            </a:spcAft>
          </a:pPr>
          <a:r>
            <a:rPr lang="id-ID" sz="3200" b="1" i="0" kern="1200" baseline="0" dirty="0" smtClean="0">
              <a:solidFill>
                <a:schemeClr val="tx1"/>
              </a:solidFill>
              <a:latin typeface="Arial Black" pitchFamily="34" charset="0"/>
            </a:rPr>
            <a:t>Etika Teleologis </a:t>
          </a:r>
          <a:endParaRPr lang="id-ID" sz="3200" b="1" kern="1200" dirty="0">
            <a:solidFill>
              <a:schemeClr val="tx1"/>
            </a:solidFill>
            <a:latin typeface="Arial Black" pitchFamily="34" charset="0"/>
          </a:endParaRPr>
        </a:p>
      </dsp:txBody>
      <dsp:txXfrm>
        <a:off x="0" y="533106"/>
        <a:ext cx="2792634" cy="1675580"/>
      </dsp:txXfrm>
    </dsp:sp>
    <dsp:sp modelId="{1BF36376-E286-4F02-9419-82C35B893484}">
      <dsp:nvSpPr>
        <dsp:cNvPr id="0" name=""/>
        <dsp:cNvSpPr/>
      </dsp:nvSpPr>
      <dsp:spPr>
        <a:xfrm>
          <a:off x="6232150" y="1325176"/>
          <a:ext cx="611705" cy="91440"/>
        </a:xfrm>
        <a:custGeom>
          <a:avLst/>
          <a:gdLst/>
          <a:ahLst/>
          <a:cxnLst/>
          <a:rect l="0" t="0" r="0" b="0"/>
          <a:pathLst>
            <a:path>
              <a:moveTo>
                <a:pt x="0" y="45720"/>
              </a:moveTo>
              <a:lnTo>
                <a:pt x="611705" y="45720"/>
              </a:lnTo>
            </a:path>
          </a:pathLst>
        </a:custGeom>
        <a:noFill/>
        <a:ln w="57150" cap="rnd" cmpd="sng" algn="ctr">
          <a:solidFill>
            <a:scrgbClr r="0" g="0" b="0">
              <a:tint val="60000"/>
            </a:scrgb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100000"/>
            </a:lnSpc>
            <a:spcBef>
              <a:spcPct val="0"/>
            </a:spcBef>
            <a:spcAft>
              <a:spcPts val="0"/>
            </a:spcAft>
          </a:pPr>
          <a:endParaRPr lang="id-ID" sz="1600" kern="1200">
            <a:solidFill>
              <a:schemeClr val="tx1"/>
            </a:solidFill>
          </a:endParaRPr>
        </a:p>
      </dsp:txBody>
      <dsp:txXfrm>
        <a:off x="6521946" y="1367682"/>
        <a:ext cx="32115" cy="6429"/>
      </dsp:txXfrm>
    </dsp:sp>
    <dsp:sp modelId="{283B0A08-998E-4C89-8D70-B6461548CF72}">
      <dsp:nvSpPr>
        <dsp:cNvPr id="0" name=""/>
        <dsp:cNvSpPr/>
      </dsp:nvSpPr>
      <dsp:spPr>
        <a:xfrm>
          <a:off x="3441316" y="533106"/>
          <a:ext cx="2792634" cy="1675580"/>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100000"/>
            </a:lnSpc>
            <a:spcBef>
              <a:spcPct val="0"/>
            </a:spcBef>
            <a:spcAft>
              <a:spcPts val="0"/>
            </a:spcAft>
          </a:pPr>
          <a:r>
            <a:rPr lang="id-ID" sz="1600" b="0" i="0" kern="1200" baseline="0" dirty="0" smtClean="0">
              <a:solidFill>
                <a:schemeClr val="tx1"/>
              </a:solidFill>
            </a:rPr>
            <a:t>adalah teori yang menyatakan bahwa hasil dari tindakan moral menentukan nilai tindakan atau kebenaran tindakan dan dilawankan dengan kewajiban. </a:t>
          </a:r>
          <a:endParaRPr lang="id-ID" sz="1600" kern="1200" dirty="0">
            <a:solidFill>
              <a:schemeClr val="tx1"/>
            </a:solidFill>
          </a:endParaRPr>
        </a:p>
      </dsp:txBody>
      <dsp:txXfrm>
        <a:off x="3441316" y="533106"/>
        <a:ext cx="2792634" cy="1675580"/>
      </dsp:txXfrm>
    </dsp:sp>
    <dsp:sp modelId="{4B8E2458-86DA-46AC-9F1C-6F819D63A4B6}">
      <dsp:nvSpPr>
        <dsp:cNvPr id="0" name=""/>
        <dsp:cNvSpPr/>
      </dsp:nvSpPr>
      <dsp:spPr>
        <a:xfrm>
          <a:off x="1402693" y="2206887"/>
          <a:ext cx="7236707" cy="611705"/>
        </a:xfrm>
        <a:custGeom>
          <a:avLst/>
          <a:gdLst/>
          <a:ahLst/>
          <a:cxnLst/>
          <a:rect l="0" t="0" r="0" b="0"/>
          <a:pathLst>
            <a:path>
              <a:moveTo>
                <a:pt x="7236707" y="0"/>
              </a:moveTo>
              <a:lnTo>
                <a:pt x="7236707" y="322952"/>
              </a:lnTo>
              <a:lnTo>
                <a:pt x="0" y="322952"/>
              </a:lnTo>
              <a:lnTo>
                <a:pt x="0" y="611705"/>
              </a:lnTo>
            </a:path>
          </a:pathLst>
        </a:custGeom>
        <a:noFill/>
        <a:ln w="57150" cap="rnd" cmpd="sng" algn="ctr">
          <a:solidFill>
            <a:scrgbClr r="0" g="0" b="0">
              <a:tint val="60000"/>
            </a:scrgb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100000"/>
            </a:lnSpc>
            <a:spcBef>
              <a:spcPct val="0"/>
            </a:spcBef>
            <a:spcAft>
              <a:spcPts val="0"/>
            </a:spcAft>
          </a:pPr>
          <a:endParaRPr lang="id-ID" sz="1600" kern="1200">
            <a:solidFill>
              <a:schemeClr val="tx1"/>
            </a:solidFill>
          </a:endParaRPr>
        </a:p>
      </dsp:txBody>
      <dsp:txXfrm>
        <a:off x="4839417" y="2509525"/>
        <a:ext cx="363257" cy="6429"/>
      </dsp:txXfrm>
    </dsp:sp>
    <dsp:sp modelId="{A529AFAC-2866-4E3F-A8F9-B18AA47DF541}">
      <dsp:nvSpPr>
        <dsp:cNvPr id="0" name=""/>
        <dsp:cNvSpPr/>
      </dsp:nvSpPr>
      <dsp:spPr>
        <a:xfrm>
          <a:off x="6876256" y="533106"/>
          <a:ext cx="3526287" cy="1675580"/>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100000"/>
            </a:lnSpc>
            <a:spcBef>
              <a:spcPct val="0"/>
            </a:spcBef>
            <a:spcAft>
              <a:spcPts val="0"/>
            </a:spcAft>
          </a:pPr>
          <a:r>
            <a:rPr lang="id-ID" sz="1600" b="0" i="0" kern="1200" baseline="0" dirty="0" smtClean="0">
              <a:solidFill>
                <a:schemeClr val="tx1"/>
              </a:solidFill>
            </a:rPr>
            <a:t>Seseorang yang mungkin berniat sangat baik atau mengikuti asas-asas moral yang tertinggi, akan tetapi hasil tindakan moral itu berbahaya atau jelek, maka tindakan tersebut dinilai secara moral sebagai tindakan yang tidak etis. </a:t>
          </a:r>
          <a:endParaRPr lang="id-ID" sz="1600" kern="1200" dirty="0">
            <a:solidFill>
              <a:schemeClr val="tx1"/>
            </a:solidFill>
          </a:endParaRPr>
        </a:p>
      </dsp:txBody>
      <dsp:txXfrm>
        <a:off x="6876256" y="533106"/>
        <a:ext cx="3526287" cy="1675580"/>
      </dsp:txXfrm>
    </dsp:sp>
    <dsp:sp modelId="{1E62B91C-D1DC-4BD0-B010-551212D22A63}">
      <dsp:nvSpPr>
        <dsp:cNvPr id="0" name=""/>
        <dsp:cNvSpPr/>
      </dsp:nvSpPr>
      <dsp:spPr>
        <a:xfrm>
          <a:off x="2797210" y="3643063"/>
          <a:ext cx="611705" cy="91440"/>
        </a:xfrm>
        <a:custGeom>
          <a:avLst/>
          <a:gdLst/>
          <a:ahLst/>
          <a:cxnLst/>
          <a:rect l="0" t="0" r="0" b="0"/>
          <a:pathLst>
            <a:path>
              <a:moveTo>
                <a:pt x="0" y="45720"/>
              </a:moveTo>
              <a:lnTo>
                <a:pt x="611705" y="45720"/>
              </a:lnTo>
            </a:path>
          </a:pathLst>
        </a:custGeom>
        <a:noFill/>
        <a:ln w="57150" cap="rnd" cmpd="sng" algn="ctr">
          <a:solidFill>
            <a:scrgbClr r="0" g="0" b="0">
              <a:tint val="60000"/>
            </a:scrgb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100000"/>
            </a:lnSpc>
            <a:spcBef>
              <a:spcPct val="0"/>
            </a:spcBef>
            <a:spcAft>
              <a:spcPts val="0"/>
            </a:spcAft>
          </a:pPr>
          <a:endParaRPr lang="id-ID" sz="1600" kern="1200">
            <a:solidFill>
              <a:schemeClr val="tx1"/>
            </a:solidFill>
          </a:endParaRPr>
        </a:p>
      </dsp:txBody>
      <dsp:txXfrm>
        <a:off x="3087005" y="3685568"/>
        <a:ext cx="32115" cy="6429"/>
      </dsp:txXfrm>
    </dsp:sp>
    <dsp:sp modelId="{E853C849-1FF0-46EE-8132-CEB5C389AEAB}">
      <dsp:nvSpPr>
        <dsp:cNvPr id="0" name=""/>
        <dsp:cNvSpPr/>
      </dsp:nvSpPr>
      <dsp:spPr>
        <a:xfrm>
          <a:off x="6375" y="2850992"/>
          <a:ext cx="2792634" cy="1675580"/>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100000"/>
            </a:lnSpc>
            <a:spcBef>
              <a:spcPct val="0"/>
            </a:spcBef>
            <a:spcAft>
              <a:spcPts val="0"/>
            </a:spcAft>
          </a:pPr>
          <a:r>
            <a:rPr lang="id-ID" sz="1600" b="0" i="0" kern="1200" baseline="0" dirty="0" smtClean="0">
              <a:solidFill>
                <a:schemeClr val="tx1"/>
              </a:solidFill>
            </a:rPr>
            <a:t>Etika teleologis ini menganggap nilai moral dari suatu tindakan dinilai  berdasarkan pada efektivitas tindakan tersebut dalam mencapai tujuannya. </a:t>
          </a:r>
          <a:endParaRPr lang="id-ID" sz="1600" kern="1200" dirty="0">
            <a:solidFill>
              <a:schemeClr val="tx1"/>
            </a:solidFill>
          </a:endParaRPr>
        </a:p>
      </dsp:txBody>
      <dsp:txXfrm>
        <a:off x="6375" y="2850992"/>
        <a:ext cx="2792634" cy="1675580"/>
      </dsp:txXfrm>
    </dsp:sp>
    <dsp:sp modelId="{281563F1-02D3-49A6-9714-83FF380844F8}">
      <dsp:nvSpPr>
        <dsp:cNvPr id="0" name=""/>
        <dsp:cNvSpPr/>
      </dsp:nvSpPr>
      <dsp:spPr>
        <a:xfrm>
          <a:off x="3441316" y="2850992"/>
          <a:ext cx="2792634" cy="1675580"/>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100000"/>
            </a:lnSpc>
            <a:spcBef>
              <a:spcPct val="0"/>
            </a:spcBef>
            <a:spcAft>
              <a:spcPts val="0"/>
            </a:spcAft>
          </a:pPr>
          <a:r>
            <a:rPr lang="id-ID" sz="1600" b="0" i="0" kern="1200" baseline="0" dirty="0" smtClean="0">
              <a:solidFill>
                <a:schemeClr val="tx1"/>
              </a:solidFill>
            </a:rPr>
            <a:t>Etika teleologis ini juga menganggap bahwa di dalamnya kebenaran dan kesalahan suatu tindakan dinilai berdasarkan tujuan akhir yang diinginkan) </a:t>
          </a:r>
          <a:endParaRPr lang="id-ID" sz="1600" kern="1200" dirty="0">
            <a:solidFill>
              <a:schemeClr val="tx1"/>
            </a:solidFill>
          </a:endParaRPr>
        </a:p>
      </dsp:txBody>
      <dsp:txXfrm>
        <a:off x="3441316" y="2850992"/>
        <a:ext cx="2792634" cy="167558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077541-8D01-4B01-BEEB-C9D7DCBB80E3}">
      <dsp:nvSpPr>
        <dsp:cNvPr id="0" name=""/>
        <dsp:cNvSpPr/>
      </dsp:nvSpPr>
      <dsp:spPr>
        <a:xfrm>
          <a:off x="0" y="63193"/>
          <a:ext cx="7132320" cy="2261536"/>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kern="1200" dirty="0" smtClean="0">
              <a:solidFill>
                <a:schemeClr val="tx1"/>
              </a:solidFill>
            </a:rPr>
            <a:t>Etika Pancasila adalah cabang filsafat yang dijabarkan dari sila-sila Pancasila untuk mengatur perilaku kehidupan bermasyarakat, berbangsa, dan bernegara di Indonesia.</a:t>
          </a:r>
          <a:endParaRPr lang="id-ID" sz="2600" kern="1200" dirty="0">
            <a:solidFill>
              <a:schemeClr val="tx1"/>
            </a:solidFill>
          </a:endParaRPr>
        </a:p>
      </dsp:txBody>
      <dsp:txXfrm>
        <a:off x="0" y="63193"/>
        <a:ext cx="7132320" cy="2261536"/>
      </dsp:txXfrm>
    </dsp:sp>
    <dsp:sp modelId="{6B29CBE1-A828-445B-B11E-3427E6D0798D}">
      <dsp:nvSpPr>
        <dsp:cNvPr id="0" name=""/>
        <dsp:cNvSpPr/>
      </dsp:nvSpPr>
      <dsp:spPr>
        <a:xfrm>
          <a:off x="0" y="2399610"/>
          <a:ext cx="7132320" cy="2261536"/>
        </a:xfrm>
        <a:prstGeom prst="roundRect">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kern="1200" dirty="0" smtClean="0">
              <a:solidFill>
                <a:schemeClr val="tx1"/>
              </a:solidFill>
            </a:rPr>
            <a:t>Dalam etika Pancasila terkandung nilai-nilai ketuhanan, </a:t>
          </a:r>
          <a:r>
            <a:rPr lang="fi-FI" sz="2600" kern="1200" dirty="0" smtClean="0">
              <a:solidFill>
                <a:schemeClr val="tx1"/>
              </a:solidFill>
            </a:rPr>
            <a:t>kemanusiaan,</a:t>
          </a:r>
          <a:r>
            <a:rPr lang="id-ID" sz="2600" kern="1200" dirty="0" smtClean="0">
              <a:solidFill>
                <a:schemeClr val="tx1"/>
              </a:solidFill>
            </a:rPr>
            <a:t> </a:t>
          </a:r>
          <a:r>
            <a:rPr lang="fi-FI" sz="2600" kern="1200" dirty="0" smtClean="0">
              <a:solidFill>
                <a:schemeClr val="tx1"/>
              </a:solidFill>
            </a:rPr>
            <a:t>persatuan, kerakyatan, dan keadilan. Kelima nilai tersebut </a:t>
          </a:r>
          <a:r>
            <a:rPr lang="id-ID" sz="2600" kern="1200" dirty="0" smtClean="0">
              <a:solidFill>
                <a:schemeClr val="tx1"/>
              </a:solidFill>
            </a:rPr>
            <a:t> membentuk perilaku manusia Indonesia dalam semua aspek kehidupannya.</a:t>
          </a:r>
          <a:endParaRPr lang="id-ID" sz="2600" kern="1200" dirty="0">
            <a:solidFill>
              <a:schemeClr val="tx1"/>
            </a:solidFill>
          </a:endParaRPr>
        </a:p>
      </dsp:txBody>
      <dsp:txXfrm>
        <a:off x="0" y="2399610"/>
        <a:ext cx="7132320" cy="2261536"/>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Urgensi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90CFFC-3C52-4223-BFCF-0F43349AC607}">
      <dsp:nvSpPr>
        <dsp:cNvPr id="0" name=""/>
        <dsp:cNvSpPr/>
      </dsp:nvSpPr>
      <dsp:spPr>
        <a:xfrm>
          <a:off x="1003897" y="2664"/>
          <a:ext cx="2102494" cy="1261496"/>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id-ID" sz="1200" kern="1200" dirty="0" smtClean="0">
              <a:solidFill>
                <a:schemeClr val="tx1"/>
              </a:solidFill>
            </a:rPr>
            <a:t>Pentingnya Pancasila sebagai sistem etika terkait dengan problem yang  dihadapi bangsa Indonesia, yaitu:</a:t>
          </a:r>
          <a:endParaRPr lang="id-ID" sz="1200" kern="1200" dirty="0">
            <a:solidFill>
              <a:schemeClr val="tx1"/>
            </a:solidFill>
          </a:endParaRPr>
        </a:p>
      </dsp:txBody>
      <dsp:txXfrm>
        <a:off x="1003897" y="2664"/>
        <a:ext cx="2102494" cy="1261496"/>
      </dsp:txXfrm>
    </dsp:sp>
    <dsp:sp modelId="{443C9584-647F-4D43-A5C3-5C4985842557}">
      <dsp:nvSpPr>
        <dsp:cNvPr id="0" name=""/>
        <dsp:cNvSpPr/>
      </dsp:nvSpPr>
      <dsp:spPr>
        <a:xfrm>
          <a:off x="3291411" y="372703"/>
          <a:ext cx="445728" cy="521418"/>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endParaRPr lang="id-ID" sz="1200" kern="1200">
            <a:solidFill>
              <a:schemeClr val="tx1"/>
            </a:solidFill>
          </a:endParaRPr>
        </a:p>
      </dsp:txBody>
      <dsp:txXfrm>
        <a:off x="3291411" y="372703"/>
        <a:ext cx="445728" cy="521418"/>
      </dsp:txXfrm>
    </dsp:sp>
    <dsp:sp modelId="{663FA577-8E01-41CA-99F0-F69F84CFB7B4}">
      <dsp:nvSpPr>
        <dsp:cNvPr id="0" name=""/>
        <dsp:cNvSpPr/>
      </dsp:nvSpPr>
      <dsp:spPr>
        <a:xfrm>
          <a:off x="3947389" y="2664"/>
          <a:ext cx="2102494" cy="1261496"/>
        </a:xfrm>
        <a:prstGeom prst="roundRect">
          <a:avLst>
            <a:gd name="adj" fmla="val 10000"/>
          </a:avLst>
        </a:prstGeom>
        <a:gradFill rotWithShape="0">
          <a:gsLst>
            <a:gs pos="0">
              <a:schemeClr val="accent2">
                <a:hueOff val="-598994"/>
                <a:satOff val="4120"/>
                <a:lumOff val="457"/>
                <a:alphaOff val="0"/>
                <a:tint val="96000"/>
                <a:lumMod val="102000"/>
              </a:schemeClr>
            </a:gs>
            <a:gs pos="100000">
              <a:schemeClr val="accent2">
                <a:hueOff val="-598994"/>
                <a:satOff val="4120"/>
                <a:lumOff val="457"/>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id-ID" sz="1200" i="1" kern="1200" dirty="0" smtClean="0">
              <a:solidFill>
                <a:schemeClr val="tx1"/>
              </a:solidFill>
            </a:rPr>
            <a:t>Pertama</a:t>
          </a:r>
          <a:r>
            <a:rPr lang="id-ID" sz="1200" kern="1200" dirty="0" smtClean="0">
              <a:solidFill>
                <a:schemeClr val="tx1"/>
              </a:solidFill>
            </a:rPr>
            <a:t>, banyaknya kasus korupsi  yang melanda negara Indonesia sehingga dapat melemahkan sendi-sendi kehidupan berbangsa dan bernegara. </a:t>
          </a:r>
          <a:endParaRPr lang="id-ID" sz="1200" kern="1200" dirty="0">
            <a:solidFill>
              <a:schemeClr val="tx1"/>
            </a:solidFill>
          </a:endParaRPr>
        </a:p>
      </dsp:txBody>
      <dsp:txXfrm>
        <a:off x="3947389" y="2664"/>
        <a:ext cx="2102494" cy="1261496"/>
      </dsp:txXfrm>
    </dsp:sp>
    <dsp:sp modelId="{44327BEB-D8C5-426C-AF3B-1DA1BC235069}">
      <dsp:nvSpPr>
        <dsp:cNvPr id="0" name=""/>
        <dsp:cNvSpPr/>
      </dsp:nvSpPr>
      <dsp:spPr>
        <a:xfrm>
          <a:off x="6234904" y="372703"/>
          <a:ext cx="445728" cy="521418"/>
        </a:xfrm>
        <a:prstGeom prst="rightArrow">
          <a:avLst>
            <a:gd name="adj1" fmla="val 60000"/>
            <a:gd name="adj2" fmla="val 50000"/>
          </a:avLst>
        </a:prstGeom>
        <a:solidFill>
          <a:schemeClr val="accent2">
            <a:hueOff val="-718792"/>
            <a:satOff val="4944"/>
            <a:lumOff val="549"/>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endParaRPr lang="id-ID" sz="1200" kern="1200">
            <a:solidFill>
              <a:schemeClr val="tx1"/>
            </a:solidFill>
          </a:endParaRPr>
        </a:p>
      </dsp:txBody>
      <dsp:txXfrm>
        <a:off x="6234904" y="372703"/>
        <a:ext cx="445728" cy="521418"/>
      </dsp:txXfrm>
    </dsp:sp>
    <dsp:sp modelId="{F3800C6E-E73C-489C-A437-286B2725A606}">
      <dsp:nvSpPr>
        <dsp:cNvPr id="0" name=""/>
        <dsp:cNvSpPr/>
      </dsp:nvSpPr>
      <dsp:spPr>
        <a:xfrm>
          <a:off x="6890882" y="2664"/>
          <a:ext cx="2799808" cy="1261496"/>
        </a:xfrm>
        <a:prstGeom prst="roundRect">
          <a:avLst>
            <a:gd name="adj" fmla="val 10000"/>
          </a:avLst>
        </a:prstGeom>
        <a:gradFill rotWithShape="0">
          <a:gsLst>
            <a:gs pos="0">
              <a:schemeClr val="accent2">
                <a:hueOff val="-1197987"/>
                <a:satOff val="8241"/>
                <a:lumOff val="915"/>
                <a:alphaOff val="0"/>
                <a:tint val="96000"/>
                <a:lumMod val="102000"/>
              </a:schemeClr>
            </a:gs>
            <a:gs pos="100000">
              <a:schemeClr val="accent2">
                <a:hueOff val="-1197987"/>
                <a:satOff val="8241"/>
                <a:lumOff val="915"/>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id-ID" sz="1200" i="1" kern="1200" dirty="0" smtClean="0">
              <a:solidFill>
                <a:schemeClr val="tx1"/>
              </a:solidFill>
            </a:rPr>
            <a:t>Kedua, masih terjadinya aksi terorisme </a:t>
          </a:r>
          <a:r>
            <a:rPr lang="id-ID" sz="1200" kern="1200" dirty="0" smtClean="0">
              <a:solidFill>
                <a:schemeClr val="tx1"/>
              </a:solidFill>
            </a:rPr>
            <a:t>yang mengatasnamakan agama sehingga dapat merusak semangat toleransi dalam kehidupan antar umat beragama, dan meluluhlantakkan semangat persatuan atau mengancam disintegrasi bangsa. </a:t>
          </a:r>
          <a:endParaRPr lang="id-ID" sz="1200" kern="1200" dirty="0">
            <a:solidFill>
              <a:schemeClr val="tx1"/>
            </a:solidFill>
          </a:endParaRPr>
        </a:p>
      </dsp:txBody>
      <dsp:txXfrm>
        <a:off x="6890882" y="2664"/>
        <a:ext cx="2799808" cy="1261496"/>
      </dsp:txXfrm>
    </dsp:sp>
    <dsp:sp modelId="{B7D17845-C89F-4306-9C1B-608F98F6BA61}">
      <dsp:nvSpPr>
        <dsp:cNvPr id="0" name=""/>
        <dsp:cNvSpPr/>
      </dsp:nvSpPr>
      <dsp:spPr>
        <a:xfrm rot="5515139">
          <a:off x="8032998" y="1411335"/>
          <a:ext cx="445979" cy="521418"/>
        </a:xfrm>
        <a:prstGeom prst="rightArrow">
          <a:avLst>
            <a:gd name="adj1" fmla="val 60000"/>
            <a:gd name="adj2" fmla="val 50000"/>
          </a:avLst>
        </a:prstGeom>
        <a:solidFill>
          <a:schemeClr val="accent2">
            <a:hueOff val="-1437584"/>
            <a:satOff val="9889"/>
            <a:lumOff val="1098"/>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endParaRPr lang="id-ID" sz="1200" kern="1200">
            <a:solidFill>
              <a:schemeClr val="tx1"/>
            </a:solidFill>
          </a:endParaRPr>
        </a:p>
      </dsp:txBody>
      <dsp:txXfrm rot="5515139">
        <a:off x="8032998" y="1411335"/>
        <a:ext cx="445979" cy="521418"/>
      </dsp:txXfrm>
    </dsp:sp>
    <dsp:sp modelId="{C5C16EB9-5D52-4EB9-8A96-C53B8AEDA931}">
      <dsp:nvSpPr>
        <dsp:cNvPr id="0" name=""/>
        <dsp:cNvSpPr/>
      </dsp:nvSpPr>
      <dsp:spPr>
        <a:xfrm>
          <a:off x="6749994" y="2105159"/>
          <a:ext cx="2940696" cy="1261496"/>
        </a:xfrm>
        <a:prstGeom prst="roundRect">
          <a:avLst>
            <a:gd name="adj" fmla="val 10000"/>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id-ID" sz="1200" i="1" kern="1200" dirty="0" smtClean="0">
              <a:solidFill>
                <a:schemeClr val="tx1"/>
              </a:solidFill>
            </a:rPr>
            <a:t>Ketiga, masih terjadinya </a:t>
          </a:r>
          <a:r>
            <a:rPr lang="id-ID" sz="1200" kern="1200" dirty="0" smtClean="0">
              <a:solidFill>
                <a:schemeClr val="tx1"/>
              </a:solidFill>
            </a:rPr>
            <a:t>pelanggaran hak asasi manusia (HAM) dalam kehidupan bernegara, seperti: kasus penyerbuan Lembaga Pemasyarakatan Cebongan Yogyakarta, pada tahun 2013 yang lalu.</a:t>
          </a:r>
          <a:endParaRPr lang="id-ID" sz="1200" kern="1200" dirty="0">
            <a:solidFill>
              <a:schemeClr val="tx1"/>
            </a:solidFill>
          </a:endParaRPr>
        </a:p>
      </dsp:txBody>
      <dsp:txXfrm>
        <a:off x="6749994" y="2105159"/>
        <a:ext cx="2940696" cy="1261496"/>
      </dsp:txXfrm>
    </dsp:sp>
    <dsp:sp modelId="{128EF7EC-D5D3-4968-9CF2-EF0256B8B652}">
      <dsp:nvSpPr>
        <dsp:cNvPr id="0" name=""/>
        <dsp:cNvSpPr/>
      </dsp:nvSpPr>
      <dsp:spPr>
        <a:xfrm rot="10800000">
          <a:off x="6119246" y="2475198"/>
          <a:ext cx="445728" cy="521418"/>
        </a:xfrm>
        <a:prstGeom prst="rightArrow">
          <a:avLst>
            <a:gd name="adj1" fmla="val 60000"/>
            <a:gd name="adj2" fmla="val 50000"/>
          </a:avLst>
        </a:prstGeom>
        <a:solidFill>
          <a:schemeClr val="accent2">
            <a:hueOff val="-2156377"/>
            <a:satOff val="14833"/>
            <a:lumOff val="1646"/>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endParaRPr lang="id-ID" sz="1200" kern="1200">
            <a:solidFill>
              <a:schemeClr val="tx1"/>
            </a:solidFill>
          </a:endParaRPr>
        </a:p>
      </dsp:txBody>
      <dsp:txXfrm rot="10800000">
        <a:off x="6119246" y="2475198"/>
        <a:ext cx="445728" cy="521418"/>
      </dsp:txXfrm>
    </dsp:sp>
    <dsp:sp modelId="{687C5F92-4DF0-4F49-A92A-15A0F9991378}">
      <dsp:nvSpPr>
        <dsp:cNvPr id="0" name=""/>
        <dsp:cNvSpPr/>
      </dsp:nvSpPr>
      <dsp:spPr>
        <a:xfrm>
          <a:off x="3806501" y="2105159"/>
          <a:ext cx="2102494" cy="1261496"/>
        </a:xfrm>
        <a:prstGeom prst="roundRect">
          <a:avLst>
            <a:gd name="adj" fmla="val 10000"/>
          </a:avLst>
        </a:prstGeom>
        <a:gradFill rotWithShape="0">
          <a:gsLst>
            <a:gs pos="0">
              <a:schemeClr val="accent2">
                <a:hueOff val="-2395974"/>
                <a:satOff val="16481"/>
                <a:lumOff val="1829"/>
                <a:alphaOff val="0"/>
                <a:tint val="96000"/>
                <a:lumMod val="102000"/>
              </a:schemeClr>
            </a:gs>
            <a:gs pos="100000">
              <a:schemeClr val="accent2">
                <a:hueOff val="-2395974"/>
                <a:satOff val="16481"/>
                <a:lumOff val="1829"/>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id-ID" sz="1200" i="1" kern="1200" dirty="0" smtClean="0">
              <a:solidFill>
                <a:schemeClr val="tx1"/>
              </a:solidFill>
            </a:rPr>
            <a:t>K</a:t>
          </a:r>
          <a:r>
            <a:rPr lang="fi-FI" sz="1200" i="1" kern="1200" dirty="0" smtClean="0">
              <a:solidFill>
                <a:schemeClr val="tx1"/>
              </a:solidFill>
            </a:rPr>
            <a:t>eempat, kesenjangan antara kelompok masyarakat</a:t>
          </a:r>
          <a:r>
            <a:rPr lang="id-ID" sz="1200" i="1" kern="1200" dirty="0" smtClean="0">
              <a:solidFill>
                <a:schemeClr val="tx1"/>
              </a:solidFill>
            </a:rPr>
            <a:t> </a:t>
          </a:r>
          <a:r>
            <a:rPr lang="fi-FI" sz="1200" kern="1200" dirty="0" smtClean="0">
              <a:solidFill>
                <a:schemeClr val="tx1"/>
              </a:solidFill>
            </a:rPr>
            <a:t>kaya dan miskin masih menandai kehidupan masyarakat Indonesia. </a:t>
          </a:r>
          <a:endParaRPr lang="id-ID" sz="1200" kern="1200" dirty="0">
            <a:solidFill>
              <a:schemeClr val="tx1"/>
            </a:solidFill>
          </a:endParaRPr>
        </a:p>
      </dsp:txBody>
      <dsp:txXfrm>
        <a:off x="3806501" y="2105159"/>
        <a:ext cx="2102494" cy="1261496"/>
      </dsp:txXfrm>
    </dsp:sp>
    <dsp:sp modelId="{4F762ED5-A7BB-470C-8523-C80F0C5D608C}">
      <dsp:nvSpPr>
        <dsp:cNvPr id="0" name=""/>
        <dsp:cNvSpPr/>
      </dsp:nvSpPr>
      <dsp:spPr>
        <a:xfrm rot="10800000">
          <a:off x="3175753" y="2475198"/>
          <a:ext cx="445728" cy="521418"/>
        </a:xfrm>
        <a:prstGeom prst="rightArrow">
          <a:avLst>
            <a:gd name="adj1" fmla="val 60000"/>
            <a:gd name="adj2" fmla="val 50000"/>
          </a:avLst>
        </a:prstGeom>
        <a:solidFill>
          <a:schemeClr val="accent2">
            <a:hueOff val="-2875169"/>
            <a:satOff val="19778"/>
            <a:lumOff val="2195"/>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endParaRPr lang="id-ID" sz="1200" kern="1200">
            <a:solidFill>
              <a:schemeClr val="tx1"/>
            </a:solidFill>
          </a:endParaRPr>
        </a:p>
      </dsp:txBody>
      <dsp:txXfrm rot="10800000">
        <a:off x="3175753" y="2475198"/>
        <a:ext cx="445728" cy="521418"/>
      </dsp:txXfrm>
    </dsp:sp>
    <dsp:sp modelId="{4CEDE9A9-EE7A-4970-B2D6-18EC99A1F84E}">
      <dsp:nvSpPr>
        <dsp:cNvPr id="0" name=""/>
        <dsp:cNvSpPr/>
      </dsp:nvSpPr>
      <dsp:spPr>
        <a:xfrm>
          <a:off x="863008" y="2105159"/>
          <a:ext cx="2102494" cy="1261496"/>
        </a:xfrm>
        <a:prstGeom prst="roundRect">
          <a:avLst>
            <a:gd name="adj" fmla="val 10000"/>
          </a:avLst>
        </a:prstGeom>
        <a:gradFill rotWithShape="0">
          <a:gsLst>
            <a:gs pos="0">
              <a:schemeClr val="accent2">
                <a:hueOff val="-2994968"/>
                <a:satOff val="20602"/>
                <a:lumOff val="2287"/>
                <a:alphaOff val="0"/>
                <a:tint val="96000"/>
                <a:lumMod val="102000"/>
              </a:schemeClr>
            </a:gs>
            <a:gs pos="100000">
              <a:schemeClr val="accent2">
                <a:hueOff val="-2994968"/>
                <a:satOff val="20602"/>
                <a:lumOff val="2287"/>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fi-FI" sz="1200" i="1" kern="1200" dirty="0" smtClean="0">
              <a:solidFill>
                <a:schemeClr val="tx1"/>
              </a:solidFill>
            </a:rPr>
            <a:t>Kelima,</a:t>
          </a:r>
          <a:r>
            <a:rPr lang="id-ID" sz="1200" i="1" kern="1200" dirty="0" smtClean="0">
              <a:solidFill>
                <a:schemeClr val="tx1"/>
              </a:solidFill>
            </a:rPr>
            <a:t> </a:t>
          </a:r>
          <a:r>
            <a:rPr lang="id-ID" sz="1200" kern="1200" dirty="0" smtClean="0">
              <a:solidFill>
                <a:schemeClr val="tx1"/>
              </a:solidFill>
            </a:rPr>
            <a:t>ketidakadilan hukum yang masih mewarnai proses peradilan di Indonesia, seperti putusan bebas bersyarat atas pengedar narkoba asal Australia Schapell Corby. </a:t>
          </a:r>
          <a:endParaRPr lang="id-ID" sz="1200" kern="1200" dirty="0">
            <a:solidFill>
              <a:schemeClr val="tx1"/>
            </a:solidFill>
          </a:endParaRPr>
        </a:p>
      </dsp:txBody>
      <dsp:txXfrm>
        <a:off x="863008" y="2105159"/>
        <a:ext cx="2102494" cy="1261496"/>
      </dsp:txXfrm>
    </dsp:sp>
    <dsp:sp modelId="{B4FCBDAF-421D-483B-9E51-81F87D17CE77}">
      <dsp:nvSpPr>
        <dsp:cNvPr id="0" name=""/>
        <dsp:cNvSpPr/>
      </dsp:nvSpPr>
      <dsp:spPr>
        <a:xfrm rot="5462773">
          <a:off x="1671658" y="3515121"/>
          <a:ext cx="447214" cy="521418"/>
        </a:xfrm>
        <a:prstGeom prst="rightArrow">
          <a:avLst>
            <a:gd name="adj1" fmla="val 60000"/>
            <a:gd name="adj2" fmla="val 50000"/>
          </a:avLst>
        </a:prstGeom>
        <a:solidFill>
          <a:schemeClr val="accent2">
            <a:hueOff val="-3593961"/>
            <a:satOff val="24722"/>
            <a:lumOff val="2744"/>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endParaRPr lang="id-ID" sz="1200" kern="1200">
            <a:solidFill>
              <a:schemeClr val="tx1"/>
            </a:solidFill>
          </a:endParaRPr>
        </a:p>
      </dsp:txBody>
      <dsp:txXfrm rot="5462773">
        <a:off x="1671658" y="3515121"/>
        <a:ext cx="447214" cy="521418"/>
      </dsp:txXfrm>
    </dsp:sp>
    <dsp:sp modelId="{7B83A02F-00F7-4DD1-AB2B-57EDDEA30817}">
      <dsp:nvSpPr>
        <dsp:cNvPr id="0" name=""/>
        <dsp:cNvSpPr/>
      </dsp:nvSpPr>
      <dsp:spPr>
        <a:xfrm>
          <a:off x="62904" y="4210315"/>
          <a:ext cx="3625815" cy="1261496"/>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00000"/>
            </a:lnSpc>
            <a:spcBef>
              <a:spcPct val="0"/>
            </a:spcBef>
            <a:spcAft>
              <a:spcPts val="0"/>
            </a:spcAft>
          </a:pPr>
          <a:r>
            <a:rPr lang="id-ID" sz="1200" i="1" kern="1200" dirty="0" smtClean="0">
              <a:solidFill>
                <a:schemeClr val="tx1"/>
              </a:solidFill>
            </a:rPr>
            <a:t>Keenam, banyaknya orang kaya yang tidak bersedia </a:t>
          </a:r>
          <a:r>
            <a:rPr lang="id-ID" sz="1200" kern="1200" dirty="0" smtClean="0">
              <a:solidFill>
                <a:schemeClr val="tx1"/>
              </a:solidFill>
            </a:rPr>
            <a:t>membayar pajak dengan benar, seperti kasus penggelapan pajak oleh perusahaan, kasus panama papers yang menghindari atau mengurangi pembayaran pajak.</a:t>
          </a:r>
          <a:endParaRPr lang="id-ID" sz="1200" kern="1200" dirty="0">
            <a:solidFill>
              <a:schemeClr val="tx1"/>
            </a:solidFill>
          </a:endParaRPr>
        </a:p>
      </dsp:txBody>
      <dsp:txXfrm>
        <a:off x="62904" y="4210315"/>
        <a:ext cx="3625815" cy="126149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Urgensi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3765"/>
          <a:ext cx="10347960" cy="3851954"/>
        </a:xfrm>
        <a:prstGeom prst="roundRect">
          <a:avLst/>
        </a:prstGeom>
        <a:gradFill rotWithShape="0">
          <a:gsLst>
            <a:gs pos="0">
              <a:schemeClr val="accent1">
                <a:shade val="50000"/>
                <a:hueOff val="0"/>
                <a:satOff val="0"/>
                <a:lumOff val="0"/>
                <a:alphaOff val="0"/>
                <a:tint val="96000"/>
                <a:lumMod val="102000"/>
              </a:schemeClr>
            </a:gs>
            <a:gs pos="100000">
              <a:schemeClr val="accent1">
                <a:shade val="5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5600" b="0" i="0" u="none" strike="noStrike" kern="1200" cap="none" normalizeH="0" baseline="0" dirty="0" smtClean="0">
              <a:ln/>
              <a:effectLst/>
              <a:latin typeface="Arial" pitchFamily="34" charset="0"/>
              <a:ea typeface="Calibri" pitchFamily="34" charset="0"/>
              <a:cs typeface="Arial" pitchFamily="34" charset="0"/>
            </a:rPr>
            <a:t>Alasan Diperlukannya Pancasila Sebagai Sistem Etika</a:t>
          </a:r>
          <a:endParaRPr lang="id-ID" sz="5600" kern="1200" dirty="0">
            <a:latin typeface="Arial" pitchFamily="34" charset="0"/>
            <a:cs typeface="Arial" pitchFamily="34" charset="0"/>
          </a:endParaRPr>
        </a:p>
      </dsp:txBody>
      <dsp:txXfrm>
        <a:off x="0" y="3765"/>
        <a:ext cx="10347960" cy="3851954"/>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36092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Alasan Diperlukannya Pancasila Sebagai Sistem Etika</a:t>
          </a:r>
          <a:endParaRPr lang="id-ID" sz="3600" b="1" kern="1200" dirty="0">
            <a:latin typeface="Arial" pitchFamily="34" charset="0"/>
            <a:cs typeface="Arial" pitchFamily="34" charset="0"/>
          </a:endParaRPr>
        </a:p>
      </dsp:txBody>
      <dsp:txXfrm>
        <a:off x="0" y="83818"/>
        <a:ext cx="7360920" cy="900948"/>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958D38-52A8-4031-89CA-A41D2A045E3D}">
      <dsp:nvSpPr>
        <dsp:cNvPr id="0" name=""/>
        <dsp:cNvSpPr/>
      </dsp:nvSpPr>
      <dsp:spPr>
        <a:xfrm rot="10800000">
          <a:off x="0" y="0"/>
          <a:ext cx="10306049" cy="1533614"/>
        </a:xfrm>
        <a:prstGeom prst="trapezoid">
          <a:avLst>
            <a:gd name="adj" fmla="val 336005"/>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rtl="0">
            <a:lnSpc>
              <a:spcPct val="90000"/>
            </a:lnSpc>
            <a:spcBef>
              <a:spcPct val="0"/>
            </a:spcBef>
            <a:spcAft>
              <a:spcPct val="35000"/>
            </a:spcAft>
          </a:pPr>
          <a:r>
            <a:rPr lang="id-ID" sz="3400" kern="1200" dirty="0" smtClean="0"/>
            <a:t>Beberapa alasan mengapa Pancasila sebagai sistem etika itu diperlukan dalam penyelenggaraan kehidupan bernegara di  Indonesia, meliputi hal-hal sebagai berikut:</a:t>
          </a:r>
          <a:endParaRPr lang="id-ID" sz="3400" kern="1200" dirty="0"/>
        </a:p>
      </dsp:txBody>
      <dsp:txXfrm>
        <a:off x="0" y="0"/>
        <a:ext cx="10306049" cy="1533614"/>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967C64-152E-4B95-9DFD-245A5C02B28B}">
      <dsp:nvSpPr>
        <dsp:cNvPr id="0" name=""/>
        <dsp:cNvSpPr/>
      </dsp:nvSpPr>
      <dsp:spPr>
        <a:xfrm>
          <a:off x="0" y="0"/>
          <a:ext cx="3524250" cy="3530292"/>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i="1" kern="1200" dirty="0" smtClean="0">
              <a:solidFill>
                <a:schemeClr val="tx1"/>
              </a:solidFill>
            </a:rPr>
            <a:t>Pertama, dekadensi moral yang melanda kehidupan masyarakat, terutama </a:t>
          </a:r>
          <a:r>
            <a:rPr lang="id-ID" sz="1600" kern="1200" dirty="0" smtClean="0">
              <a:solidFill>
                <a:schemeClr val="tx1"/>
              </a:solidFill>
            </a:rPr>
            <a:t>generasi muda sehingga membahayakan kelangsungan hidup bernegara. Generasi muda yang tidak mendapat pendidikan karakter yang memadai dihadapkan pada pluralitas nilai yang melanda Indonesia sebagai akibat globalisasi sehingga mereka kehilangan arah. Dekadensi moral itu terjadi ketika pengaruh globalisasi tidak sejalan dengan nilai-nilai Pancasila, tetapi justru nilai-nilai dari luar berlaku dominan</a:t>
          </a:r>
          <a:endParaRPr lang="id-ID" sz="1600" kern="1200" dirty="0">
            <a:solidFill>
              <a:schemeClr val="tx1"/>
            </a:solidFill>
          </a:endParaRPr>
        </a:p>
      </dsp:txBody>
      <dsp:txXfrm>
        <a:off x="0" y="0"/>
        <a:ext cx="3524250" cy="3530292"/>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7CD4F1-46FB-4C81-9C4F-61A17F62E7BA}">
      <dsp:nvSpPr>
        <dsp:cNvPr id="0" name=""/>
        <dsp:cNvSpPr/>
      </dsp:nvSpPr>
      <dsp:spPr>
        <a:xfrm>
          <a:off x="0" y="529"/>
          <a:ext cx="3162300" cy="369464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i="1" kern="1200" dirty="0" smtClean="0">
              <a:solidFill>
                <a:schemeClr val="tx1"/>
              </a:solidFill>
            </a:rPr>
            <a:t>Kedua, korupsi akan bersimaharajalela karena para penyelenggara negara  </a:t>
          </a:r>
          <a:r>
            <a:rPr lang="id-ID" sz="1700" kern="1200" dirty="0" smtClean="0">
              <a:solidFill>
                <a:schemeClr val="tx1"/>
              </a:solidFill>
            </a:rPr>
            <a:t>tidak memiliki rambu-rambu normatif dalam menjalankan tugasnya. Para  penyelenggara negara tidak dapat membedakan batasan yang boleh dan tidak, pantas dan tidak, baik dan buruk (</a:t>
          </a:r>
          <a:r>
            <a:rPr lang="id-ID" sz="1700" i="1" kern="1200" dirty="0" smtClean="0">
              <a:solidFill>
                <a:schemeClr val="tx1"/>
              </a:solidFill>
            </a:rPr>
            <a:t>good and bad). Pancasila sebagai </a:t>
          </a:r>
          <a:r>
            <a:rPr lang="id-ID" sz="1700" kern="1200" dirty="0" smtClean="0">
              <a:solidFill>
                <a:schemeClr val="tx1"/>
              </a:solidFill>
            </a:rPr>
            <a:t>sistem etika terkait dengan pemahaman atas kriteria baik (</a:t>
          </a:r>
          <a:r>
            <a:rPr lang="id-ID" sz="1700" i="1" kern="1200" dirty="0" smtClean="0">
              <a:solidFill>
                <a:schemeClr val="tx1"/>
              </a:solidFill>
            </a:rPr>
            <a:t>good) dan buruk </a:t>
          </a:r>
          <a:r>
            <a:rPr lang="id-ID" sz="1700" kern="1200" dirty="0" smtClean="0">
              <a:solidFill>
                <a:schemeClr val="tx1"/>
              </a:solidFill>
            </a:rPr>
            <a:t>(</a:t>
          </a:r>
          <a:r>
            <a:rPr lang="id-ID" sz="1700" i="1" kern="1200" dirty="0" smtClean="0">
              <a:solidFill>
                <a:schemeClr val="tx1"/>
              </a:solidFill>
            </a:rPr>
            <a:t>bad).</a:t>
          </a:r>
          <a:endParaRPr lang="id-ID" sz="1700" kern="1200" dirty="0">
            <a:solidFill>
              <a:schemeClr val="tx1"/>
            </a:solidFill>
          </a:endParaRPr>
        </a:p>
      </dsp:txBody>
      <dsp:txXfrm>
        <a:off x="0" y="529"/>
        <a:ext cx="3162300" cy="3694640"/>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E15260-8E5A-4C6B-952E-81575F8E9F7E}">
      <dsp:nvSpPr>
        <dsp:cNvPr id="0" name=""/>
        <dsp:cNvSpPr/>
      </dsp:nvSpPr>
      <dsp:spPr>
        <a:xfrm>
          <a:off x="0" y="76205"/>
          <a:ext cx="2914650" cy="3619489"/>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i="1" kern="1200" dirty="0" smtClean="0">
              <a:solidFill>
                <a:schemeClr val="tx1"/>
              </a:solidFill>
            </a:rPr>
            <a:t>Ketiga, kurangnya rasa perlu berkontribusi dalam pembangunan melalui </a:t>
          </a:r>
          <a:r>
            <a:rPr lang="id-ID" sz="1500" kern="1200" dirty="0" smtClean="0">
              <a:solidFill>
                <a:schemeClr val="tx1"/>
              </a:solidFill>
            </a:rPr>
            <a:t>pembayaran pajak. Hal tersebut terlihat dari kepatuhan pajak yang masih rendah, padahal peranan pajak dari tahun ke tahun semakin meningkat dalam membiayai APBN. Pancasila sebagai sistem etika akan dapat mengarahkan wajib pajak untuk secara sadar memenuhi kewajiban perpajakannya dengan baik.</a:t>
          </a:r>
          <a:endParaRPr lang="id-ID" sz="1500" kern="1200" dirty="0">
            <a:solidFill>
              <a:schemeClr val="tx1"/>
            </a:solidFill>
          </a:endParaRPr>
        </a:p>
      </dsp:txBody>
      <dsp:txXfrm>
        <a:off x="0" y="76205"/>
        <a:ext cx="2914650" cy="3619489"/>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36092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Alasan Diperlukannya Pancasila Sebagai Sistem Etika</a:t>
          </a:r>
          <a:endParaRPr lang="id-ID" sz="3600" b="1" kern="1200" dirty="0">
            <a:latin typeface="Arial" pitchFamily="34" charset="0"/>
            <a:cs typeface="Arial" pitchFamily="34" charset="0"/>
          </a:endParaRPr>
        </a:p>
      </dsp:txBody>
      <dsp:txXfrm>
        <a:off x="0" y="83818"/>
        <a:ext cx="7360920" cy="900948"/>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C4B64D-3A22-4A33-BF3A-D2335A05A683}">
      <dsp:nvSpPr>
        <dsp:cNvPr id="0" name=""/>
        <dsp:cNvSpPr/>
      </dsp:nvSpPr>
      <dsp:spPr>
        <a:xfrm>
          <a:off x="0" y="876"/>
          <a:ext cx="6915150" cy="2560791"/>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i="1" kern="1200" dirty="0" smtClean="0"/>
            <a:t>Keempat, pelanggaran hak-hak asasi manusia (HAM) dalam kehidupan </a:t>
          </a:r>
          <a:r>
            <a:rPr lang="it-IT" sz="2000" kern="1200" dirty="0" smtClean="0"/>
            <a:t>bernegara di Indonesia ditandai dengan</a:t>
          </a:r>
          <a:r>
            <a:rPr lang="id-ID" sz="2000" kern="1200" dirty="0" smtClean="0"/>
            <a:t> </a:t>
          </a:r>
          <a:r>
            <a:rPr lang="it-IT" sz="2000" kern="1200" dirty="0" smtClean="0"/>
            <a:t>melemahnya penghargaan seseorang</a:t>
          </a:r>
          <a:r>
            <a:rPr lang="id-ID" sz="2000" kern="1200" dirty="0" smtClean="0"/>
            <a:t> terhadap hak pihak lain. Kasus-kasus pelanggaran HAM yang dilaporkan di berbagai media, seperti penganiayaan terhadap pembantu rumah tangga (PRT), penelantaran anak-anak yatim oleh pihak-pihak yang seharusnya melindungi, kekerasan dalam rumah tangga (KDRT), dan lain-lain.</a:t>
          </a:r>
          <a:endParaRPr lang="id-ID" sz="2000" kern="1200" dirty="0"/>
        </a:p>
      </dsp:txBody>
      <dsp:txXfrm>
        <a:off x="0" y="876"/>
        <a:ext cx="6915150" cy="2560791"/>
      </dsp:txXfrm>
    </dsp:sp>
    <dsp:sp modelId="{84FFF612-4F67-47F8-A9F3-495304CEAC45}">
      <dsp:nvSpPr>
        <dsp:cNvPr id="0" name=""/>
        <dsp:cNvSpPr/>
      </dsp:nvSpPr>
      <dsp:spPr>
        <a:xfrm>
          <a:off x="0" y="2575491"/>
          <a:ext cx="6915150" cy="2560791"/>
        </a:xfrm>
        <a:prstGeom prst="roundRect">
          <a:avLst/>
        </a:prstGeom>
        <a:gradFill rotWithShape="0">
          <a:gsLst>
            <a:gs pos="0">
              <a:schemeClr val="accent2">
                <a:hueOff val="-3593961"/>
                <a:satOff val="24722"/>
                <a:lumOff val="2744"/>
                <a:alphaOff val="0"/>
                <a:tint val="60000"/>
                <a:lumMod val="104000"/>
              </a:schemeClr>
            </a:gs>
            <a:gs pos="100000">
              <a:schemeClr val="accent2">
                <a:hueOff val="-3593961"/>
                <a:satOff val="24722"/>
                <a:lumOff val="2744"/>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i="1" kern="1200" dirty="0" smtClean="0"/>
            <a:t>Kelima, kerusakan lingkungan yang berdampak terhadap berbagai aspek </a:t>
          </a:r>
          <a:r>
            <a:rPr lang="fi-FI" sz="2000" kern="1200" dirty="0" smtClean="0"/>
            <a:t>kehidupan manusia, seperti kesehatan, kelancaran penerbangan, nasib</a:t>
          </a:r>
          <a:r>
            <a:rPr lang="id-ID" sz="2000" kern="1200" dirty="0" smtClean="0"/>
            <a:t> generasi yang akan datang, </a:t>
          </a:r>
          <a:r>
            <a:rPr lang="id-ID" sz="2000" i="1" kern="1200" dirty="0" smtClean="0"/>
            <a:t>global warming, perubahan cuaca, dan lain </a:t>
          </a:r>
          <a:r>
            <a:rPr lang="id-ID" sz="2000" kern="1200" dirty="0" smtClean="0"/>
            <a:t>sebagainya. Kasus-kasus tersebut menunjukkan bahwa kesadaran terhadap  nilai-nilai Pancasila sebagai sistem etika belum mendapat tempat yang tepat  di hati masyarakat.</a:t>
          </a:r>
          <a:endParaRPr lang="id-ID" sz="2000" kern="1200" dirty="0"/>
        </a:p>
      </dsp:txBody>
      <dsp:txXfrm>
        <a:off x="0" y="2575491"/>
        <a:ext cx="6915150" cy="2560791"/>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5600" b="0" i="0" u="none" strike="noStrike" kern="1200" cap="none" normalizeH="0" baseline="0" dirty="0" smtClean="0">
              <a:ln/>
              <a:solidFill>
                <a:schemeClr val="tx1"/>
              </a:solidFill>
              <a:effectLst/>
              <a:latin typeface="Arial" pitchFamily="34" charset="0"/>
              <a:ea typeface="Calibri" pitchFamily="34" charset="0"/>
              <a:cs typeface="Arial" pitchFamily="34" charset="0"/>
            </a:rPr>
            <a:t>Sumber Historis, Sosiologis, Politis tentang Pancasila Sebagai Sistem Etika</a:t>
          </a:r>
          <a:endParaRPr lang="id-ID" sz="5600" kern="1200" dirty="0">
            <a:solidFill>
              <a:schemeClr val="tx1"/>
            </a:solidFill>
            <a:latin typeface="Arial" pitchFamily="34" charset="0"/>
            <a:cs typeface="Arial" pitchFamily="34" charset="0"/>
          </a:endParaRPr>
        </a:p>
      </dsp:txBody>
      <dsp:txXfrm>
        <a:off x="0" y="1882"/>
        <a:ext cx="10347960" cy="385195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F1F281-CDF5-4824-B232-DED9CB10AAD1}">
      <dsp:nvSpPr>
        <dsp:cNvPr id="0" name=""/>
        <dsp:cNvSpPr/>
      </dsp:nvSpPr>
      <dsp:spPr>
        <a:xfrm>
          <a:off x="0" y="211"/>
          <a:ext cx="6751320" cy="1051468"/>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“Etika” berasal dari bahasa Yunani, “</a:t>
          </a:r>
          <a:r>
            <a:rPr lang="id-ID" sz="2000" i="1" kern="1200" dirty="0" smtClean="0">
              <a:solidFill>
                <a:schemeClr val="tx1"/>
              </a:solidFill>
            </a:rPr>
            <a:t>Ethos” yang artinya tempat tinggal yang biasa, padang </a:t>
          </a:r>
          <a:r>
            <a:rPr lang="nl-NL" sz="2000" kern="1200" dirty="0" smtClean="0">
              <a:solidFill>
                <a:schemeClr val="tx1"/>
              </a:solidFill>
            </a:rPr>
            <a:t>rumput, kandang,</a:t>
          </a:r>
          <a:r>
            <a:rPr lang="id-ID" sz="2000" kern="1200" dirty="0" smtClean="0">
              <a:solidFill>
                <a:schemeClr val="tx1"/>
              </a:solidFill>
            </a:rPr>
            <a:t> </a:t>
          </a:r>
          <a:r>
            <a:rPr lang="nl-NL" sz="2000" kern="1200" dirty="0" smtClean="0">
              <a:solidFill>
                <a:schemeClr val="tx1"/>
              </a:solidFill>
            </a:rPr>
            <a:t>kebiasaan, adat, watak, perasaan, sikap, dan cara berpikir.</a:t>
          </a:r>
          <a:r>
            <a:rPr lang="id-ID" sz="2000" kern="1200" dirty="0" smtClean="0">
              <a:solidFill>
                <a:schemeClr val="tx1"/>
              </a:solidFill>
            </a:rPr>
            <a:t> </a:t>
          </a:r>
          <a:endParaRPr lang="id-ID" sz="2000" kern="1200" dirty="0">
            <a:solidFill>
              <a:schemeClr val="tx1"/>
            </a:solidFill>
          </a:endParaRPr>
        </a:p>
      </dsp:txBody>
      <dsp:txXfrm>
        <a:off x="0" y="211"/>
        <a:ext cx="6751320" cy="1051468"/>
      </dsp:txXfrm>
    </dsp:sp>
    <dsp:sp modelId="{744DD166-397E-44C5-8006-A90D63C13F06}">
      <dsp:nvSpPr>
        <dsp:cNvPr id="0" name=""/>
        <dsp:cNvSpPr/>
      </dsp:nvSpPr>
      <dsp:spPr>
        <a:xfrm>
          <a:off x="0" y="1065447"/>
          <a:ext cx="6751320" cy="1051468"/>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Secara etimologis, etika berarti ilmu tentang segala sesuatu yang biasa dilakukan atau ilmu tentang adat kebiasaan. </a:t>
          </a:r>
          <a:endParaRPr lang="id-ID" sz="2000" kern="1200" dirty="0">
            <a:solidFill>
              <a:schemeClr val="tx1"/>
            </a:solidFill>
          </a:endParaRPr>
        </a:p>
      </dsp:txBody>
      <dsp:txXfrm>
        <a:off x="0" y="1065447"/>
        <a:ext cx="6751320" cy="1051468"/>
      </dsp:txXfrm>
    </dsp:sp>
    <dsp:sp modelId="{69D1B349-E083-4652-B956-E8FBDEC7AC2F}">
      <dsp:nvSpPr>
        <dsp:cNvPr id="0" name=""/>
        <dsp:cNvSpPr/>
      </dsp:nvSpPr>
      <dsp:spPr>
        <a:xfrm>
          <a:off x="0" y="2130683"/>
          <a:ext cx="6751320" cy="1051468"/>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Dalam arti ini, etika berkaitan dengan kebiasaan hidup yang baik, tata cara hidup yang baik, baik pada diri seseorang maupun masyarakat. </a:t>
          </a:r>
          <a:endParaRPr lang="id-ID" sz="2000" kern="1200" dirty="0">
            <a:solidFill>
              <a:schemeClr val="tx1"/>
            </a:solidFill>
          </a:endParaRPr>
        </a:p>
      </dsp:txBody>
      <dsp:txXfrm>
        <a:off x="0" y="2130683"/>
        <a:ext cx="6751320" cy="1051468"/>
      </dsp:txXfrm>
    </dsp:sp>
    <dsp:sp modelId="{17415A04-8FB8-4082-98C6-D06CABE3D4B8}">
      <dsp:nvSpPr>
        <dsp:cNvPr id="0" name=""/>
        <dsp:cNvSpPr/>
      </dsp:nvSpPr>
      <dsp:spPr>
        <a:xfrm>
          <a:off x="0" y="3195919"/>
          <a:ext cx="6751320" cy="1051468"/>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Kebiasaan hidup yang baik ini dianut dan diwariskan dari satu generasi ke generasi yang lain. Dalam artian ini, etika sama maknanya dengan moral. </a:t>
          </a:r>
          <a:endParaRPr lang="id-ID" sz="2000" kern="1200" dirty="0">
            <a:solidFill>
              <a:schemeClr val="tx1"/>
            </a:solidFill>
          </a:endParaRPr>
        </a:p>
      </dsp:txBody>
      <dsp:txXfrm>
        <a:off x="0" y="3195919"/>
        <a:ext cx="6751320" cy="1051468"/>
      </dsp:txXfrm>
    </dsp:sp>
    <dsp:sp modelId="{9AB90BAF-03CF-457D-80AC-758A302D907A}">
      <dsp:nvSpPr>
        <dsp:cNvPr id="0" name=""/>
        <dsp:cNvSpPr/>
      </dsp:nvSpPr>
      <dsp:spPr>
        <a:xfrm>
          <a:off x="0" y="4261155"/>
          <a:ext cx="6751320" cy="1051468"/>
        </a:xfrm>
        <a:prstGeom prst="round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Etika dalam arti yang luas ialah ilmu yang membahas tentang kriteria baik dan buruk.</a:t>
          </a:r>
          <a:endParaRPr lang="id-ID" sz="2000" kern="1200" dirty="0">
            <a:solidFill>
              <a:schemeClr val="tx1"/>
            </a:solidFill>
          </a:endParaRPr>
        </a:p>
      </dsp:txBody>
      <dsp:txXfrm>
        <a:off x="0" y="4261155"/>
        <a:ext cx="6751320" cy="1051468"/>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78A782-D1C2-4719-9CDA-914D669D134E}">
      <dsp:nvSpPr>
        <dsp:cNvPr id="0" name=""/>
        <dsp:cNvSpPr/>
      </dsp:nvSpPr>
      <dsp:spPr>
        <a:xfrm>
          <a:off x="1278054" y="461158"/>
          <a:ext cx="1572467" cy="1420604"/>
        </a:xfrm>
        <a:prstGeom prst="roundRect">
          <a:avLst>
            <a:gd name="adj" fmla="val 1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b="1" kern="1200" dirty="0" smtClean="0">
              <a:solidFill>
                <a:schemeClr val="tx1"/>
              </a:solidFill>
            </a:rPr>
            <a:t>Sumber Politis</a:t>
          </a:r>
          <a:endParaRPr lang="id-ID" sz="2600" b="1" kern="1200" dirty="0">
            <a:solidFill>
              <a:schemeClr val="tx1"/>
            </a:solidFill>
          </a:endParaRPr>
        </a:p>
      </dsp:txBody>
      <dsp:txXfrm>
        <a:off x="1278054" y="461158"/>
        <a:ext cx="1572467" cy="1420604"/>
      </dsp:txXfrm>
    </dsp:sp>
    <dsp:sp modelId="{7CAA4798-152B-4A7E-8E99-18C1634C1181}">
      <dsp:nvSpPr>
        <dsp:cNvPr id="0" name=""/>
        <dsp:cNvSpPr/>
      </dsp:nvSpPr>
      <dsp:spPr>
        <a:xfrm>
          <a:off x="3058876" y="877868"/>
          <a:ext cx="501946" cy="587183"/>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a:off x="3058876" y="877868"/>
        <a:ext cx="501946" cy="587183"/>
      </dsp:txXfrm>
    </dsp:sp>
    <dsp:sp modelId="{AAA6B257-3AF0-463D-8F7A-832369C78C63}">
      <dsp:nvSpPr>
        <dsp:cNvPr id="0" name=""/>
        <dsp:cNvSpPr/>
      </dsp:nvSpPr>
      <dsp:spPr>
        <a:xfrm>
          <a:off x="3797590" y="123728"/>
          <a:ext cx="3190630" cy="2095462"/>
        </a:xfrm>
        <a:prstGeom prst="roundRect">
          <a:avLst>
            <a:gd name="adj" fmla="val 1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Sumber politis Pancasila sebagai sistem etika terdapat dalam norma-norma  dasar (</a:t>
          </a:r>
          <a:r>
            <a:rPr lang="id-ID" sz="1800" i="1" kern="1200" dirty="0" smtClean="0">
              <a:solidFill>
                <a:schemeClr val="tx1"/>
              </a:solidFill>
            </a:rPr>
            <a:t>Grundnorm) sebagai sumber penyusunan berbagai peraturan </a:t>
          </a:r>
          <a:r>
            <a:rPr lang="id-ID" sz="1800" kern="1200" dirty="0" smtClean="0">
              <a:solidFill>
                <a:schemeClr val="tx1"/>
              </a:solidFill>
            </a:rPr>
            <a:t>perundangan-undangan di Indonesia. </a:t>
          </a:r>
          <a:endParaRPr lang="id-ID" sz="1800" kern="1200" dirty="0">
            <a:solidFill>
              <a:schemeClr val="tx1"/>
            </a:solidFill>
          </a:endParaRPr>
        </a:p>
      </dsp:txBody>
      <dsp:txXfrm>
        <a:off x="3797590" y="123728"/>
        <a:ext cx="3190630" cy="2095462"/>
      </dsp:txXfrm>
    </dsp:sp>
    <dsp:sp modelId="{0D3C26F3-01DD-4767-9DC3-C623921B2A49}">
      <dsp:nvSpPr>
        <dsp:cNvPr id="0" name=""/>
        <dsp:cNvSpPr/>
      </dsp:nvSpPr>
      <dsp:spPr>
        <a:xfrm>
          <a:off x="7196576" y="877868"/>
          <a:ext cx="501946" cy="587183"/>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a:off x="7196576" y="877868"/>
        <a:ext cx="501946" cy="587183"/>
      </dsp:txXfrm>
    </dsp:sp>
    <dsp:sp modelId="{10654619-81B0-45FF-8E88-0D05E313B45B}">
      <dsp:nvSpPr>
        <dsp:cNvPr id="0" name=""/>
        <dsp:cNvSpPr/>
      </dsp:nvSpPr>
      <dsp:spPr>
        <a:xfrm>
          <a:off x="7935290" y="461158"/>
          <a:ext cx="2367674" cy="1420604"/>
        </a:xfrm>
        <a:prstGeom prst="roundRect">
          <a:avLst>
            <a:gd name="adj" fmla="val 1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Hans Kelsen mengatakan bahwa teori hukum itu suatu norma yang berbentuk piramida. </a:t>
          </a:r>
          <a:endParaRPr lang="id-ID" sz="1800" kern="1200" dirty="0">
            <a:solidFill>
              <a:schemeClr val="tx1"/>
            </a:solidFill>
          </a:endParaRPr>
        </a:p>
      </dsp:txBody>
      <dsp:txXfrm>
        <a:off x="7935290" y="461158"/>
        <a:ext cx="2367674" cy="1420604"/>
      </dsp:txXfrm>
    </dsp:sp>
    <dsp:sp modelId="{DC67ACE4-1C16-4535-B282-4C2C75D019B9}">
      <dsp:nvSpPr>
        <dsp:cNvPr id="0" name=""/>
        <dsp:cNvSpPr/>
      </dsp:nvSpPr>
      <dsp:spPr>
        <a:xfrm rot="5400000">
          <a:off x="8667685" y="2414395"/>
          <a:ext cx="902884" cy="587183"/>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rot="5400000">
        <a:off x="8667685" y="2414395"/>
        <a:ext cx="902884" cy="587183"/>
      </dsp:txXfrm>
    </dsp:sp>
    <dsp:sp modelId="{9ECA22C6-D7AD-4A3D-9030-448235D3A13F}">
      <dsp:nvSpPr>
        <dsp:cNvPr id="0" name=""/>
        <dsp:cNvSpPr/>
      </dsp:nvSpPr>
      <dsp:spPr>
        <a:xfrm>
          <a:off x="7935290" y="3585318"/>
          <a:ext cx="2367674" cy="1565761"/>
        </a:xfrm>
        <a:prstGeom prst="roundRect">
          <a:avLst>
            <a:gd name="adj" fmla="val 1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Norma yang lebih rendah memperoleh kekuatannya dari suatu norma yang lebih tinggi. </a:t>
          </a:r>
          <a:endParaRPr lang="id-ID" sz="1800" kern="1200" dirty="0">
            <a:solidFill>
              <a:schemeClr val="tx1"/>
            </a:solidFill>
          </a:endParaRPr>
        </a:p>
      </dsp:txBody>
      <dsp:txXfrm>
        <a:off x="7935290" y="3585318"/>
        <a:ext cx="2367674" cy="1565761"/>
      </dsp:txXfrm>
    </dsp:sp>
    <dsp:sp modelId="{4143D8C1-B389-4F30-9A82-F4DF47A20F32}">
      <dsp:nvSpPr>
        <dsp:cNvPr id="0" name=""/>
        <dsp:cNvSpPr/>
      </dsp:nvSpPr>
      <dsp:spPr>
        <a:xfrm rot="10800000">
          <a:off x="7224988" y="4074607"/>
          <a:ext cx="501946" cy="587183"/>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rot="10800000">
        <a:off x="7224988" y="4074607"/>
        <a:ext cx="501946" cy="587183"/>
      </dsp:txXfrm>
    </dsp:sp>
    <dsp:sp modelId="{361F3BF6-E698-41CE-9BB8-48A50A8E6D09}">
      <dsp:nvSpPr>
        <dsp:cNvPr id="0" name=""/>
        <dsp:cNvSpPr/>
      </dsp:nvSpPr>
      <dsp:spPr>
        <a:xfrm>
          <a:off x="3950211" y="3509116"/>
          <a:ext cx="3038009" cy="1718164"/>
        </a:xfrm>
        <a:prstGeom prst="roundRect">
          <a:avLst>
            <a:gd name="adj" fmla="val 10000"/>
          </a:avLst>
        </a:prstGeom>
        <a:solidFill>
          <a:schemeClr val="accent6">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Semakin tinggi suatu norma, akan semakin abstrak sifatnya, dan sebaliknya, semakin rendah kedudukannya, akan semakin konkrit norma tersebut. </a:t>
          </a:r>
          <a:endParaRPr lang="id-ID" sz="1800" kern="1200" dirty="0">
            <a:solidFill>
              <a:schemeClr val="tx1"/>
            </a:solidFill>
          </a:endParaRPr>
        </a:p>
      </dsp:txBody>
      <dsp:txXfrm>
        <a:off x="3950211" y="3509116"/>
        <a:ext cx="3038009" cy="1718164"/>
      </dsp:txXfrm>
    </dsp:sp>
    <dsp:sp modelId="{CD8B9185-598E-44C2-8152-7A5AAEB9DF40}">
      <dsp:nvSpPr>
        <dsp:cNvPr id="0" name=""/>
        <dsp:cNvSpPr/>
      </dsp:nvSpPr>
      <dsp:spPr>
        <a:xfrm rot="10800000">
          <a:off x="3239908" y="4074607"/>
          <a:ext cx="501946" cy="587183"/>
        </a:xfrm>
        <a:prstGeom prst="rightArrow">
          <a:avLst>
            <a:gd name="adj1" fmla="val 60000"/>
            <a:gd name="adj2" fmla="val 5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id-ID" sz="1800" kern="1200">
            <a:solidFill>
              <a:schemeClr val="tx1"/>
            </a:solidFill>
          </a:endParaRPr>
        </a:p>
      </dsp:txBody>
      <dsp:txXfrm rot="10800000">
        <a:off x="3239908" y="4074607"/>
        <a:ext cx="501946" cy="587183"/>
      </dsp:txXfrm>
    </dsp:sp>
    <dsp:sp modelId="{FD4D6E35-E1A6-4830-BF88-6D6ACD7F72D8}">
      <dsp:nvSpPr>
        <dsp:cNvPr id="0" name=""/>
        <dsp:cNvSpPr/>
      </dsp:nvSpPr>
      <dsp:spPr>
        <a:xfrm>
          <a:off x="3085" y="3166261"/>
          <a:ext cx="3000056" cy="2403875"/>
        </a:xfrm>
        <a:prstGeom prst="roundRect">
          <a:avLst>
            <a:gd name="adj" fmla="val 1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Pancasila sebagai sistem etika merupakan norma tertinggi (</a:t>
          </a:r>
          <a:r>
            <a:rPr lang="id-ID" sz="1800" i="1" kern="1200" dirty="0" smtClean="0">
              <a:solidFill>
                <a:schemeClr val="tx1"/>
              </a:solidFill>
            </a:rPr>
            <a:t>Grundnorm) yang  </a:t>
          </a:r>
          <a:r>
            <a:rPr lang="id-ID" sz="1800" kern="1200" dirty="0" smtClean="0">
              <a:solidFill>
                <a:schemeClr val="tx1"/>
              </a:solidFill>
            </a:rPr>
            <a:t>sifatnya abstrak, sedangkan perundang-undangan merupakan norma yang ada di bawahnya bersifat konkrit.</a:t>
          </a:r>
          <a:endParaRPr lang="id-ID" sz="1800" kern="1200" dirty="0">
            <a:solidFill>
              <a:schemeClr val="tx1"/>
            </a:solidFill>
          </a:endParaRPr>
        </a:p>
      </dsp:txBody>
      <dsp:txXfrm>
        <a:off x="3085" y="3166261"/>
        <a:ext cx="3000056" cy="2403875"/>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5600" b="0" i="0" u="none" strike="noStrike" kern="1200" cap="none" normalizeH="0" baseline="0" dirty="0" smtClean="0">
              <a:ln/>
              <a:effectLst/>
              <a:latin typeface="Arial" pitchFamily="34" charset="0"/>
              <a:ea typeface="Calibri" pitchFamily="34" charset="0"/>
              <a:cs typeface="Arial" pitchFamily="34" charset="0"/>
            </a:rPr>
            <a:t>Dinamika dan Tantangan Pancasila Sebagai Sistem Etika</a:t>
          </a:r>
          <a:endParaRPr lang="id-ID" sz="5600" kern="1200" dirty="0">
            <a:latin typeface="Arial" pitchFamily="34" charset="0"/>
            <a:cs typeface="Arial" pitchFamily="34" charset="0"/>
          </a:endParaRPr>
        </a:p>
      </dsp:txBody>
      <dsp:txXfrm>
        <a:off x="0" y="1882"/>
        <a:ext cx="10347960" cy="3851954"/>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49F612-424E-4A97-B7CB-83C6371E49D8}">
      <dsp:nvSpPr>
        <dsp:cNvPr id="0" name=""/>
        <dsp:cNvSpPr/>
      </dsp:nvSpPr>
      <dsp:spPr>
        <a:xfrm>
          <a:off x="0" y="62127"/>
          <a:ext cx="7353300" cy="1594710"/>
        </a:xfrm>
        <a:prstGeom prst="roundRect">
          <a:avLst/>
        </a:prstGeom>
        <a:gradFill rotWithShape="0">
          <a:gsLst>
            <a:gs pos="0">
              <a:schemeClr val="accent1">
                <a:hueOff val="0"/>
                <a:satOff val="0"/>
                <a:lumOff val="0"/>
                <a:alphaOff val="0"/>
                <a:tint val="60000"/>
                <a:lumMod val="104000"/>
              </a:schemeClr>
            </a:gs>
            <a:gs pos="100000">
              <a:schemeClr val="accent1">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id-ID" sz="2900" kern="1200" dirty="0" smtClean="0"/>
            <a:t>Argumen dinamika Pancasila sebagai sistem etika dalam  penyelenggaraan pemerintahan di Indonesia dapat diuraikan sebagai berikut.</a:t>
          </a:r>
          <a:endParaRPr lang="id-ID" sz="2900" kern="1200" dirty="0"/>
        </a:p>
      </dsp:txBody>
      <dsp:txXfrm>
        <a:off x="0" y="62127"/>
        <a:ext cx="7353300" cy="1594710"/>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4F933A-AC36-45F8-99F4-84BF35271F43}">
      <dsp:nvSpPr>
        <dsp:cNvPr id="0" name=""/>
        <dsp:cNvSpPr/>
      </dsp:nvSpPr>
      <dsp:spPr>
        <a:xfrm>
          <a:off x="495318" y="0"/>
          <a:ext cx="9772631" cy="4755653"/>
        </a:xfrm>
        <a:prstGeom prst="ellipse">
          <a:avLst/>
        </a:prstGeom>
        <a:gradFill rotWithShape="0">
          <a:gsLst>
            <a:gs pos="0">
              <a:schemeClr val="accent5">
                <a:alpha val="90000"/>
                <a:hueOff val="0"/>
                <a:satOff val="0"/>
                <a:lumOff val="0"/>
                <a:alphaOff val="0"/>
                <a:tint val="96000"/>
                <a:lumMod val="102000"/>
              </a:schemeClr>
            </a:gs>
            <a:gs pos="100000">
              <a:schemeClr val="accent5">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just" defTabSz="800100" rtl="0">
            <a:lnSpc>
              <a:spcPct val="90000"/>
            </a:lnSpc>
            <a:spcBef>
              <a:spcPct val="0"/>
            </a:spcBef>
            <a:spcAft>
              <a:spcPct val="35000"/>
            </a:spcAft>
          </a:pPr>
          <a:r>
            <a:rPr lang="id-ID" sz="1800" b="1" i="1" kern="1200" dirty="0" smtClean="0">
              <a:solidFill>
                <a:schemeClr val="tx1"/>
              </a:solidFill>
            </a:rPr>
            <a:t>Kedua</a:t>
          </a:r>
          <a:r>
            <a:rPr lang="id-ID" sz="1800" i="1" kern="1200" dirty="0" smtClean="0">
              <a:solidFill>
                <a:schemeClr val="tx1"/>
              </a:solidFill>
            </a:rPr>
            <a:t>, pada zaman Orde Baru sistem etika Pancasila diletakkan dalam bentuk </a:t>
          </a:r>
          <a:r>
            <a:rPr lang="id-ID" sz="1800" kern="1200" dirty="0" smtClean="0">
              <a:solidFill>
                <a:schemeClr val="tx1"/>
              </a:solidFill>
            </a:rPr>
            <a:t>penataran P-4. Pada zaman Orde Baru itu pula muncul konsep manusia Indonesia seutuhnya sebagai cerminan manusia yang berperilaku dan berakhlak mulia sesuai dengan nilai-nilai Pancasila. Manusia Indonesia  seutuhnya dalam pandangan Orde Baru, artinya manusia sebagai makhluk  ciptaan Tuhan Yang Maha Esa, yang secara kodrati bersifat monodualistik, yaitu makhluk rohani sekaligus makhluk jasmani, dan makhluk individu sekaligus makhluk sosial. Manusia sebagai makhluk pribadi memiliki emosi yang memiliki pengertian, kasih sayang, harga diri, pengakuan, dan tanggapan emosional dari manusia lain dalam kebersamaan hidup. Manusia sebagai makhluk sosial, memiliki tuntutan kebutuhan yang makin maju dan sejahtera</a:t>
          </a:r>
          <a:endParaRPr lang="id-ID" sz="1800" kern="1200" dirty="0">
            <a:solidFill>
              <a:schemeClr val="tx1"/>
            </a:solidFill>
          </a:endParaRPr>
        </a:p>
      </dsp:txBody>
      <dsp:txXfrm>
        <a:off x="1926487" y="1188913"/>
        <a:ext cx="6910293" cy="2377826"/>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94ADCF-9FA9-4FF0-A46B-718A96871CBA}">
      <dsp:nvSpPr>
        <dsp:cNvPr id="0" name=""/>
        <dsp:cNvSpPr/>
      </dsp:nvSpPr>
      <dsp:spPr>
        <a:xfrm>
          <a:off x="0" y="31395"/>
          <a:ext cx="7353300" cy="4642560"/>
        </a:xfrm>
        <a:prstGeom prst="roundRect">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id-ID" sz="3100" b="1" i="1" kern="1200" dirty="0" smtClean="0">
              <a:solidFill>
                <a:schemeClr val="tx1"/>
              </a:solidFill>
            </a:rPr>
            <a:t>K</a:t>
          </a:r>
          <a:r>
            <a:rPr lang="pt-BR" sz="3100" b="1" i="1" kern="1200" dirty="0" smtClean="0">
              <a:solidFill>
                <a:schemeClr val="tx1"/>
              </a:solidFill>
            </a:rPr>
            <a:t>etiga</a:t>
          </a:r>
          <a:r>
            <a:rPr lang="pt-BR" sz="3100" i="1" kern="1200" dirty="0" smtClean="0">
              <a:solidFill>
                <a:schemeClr val="tx1"/>
              </a:solidFill>
            </a:rPr>
            <a:t>, sistem etika Pancasila pada era reformasi tenggelam dalam eforia </a:t>
          </a:r>
          <a:r>
            <a:rPr lang="id-ID" sz="3100" i="1" kern="1200" dirty="0" smtClean="0">
              <a:solidFill>
                <a:schemeClr val="tx1"/>
              </a:solidFill>
            </a:rPr>
            <a:t> </a:t>
          </a:r>
          <a:r>
            <a:rPr lang="id-ID" sz="3100" kern="1200" dirty="0" smtClean="0">
              <a:solidFill>
                <a:schemeClr val="tx1"/>
              </a:solidFill>
            </a:rPr>
            <a:t>demokrasi. Namun seiring dengan perjalanan waktu, disadari bahwa  demokrasi tanpa dilandasi sistem etika politik akan menjurus pada penyalahgunaan kekuasaan, serta machiavelisme (menghalalkan segala cara untuk mencapi tujuan).</a:t>
          </a:r>
          <a:endParaRPr lang="id-ID" sz="3100" kern="1200" dirty="0">
            <a:solidFill>
              <a:schemeClr val="tx1"/>
            </a:solidFill>
          </a:endParaRPr>
        </a:p>
      </dsp:txBody>
      <dsp:txXfrm>
        <a:off x="0" y="31395"/>
        <a:ext cx="7353300" cy="4642560"/>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C0FE10A-A8A4-4244-94D6-DBC707112D13}">
      <dsp:nvSpPr>
        <dsp:cNvPr id="0" name=""/>
        <dsp:cNvSpPr/>
      </dsp:nvSpPr>
      <dsp:spPr>
        <a:xfrm>
          <a:off x="5251" y="0"/>
          <a:ext cx="1596521" cy="5104715"/>
        </a:xfrm>
        <a:prstGeom prst="roundRect">
          <a:avLst>
            <a:gd name="adj" fmla="val 1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Beberapa bentuk tantangan terhadap sistem etika Pancasila, yaitu:</a:t>
          </a:r>
          <a:endParaRPr lang="id-ID" sz="1600" kern="1200" dirty="0">
            <a:solidFill>
              <a:schemeClr val="tx1"/>
            </a:solidFill>
          </a:endParaRPr>
        </a:p>
      </dsp:txBody>
      <dsp:txXfrm>
        <a:off x="5251" y="2041886"/>
        <a:ext cx="1596521" cy="2041886"/>
      </dsp:txXfrm>
    </dsp:sp>
    <dsp:sp modelId="{3951F415-E595-4065-8C40-16F13A831D4D}">
      <dsp:nvSpPr>
        <dsp:cNvPr id="0" name=""/>
        <dsp:cNvSpPr/>
      </dsp:nvSpPr>
      <dsp:spPr>
        <a:xfrm>
          <a:off x="53147" y="198579"/>
          <a:ext cx="1500729" cy="1496191"/>
        </a:xfrm>
        <a:prstGeom prst="ellipse">
          <a:avLst/>
        </a:prstGeom>
        <a:solidFill>
          <a:schemeClr val="accent4">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064DD6F-9939-4F95-832E-1DA189EF751B}">
      <dsp:nvSpPr>
        <dsp:cNvPr id="0" name=""/>
        <dsp:cNvSpPr/>
      </dsp:nvSpPr>
      <dsp:spPr>
        <a:xfrm>
          <a:off x="1649668" y="0"/>
          <a:ext cx="3021352" cy="5104715"/>
        </a:xfrm>
        <a:prstGeom prst="roundRect">
          <a:avLst>
            <a:gd name="adj" fmla="val 10000"/>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tx1"/>
              </a:solidFill>
            </a:rPr>
            <a:t>Pertama, </a:t>
          </a:r>
          <a:r>
            <a:rPr lang="id-ID" sz="1600" i="1" kern="1200" dirty="0" smtClean="0">
              <a:solidFill>
                <a:schemeClr val="tx1"/>
              </a:solidFill>
            </a:rPr>
            <a:t>tantangan terhadap sistem etika Pancasila pada zaman Orde Lama </a:t>
          </a:r>
          <a:r>
            <a:rPr lang="id-ID" sz="1600" kern="1200" dirty="0" smtClean="0">
              <a:solidFill>
                <a:schemeClr val="tx1"/>
              </a:solidFill>
            </a:rPr>
            <a:t>berupa sikap otoriter dalam pemerintahan sebagaimana yang tercermin dalam penyelenggaraan negara yang menerapkan sistem demokrasi  terpimpin. Hal tersebut tidak sesuai dengan sistem etika Pancasila yang lebih  menonjolkan semangat musyawarah untuk mufakat.</a:t>
          </a:r>
          <a:endParaRPr lang="id-ID" sz="1600" kern="1200" dirty="0">
            <a:solidFill>
              <a:schemeClr val="tx1"/>
            </a:solidFill>
          </a:endParaRPr>
        </a:p>
      </dsp:txBody>
      <dsp:txXfrm>
        <a:off x="1649668" y="2041886"/>
        <a:ext cx="3021352" cy="2041886"/>
      </dsp:txXfrm>
    </dsp:sp>
    <dsp:sp modelId="{FC2CC0F7-AF87-4F43-975A-D27D81BDD040}">
      <dsp:nvSpPr>
        <dsp:cNvPr id="0" name=""/>
        <dsp:cNvSpPr/>
      </dsp:nvSpPr>
      <dsp:spPr>
        <a:xfrm>
          <a:off x="2409979" y="160485"/>
          <a:ext cx="1500729" cy="1458080"/>
        </a:xfrm>
        <a:prstGeom prst="ellipse">
          <a:avLst/>
        </a:prstGeom>
        <a:solidFill>
          <a:schemeClr val="accent4">
            <a:tint val="50000"/>
            <a:hueOff val="6758386"/>
            <a:satOff val="-298"/>
            <a:lumOff val="10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A194529-C708-48C4-B478-310731EDC1CE}">
      <dsp:nvSpPr>
        <dsp:cNvPr id="0" name=""/>
        <dsp:cNvSpPr/>
      </dsp:nvSpPr>
      <dsp:spPr>
        <a:xfrm>
          <a:off x="4718916" y="0"/>
          <a:ext cx="3117590" cy="5104715"/>
        </a:xfrm>
        <a:prstGeom prst="roundRect">
          <a:avLst>
            <a:gd name="adj" fmla="val 10000"/>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tx1"/>
              </a:solidFill>
            </a:rPr>
            <a:t>Kedua</a:t>
          </a:r>
          <a:r>
            <a:rPr lang="id-ID" sz="1600" i="1" kern="1200" dirty="0" smtClean="0">
              <a:solidFill>
                <a:schemeClr val="tx1"/>
              </a:solidFill>
            </a:rPr>
            <a:t>, tantangan terhadap sistem etika Pancasila pada zaman Orde Baru  </a:t>
          </a:r>
          <a:r>
            <a:rPr lang="nb-NO" sz="1600" kern="1200" dirty="0" smtClean="0">
              <a:solidFill>
                <a:schemeClr val="tx1"/>
              </a:solidFill>
            </a:rPr>
            <a:t>terkait dengan masalah NKK (Nepotisme, Kolusi, dan Korupsi) yang merugikan</a:t>
          </a:r>
          <a:r>
            <a:rPr lang="id-ID" sz="1600" kern="1200" dirty="0" smtClean="0">
              <a:solidFill>
                <a:schemeClr val="tx1"/>
              </a:solidFill>
            </a:rPr>
            <a:t> penyelenggaraan negara. Hal tersebut tidak sesuai dengan keadilan sosial karena nepotisme, kolusi, dan korupsi hanya menguntungkan segelintir orang atau kelompok tertentu.</a:t>
          </a:r>
          <a:endParaRPr lang="id-ID" sz="1600" kern="1200" dirty="0">
            <a:solidFill>
              <a:schemeClr val="tx1"/>
            </a:solidFill>
          </a:endParaRPr>
        </a:p>
      </dsp:txBody>
      <dsp:txXfrm>
        <a:off x="4718916" y="2041886"/>
        <a:ext cx="3117590" cy="2041886"/>
      </dsp:txXfrm>
    </dsp:sp>
    <dsp:sp modelId="{630E84B1-F007-4ADC-9CD6-5381D24E8660}">
      <dsp:nvSpPr>
        <dsp:cNvPr id="0" name=""/>
        <dsp:cNvSpPr/>
      </dsp:nvSpPr>
      <dsp:spPr>
        <a:xfrm>
          <a:off x="5507642" y="179523"/>
          <a:ext cx="1500729" cy="1420003"/>
        </a:xfrm>
        <a:prstGeom prst="ellipse">
          <a:avLst/>
        </a:prstGeom>
        <a:solidFill>
          <a:schemeClr val="accent4">
            <a:tint val="50000"/>
            <a:hueOff val="13516772"/>
            <a:satOff val="-596"/>
            <a:lumOff val="20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CF8646E-164A-4239-B62B-01D415BFA973}">
      <dsp:nvSpPr>
        <dsp:cNvPr id="0" name=""/>
        <dsp:cNvSpPr/>
      </dsp:nvSpPr>
      <dsp:spPr>
        <a:xfrm>
          <a:off x="7884402" y="0"/>
          <a:ext cx="2606895" cy="5104715"/>
        </a:xfrm>
        <a:prstGeom prst="roundRect">
          <a:avLst>
            <a:gd name="adj" fmla="val 10000"/>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tx1"/>
              </a:solidFill>
            </a:rPr>
            <a:t>Ketiga</a:t>
          </a:r>
          <a:r>
            <a:rPr lang="id-ID" sz="1600" i="1" kern="1200" dirty="0" smtClean="0">
              <a:solidFill>
                <a:schemeClr val="tx1"/>
              </a:solidFill>
            </a:rPr>
            <a:t>, tantangan terhadap sistem etika Pancasila pada era Reformasi berupa </a:t>
          </a:r>
          <a:r>
            <a:rPr lang="id-ID" sz="1600" kern="1200" dirty="0" smtClean="0">
              <a:solidFill>
                <a:schemeClr val="tx1"/>
              </a:solidFill>
            </a:rPr>
            <a:t>eforia kebebasan berpolitik sehingga mengabaikan norma-norma moral. </a:t>
          </a:r>
          <a:r>
            <a:rPr lang="nn-NO" sz="1600" kern="1200" dirty="0" smtClean="0">
              <a:solidFill>
                <a:schemeClr val="tx1"/>
              </a:solidFill>
            </a:rPr>
            <a:t>Misalnya, munculnya anarkisme yang memaksakan kehendak dengan</a:t>
          </a:r>
          <a:r>
            <a:rPr lang="id-ID" sz="1600" kern="1200" dirty="0" smtClean="0">
              <a:solidFill>
                <a:schemeClr val="tx1"/>
              </a:solidFill>
            </a:rPr>
            <a:t> mengatasnamakan kebebasan berdemokrasi.</a:t>
          </a:r>
          <a:endParaRPr lang="id-ID" sz="1600" kern="1200" dirty="0">
            <a:solidFill>
              <a:schemeClr val="tx1"/>
            </a:solidFill>
          </a:endParaRPr>
        </a:p>
      </dsp:txBody>
      <dsp:txXfrm>
        <a:off x="7884402" y="2041886"/>
        <a:ext cx="2606895" cy="2041886"/>
      </dsp:txXfrm>
    </dsp:sp>
    <dsp:sp modelId="{A950DD69-7BE0-4C21-BE89-81EB17BBED29}">
      <dsp:nvSpPr>
        <dsp:cNvPr id="0" name=""/>
        <dsp:cNvSpPr/>
      </dsp:nvSpPr>
      <dsp:spPr>
        <a:xfrm>
          <a:off x="8398091" y="187096"/>
          <a:ext cx="1500729" cy="1404857"/>
        </a:xfrm>
        <a:prstGeom prst="ellipse">
          <a:avLst/>
        </a:prstGeom>
        <a:solidFill>
          <a:schemeClr val="accent4">
            <a:tint val="50000"/>
            <a:hueOff val="20275159"/>
            <a:satOff val="-894"/>
            <a:lumOff val="30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A2594EE-E6C8-402E-A332-1DAA4305EE2F}">
      <dsp:nvSpPr>
        <dsp:cNvPr id="0" name=""/>
        <dsp:cNvSpPr/>
      </dsp:nvSpPr>
      <dsp:spPr>
        <a:xfrm>
          <a:off x="459261" y="4255221"/>
          <a:ext cx="9656826" cy="765707"/>
        </a:xfrm>
        <a:prstGeom prst="leftRightArrow">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5600" b="0" i="0" u="none" strike="noStrike" kern="1200" cap="none" normalizeH="0" baseline="0" dirty="0" smtClean="0">
              <a:ln/>
              <a:effectLst/>
              <a:latin typeface="Arial" pitchFamily="34" charset="0"/>
              <a:ea typeface="Calibri" pitchFamily="34" charset="0"/>
              <a:cs typeface="Arial" pitchFamily="34" charset="0"/>
            </a:rPr>
            <a:t>Esensi dan Urgensi Pancasila Sebagai Sistem Etika</a:t>
          </a:r>
          <a:endParaRPr lang="id-ID" sz="5600" kern="1200" dirty="0">
            <a:latin typeface="Arial" pitchFamily="34" charset="0"/>
            <a:cs typeface="Arial" pitchFamily="34" charset="0"/>
          </a:endParaRPr>
        </a:p>
      </dsp:txBody>
      <dsp:txXfrm>
        <a:off x="0" y="1882"/>
        <a:ext cx="10347960" cy="385195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B61F91-133B-4AF1-B30E-D2475FA2E539}">
      <dsp:nvSpPr>
        <dsp:cNvPr id="0" name=""/>
        <dsp:cNvSpPr/>
      </dsp:nvSpPr>
      <dsp:spPr>
        <a:xfrm>
          <a:off x="0" y="41"/>
          <a:ext cx="3256591" cy="492359"/>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id-ID" sz="2600" b="1" kern="1200" dirty="0" smtClean="0"/>
            <a:t>Pengertian Etika</a:t>
          </a:r>
          <a:endParaRPr lang="id-ID" sz="2600" b="1" kern="1200" dirty="0"/>
        </a:p>
      </dsp:txBody>
      <dsp:txXfrm>
        <a:off x="0" y="41"/>
        <a:ext cx="3256591" cy="49235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B75E73-A5EF-421F-A97F-DC23297F55E7}">
      <dsp:nvSpPr>
        <dsp:cNvPr id="0" name=""/>
        <dsp:cNvSpPr/>
      </dsp:nvSpPr>
      <dsp:spPr>
        <a:xfrm rot="16200000">
          <a:off x="-935318" y="935662"/>
          <a:ext cx="5268962" cy="3397636"/>
        </a:xfrm>
        <a:prstGeom prst="flowChartManualOperation">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Menurut Sastrapratedja, Etika pada umumnya dimengerti sebagai pemikiran filosofis mengenai segala sesuatu yang dianggap baik atau buruk dalam perilaku manusia. Keseluruhan perilaku manusia dengan norma dan prinsip-prinsip yang mengaturnya itu kerap kali disebut moralitas atau etika.</a:t>
          </a:r>
          <a:endParaRPr lang="id-ID" sz="2000" kern="1200" dirty="0">
            <a:solidFill>
              <a:schemeClr val="tx1"/>
            </a:solidFill>
          </a:endParaRPr>
        </a:p>
      </dsp:txBody>
      <dsp:txXfrm rot="16200000">
        <a:off x="-935318" y="935662"/>
        <a:ext cx="5268962" cy="3397636"/>
      </dsp:txXfrm>
    </dsp:sp>
    <dsp:sp modelId="{024306D4-AF01-4E27-A389-D251D0CD0955}">
      <dsp:nvSpPr>
        <dsp:cNvPr id="0" name=""/>
        <dsp:cNvSpPr/>
      </dsp:nvSpPr>
      <dsp:spPr>
        <a:xfrm rot="16200000">
          <a:off x="2434635" y="1181319"/>
          <a:ext cx="5268962" cy="2906323"/>
        </a:xfrm>
        <a:prstGeom prst="flowChartManualOperation">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Etika selalu terkait dengan masalah nilai sehingga perbincangan tentang etika, pada umumnya membicarakan tentang masalah nilai (baik atau buruk).</a:t>
          </a:r>
          <a:endParaRPr lang="id-ID" sz="2000" kern="1200" dirty="0">
            <a:solidFill>
              <a:schemeClr val="tx1"/>
            </a:solidFill>
          </a:endParaRPr>
        </a:p>
      </dsp:txBody>
      <dsp:txXfrm rot="16200000">
        <a:off x="2434635" y="1181319"/>
        <a:ext cx="5268962" cy="2906323"/>
      </dsp:txXfrm>
    </dsp:sp>
    <dsp:sp modelId="{CD03287F-9B3C-4FA1-8145-B5673EFBB6DF}">
      <dsp:nvSpPr>
        <dsp:cNvPr id="0" name=""/>
        <dsp:cNvSpPr/>
      </dsp:nvSpPr>
      <dsp:spPr>
        <a:xfrm rot="16200000">
          <a:off x="5558933" y="1181319"/>
          <a:ext cx="5268962" cy="2906323"/>
        </a:xfrm>
        <a:prstGeom prst="flowChartManualOperation">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Frondizi </a:t>
          </a:r>
          <a:r>
            <a:rPr lang="id-ID" sz="2000" kern="1200" dirty="0" smtClean="0">
              <a:solidFill>
                <a:schemeClr val="tx1"/>
              </a:solidFill>
            </a:rPr>
            <a:t>, menerangkan </a:t>
          </a:r>
          <a:r>
            <a:rPr lang="id-ID" sz="2000" kern="1200" dirty="0" smtClean="0">
              <a:solidFill>
                <a:schemeClr val="tx1"/>
              </a:solidFill>
            </a:rPr>
            <a:t>bahwa nilai merupakan kualitas yang tidak real karena nilai itu tidak ada untuk dirinya sendiri, nilai membutuhkan pengemban untuk berada</a:t>
          </a:r>
          <a:endParaRPr lang="id-ID" sz="2000" kern="1200" dirty="0">
            <a:solidFill>
              <a:schemeClr val="tx1"/>
            </a:solidFill>
          </a:endParaRPr>
        </a:p>
      </dsp:txBody>
      <dsp:txXfrm rot="16200000">
        <a:off x="5558933" y="1181319"/>
        <a:ext cx="5268962" cy="290632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Konsep Pancasila sebagai Sistem Etika</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56BC5A-2389-4741-9C90-C81A6433F191}">
      <dsp:nvSpPr>
        <dsp:cNvPr id="0" name=""/>
        <dsp:cNvSpPr/>
      </dsp:nvSpPr>
      <dsp:spPr>
        <a:xfrm>
          <a:off x="1015249" y="2426"/>
          <a:ext cx="2901650" cy="1790701"/>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kern="1200" dirty="0" smtClean="0">
              <a:solidFill>
                <a:schemeClr val="tx1"/>
              </a:solidFill>
            </a:rPr>
            <a:t>Nilai sebagaimana pengertian butir kelima (5), yaitu sebagai standar fundamental yang menjadi pegangan bagi seseorang dalam bertindak, merupakan kriteria yang penting untuk mengukur karakter seseorang. </a:t>
          </a:r>
          <a:endParaRPr lang="id-ID" sz="1500" kern="1200" dirty="0">
            <a:solidFill>
              <a:schemeClr val="tx1"/>
            </a:solidFill>
          </a:endParaRPr>
        </a:p>
      </dsp:txBody>
      <dsp:txXfrm>
        <a:off x="1015249" y="2426"/>
        <a:ext cx="2901650" cy="1790701"/>
      </dsp:txXfrm>
    </dsp:sp>
    <dsp:sp modelId="{3015CF51-E736-4723-9C89-E5F8DD072E22}">
      <dsp:nvSpPr>
        <dsp:cNvPr id="0" name=""/>
        <dsp:cNvSpPr/>
      </dsp:nvSpPr>
      <dsp:spPr>
        <a:xfrm>
          <a:off x="4136508" y="588328"/>
          <a:ext cx="529056" cy="618896"/>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4136508" y="588328"/>
        <a:ext cx="529056" cy="618896"/>
      </dsp:txXfrm>
    </dsp:sp>
    <dsp:sp modelId="{16B08EE4-A735-4BB1-A10B-81F249BA0319}">
      <dsp:nvSpPr>
        <dsp:cNvPr id="0" name=""/>
        <dsp:cNvSpPr/>
      </dsp:nvSpPr>
      <dsp:spPr>
        <a:xfrm>
          <a:off x="4915119" y="149112"/>
          <a:ext cx="2648851" cy="149733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Nilai sebagai standar fundamental ini pula yang diterapkan seseorang dalam pergaulannya dengan orang lain sehingga perbuatannya dapat dikategorikan etis atau tidak. </a:t>
          </a:r>
          <a:endParaRPr lang="id-ID" sz="1600" kern="1200" dirty="0">
            <a:solidFill>
              <a:schemeClr val="tx1"/>
            </a:solidFill>
          </a:endParaRPr>
        </a:p>
      </dsp:txBody>
      <dsp:txXfrm>
        <a:off x="4915119" y="149112"/>
        <a:ext cx="2648851" cy="1497330"/>
      </dsp:txXfrm>
    </dsp:sp>
    <dsp:sp modelId="{B0EE148B-F38C-4202-B938-A431B88502F5}">
      <dsp:nvSpPr>
        <dsp:cNvPr id="0" name=""/>
        <dsp:cNvSpPr/>
      </dsp:nvSpPr>
      <dsp:spPr>
        <a:xfrm rot="5674632">
          <a:off x="5830784" y="1892273"/>
          <a:ext cx="608741" cy="618896"/>
        </a:xfrm>
        <a:prstGeom prst="rightArrow">
          <a:avLst>
            <a:gd name="adj1" fmla="val 60000"/>
            <a:gd name="adj2" fmla="val 5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rot="5674632">
        <a:off x="5830784" y="1892273"/>
        <a:ext cx="608741" cy="618896"/>
      </dsp:txXfrm>
    </dsp:sp>
    <dsp:sp modelId="{35BFCD2C-BA91-4C69-A3AA-87DA20771C5C}">
      <dsp:nvSpPr>
        <dsp:cNvPr id="0" name=""/>
        <dsp:cNvSpPr/>
      </dsp:nvSpPr>
      <dsp:spPr>
        <a:xfrm>
          <a:off x="4422099" y="2791348"/>
          <a:ext cx="3141872" cy="2371186"/>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“etika” dan “etiket”? Etika berarti moral, sedangkan etiket lebih mengacu pada pengertian sopan santun, adat istiadat. Jika dilihat dari asal usul katanya, etika berasal dari kata “</a:t>
          </a:r>
          <a:r>
            <a:rPr lang="id-ID" sz="1600" i="1" kern="1200" dirty="0" smtClean="0">
              <a:solidFill>
                <a:schemeClr val="tx1"/>
              </a:solidFill>
            </a:rPr>
            <a:t>ethos”, sedangkan etiket </a:t>
          </a:r>
          <a:r>
            <a:rPr lang="id-ID" sz="1600" kern="1200" dirty="0" smtClean="0">
              <a:solidFill>
                <a:schemeClr val="tx1"/>
              </a:solidFill>
            </a:rPr>
            <a:t>berasal dari kata “</a:t>
          </a:r>
          <a:r>
            <a:rPr lang="id-ID" sz="1600" i="1" kern="1200" dirty="0" smtClean="0">
              <a:solidFill>
                <a:schemeClr val="tx1"/>
              </a:solidFill>
            </a:rPr>
            <a:t>etiquette”. Keduanya memang mengatur perilaku manusia  </a:t>
          </a:r>
          <a:r>
            <a:rPr lang="id-ID" sz="1600" kern="1200" dirty="0" smtClean="0">
              <a:solidFill>
                <a:schemeClr val="tx1"/>
              </a:solidFill>
            </a:rPr>
            <a:t>secara normatif. </a:t>
          </a:r>
          <a:endParaRPr lang="id-ID" sz="1600" kern="1200" dirty="0">
            <a:solidFill>
              <a:schemeClr val="tx1"/>
            </a:solidFill>
          </a:endParaRPr>
        </a:p>
      </dsp:txBody>
      <dsp:txXfrm>
        <a:off x="4422099" y="2791348"/>
        <a:ext cx="3141872" cy="2371186"/>
      </dsp:txXfrm>
    </dsp:sp>
    <dsp:sp modelId="{02BE3D8D-3793-41E7-849C-0C55989BD1F1}">
      <dsp:nvSpPr>
        <dsp:cNvPr id="0" name=""/>
        <dsp:cNvSpPr/>
      </dsp:nvSpPr>
      <dsp:spPr>
        <a:xfrm rot="10800000">
          <a:off x="3673434" y="3667493"/>
          <a:ext cx="529056" cy="618896"/>
        </a:xfrm>
        <a:prstGeom prst="rightArrow">
          <a:avLst>
            <a:gd name="adj1" fmla="val 60000"/>
            <a:gd name="adj2" fmla="val 5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rot="10800000">
        <a:off x="3673434" y="3667493"/>
        <a:ext cx="529056" cy="618896"/>
      </dsp:txXfrm>
    </dsp:sp>
    <dsp:sp modelId="{2FA5E767-563D-4DB4-BC2E-5183EA554218}">
      <dsp:nvSpPr>
        <dsp:cNvPr id="0" name=""/>
        <dsp:cNvSpPr/>
      </dsp:nvSpPr>
      <dsp:spPr>
        <a:xfrm>
          <a:off x="238908" y="3124204"/>
          <a:ext cx="3184970" cy="1705473"/>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kern="1200" dirty="0" smtClean="0">
              <a:solidFill>
                <a:schemeClr val="tx1"/>
              </a:solidFill>
            </a:rPr>
            <a:t>Tetapi Etika lebih mengacu ke filsafat moral yang merupakan  kajian kritis tentang baik dan buruk, sedangkan etiket mengacu kepada cara yang tepat, yang diharapkan, serta ditentukan dalam suatu komunitas tertentu.</a:t>
          </a:r>
          <a:endParaRPr lang="id-ID" sz="1600" kern="1200" dirty="0">
            <a:solidFill>
              <a:schemeClr val="tx1"/>
            </a:solidFill>
          </a:endParaRPr>
        </a:p>
      </dsp:txBody>
      <dsp:txXfrm>
        <a:off x="238908" y="3124204"/>
        <a:ext cx="3184970" cy="17054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xmlns=""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915883" y="0"/>
            <a:ext cx="6068291" cy="2036887"/>
          </a:xfrm>
          <a:prstGeom prst="rect">
            <a:avLst/>
          </a:prstGeom>
        </p:spPr>
      </p:pic>
    </p:spTree>
    <p:extLst>
      <p:ext uri="{BB962C8B-B14F-4D97-AF65-F5344CB8AC3E}">
        <p14:creationId xmlns:p14="http://schemas.microsoft.com/office/powerpoint/2010/main" xmlns=""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xmlns=""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xmlns=""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30/06/2021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30/06/2021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xmlns=""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4.xml"/><Relationship Id="rId7" Type="http://schemas.openxmlformats.org/officeDocument/2006/relationships/image" Target="../media/image9.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11.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2.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4.xml"/><Relationship Id="rId18" Type="http://schemas.openxmlformats.org/officeDocument/2006/relationships/diagramLayout" Target="../diagrams/layout25.xml"/><Relationship Id="rId26" Type="http://schemas.microsoft.com/office/2007/relationships/diagramDrawing" Target="../diagrams/drawing26.xml"/><Relationship Id="rId3" Type="http://schemas.openxmlformats.org/officeDocument/2006/relationships/diagramLayout" Target="../diagrams/layout22.xml"/><Relationship Id="rId21" Type="http://schemas.microsoft.com/office/2007/relationships/diagramDrawing" Target="../diagrams/drawing25.xml"/><Relationship Id="rId7" Type="http://schemas.openxmlformats.org/officeDocument/2006/relationships/diagramData" Target="../diagrams/data23.xml"/><Relationship Id="rId12" Type="http://schemas.openxmlformats.org/officeDocument/2006/relationships/diagramData" Target="../diagrams/data24.xml"/><Relationship Id="rId17" Type="http://schemas.openxmlformats.org/officeDocument/2006/relationships/diagramData" Target="../diagrams/data25.xml"/><Relationship Id="rId25" Type="http://schemas.openxmlformats.org/officeDocument/2006/relationships/diagramColors" Target="../diagrams/colors26.xml"/><Relationship Id="rId2" Type="http://schemas.openxmlformats.org/officeDocument/2006/relationships/diagramData" Target="../diagrams/data22.xml"/><Relationship Id="rId16" Type="http://schemas.microsoft.com/office/2007/relationships/diagramDrawing" Target="../diagrams/drawing24.xml"/><Relationship Id="rId20" Type="http://schemas.openxmlformats.org/officeDocument/2006/relationships/diagramColors" Target="../diagrams/colors25.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24" Type="http://schemas.openxmlformats.org/officeDocument/2006/relationships/diagramQuickStyle" Target="../diagrams/quickStyle26.xml"/><Relationship Id="rId5" Type="http://schemas.openxmlformats.org/officeDocument/2006/relationships/diagramColors" Target="../diagrams/colors22.xml"/><Relationship Id="rId15" Type="http://schemas.openxmlformats.org/officeDocument/2006/relationships/diagramColors" Target="../diagrams/colors24.xml"/><Relationship Id="rId23" Type="http://schemas.openxmlformats.org/officeDocument/2006/relationships/diagramLayout" Target="../diagrams/layout26.xml"/><Relationship Id="rId10" Type="http://schemas.openxmlformats.org/officeDocument/2006/relationships/diagramColors" Target="../diagrams/colors23.xml"/><Relationship Id="rId19" Type="http://schemas.openxmlformats.org/officeDocument/2006/relationships/diagramQuickStyle" Target="../diagrams/quickStyle25.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4.xml"/><Relationship Id="rId22" Type="http://schemas.openxmlformats.org/officeDocument/2006/relationships/diagramData" Target="../diagrams/data2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4.jpeg"/><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image" Target="../media/image13.jpe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16.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Layout" Target="../diagrams/layout2.xml"/><Relationship Id="rId7" Type="http://schemas.openxmlformats.org/officeDocument/2006/relationships/image" Target="../media/image5.png"/><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diagramData" Target="../diagrams/data2.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image" Target="../media/image7.png"/><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6.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775839" y="1964834"/>
            <a:ext cx="9120761" cy="646331"/>
          </a:xfrm>
          <a:prstGeom prst="rect">
            <a:avLst/>
          </a:prstGeom>
          <a:noFill/>
          <a:ln w="9525">
            <a:noFill/>
            <a:miter lim="800000"/>
            <a:headEnd/>
            <a:tailEnd/>
          </a:ln>
        </p:spPr>
        <p:txBody>
          <a:bodyPr wrap="square">
            <a:spAutoFit/>
          </a:bodyPr>
          <a:lstStyle/>
          <a:p>
            <a:pPr marL="342900" indent="-342900" algn="ctr">
              <a:spcBef>
                <a:spcPct val="50000"/>
              </a:spcBef>
            </a:pPr>
            <a:r>
              <a:rPr lang="id-ID" sz="3600" b="1" dirty="0" smtClean="0"/>
              <a:t>PANCASILA MENJADI SISTEM </a:t>
            </a:r>
            <a:r>
              <a:rPr lang="en-US" sz="3600" b="1" dirty="0" smtClean="0"/>
              <a:t>ETIKA</a:t>
            </a:r>
            <a:endParaRPr lang="en-US" sz="3600" b="1" dirty="0"/>
          </a:p>
        </p:txBody>
      </p:sp>
      <p:sp>
        <p:nvSpPr>
          <p:cNvPr id="8" name="Text Box 6"/>
          <p:cNvSpPr txBox="1">
            <a:spLocks noChangeArrowheads="1"/>
          </p:cNvSpPr>
          <p:nvPr/>
        </p:nvSpPr>
        <p:spPr bwMode="auto">
          <a:xfrm>
            <a:off x="1597826" y="3464063"/>
            <a:ext cx="8458200" cy="584775"/>
          </a:xfrm>
          <a:prstGeom prst="rect">
            <a:avLst/>
          </a:prstGeom>
          <a:noFill/>
          <a:ln w="9525">
            <a:noFill/>
            <a:miter lim="800000"/>
            <a:headEnd/>
            <a:tailEnd/>
          </a:ln>
        </p:spPr>
        <p:txBody>
          <a:bodyPr>
            <a:spAutoFit/>
          </a:bodyPr>
          <a:lstStyle/>
          <a:p>
            <a:pPr algn="ctr" eaLnBrk="1" hangingPunct="1">
              <a:spcBef>
                <a:spcPct val="50000"/>
              </a:spcBef>
            </a:pPr>
            <a:r>
              <a:rPr lang="id-ID" sz="3200" b="1" i="1" dirty="0" smtClean="0"/>
              <a:t>KULIAH MINGGU KEDUA BELAS</a:t>
            </a:r>
            <a:endParaRPr lang="en-US" sz="3200" b="1" i="1" dirty="0"/>
          </a:p>
        </p:txBody>
      </p:sp>
      <p:sp>
        <p:nvSpPr>
          <p:cNvPr id="9"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p14="http://schemas.microsoft.com/office/powerpoint/2010/main" xmlns="" val="408176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6"/>
          <p:cNvGrpSpPr/>
          <p:nvPr/>
        </p:nvGrpSpPr>
        <p:grpSpPr>
          <a:xfrm>
            <a:off x="1433184" y="1060967"/>
            <a:ext cx="4434216" cy="691633"/>
            <a:chOff x="0" y="2496"/>
            <a:chExt cx="1368152" cy="5107575"/>
          </a:xfrm>
        </p:grpSpPr>
        <p:sp>
          <p:nvSpPr>
            <p:cNvPr id="9" name="Rounded Rectangle 8"/>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10"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800" b="1" dirty="0" smtClean="0">
                  <a:solidFill>
                    <a:srgbClr val="231F20"/>
                  </a:solidFill>
                  <a:latin typeface="Arial" pitchFamily="34" charset="0"/>
                  <a:ea typeface="Calibri" pitchFamily="34" charset="0"/>
                  <a:cs typeface="Arial" pitchFamily="34" charset="0"/>
                </a:rPr>
                <a:t>Aliran-aliran Etika </a:t>
              </a:r>
              <a:endParaRPr lang="id-ID" sz="2800" b="1" dirty="0" smtClean="0">
                <a:solidFill>
                  <a:schemeClr val="tx1"/>
                </a:solidFill>
                <a:latin typeface="Arial" pitchFamily="34" charset="0"/>
                <a:cs typeface="Arial" pitchFamily="34" charset="0"/>
              </a:endParaRPr>
            </a:p>
          </p:txBody>
        </p:sp>
      </p:grpSp>
      <p:graphicFrame>
        <p:nvGraphicFramePr>
          <p:cNvPr id="13" name="Diagram 12"/>
          <p:cNvGraphicFramePr/>
          <p:nvPr/>
        </p:nvGraphicFramePr>
        <p:xfrm>
          <a:off x="1539240" y="1798321"/>
          <a:ext cx="10408920" cy="5059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6"/>
          <p:cNvGrpSpPr/>
          <p:nvPr/>
        </p:nvGrpSpPr>
        <p:grpSpPr>
          <a:xfrm>
            <a:off x="1433184" y="1060967"/>
            <a:ext cx="4434216" cy="691633"/>
            <a:chOff x="0" y="2496"/>
            <a:chExt cx="1368152" cy="5107575"/>
          </a:xfrm>
        </p:grpSpPr>
        <p:sp>
          <p:nvSpPr>
            <p:cNvPr id="9" name="Rounded Rectangle 8"/>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10"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800" b="1" dirty="0" smtClean="0">
                  <a:solidFill>
                    <a:srgbClr val="231F20"/>
                  </a:solidFill>
                  <a:latin typeface="Arial" pitchFamily="34" charset="0"/>
                  <a:ea typeface="Calibri" pitchFamily="34" charset="0"/>
                  <a:cs typeface="Arial" pitchFamily="34" charset="0"/>
                </a:rPr>
                <a:t>Aliran-aliran Etika </a:t>
              </a:r>
              <a:endParaRPr lang="id-ID" sz="2800" b="1" dirty="0" smtClean="0">
                <a:solidFill>
                  <a:schemeClr val="tx1"/>
                </a:solidFill>
                <a:latin typeface="Arial" pitchFamily="34" charset="0"/>
                <a:cs typeface="Arial" pitchFamily="34" charset="0"/>
              </a:endParaRPr>
            </a:p>
          </p:txBody>
        </p:sp>
      </p:grpSp>
      <p:sp>
        <p:nvSpPr>
          <p:cNvPr id="11" name="Rectangle 10"/>
          <p:cNvSpPr/>
          <p:nvPr/>
        </p:nvSpPr>
        <p:spPr>
          <a:xfrm>
            <a:off x="4295553" y="1903214"/>
            <a:ext cx="3296095" cy="584775"/>
          </a:xfrm>
          <a:prstGeom prst="rect">
            <a:avLst/>
          </a:prstGeom>
        </p:spPr>
        <p:txBody>
          <a:bodyPr wrap="none">
            <a:spAutoFit/>
          </a:bodyPr>
          <a:lstStyle/>
          <a:p>
            <a:pPr lvl="0" algn="ctr" defTabSz="914400" fontAlgn="base">
              <a:spcBef>
                <a:spcPct val="0"/>
              </a:spcBef>
              <a:spcAft>
                <a:spcPct val="0"/>
              </a:spcAft>
            </a:pPr>
            <a:r>
              <a:rPr lang="id-ID" sz="3200" b="1" dirty="0" smtClean="0"/>
              <a:t>Etika deontologis</a:t>
            </a:r>
            <a:endParaRPr lang="id-ID" sz="3200" b="1" dirty="0" smtClean="0">
              <a:latin typeface="Arial" pitchFamily="34" charset="0"/>
              <a:cs typeface="Arial" pitchFamily="34" charset="0"/>
            </a:endParaRPr>
          </a:p>
        </p:txBody>
      </p:sp>
      <p:sp>
        <p:nvSpPr>
          <p:cNvPr id="16" name="Rectangle 15"/>
          <p:cNvSpPr/>
          <p:nvPr/>
        </p:nvSpPr>
        <p:spPr>
          <a:xfrm>
            <a:off x="1722120" y="2449175"/>
            <a:ext cx="10119360" cy="4093428"/>
          </a:xfrm>
          <a:prstGeom prst="rect">
            <a:avLst/>
          </a:prstGeom>
        </p:spPr>
        <p:txBody>
          <a:bodyPr wrap="square">
            <a:spAutoFit/>
          </a:bodyPr>
          <a:lstStyle/>
          <a:p>
            <a:pPr marL="457200" lvl="0" indent="-457200">
              <a:buFont typeface="Courier New" pitchFamily="49" charset="0"/>
              <a:buChar char="o"/>
            </a:pPr>
            <a:r>
              <a:rPr lang="id-ID" sz="2000" dirty="0" smtClean="0"/>
              <a:t>adalah sebuah istilah yang berasal dari kata Yunani ‘</a:t>
            </a:r>
            <a:r>
              <a:rPr lang="id-ID" sz="2000" i="1" dirty="0" smtClean="0"/>
              <a:t>deon</a:t>
            </a:r>
            <a:r>
              <a:rPr lang="id-ID" sz="2000" dirty="0" smtClean="0"/>
              <a:t>’ yang berarti kewajiban dan ‘</a:t>
            </a:r>
            <a:r>
              <a:rPr lang="id-ID" sz="2000" i="1" dirty="0" smtClean="0"/>
              <a:t>logos</a:t>
            </a:r>
            <a:r>
              <a:rPr lang="id-ID" sz="2000" dirty="0" smtClean="0"/>
              <a:t>’ berarti ilmu atau teori. Mengapa perbuatan ini baik dan perbuatan itu harus ditolak sebagai keburukan, </a:t>
            </a:r>
            <a:r>
              <a:rPr lang="id-ID" sz="2000" dirty="0" smtClean="0"/>
              <a:t>deontologi </a:t>
            </a:r>
            <a:r>
              <a:rPr lang="id-ID" sz="2000" dirty="0" smtClean="0"/>
              <a:t>menjawab, ‘karena perbuatan pertama menjadi kewajiban kita dan karena perbuatan kedua dilarang</a:t>
            </a:r>
            <a:r>
              <a:rPr lang="id-ID" sz="2000" dirty="0" smtClean="0"/>
              <a:t>’.</a:t>
            </a:r>
          </a:p>
          <a:p>
            <a:pPr marL="457200" lvl="0" indent="-457200">
              <a:buFont typeface="Courier New" pitchFamily="49" charset="0"/>
              <a:buChar char="o"/>
            </a:pPr>
            <a:r>
              <a:rPr lang="id-ID" sz="2000" dirty="0" smtClean="0"/>
              <a:t>menurut etika deontologi, suatu tindakan dinilai baik atau buruk berdasarkan apakah tindakan itu sesuai atau tidak dengan kewajiban</a:t>
            </a:r>
            <a:r>
              <a:rPr lang="id-ID" sz="2000" dirty="0" smtClean="0"/>
              <a:t>.</a:t>
            </a:r>
          </a:p>
          <a:p>
            <a:pPr marL="457200" lvl="0" indent="-457200">
              <a:buFont typeface="Courier New" pitchFamily="49" charset="0"/>
              <a:buChar char="o"/>
            </a:pPr>
            <a:r>
              <a:rPr lang="id-ID" sz="2000" dirty="0" smtClean="0"/>
              <a:t>bagi etika deontologi yang menjadi dasar baik buruknya perbuatan adalah </a:t>
            </a:r>
            <a:r>
              <a:rPr lang="id-ID" sz="2000" dirty="0" smtClean="0"/>
              <a:t>kewajiban</a:t>
            </a:r>
          </a:p>
          <a:p>
            <a:pPr marL="457200" lvl="0" indent="-457200">
              <a:buFont typeface="Courier New" pitchFamily="49" charset="0"/>
              <a:buChar char="o"/>
            </a:pPr>
            <a:r>
              <a:rPr lang="id-ID" sz="2000" dirty="0" smtClean="0"/>
              <a:t>dengan kata lain suatu tindakan dianggap baik karena tindakan itu memang baik pada dirinya sendiri, sehingga merupakan kewajiban yang harus kita lakukan. Sebaliknya, suatu tindakan dinilai buruk secara moral sehingga tidak menjadi kewajiban untuk kita lakukan</a:t>
            </a:r>
            <a:r>
              <a:rPr lang="id-ID" sz="2000" dirty="0" smtClean="0"/>
              <a:t>.</a:t>
            </a:r>
          </a:p>
          <a:p>
            <a:pPr marL="457200" lvl="0" indent="-457200">
              <a:buFont typeface="Courier New" pitchFamily="49" charset="0"/>
              <a:buChar char="o"/>
            </a:pPr>
            <a:r>
              <a:rPr lang="id-ID" sz="2000" dirty="0" smtClean="0"/>
              <a:t>Bersikap adil adalah tindakan yang baik, dan sudah kewajiban kita untuk bertindak demikian. Sebaliknya, pelanggaran terhadap hak orang lain atau mencurangi orang lain adalah tindakan yang buruk pada dirinya sendiri sehingga wajib dihindari.</a:t>
            </a:r>
            <a:endParaRPr lang="id-ID" sz="2000" dirty="0" smtClean="0"/>
          </a:p>
        </p:txBody>
      </p:sp>
    </p:spTree>
    <p:extLst>
      <p:ext uri="{BB962C8B-B14F-4D97-AF65-F5344CB8AC3E}">
        <p14:creationId xmlns:p14="http://schemas.microsoft.com/office/powerpoint/2010/main" xmlns="" val="1710939857"/>
      </p:ext>
    </p:extLst>
  </p:cSld>
  <p:clrMapOvr>
    <a:masterClrMapping/>
  </p:clrMapOvr>
  <p:transition>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6081" name="Picture 1"/>
          <p:cNvPicPr>
            <a:picLocks noChangeAspect="1" noChangeArrowheads="1"/>
          </p:cNvPicPr>
          <p:nvPr/>
        </p:nvPicPr>
        <p:blipFill>
          <a:blip r:embed="rId7" cstate="print"/>
          <a:srcRect/>
          <a:stretch>
            <a:fillRect/>
          </a:stretch>
        </p:blipFill>
        <p:spPr bwMode="auto">
          <a:xfrm>
            <a:off x="1508760" y="1363980"/>
            <a:ext cx="9936480" cy="1866900"/>
          </a:xfrm>
          <a:prstGeom prst="rect">
            <a:avLst/>
          </a:prstGeom>
          <a:noFill/>
          <a:ln w="9525">
            <a:noFill/>
            <a:miter lim="800000"/>
            <a:headEnd/>
            <a:tailEnd/>
          </a:ln>
        </p:spPr>
      </p:pic>
      <p:pic>
        <p:nvPicPr>
          <p:cNvPr id="46082" name="Picture 2"/>
          <p:cNvPicPr>
            <a:picLocks noChangeAspect="1" noChangeArrowheads="1"/>
          </p:cNvPicPr>
          <p:nvPr/>
        </p:nvPicPr>
        <p:blipFill>
          <a:blip r:embed="rId8" cstate="print"/>
          <a:srcRect/>
          <a:stretch>
            <a:fillRect/>
          </a:stretch>
        </p:blipFill>
        <p:spPr bwMode="auto">
          <a:xfrm>
            <a:off x="1508760" y="3219450"/>
            <a:ext cx="9936480" cy="2769870"/>
          </a:xfrm>
          <a:prstGeom prst="rect">
            <a:avLst/>
          </a:prstGeom>
          <a:noFill/>
          <a:ln w="9525">
            <a:noFill/>
            <a:miter lim="800000"/>
            <a:headEnd/>
            <a:tailEnd/>
          </a:ln>
        </p:spPr>
      </p:pic>
    </p:spTree>
    <p:extLst>
      <p:ext uri="{BB962C8B-B14F-4D97-AF65-F5344CB8AC3E}">
        <p14:creationId xmlns:p14="http://schemas.microsoft.com/office/powerpoint/2010/main" xmlns="" val="1710939857"/>
      </p:ext>
    </p:extLst>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6"/>
          <p:cNvGrpSpPr/>
          <p:nvPr/>
        </p:nvGrpSpPr>
        <p:grpSpPr>
          <a:xfrm>
            <a:off x="1433184" y="1060967"/>
            <a:ext cx="4434216" cy="691633"/>
            <a:chOff x="0" y="2496"/>
            <a:chExt cx="1368152" cy="5107575"/>
          </a:xfrm>
        </p:grpSpPr>
        <p:sp>
          <p:nvSpPr>
            <p:cNvPr id="9" name="Rounded Rectangle 8"/>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10"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algn="ctr" defTabSz="914400" fontAlgn="base">
                <a:spcBef>
                  <a:spcPct val="0"/>
                </a:spcBef>
                <a:spcAft>
                  <a:spcPct val="0"/>
                </a:spcAft>
              </a:pPr>
              <a:r>
                <a:rPr lang="id-ID" sz="3500" b="1" dirty="0" smtClean="0">
                  <a:latin typeface="Arial" pitchFamily="34" charset="0"/>
                  <a:cs typeface="Arial" pitchFamily="34" charset="0"/>
                </a:rPr>
                <a:t>Etika Pancasila</a:t>
              </a:r>
              <a:r>
                <a:rPr lang="id-ID" sz="3500" b="1" dirty="0" smtClean="0">
                  <a:solidFill>
                    <a:srgbClr val="231F20"/>
                  </a:solidFill>
                  <a:latin typeface="Arial" pitchFamily="34" charset="0"/>
                  <a:ea typeface="Calibri" pitchFamily="34" charset="0"/>
                  <a:cs typeface="Arial" pitchFamily="34" charset="0"/>
                </a:rPr>
                <a:t> </a:t>
              </a:r>
              <a:endParaRPr lang="id-ID" sz="3500" b="1" dirty="0" smtClean="0">
                <a:solidFill>
                  <a:schemeClr val="tx1"/>
                </a:solidFill>
                <a:latin typeface="Arial" pitchFamily="34" charset="0"/>
                <a:cs typeface="Arial" pitchFamily="34" charset="0"/>
              </a:endParaRPr>
            </a:p>
          </p:txBody>
        </p:sp>
      </p:grpSp>
      <p:graphicFrame>
        <p:nvGraphicFramePr>
          <p:cNvPr id="11" name="Diagram 10"/>
          <p:cNvGraphicFramePr/>
          <p:nvPr/>
        </p:nvGraphicFramePr>
        <p:xfrm>
          <a:off x="4495800" y="1859340"/>
          <a:ext cx="7132320" cy="47243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 name="Picture 4" descr="Image result for pancasila sebagai filsafat"/>
          <p:cNvPicPr>
            <a:picLocks noChangeAspect="1" noChangeArrowheads="1"/>
          </p:cNvPicPr>
          <p:nvPr/>
        </p:nvPicPr>
        <p:blipFill>
          <a:blip r:embed="rId12" cstate="print"/>
          <a:srcRect/>
          <a:stretch>
            <a:fillRect/>
          </a:stretch>
        </p:blipFill>
        <p:spPr bwMode="auto">
          <a:xfrm>
            <a:off x="1173480" y="2544763"/>
            <a:ext cx="3261359" cy="2926397"/>
          </a:xfrm>
          <a:prstGeom prst="rect">
            <a:avLst/>
          </a:prstGeom>
          <a:noFill/>
        </p:spPr>
      </p:pic>
    </p:spTree>
    <p:extLst>
      <p:ext uri="{BB962C8B-B14F-4D97-AF65-F5344CB8AC3E}">
        <p14:creationId xmlns:p14="http://schemas.microsoft.com/office/powerpoint/2010/main" xmlns="" val="1710939857"/>
      </p:ext>
    </p:extLst>
  </p:cSld>
  <p:clrMapOvr>
    <a:masterClrMapping/>
  </p:clrMapOvr>
  <p:transition>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4000520" y="1156454"/>
            <a:ext cx="3672800" cy="646331"/>
          </a:xfrm>
          <a:prstGeom prst="rect">
            <a:avLst/>
          </a:prstGeom>
        </p:spPr>
        <p:txBody>
          <a:bodyPr wrap="none">
            <a:spAutoFit/>
          </a:bodyPr>
          <a:lstStyle/>
          <a:p>
            <a:pPr algn="ctr" defTabSz="914400" fontAlgn="base">
              <a:spcBef>
                <a:spcPct val="0"/>
              </a:spcBef>
              <a:spcAft>
                <a:spcPct val="0"/>
              </a:spcAft>
            </a:pPr>
            <a:r>
              <a:rPr lang="id-ID" sz="3600" b="1" dirty="0" smtClean="0">
                <a:latin typeface="Arial" pitchFamily="34" charset="0"/>
                <a:cs typeface="Arial" pitchFamily="34" charset="0"/>
              </a:rPr>
              <a:t>Etika Pancasila</a:t>
            </a:r>
            <a:r>
              <a:rPr lang="id-ID" sz="3600" b="1" dirty="0" smtClean="0">
                <a:solidFill>
                  <a:srgbClr val="231F20"/>
                </a:solidFill>
                <a:latin typeface="Arial" pitchFamily="34" charset="0"/>
                <a:ea typeface="Calibri" pitchFamily="34" charset="0"/>
                <a:cs typeface="Arial" pitchFamily="34" charset="0"/>
              </a:rPr>
              <a:t> </a:t>
            </a:r>
            <a:endParaRPr lang="id-ID" sz="3600" b="1" dirty="0" smtClean="0">
              <a:latin typeface="Arial" pitchFamily="34" charset="0"/>
              <a:cs typeface="Arial" pitchFamily="34" charset="0"/>
            </a:endParaRPr>
          </a:p>
        </p:txBody>
      </p:sp>
      <p:sp>
        <p:nvSpPr>
          <p:cNvPr id="9" name="Rectangle 8"/>
          <p:cNvSpPr/>
          <p:nvPr/>
        </p:nvSpPr>
        <p:spPr>
          <a:xfrm>
            <a:off x="1493520" y="1809095"/>
            <a:ext cx="10378440" cy="4693593"/>
          </a:xfrm>
          <a:prstGeom prst="rect">
            <a:avLst/>
          </a:prstGeom>
        </p:spPr>
        <p:txBody>
          <a:bodyPr wrap="square">
            <a:spAutoFit/>
          </a:bodyPr>
          <a:lstStyle/>
          <a:p>
            <a:pPr marL="457200" lvl="0" indent="-457200">
              <a:buFont typeface="+mj-lt"/>
              <a:buAutoNum type="arabicPeriod"/>
            </a:pPr>
            <a:r>
              <a:rPr lang="id-ID" sz="2300" b="1" i="1" dirty="0" smtClean="0"/>
              <a:t>Sila ketuhanan</a:t>
            </a:r>
            <a:r>
              <a:rPr lang="id-ID" sz="2300" dirty="0" smtClean="0"/>
              <a:t> mengandung dimensi moral berupa nilai spiritualitas yang </a:t>
            </a:r>
            <a:r>
              <a:rPr lang="fi-FI" sz="2300" dirty="0" smtClean="0"/>
              <a:t>mendekatkan diri manusia kepada Sang Pencipta, ketaatan kepada nilai</a:t>
            </a:r>
            <a:r>
              <a:rPr lang="id-ID" sz="2300" dirty="0" smtClean="0"/>
              <a:t>  agama yang dianutnya.</a:t>
            </a:r>
          </a:p>
          <a:p>
            <a:pPr marL="457200" indent="-457200">
              <a:buFont typeface="+mj-lt"/>
              <a:buAutoNum type="arabicPeriod"/>
            </a:pPr>
            <a:r>
              <a:rPr lang="id-ID" sz="2300" b="1" i="1" dirty="0" smtClean="0"/>
              <a:t>Sila kemanusiaan</a:t>
            </a:r>
            <a:r>
              <a:rPr lang="id-ID" sz="2300" dirty="0" smtClean="0"/>
              <a:t> mengandung dimensi </a:t>
            </a:r>
            <a:r>
              <a:rPr lang="id-ID" sz="2300" i="1" dirty="0" smtClean="0"/>
              <a:t>humanus, </a:t>
            </a:r>
            <a:r>
              <a:rPr lang="id-ID" sz="2300" dirty="0" smtClean="0"/>
              <a:t>artinya menjadikan manusia lebih manusiawi, yaitu upaya meningkatkan </a:t>
            </a:r>
            <a:r>
              <a:rPr lang="fi-FI" sz="2300" dirty="0" smtClean="0"/>
              <a:t>kualitas kemanusiaan dalam pergaulan antar sesa</a:t>
            </a:r>
            <a:endParaRPr lang="id-ID" sz="2300" dirty="0" smtClean="0"/>
          </a:p>
          <a:p>
            <a:pPr marL="457200" indent="-457200">
              <a:buFont typeface="+mj-lt"/>
              <a:buAutoNum type="arabicPeriod"/>
            </a:pPr>
            <a:r>
              <a:rPr lang="fi-FI" sz="2300" b="1" i="1" dirty="0" smtClean="0"/>
              <a:t>Sila persatuan</a:t>
            </a:r>
            <a:r>
              <a:rPr lang="id-ID" sz="2300" dirty="0" smtClean="0"/>
              <a:t> mengandung dimensi nilai solidaritas, rasa kebersamaan (</a:t>
            </a:r>
            <a:r>
              <a:rPr lang="id-ID" sz="2300" i="1" dirty="0" smtClean="0"/>
              <a:t>mitsein), cinta tanah </a:t>
            </a:r>
            <a:r>
              <a:rPr lang="id-ID" sz="2300" dirty="0" smtClean="0"/>
              <a:t>air. </a:t>
            </a:r>
          </a:p>
          <a:p>
            <a:pPr marL="457200" indent="-457200">
              <a:buFont typeface="+mj-lt"/>
              <a:buAutoNum type="arabicPeriod"/>
            </a:pPr>
            <a:r>
              <a:rPr lang="id-ID" sz="2300" b="1" i="1" dirty="0" smtClean="0"/>
              <a:t>Sila kerakyatan</a:t>
            </a:r>
            <a:r>
              <a:rPr lang="id-ID" sz="2300" dirty="0" smtClean="0"/>
              <a:t> mengandung dimensi nilai berupa sikap menghargai orang lain, mau mendengar pendapat orang lain, tidak memaksakan kehendak kepada orang lain</a:t>
            </a:r>
          </a:p>
          <a:p>
            <a:pPr marL="457200" indent="-457200">
              <a:buFont typeface="+mj-lt"/>
              <a:buAutoNum type="arabicPeriod"/>
            </a:pPr>
            <a:r>
              <a:rPr lang="id-ID" sz="2300" b="1" i="1" dirty="0" smtClean="0"/>
              <a:t>Sila keadilan</a:t>
            </a:r>
            <a:r>
              <a:rPr lang="id-ID" sz="2300" dirty="0" smtClean="0"/>
              <a:t> mengandung dimensi nilai mau peduli atas nasib orang lain, kesediaan membantu kesulitan orang lain</a:t>
            </a:r>
          </a:p>
        </p:txBody>
      </p:sp>
    </p:spTree>
    <p:extLst>
      <p:ext uri="{BB962C8B-B14F-4D97-AF65-F5344CB8AC3E}">
        <p14:creationId xmlns:p14="http://schemas.microsoft.com/office/powerpoint/2010/main" xmlns="" val="1710939857"/>
      </p:ext>
    </p:extLst>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390650" y="1176635"/>
          <a:ext cx="10553700" cy="5471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648200" y="1213694"/>
            <a:ext cx="7410450" cy="526297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id-ID" sz="2400" dirty="0" smtClean="0"/>
              <a:t>Etika Pancasila diperlukan dalam kehidupan bermasyarakat, berbangsa, dan bernegara sebab berisikan tuntunan nilai-nilai moral yang hidup. </a:t>
            </a:r>
          </a:p>
          <a:p>
            <a:r>
              <a:rPr lang="id-ID" sz="2400" dirty="0" smtClean="0"/>
              <a:t>Namun,  diperlukan kajian kritis-rasional terhadap nilai-nilai moral yang hidup tersebut  agar tidak terjebak ke dalam pandangan yang bersifat mitos. </a:t>
            </a:r>
          </a:p>
          <a:p>
            <a:r>
              <a:rPr lang="id-ID" sz="2400" dirty="0" smtClean="0"/>
              <a:t>Misalnya, korupsi terjadi lantaran seorang pejabat diberi hadiah oleh seseorang yang memerlukan bantuan atau jasa si pejabat agar urusannya lancar. </a:t>
            </a:r>
          </a:p>
          <a:p>
            <a:r>
              <a:rPr lang="id-ID" sz="2400" dirty="0" smtClean="0"/>
              <a:t>Si pejabat menerima hadiah tanpa memikirkan alasan orang tersebut memberikan hadiah. </a:t>
            </a:r>
          </a:p>
          <a:p>
            <a:r>
              <a:rPr lang="id-ID" sz="2400" dirty="0" smtClean="0"/>
              <a:t>Demikian pula halnya dengan masyarakat yang menerima sesuatu dalam konteks politik sehingga dapat dikategorikan sebagai bentuk suap</a:t>
            </a:r>
            <a:endParaRPr lang="id-ID" sz="2400" dirty="0"/>
          </a:p>
        </p:txBody>
      </p:sp>
      <p:pic>
        <p:nvPicPr>
          <p:cNvPr id="17409" name="Picture 1"/>
          <p:cNvPicPr>
            <a:picLocks noChangeAspect="1" noChangeArrowheads="1"/>
          </p:cNvPicPr>
          <p:nvPr/>
        </p:nvPicPr>
        <p:blipFill>
          <a:blip r:embed="rId7" cstate="print"/>
          <a:srcRect/>
          <a:stretch>
            <a:fillRect/>
          </a:stretch>
        </p:blipFill>
        <p:spPr bwMode="auto">
          <a:xfrm>
            <a:off x="1276350" y="1619250"/>
            <a:ext cx="3333751" cy="4133850"/>
          </a:xfrm>
          <a:prstGeom prst="rect">
            <a:avLst/>
          </a:prstGeom>
          <a:noFill/>
          <a:ln w="9525">
            <a:noFill/>
            <a:miter lim="800000"/>
            <a:headEnd/>
            <a:tailEnd/>
          </a:ln>
        </p:spPr>
      </p:pic>
    </p:spTree>
    <p:extLst>
      <p:ext uri="{BB962C8B-B14F-4D97-AF65-F5344CB8AC3E}">
        <p14:creationId xmlns:p14="http://schemas.microsoft.com/office/powerpoint/2010/main" xmlns="" val="1710939857"/>
      </p:ext>
    </p:extLst>
  </p:cSld>
  <p:clrMapOvr>
    <a:masterClrMapping/>
  </p:clrMapOvr>
  <p:transition>
    <p:diamon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706880" y="0"/>
          <a:ext cx="73609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504950" y="1285786"/>
          <a:ext cx="10306050" cy="15336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nvGraphicFramePr>
        <p:xfrm>
          <a:off x="1657350" y="2963882"/>
          <a:ext cx="3524250" cy="35321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p:cNvGraphicFramePr/>
          <p:nvPr/>
        </p:nvGraphicFramePr>
        <p:xfrm>
          <a:off x="5295900" y="2895600"/>
          <a:ext cx="3162300" cy="36957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Diagram 14"/>
          <p:cNvGraphicFramePr/>
          <p:nvPr/>
        </p:nvGraphicFramePr>
        <p:xfrm>
          <a:off x="8763000" y="2838450"/>
          <a:ext cx="2914650" cy="37719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xmlns="" val="1710939857"/>
      </p:ext>
    </p:extLst>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706880" y="0"/>
          <a:ext cx="73609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466850" y="1282690"/>
          <a:ext cx="6915150" cy="51371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3314" name="Picture 2" descr="Image result for pelanggaran ham"/>
          <p:cNvPicPr>
            <a:picLocks noChangeAspect="1" noChangeArrowheads="1"/>
          </p:cNvPicPr>
          <p:nvPr/>
        </p:nvPicPr>
        <p:blipFill>
          <a:blip r:embed="rId12" cstate="print"/>
          <a:srcRect/>
          <a:stretch>
            <a:fillRect/>
          </a:stretch>
        </p:blipFill>
        <p:spPr bwMode="auto">
          <a:xfrm>
            <a:off x="8423275" y="1330325"/>
            <a:ext cx="3711575" cy="2479675"/>
          </a:xfrm>
          <a:prstGeom prst="rect">
            <a:avLst/>
          </a:prstGeom>
          <a:noFill/>
        </p:spPr>
      </p:pic>
      <p:sp>
        <p:nvSpPr>
          <p:cNvPr id="13316" name="AutoShape 4" descr="Image result for kerusakan lingkungan"/>
          <p:cNvSpPr>
            <a:spLocks noChangeAspect="1" noChangeArrowheads="1"/>
          </p:cNvSpPr>
          <p:nvPr/>
        </p:nvSpPr>
        <p:spPr bwMode="auto">
          <a:xfrm>
            <a:off x="155575" y="-1371600"/>
            <a:ext cx="4286250" cy="2857500"/>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13318" name="AutoShape 6" descr="Image result for kerusakan lingkungan"/>
          <p:cNvSpPr>
            <a:spLocks noChangeAspect="1" noChangeArrowheads="1"/>
          </p:cNvSpPr>
          <p:nvPr/>
        </p:nvSpPr>
        <p:spPr bwMode="auto">
          <a:xfrm>
            <a:off x="155575" y="-1371600"/>
            <a:ext cx="4286250" cy="2857500"/>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13320" name="Picture 8" descr="Image result for kerusakan lingkungan"/>
          <p:cNvPicPr>
            <a:picLocks noChangeAspect="1" noChangeArrowheads="1"/>
          </p:cNvPicPr>
          <p:nvPr/>
        </p:nvPicPr>
        <p:blipFill>
          <a:blip r:embed="rId13" cstate="print"/>
          <a:srcRect/>
          <a:stretch>
            <a:fillRect/>
          </a:stretch>
        </p:blipFill>
        <p:spPr bwMode="auto">
          <a:xfrm>
            <a:off x="8404225" y="3962400"/>
            <a:ext cx="3768725" cy="2457450"/>
          </a:xfrm>
          <a:prstGeom prst="rect">
            <a:avLst/>
          </a:prstGeom>
          <a:noFill/>
        </p:spPr>
      </p:pic>
    </p:spTree>
    <p:extLst>
      <p:ext uri="{BB962C8B-B14F-4D97-AF65-F5344CB8AC3E}">
        <p14:creationId xmlns:p14="http://schemas.microsoft.com/office/powerpoint/2010/main" xmlns="" val="1710939857"/>
      </p:ext>
    </p:extLst>
  </p:cSld>
  <p:clrMapOvr>
    <a:masterClrMapping/>
  </p:clrMapOvr>
  <p:transition>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172398"/>
            <a:ext cx="10584190" cy="4708981"/>
          </a:xfrm>
          <a:prstGeom prst="rect">
            <a:avLst/>
          </a:prstGeom>
          <a:blipFill>
            <a:blip r:embed="rId2"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Halo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para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Mahasiswa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yang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saya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banggakan</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dimanapun Anda berada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selamat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berjumpa</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kembali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kuliah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endidikan Pancasila ,semoga pada Minggu ke-13 ini anda semuanya masih dalam keadaan sehat dan tetap penuh semangat.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Minggu ke-13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kita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akan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membahas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tentang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Pancasila </a:t>
            </a:r>
            <a:r>
              <a:rPr lang="id-ID" sz="2000" dirty="0" smtClean="0">
                <a:solidFill>
                  <a:schemeClr val="tx1"/>
                </a:solidFill>
                <a:latin typeface="Arial" pitchFamily="34" charset="0"/>
                <a:ea typeface="Times New Roman" pitchFamily="18" charset="0"/>
                <a:cs typeface="Arial" pitchFamily="34" charset="0"/>
              </a:rPr>
              <a:t>menjadi sistem etika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Pancasila menjadi sistem</a:t>
            </a:r>
            <a:r>
              <a:rPr kumimoji="0" lang="id-ID"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etika</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Silahkan membaca materi ppt ini sebagai bahan kajian pada minggu </a:t>
            </a:r>
            <a:r>
              <a:rPr kumimoji="0" lang="id-ID"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ke-13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a:t>
            </a:r>
            <a:endPar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Pada minggu </a:t>
            </a:r>
            <a:r>
              <a:rPr lang="id-ID" sz="2000" dirty="0" smtClean="0">
                <a:solidFill>
                  <a:schemeClr val="tx1"/>
                </a:solidFill>
                <a:latin typeface="Arial" pitchFamily="34" charset="0"/>
                <a:ea typeface="Times New Roman" pitchFamily="18" charset="0"/>
                <a:cs typeface="Arial" pitchFamily="34" charset="0"/>
              </a:rPr>
              <a:t>ke-13</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ini akan dijelaskan materi tentang</a:t>
            </a:r>
            <a:r>
              <a:rPr kumimoji="0" lang="id-ID" sz="2000" b="0" i="0" u="none" strike="noStrike" cap="none" normalizeH="0" dirty="0" smtClean="0">
                <a:ln>
                  <a:noFill/>
                </a:ln>
                <a:solidFill>
                  <a:schemeClr val="tx1"/>
                </a:solidFill>
                <a:effectLst/>
                <a:latin typeface="Arial" pitchFamily="34" charset="0"/>
                <a:ea typeface="Calibri" pitchFamily="34" charset="0"/>
                <a:cs typeface="Arial" pitchFamily="34" charset="0"/>
              </a:rPr>
              <a:t> konsep urgensi Pancasila menjadi sistem etika, diperlukannya Pancasila menjadi sistem etika, Sumber historis, sosiologis, dan politis Pancasila sebagai sistem etika, dinamika dan tantangan Pancasila menjadi sistem etika, esensi dan urgensi Pancasila menjadi sistem etika</a:t>
            </a:r>
            <a:r>
              <a:rPr lang="id-ID" sz="2000" dirty="0" smtClean="0">
                <a:solidFill>
                  <a:schemeClr val="tx1"/>
                </a:solidFill>
                <a:latin typeface="Arial" pitchFamily="34"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b="0" i="0" u="none" strike="noStrike" cap="none" normalizeH="0" dirty="0" smtClean="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smtClean="0">
                <a:solidFill>
                  <a:schemeClr val="tx1"/>
                </a:solidFill>
                <a:latin typeface="Arial" pitchFamily="34" charset="0"/>
                <a:cs typeface="Arial" pitchFamily="34" charset="0"/>
              </a:rPr>
              <a:t>Silahkan</a:t>
            </a:r>
            <a:r>
              <a:rPr lang="id-ID" sz="2000" dirty="0" smtClean="0">
                <a:solidFill>
                  <a:schemeClr val="tx1"/>
                </a:solidFill>
                <a:latin typeface="Arial" pitchFamily="34" charset="0"/>
                <a:cs typeface="Arial" pitchFamily="34" charset="0"/>
              </a:rPr>
              <a:t> anda pelajari materi Minggu ke-13 ini untuk dapat memahami </a:t>
            </a:r>
            <a:r>
              <a:rPr lang="id-ID" sz="2000" dirty="0" smtClean="0">
                <a:solidFill>
                  <a:schemeClr val="tx1"/>
                </a:solidFill>
                <a:latin typeface="Arial" pitchFamily="34" charset="0"/>
                <a:ea typeface="Times New Roman" pitchFamily="18" charset="0"/>
                <a:cs typeface="Arial" pitchFamily="34" charset="0"/>
              </a:rPr>
              <a:t>Pancasila Menjadi Sistem Etika. </a:t>
            </a:r>
          </a:p>
          <a:p>
            <a:pPr lvl="0" defTabSz="91440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cs typeface="Arial" pitchFamily="34" charset="0"/>
              </a:rPr>
              <a:t>Selamat Belajar semoga</a:t>
            </a:r>
            <a:r>
              <a:rPr kumimoji="0" lang="id-ID" sz="2000" b="0" i="0" u="none" strike="noStrike" cap="none" normalizeH="0" dirty="0" smtClean="0">
                <a:ln>
                  <a:noFill/>
                </a:ln>
                <a:solidFill>
                  <a:schemeClr val="tx1"/>
                </a:solidFill>
                <a:effectLst/>
                <a:latin typeface="Arial" pitchFamily="34" charset="0"/>
                <a:cs typeface="Arial" pitchFamily="34" charset="0"/>
              </a:rPr>
              <a:t> sukses menyertai anda semua.......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6" name="Rounded Rectangle 4"/>
            <p:cNvSpPr/>
            <p:nvPr/>
          </p:nvSpPr>
          <p:spPr>
            <a:xfrm>
              <a:off x="188037" y="189919"/>
              <a:ext cx="9971886" cy="34758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2600" b="0" i="0" u="none" strike="noStrike" kern="1200" cap="none" normalizeH="0" baseline="0" dirty="0" smtClean="0">
                  <a:ln/>
                  <a:solidFill>
                    <a:schemeClr val="tx1"/>
                  </a:solidFill>
                  <a:effectLst/>
                  <a:latin typeface="Arial" pitchFamily="34" charset="0"/>
                  <a:ea typeface="Calibri" pitchFamily="34" charset="0"/>
                  <a:cs typeface="Arial" pitchFamily="34" charset="0"/>
                </a:rPr>
                <a:t>Sumber Historis, Sosiologis, Politis tentang Pancasila Sebagai Sistem Etika</a:t>
              </a:r>
              <a:endParaRPr lang="id-ID" sz="2600" kern="1200" dirty="0">
                <a:solidFill>
                  <a:schemeClr val="tx1"/>
                </a:solidFill>
                <a:latin typeface="Arial" pitchFamily="34" charset="0"/>
                <a:cs typeface="Arial" pitchFamily="34" charset="0"/>
              </a:endParaRPr>
            </a:p>
          </p:txBody>
        </p:sp>
      </p:grpSp>
      <p:sp>
        <p:nvSpPr>
          <p:cNvPr id="11" name="Rectangle 10"/>
          <p:cNvSpPr/>
          <p:nvPr/>
        </p:nvSpPr>
        <p:spPr>
          <a:xfrm>
            <a:off x="3779168" y="1369814"/>
            <a:ext cx="3749744" cy="646331"/>
          </a:xfrm>
          <a:prstGeom prst="rect">
            <a:avLst/>
          </a:prstGeom>
        </p:spPr>
        <p:txBody>
          <a:bodyPr wrap="none">
            <a:spAutoFit/>
          </a:bodyPr>
          <a:lstStyle/>
          <a:p>
            <a:pPr algn="ctr" defTabSz="914400" fontAlgn="base">
              <a:spcBef>
                <a:spcPct val="0"/>
              </a:spcBef>
              <a:spcAft>
                <a:spcPct val="0"/>
              </a:spcAft>
            </a:pPr>
            <a:r>
              <a:rPr lang="id-ID" sz="3600" b="1" dirty="0" smtClean="0">
                <a:latin typeface="Arial" pitchFamily="34" charset="0"/>
                <a:cs typeface="Arial" pitchFamily="34" charset="0"/>
              </a:rPr>
              <a:t>Sumber Historis</a:t>
            </a:r>
          </a:p>
        </p:txBody>
      </p:sp>
      <p:sp>
        <p:nvSpPr>
          <p:cNvPr id="12" name="Rectangle 11"/>
          <p:cNvSpPr/>
          <p:nvPr/>
        </p:nvSpPr>
        <p:spPr>
          <a:xfrm>
            <a:off x="1432560" y="2000518"/>
            <a:ext cx="10424160" cy="4616648"/>
          </a:xfrm>
          <a:prstGeom prst="rect">
            <a:avLst/>
          </a:prstGeom>
        </p:spPr>
        <p:txBody>
          <a:bodyPr wrap="square">
            <a:spAutoFit/>
          </a:bodyPr>
          <a:lstStyle/>
          <a:p>
            <a:pPr marL="457200" lvl="0" indent="-457200">
              <a:buFont typeface="+mj-lt"/>
              <a:buAutoNum type="alphaLcPeriod"/>
            </a:pPr>
            <a:r>
              <a:rPr lang="id-ID" sz="2100" dirty="0" smtClean="0"/>
              <a:t>Pada zaman Orde Lama, Pancasila sebagai sistem etika masih berbentuk sebagai </a:t>
            </a:r>
            <a:r>
              <a:rPr lang="id-ID" sz="2100" i="1" dirty="0" smtClean="0"/>
              <a:t>Philosofische Grondslag atau Weltanschauung. Artinya, nilai-nilai </a:t>
            </a:r>
            <a:r>
              <a:rPr lang="sv-SE" sz="2100" dirty="0" smtClean="0"/>
              <a:t>Pancasila belum ditegaskan ke dalam sistem etika, tetapi nilai-nilai moral</a:t>
            </a:r>
            <a:r>
              <a:rPr lang="id-ID" sz="2100" dirty="0" smtClean="0"/>
              <a:t> telah terdapat pandangan hidup masyarakat. Masyarakat dalam masa orde lama telah mengenal nilai-nilai kemandirian bangsa yang oleh Presiden Soekarno disebut dengan istilah berdikari (berdiri di atas kaki sendiri)</a:t>
            </a:r>
          </a:p>
          <a:p>
            <a:pPr marL="457200" indent="-457200">
              <a:buFont typeface="+mj-lt"/>
              <a:buAutoNum type="alphaLcPeriod"/>
            </a:pPr>
            <a:r>
              <a:rPr lang="id-ID" sz="2100" dirty="0" smtClean="0"/>
              <a:t>Pada zaman Orde Baru, Pancasila sebagai sistem etika disosialisasikan melalui </a:t>
            </a:r>
            <a:r>
              <a:rPr lang="sv-SE" sz="2100" dirty="0" smtClean="0"/>
              <a:t>penataran P-4 dan diinstitusionalkan dalam wadah BP-7. Ada banyak buti</a:t>
            </a:r>
            <a:r>
              <a:rPr lang="id-ID" sz="2100" dirty="0" smtClean="0"/>
              <a:t>r Pancasila yang dijabarkan dari kelima sila Pancasila sebagai hasil temuan dari para peneliti BP-7</a:t>
            </a:r>
          </a:p>
          <a:p>
            <a:pPr marL="457200" indent="-457200">
              <a:buFont typeface="+mj-lt"/>
              <a:buAutoNum type="alphaLcPeriod"/>
            </a:pPr>
            <a:r>
              <a:rPr lang="pt-BR" sz="2100" dirty="0" smtClean="0"/>
              <a:t>Pada era reformasi, Pancasila sebagai sistem etika tenggelam dalam hiruk-</a:t>
            </a:r>
            <a:r>
              <a:rPr lang="id-ID" sz="2100" dirty="0" smtClean="0"/>
              <a:t> pikuk perebutan kekuasaan yang menjurus kepada pelanggaraan etika politik.  Salah satu bentuk pelanggaran etika politik adalah </a:t>
            </a:r>
            <a:r>
              <a:rPr lang="id-ID" sz="2100" i="1" dirty="0" smtClean="0"/>
              <a:t>abuse of power, baik oleh </a:t>
            </a:r>
            <a:r>
              <a:rPr lang="id-ID" sz="2100" dirty="0" smtClean="0"/>
              <a:t>penyelenggara negara di legislatif, eksekutif, maupun yudikatif. Penyalahgunaan kekuasaan atau kewenangan inilah yang menciptakan korupsi di berbagai kalangan penyelenggara negara</a:t>
            </a:r>
          </a:p>
        </p:txBody>
      </p:sp>
    </p:spTree>
    <p:extLst>
      <p:ext uri="{BB962C8B-B14F-4D97-AF65-F5344CB8AC3E}">
        <p14:creationId xmlns:p14="http://schemas.microsoft.com/office/powerpoint/2010/main" xmlns="" val="1710939857"/>
      </p:ext>
    </p:extLst>
  </p:cSld>
  <p:clrMapOvr>
    <a:masterClrMapping/>
  </p:clrMapOvr>
  <p:transition>
    <p:cover dir="l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6" name="Rounded Rectangle 4"/>
            <p:cNvSpPr/>
            <p:nvPr/>
          </p:nvSpPr>
          <p:spPr>
            <a:xfrm>
              <a:off x="188037" y="189919"/>
              <a:ext cx="9971886" cy="34758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2600" b="0" i="0" u="none" strike="noStrike" kern="1200" cap="none" normalizeH="0" baseline="0" dirty="0" smtClean="0">
                  <a:ln/>
                  <a:effectLst/>
                  <a:latin typeface="Arial" pitchFamily="34" charset="0"/>
                  <a:ea typeface="Calibri" pitchFamily="34" charset="0"/>
                  <a:cs typeface="Arial" pitchFamily="34" charset="0"/>
                </a:rPr>
                <a:t>Sumber Historis, Sosiologis, Politis tentang Pancasila Sebagai Sistem Etika</a:t>
              </a:r>
              <a:endParaRPr lang="id-ID" sz="2600" kern="1200" dirty="0">
                <a:latin typeface="Arial" pitchFamily="34" charset="0"/>
                <a:cs typeface="Arial" pitchFamily="34" charset="0"/>
              </a:endParaRPr>
            </a:p>
          </p:txBody>
        </p:sp>
      </p:grpSp>
      <p:sp>
        <p:nvSpPr>
          <p:cNvPr id="7" name="Rectangle 6"/>
          <p:cNvSpPr/>
          <p:nvPr/>
        </p:nvSpPr>
        <p:spPr>
          <a:xfrm>
            <a:off x="1600200" y="1701790"/>
            <a:ext cx="9696450" cy="406265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id-ID" sz="4800" b="1" dirty="0" smtClean="0"/>
              <a:t>Sumber Sosiologis </a:t>
            </a:r>
          </a:p>
          <a:p>
            <a:pPr algn="ctr"/>
            <a:r>
              <a:rPr lang="id-ID" sz="3000" dirty="0" smtClean="0"/>
              <a:t>Sumber sosiologis Pancasila sebagai sistem etika dapat ditemukan dalam kehidupan masyarakat berbagai etnik di Indonesia. Misalnya, orang Minangkabau dalam hal bermusyawarah memakai prinsip “bulat air oleh pembuluh, bulat kata oleh mufakat”. Masih banyak lagi mutiara kearifan lokal yang bertebaran di bumi Indonesia ini sehingga memerlukan penelitian yang mendalam.</a:t>
            </a:r>
            <a:endParaRPr lang="id-ID" sz="3000" dirty="0"/>
          </a:p>
        </p:txBody>
      </p:sp>
    </p:spTree>
    <p:extLst>
      <p:ext uri="{BB962C8B-B14F-4D97-AF65-F5344CB8AC3E}">
        <p14:creationId xmlns:p14="http://schemas.microsoft.com/office/powerpoint/2010/main" xmlns="" val="1710939857"/>
      </p:ext>
    </p:extLst>
  </p:cSld>
  <p:clrMapOvr>
    <a:masterClrMapping/>
  </p:clrMapOvr>
  <p:transition>
    <p:cover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6" name="Rounded Rectangle 4"/>
            <p:cNvSpPr/>
            <p:nvPr/>
          </p:nvSpPr>
          <p:spPr>
            <a:xfrm>
              <a:off x="188037" y="189919"/>
              <a:ext cx="9971886" cy="347588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2600" b="0" i="0" u="none" strike="noStrike" kern="1200" cap="none" normalizeH="0" baseline="0" dirty="0" smtClean="0">
                  <a:ln/>
                  <a:solidFill>
                    <a:schemeClr val="tx1"/>
                  </a:solidFill>
                  <a:effectLst/>
                  <a:latin typeface="Arial" pitchFamily="34" charset="0"/>
                  <a:ea typeface="Calibri" pitchFamily="34" charset="0"/>
                  <a:cs typeface="Arial" pitchFamily="34" charset="0"/>
                </a:rPr>
                <a:t>Sumber Historis, Sosiologis, Politis tentang Pancasila Sebagai Sistem Etika</a:t>
              </a:r>
              <a:endParaRPr lang="id-ID" sz="2600" kern="1200" dirty="0">
                <a:solidFill>
                  <a:schemeClr val="tx1"/>
                </a:solidFill>
                <a:latin typeface="Arial" pitchFamily="34" charset="0"/>
                <a:cs typeface="Arial" pitchFamily="34" charset="0"/>
              </a:endParaRPr>
            </a:p>
          </p:txBody>
        </p:sp>
      </p:grpSp>
      <p:graphicFrame>
        <p:nvGraphicFramePr>
          <p:cNvPr id="8" name="Diagram 7"/>
          <p:cNvGraphicFramePr/>
          <p:nvPr/>
        </p:nvGraphicFramePr>
        <p:xfrm>
          <a:off x="1600200" y="1253341"/>
          <a:ext cx="10306050" cy="5693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cover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46304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6" name="Rounded Rectangle 4"/>
            <p:cNvSpPr/>
            <p:nvPr/>
          </p:nvSpPr>
          <p:spPr>
            <a:xfrm>
              <a:off x="188037" y="189919"/>
              <a:ext cx="9971886" cy="3475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Dinamika Pancasila Sebagai Sistem Etika</a:t>
              </a:r>
              <a:endParaRPr lang="id-ID" sz="3200" b="1" kern="1200" dirty="0">
                <a:latin typeface="Arial" pitchFamily="34" charset="0"/>
                <a:cs typeface="Arial" pitchFamily="34" charset="0"/>
              </a:endParaRPr>
            </a:p>
          </p:txBody>
        </p:sp>
      </p:grpSp>
      <p:sp>
        <p:nvSpPr>
          <p:cNvPr id="7" name="Rectangle 6"/>
          <p:cNvSpPr/>
          <p:nvPr/>
        </p:nvSpPr>
        <p:spPr>
          <a:xfrm>
            <a:off x="1543050" y="3292376"/>
            <a:ext cx="10496550" cy="3416320"/>
          </a:xfrm>
          <a:prstGeom prst="rect">
            <a:avLst/>
          </a:prstGeom>
          <a:blipFill>
            <a:blip r:embed="rId2" cstate="print"/>
            <a:tile tx="0" ty="0" sx="100000" sy="100000" flip="none" algn="tl"/>
          </a:blipFill>
        </p:spPr>
        <p:txBody>
          <a:bodyPr wrap="square">
            <a:spAutoFit/>
          </a:bodyPr>
          <a:lstStyle/>
          <a:p>
            <a:r>
              <a:rPr lang="es-ES" sz="2400" b="1" i="1" dirty="0" err="1" smtClean="0"/>
              <a:t>Pertama</a:t>
            </a:r>
            <a:r>
              <a:rPr lang="es-ES" sz="2400" i="1" dirty="0" smtClean="0"/>
              <a:t>, pada </a:t>
            </a:r>
            <a:r>
              <a:rPr lang="es-ES" sz="2400" i="1" dirty="0" err="1" smtClean="0"/>
              <a:t>zaman</a:t>
            </a:r>
            <a:r>
              <a:rPr lang="es-ES" sz="2400" i="1" dirty="0" smtClean="0"/>
              <a:t> </a:t>
            </a:r>
            <a:r>
              <a:rPr lang="es-ES" sz="2400" i="1" dirty="0" err="1" smtClean="0"/>
              <a:t>Orde</a:t>
            </a:r>
            <a:r>
              <a:rPr lang="es-ES" sz="2400" i="1" dirty="0" smtClean="0"/>
              <a:t> Lama, </a:t>
            </a:r>
            <a:r>
              <a:rPr lang="es-ES" sz="2400" i="1" dirty="0" err="1" smtClean="0"/>
              <a:t>pemilu</a:t>
            </a:r>
            <a:r>
              <a:rPr lang="es-ES" sz="2400" i="1" dirty="0" smtClean="0"/>
              <a:t> </a:t>
            </a:r>
            <a:r>
              <a:rPr lang="es-ES" sz="2400" i="1" dirty="0" err="1" smtClean="0"/>
              <a:t>diselenggarakan</a:t>
            </a:r>
            <a:r>
              <a:rPr lang="es-ES" sz="2400" i="1" dirty="0" smtClean="0"/>
              <a:t> </a:t>
            </a:r>
            <a:r>
              <a:rPr lang="es-ES" sz="2400" i="1" dirty="0" err="1" smtClean="0"/>
              <a:t>dengan</a:t>
            </a:r>
            <a:r>
              <a:rPr lang="es-ES" sz="2400" i="1" dirty="0" smtClean="0"/>
              <a:t> </a:t>
            </a:r>
            <a:r>
              <a:rPr lang="es-ES" sz="2400" i="1" dirty="0" err="1" smtClean="0"/>
              <a:t>semangat</a:t>
            </a:r>
            <a:r>
              <a:rPr lang="id-ID" sz="2400" i="1" dirty="0" smtClean="0"/>
              <a:t> </a:t>
            </a:r>
            <a:r>
              <a:rPr lang="id-ID" sz="2400" dirty="0" smtClean="0"/>
              <a:t>demokrasi yang diikuti banyak partai politik, tetapi dimenangkan empat partai politik, yaitu Partai Nasional Indonesia (PNI), Partai Muslimin Indonesia (PARMUSI), Partai Nahdhatul Ulama (PNU), dan Partai Komunis Indonesia (PKI).</a:t>
            </a:r>
          </a:p>
          <a:p>
            <a:r>
              <a:rPr lang="sv-SE" sz="2400" dirty="0" smtClean="0"/>
              <a:t>Tidak dapat dikatakan bahwa pemerintahan di zaman Orde Lama mengikuti</a:t>
            </a:r>
            <a:r>
              <a:rPr lang="id-ID" sz="2400" dirty="0" smtClean="0"/>
              <a:t> sistem etika Pancasila, bahkan ada tudingan dari pihak Orde Baru bahwa pemilihan umum pada zaman Orde Lama dianggap terlalu liberal karena pemerintahan Soekarno menganut sistem demokrasi terpimpin, yang cenderung otoriter</a:t>
            </a:r>
            <a:endParaRPr lang="id-ID" sz="2400" dirty="0"/>
          </a:p>
        </p:txBody>
      </p:sp>
      <p:graphicFrame>
        <p:nvGraphicFramePr>
          <p:cNvPr id="9" name="Diagram 8"/>
          <p:cNvGraphicFramePr/>
          <p:nvPr/>
        </p:nvGraphicFramePr>
        <p:xfrm>
          <a:off x="2362200" y="1557634"/>
          <a:ext cx="7353300" cy="171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710939857"/>
      </p:ext>
    </p:extLst>
  </p:cSld>
  <p:clrMapOvr>
    <a:masterClrMapping/>
  </p:clrMapOvr>
  <p:transition>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6" name="Rounded Rectangle 4"/>
            <p:cNvSpPr/>
            <p:nvPr/>
          </p:nvSpPr>
          <p:spPr>
            <a:xfrm>
              <a:off x="188037" y="189919"/>
              <a:ext cx="9971886" cy="3475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Dinamika Pancasila Sebagai Sistem Etika</a:t>
              </a:r>
              <a:endParaRPr lang="id-ID" sz="3200" b="1" kern="1200" dirty="0">
                <a:latin typeface="Arial" pitchFamily="34" charset="0"/>
                <a:cs typeface="Arial" pitchFamily="34" charset="0"/>
              </a:endParaRPr>
            </a:p>
          </p:txBody>
        </p:sp>
      </p:grpSp>
      <p:graphicFrame>
        <p:nvGraphicFramePr>
          <p:cNvPr id="8" name="Diagram 7"/>
          <p:cNvGraphicFramePr/>
          <p:nvPr/>
        </p:nvGraphicFramePr>
        <p:xfrm>
          <a:off x="952500" y="1664196"/>
          <a:ext cx="10267950" cy="4755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comb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6" name="Rounded Rectangle 4"/>
            <p:cNvSpPr/>
            <p:nvPr/>
          </p:nvSpPr>
          <p:spPr>
            <a:xfrm>
              <a:off x="188037" y="189919"/>
              <a:ext cx="9971886" cy="3475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Dinamika Pancasila Sebagai Sistem Etika</a:t>
              </a:r>
              <a:endParaRPr lang="id-ID" sz="3200" b="1" kern="1200" dirty="0">
                <a:latin typeface="Arial" pitchFamily="34" charset="0"/>
                <a:cs typeface="Arial" pitchFamily="34" charset="0"/>
              </a:endParaRPr>
            </a:p>
          </p:txBody>
        </p:sp>
      </p:grpSp>
      <p:graphicFrame>
        <p:nvGraphicFramePr>
          <p:cNvPr id="10" name="Diagram 9"/>
          <p:cNvGraphicFramePr/>
          <p:nvPr/>
        </p:nvGraphicFramePr>
        <p:xfrm>
          <a:off x="4267200" y="1619250"/>
          <a:ext cx="7353300" cy="4705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02" name="Picture 2"/>
          <p:cNvPicPr>
            <a:picLocks noChangeAspect="1" noChangeArrowheads="1"/>
          </p:cNvPicPr>
          <p:nvPr/>
        </p:nvPicPr>
        <p:blipFill>
          <a:blip r:embed="rId7" cstate="print"/>
          <a:srcRect/>
          <a:stretch>
            <a:fillRect/>
          </a:stretch>
        </p:blipFill>
        <p:spPr bwMode="auto">
          <a:xfrm>
            <a:off x="1333500" y="1778000"/>
            <a:ext cx="2849563" cy="4222750"/>
          </a:xfrm>
          <a:prstGeom prst="rect">
            <a:avLst/>
          </a:prstGeom>
          <a:noFill/>
          <a:ln w="9525">
            <a:noFill/>
            <a:miter lim="800000"/>
            <a:headEnd/>
            <a:tailEnd/>
          </a:ln>
        </p:spPr>
      </p:pic>
    </p:spTree>
    <p:extLst>
      <p:ext uri="{BB962C8B-B14F-4D97-AF65-F5344CB8AC3E}">
        <p14:creationId xmlns:p14="http://schemas.microsoft.com/office/powerpoint/2010/main" xmlns="" val="1710939857"/>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6" name="Rounded Rectangle 4"/>
            <p:cNvSpPr/>
            <p:nvPr/>
          </p:nvSpPr>
          <p:spPr>
            <a:xfrm>
              <a:off x="188037" y="189919"/>
              <a:ext cx="9971886" cy="3475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Tantang Pancasila Sebagai </a:t>
              </a:r>
            </a:p>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Sistem Etika</a:t>
              </a:r>
              <a:endParaRPr lang="id-ID" sz="3200" b="1" kern="1200" dirty="0">
                <a:latin typeface="Arial" pitchFamily="34" charset="0"/>
                <a:cs typeface="Arial" pitchFamily="34" charset="0"/>
              </a:endParaRPr>
            </a:p>
          </p:txBody>
        </p:sp>
      </p:grpSp>
      <p:graphicFrame>
        <p:nvGraphicFramePr>
          <p:cNvPr id="9" name="Diagram 8"/>
          <p:cNvGraphicFramePr/>
          <p:nvPr/>
        </p:nvGraphicFramePr>
        <p:xfrm>
          <a:off x="1371600" y="1391334"/>
          <a:ext cx="10496550" cy="5104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split orient="vert"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46304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4208" y="1278374"/>
            <a:ext cx="4671591" cy="646331"/>
          </a:xfrm>
          <a:prstGeom prst="rect">
            <a:avLst/>
          </a:prstGeom>
        </p:spPr>
        <p:txBody>
          <a:bodyPr wrap="square">
            <a:spAutoFit/>
          </a:bodyPr>
          <a:lstStyle/>
          <a:p>
            <a:pPr lvl="0" algn="ctr"/>
            <a:r>
              <a:rPr lang="id-ID" sz="3600" b="1" dirty="0" smtClean="0"/>
              <a:t>Materi yang Dibahas:</a:t>
            </a:r>
            <a:endParaRPr lang="id-ID" sz="3600" b="1" dirty="0"/>
          </a:p>
        </p:txBody>
      </p:sp>
      <p:sp>
        <p:nvSpPr>
          <p:cNvPr id="4" name="Rectangle 3"/>
          <p:cNvSpPr/>
          <p:nvPr/>
        </p:nvSpPr>
        <p:spPr>
          <a:xfrm>
            <a:off x="1874520" y="2247037"/>
            <a:ext cx="9677400" cy="3785652"/>
          </a:xfrm>
          <a:prstGeom prst="rect">
            <a:avLst/>
          </a:prstGeom>
        </p:spPr>
        <p:txBody>
          <a:bodyPr wrap="square">
            <a:spAutoFit/>
          </a:bodyPr>
          <a:lstStyle/>
          <a:p>
            <a:pPr marL="514350" lvl="0" indent="-514350">
              <a:buFont typeface="+mj-lt"/>
              <a:buAutoNum type="arabicPeriod"/>
            </a:pPr>
            <a:r>
              <a:rPr lang="id-ID" sz="3000" dirty="0" smtClean="0">
                <a:ln/>
                <a:latin typeface="Arial" pitchFamily="34" charset="0"/>
                <a:ea typeface="Calibri" pitchFamily="34" charset="0"/>
                <a:cs typeface="Arial" pitchFamily="34" charset="0"/>
              </a:rPr>
              <a:t>Konsep dan urgensi Pancasila menjadi sistem etika, </a:t>
            </a:r>
            <a:endParaRPr lang="id-ID" sz="3000" dirty="0" smtClean="0">
              <a:latin typeface="Arial" pitchFamily="34" charset="0"/>
              <a:cs typeface="Arial" pitchFamily="34" charset="0"/>
            </a:endParaRPr>
          </a:p>
          <a:p>
            <a:pPr marL="514350" lvl="0" indent="-514350">
              <a:buFont typeface="+mj-lt"/>
              <a:buAutoNum type="arabicPeriod"/>
            </a:pPr>
            <a:r>
              <a:rPr lang="id-ID" sz="3000" dirty="0" smtClean="0">
                <a:ln/>
                <a:latin typeface="Arial" pitchFamily="34" charset="0"/>
                <a:ea typeface="Calibri" pitchFamily="34" charset="0"/>
                <a:cs typeface="Arial" pitchFamily="34" charset="0"/>
              </a:rPr>
              <a:t>Alasan diperlukannya Pancasila menjadi sistem etika, </a:t>
            </a:r>
            <a:endParaRPr lang="id-ID" sz="3000" dirty="0" smtClean="0">
              <a:latin typeface="Arial" pitchFamily="34" charset="0"/>
              <a:cs typeface="Arial" pitchFamily="34" charset="0"/>
            </a:endParaRPr>
          </a:p>
          <a:p>
            <a:pPr marL="514350" lvl="0" indent="-514350">
              <a:buFont typeface="+mj-lt"/>
              <a:buAutoNum type="arabicPeriod"/>
            </a:pPr>
            <a:r>
              <a:rPr lang="id-ID" sz="3000" dirty="0" smtClean="0">
                <a:ln/>
                <a:latin typeface="Arial" pitchFamily="34" charset="0"/>
                <a:ea typeface="Calibri" pitchFamily="34" charset="0"/>
                <a:cs typeface="Arial" pitchFamily="34" charset="0"/>
              </a:rPr>
              <a:t>Sumber historis, sosiologis, dan politis Pancasila sebagai sistem etika, </a:t>
            </a:r>
            <a:endParaRPr lang="id-ID" sz="3000" dirty="0" smtClean="0">
              <a:latin typeface="Arial" pitchFamily="34" charset="0"/>
              <a:cs typeface="Arial" pitchFamily="34" charset="0"/>
            </a:endParaRPr>
          </a:p>
          <a:p>
            <a:pPr marL="514350" lvl="0" indent="-514350">
              <a:buFont typeface="+mj-lt"/>
              <a:buAutoNum type="arabicPeriod"/>
            </a:pPr>
            <a:r>
              <a:rPr lang="id-ID" sz="3000" dirty="0" smtClean="0">
                <a:ln/>
                <a:latin typeface="Arial" pitchFamily="34" charset="0"/>
                <a:ea typeface="Calibri" pitchFamily="34" charset="0"/>
                <a:cs typeface="Arial" pitchFamily="34" charset="0"/>
              </a:rPr>
              <a:t>dinamika dan tantangan Pancasila menjadi sistem etika, </a:t>
            </a:r>
            <a:endParaRPr lang="id-ID" sz="3000" dirty="0" smtClean="0">
              <a:latin typeface="Arial" pitchFamily="34" charset="0"/>
              <a:cs typeface="Arial" pitchFamily="34" charset="0"/>
            </a:endParaRPr>
          </a:p>
          <a:p>
            <a:pPr marL="514350" lvl="0" indent="-514350">
              <a:buFont typeface="+mj-lt"/>
              <a:buAutoNum type="arabicPeriod"/>
            </a:pPr>
            <a:r>
              <a:rPr lang="id-ID" sz="3000" dirty="0" smtClean="0">
                <a:ln/>
                <a:latin typeface="Arial" pitchFamily="34" charset="0"/>
                <a:ea typeface="Calibri" pitchFamily="34" charset="0"/>
                <a:cs typeface="Arial" pitchFamily="34" charset="0"/>
              </a:rPr>
              <a:t>esensi dan urgensi Pancasila menjadi sistem etika</a:t>
            </a:r>
            <a:endParaRPr lang="id-ID" sz="3000" dirty="0">
              <a:latin typeface="Arial" pitchFamily="34" charset="0"/>
              <a:cs typeface="Arial" pitchFamily="34" charset="0"/>
            </a:endParaRPr>
          </a:p>
        </p:txBody>
      </p:sp>
    </p:spTree>
    <p:extLst>
      <p:ext uri="{BB962C8B-B14F-4D97-AF65-F5344CB8AC3E}">
        <p14:creationId xmlns:p14="http://schemas.microsoft.com/office/powerpoint/2010/main" xmlns="" val="1710939857"/>
      </p:ext>
    </p:extLst>
  </p:cSld>
  <p:clrMapOvr>
    <a:masterClrMapping/>
  </p:clrMapOvr>
  <p:transition>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6" name="Rounded Rectangle 4"/>
            <p:cNvSpPr/>
            <p:nvPr/>
          </p:nvSpPr>
          <p:spPr>
            <a:xfrm>
              <a:off x="188037" y="189919"/>
              <a:ext cx="9971886" cy="3475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Esensi Pancasila Sebagai </a:t>
              </a:r>
            </a:p>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Sistem Etika</a:t>
              </a:r>
              <a:endParaRPr lang="id-ID" sz="3200" b="1" kern="1200" dirty="0">
                <a:latin typeface="Arial" pitchFamily="34" charset="0"/>
                <a:cs typeface="Arial" pitchFamily="34" charset="0"/>
              </a:endParaRPr>
            </a:p>
          </p:txBody>
        </p:sp>
      </p:grpSp>
      <p:sp>
        <p:nvSpPr>
          <p:cNvPr id="7" name="Rectangle 6"/>
          <p:cNvSpPr/>
          <p:nvPr/>
        </p:nvSpPr>
        <p:spPr>
          <a:xfrm>
            <a:off x="1543050" y="1372285"/>
            <a:ext cx="10153650" cy="52629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sv-SE" sz="2100" b="1" i="1" dirty="0" smtClean="0"/>
              <a:t>Hakikat Pancasila sebagai sistem etika terletak pada hal-hal sebagai berikut</a:t>
            </a:r>
            <a:r>
              <a:rPr lang="id-ID" sz="2100" dirty="0" smtClean="0"/>
              <a:t>:</a:t>
            </a:r>
          </a:p>
          <a:p>
            <a:pPr marL="457200" indent="-457200">
              <a:buFont typeface="Wingdings" pitchFamily="2" charset="2"/>
              <a:buChar char="q"/>
            </a:pPr>
            <a:r>
              <a:rPr lang="fi-FI" sz="2100" i="1" dirty="0" smtClean="0"/>
              <a:t>hakikat sila ketuhanan terletak pada keyakinan bangsa Indonesia</a:t>
            </a:r>
            <a:r>
              <a:rPr lang="id-ID" sz="2100" i="1" dirty="0" smtClean="0"/>
              <a:t> </a:t>
            </a:r>
            <a:r>
              <a:rPr lang="id-ID" sz="2100" dirty="0" smtClean="0"/>
              <a:t>bahwa Tuhan sebagai penjamin prinsip-prinsip moral. Artinya, setiap perilaku warga negara harus didasarkan atas nilai-nilai moral yang bersumber pada norma agama.</a:t>
            </a:r>
          </a:p>
          <a:p>
            <a:pPr marL="457200" indent="-457200">
              <a:buFont typeface="Wingdings" pitchFamily="2" charset="2"/>
              <a:buChar char="q"/>
            </a:pPr>
            <a:r>
              <a:rPr lang="fi-FI" sz="2100" i="1" dirty="0" smtClean="0"/>
              <a:t>hakikat sila kemanusiaan terletak pada actus humanus, yaitu tindakan</a:t>
            </a:r>
            <a:r>
              <a:rPr lang="id-ID" sz="2100" i="1" dirty="0" smtClean="0"/>
              <a:t> </a:t>
            </a:r>
            <a:r>
              <a:rPr lang="id-ID" sz="2100" dirty="0" smtClean="0"/>
              <a:t>manusia yang mengandung implikasi dan konsekuensi moral yang dibedakan dengan </a:t>
            </a:r>
            <a:r>
              <a:rPr lang="id-ID" sz="2100" i="1" dirty="0" smtClean="0"/>
              <a:t>actus homini, yaitu tindakan manusia yang biasa</a:t>
            </a:r>
          </a:p>
          <a:p>
            <a:pPr marL="457200" indent="-457200">
              <a:buFont typeface="Wingdings" pitchFamily="2" charset="2"/>
              <a:buChar char="q"/>
            </a:pPr>
            <a:r>
              <a:rPr lang="id-ID" sz="2100" i="1" dirty="0" smtClean="0"/>
              <a:t>hakikat sila persatuan terletak pada kesediaan untuk hidup bersama </a:t>
            </a:r>
            <a:r>
              <a:rPr lang="id-ID" sz="2100" dirty="0" smtClean="0"/>
              <a:t>sebagai warga bangsa yang mementingkan masalah bangsa di atas kepentingan individu atau kelompok</a:t>
            </a:r>
          </a:p>
          <a:p>
            <a:pPr marL="457200" indent="-457200">
              <a:buFont typeface="Wingdings" pitchFamily="2" charset="2"/>
              <a:buChar char="q"/>
            </a:pPr>
            <a:r>
              <a:rPr lang="id-ID" sz="2100" i="1" dirty="0" smtClean="0"/>
              <a:t>hakikat sila kerakyatan terletak pada prinsip musyawarah untuk </a:t>
            </a:r>
            <a:r>
              <a:rPr lang="id-ID" sz="2100" dirty="0" smtClean="0"/>
              <a:t>mufakat. Artinya, menghargai diri sendiri sama halnya dengan menghargai orang lain</a:t>
            </a:r>
          </a:p>
          <a:p>
            <a:pPr marL="457200" indent="-457200">
              <a:buFont typeface="Wingdings" pitchFamily="2" charset="2"/>
              <a:buChar char="q"/>
            </a:pPr>
            <a:r>
              <a:rPr lang="fi-FI" sz="2100" i="1" dirty="0" smtClean="0"/>
              <a:t>hakikat sila keadilan sosial bagi seluruh rakyat Indonesia merupakan</a:t>
            </a:r>
            <a:r>
              <a:rPr lang="id-ID" sz="2100" i="1" dirty="0" smtClean="0"/>
              <a:t> </a:t>
            </a:r>
            <a:r>
              <a:rPr lang="sv-SE" sz="2100" dirty="0" smtClean="0"/>
              <a:t>perwujudan dari sistem etika yang tidak menekankan pada kewajiban semata</a:t>
            </a:r>
            <a:r>
              <a:rPr lang="id-ID" sz="2100" dirty="0" smtClean="0"/>
              <a:t> (deontologis) atau menekankan pada tujuan belaka (teleologis), tetapi lebih menonjolkan keutamaan (</a:t>
            </a:r>
            <a:r>
              <a:rPr lang="id-ID" sz="2100" i="1" dirty="0" smtClean="0"/>
              <a:t>virtue ethics) yang terkandung dalam nilai keadilan </a:t>
            </a:r>
            <a:r>
              <a:rPr lang="id-ID" sz="2100" dirty="0" smtClean="0"/>
              <a:t>itu sendiri. </a:t>
            </a:r>
            <a:endParaRPr lang="id-ID" sz="2100" dirty="0"/>
          </a:p>
        </p:txBody>
      </p:sp>
    </p:spTree>
    <p:extLst>
      <p:ext uri="{BB962C8B-B14F-4D97-AF65-F5344CB8AC3E}">
        <p14:creationId xmlns:p14="http://schemas.microsoft.com/office/powerpoint/2010/main" xmlns="" val="1710939857"/>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31620" y="150473"/>
            <a:ext cx="7707630" cy="1144927"/>
            <a:chOff x="0" y="1882"/>
            <a:chExt cx="10347960" cy="3851954"/>
          </a:xfrm>
          <a:scene3d>
            <a:camera prst="orthographicFront"/>
            <a:lightRig rig="threePt" dir="t">
              <a:rot lat="0" lon="0" rev="7500000"/>
            </a:lightRig>
          </a:scene3d>
        </p:grpSpPr>
        <p:sp>
          <p:nvSpPr>
            <p:cNvPr id="5" name="Rounded Rectangle 4"/>
            <p:cNvSpPr/>
            <p:nvPr/>
          </p:nvSpPr>
          <p:spPr>
            <a:xfrm>
              <a:off x="0" y="1882"/>
              <a:ext cx="10347960" cy="3851954"/>
            </a:xfrm>
            <a:prstGeom prst="roundRect">
              <a:avLst/>
            </a:prstGeom>
          </p:spPr>
          <p:style>
            <a:lnRef idx="2">
              <a:schemeClr val="accent4">
                <a:shade val="50000"/>
              </a:schemeClr>
            </a:lnRef>
            <a:fillRef idx="1">
              <a:schemeClr val="accent4"/>
            </a:fillRef>
            <a:effectRef idx="0">
              <a:schemeClr val="accent4"/>
            </a:effectRef>
            <a:fontRef idx="minor">
              <a:schemeClr val="lt1"/>
            </a:fontRef>
          </p:style>
        </p:sp>
        <p:sp>
          <p:nvSpPr>
            <p:cNvPr id="6" name="Rounded Rectangle 4"/>
            <p:cNvSpPr/>
            <p:nvPr/>
          </p:nvSpPr>
          <p:spPr>
            <a:xfrm>
              <a:off x="188037" y="189919"/>
              <a:ext cx="9971886" cy="34758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Urgensi Pancasila Sebagai </a:t>
              </a:r>
            </a:p>
            <a:p>
              <a:pPr lvl="0" algn="ctr" defTabSz="2489200" rtl="0">
                <a:lnSpc>
                  <a:spcPct val="90000"/>
                </a:lnSpc>
                <a:spcBef>
                  <a:spcPct val="0"/>
                </a:spcBef>
                <a:spcAft>
                  <a:spcPct val="35000"/>
                </a:spcAft>
              </a:pPr>
              <a:r>
                <a:rPr kumimoji="0" lang="id-ID" sz="3200" b="1" i="0" u="none" strike="noStrike" kern="1200" cap="none" normalizeH="0" baseline="0" dirty="0" smtClean="0">
                  <a:ln/>
                  <a:effectLst/>
                  <a:latin typeface="Arial" pitchFamily="34" charset="0"/>
                  <a:ea typeface="Calibri" pitchFamily="34" charset="0"/>
                  <a:cs typeface="Arial" pitchFamily="34" charset="0"/>
                </a:rPr>
                <a:t>Sistem Etika</a:t>
              </a:r>
              <a:endParaRPr lang="id-ID" sz="3200" b="1" kern="1200" dirty="0">
                <a:latin typeface="Arial" pitchFamily="34" charset="0"/>
                <a:cs typeface="Arial" pitchFamily="34" charset="0"/>
              </a:endParaRPr>
            </a:p>
          </p:txBody>
        </p:sp>
      </p:grpSp>
      <p:sp>
        <p:nvSpPr>
          <p:cNvPr id="7" name="Rectangle 6"/>
          <p:cNvSpPr/>
          <p:nvPr/>
        </p:nvSpPr>
        <p:spPr>
          <a:xfrm>
            <a:off x="1390650" y="1329035"/>
            <a:ext cx="10496550"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id-ID" sz="2400" dirty="0" smtClean="0"/>
              <a:t>Hal-hal penting yang sangat urgen bagi pengembangan Pancasila sebagai sistem etika meliputi hal-hal sebagai berikut:</a:t>
            </a:r>
          </a:p>
          <a:p>
            <a:pPr marL="342900" indent="-342900">
              <a:buFont typeface="Wingdings" pitchFamily="2" charset="2"/>
              <a:buChar char="Ø"/>
            </a:pPr>
            <a:r>
              <a:rPr lang="id-ID" sz="2400" i="1" dirty="0" smtClean="0"/>
              <a:t>Pertama, meletakkan sila-sila </a:t>
            </a:r>
            <a:r>
              <a:rPr lang="id-ID" sz="2400" dirty="0" smtClean="0"/>
              <a:t>Pancasila sebagai sistem etika berarti menempatkan Pancasila sebagai sumber moral dan inspirasi bagi penentu sikap, tindakan, dan keputusan yang diambil setiap warga negara. </a:t>
            </a:r>
          </a:p>
          <a:p>
            <a:pPr marL="342900" indent="-342900">
              <a:buFont typeface="Wingdings" pitchFamily="2" charset="2"/>
              <a:buChar char="Ø"/>
            </a:pPr>
            <a:r>
              <a:rPr lang="id-ID" sz="2400" i="1" dirty="0" smtClean="0"/>
              <a:t>Kedua, Pancasila sebagai sistem etika memberi guidance bagi setiap warga negara sehingga memiliki orientasi yang jelas </a:t>
            </a:r>
            <a:r>
              <a:rPr lang="id-ID" sz="2400" dirty="0" smtClean="0"/>
              <a:t>dalam tata pergaulan baik lokal, nasional, regional, maupun internasional.</a:t>
            </a:r>
          </a:p>
          <a:p>
            <a:pPr marL="342900" indent="-342900">
              <a:buFont typeface="Wingdings" pitchFamily="2" charset="2"/>
              <a:buChar char="Ø"/>
            </a:pPr>
            <a:r>
              <a:rPr lang="id-ID" sz="2400" i="1" dirty="0" smtClean="0"/>
              <a:t>Ketiga, Pancasila sebagai sistem etika dapat menjadi dasar analisis bagi </a:t>
            </a:r>
            <a:r>
              <a:rPr lang="id-ID" sz="2400" dirty="0" smtClean="0"/>
              <a:t>berbagai kebijakan yang dibuat oleh penyelenggara negara sehingga tidak keluar dari semangat negara kebangsaan yang berjiwa Pancasilais. </a:t>
            </a:r>
          </a:p>
          <a:p>
            <a:pPr marL="342900" indent="-342900">
              <a:buFont typeface="Wingdings" pitchFamily="2" charset="2"/>
              <a:buChar char="Ø"/>
            </a:pPr>
            <a:r>
              <a:rPr lang="id-ID" sz="2400" i="1" dirty="0" smtClean="0"/>
              <a:t>Keempat, </a:t>
            </a:r>
            <a:r>
              <a:rPr lang="id-ID" sz="2400" dirty="0" smtClean="0"/>
              <a:t>Pancasila sebagai sistem etika dapat menjadi filter untuk menyaring pluralitas nilai yang berkembang dalam kehidupan masyarakat sebagai dampak globalisasi yang memengaruhi pemikiran warga negara.</a:t>
            </a:r>
          </a:p>
        </p:txBody>
      </p:sp>
    </p:spTree>
    <p:extLst>
      <p:ext uri="{BB962C8B-B14F-4D97-AF65-F5344CB8AC3E}">
        <p14:creationId xmlns:p14="http://schemas.microsoft.com/office/powerpoint/2010/main" xmlns="" val="1710939857"/>
      </p:ext>
    </p:extLst>
  </p:cSld>
  <p:clrMapOvr>
    <a:masterClrMapping/>
  </p:clrMapOvr>
  <p:transition>
    <p:circl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smtClean="0"/>
              <a:t>Daftar Pustaka</a:t>
            </a:r>
            <a:endParaRPr lang="en-US" sz="3000" b="1" dirty="0"/>
          </a:p>
        </p:txBody>
      </p:sp>
      <p:sp>
        <p:nvSpPr>
          <p:cNvPr id="8" name="Rectangle 7"/>
          <p:cNvSpPr/>
          <p:nvPr/>
        </p:nvSpPr>
        <p:spPr>
          <a:xfrm>
            <a:off x="1950720" y="2282984"/>
            <a:ext cx="9052560" cy="212365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smtClean="0"/>
              <a:t>Pendidikan Pancasila untuk Perguruan Tinggi, Kementerian Ristek Dikti, Ditjen Belmawa, Cetakan I, 2016</a:t>
            </a:r>
          </a:p>
          <a:p>
            <a:pPr marL="457200" indent="-457200">
              <a:buAutoNum type="arabicPeriod"/>
            </a:pPr>
            <a:r>
              <a:rPr lang="id-ID" sz="2200" dirty="0" smtClean="0"/>
              <a:t>Zulmasyhur, dkk , Pendidikan Pancasila, Buku Ajar, Universitas Nasional, Jakarta, 2019</a:t>
            </a:r>
          </a:p>
          <a:p>
            <a:pPr marL="457200" indent="-457200">
              <a:buFontTx/>
              <a:buAutoNum type="arabicPeriod"/>
            </a:pPr>
            <a:r>
              <a:rPr lang="id-ID" sz="2200" dirty="0" smtClean="0"/>
              <a:t>Kaelan, Pendidikan Pancasila, Edisi Reformasi, Paradigma, Yogyakarta, 2016</a:t>
            </a:r>
          </a:p>
        </p:txBody>
      </p:sp>
    </p:spTree>
    <p:extLst>
      <p:ext uri="{BB962C8B-B14F-4D97-AF65-F5344CB8AC3E}">
        <p14:creationId xmlns:p14="http://schemas.microsoft.com/office/powerpoint/2010/main" xmlns="" val="3632800967"/>
      </p:ext>
    </p:extLst>
  </p:cSld>
  <p:clrMapOvr>
    <a:masterClrMapping/>
  </p:clrMapOvr>
  <p:transition>
    <p:split orient="vert"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xmlns=""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xmlns="" val="3632800967"/>
      </p:ext>
    </p:extLst>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10939857"/>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1203960" y="2453640"/>
            <a:ext cx="3920808" cy="3337560"/>
          </a:xfrm>
          <a:prstGeom prst="rect">
            <a:avLst/>
          </a:prstGeom>
          <a:noFill/>
          <a:ln w="9525">
            <a:noFill/>
            <a:miter lim="800000"/>
            <a:headEnd/>
            <a:tailEnd/>
          </a:ln>
        </p:spPr>
      </p:pic>
      <p:graphicFrame>
        <p:nvGraphicFramePr>
          <p:cNvPr id="7" name="Diagram 6"/>
          <p:cNvGraphicFramePr/>
          <p:nvPr/>
        </p:nvGraphicFramePr>
        <p:xfrm>
          <a:off x="5227320" y="1545164"/>
          <a:ext cx="6751320" cy="53128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p:cNvGraphicFramePr/>
          <p:nvPr/>
        </p:nvGraphicFramePr>
        <p:xfrm>
          <a:off x="1437329" y="1186934"/>
          <a:ext cx="3256591" cy="49244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xmlns="" val="1710939857"/>
      </p:ext>
    </p:extLst>
  </p:cSld>
  <p:clrMapOvr>
    <a:masterClrMapping/>
  </p:clrMapOvr>
  <p:transition>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965960" y="1223278"/>
          <a:ext cx="9646920" cy="52689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1710939857"/>
      </p:ext>
    </p:extLst>
  </p:cSld>
  <p:clrMapOvr>
    <a:masterClrMapping/>
  </p:clrMapOvr>
  <p:transition>
    <p:spli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524000" y="1216075"/>
            <a:ext cx="10180320" cy="5170646"/>
          </a:xfrm>
          <a:prstGeom prst="rect">
            <a:avLst/>
          </a:prstGeom>
        </p:spPr>
        <p:txBody>
          <a:bodyPr wrap="square">
            <a:spAutoFit/>
          </a:bodyPr>
          <a:lstStyle/>
          <a:p>
            <a:pPr lvl="0"/>
            <a:r>
              <a:rPr lang="id-ID" sz="2200" b="1" dirty="0" smtClean="0"/>
              <a:t>Lacey menjelaskan bahwa paling tidak ada enam pengertian nilai dalam penggunaan secara umum, yaitu:</a:t>
            </a:r>
          </a:p>
          <a:p>
            <a:pPr marL="457200" lvl="0" indent="-457200">
              <a:buFont typeface="Wingdings" pitchFamily="2" charset="2"/>
              <a:buChar char="v"/>
            </a:pPr>
            <a:r>
              <a:rPr lang="id-ID" sz="2200" dirty="0" smtClean="0"/>
              <a:t>Sesuatu yang fundamental yang dicari orang sepanjang hidupnya.</a:t>
            </a:r>
          </a:p>
          <a:p>
            <a:pPr marL="457200" lvl="0" indent="-457200">
              <a:buFont typeface="Wingdings" pitchFamily="2" charset="2"/>
              <a:buChar char="v"/>
            </a:pPr>
            <a:r>
              <a:rPr lang="id-ID" sz="2200" dirty="0" smtClean="0"/>
              <a:t>Suatu kualitas atau tindakan yang berharga, kebaikan, makna atau  </a:t>
            </a:r>
            <a:r>
              <a:rPr lang="nb-NO" sz="2200" dirty="0" smtClean="0"/>
              <a:t>pemenuhan karakter untuk kehidupan seseorang</a:t>
            </a:r>
            <a:endParaRPr lang="id-ID" sz="2200" dirty="0" smtClean="0"/>
          </a:p>
          <a:p>
            <a:pPr marL="457200" lvl="0" indent="-457200">
              <a:buFont typeface="Wingdings" pitchFamily="2" charset="2"/>
              <a:buChar char="v"/>
            </a:pPr>
            <a:r>
              <a:rPr lang="id-ID" sz="2200" dirty="0" smtClean="0"/>
              <a:t>Suatu kualitas atau tindakan sebagian membentuk identitas seseorang sebagai pengevaluasian diri, penginterpretasian diri, dan pembentukan diri. </a:t>
            </a:r>
          </a:p>
          <a:p>
            <a:pPr marL="457200" lvl="0" indent="-457200">
              <a:buFont typeface="Wingdings" pitchFamily="2" charset="2"/>
              <a:buChar char="v"/>
            </a:pPr>
            <a:r>
              <a:rPr lang="id-ID" sz="2200" dirty="0" smtClean="0"/>
              <a:t>Suatu kriteria fundamental bagi seseorang untuk memilih sesuatu yang baik di antara berbagai kemungkinan tindakan. </a:t>
            </a:r>
          </a:p>
          <a:p>
            <a:pPr marL="457200" lvl="0" indent="-457200">
              <a:buFont typeface="Wingdings" pitchFamily="2" charset="2"/>
              <a:buChar char="v"/>
            </a:pPr>
            <a:r>
              <a:rPr lang="id-ID" sz="2200" dirty="0" smtClean="0"/>
              <a:t>Suatu standar yang fundamental yang dipegang oleh seseorang ketika bertingkah laku bagi dirinya dan orang lain. </a:t>
            </a:r>
          </a:p>
          <a:p>
            <a:pPr marL="457200" lvl="0" indent="-457200">
              <a:buFont typeface="Wingdings" pitchFamily="2" charset="2"/>
              <a:buChar char="v"/>
            </a:pPr>
            <a:r>
              <a:rPr lang="id-ID" sz="2200" dirty="0" smtClean="0"/>
              <a:t>Suatu ”objek nilai”, suatu hubungan yang tepat dengan sesuatu yang sekaligus membentuk hidup yang berharga dengan identitas kepribadian seseorang. Objek nilai mencakup karya seni, teori ilmiah, teknologi, objek yang disucikan, budaya, tradisi, lembaga, orang lain, dan alam itu sendiri.</a:t>
            </a:r>
          </a:p>
        </p:txBody>
      </p:sp>
    </p:spTree>
    <p:extLst>
      <p:ext uri="{BB962C8B-B14F-4D97-AF65-F5344CB8AC3E}">
        <p14:creationId xmlns:p14="http://schemas.microsoft.com/office/powerpoint/2010/main" xmlns="" val="1710939857"/>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4053840" y="1418719"/>
          <a:ext cx="7802880" cy="51649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p:cNvPicPr>
            <a:picLocks noChangeAspect="1" noChangeArrowheads="1"/>
          </p:cNvPicPr>
          <p:nvPr/>
        </p:nvPicPr>
        <p:blipFill>
          <a:blip r:embed="rId12" cstate="print"/>
          <a:srcRect/>
          <a:stretch>
            <a:fillRect/>
          </a:stretch>
        </p:blipFill>
        <p:spPr bwMode="auto">
          <a:xfrm>
            <a:off x="1371599" y="1066799"/>
            <a:ext cx="3614739" cy="2331721"/>
          </a:xfrm>
          <a:prstGeom prst="rect">
            <a:avLst/>
          </a:prstGeom>
          <a:noFill/>
          <a:ln w="9525">
            <a:noFill/>
            <a:miter lim="800000"/>
            <a:headEnd/>
            <a:tailEnd/>
          </a:ln>
        </p:spPr>
      </p:pic>
      <p:pic>
        <p:nvPicPr>
          <p:cNvPr id="2051" name="Picture 3"/>
          <p:cNvPicPr>
            <a:picLocks noChangeAspect="1" noChangeArrowheads="1"/>
          </p:cNvPicPr>
          <p:nvPr/>
        </p:nvPicPr>
        <p:blipFill>
          <a:blip r:embed="rId13" cstate="print"/>
          <a:srcRect/>
          <a:stretch>
            <a:fillRect/>
          </a:stretch>
        </p:blipFill>
        <p:spPr bwMode="auto">
          <a:xfrm>
            <a:off x="1158240" y="3746183"/>
            <a:ext cx="2957830" cy="1953577"/>
          </a:xfrm>
          <a:prstGeom prst="rect">
            <a:avLst/>
          </a:prstGeom>
          <a:noFill/>
          <a:ln w="9525">
            <a:noFill/>
            <a:miter lim="800000"/>
            <a:headEnd/>
            <a:tailEnd/>
          </a:ln>
        </p:spPr>
      </p:pic>
    </p:spTree>
    <p:extLst>
      <p:ext uri="{BB962C8B-B14F-4D97-AF65-F5344CB8AC3E}">
        <p14:creationId xmlns:p14="http://schemas.microsoft.com/office/powerpoint/2010/main" xmlns="" val="1710939857"/>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p:cNvGrpSpPr/>
          <p:nvPr/>
        </p:nvGrpSpPr>
        <p:grpSpPr>
          <a:xfrm>
            <a:off x="1433184" y="1060967"/>
            <a:ext cx="4434216" cy="691633"/>
            <a:chOff x="0" y="2496"/>
            <a:chExt cx="1368152" cy="5107575"/>
          </a:xfrm>
        </p:grpSpPr>
        <p:sp>
          <p:nvSpPr>
            <p:cNvPr id="9" name="Rounded Rectangle 8"/>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10"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800" b="1" dirty="0" smtClean="0">
                  <a:solidFill>
                    <a:srgbClr val="231F20"/>
                  </a:solidFill>
                  <a:latin typeface="Arial" pitchFamily="34" charset="0"/>
                  <a:ea typeface="Calibri" pitchFamily="34" charset="0"/>
                  <a:cs typeface="Arial" pitchFamily="34" charset="0"/>
                </a:rPr>
                <a:t>Aliran-aliran Etika </a:t>
              </a:r>
              <a:endParaRPr lang="id-ID" sz="2800" b="1" dirty="0" smtClean="0">
                <a:solidFill>
                  <a:schemeClr val="tx1"/>
                </a:solidFill>
                <a:latin typeface="Arial" pitchFamily="34" charset="0"/>
                <a:cs typeface="Arial" pitchFamily="34" charset="0"/>
              </a:endParaRPr>
            </a:p>
          </p:txBody>
        </p:sp>
      </p:grpSp>
      <p:pic>
        <p:nvPicPr>
          <p:cNvPr id="4098" name="Picture 2"/>
          <p:cNvPicPr>
            <a:picLocks noChangeAspect="1" noChangeArrowheads="1"/>
          </p:cNvPicPr>
          <p:nvPr/>
        </p:nvPicPr>
        <p:blipFill>
          <a:blip r:embed="rId7" cstate="print"/>
          <a:srcRect/>
          <a:stretch>
            <a:fillRect/>
          </a:stretch>
        </p:blipFill>
        <p:spPr bwMode="auto">
          <a:xfrm>
            <a:off x="9116060" y="1958975"/>
            <a:ext cx="3030220" cy="4289425"/>
          </a:xfrm>
          <a:prstGeom prst="rect">
            <a:avLst/>
          </a:prstGeom>
          <a:noFill/>
          <a:ln w="9525">
            <a:noFill/>
            <a:miter lim="800000"/>
            <a:headEnd/>
            <a:tailEnd/>
          </a:ln>
        </p:spPr>
      </p:pic>
      <p:sp>
        <p:nvSpPr>
          <p:cNvPr id="12" name="Rectangle 11"/>
          <p:cNvSpPr/>
          <p:nvPr/>
        </p:nvSpPr>
        <p:spPr>
          <a:xfrm>
            <a:off x="1478280" y="1844040"/>
            <a:ext cx="7269480" cy="4832092"/>
          </a:xfrm>
          <a:prstGeom prst="rect">
            <a:avLst/>
          </a:prstGeom>
        </p:spPr>
        <p:txBody>
          <a:bodyPr wrap="square">
            <a:spAutoFit/>
          </a:bodyPr>
          <a:lstStyle/>
          <a:p>
            <a:pPr lvl="0"/>
            <a:r>
              <a:rPr lang="fi-FI" sz="2400" b="1" dirty="0" smtClean="0"/>
              <a:t>Etika keutamaan atau etika kebajikan</a:t>
            </a:r>
            <a:r>
              <a:rPr lang="id-ID" sz="2400" b="1" dirty="0" smtClean="0"/>
              <a:t> </a:t>
            </a:r>
          </a:p>
          <a:p>
            <a:pPr marL="457200" lvl="0" indent="-457200">
              <a:buFont typeface="Wingdings" pitchFamily="2" charset="2"/>
              <a:buChar char="Ø"/>
            </a:pPr>
            <a:r>
              <a:rPr lang="id-ID" sz="2200" dirty="0" smtClean="0"/>
              <a:t>adalah teori yang mempelajari keutamaan (virtue), artinya mempelajari  tentang perbuatan manusia itu baik atau buruk. </a:t>
            </a:r>
          </a:p>
          <a:p>
            <a:pPr marL="457200" lvl="0" indent="-457200">
              <a:buFont typeface="Wingdings" pitchFamily="2" charset="2"/>
              <a:buChar char="Ø"/>
            </a:pPr>
            <a:r>
              <a:rPr lang="id-ID" sz="2200" dirty="0" smtClean="0"/>
              <a:t>Etika kebajikan ini  mengarahkan perhatiannya kepada keberadaan manusia, lebih menekankan pada What should I be?, atau “saya harus menjadi orang yang bagaimana?. </a:t>
            </a:r>
          </a:p>
          <a:p>
            <a:pPr marL="457200" lvl="0" indent="-457200">
              <a:buFont typeface="Wingdings" pitchFamily="2" charset="2"/>
              <a:buChar char="Ø"/>
            </a:pPr>
            <a:r>
              <a:rPr lang="id-ID" sz="2200" dirty="0" smtClean="0"/>
              <a:t>Beberapa watak yang terkandung dalam nilai keutamaan adalah baik hati, ksatriya, belas kasih, terus terang, bersahabat, murah hati, bernalar, percaya diri, penguasaan diri, sadar, suka bekerja bersama, berani, santun, jujur, terampil, adil, setia, ugahari (bersahaja), disiplin, mandiri, bijaksana, peduli, dan toleran </a:t>
            </a:r>
          </a:p>
        </p:txBody>
      </p:sp>
    </p:spTree>
    <p:extLst>
      <p:ext uri="{BB962C8B-B14F-4D97-AF65-F5344CB8AC3E}">
        <p14:creationId xmlns:p14="http://schemas.microsoft.com/office/powerpoint/2010/main" xmlns="" val="1710939857"/>
      </p:ext>
    </p:extLst>
  </p:cSld>
  <p:clrMapOvr>
    <a:masterClrMapping/>
  </p:clrMapOvr>
  <p:transition>
    <p:cover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1232</TotalTime>
  <Words>3036</Words>
  <Application>Microsoft Office PowerPoint</Application>
  <PresentationFormat>Custom</PresentationFormat>
  <Paragraphs>149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132</cp:revision>
  <dcterms:created xsi:type="dcterms:W3CDTF">2019-10-30T03:03:28Z</dcterms:created>
  <dcterms:modified xsi:type="dcterms:W3CDTF">2021-06-30T06:33:16Z</dcterms:modified>
</cp:coreProperties>
</file>