
<file path=[Content_Types].xml><?xml version="1.0" encoding="utf-8"?>
<Types xmlns="http://schemas.openxmlformats.org/package/2006/content-types">
  <Override PartName="/ppt/diagrams/colors22.xml" ContentType="application/vnd.openxmlformats-officedocument.drawingml.diagramColors+xml"/>
  <Override PartName="/ppt/notesSlides/notesSlide2.xml" ContentType="application/vnd.openxmlformats-officedocument.presentationml.notesSlide+xml"/>
  <Override PartName="/ppt/diagrams/colors11.xml" ContentType="application/vnd.openxmlformats-officedocument.drawingml.diagramColors+xml"/>
  <Override PartName="/ppt/diagrams/data24.xml" ContentType="application/vnd.openxmlformats-officedocument.drawingml.diagramData+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Override PartName="/ppt/diagrams/drawing29.xml" ContentType="application/vnd.ms-office.drawingml.diagramDrawing+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diagrams/quickStyle17.xml" ContentType="application/vnd.openxmlformats-officedocument.drawingml.diagramStyle+xml"/>
  <Override PartName="/ppt/diagrams/drawing18.xml" ContentType="application/vnd.ms-office.drawingml.diagramDrawing+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diagrams/quickStyle31.xml" ContentType="application/vnd.openxmlformats-officedocument.drawingml.diagramStyle+xml"/>
  <Override PartName="/ppt/diagrams/drawing32.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drawing21.xml" ContentType="application/vnd.ms-office.drawingml.diagramDrawing+xml"/>
  <Override PartName="/ppt/diagrams/colors27.xml" ContentType="application/vnd.openxmlformats-officedocument.drawingml.diagramColors+xml"/>
  <Override PartName="/ppt/diagrams/data29.xml" ContentType="application/vnd.openxmlformats-officedocument.drawingml.diagramData+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diagrams/colors3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Override PartName="/ppt/diagrams/colors12.xml" ContentType="application/vnd.openxmlformats-officedocument.drawingml.diagramColors+xml"/>
  <Override PartName="/ppt/diagrams/layout20.xml" ContentType="application/vnd.openxmlformats-officedocument.drawingml.diagramLayout+xml"/>
  <Override PartName="/ppt/diagrams/colors23.xml" ContentType="application/vnd.openxmlformats-officedocument.drawingml.diagramColors+xml"/>
  <Override PartName="/ppt/notesSlides/notesSlide3.xml" ContentType="application/vnd.openxmlformats-officedocument.presentationml.notesSlide+xml"/>
  <Override PartName="/ppt/diagrams/data25.xml" ContentType="application/vnd.openxmlformats-officedocument.drawingml.diagramData+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diagrams/colors30.xml" ContentType="application/vnd.openxmlformats-officedocument.drawingml.diagramColors+xml"/>
  <Override PartName="/ppt/diagrams/data32.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drawing19.xml" ContentType="application/vnd.ms-office.drawingml.diagramDrawing+xml"/>
  <Override PartName="/ppt/diagrams/data21.xml" ContentType="application/vnd.openxmlformats-officedocument.drawingml.diagramData+xml"/>
  <Override PartName="/ppt/diagrams/quickStyle29.xml" ContentType="application/vnd.openxmlformats-officedocument.drawingml.diagramStyl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ppt/diagrams/layout29.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layout18.xml" ContentType="application/vnd.openxmlformats-officedocument.drawingml.diagramLayout+xml"/>
  <Override PartName="/ppt/diagrams/quickStyle25.xml" ContentType="application/vnd.openxmlformats-officedocument.drawingml.diagramStyle+xml"/>
  <Override PartName="/ppt/diagrams/drawing26.xml" ContentType="application/vnd.ms-office.drawingml.diagramDrawing+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rawing8.xml" ContentType="application/vnd.ms-office.drawingml.diagramDrawing+xml"/>
  <Override PartName="/ppt/diagrams/layout25.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drawing33.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diagrams/drawing22.xml" ContentType="application/vnd.ms-office.drawingml.diagramDrawing+xml"/>
  <Override PartName="/ppt/diagrams/layout32.xml" ContentType="application/vnd.openxmlformats-officedocument.drawingml.diagramLayout+xml"/>
  <Override PartName="/ppt/diagrams/drawing4.xml" ContentType="application/vnd.ms-office.drawingml.diagramDrawing+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diagrams/data33.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diagrams/drawing27.xml" ContentType="application/vnd.ms-office.drawingml.diagramDrawing+xml"/>
  <Override PartName="/ppt/slides/slide12.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19.xml" ContentType="application/vnd.openxmlformats-officedocument.drawingml.diagramLayout+xml"/>
  <Override PartName="/ppt/diagrams/quickStyle33.xml" ContentType="application/vnd.openxmlformats-officedocument.drawingml.diagramStyle+xml"/>
  <Override PartName="/ppt/diagrams/drawing34.xml" ContentType="application/vnd.ms-office.drawingml.diagramDrawing+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layout15.xml" ContentType="application/vnd.openxmlformats-officedocument.drawingml.diagramLayout+xml"/>
  <Override PartName="/ppt/diagrams/quickStyle22.xml" ContentType="application/vnd.openxmlformats-officedocument.drawingml.diagramStyle+xml"/>
  <Override PartName="/ppt/diagrams/drawing23.xml" ContentType="application/vnd.ms-office.drawingml.diagramDrawing+xml"/>
  <Override PartName="/ppt/diagrams/layout26.xml" ContentType="application/vnd.openxmlformats-officedocument.drawingml.diagramLayout+xml"/>
  <Override PartName="/ppt/diagrams/colors29.xml" ContentType="application/vnd.openxmlformats-officedocument.drawingml.diagramColors+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diagrams/drawing30.xml" ContentType="application/vnd.ms-office.drawingml.diagramDrawing+xml"/>
  <Override PartName="/ppt/diagrams/layout33.xml" ContentType="application/vnd.openxmlformats-officedocument.drawingml.diagramLayout+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notesSlides/notesSlide5.xml" ContentType="application/vnd.openxmlformats-officedocument.presentationml.notesSlide+xml"/>
  <Override PartName="/ppt/diagrams/data27.xml" ContentType="application/vnd.openxmlformats-officedocument.drawingml.diagramData+xml"/>
  <Override PartName="/ppt/slides/slide28.xml" ContentType="application/vnd.openxmlformats-officedocument.presentationml.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notesSlides/notesSlide1.xml" ContentType="application/vnd.openxmlformats-officedocument.presentationml.notesSlide+xml"/>
  <Override PartName="/ppt/diagrams/colors32.xml" ContentType="application/vnd.openxmlformats-officedocument.drawingml.diagramColors+xml"/>
  <Override PartName="/ppt/diagrams/data34.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slides/slide13.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diagrams/quickStyle27.xml" ContentType="application/vnd.openxmlformats-officedocument.drawingml.diagramStyle+xml"/>
  <Override PartName="/ppt/diagrams/drawing28.xml" ContentType="application/vnd.ms-office.drawingml.diagramDrawing+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drawing24.xml" ContentType="application/vnd.ms-office.drawingml.diagramDrawing+xml"/>
  <Override PartName="/ppt/diagrams/layout34.xml" ContentType="application/vnd.openxmlformats-officedocument.drawingml.diagramLayout+xml"/>
  <Override PartName="/ppt/diagrams/drawing6.xml" ContentType="application/vnd.ms-office.drawingml.diagramDrawing+xml"/>
  <Override PartName="/ppt/diagrams/drawing20.xml" ContentType="application/vnd.ms-office.drawingml.diagramDrawing+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rawing3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diagrams/drawing2.xml" ContentType="application/vnd.ms-office.drawingml.diagramDrawing+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diagrams/data31.xml" ContentType="application/vnd.openxmlformats-officedocument.drawingml.diagramData+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drawing25.xml" ContentType="application/vnd.ms-office.drawingml.diagramDrawing+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drawing7.xml" ContentType="application/vnd.ms-office.drawingml.diagramDrawing+xml"/>
  <Override PartName="/ppt/diagrams/layout13.xml" ContentType="application/vnd.openxmlformats-officedocument.drawingml.diagramLayout+xml"/>
  <Override PartName="/ppt/diagrams/layout24.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0"/>
  </p:notesMasterIdLst>
  <p:sldIdLst>
    <p:sldId id="256" r:id="rId2"/>
    <p:sldId id="257" r:id="rId3"/>
    <p:sldId id="282" r:id="rId4"/>
    <p:sldId id="316" r:id="rId5"/>
    <p:sldId id="317" r:id="rId6"/>
    <p:sldId id="283" r:id="rId7"/>
    <p:sldId id="318" r:id="rId8"/>
    <p:sldId id="319" r:id="rId9"/>
    <p:sldId id="312" r:id="rId10"/>
    <p:sldId id="320" r:id="rId11"/>
    <p:sldId id="313" r:id="rId12"/>
    <p:sldId id="321" r:id="rId13"/>
    <p:sldId id="322" r:id="rId14"/>
    <p:sldId id="323" r:id="rId15"/>
    <p:sldId id="325" r:id="rId16"/>
    <p:sldId id="324" r:id="rId17"/>
    <p:sldId id="326" r:id="rId18"/>
    <p:sldId id="327" r:id="rId19"/>
    <p:sldId id="330" r:id="rId20"/>
    <p:sldId id="331" r:id="rId21"/>
    <p:sldId id="314" r:id="rId22"/>
    <p:sldId id="328" r:id="rId23"/>
    <p:sldId id="329" r:id="rId24"/>
    <p:sldId id="315" r:id="rId25"/>
    <p:sldId id="332" r:id="rId26"/>
    <p:sldId id="333" r:id="rId27"/>
    <p:sldId id="311" r:id="rId28"/>
    <p:sldId id="25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9612" autoAdjust="0"/>
  </p:normalViewPr>
  <p:slideViewPr>
    <p:cSldViewPr snapToGrid="0">
      <p:cViewPr>
        <p:scale>
          <a:sx n="50" d="100"/>
          <a:sy n="50" d="100"/>
        </p:scale>
        <p:origin x="-806" y="39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_rels/data20.xml.rels><?xml version="1.0" encoding="UTF-8" standalone="yes"?>
<Relationships xmlns="http://schemas.openxmlformats.org/package/2006/relationships"><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46D37A-AFE5-473F-BE43-15D15CC78195}"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id-ID"/>
        </a:p>
      </dgm:t>
    </dgm:pt>
    <dgm:pt modelId="{82480869-5FE0-46EA-B696-C7C660ED6E10}">
      <dgm:prSet custT="1"/>
      <dgm:spPr/>
      <dgm:t>
        <a:bodyPr/>
        <a:lstStyle/>
        <a:p>
          <a:pPr rtl="0"/>
          <a:r>
            <a:rPr lang="id-ID" sz="2000" dirty="0" smtClean="0">
              <a:solidFill>
                <a:schemeClr val="tx1"/>
              </a:solidFill>
            </a:rPr>
            <a:t>Pengembangan ilmu pengetahuan dan teknologi (iptek) dewasa ini mencapai kemajuan pesat sehingga peradaban manusia mengalami perubahan yang luar biasa. </a:t>
          </a:r>
          <a:endParaRPr lang="id-ID" sz="2000" dirty="0">
            <a:solidFill>
              <a:schemeClr val="tx1"/>
            </a:solidFill>
          </a:endParaRPr>
        </a:p>
      </dgm:t>
    </dgm:pt>
    <dgm:pt modelId="{8D6CF850-587A-4089-BF60-7B9F19D1B7A6}" type="parTrans" cxnId="{6C4A3149-78B2-4C8F-A9E4-0A90FDD5C184}">
      <dgm:prSet/>
      <dgm:spPr/>
      <dgm:t>
        <a:bodyPr/>
        <a:lstStyle/>
        <a:p>
          <a:endParaRPr lang="id-ID" sz="2000">
            <a:solidFill>
              <a:schemeClr val="tx1"/>
            </a:solidFill>
          </a:endParaRPr>
        </a:p>
      </dgm:t>
    </dgm:pt>
    <dgm:pt modelId="{340AAF67-C899-4127-9A4D-DCC84AF091EB}" type="sibTrans" cxnId="{6C4A3149-78B2-4C8F-A9E4-0A90FDD5C184}">
      <dgm:prSet/>
      <dgm:spPr/>
      <dgm:t>
        <a:bodyPr/>
        <a:lstStyle/>
        <a:p>
          <a:endParaRPr lang="id-ID" sz="2000">
            <a:solidFill>
              <a:schemeClr val="tx1"/>
            </a:solidFill>
          </a:endParaRPr>
        </a:p>
      </dgm:t>
    </dgm:pt>
    <dgm:pt modelId="{D2E19F3D-D7B0-4201-B85C-B9022EE67624}">
      <dgm:prSet custT="1"/>
      <dgm:spPr/>
      <dgm:t>
        <a:bodyPr/>
        <a:lstStyle/>
        <a:p>
          <a:pPr rtl="0"/>
          <a:r>
            <a:rPr lang="id-ID" sz="2000" dirty="0" smtClean="0">
              <a:solidFill>
                <a:schemeClr val="tx1"/>
              </a:solidFill>
            </a:rPr>
            <a:t>Pengembangan iptek tidak dapat terlepas dari situasi yang melingkupinya, artinya iptek selalu berkembang dalam suatu ruang budaya. </a:t>
          </a:r>
          <a:endParaRPr lang="id-ID" sz="2000" dirty="0">
            <a:solidFill>
              <a:schemeClr val="tx1"/>
            </a:solidFill>
          </a:endParaRPr>
        </a:p>
      </dgm:t>
    </dgm:pt>
    <dgm:pt modelId="{89986E33-6193-47AD-9070-7DEDBD3F830D}" type="parTrans" cxnId="{F595B953-A5CA-43EA-9F73-B1990E1F7CE3}">
      <dgm:prSet/>
      <dgm:spPr/>
      <dgm:t>
        <a:bodyPr/>
        <a:lstStyle/>
        <a:p>
          <a:endParaRPr lang="id-ID" sz="2000">
            <a:solidFill>
              <a:schemeClr val="tx1"/>
            </a:solidFill>
          </a:endParaRPr>
        </a:p>
      </dgm:t>
    </dgm:pt>
    <dgm:pt modelId="{AA865FB3-D4CE-4324-A676-9A3259CEBF9B}" type="sibTrans" cxnId="{F595B953-A5CA-43EA-9F73-B1990E1F7CE3}">
      <dgm:prSet/>
      <dgm:spPr/>
      <dgm:t>
        <a:bodyPr/>
        <a:lstStyle/>
        <a:p>
          <a:endParaRPr lang="id-ID" sz="2000">
            <a:solidFill>
              <a:schemeClr val="tx1"/>
            </a:solidFill>
          </a:endParaRPr>
        </a:p>
      </dgm:t>
    </dgm:pt>
    <dgm:pt modelId="{39388CAD-09F6-4D5C-AEE0-8C93572D6C86}">
      <dgm:prSet custT="1"/>
      <dgm:spPr/>
      <dgm:t>
        <a:bodyPr/>
        <a:lstStyle/>
        <a:p>
          <a:pPr rtl="0"/>
          <a:r>
            <a:rPr lang="id-ID" sz="2000" dirty="0" smtClean="0">
              <a:solidFill>
                <a:schemeClr val="tx1"/>
              </a:solidFill>
            </a:rPr>
            <a:t>Perkembangan iptek pada gilirannya bersentuhan dengan nilai-nilai budaya dan agama sehingga di satu pihak dibutuhkan semangat objektivitas, di pihak lain iptek perlu mempertimbangkan nilai-nilai budaya dan agama dalam pengembangannya agar tidak merugikan umat manusia.</a:t>
          </a:r>
          <a:endParaRPr lang="id-ID" sz="2000" dirty="0">
            <a:solidFill>
              <a:schemeClr val="tx1"/>
            </a:solidFill>
          </a:endParaRPr>
        </a:p>
      </dgm:t>
    </dgm:pt>
    <dgm:pt modelId="{59E3D49E-5CDF-4657-B08E-313C3DAF3A92}" type="parTrans" cxnId="{0A6D2D5D-3BA2-4212-A183-0D86E22BFAED}">
      <dgm:prSet/>
      <dgm:spPr/>
      <dgm:t>
        <a:bodyPr/>
        <a:lstStyle/>
        <a:p>
          <a:endParaRPr lang="id-ID" sz="2000">
            <a:solidFill>
              <a:schemeClr val="tx1"/>
            </a:solidFill>
          </a:endParaRPr>
        </a:p>
      </dgm:t>
    </dgm:pt>
    <dgm:pt modelId="{120B7ED3-5E0D-4FBF-AC80-2A757569F766}" type="sibTrans" cxnId="{0A6D2D5D-3BA2-4212-A183-0D86E22BFAED}">
      <dgm:prSet/>
      <dgm:spPr/>
      <dgm:t>
        <a:bodyPr/>
        <a:lstStyle/>
        <a:p>
          <a:endParaRPr lang="id-ID" sz="2000">
            <a:solidFill>
              <a:schemeClr val="tx1"/>
            </a:solidFill>
          </a:endParaRPr>
        </a:p>
      </dgm:t>
    </dgm:pt>
    <dgm:pt modelId="{BCE82636-AEBB-4E11-A442-99330275CAEC}" type="pres">
      <dgm:prSet presAssocID="{0346D37A-AFE5-473F-BE43-15D15CC78195}" presName="linear" presStyleCnt="0">
        <dgm:presLayoutVars>
          <dgm:animLvl val="lvl"/>
          <dgm:resizeHandles val="exact"/>
        </dgm:presLayoutVars>
      </dgm:prSet>
      <dgm:spPr/>
      <dgm:t>
        <a:bodyPr/>
        <a:lstStyle/>
        <a:p>
          <a:endParaRPr lang="id-ID"/>
        </a:p>
      </dgm:t>
    </dgm:pt>
    <dgm:pt modelId="{23D40CE8-EEBF-4A39-A2D4-E9E4D9AC0580}" type="pres">
      <dgm:prSet presAssocID="{82480869-5FE0-46EA-B696-C7C660ED6E10}" presName="parentText" presStyleLbl="node1" presStyleIdx="0" presStyleCnt="3">
        <dgm:presLayoutVars>
          <dgm:chMax val="0"/>
          <dgm:bulletEnabled val="1"/>
        </dgm:presLayoutVars>
      </dgm:prSet>
      <dgm:spPr/>
      <dgm:t>
        <a:bodyPr/>
        <a:lstStyle/>
        <a:p>
          <a:endParaRPr lang="id-ID"/>
        </a:p>
      </dgm:t>
    </dgm:pt>
    <dgm:pt modelId="{45B429B9-651E-48CD-B2D7-9FAB8271061F}" type="pres">
      <dgm:prSet presAssocID="{340AAF67-C899-4127-9A4D-DCC84AF091EB}" presName="spacer" presStyleCnt="0"/>
      <dgm:spPr/>
    </dgm:pt>
    <dgm:pt modelId="{6CF4599D-585C-4115-93F3-DC904EFBFF85}" type="pres">
      <dgm:prSet presAssocID="{D2E19F3D-D7B0-4201-B85C-B9022EE67624}" presName="parentText" presStyleLbl="node1" presStyleIdx="1" presStyleCnt="3">
        <dgm:presLayoutVars>
          <dgm:chMax val="0"/>
          <dgm:bulletEnabled val="1"/>
        </dgm:presLayoutVars>
      </dgm:prSet>
      <dgm:spPr/>
      <dgm:t>
        <a:bodyPr/>
        <a:lstStyle/>
        <a:p>
          <a:endParaRPr lang="id-ID"/>
        </a:p>
      </dgm:t>
    </dgm:pt>
    <dgm:pt modelId="{966CDE0B-2762-4F4E-9EA9-E74137E7B239}" type="pres">
      <dgm:prSet presAssocID="{AA865FB3-D4CE-4324-A676-9A3259CEBF9B}" presName="spacer" presStyleCnt="0"/>
      <dgm:spPr/>
    </dgm:pt>
    <dgm:pt modelId="{81D2C923-9FFA-4799-92A1-40E91888EDA8}" type="pres">
      <dgm:prSet presAssocID="{39388CAD-09F6-4D5C-AEE0-8C93572D6C86}" presName="parentText" presStyleLbl="node1" presStyleIdx="2" presStyleCnt="3">
        <dgm:presLayoutVars>
          <dgm:chMax val="0"/>
          <dgm:bulletEnabled val="1"/>
        </dgm:presLayoutVars>
      </dgm:prSet>
      <dgm:spPr/>
      <dgm:t>
        <a:bodyPr/>
        <a:lstStyle/>
        <a:p>
          <a:endParaRPr lang="id-ID"/>
        </a:p>
      </dgm:t>
    </dgm:pt>
  </dgm:ptLst>
  <dgm:cxnLst>
    <dgm:cxn modelId="{1DECE920-382D-437E-A199-02968CEC5239}" type="presOf" srcId="{D2E19F3D-D7B0-4201-B85C-B9022EE67624}" destId="{6CF4599D-585C-4115-93F3-DC904EFBFF85}" srcOrd="0" destOrd="0" presId="urn:microsoft.com/office/officeart/2005/8/layout/vList2"/>
    <dgm:cxn modelId="{6C4A3149-78B2-4C8F-A9E4-0A90FDD5C184}" srcId="{0346D37A-AFE5-473F-BE43-15D15CC78195}" destId="{82480869-5FE0-46EA-B696-C7C660ED6E10}" srcOrd="0" destOrd="0" parTransId="{8D6CF850-587A-4089-BF60-7B9F19D1B7A6}" sibTransId="{340AAF67-C899-4127-9A4D-DCC84AF091EB}"/>
    <dgm:cxn modelId="{0A6D2D5D-3BA2-4212-A183-0D86E22BFAED}" srcId="{0346D37A-AFE5-473F-BE43-15D15CC78195}" destId="{39388CAD-09F6-4D5C-AEE0-8C93572D6C86}" srcOrd="2" destOrd="0" parTransId="{59E3D49E-5CDF-4657-B08E-313C3DAF3A92}" sibTransId="{120B7ED3-5E0D-4FBF-AC80-2A757569F766}"/>
    <dgm:cxn modelId="{12D440E6-A457-4392-9958-637FA54991DC}" type="presOf" srcId="{0346D37A-AFE5-473F-BE43-15D15CC78195}" destId="{BCE82636-AEBB-4E11-A442-99330275CAEC}" srcOrd="0" destOrd="0" presId="urn:microsoft.com/office/officeart/2005/8/layout/vList2"/>
    <dgm:cxn modelId="{DA42BC06-7F6E-4F0E-A84F-DE05F09CB323}" type="presOf" srcId="{82480869-5FE0-46EA-B696-C7C660ED6E10}" destId="{23D40CE8-EEBF-4A39-A2D4-E9E4D9AC0580}" srcOrd="0" destOrd="0" presId="urn:microsoft.com/office/officeart/2005/8/layout/vList2"/>
    <dgm:cxn modelId="{8BD7EA29-BACA-4B47-AD99-72B4504BB761}" type="presOf" srcId="{39388CAD-09F6-4D5C-AEE0-8C93572D6C86}" destId="{81D2C923-9FFA-4799-92A1-40E91888EDA8}" srcOrd="0" destOrd="0" presId="urn:microsoft.com/office/officeart/2005/8/layout/vList2"/>
    <dgm:cxn modelId="{F595B953-A5CA-43EA-9F73-B1990E1F7CE3}" srcId="{0346D37A-AFE5-473F-BE43-15D15CC78195}" destId="{D2E19F3D-D7B0-4201-B85C-B9022EE67624}" srcOrd="1" destOrd="0" parTransId="{89986E33-6193-47AD-9070-7DEDBD3F830D}" sibTransId="{AA865FB3-D4CE-4324-A676-9A3259CEBF9B}"/>
    <dgm:cxn modelId="{0EA41C34-B70B-4608-A6C5-7D5CA8590098}" type="presParOf" srcId="{BCE82636-AEBB-4E11-A442-99330275CAEC}" destId="{23D40CE8-EEBF-4A39-A2D4-E9E4D9AC0580}" srcOrd="0" destOrd="0" presId="urn:microsoft.com/office/officeart/2005/8/layout/vList2"/>
    <dgm:cxn modelId="{9422F42D-5077-4234-B926-ABCC20F62356}" type="presParOf" srcId="{BCE82636-AEBB-4E11-A442-99330275CAEC}" destId="{45B429B9-651E-48CD-B2D7-9FAB8271061F}" srcOrd="1" destOrd="0" presId="urn:microsoft.com/office/officeart/2005/8/layout/vList2"/>
    <dgm:cxn modelId="{7F2AA29A-1B55-4843-A010-E68275311501}" type="presParOf" srcId="{BCE82636-AEBB-4E11-A442-99330275CAEC}" destId="{6CF4599D-585C-4115-93F3-DC904EFBFF85}" srcOrd="2" destOrd="0" presId="urn:microsoft.com/office/officeart/2005/8/layout/vList2"/>
    <dgm:cxn modelId="{858AA090-3925-4D8A-BB7C-D2DDAAAA8780}" type="presParOf" srcId="{BCE82636-AEBB-4E11-A442-99330275CAEC}" destId="{966CDE0B-2762-4F4E-9EA9-E74137E7B239}" srcOrd="3" destOrd="0" presId="urn:microsoft.com/office/officeart/2005/8/layout/vList2"/>
    <dgm:cxn modelId="{BA4EDB91-6510-4AFF-8AE4-275376925C53}" type="presParOf" srcId="{BCE82636-AEBB-4E11-A442-99330275CAEC}" destId="{81D2C923-9FFA-4799-92A1-40E91888EDA8}"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3d2" qsCatId="3D" csTypeId="urn:microsoft.com/office/officeart/2005/8/colors/colorful5" csCatId="colorful" phldr="1"/>
      <dgm:spPr/>
      <dgm:t>
        <a:bodyPr/>
        <a:lstStyle/>
        <a:p>
          <a:endParaRPr lang="id-ID"/>
        </a:p>
      </dgm:t>
    </dgm:pt>
    <dgm:pt modelId="{026362B3-D754-4C4B-A502-EB64AEEB7E44}">
      <dgm:prSet custT="1"/>
      <dgm:spPr/>
      <dgm:t>
        <a:bodyPr/>
        <a:lstStyle/>
        <a:p>
          <a:pPr algn="ctr" rtl="0"/>
          <a:r>
            <a:rPr lang="id-ID" sz="5600" dirty="0" smtClean="0">
              <a:latin typeface="Arial" pitchFamily="34" charset="0"/>
              <a:cs typeface="Arial" pitchFamily="34" charset="0"/>
            </a:rPr>
            <a:t>Alasan Diperlukannya Pancasila sebagai Dasar Nilai Pengembangan Ilmu</a:t>
          </a:r>
          <a:endParaRPr lang="id-ID" sz="5600"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5600"/>
        </a:p>
      </dgm:t>
    </dgm:pt>
    <dgm:pt modelId="{9F32F526-6B02-43EA-9195-499796C62204}" type="sibTrans" cxnId="{FBC87B5A-EEB0-4685-8531-D8B68FC77497}">
      <dgm:prSet/>
      <dgm:spPr/>
      <dgm:t>
        <a:bodyPr/>
        <a:lstStyle/>
        <a:p>
          <a:endParaRPr lang="id-ID" sz="560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824677" custLinFactNeighborX="1325" custLinFactNeighborY="-22839">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028C3966-32AD-4552-90F7-2D07F322E66F}" type="presOf" srcId="{026362B3-D754-4C4B-A502-EB64AEEB7E44}" destId="{09D3F267-E6CD-481D-BCEC-7563BBCA2483}" srcOrd="0" destOrd="0" presId="urn:microsoft.com/office/officeart/2005/8/layout/vList2"/>
    <dgm:cxn modelId="{3B56084F-87C8-4627-B4CF-2A9BF888B8CD}" type="presOf" srcId="{2E530979-921F-4996-98D8-AFEB5F96B7DE}" destId="{211193E1-5E12-4589-BA5F-3469B2D8B4BF}" srcOrd="0" destOrd="0" presId="urn:microsoft.com/office/officeart/2005/8/layout/vList2"/>
    <dgm:cxn modelId="{FE3CDBE6-776F-46CB-B6E7-99D03F742B2E}"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7ABE489-43E1-40FB-9642-A735AA71502B}" type="doc">
      <dgm:prSet loTypeId="urn:microsoft.com/office/officeart/2005/8/layout/hList7" loCatId="list" qsTypeId="urn:microsoft.com/office/officeart/2005/8/quickstyle/3d3" qsCatId="3D" csTypeId="urn:microsoft.com/office/officeart/2005/8/colors/colorful4" csCatId="colorful" phldr="1"/>
      <dgm:spPr/>
      <dgm:t>
        <a:bodyPr/>
        <a:lstStyle/>
        <a:p>
          <a:endParaRPr lang="id-ID"/>
        </a:p>
      </dgm:t>
    </dgm:pt>
    <dgm:pt modelId="{6973EE53-991A-4AF7-8F0C-E46D370F6EC9}">
      <dgm:prSet custT="1"/>
      <dgm:spPr/>
      <dgm:t>
        <a:bodyPr/>
        <a:lstStyle/>
        <a:p>
          <a:pPr rtl="0"/>
          <a:r>
            <a:rPr lang="id-ID" sz="1600" b="1" i="1" dirty="0" smtClean="0">
              <a:solidFill>
                <a:schemeClr val="tx1"/>
              </a:solidFill>
            </a:rPr>
            <a:t>Pertama</a:t>
          </a:r>
          <a:r>
            <a:rPr lang="id-ID" sz="1600" i="1" dirty="0" smtClean="0">
              <a:solidFill>
                <a:schemeClr val="tx1"/>
              </a:solidFill>
            </a:rPr>
            <a:t>, kerusakan lingkungan yang ditimbulkan oleh iptek, </a:t>
          </a:r>
          <a:r>
            <a:rPr lang="id-ID" sz="1600" dirty="0" smtClean="0">
              <a:solidFill>
                <a:schemeClr val="tx1"/>
              </a:solidFill>
            </a:rPr>
            <a:t>baik dengan dalih percepatan pembangunan daerah tertinggal maupun upaya </a:t>
          </a:r>
          <a:r>
            <a:rPr lang="fi-FI" sz="1600" dirty="0" smtClean="0">
              <a:solidFill>
                <a:schemeClr val="tx1"/>
              </a:solidFill>
            </a:rPr>
            <a:t>peningkatan kesejahteraan masyarakat perlu mendapat perhatian yang</a:t>
          </a:r>
          <a:r>
            <a:rPr lang="id-ID" sz="1600" dirty="0" smtClean="0">
              <a:solidFill>
                <a:schemeClr val="tx1"/>
              </a:solidFill>
            </a:rPr>
            <a:t> serius.</a:t>
          </a:r>
          <a:endParaRPr lang="id-ID" sz="1600" dirty="0">
            <a:solidFill>
              <a:schemeClr val="tx1"/>
            </a:solidFill>
          </a:endParaRPr>
        </a:p>
      </dgm:t>
    </dgm:pt>
    <dgm:pt modelId="{B6409490-EE06-46C3-BBF6-1CCFDAD07FD9}" type="parTrans" cxnId="{D60D848D-194B-468D-A63E-8BE63B6D034E}">
      <dgm:prSet/>
      <dgm:spPr/>
      <dgm:t>
        <a:bodyPr/>
        <a:lstStyle/>
        <a:p>
          <a:endParaRPr lang="id-ID" sz="1600">
            <a:solidFill>
              <a:schemeClr val="tx1"/>
            </a:solidFill>
          </a:endParaRPr>
        </a:p>
      </dgm:t>
    </dgm:pt>
    <dgm:pt modelId="{30162939-444F-43F6-958A-EDCB284A3D77}" type="sibTrans" cxnId="{D60D848D-194B-468D-A63E-8BE63B6D034E}">
      <dgm:prSet/>
      <dgm:spPr/>
      <dgm:t>
        <a:bodyPr/>
        <a:lstStyle/>
        <a:p>
          <a:endParaRPr lang="id-ID" sz="1600">
            <a:solidFill>
              <a:schemeClr val="tx1"/>
            </a:solidFill>
          </a:endParaRPr>
        </a:p>
      </dgm:t>
    </dgm:pt>
    <dgm:pt modelId="{6366C23F-41B1-4B72-883B-F1D7D95B0C77}">
      <dgm:prSet custT="1"/>
      <dgm:spPr/>
      <dgm:t>
        <a:bodyPr/>
        <a:lstStyle/>
        <a:p>
          <a:pPr rtl="0"/>
          <a:r>
            <a:rPr lang="id-ID" sz="1600" b="1" i="1" dirty="0" smtClean="0">
              <a:solidFill>
                <a:schemeClr val="tx1"/>
              </a:solidFill>
            </a:rPr>
            <a:t>Kedua</a:t>
          </a:r>
          <a:r>
            <a:rPr lang="id-ID" sz="1600" i="1" dirty="0" smtClean="0">
              <a:solidFill>
                <a:schemeClr val="tx1"/>
              </a:solidFill>
            </a:rPr>
            <a:t>, penjabaran sila-sila Pancasila sebagai dasar nilai pengembangan iptek </a:t>
          </a:r>
          <a:r>
            <a:rPr lang="id-ID" sz="1600" dirty="0" smtClean="0">
              <a:solidFill>
                <a:schemeClr val="tx1"/>
              </a:solidFill>
            </a:rPr>
            <a:t>dapat menjadi sarana untuk mengontrol dan mengendalikan kemajuan iptek yang berpengaruh pada cara berpikir dan bertindak masyarakat yang cenderung pragmatis.</a:t>
          </a:r>
          <a:endParaRPr lang="id-ID" sz="1600" dirty="0">
            <a:solidFill>
              <a:schemeClr val="tx1"/>
            </a:solidFill>
          </a:endParaRPr>
        </a:p>
      </dgm:t>
    </dgm:pt>
    <dgm:pt modelId="{70B2B7B4-0B58-48F6-9276-67E6A80AF7BE}" type="parTrans" cxnId="{C90D4B3C-D43E-47FA-982C-9401B7AE7B60}">
      <dgm:prSet/>
      <dgm:spPr/>
      <dgm:t>
        <a:bodyPr/>
        <a:lstStyle/>
        <a:p>
          <a:endParaRPr lang="id-ID" sz="1600">
            <a:solidFill>
              <a:schemeClr val="tx1"/>
            </a:solidFill>
          </a:endParaRPr>
        </a:p>
      </dgm:t>
    </dgm:pt>
    <dgm:pt modelId="{C85F8CCE-8398-4A1C-A4AD-E92904863928}" type="sibTrans" cxnId="{C90D4B3C-D43E-47FA-982C-9401B7AE7B60}">
      <dgm:prSet/>
      <dgm:spPr/>
      <dgm:t>
        <a:bodyPr/>
        <a:lstStyle/>
        <a:p>
          <a:endParaRPr lang="id-ID" sz="1600">
            <a:solidFill>
              <a:schemeClr val="tx1"/>
            </a:solidFill>
          </a:endParaRPr>
        </a:p>
      </dgm:t>
    </dgm:pt>
    <dgm:pt modelId="{C5450914-FEA9-4B6B-A9E6-1E353B2E9544}">
      <dgm:prSet custT="1"/>
      <dgm:spPr/>
      <dgm:t>
        <a:bodyPr/>
        <a:lstStyle/>
        <a:p>
          <a:pPr rtl="0"/>
          <a:r>
            <a:rPr lang="id-ID" sz="1600" b="1" i="1" dirty="0" smtClean="0">
              <a:solidFill>
                <a:schemeClr val="tx1"/>
              </a:solidFill>
            </a:rPr>
            <a:t>Ketiga</a:t>
          </a:r>
          <a:r>
            <a:rPr lang="id-ID" sz="1600" i="1" dirty="0" smtClean="0">
              <a:solidFill>
                <a:schemeClr val="tx1"/>
              </a:solidFill>
            </a:rPr>
            <a:t>, nilai-nilai kearifan lokal yang menjadi simbol kehidupan di berbagai </a:t>
          </a:r>
          <a:r>
            <a:rPr lang="id-ID" sz="1600" dirty="0" smtClean="0">
              <a:solidFill>
                <a:schemeClr val="tx1"/>
              </a:solidFill>
            </a:rPr>
            <a:t>daerah mulai digantikan dengan gaya hidup global, seperti: budaya gotong royong digantikan dengan individualis yang tidak patuh membayar pajak dan hanya menjadi </a:t>
          </a:r>
          <a:r>
            <a:rPr lang="id-ID" sz="1600" i="1" dirty="0" smtClean="0">
              <a:solidFill>
                <a:schemeClr val="tx1"/>
              </a:solidFill>
            </a:rPr>
            <a:t>free rider di negara ini, sikap bersahaja digantikan dengan gaya </a:t>
          </a:r>
          <a:r>
            <a:rPr lang="id-ID" sz="1600" dirty="0" smtClean="0">
              <a:solidFill>
                <a:schemeClr val="tx1"/>
              </a:solidFill>
            </a:rPr>
            <a:t>hidup bermewah-mewah, konsumerisme; solidaritas sosial digantikan dengan semangat individualistis; musyawarah untuk mufakat digantikan dengan </a:t>
          </a:r>
          <a:r>
            <a:rPr lang="id-ID" sz="1600" i="1" dirty="0" smtClean="0">
              <a:solidFill>
                <a:schemeClr val="tx1"/>
              </a:solidFill>
            </a:rPr>
            <a:t>voting, dan seterusnya.</a:t>
          </a:r>
          <a:endParaRPr lang="id-ID" sz="1600" dirty="0">
            <a:solidFill>
              <a:schemeClr val="tx1"/>
            </a:solidFill>
          </a:endParaRPr>
        </a:p>
      </dgm:t>
    </dgm:pt>
    <dgm:pt modelId="{F924E49B-F11B-47A8-8719-622AC07AD09E}" type="parTrans" cxnId="{2C590D5C-EDB7-4C3E-8F04-E3FEBFDD697B}">
      <dgm:prSet/>
      <dgm:spPr/>
      <dgm:t>
        <a:bodyPr/>
        <a:lstStyle/>
        <a:p>
          <a:endParaRPr lang="id-ID" sz="1600">
            <a:solidFill>
              <a:schemeClr val="tx1"/>
            </a:solidFill>
          </a:endParaRPr>
        </a:p>
      </dgm:t>
    </dgm:pt>
    <dgm:pt modelId="{00BB8143-1407-4E0E-9645-1105D7B8F63D}" type="sibTrans" cxnId="{2C590D5C-EDB7-4C3E-8F04-E3FEBFDD697B}">
      <dgm:prSet/>
      <dgm:spPr/>
      <dgm:t>
        <a:bodyPr/>
        <a:lstStyle/>
        <a:p>
          <a:endParaRPr lang="id-ID" sz="1600">
            <a:solidFill>
              <a:schemeClr val="tx1"/>
            </a:solidFill>
          </a:endParaRPr>
        </a:p>
      </dgm:t>
    </dgm:pt>
    <dgm:pt modelId="{5E958C86-88A3-4836-BABD-2A888488902F}" type="pres">
      <dgm:prSet presAssocID="{97ABE489-43E1-40FB-9642-A735AA71502B}" presName="Name0" presStyleCnt="0">
        <dgm:presLayoutVars>
          <dgm:dir/>
          <dgm:resizeHandles val="exact"/>
        </dgm:presLayoutVars>
      </dgm:prSet>
      <dgm:spPr/>
      <dgm:t>
        <a:bodyPr/>
        <a:lstStyle/>
        <a:p>
          <a:endParaRPr lang="id-ID"/>
        </a:p>
      </dgm:t>
    </dgm:pt>
    <dgm:pt modelId="{76CB5292-0FF2-4EB4-AA0A-894128AC06F9}" type="pres">
      <dgm:prSet presAssocID="{97ABE489-43E1-40FB-9642-A735AA71502B}" presName="fgShape" presStyleLbl="fgShp" presStyleIdx="0" presStyleCnt="1" custLinFactNeighborY="36765"/>
      <dgm:spPr/>
    </dgm:pt>
    <dgm:pt modelId="{E110A940-E236-41D3-A623-AEC1781552FD}" type="pres">
      <dgm:prSet presAssocID="{97ABE489-43E1-40FB-9642-A735AA71502B}" presName="linComp" presStyleCnt="0"/>
      <dgm:spPr/>
    </dgm:pt>
    <dgm:pt modelId="{F41CB5FB-6F01-474F-8FA5-C16A1B679942}" type="pres">
      <dgm:prSet presAssocID="{6973EE53-991A-4AF7-8F0C-E46D370F6EC9}" presName="compNode" presStyleCnt="0"/>
      <dgm:spPr/>
    </dgm:pt>
    <dgm:pt modelId="{FE31B6A3-BAD4-400E-B324-82760E39C8FF}" type="pres">
      <dgm:prSet presAssocID="{6973EE53-991A-4AF7-8F0C-E46D370F6EC9}" presName="bkgdShape" presStyleLbl="node1" presStyleIdx="0" presStyleCnt="3"/>
      <dgm:spPr/>
      <dgm:t>
        <a:bodyPr/>
        <a:lstStyle/>
        <a:p>
          <a:endParaRPr lang="id-ID"/>
        </a:p>
      </dgm:t>
    </dgm:pt>
    <dgm:pt modelId="{15BAAC73-97BF-4B6E-B8C1-EC962D28D4C0}" type="pres">
      <dgm:prSet presAssocID="{6973EE53-991A-4AF7-8F0C-E46D370F6EC9}" presName="nodeTx" presStyleLbl="node1" presStyleIdx="0" presStyleCnt="3">
        <dgm:presLayoutVars>
          <dgm:bulletEnabled val="1"/>
        </dgm:presLayoutVars>
      </dgm:prSet>
      <dgm:spPr/>
      <dgm:t>
        <a:bodyPr/>
        <a:lstStyle/>
        <a:p>
          <a:endParaRPr lang="id-ID"/>
        </a:p>
      </dgm:t>
    </dgm:pt>
    <dgm:pt modelId="{6F6878FC-D2A2-49D2-86D2-386D9EE7E8E0}" type="pres">
      <dgm:prSet presAssocID="{6973EE53-991A-4AF7-8F0C-E46D370F6EC9}" presName="invisiNode" presStyleLbl="node1" presStyleIdx="0" presStyleCnt="3"/>
      <dgm:spPr/>
    </dgm:pt>
    <dgm:pt modelId="{42C19684-E2C8-4124-A7A8-A4B30E31F616}" type="pres">
      <dgm:prSet presAssocID="{6973EE53-991A-4AF7-8F0C-E46D370F6EC9}" presName="imagNode" presStyleLbl="fgImgPlace1" presStyleIdx="0" presStyleCnt="3" custScaleX="87390" custScaleY="82566" custLinFactNeighborY="-22081"/>
      <dgm:spPr/>
    </dgm:pt>
    <dgm:pt modelId="{92F3ED84-47A1-472F-908A-15BA926FC7D0}" type="pres">
      <dgm:prSet presAssocID="{30162939-444F-43F6-958A-EDCB284A3D77}" presName="sibTrans" presStyleLbl="sibTrans2D1" presStyleIdx="0" presStyleCnt="0"/>
      <dgm:spPr/>
      <dgm:t>
        <a:bodyPr/>
        <a:lstStyle/>
        <a:p>
          <a:endParaRPr lang="id-ID"/>
        </a:p>
      </dgm:t>
    </dgm:pt>
    <dgm:pt modelId="{C33937AF-76EB-4B79-83F4-3D3FCEFD2257}" type="pres">
      <dgm:prSet presAssocID="{6366C23F-41B1-4B72-883B-F1D7D95B0C77}" presName="compNode" presStyleCnt="0"/>
      <dgm:spPr/>
    </dgm:pt>
    <dgm:pt modelId="{8BCFFC6E-2712-44F8-9F33-0E3679D7C9C7}" type="pres">
      <dgm:prSet presAssocID="{6366C23F-41B1-4B72-883B-F1D7D95B0C77}" presName="bkgdShape" presStyleLbl="node1" presStyleIdx="1" presStyleCnt="3" custScaleX="130646" custLinFactNeighborX="2052"/>
      <dgm:spPr/>
      <dgm:t>
        <a:bodyPr/>
        <a:lstStyle/>
        <a:p>
          <a:endParaRPr lang="id-ID"/>
        </a:p>
      </dgm:t>
    </dgm:pt>
    <dgm:pt modelId="{3760D3D0-4587-4056-ABE0-AFD53F56909D}" type="pres">
      <dgm:prSet presAssocID="{6366C23F-41B1-4B72-883B-F1D7D95B0C77}" presName="nodeTx" presStyleLbl="node1" presStyleIdx="1" presStyleCnt="3">
        <dgm:presLayoutVars>
          <dgm:bulletEnabled val="1"/>
        </dgm:presLayoutVars>
      </dgm:prSet>
      <dgm:spPr/>
      <dgm:t>
        <a:bodyPr/>
        <a:lstStyle/>
        <a:p>
          <a:endParaRPr lang="id-ID"/>
        </a:p>
      </dgm:t>
    </dgm:pt>
    <dgm:pt modelId="{C907B154-0FBB-47EC-99F0-C25522BD88D5}" type="pres">
      <dgm:prSet presAssocID="{6366C23F-41B1-4B72-883B-F1D7D95B0C77}" presName="invisiNode" presStyleLbl="node1" presStyleIdx="1" presStyleCnt="3"/>
      <dgm:spPr/>
    </dgm:pt>
    <dgm:pt modelId="{EC755AB0-28C1-4E0C-B60B-ABAC68B2DADA}" type="pres">
      <dgm:prSet presAssocID="{6366C23F-41B1-4B72-883B-F1D7D95B0C77}" presName="imagNode" presStyleLbl="fgImgPlace1" presStyleIdx="1" presStyleCnt="3" custScaleX="93244" custScaleY="84774" custLinFactNeighborX="-1104" custLinFactNeighborY="-22081"/>
      <dgm:spPr/>
    </dgm:pt>
    <dgm:pt modelId="{6477CD6A-1009-4E0D-8B89-EB277C105154}" type="pres">
      <dgm:prSet presAssocID="{C85F8CCE-8398-4A1C-A4AD-E92904863928}" presName="sibTrans" presStyleLbl="sibTrans2D1" presStyleIdx="0" presStyleCnt="0"/>
      <dgm:spPr/>
      <dgm:t>
        <a:bodyPr/>
        <a:lstStyle/>
        <a:p>
          <a:endParaRPr lang="id-ID"/>
        </a:p>
      </dgm:t>
    </dgm:pt>
    <dgm:pt modelId="{50032F68-D823-4981-8A61-405615A4D3AC}" type="pres">
      <dgm:prSet presAssocID="{C5450914-FEA9-4B6B-A9E6-1E353B2E9544}" presName="compNode" presStyleCnt="0"/>
      <dgm:spPr/>
    </dgm:pt>
    <dgm:pt modelId="{8068B72F-D67C-4298-A798-5F52F57B3426}" type="pres">
      <dgm:prSet presAssocID="{C5450914-FEA9-4B6B-A9E6-1E353B2E9544}" presName="bkgdShape" presStyleLbl="node1" presStyleIdx="2" presStyleCnt="3" custScaleX="180715"/>
      <dgm:spPr/>
      <dgm:t>
        <a:bodyPr/>
        <a:lstStyle/>
        <a:p>
          <a:endParaRPr lang="id-ID"/>
        </a:p>
      </dgm:t>
    </dgm:pt>
    <dgm:pt modelId="{3F98E1AB-FC55-4F2C-8B3A-A05E4B1B9FD9}" type="pres">
      <dgm:prSet presAssocID="{C5450914-FEA9-4B6B-A9E6-1E353B2E9544}" presName="nodeTx" presStyleLbl="node1" presStyleIdx="2" presStyleCnt="3">
        <dgm:presLayoutVars>
          <dgm:bulletEnabled val="1"/>
        </dgm:presLayoutVars>
      </dgm:prSet>
      <dgm:spPr/>
      <dgm:t>
        <a:bodyPr/>
        <a:lstStyle/>
        <a:p>
          <a:endParaRPr lang="id-ID"/>
        </a:p>
      </dgm:t>
    </dgm:pt>
    <dgm:pt modelId="{B617EE08-1681-4725-91B2-256A6C8D7D9B}" type="pres">
      <dgm:prSet presAssocID="{C5450914-FEA9-4B6B-A9E6-1E353B2E9544}" presName="invisiNode" presStyleLbl="node1" presStyleIdx="2" presStyleCnt="3"/>
      <dgm:spPr/>
    </dgm:pt>
    <dgm:pt modelId="{E13AD5F7-DD37-4222-9607-83205BCDBE86}" type="pres">
      <dgm:prSet presAssocID="{C5450914-FEA9-4B6B-A9E6-1E353B2E9544}" presName="imagNode" presStyleLbl="fgImgPlace1" presStyleIdx="2" presStyleCnt="3" custScaleX="93169" custScaleY="86981" custLinFactNeighborY="-26497"/>
      <dgm:spPr/>
    </dgm:pt>
  </dgm:ptLst>
  <dgm:cxnLst>
    <dgm:cxn modelId="{F27C38BD-8591-4378-BC37-4D86424C1D7D}" type="presOf" srcId="{6366C23F-41B1-4B72-883B-F1D7D95B0C77}" destId="{3760D3D0-4587-4056-ABE0-AFD53F56909D}" srcOrd="1" destOrd="0" presId="urn:microsoft.com/office/officeart/2005/8/layout/hList7"/>
    <dgm:cxn modelId="{DCEC05E7-5858-40D8-AB0C-C4FCC3B50A6B}" type="presOf" srcId="{97ABE489-43E1-40FB-9642-A735AA71502B}" destId="{5E958C86-88A3-4836-BABD-2A888488902F}" srcOrd="0" destOrd="0" presId="urn:microsoft.com/office/officeart/2005/8/layout/hList7"/>
    <dgm:cxn modelId="{E2CBA05A-6568-4065-BF39-38A599C8E9FE}" type="presOf" srcId="{C85F8CCE-8398-4A1C-A4AD-E92904863928}" destId="{6477CD6A-1009-4E0D-8B89-EB277C105154}" srcOrd="0" destOrd="0" presId="urn:microsoft.com/office/officeart/2005/8/layout/hList7"/>
    <dgm:cxn modelId="{D19981B6-BD1B-47F3-8E9D-15249A9B2815}" type="presOf" srcId="{6973EE53-991A-4AF7-8F0C-E46D370F6EC9}" destId="{15BAAC73-97BF-4B6E-B8C1-EC962D28D4C0}" srcOrd="1" destOrd="0" presId="urn:microsoft.com/office/officeart/2005/8/layout/hList7"/>
    <dgm:cxn modelId="{2C590D5C-EDB7-4C3E-8F04-E3FEBFDD697B}" srcId="{97ABE489-43E1-40FB-9642-A735AA71502B}" destId="{C5450914-FEA9-4B6B-A9E6-1E353B2E9544}" srcOrd="2" destOrd="0" parTransId="{F924E49B-F11B-47A8-8719-622AC07AD09E}" sibTransId="{00BB8143-1407-4E0E-9645-1105D7B8F63D}"/>
    <dgm:cxn modelId="{1B958A54-68C4-4595-8F3B-C6E8B5C66394}" type="presOf" srcId="{C5450914-FEA9-4B6B-A9E6-1E353B2E9544}" destId="{3F98E1AB-FC55-4F2C-8B3A-A05E4B1B9FD9}" srcOrd="1" destOrd="0" presId="urn:microsoft.com/office/officeart/2005/8/layout/hList7"/>
    <dgm:cxn modelId="{3C5EC4B0-D63A-4CEE-8309-60285C16A4F3}" type="presOf" srcId="{6366C23F-41B1-4B72-883B-F1D7D95B0C77}" destId="{8BCFFC6E-2712-44F8-9F33-0E3679D7C9C7}" srcOrd="0" destOrd="0" presId="urn:microsoft.com/office/officeart/2005/8/layout/hList7"/>
    <dgm:cxn modelId="{D60D848D-194B-468D-A63E-8BE63B6D034E}" srcId="{97ABE489-43E1-40FB-9642-A735AA71502B}" destId="{6973EE53-991A-4AF7-8F0C-E46D370F6EC9}" srcOrd="0" destOrd="0" parTransId="{B6409490-EE06-46C3-BBF6-1CCFDAD07FD9}" sibTransId="{30162939-444F-43F6-958A-EDCB284A3D77}"/>
    <dgm:cxn modelId="{C90D4B3C-D43E-47FA-982C-9401B7AE7B60}" srcId="{97ABE489-43E1-40FB-9642-A735AA71502B}" destId="{6366C23F-41B1-4B72-883B-F1D7D95B0C77}" srcOrd="1" destOrd="0" parTransId="{70B2B7B4-0B58-48F6-9276-67E6A80AF7BE}" sibTransId="{C85F8CCE-8398-4A1C-A4AD-E92904863928}"/>
    <dgm:cxn modelId="{9AC99132-D8DC-44B1-8818-95EF3CC28914}" type="presOf" srcId="{C5450914-FEA9-4B6B-A9E6-1E353B2E9544}" destId="{8068B72F-D67C-4298-A798-5F52F57B3426}" srcOrd="0" destOrd="0" presId="urn:microsoft.com/office/officeart/2005/8/layout/hList7"/>
    <dgm:cxn modelId="{EB5F9DAE-B348-4E2E-8804-665064D0F6C1}" type="presOf" srcId="{6973EE53-991A-4AF7-8F0C-E46D370F6EC9}" destId="{FE31B6A3-BAD4-400E-B324-82760E39C8FF}" srcOrd="0" destOrd="0" presId="urn:microsoft.com/office/officeart/2005/8/layout/hList7"/>
    <dgm:cxn modelId="{770DFD04-C2F2-4E92-B9B3-FE2499A6ECC1}" type="presOf" srcId="{30162939-444F-43F6-958A-EDCB284A3D77}" destId="{92F3ED84-47A1-472F-908A-15BA926FC7D0}" srcOrd="0" destOrd="0" presId="urn:microsoft.com/office/officeart/2005/8/layout/hList7"/>
    <dgm:cxn modelId="{B1910D5C-16F2-4300-A08E-9B94C8DABBFE}" type="presParOf" srcId="{5E958C86-88A3-4836-BABD-2A888488902F}" destId="{76CB5292-0FF2-4EB4-AA0A-894128AC06F9}" srcOrd="0" destOrd="0" presId="urn:microsoft.com/office/officeart/2005/8/layout/hList7"/>
    <dgm:cxn modelId="{D9AFF3A8-DA05-4D52-B2DE-C1B50BFB86D2}" type="presParOf" srcId="{5E958C86-88A3-4836-BABD-2A888488902F}" destId="{E110A940-E236-41D3-A623-AEC1781552FD}" srcOrd="1" destOrd="0" presId="urn:microsoft.com/office/officeart/2005/8/layout/hList7"/>
    <dgm:cxn modelId="{2DFB4D4F-AEAE-4F56-A5F8-01DA8813D353}" type="presParOf" srcId="{E110A940-E236-41D3-A623-AEC1781552FD}" destId="{F41CB5FB-6F01-474F-8FA5-C16A1B679942}" srcOrd="0" destOrd="0" presId="urn:microsoft.com/office/officeart/2005/8/layout/hList7"/>
    <dgm:cxn modelId="{8DCE0464-5C2E-4F65-98E2-8F982592120B}" type="presParOf" srcId="{F41CB5FB-6F01-474F-8FA5-C16A1B679942}" destId="{FE31B6A3-BAD4-400E-B324-82760E39C8FF}" srcOrd="0" destOrd="0" presId="urn:microsoft.com/office/officeart/2005/8/layout/hList7"/>
    <dgm:cxn modelId="{845701A9-0354-4CE2-B501-E5FCBD5A8E63}" type="presParOf" srcId="{F41CB5FB-6F01-474F-8FA5-C16A1B679942}" destId="{15BAAC73-97BF-4B6E-B8C1-EC962D28D4C0}" srcOrd="1" destOrd="0" presId="urn:microsoft.com/office/officeart/2005/8/layout/hList7"/>
    <dgm:cxn modelId="{ED739C47-641B-4CE6-A0DE-0D78AF1998BA}" type="presParOf" srcId="{F41CB5FB-6F01-474F-8FA5-C16A1B679942}" destId="{6F6878FC-D2A2-49D2-86D2-386D9EE7E8E0}" srcOrd="2" destOrd="0" presId="urn:microsoft.com/office/officeart/2005/8/layout/hList7"/>
    <dgm:cxn modelId="{9CEB5D10-DF7C-40B6-A231-252D69A8281D}" type="presParOf" srcId="{F41CB5FB-6F01-474F-8FA5-C16A1B679942}" destId="{42C19684-E2C8-4124-A7A8-A4B30E31F616}" srcOrd="3" destOrd="0" presId="urn:microsoft.com/office/officeart/2005/8/layout/hList7"/>
    <dgm:cxn modelId="{1A97E7B5-968C-4C98-84E7-33CC03FE3545}" type="presParOf" srcId="{E110A940-E236-41D3-A623-AEC1781552FD}" destId="{92F3ED84-47A1-472F-908A-15BA926FC7D0}" srcOrd="1" destOrd="0" presId="urn:microsoft.com/office/officeart/2005/8/layout/hList7"/>
    <dgm:cxn modelId="{D372CA30-CB70-43DF-856D-657EAD45B510}" type="presParOf" srcId="{E110A940-E236-41D3-A623-AEC1781552FD}" destId="{C33937AF-76EB-4B79-83F4-3D3FCEFD2257}" srcOrd="2" destOrd="0" presId="urn:microsoft.com/office/officeart/2005/8/layout/hList7"/>
    <dgm:cxn modelId="{17A86691-CC84-4644-8995-0B949D92BFA7}" type="presParOf" srcId="{C33937AF-76EB-4B79-83F4-3D3FCEFD2257}" destId="{8BCFFC6E-2712-44F8-9F33-0E3679D7C9C7}" srcOrd="0" destOrd="0" presId="urn:microsoft.com/office/officeart/2005/8/layout/hList7"/>
    <dgm:cxn modelId="{2C3F5CC9-188C-48FD-9F23-C5457102C473}" type="presParOf" srcId="{C33937AF-76EB-4B79-83F4-3D3FCEFD2257}" destId="{3760D3D0-4587-4056-ABE0-AFD53F56909D}" srcOrd="1" destOrd="0" presId="urn:microsoft.com/office/officeart/2005/8/layout/hList7"/>
    <dgm:cxn modelId="{7E17DBDC-FFE2-492C-BCA8-19EBE9C99074}" type="presParOf" srcId="{C33937AF-76EB-4B79-83F4-3D3FCEFD2257}" destId="{C907B154-0FBB-47EC-99F0-C25522BD88D5}" srcOrd="2" destOrd="0" presId="urn:microsoft.com/office/officeart/2005/8/layout/hList7"/>
    <dgm:cxn modelId="{352C1086-AEF9-4A9C-B0B6-F29C94B6F25B}" type="presParOf" srcId="{C33937AF-76EB-4B79-83F4-3D3FCEFD2257}" destId="{EC755AB0-28C1-4E0C-B60B-ABAC68B2DADA}" srcOrd="3" destOrd="0" presId="urn:microsoft.com/office/officeart/2005/8/layout/hList7"/>
    <dgm:cxn modelId="{D499C7F0-554D-4009-A2AB-BE6F364CFF23}" type="presParOf" srcId="{E110A940-E236-41D3-A623-AEC1781552FD}" destId="{6477CD6A-1009-4E0D-8B89-EB277C105154}" srcOrd="3" destOrd="0" presId="urn:microsoft.com/office/officeart/2005/8/layout/hList7"/>
    <dgm:cxn modelId="{1C198C89-891B-4C2B-810F-766FDB4F7886}" type="presParOf" srcId="{E110A940-E236-41D3-A623-AEC1781552FD}" destId="{50032F68-D823-4981-8A61-405615A4D3AC}" srcOrd="4" destOrd="0" presId="urn:microsoft.com/office/officeart/2005/8/layout/hList7"/>
    <dgm:cxn modelId="{5F5572BC-DAB5-4622-9D81-18E7074911A6}" type="presParOf" srcId="{50032F68-D823-4981-8A61-405615A4D3AC}" destId="{8068B72F-D67C-4298-A798-5F52F57B3426}" srcOrd="0" destOrd="0" presId="urn:microsoft.com/office/officeart/2005/8/layout/hList7"/>
    <dgm:cxn modelId="{97D3E1AE-15D4-440D-8D06-97BE355072BA}" type="presParOf" srcId="{50032F68-D823-4981-8A61-405615A4D3AC}" destId="{3F98E1AB-FC55-4F2C-8B3A-A05E4B1B9FD9}" srcOrd="1" destOrd="0" presId="urn:microsoft.com/office/officeart/2005/8/layout/hList7"/>
    <dgm:cxn modelId="{38C61FF9-8C53-47D3-B252-849A25C55DD6}" type="presParOf" srcId="{50032F68-D823-4981-8A61-405615A4D3AC}" destId="{B617EE08-1681-4725-91B2-256A6C8D7D9B}" srcOrd="2" destOrd="0" presId="urn:microsoft.com/office/officeart/2005/8/layout/hList7"/>
    <dgm:cxn modelId="{0B634983-469B-4440-8414-359EF7EC759B}" type="presParOf" srcId="{50032F68-D823-4981-8A61-405615A4D3AC}" destId="{E13AD5F7-DD37-4222-9607-83205BCDBE86}" srcOrd="3" destOrd="0" presId="urn:microsoft.com/office/officeart/2005/8/layout/hList7"/>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6FC3695-1EC6-4967-AE3F-117E81C68B3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id-ID"/>
        </a:p>
      </dgm:t>
    </dgm:pt>
    <dgm:pt modelId="{883F599F-3598-4C0B-B218-720CDA548665}">
      <dgm:prSet custT="1"/>
      <dgm:spPr/>
      <dgm:t>
        <a:bodyPr/>
        <a:lstStyle/>
        <a:p>
          <a:pPr algn="ctr" rtl="0"/>
          <a:r>
            <a:rPr lang="id-ID" sz="2400" dirty="0" smtClean="0"/>
            <a:t>Beberapa alasan Pancasila diperlukan sebagai dasar nilai </a:t>
          </a:r>
          <a:r>
            <a:rPr lang="nn-NO" sz="2400" dirty="0" smtClean="0"/>
            <a:t>pengembangan iptek dalam kehidupan bangsa Indonesia meliputi hal-hal</a:t>
          </a:r>
          <a:r>
            <a:rPr lang="id-ID" sz="2400" dirty="0" smtClean="0"/>
            <a:t> sebagai berikut:</a:t>
          </a:r>
          <a:endParaRPr lang="id-ID" sz="2400" dirty="0"/>
        </a:p>
      </dgm:t>
    </dgm:pt>
    <dgm:pt modelId="{9E5E1463-1DB3-46FA-85BF-507C170F0155}" type="parTrans" cxnId="{E8795038-326C-44E1-B556-2CE66E92B5C9}">
      <dgm:prSet/>
      <dgm:spPr/>
      <dgm:t>
        <a:bodyPr/>
        <a:lstStyle/>
        <a:p>
          <a:endParaRPr lang="id-ID"/>
        </a:p>
      </dgm:t>
    </dgm:pt>
    <dgm:pt modelId="{9D150405-ACAB-44F1-A350-3A858A44684D}" type="sibTrans" cxnId="{E8795038-326C-44E1-B556-2CE66E92B5C9}">
      <dgm:prSet/>
      <dgm:spPr/>
      <dgm:t>
        <a:bodyPr/>
        <a:lstStyle/>
        <a:p>
          <a:endParaRPr lang="id-ID"/>
        </a:p>
      </dgm:t>
    </dgm:pt>
    <dgm:pt modelId="{275E9A1D-80EA-4D5F-8409-44411650737B}" type="pres">
      <dgm:prSet presAssocID="{76FC3695-1EC6-4967-AE3F-117E81C68B37}" presName="linear" presStyleCnt="0">
        <dgm:presLayoutVars>
          <dgm:animLvl val="lvl"/>
          <dgm:resizeHandles val="exact"/>
        </dgm:presLayoutVars>
      </dgm:prSet>
      <dgm:spPr/>
      <dgm:t>
        <a:bodyPr/>
        <a:lstStyle/>
        <a:p>
          <a:endParaRPr lang="id-ID"/>
        </a:p>
      </dgm:t>
    </dgm:pt>
    <dgm:pt modelId="{C2470141-101A-4A9E-B82B-337E12BAA34A}" type="pres">
      <dgm:prSet presAssocID="{883F599F-3598-4C0B-B218-720CDA548665}" presName="parentText" presStyleLbl="node1" presStyleIdx="0" presStyleCnt="1" custScaleY="484624" custLinFactNeighborX="436" custLinFactNeighborY="-58730">
        <dgm:presLayoutVars>
          <dgm:chMax val="0"/>
          <dgm:bulletEnabled val="1"/>
        </dgm:presLayoutVars>
      </dgm:prSet>
      <dgm:spPr/>
      <dgm:t>
        <a:bodyPr/>
        <a:lstStyle/>
        <a:p>
          <a:endParaRPr lang="id-ID"/>
        </a:p>
      </dgm:t>
    </dgm:pt>
  </dgm:ptLst>
  <dgm:cxnLst>
    <dgm:cxn modelId="{DE24601D-516F-4767-ABE5-EDF34C568A7B}" type="presOf" srcId="{76FC3695-1EC6-4967-AE3F-117E81C68B37}" destId="{275E9A1D-80EA-4D5F-8409-44411650737B}" srcOrd="0" destOrd="0" presId="urn:microsoft.com/office/officeart/2005/8/layout/vList2"/>
    <dgm:cxn modelId="{39ED58E7-8DAB-4A02-9341-6AA3AC041DA0}" type="presOf" srcId="{883F599F-3598-4C0B-B218-720CDA548665}" destId="{C2470141-101A-4A9E-B82B-337E12BAA34A}" srcOrd="0" destOrd="0" presId="urn:microsoft.com/office/officeart/2005/8/layout/vList2"/>
    <dgm:cxn modelId="{E8795038-326C-44E1-B556-2CE66E92B5C9}" srcId="{76FC3695-1EC6-4967-AE3F-117E81C68B37}" destId="{883F599F-3598-4C0B-B218-720CDA548665}" srcOrd="0" destOrd="0" parTransId="{9E5E1463-1DB3-46FA-85BF-507C170F0155}" sibTransId="{9D150405-ACAB-44F1-A350-3A858A44684D}"/>
    <dgm:cxn modelId="{806280BD-478D-4894-BCBF-206FCE4327BF}" type="presParOf" srcId="{275E9A1D-80EA-4D5F-8409-44411650737B}" destId="{C2470141-101A-4A9E-B82B-337E12BAA34A}"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3d2" qsCatId="3D" csTypeId="urn:microsoft.com/office/officeart/2005/8/colors/colorful5" csCatId="colorful" phldr="1"/>
      <dgm:spPr/>
      <dgm:t>
        <a:bodyPr/>
        <a:lstStyle/>
        <a:p>
          <a:endParaRPr lang="id-ID"/>
        </a:p>
      </dgm:t>
    </dgm:pt>
    <dgm:pt modelId="{026362B3-D754-4C4B-A502-EB64AEEB7E44}">
      <dgm:prSet custT="1"/>
      <dgm:spPr/>
      <dgm:t>
        <a:bodyPr/>
        <a:lstStyle/>
        <a:p>
          <a:pPr algn="ctr" rtl="0"/>
          <a:r>
            <a:rPr lang="nb-NO" sz="5600" dirty="0" smtClean="0">
              <a:latin typeface="Arial" pitchFamily="34" charset="0"/>
              <a:cs typeface="Arial" pitchFamily="34" charset="0"/>
            </a:rPr>
            <a:t>Sumber Historis, Sosiologis, Politis tentang Pancasil</a:t>
          </a:r>
          <a:r>
            <a:rPr lang="id-ID" sz="5600" dirty="0" smtClean="0">
              <a:latin typeface="Arial" pitchFamily="34" charset="0"/>
              <a:cs typeface="Arial" pitchFamily="34" charset="0"/>
            </a:rPr>
            <a:t>a sebagai Dasar Nilai Pengembangan Ilmu di Indonesia</a:t>
          </a:r>
          <a:endParaRPr lang="id-ID" sz="5600"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5600"/>
        </a:p>
      </dgm:t>
    </dgm:pt>
    <dgm:pt modelId="{9F32F526-6B02-43EA-9195-499796C62204}" type="sibTrans" cxnId="{FBC87B5A-EEB0-4685-8531-D8B68FC77497}">
      <dgm:prSet/>
      <dgm:spPr/>
      <dgm:t>
        <a:bodyPr/>
        <a:lstStyle/>
        <a:p>
          <a:endParaRPr lang="id-ID" sz="560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824677" custLinFactNeighborX="1325" custLinFactNeighborY="-22839">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6D715A0F-8034-4D5D-9DED-0323A05A548A}" type="presOf" srcId="{2E530979-921F-4996-98D8-AFEB5F96B7DE}" destId="{211193E1-5E12-4589-BA5F-3469B2D8B4BF}" srcOrd="0" destOrd="0" presId="urn:microsoft.com/office/officeart/2005/8/layout/vList2"/>
    <dgm:cxn modelId="{BC5EC3B3-24A5-4599-9475-DFB3FFF1B504}" type="presOf" srcId="{026362B3-D754-4C4B-A502-EB64AEEB7E44}" destId="{09D3F267-E6CD-481D-BCEC-7563BBCA2483}" srcOrd="0" destOrd="0" presId="urn:microsoft.com/office/officeart/2005/8/layout/vList2"/>
    <dgm:cxn modelId="{EFD7E331-58C0-4770-9220-72144131DB42}"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3d2" qsCatId="3D" csTypeId="urn:microsoft.com/office/officeart/2005/8/colors/accent1_4" csCatId="accent1" phldr="1"/>
      <dgm:spPr/>
      <dgm:t>
        <a:bodyPr/>
        <a:lstStyle/>
        <a:p>
          <a:endParaRPr lang="id-ID"/>
        </a:p>
      </dgm:t>
    </dgm:pt>
    <dgm:pt modelId="{026362B3-D754-4C4B-A502-EB64AEEB7E44}">
      <dgm:prSet custT="1"/>
      <dgm:spPr/>
      <dgm:t>
        <a:bodyPr/>
        <a:lstStyle/>
        <a:p>
          <a:pPr algn="ctr" rtl="0"/>
          <a:r>
            <a:rPr lang="nb-NO" sz="2200" dirty="0" smtClean="0">
              <a:latin typeface="Arial" pitchFamily="34" charset="0"/>
              <a:cs typeface="Arial" pitchFamily="34" charset="0"/>
            </a:rPr>
            <a:t>Sumber HistorisPancasil</a:t>
          </a:r>
          <a:r>
            <a:rPr lang="id-ID" sz="2200" dirty="0" smtClean="0">
              <a:latin typeface="Arial" pitchFamily="34" charset="0"/>
              <a:cs typeface="Arial" pitchFamily="34" charset="0"/>
            </a:rPr>
            <a:t>a sebagai Dasar Nilai Pengembangan Ilmu di Indonesia</a:t>
          </a:r>
          <a:endParaRPr lang="id-ID" sz="2200"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2200"/>
        </a:p>
      </dgm:t>
    </dgm:pt>
    <dgm:pt modelId="{9F32F526-6B02-43EA-9195-499796C62204}" type="sibTrans" cxnId="{FBC87B5A-EEB0-4685-8531-D8B68FC77497}">
      <dgm:prSet/>
      <dgm:spPr/>
      <dgm:t>
        <a:bodyPr/>
        <a:lstStyle/>
        <a:p>
          <a:endParaRPr lang="id-ID" sz="220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824677" custLinFactNeighborX="1325" custLinFactNeighborY="-22839">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08CD74F6-F8B7-494B-91BD-DD38358D2941}" type="presOf" srcId="{2E530979-921F-4996-98D8-AFEB5F96B7DE}" destId="{211193E1-5E12-4589-BA5F-3469B2D8B4BF}" srcOrd="0" destOrd="0" presId="urn:microsoft.com/office/officeart/2005/8/layout/vList2"/>
    <dgm:cxn modelId="{3B495A22-AD0D-4EAD-96C2-73D72BE950C2}" type="presOf" srcId="{026362B3-D754-4C4B-A502-EB64AEEB7E44}" destId="{09D3F267-E6CD-481D-BCEC-7563BBCA2483}" srcOrd="0" destOrd="0" presId="urn:microsoft.com/office/officeart/2005/8/layout/vList2"/>
    <dgm:cxn modelId="{DEBAFF09-151C-4403-9EFA-430315E92733}"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6FC625F-0849-433A-9596-C0A326E79BED}" type="doc">
      <dgm:prSet loTypeId="urn:microsoft.com/office/officeart/2005/8/layout/vList2" loCatId="list" qsTypeId="urn:microsoft.com/office/officeart/2005/8/quickstyle/3d2" qsCatId="3D" csTypeId="urn:microsoft.com/office/officeart/2005/8/colors/colorful4" csCatId="colorful" phldr="1"/>
      <dgm:spPr/>
      <dgm:t>
        <a:bodyPr/>
        <a:lstStyle/>
        <a:p>
          <a:endParaRPr lang="id-ID"/>
        </a:p>
      </dgm:t>
    </dgm:pt>
    <dgm:pt modelId="{926DBD1A-1E09-4D25-A5C1-A31E1C20819D}">
      <dgm:prSet/>
      <dgm:spPr/>
      <dgm:t>
        <a:bodyPr/>
        <a:lstStyle/>
        <a:p>
          <a:pPr algn="ctr" rtl="0"/>
          <a:r>
            <a:rPr lang="id-ID" dirty="0" smtClean="0">
              <a:solidFill>
                <a:schemeClr val="tx1"/>
              </a:solidFill>
            </a:rPr>
            <a:t>Sumber historis Pancasila sebagai dasar nilai pengembangan ilmu di Indonesia  dapat ditelusuri pada awalnya dalam dokumen negara, yaitu Pembukaan Undang-Undang Dasar 1945. Alinea keempat Pembukaan UUD 1945. Kata “mencerdaskan kehidupan bangsa” mengacu pada pengembangan iptek melalui pendidikan. Amanat dalam Pembukaan UUD 1945 yang terkait dengan mencerdaskan kehidupan bangsa itu haruslah berdasar pada nilai-nilai Ketuhanan Yang Maha Esa, dan seterusnya, yakni Pancasila.</a:t>
          </a:r>
          <a:endParaRPr lang="id-ID" dirty="0">
            <a:solidFill>
              <a:schemeClr val="tx1"/>
            </a:solidFill>
          </a:endParaRPr>
        </a:p>
      </dgm:t>
    </dgm:pt>
    <dgm:pt modelId="{DF65B753-C0C5-4CBE-A73D-10F971CD7265}" type="parTrans" cxnId="{F1BB5792-DD40-4897-964C-29ACB7A3A610}">
      <dgm:prSet/>
      <dgm:spPr/>
      <dgm:t>
        <a:bodyPr/>
        <a:lstStyle/>
        <a:p>
          <a:pPr algn="ctr"/>
          <a:endParaRPr lang="id-ID">
            <a:solidFill>
              <a:schemeClr val="tx1"/>
            </a:solidFill>
          </a:endParaRPr>
        </a:p>
      </dgm:t>
    </dgm:pt>
    <dgm:pt modelId="{A4ED2642-04E9-495B-A982-BC188F00C1FA}" type="sibTrans" cxnId="{F1BB5792-DD40-4897-964C-29ACB7A3A610}">
      <dgm:prSet/>
      <dgm:spPr/>
      <dgm:t>
        <a:bodyPr/>
        <a:lstStyle/>
        <a:p>
          <a:pPr algn="ctr"/>
          <a:endParaRPr lang="id-ID">
            <a:solidFill>
              <a:schemeClr val="tx1"/>
            </a:solidFill>
          </a:endParaRPr>
        </a:p>
      </dgm:t>
    </dgm:pt>
    <dgm:pt modelId="{FE222241-C97C-4F4E-932E-6994A8E4612E}">
      <dgm:prSet/>
      <dgm:spPr/>
      <dgm:t>
        <a:bodyPr/>
        <a:lstStyle/>
        <a:p>
          <a:pPr algn="ctr" rtl="0"/>
          <a:r>
            <a:rPr lang="id-ID" dirty="0" smtClean="0">
              <a:solidFill>
                <a:schemeClr val="tx1"/>
              </a:solidFill>
            </a:rPr>
            <a:t>Sumber historis lainnya dapat ditelusuri dalam berbagai diskusi dan seminar di kalangan intelektual di Indonesia, salah satunya adalah di perguruan tinggii, Koesnadi Hardjasoemantri, Rektor Universitas Gadjah Mada, dalam seminar dengan tema </a:t>
          </a:r>
          <a:r>
            <a:rPr lang="id-ID" i="1" dirty="0" smtClean="0">
              <a:solidFill>
                <a:schemeClr val="tx1"/>
              </a:solidFill>
            </a:rPr>
            <a:t>Pancasila sebagai Orientasi Pengembangan Ilmu bekerja sama dengan Harian Kedaulatan Rakyat </a:t>
          </a:r>
          <a:r>
            <a:rPr lang="id-ID" dirty="0" smtClean="0">
              <a:solidFill>
                <a:schemeClr val="tx1"/>
              </a:solidFill>
            </a:rPr>
            <a:t>pada 15 Oktober 1987, menegaskan bahwa:</a:t>
          </a:r>
        </a:p>
        <a:p>
          <a:pPr algn="ctr" rtl="0"/>
          <a:r>
            <a:rPr lang="id-ID" i="1" dirty="0" smtClean="0">
              <a:solidFill>
                <a:schemeClr val="tx1"/>
              </a:solidFill>
            </a:rPr>
            <a:t>“Universitas Gadjah Mada adalah lembaga pendidikan tinggi nasional bagi pembentukan dan pengembangan kepribadian serta kemampuan manusia  seutuhnya bagi pembinaan ilmu pengetahuan dan teknologi, dan bagi pelestarian dan pengembangan secara ilmiah unsur-unsur dan seluruh kebudayaan serta lingkungan hidup dan lingkungan alaminya, yang diselenggarakan dalam rangka pembangunan bangsa dan negara sesuai penjelmaan dan pelaksanaan Pancasila dan UndangUndang Dasar 1945 demi tercapainya cita-cita proklamasi kemerdekaan seperti tercantum dalam Pembukaan Undang-Undang Dasar 1945” (Koesnadi, 1987:xi-xii).</a:t>
          </a:r>
          <a:endParaRPr lang="id-ID" dirty="0">
            <a:solidFill>
              <a:schemeClr val="tx1"/>
            </a:solidFill>
          </a:endParaRPr>
        </a:p>
      </dgm:t>
    </dgm:pt>
    <dgm:pt modelId="{B90B2514-3757-4BFC-A51F-A3C6667C3020}" type="parTrans" cxnId="{75466BBA-3230-4A9A-9E1E-7FC05A1A55E0}">
      <dgm:prSet/>
      <dgm:spPr/>
      <dgm:t>
        <a:bodyPr/>
        <a:lstStyle/>
        <a:p>
          <a:pPr algn="ctr"/>
          <a:endParaRPr lang="id-ID">
            <a:solidFill>
              <a:schemeClr val="tx1"/>
            </a:solidFill>
          </a:endParaRPr>
        </a:p>
      </dgm:t>
    </dgm:pt>
    <dgm:pt modelId="{A14DB33B-9B49-4521-9798-E9064DE07B4A}" type="sibTrans" cxnId="{75466BBA-3230-4A9A-9E1E-7FC05A1A55E0}">
      <dgm:prSet/>
      <dgm:spPr/>
      <dgm:t>
        <a:bodyPr/>
        <a:lstStyle/>
        <a:p>
          <a:pPr algn="ctr"/>
          <a:endParaRPr lang="id-ID">
            <a:solidFill>
              <a:schemeClr val="tx1"/>
            </a:solidFill>
          </a:endParaRPr>
        </a:p>
      </dgm:t>
    </dgm:pt>
    <dgm:pt modelId="{53184F21-F275-4A89-BB16-DC565DFAD76D}" type="pres">
      <dgm:prSet presAssocID="{56FC625F-0849-433A-9596-C0A326E79BED}" presName="linear" presStyleCnt="0">
        <dgm:presLayoutVars>
          <dgm:animLvl val="lvl"/>
          <dgm:resizeHandles val="exact"/>
        </dgm:presLayoutVars>
      </dgm:prSet>
      <dgm:spPr/>
      <dgm:t>
        <a:bodyPr/>
        <a:lstStyle/>
        <a:p>
          <a:endParaRPr lang="id-ID"/>
        </a:p>
      </dgm:t>
    </dgm:pt>
    <dgm:pt modelId="{967663D9-5D8E-48AA-975F-4AFA424A86AE}" type="pres">
      <dgm:prSet presAssocID="{926DBD1A-1E09-4D25-A5C1-A31E1C20819D}" presName="parentText" presStyleLbl="node1" presStyleIdx="0" presStyleCnt="2" custScaleY="63798">
        <dgm:presLayoutVars>
          <dgm:chMax val="0"/>
          <dgm:bulletEnabled val="1"/>
        </dgm:presLayoutVars>
      </dgm:prSet>
      <dgm:spPr/>
      <dgm:t>
        <a:bodyPr/>
        <a:lstStyle/>
        <a:p>
          <a:endParaRPr lang="id-ID"/>
        </a:p>
      </dgm:t>
    </dgm:pt>
    <dgm:pt modelId="{B09C0078-36A1-44CE-A6FA-F132FD51BEA2}" type="pres">
      <dgm:prSet presAssocID="{A4ED2642-04E9-495B-A982-BC188F00C1FA}" presName="spacer" presStyleCnt="0"/>
      <dgm:spPr/>
    </dgm:pt>
    <dgm:pt modelId="{665EE0C0-CEB8-40D7-B04F-BF591B2720B6}" type="pres">
      <dgm:prSet presAssocID="{FE222241-C97C-4F4E-932E-6994A8E4612E}" presName="parentText" presStyleLbl="node1" presStyleIdx="1" presStyleCnt="2">
        <dgm:presLayoutVars>
          <dgm:chMax val="0"/>
          <dgm:bulletEnabled val="1"/>
        </dgm:presLayoutVars>
      </dgm:prSet>
      <dgm:spPr/>
      <dgm:t>
        <a:bodyPr/>
        <a:lstStyle/>
        <a:p>
          <a:endParaRPr lang="id-ID"/>
        </a:p>
      </dgm:t>
    </dgm:pt>
  </dgm:ptLst>
  <dgm:cxnLst>
    <dgm:cxn modelId="{63E1323A-FAAF-4D6B-AC6B-320033B513C3}" type="presOf" srcId="{FE222241-C97C-4F4E-932E-6994A8E4612E}" destId="{665EE0C0-CEB8-40D7-B04F-BF591B2720B6}" srcOrd="0" destOrd="0" presId="urn:microsoft.com/office/officeart/2005/8/layout/vList2"/>
    <dgm:cxn modelId="{429F0B78-F781-4AB0-BFC9-A49F030CFDD2}" type="presOf" srcId="{56FC625F-0849-433A-9596-C0A326E79BED}" destId="{53184F21-F275-4A89-BB16-DC565DFAD76D}" srcOrd="0" destOrd="0" presId="urn:microsoft.com/office/officeart/2005/8/layout/vList2"/>
    <dgm:cxn modelId="{4B570F0A-1CE4-4C30-AA83-A9DDFADE7A51}" type="presOf" srcId="{926DBD1A-1E09-4D25-A5C1-A31E1C20819D}" destId="{967663D9-5D8E-48AA-975F-4AFA424A86AE}" srcOrd="0" destOrd="0" presId="urn:microsoft.com/office/officeart/2005/8/layout/vList2"/>
    <dgm:cxn modelId="{F1BB5792-DD40-4897-964C-29ACB7A3A610}" srcId="{56FC625F-0849-433A-9596-C0A326E79BED}" destId="{926DBD1A-1E09-4D25-A5C1-A31E1C20819D}" srcOrd="0" destOrd="0" parTransId="{DF65B753-C0C5-4CBE-A73D-10F971CD7265}" sibTransId="{A4ED2642-04E9-495B-A982-BC188F00C1FA}"/>
    <dgm:cxn modelId="{75466BBA-3230-4A9A-9E1E-7FC05A1A55E0}" srcId="{56FC625F-0849-433A-9596-C0A326E79BED}" destId="{FE222241-C97C-4F4E-932E-6994A8E4612E}" srcOrd="1" destOrd="0" parTransId="{B90B2514-3757-4BFC-A51F-A3C6667C3020}" sibTransId="{A14DB33B-9B49-4521-9798-E9064DE07B4A}"/>
    <dgm:cxn modelId="{E1F1853B-E007-4E61-94CF-8B41B0DF8164}" type="presParOf" srcId="{53184F21-F275-4A89-BB16-DC565DFAD76D}" destId="{967663D9-5D8E-48AA-975F-4AFA424A86AE}" srcOrd="0" destOrd="0" presId="urn:microsoft.com/office/officeart/2005/8/layout/vList2"/>
    <dgm:cxn modelId="{06B74B77-DC0A-4457-9E88-3458AF297A5F}" type="presParOf" srcId="{53184F21-F275-4A89-BB16-DC565DFAD76D}" destId="{B09C0078-36A1-44CE-A6FA-F132FD51BEA2}" srcOrd="1" destOrd="0" presId="urn:microsoft.com/office/officeart/2005/8/layout/vList2"/>
    <dgm:cxn modelId="{965462EB-B9C2-46C7-8FC6-B98501121E20}" type="presParOf" srcId="{53184F21-F275-4A89-BB16-DC565DFAD76D}" destId="{665EE0C0-CEB8-40D7-B04F-BF591B2720B6}" srcOrd="2"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3d2" qsCatId="3D" csTypeId="urn:microsoft.com/office/officeart/2005/8/colors/accent1_4" csCatId="accent1" phldr="1"/>
      <dgm:spPr/>
      <dgm:t>
        <a:bodyPr/>
        <a:lstStyle/>
        <a:p>
          <a:endParaRPr lang="id-ID"/>
        </a:p>
      </dgm:t>
    </dgm:pt>
    <dgm:pt modelId="{026362B3-D754-4C4B-A502-EB64AEEB7E44}">
      <dgm:prSet custT="1"/>
      <dgm:spPr/>
      <dgm:t>
        <a:bodyPr/>
        <a:lstStyle/>
        <a:p>
          <a:pPr algn="ctr" rtl="0"/>
          <a:r>
            <a:rPr lang="nb-NO" sz="2200" dirty="0" smtClean="0">
              <a:latin typeface="Arial" pitchFamily="34" charset="0"/>
              <a:cs typeface="Arial" pitchFamily="34" charset="0"/>
            </a:rPr>
            <a:t>Sumber HistorisPancasil</a:t>
          </a:r>
          <a:r>
            <a:rPr lang="id-ID" sz="2200" dirty="0" smtClean="0">
              <a:latin typeface="Arial" pitchFamily="34" charset="0"/>
              <a:cs typeface="Arial" pitchFamily="34" charset="0"/>
            </a:rPr>
            <a:t>a sebagai Dasar Nilai Pengembangan Ilmu di Indonesia</a:t>
          </a:r>
          <a:endParaRPr lang="id-ID" sz="2200"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2200"/>
        </a:p>
      </dgm:t>
    </dgm:pt>
    <dgm:pt modelId="{9F32F526-6B02-43EA-9195-499796C62204}" type="sibTrans" cxnId="{FBC87B5A-EEB0-4685-8531-D8B68FC77497}">
      <dgm:prSet/>
      <dgm:spPr/>
      <dgm:t>
        <a:bodyPr/>
        <a:lstStyle/>
        <a:p>
          <a:endParaRPr lang="id-ID" sz="220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824677" custLinFactNeighborX="1325" custLinFactNeighborY="-22839">
        <dgm:presLayoutVars>
          <dgm:chMax val="0"/>
          <dgm:bulletEnabled val="1"/>
        </dgm:presLayoutVars>
      </dgm:prSet>
      <dgm:spPr/>
      <dgm:t>
        <a:bodyPr/>
        <a:lstStyle/>
        <a:p>
          <a:endParaRPr lang="id-ID"/>
        </a:p>
      </dgm:t>
    </dgm:pt>
  </dgm:ptLst>
  <dgm:cxnLst>
    <dgm:cxn modelId="{1D966B29-FE4F-4AA8-B8D3-27C276DE3B10}" type="presOf" srcId="{2E530979-921F-4996-98D8-AFEB5F96B7DE}" destId="{211193E1-5E12-4589-BA5F-3469B2D8B4BF}"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62E927E2-79C4-422B-9005-2B1F8AFF83A3}" type="presOf" srcId="{026362B3-D754-4C4B-A502-EB64AEEB7E44}" destId="{09D3F267-E6CD-481D-BCEC-7563BBCA2483}" srcOrd="0" destOrd="0" presId="urn:microsoft.com/office/officeart/2005/8/layout/vList2"/>
    <dgm:cxn modelId="{63C871B6-309A-43E4-AB48-9FBA075C8D9B}"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3A0DF53-B6EE-426B-A1E1-353A42B38A48}" type="doc">
      <dgm:prSet loTypeId="urn:microsoft.com/office/officeart/2005/8/layout/orgChart1" loCatId="hierarchy" qsTypeId="urn:microsoft.com/office/officeart/2005/8/quickstyle/3d3" qsCatId="3D" csTypeId="urn:microsoft.com/office/officeart/2005/8/colors/colorful2" csCatId="colorful" phldr="1"/>
      <dgm:spPr/>
      <dgm:t>
        <a:bodyPr/>
        <a:lstStyle/>
        <a:p>
          <a:endParaRPr lang="id-ID"/>
        </a:p>
      </dgm:t>
    </dgm:pt>
    <dgm:pt modelId="{AF37EA1E-A72F-454D-85BA-814BB9DC3583}">
      <dgm:prSet custT="1"/>
      <dgm:spPr>
        <a:solidFill>
          <a:schemeClr val="accent6">
            <a:lumMod val="50000"/>
          </a:schemeClr>
        </a:solidFill>
      </dgm:spPr>
      <dgm:t>
        <a:bodyPr/>
        <a:lstStyle/>
        <a:p>
          <a:pPr rtl="0"/>
          <a:r>
            <a:rPr lang="pt-BR" sz="1700" dirty="0" smtClean="0">
              <a:solidFill>
                <a:schemeClr val="bg1"/>
              </a:solidFill>
            </a:rPr>
            <a:t>Notonagoro, anggota senat Universitas Gadjah Mada</a:t>
          </a:r>
          <a:r>
            <a:rPr lang="id-ID" sz="1700" dirty="0" smtClean="0">
              <a:solidFill>
                <a:schemeClr val="bg1"/>
              </a:solidFill>
            </a:rPr>
            <a:t> sebagaimana dikutip oleh Koesnadi Hardjasoemantri dalam sambutan seminar tersebut, menyatakan bahwa Pancasila merupakan pegangan dan pedoman dalam usaha ilmu pengetahuan untuk dipergunakan sebagai asas dan pendirian hidup, sebagai suatu pangkal sudut pandangan dari subjek </a:t>
          </a:r>
          <a:r>
            <a:rPr lang="es-ES" sz="1700" dirty="0" err="1" smtClean="0">
              <a:solidFill>
                <a:schemeClr val="bg1"/>
              </a:solidFill>
            </a:rPr>
            <a:t>ilmu</a:t>
          </a:r>
          <a:r>
            <a:rPr lang="es-ES" sz="1700" dirty="0" smtClean="0">
              <a:solidFill>
                <a:schemeClr val="bg1"/>
              </a:solidFill>
            </a:rPr>
            <a:t> </a:t>
          </a:r>
          <a:r>
            <a:rPr lang="es-ES" sz="1700" dirty="0" err="1" smtClean="0">
              <a:solidFill>
                <a:schemeClr val="bg1"/>
              </a:solidFill>
            </a:rPr>
            <a:t>pengetahuan</a:t>
          </a:r>
          <a:r>
            <a:rPr lang="es-ES" sz="1700" dirty="0" smtClean="0">
              <a:solidFill>
                <a:schemeClr val="bg1"/>
              </a:solidFill>
            </a:rPr>
            <a:t> dan juga </a:t>
          </a:r>
          <a:r>
            <a:rPr lang="es-ES" sz="1700" dirty="0" err="1" smtClean="0">
              <a:solidFill>
                <a:schemeClr val="bg1"/>
              </a:solidFill>
            </a:rPr>
            <a:t>menjadi</a:t>
          </a:r>
          <a:r>
            <a:rPr lang="es-ES" sz="1700" dirty="0" smtClean="0">
              <a:solidFill>
                <a:schemeClr val="bg1"/>
              </a:solidFill>
            </a:rPr>
            <a:t> </a:t>
          </a:r>
          <a:r>
            <a:rPr lang="es-ES" sz="1700" dirty="0" err="1" smtClean="0">
              <a:solidFill>
                <a:schemeClr val="bg1"/>
              </a:solidFill>
            </a:rPr>
            <a:t>objek</a:t>
          </a:r>
          <a:r>
            <a:rPr lang="es-ES" sz="1700" dirty="0" smtClean="0">
              <a:solidFill>
                <a:schemeClr val="bg1"/>
              </a:solidFill>
            </a:rPr>
            <a:t> </a:t>
          </a:r>
          <a:r>
            <a:rPr lang="es-ES" sz="1700" dirty="0" err="1" smtClean="0">
              <a:solidFill>
                <a:schemeClr val="bg1"/>
              </a:solidFill>
            </a:rPr>
            <a:t>ilmu</a:t>
          </a:r>
          <a:r>
            <a:rPr lang="es-ES" sz="1700" dirty="0" smtClean="0">
              <a:solidFill>
                <a:schemeClr val="bg1"/>
              </a:solidFill>
            </a:rPr>
            <a:t> </a:t>
          </a:r>
          <a:r>
            <a:rPr lang="es-ES" sz="1700" dirty="0" err="1" smtClean="0">
              <a:solidFill>
                <a:schemeClr val="bg1"/>
              </a:solidFill>
            </a:rPr>
            <a:t>pengetahuan</a:t>
          </a:r>
          <a:r>
            <a:rPr lang="es-ES" sz="1700" dirty="0" smtClean="0">
              <a:solidFill>
                <a:schemeClr val="bg1"/>
              </a:solidFill>
            </a:rPr>
            <a:t> </a:t>
          </a:r>
          <a:r>
            <a:rPr lang="es-ES" sz="1700" dirty="0" err="1" smtClean="0">
              <a:solidFill>
                <a:schemeClr val="bg1"/>
              </a:solidFill>
            </a:rPr>
            <a:t>atau</a:t>
          </a:r>
          <a:r>
            <a:rPr lang="es-ES" sz="1700" dirty="0" smtClean="0">
              <a:solidFill>
                <a:schemeClr val="bg1"/>
              </a:solidFill>
            </a:rPr>
            <a:t> </a:t>
          </a:r>
          <a:r>
            <a:rPr lang="es-ES" sz="1700" dirty="0" err="1" smtClean="0">
              <a:solidFill>
                <a:schemeClr val="bg1"/>
              </a:solidFill>
            </a:rPr>
            <a:t>hal</a:t>
          </a:r>
          <a:r>
            <a:rPr lang="es-ES" sz="1700" dirty="0" smtClean="0">
              <a:solidFill>
                <a:schemeClr val="bg1"/>
              </a:solidFill>
            </a:rPr>
            <a:t> yang</a:t>
          </a:r>
          <a:r>
            <a:rPr lang="id-ID" sz="1700" dirty="0" smtClean="0">
              <a:solidFill>
                <a:schemeClr val="bg1"/>
              </a:solidFill>
            </a:rPr>
            <a:t> diselidiki (Koesnadi, 1987: xii).</a:t>
          </a:r>
          <a:endParaRPr lang="id-ID" sz="1700" dirty="0">
            <a:solidFill>
              <a:schemeClr val="bg1"/>
            </a:solidFill>
          </a:endParaRPr>
        </a:p>
      </dgm:t>
    </dgm:pt>
    <dgm:pt modelId="{B8FD4BBA-F7A3-4F9C-9E0F-5A28924CC143}" type="parTrans" cxnId="{9D1CD5EB-313E-45E3-B254-3551773963A3}">
      <dgm:prSet/>
      <dgm:spPr/>
      <dgm:t>
        <a:bodyPr/>
        <a:lstStyle/>
        <a:p>
          <a:endParaRPr lang="id-ID" sz="1600"/>
        </a:p>
      </dgm:t>
    </dgm:pt>
    <dgm:pt modelId="{29688619-98A8-4290-B3D4-BA06E9C081CE}" type="sibTrans" cxnId="{9D1CD5EB-313E-45E3-B254-3551773963A3}">
      <dgm:prSet/>
      <dgm:spPr/>
      <dgm:t>
        <a:bodyPr/>
        <a:lstStyle/>
        <a:p>
          <a:endParaRPr lang="id-ID" sz="1600"/>
        </a:p>
      </dgm:t>
    </dgm:pt>
    <dgm:pt modelId="{1A6BC0A1-626B-45BE-930D-C72693436427}">
      <dgm:prSet custT="1"/>
      <dgm:spPr>
        <a:solidFill>
          <a:srgbClr val="00B050"/>
        </a:solidFill>
      </dgm:spPr>
      <dgm:t>
        <a:bodyPr/>
        <a:lstStyle/>
        <a:p>
          <a:pPr rtl="0"/>
          <a:r>
            <a:rPr lang="id-ID" sz="1600" dirty="0" smtClean="0"/>
            <a:t>Daoed Joesoef dalam artikel ilmiahnya yang berjudul </a:t>
          </a:r>
          <a:r>
            <a:rPr lang="id-ID" sz="1600" i="1" dirty="0" smtClean="0"/>
            <a:t>Pancasila, Kebudayaan, dan Ilmu Pengetahuan menyatakan bahwa Pancasila adalah gagasan vital </a:t>
          </a:r>
          <a:r>
            <a:rPr lang="id-ID" sz="1600" dirty="0" smtClean="0"/>
            <a:t>yang berasal dari kebudayaan Indonesia, artinya nilai-nilai yang benar-benar diramu dari sistem nilai bangsa Indonesia sendiri. Oleh karena itu, Pancasila memiliki metode tertentu dalam memandang, memegang kriteria tertentu dalam menilai sehingga menuntunnya untuk membuat pertimbangan (</a:t>
          </a:r>
          <a:r>
            <a:rPr lang="id-ID" sz="1600" i="1" dirty="0" smtClean="0"/>
            <a:t>judgement) tertentu tentang gejala, ramalan, dan anjuran tertentu mengenai </a:t>
          </a:r>
          <a:r>
            <a:rPr lang="id-ID" sz="1600" dirty="0" smtClean="0"/>
            <a:t>langkah-langkah praktikal (Joesoef, 1987: 1, 15)</a:t>
          </a:r>
          <a:endParaRPr lang="id-ID" sz="1600" dirty="0"/>
        </a:p>
      </dgm:t>
    </dgm:pt>
    <dgm:pt modelId="{2B417DCC-266C-4CC6-8E57-686BF4857F84}" type="parTrans" cxnId="{E3AE5BE4-4186-4E80-873C-0B94E1F52061}">
      <dgm:prSet/>
      <dgm:spPr/>
      <dgm:t>
        <a:bodyPr/>
        <a:lstStyle/>
        <a:p>
          <a:endParaRPr lang="id-ID" sz="1600"/>
        </a:p>
      </dgm:t>
    </dgm:pt>
    <dgm:pt modelId="{E660DCDB-B1A7-496F-A72C-255F675B963C}" type="sibTrans" cxnId="{E3AE5BE4-4186-4E80-873C-0B94E1F52061}">
      <dgm:prSet/>
      <dgm:spPr/>
      <dgm:t>
        <a:bodyPr/>
        <a:lstStyle/>
        <a:p>
          <a:endParaRPr lang="id-ID" sz="1600"/>
        </a:p>
      </dgm:t>
    </dgm:pt>
    <dgm:pt modelId="{CA6A5B1D-8315-4F50-A124-6F0E116A5215}" type="pres">
      <dgm:prSet presAssocID="{23A0DF53-B6EE-426B-A1E1-353A42B38A48}" presName="hierChild1" presStyleCnt="0">
        <dgm:presLayoutVars>
          <dgm:orgChart val="1"/>
          <dgm:chPref val="1"/>
          <dgm:dir/>
          <dgm:animOne val="branch"/>
          <dgm:animLvl val="lvl"/>
          <dgm:resizeHandles/>
        </dgm:presLayoutVars>
      </dgm:prSet>
      <dgm:spPr/>
      <dgm:t>
        <a:bodyPr/>
        <a:lstStyle/>
        <a:p>
          <a:endParaRPr lang="id-ID"/>
        </a:p>
      </dgm:t>
    </dgm:pt>
    <dgm:pt modelId="{FE9AE212-19B1-4E8A-8727-23A04C4EAE86}" type="pres">
      <dgm:prSet presAssocID="{AF37EA1E-A72F-454D-85BA-814BB9DC3583}" presName="hierRoot1" presStyleCnt="0">
        <dgm:presLayoutVars>
          <dgm:hierBranch val="init"/>
        </dgm:presLayoutVars>
      </dgm:prSet>
      <dgm:spPr/>
    </dgm:pt>
    <dgm:pt modelId="{8D772571-1441-48B4-80FA-40D082309932}" type="pres">
      <dgm:prSet presAssocID="{AF37EA1E-A72F-454D-85BA-814BB9DC3583}" presName="rootComposite1" presStyleCnt="0"/>
      <dgm:spPr/>
    </dgm:pt>
    <dgm:pt modelId="{9FC97BA4-B403-40DF-9E5F-44CB16B51280}" type="pres">
      <dgm:prSet presAssocID="{AF37EA1E-A72F-454D-85BA-814BB9DC3583}" presName="rootText1" presStyleLbl="node0" presStyleIdx="0" presStyleCnt="2" custScaleX="197817" custScaleY="211732">
        <dgm:presLayoutVars>
          <dgm:chPref val="3"/>
        </dgm:presLayoutVars>
      </dgm:prSet>
      <dgm:spPr/>
      <dgm:t>
        <a:bodyPr/>
        <a:lstStyle/>
        <a:p>
          <a:endParaRPr lang="id-ID"/>
        </a:p>
      </dgm:t>
    </dgm:pt>
    <dgm:pt modelId="{381F1A85-0CDB-4AAE-961E-B1B41154AAAA}" type="pres">
      <dgm:prSet presAssocID="{AF37EA1E-A72F-454D-85BA-814BB9DC3583}" presName="rootConnector1" presStyleLbl="node1" presStyleIdx="0" presStyleCnt="0"/>
      <dgm:spPr/>
      <dgm:t>
        <a:bodyPr/>
        <a:lstStyle/>
        <a:p>
          <a:endParaRPr lang="id-ID"/>
        </a:p>
      </dgm:t>
    </dgm:pt>
    <dgm:pt modelId="{042FB2E3-68AD-4D2E-B14F-03610E63C61A}" type="pres">
      <dgm:prSet presAssocID="{AF37EA1E-A72F-454D-85BA-814BB9DC3583}" presName="hierChild2" presStyleCnt="0"/>
      <dgm:spPr/>
    </dgm:pt>
    <dgm:pt modelId="{F335D289-EEA1-4E5D-B62F-488F0CB79A12}" type="pres">
      <dgm:prSet presAssocID="{AF37EA1E-A72F-454D-85BA-814BB9DC3583}" presName="hierChild3" presStyleCnt="0"/>
      <dgm:spPr/>
    </dgm:pt>
    <dgm:pt modelId="{50B111CF-2C35-4016-B13D-4D9B869CEA26}" type="pres">
      <dgm:prSet presAssocID="{1A6BC0A1-626B-45BE-930D-C72693436427}" presName="hierRoot1" presStyleCnt="0">
        <dgm:presLayoutVars>
          <dgm:hierBranch val="init"/>
        </dgm:presLayoutVars>
      </dgm:prSet>
      <dgm:spPr/>
    </dgm:pt>
    <dgm:pt modelId="{1BB88925-B916-45EA-815C-65250DB84052}" type="pres">
      <dgm:prSet presAssocID="{1A6BC0A1-626B-45BE-930D-C72693436427}" presName="rootComposite1" presStyleCnt="0"/>
      <dgm:spPr/>
    </dgm:pt>
    <dgm:pt modelId="{147C3089-7BA3-40CC-8C67-65D6C5BE064B}" type="pres">
      <dgm:prSet presAssocID="{1A6BC0A1-626B-45BE-930D-C72693436427}" presName="rootText1" presStyleLbl="node0" presStyleIdx="1" presStyleCnt="2" custScaleX="222933" custScaleY="211276">
        <dgm:presLayoutVars>
          <dgm:chPref val="3"/>
        </dgm:presLayoutVars>
      </dgm:prSet>
      <dgm:spPr/>
      <dgm:t>
        <a:bodyPr/>
        <a:lstStyle/>
        <a:p>
          <a:endParaRPr lang="id-ID"/>
        </a:p>
      </dgm:t>
    </dgm:pt>
    <dgm:pt modelId="{F60825AF-9B9E-45C5-AF29-D202D7358EA4}" type="pres">
      <dgm:prSet presAssocID="{1A6BC0A1-626B-45BE-930D-C72693436427}" presName="rootConnector1" presStyleLbl="node1" presStyleIdx="0" presStyleCnt="0"/>
      <dgm:spPr/>
      <dgm:t>
        <a:bodyPr/>
        <a:lstStyle/>
        <a:p>
          <a:endParaRPr lang="id-ID"/>
        </a:p>
      </dgm:t>
    </dgm:pt>
    <dgm:pt modelId="{A7DCB6AE-16BA-43A3-97BF-7099A5D41EC3}" type="pres">
      <dgm:prSet presAssocID="{1A6BC0A1-626B-45BE-930D-C72693436427}" presName="hierChild2" presStyleCnt="0"/>
      <dgm:spPr/>
    </dgm:pt>
    <dgm:pt modelId="{43DD865F-B817-4DD9-A631-D2E0A0394DF9}" type="pres">
      <dgm:prSet presAssocID="{1A6BC0A1-626B-45BE-930D-C72693436427}" presName="hierChild3" presStyleCnt="0"/>
      <dgm:spPr/>
    </dgm:pt>
  </dgm:ptLst>
  <dgm:cxnLst>
    <dgm:cxn modelId="{2EF2723A-3330-49E6-AD49-02A7FAF24AE0}" type="presOf" srcId="{1A6BC0A1-626B-45BE-930D-C72693436427}" destId="{147C3089-7BA3-40CC-8C67-65D6C5BE064B}" srcOrd="0" destOrd="0" presId="urn:microsoft.com/office/officeart/2005/8/layout/orgChart1"/>
    <dgm:cxn modelId="{91AD62C5-2B58-4C17-BA65-CAE6C94592D6}" type="presOf" srcId="{AF37EA1E-A72F-454D-85BA-814BB9DC3583}" destId="{381F1A85-0CDB-4AAE-961E-B1B41154AAAA}" srcOrd="1" destOrd="0" presId="urn:microsoft.com/office/officeart/2005/8/layout/orgChart1"/>
    <dgm:cxn modelId="{9D1CD5EB-313E-45E3-B254-3551773963A3}" srcId="{23A0DF53-B6EE-426B-A1E1-353A42B38A48}" destId="{AF37EA1E-A72F-454D-85BA-814BB9DC3583}" srcOrd="0" destOrd="0" parTransId="{B8FD4BBA-F7A3-4F9C-9E0F-5A28924CC143}" sibTransId="{29688619-98A8-4290-B3D4-BA06E9C081CE}"/>
    <dgm:cxn modelId="{E3AE5BE4-4186-4E80-873C-0B94E1F52061}" srcId="{23A0DF53-B6EE-426B-A1E1-353A42B38A48}" destId="{1A6BC0A1-626B-45BE-930D-C72693436427}" srcOrd="1" destOrd="0" parTransId="{2B417DCC-266C-4CC6-8E57-686BF4857F84}" sibTransId="{E660DCDB-B1A7-496F-A72C-255F675B963C}"/>
    <dgm:cxn modelId="{7D43A235-7554-4B2B-A94D-2A2F749085D6}" type="presOf" srcId="{AF37EA1E-A72F-454D-85BA-814BB9DC3583}" destId="{9FC97BA4-B403-40DF-9E5F-44CB16B51280}" srcOrd="0" destOrd="0" presId="urn:microsoft.com/office/officeart/2005/8/layout/orgChart1"/>
    <dgm:cxn modelId="{8CACBC09-E196-4BC7-ACF3-F80F25237621}" type="presOf" srcId="{1A6BC0A1-626B-45BE-930D-C72693436427}" destId="{F60825AF-9B9E-45C5-AF29-D202D7358EA4}" srcOrd="1" destOrd="0" presId="urn:microsoft.com/office/officeart/2005/8/layout/orgChart1"/>
    <dgm:cxn modelId="{FCAB4F9B-7ACD-4E81-97E4-21ACB8F1B816}" type="presOf" srcId="{23A0DF53-B6EE-426B-A1E1-353A42B38A48}" destId="{CA6A5B1D-8315-4F50-A124-6F0E116A5215}" srcOrd="0" destOrd="0" presId="urn:microsoft.com/office/officeart/2005/8/layout/orgChart1"/>
    <dgm:cxn modelId="{46379243-D202-4560-ADF6-1FCE13637A66}" type="presParOf" srcId="{CA6A5B1D-8315-4F50-A124-6F0E116A5215}" destId="{FE9AE212-19B1-4E8A-8727-23A04C4EAE86}" srcOrd="0" destOrd="0" presId="urn:microsoft.com/office/officeart/2005/8/layout/orgChart1"/>
    <dgm:cxn modelId="{704AB0FB-EE21-4A82-822C-355B2E689F59}" type="presParOf" srcId="{FE9AE212-19B1-4E8A-8727-23A04C4EAE86}" destId="{8D772571-1441-48B4-80FA-40D082309932}" srcOrd="0" destOrd="0" presId="urn:microsoft.com/office/officeart/2005/8/layout/orgChart1"/>
    <dgm:cxn modelId="{7D2417F6-9B8E-428C-8177-F8A1C59DD5FD}" type="presParOf" srcId="{8D772571-1441-48B4-80FA-40D082309932}" destId="{9FC97BA4-B403-40DF-9E5F-44CB16B51280}" srcOrd="0" destOrd="0" presId="urn:microsoft.com/office/officeart/2005/8/layout/orgChart1"/>
    <dgm:cxn modelId="{6A8CA4CC-3975-4563-9F31-460637EA6E3F}" type="presParOf" srcId="{8D772571-1441-48B4-80FA-40D082309932}" destId="{381F1A85-0CDB-4AAE-961E-B1B41154AAAA}" srcOrd="1" destOrd="0" presId="urn:microsoft.com/office/officeart/2005/8/layout/orgChart1"/>
    <dgm:cxn modelId="{B4B7A425-372B-4F26-9C41-ACC36A70E0DE}" type="presParOf" srcId="{FE9AE212-19B1-4E8A-8727-23A04C4EAE86}" destId="{042FB2E3-68AD-4D2E-B14F-03610E63C61A}" srcOrd="1" destOrd="0" presId="urn:microsoft.com/office/officeart/2005/8/layout/orgChart1"/>
    <dgm:cxn modelId="{3640E20F-5557-4738-8258-0326C2C66254}" type="presParOf" srcId="{FE9AE212-19B1-4E8A-8727-23A04C4EAE86}" destId="{F335D289-EEA1-4E5D-B62F-488F0CB79A12}" srcOrd="2" destOrd="0" presId="urn:microsoft.com/office/officeart/2005/8/layout/orgChart1"/>
    <dgm:cxn modelId="{2528C55B-D152-4DCB-BE40-130F96933C3F}" type="presParOf" srcId="{CA6A5B1D-8315-4F50-A124-6F0E116A5215}" destId="{50B111CF-2C35-4016-B13D-4D9B869CEA26}" srcOrd="1" destOrd="0" presId="urn:microsoft.com/office/officeart/2005/8/layout/orgChart1"/>
    <dgm:cxn modelId="{FA9DBA50-F264-4754-A8A7-E972770A8412}" type="presParOf" srcId="{50B111CF-2C35-4016-B13D-4D9B869CEA26}" destId="{1BB88925-B916-45EA-815C-65250DB84052}" srcOrd="0" destOrd="0" presId="urn:microsoft.com/office/officeart/2005/8/layout/orgChart1"/>
    <dgm:cxn modelId="{5FE49FE8-C09A-4825-8E9C-E12CA5A5CD13}" type="presParOf" srcId="{1BB88925-B916-45EA-815C-65250DB84052}" destId="{147C3089-7BA3-40CC-8C67-65D6C5BE064B}" srcOrd="0" destOrd="0" presId="urn:microsoft.com/office/officeart/2005/8/layout/orgChart1"/>
    <dgm:cxn modelId="{287CE3B1-996A-4DD2-A525-0CB4D705168F}" type="presParOf" srcId="{1BB88925-B916-45EA-815C-65250DB84052}" destId="{F60825AF-9B9E-45C5-AF29-D202D7358EA4}" srcOrd="1" destOrd="0" presId="urn:microsoft.com/office/officeart/2005/8/layout/orgChart1"/>
    <dgm:cxn modelId="{EC9D673B-0FB6-46DB-8329-0C3D7733BDB7}" type="presParOf" srcId="{50B111CF-2C35-4016-B13D-4D9B869CEA26}" destId="{A7DCB6AE-16BA-43A3-97BF-7099A5D41EC3}" srcOrd="1" destOrd="0" presId="urn:microsoft.com/office/officeart/2005/8/layout/orgChart1"/>
    <dgm:cxn modelId="{558DA989-8F58-463B-8515-0D9A92051283}" type="presParOf" srcId="{50B111CF-2C35-4016-B13D-4D9B869CEA26}" destId="{43DD865F-B817-4DD9-A631-D2E0A0394DF9}" srcOrd="2" destOrd="0" presId="urn:microsoft.com/office/officeart/2005/8/layout/orgChart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4CFD6D8-6D04-420A-A434-7F16E9799850}" type="doc">
      <dgm:prSet loTypeId="urn:microsoft.com/office/officeart/2005/8/layout/vList4" loCatId="list" qsTypeId="urn:microsoft.com/office/officeart/2005/8/quickstyle/3d3" qsCatId="3D" csTypeId="urn:microsoft.com/office/officeart/2005/8/colors/colorful5" csCatId="colorful"/>
      <dgm:spPr/>
      <dgm:t>
        <a:bodyPr/>
        <a:lstStyle/>
        <a:p>
          <a:endParaRPr lang="id-ID"/>
        </a:p>
      </dgm:t>
    </dgm:pt>
    <dgm:pt modelId="{C8CC539D-430E-4E97-9961-6EC36859C85E}">
      <dgm:prSet/>
      <dgm:spPr/>
      <dgm:t>
        <a:bodyPr/>
        <a:lstStyle/>
        <a:p>
          <a:pPr rtl="0"/>
          <a:r>
            <a:rPr lang="id-ID" dirty="0" smtClean="0"/>
            <a:t>T. Jacob menegaskan bahwa Pancasila seharusnya dapat membantu dan digunakan sebagai dasar etika ilmu pengetahuan dan teknologi di Indonesia. Untuk itu, lima prinsip besar yang terkandung dalam Pancasila cukup luas dan mendasar untuk mencakup segala persoalan etik dalam ilmu pengetahuan dan teknologi, yaitu (1) Monoteisme; (2) Humanisme dan solidaritas karya negara; (3). Nasionalisme dan solidaritas warga negara; (4). Demokrasi dan </a:t>
          </a:r>
          <a:r>
            <a:rPr lang="fi-FI" dirty="0" smtClean="0"/>
            <a:t>perwakilan; (5). Keadilan sosial (Jacob, 1987: 59).</a:t>
          </a:r>
          <a:endParaRPr lang="id-ID" dirty="0"/>
        </a:p>
      </dgm:t>
    </dgm:pt>
    <dgm:pt modelId="{12865A58-9AD0-4A16-BBD5-3E813D5C8EB6}" type="parTrans" cxnId="{30C7EF5F-9E54-4471-9C8C-D824F72B7B4B}">
      <dgm:prSet/>
      <dgm:spPr/>
      <dgm:t>
        <a:bodyPr/>
        <a:lstStyle/>
        <a:p>
          <a:endParaRPr lang="id-ID"/>
        </a:p>
      </dgm:t>
    </dgm:pt>
    <dgm:pt modelId="{B11A96E1-E6F2-4572-85ED-16E810AAF0AB}" type="sibTrans" cxnId="{30C7EF5F-9E54-4471-9C8C-D824F72B7B4B}">
      <dgm:prSet/>
      <dgm:spPr/>
      <dgm:t>
        <a:bodyPr/>
        <a:lstStyle/>
        <a:p>
          <a:endParaRPr lang="id-ID"/>
        </a:p>
      </dgm:t>
    </dgm:pt>
    <dgm:pt modelId="{8A98D1C6-27FB-45EB-84A6-E0A65894D3FA}" type="pres">
      <dgm:prSet presAssocID="{F4CFD6D8-6D04-420A-A434-7F16E9799850}" presName="linear" presStyleCnt="0">
        <dgm:presLayoutVars>
          <dgm:dir/>
          <dgm:resizeHandles val="exact"/>
        </dgm:presLayoutVars>
      </dgm:prSet>
      <dgm:spPr/>
      <dgm:t>
        <a:bodyPr/>
        <a:lstStyle/>
        <a:p>
          <a:endParaRPr lang="id-ID"/>
        </a:p>
      </dgm:t>
    </dgm:pt>
    <dgm:pt modelId="{14D6D6C1-CE66-4BEB-9229-AADF2794DEA2}" type="pres">
      <dgm:prSet presAssocID="{C8CC539D-430E-4E97-9961-6EC36859C85E}" presName="comp" presStyleCnt="0"/>
      <dgm:spPr/>
    </dgm:pt>
    <dgm:pt modelId="{E0BFB0F5-ED4C-410E-9AC0-16DF887B3D88}" type="pres">
      <dgm:prSet presAssocID="{C8CC539D-430E-4E97-9961-6EC36859C85E}" presName="box" presStyleLbl="node1" presStyleIdx="0" presStyleCnt="1"/>
      <dgm:spPr/>
      <dgm:t>
        <a:bodyPr/>
        <a:lstStyle/>
        <a:p>
          <a:endParaRPr lang="id-ID"/>
        </a:p>
      </dgm:t>
    </dgm:pt>
    <dgm:pt modelId="{A2392A90-B571-49FB-AE8E-E1560C5FB996}" type="pres">
      <dgm:prSet presAssocID="{C8CC539D-430E-4E97-9961-6EC36859C85E}" presName="img" presStyleLbl="fgImgPlace1" presStyleIdx="0" presStyleCnt="1"/>
      <dgm:spPr/>
    </dgm:pt>
    <dgm:pt modelId="{21EE3F45-0E7B-4947-A30A-2C1D5AD433AA}" type="pres">
      <dgm:prSet presAssocID="{C8CC539D-430E-4E97-9961-6EC36859C85E}" presName="text" presStyleLbl="node1" presStyleIdx="0" presStyleCnt="1">
        <dgm:presLayoutVars>
          <dgm:bulletEnabled val="1"/>
        </dgm:presLayoutVars>
      </dgm:prSet>
      <dgm:spPr/>
      <dgm:t>
        <a:bodyPr/>
        <a:lstStyle/>
        <a:p>
          <a:endParaRPr lang="id-ID"/>
        </a:p>
      </dgm:t>
    </dgm:pt>
  </dgm:ptLst>
  <dgm:cxnLst>
    <dgm:cxn modelId="{F92A1D94-FC48-4129-A45B-CEA20791CE80}" type="presOf" srcId="{C8CC539D-430E-4E97-9961-6EC36859C85E}" destId="{21EE3F45-0E7B-4947-A30A-2C1D5AD433AA}" srcOrd="1" destOrd="0" presId="urn:microsoft.com/office/officeart/2005/8/layout/vList4"/>
    <dgm:cxn modelId="{5EBAF744-3F1C-4873-A07A-96FEBCB7C04D}" type="presOf" srcId="{F4CFD6D8-6D04-420A-A434-7F16E9799850}" destId="{8A98D1C6-27FB-45EB-84A6-E0A65894D3FA}" srcOrd="0" destOrd="0" presId="urn:microsoft.com/office/officeart/2005/8/layout/vList4"/>
    <dgm:cxn modelId="{30C7EF5F-9E54-4471-9C8C-D824F72B7B4B}" srcId="{F4CFD6D8-6D04-420A-A434-7F16E9799850}" destId="{C8CC539D-430E-4E97-9961-6EC36859C85E}" srcOrd="0" destOrd="0" parTransId="{12865A58-9AD0-4A16-BBD5-3E813D5C8EB6}" sibTransId="{B11A96E1-E6F2-4572-85ED-16E810AAF0AB}"/>
    <dgm:cxn modelId="{39C8124F-56B6-4907-9162-4E9DD01A17A8}" type="presOf" srcId="{C8CC539D-430E-4E97-9961-6EC36859C85E}" destId="{E0BFB0F5-ED4C-410E-9AC0-16DF887B3D88}" srcOrd="0" destOrd="0" presId="urn:microsoft.com/office/officeart/2005/8/layout/vList4"/>
    <dgm:cxn modelId="{576B1076-BF05-4A37-AE59-3CE0F9CE359A}" type="presParOf" srcId="{8A98D1C6-27FB-45EB-84A6-E0A65894D3FA}" destId="{14D6D6C1-CE66-4BEB-9229-AADF2794DEA2}" srcOrd="0" destOrd="0" presId="urn:microsoft.com/office/officeart/2005/8/layout/vList4"/>
    <dgm:cxn modelId="{83E7CD9A-2A4B-4968-804A-EAB244CBBCF8}" type="presParOf" srcId="{14D6D6C1-CE66-4BEB-9229-AADF2794DEA2}" destId="{E0BFB0F5-ED4C-410E-9AC0-16DF887B3D88}" srcOrd="0" destOrd="0" presId="urn:microsoft.com/office/officeart/2005/8/layout/vList4"/>
    <dgm:cxn modelId="{E40C1D8C-A8A7-4E7B-9929-3F5F28CCFC04}" type="presParOf" srcId="{14D6D6C1-CE66-4BEB-9229-AADF2794DEA2}" destId="{A2392A90-B571-49FB-AE8E-E1560C5FB996}" srcOrd="1" destOrd="0" presId="urn:microsoft.com/office/officeart/2005/8/layout/vList4"/>
    <dgm:cxn modelId="{4D594AA1-5F45-4903-82E1-FED619492826}" type="presParOf" srcId="{14D6D6C1-CE66-4BEB-9229-AADF2794DEA2}" destId="{21EE3F45-0E7B-4947-A30A-2C1D5AD433AA}" srcOrd="2" destOrd="0" presId="urn:microsoft.com/office/officeart/2005/8/layout/vList4"/>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3d2" qsCatId="3D" csTypeId="urn:microsoft.com/office/officeart/2005/8/colors/accent1_4" csCatId="accent1" phldr="1"/>
      <dgm:spPr/>
      <dgm:t>
        <a:bodyPr/>
        <a:lstStyle/>
        <a:p>
          <a:endParaRPr lang="id-ID"/>
        </a:p>
      </dgm:t>
    </dgm:pt>
    <dgm:pt modelId="{026362B3-D754-4C4B-A502-EB64AEEB7E44}">
      <dgm:prSet custT="1"/>
      <dgm:spPr/>
      <dgm:t>
        <a:bodyPr/>
        <a:lstStyle/>
        <a:p>
          <a:pPr algn="ctr" rtl="0"/>
          <a:r>
            <a:rPr lang="nb-NO" sz="2200" dirty="0" smtClean="0">
              <a:latin typeface="Arial" pitchFamily="34" charset="0"/>
              <a:cs typeface="Arial" pitchFamily="34" charset="0"/>
            </a:rPr>
            <a:t>Sumber HistorisPancasil</a:t>
          </a:r>
          <a:r>
            <a:rPr lang="id-ID" sz="2200" dirty="0" smtClean="0">
              <a:latin typeface="Arial" pitchFamily="34" charset="0"/>
              <a:cs typeface="Arial" pitchFamily="34" charset="0"/>
            </a:rPr>
            <a:t>a sebagai Dasar Nilai Pengembangan Ilmu di Indonesia</a:t>
          </a:r>
          <a:endParaRPr lang="id-ID" sz="2200"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2200"/>
        </a:p>
      </dgm:t>
    </dgm:pt>
    <dgm:pt modelId="{9F32F526-6B02-43EA-9195-499796C62204}" type="sibTrans" cxnId="{FBC87B5A-EEB0-4685-8531-D8B68FC77497}">
      <dgm:prSet/>
      <dgm:spPr/>
      <dgm:t>
        <a:bodyPr/>
        <a:lstStyle/>
        <a:p>
          <a:endParaRPr lang="id-ID" sz="220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824677" custLinFactNeighborX="1325" custLinFactNeighborY="-22839">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757244E1-F55C-4B2A-B7A4-00C682E5BE17}" type="presOf" srcId="{2E530979-921F-4996-98D8-AFEB5F96B7DE}" destId="{211193E1-5E12-4589-BA5F-3469B2D8B4BF}" srcOrd="0" destOrd="0" presId="urn:microsoft.com/office/officeart/2005/8/layout/vList2"/>
    <dgm:cxn modelId="{F9C90B86-A703-4BE1-8E96-EC8CE36ACE70}" type="presOf" srcId="{026362B3-D754-4C4B-A502-EB64AEEB7E44}" destId="{09D3F267-E6CD-481D-BCEC-7563BBCA2483}" srcOrd="0" destOrd="0" presId="urn:microsoft.com/office/officeart/2005/8/layout/vList2"/>
    <dgm:cxn modelId="{C835022E-379F-48FF-A104-E8989FA099AD}"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CC87A5-6AF8-40C1-B022-D6E1CB96496D}"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id-ID"/>
        </a:p>
      </dgm:t>
    </dgm:pt>
    <dgm:pt modelId="{6BC757FE-4F90-471D-8B4F-98FAC95C53CF}">
      <dgm:prSet custT="1"/>
      <dgm:spPr/>
      <dgm:t>
        <a:bodyPr/>
        <a:lstStyle/>
        <a:p>
          <a:pPr algn="ctr" rtl="0"/>
          <a:r>
            <a:rPr lang="id-ID" sz="4000" b="1" dirty="0" smtClean="0"/>
            <a:t>Pengantar</a:t>
          </a:r>
          <a:endParaRPr lang="id-ID" sz="4000" b="1" dirty="0"/>
        </a:p>
      </dgm:t>
    </dgm:pt>
    <dgm:pt modelId="{E0367D19-5803-469F-9D72-FA1F9DBF5472}" type="parTrans" cxnId="{E1260785-98C4-4355-AB27-2628265592B9}">
      <dgm:prSet/>
      <dgm:spPr/>
      <dgm:t>
        <a:bodyPr/>
        <a:lstStyle/>
        <a:p>
          <a:pPr algn="ctr"/>
          <a:endParaRPr lang="id-ID" sz="4000" b="1"/>
        </a:p>
      </dgm:t>
    </dgm:pt>
    <dgm:pt modelId="{C94BB4CF-EF32-4D53-9204-F784023D6B94}" type="sibTrans" cxnId="{E1260785-98C4-4355-AB27-2628265592B9}">
      <dgm:prSet/>
      <dgm:spPr/>
      <dgm:t>
        <a:bodyPr/>
        <a:lstStyle/>
        <a:p>
          <a:pPr algn="ctr"/>
          <a:endParaRPr lang="id-ID" sz="4000" b="1"/>
        </a:p>
      </dgm:t>
    </dgm:pt>
    <dgm:pt modelId="{06EB876C-D3F8-4DD6-AD0F-743C9B37CD2C}" type="pres">
      <dgm:prSet presAssocID="{B1CC87A5-6AF8-40C1-B022-D6E1CB96496D}" presName="linear" presStyleCnt="0">
        <dgm:presLayoutVars>
          <dgm:animLvl val="lvl"/>
          <dgm:resizeHandles val="exact"/>
        </dgm:presLayoutVars>
      </dgm:prSet>
      <dgm:spPr/>
      <dgm:t>
        <a:bodyPr/>
        <a:lstStyle/>
        <a:p>
          <a:endParaRPr lang="id-ID"/>
        </a:p>
      </dgm:t>
    </dgm:pt>
    <dgm:pt modelId="{59558C5E-C445-41B7-AB36-E7CAC6AD5F02}" type="pres">
      <dgm:prSet presAssocID="{6BC757FE-4F90-471D-8B4F-98FAC95C53CF}" presName="parentText" presStyleLbl="node1" presStyleIdx="0" presStyleCnt="1">
        <dgm:presLayoutVars>
          <dgm:chMax val="0"/>
          <dgm:bulletEnabled val="1"/>
        </dgm:presLayoutVars>
      </dgm:prSet>
      <dgm:spPr/>
      <dgm:t>
        <a:bodyPr/>
        <a:lstStyle/>
        <a:p>
          <a:endParaRPr lang="id-ID"/>
        </a:p>
      </dgm:t>
    </dgm:pt>
  </dgm:ptLst>
  <dgm:cxnLst>
    <dgm:cxn modelId="{E1260785-98C4-4355-AB27-2628265592B9}" srcId="{B1CC87A5-6AF8-40C1-B022-D6E1CB96496D}" destId="{6BC757FE-4F90-471D-8B4F-98FAC95C53CF}" srcOrd="0" destOrd="0" parTransId="{E0367D19-5803-469F-9D72-FA1F9DBF5472}" sibTransId="{C94BB4CF-EF32-4D53-9204-F784023D6B94}"/>
    <dgm:cxn modelId="{167142F0-8C48-4C57-A13B-7C86B27EBA3B}" type="presOf" srcId="{6BC757FE-4F90-471D-8B4F-98FAC95C53CF}" destId="{59558C5E-C445-41B7-AB36-E7CAC6AD5F02}" srcOrd="0" destOrd="0" presId="urn:microsoft.com/office/officeart/2005/8/layout/vList2"/>
    <dgm:cxn modelId="{998444F0-6033-4517-8CB2-2BE4DAEF521B}" type="presOf" srcId="{B1CC87A5-6AF8-40C1-B022-D6E1CB96496D}" destId="{06EB876C-D3F8-4DD6-AD0F-743C9B37CD2C}" srcOrd="0" destOrd="0" presId="urn:microsoft.com/office/officeart/2005/8/layout/vList2"/>
    <dgm:cxn modelId="{80EFB0AB-116F-470D-A80D-A5DFCB85F6E3}" type="presParOf" srcId="{06EB876C-D3F8-4DD6-AD0F-743C9B37CD2C}" destId="{59558C5E-C445-41B7-AB36-E7CAC6AD5F02}" srcOrd="0" destOrd="0" presId="urn:microsoft.com/office/officeart/2005/8/layout/vList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14427E5-1903-4C97-9E18-7B04BBB97C87}" type="doc">
      <dgm:prSet loTypeId="urn:microsoft.com/office/officeart/2005/8/layout/vList2" loCatId="list" qsTypeId="urn:microsoft.com/office/officeart/2005/8/quickstyle/simple3" qsCatId="simple" csTypeId="urn:microsoft.com/office/officeart/2005/8/colors/colorful3" csCatId="colorful"/>
      <dgm:spPr/>
      <dgm:t>
        <a:bodyPr/>
        <a:lstStyle/>
        <a:p>
          <a:endParaRPr lang="id-ID"/>
        </a:p>
      </dgm:t>
    </dgm:pt>
    <dgm:pt modelId="{787FE54E-9D60-4818-A0E4-8E1416B67195}">
      <dgm:prSet/>
      <dgm:spPr/>
      <dgm:t>
        <a:bodyPr/>
        <a:lstStyle/>
        <a:p>
          <a:pPr rtl="0"/>
          <a:r>
            <a:rPr lang="id-ID" b="0" i="0" baseline="0" dirty="0" smtClean="0"/>
            <a:t>T. Jacob mengemukakan penjabaran sila-sila Pancasila ke dalam sistem etika ilmiah, sebagai berikut:</a:t>
          </a:r>
          <a:endParaRPr lang="id-ID" b="0" i="0" baseline="0" dirty="0"/>
        </a:p>
      </dgm:t>
    </dgm:pt>
    <dgm:pt modelId="{FFDE923C-5062-445E-9D46-495B401BA234}" type="parTrans" cxnId="{E93D3D18-6AC5-4CAD-AC72-137B8C66F9AE}">
      <dgm:prSet/>
      <dgm:spPr/>
      <dgm:t>
        <a:bodyPr/>
        <a:lstStyle/>
        <a:p>
          <a:endParaRPr lang="id-ID"/>
        </a:p>
      </dgm:t>
    </dgm:pt>
    <dgm:pt modelId="{17F01BDB-4F44-4248-B19E-CA82D9432D35}" type="sibTrans" cxnId="{E93D3D18-6AC5-4CAD-AC72-137B8C66F9AE}">
      <dgm:prSet/>
      <dgm:spPr/>
      <dgm:t>
        <a:bodyPr/>
        <a:lstStyle/>
        <a:p>
          <a:endParaRPr lang="id-ID"/>
        </a:p>
      </dgm:t>
    </dgm:pt>
    <dgm:pt modelId="{D5D9FE1D-310D-4582-891D-ABF806130015}">
      <dgm:prSet/>
      <dgm:spPr/>
      <dgm:t>
        <a:bodyPr/>
        <a:lstStyle/>
        <a:p>
          <a:pPr rtl="0"/>
          <a:r>
            <a:rPr lang="id-ID" b="0" i="1" baseline="0" dirty="0" smtClean="0"/>
            <a:t>Sila Ketuhanan Yang Maha Esa,</a:t>
          </a:r>
          <a:r>
            <a:rPr lang="id-ID" b="0" i="0" baseline="0" dirty="0" smtClean="0"/>
            <a:t> melengkapi ilmu pengetahuan dengan menciptakan perimbangan antara yang irasional dan rasional, antara rasa dan akal.</a:t>
          </a:r>
          <a:endParaRPr lang="id-ID" b="0" i="0" baseline="0" dirty="0"/>
        </a:p>
      </dgm:t>
    </dgm:pt>
    <dgm:pt modelId="{7D74EEF6-5964-4F0B-80E2-D783C615A31B}" type="parTrans" cxnId="{A9E411CD-510C-4C99-85BD-CCB7F6E6AF29}">
      <dgm:prSet/>
      <dgm:spPr/>
      <dgm:t>
        <a:bodyPr/>
        <a:lstStyle/>
        <a:p>
          <a:endParaRPr lang="id-ID"/>
        </a:p>
      </dgm:t>
    </dgm:pt>
    <dgm:pt modelId="{0BA129CA-5289-41E6-95AF-A763CEAAFDDC}" type="sibTrans" cxnId="{A9E411CD-510C-4C99-85BD-CCB7F6E6AF29}">
      <dgm:prSet/>
      <dgm:spPr/>
      <dgm:t>
        <a:bodyPr/>
        <a:lstStyle/>
        <a:p>
          <a:endParaRPr lang="id-ID"/>
        </a:p>
      </dgm:t>
    </dgm:pt>
    <dgm:pt modelId="{F9CF5C7D-8841-4F37-9363-C90F58A0B13E}">
      <dgm:prSet/>
      <dgm:spPr/>
      <dgm:t>
        <a:bodyPr/>
        <a:lstStyle/>
        <a:p>
          <a:pPr rtl="0"/>
          <a:r>
            <a:rPr lang="id-ID" b="0" i="1" baseline="0" dirty="0" smtClean="0"/>
            <a:t>Sila Kemanusiaan yang Adil dan Beradab</a:t>
          </a:r>
          <a:r>
            <a:rPr lang="id-ID" b="0" i="0" baseline="0" dirty="0" smtClean="0"/>
            <a:t>, memberi arah dan mengendalikan ilmu pengetahuan. Ilmu pengetahuan dikembalikan pada fungsinya semula, yaitu untuk kemanusiaan.</a:t>
          </a:r>
          <a:endParaRPr lang="id-ID" b="0" i="0" baseline="0" dirty="0"/>
        </a:p>
      </dgm:t>
    </dgm:pt>
    <dgm:pt modelId="{053DFF76-419F-44D6-BF58-C4EEE5EAE6C4}" type="parTrans" cxnId="{25189540-942B-4C09-8610-B326635B4656}">
      <dgm:prSet/>
      <dgm:spPr/>
      <dgm:t>
        <a:bodyPr/>
        <a:lstStyle/>
        <a:p>
          <a:endParaRPr lang="id-ID"/>
        </a:p>
      </dgm:t>
    </dgm:pt>
    <dgm:pt modelId="{CD1FAEA7-E61B-423A-9733-422E7B3B9D97}" type="sibTrans" cxnId="{25189540-942B-4C09-8610-B326635B4656}">
      <dgm:prSet/>
      <dgm:spPr/>
      <dgm:t>
        <a:bodyPr/>
        <a:lstStyle/>
        <a:p>
          <a:endParaRPr lang="id-ID"/>
        </a:p>
      </dgm:t>
    </dgm:pt>
    <dgm:pt modelId="{EFD39F7A-1E8A-4B28-A340-13D3D98C58F2}">
      <dgm:prSet/>
      <dgm:spPr/>
      <dgm:t>
        <a:bodyPr/>
        <a:lstStyle/>
        <a:p>
          <a:pPr rtl="0"/>
          <a:r>
            <a:rPr lang="id-ID" b="0" i="1" baseline="0" dirty="0" smtClean="0"/>
            <a:t>Sila Persatuan Indonesia, </a:t>
          </a:r>
          <a:r>
            <a:rPr lang="id-ID" b="0" i="0" baseline="0" dirty="0" smtClean="0"/>
            <a:t>melengkapi universalisme dan internasionalisme dalam sila-sila yang lain sehingga </a:t>
          </a:r>
          <a:r>
            <a:rPr lang="id-ID" b="0" i="1" baseline="0" dirty="0" smtClean="0"/>
            <a:t>supra-sistem</a:t>
          </a:r>
          <a:r>
            <a:rPr lang="id-ID" b="0" i="0" baseline="0" dirty="0" smtClean="0"/>
            <a:t> tidak mengabaikan sistem dan subsistem di bawahnya. Aspek universal dan lokal harus dapat hidup secara harmonis dengan tidak saling merugikan.</a:t>
          </a:r>
          <a:endParaRPr lang="id-ID" b="0" i="0" baseline="0" dirty="0"/>
        </a:p>
      </dgm:t>
    </dgm:pt>
    <dgm:pt modelId="{A485A629-6D75-41E6-A54A-E12D6C4A0F76}" type="parTrans" cxnId="{D62B4B5B-450A-485B-BA2F-E1FA10DF69A6}">
      <dgm:prSet/>
      <dgm:spPr/>
      <dgm:t>
        <a:bodyPr/>
        <a:lstStyle/>
        <a:p>
          <a:endParaRPr lang="id-ID"/>
        </a:p>
      </dgm:t>
    </dgm:pt>
    <dgm:pt modelId="{BF88BD1F-9B6C-42C1-8045-5559A652DEAC}" type="sibTrans" cxnId="{D62B4B5B-450A-485B-BA2F-E1FA10DF69A6}">
      <dgm:prSet/>
      <dgm:spPr/>
      <dgm:t>
        <a:bodyPr/>
        <a:lstStyle/>
        <a:p>
          <a:endParaRPr lang="id-ID"/>
        </a:p>
      </dgm:t>
    </dgm:pt>
    <dgm:pt modelId="{1BB6368B-23E6-41F9-B2EA-62EFD4421B04}">
      <dgm:prSet/>
      <dgm:spPr/>
      <dgm:t>
        <a:bodyPr/>
        <a:lstStyle/>
        <a:p>
          <a:pPr rtl="0"/>
          <a:r>
            <a:rPr lang="id-ID" b="0" i="1" baseline="0" dirty="0" smtClean="0"/>
            <a:t>Sila Kerakyatan yang Dipimpin oleh Hikmah Kebijaksanaan dalam Permusyawaratan/Perwakilan,</a:t>
          </a:r>
          <a:r>
            <a:rPr lang="id-ID" b="0" i="0" baseline="0" dirty="0" smtClean="0"/>
            <a:t> mengimbangi autodinamika iptek, serta mencegah teknologi berevolusi sendiri dengan leluasa. Percobaan, penerapan, dan penyebaran ilmu pengetahuan harus mencerminkan semangat demokratis dan perwakilan rakyat harus dapat memusyawarahkannya sejak dari kebijakan penelitian sampai ke penerapan massal hasil-hasilnya.</a:t>
          </a:r>
          <a:endParaRPr lang="id-ID" i="1" dirty="0"/>
        </a:p>
      </dgm:t>
    </dgm:pt>
    <dgm:pt modelId="{1C9D1CC8-5178-41F1-B4A1-F8504664FEC3}" type="parTrans" cxnId="{A660529F-C20A-4600-9FE0-A95EDF8C2E72}">
      <dgm:prSet/>
      <dgm:spPr/>
      <dgm:t>
        <a:bodyPr/>
        <a:lstStyle/>
        <a:p>
          <a:endParaRPr lang="id-ID"/>
        </a:p>
      </dgm:t>
    </dgm:pt>
    <dgm:pt modelId="{2A1E6403-857D-4F36-AB97-F6912CC10257}" type="sibTrans" cxnId="{A660529F-C20A-4600-9FE0-A95EDF8C2E72}">
      <dgm:prSet/>
      <dgm:spPr/>
      <dgm:t>
        <a:bodyPr/>
        <a:lstStyle/>
        <a:p>
          <a:endParaRPr lang="id-ID"/>
        </a:p>
      </dgm:t>
    </dgm:pt>
    <dgm:pt modelId="{6D19EBF5-E743-4AFC-A068-D59C44A22889}">
      <dgm:prSet/>
      <dgm:spPr/>
      <dgm:t>
        <a:bodyPr/>
        <a:lstStyle/>
        <a:p>
          <a:pPr rtl="0"/>
          <a:r>
            <a:rPr lang="id-ID" b="0" i="1" baseline="0" dirty="0" smtClean="0"/>
            <a:t>Sila Keadilan Sosial bagi Seluruh Rakyat Indonesia,</a:t>
          </a:r>
          <a:r>
            <a:rPr lang="id-ID" b="0" i="0" baseline="0" dirty="0" smtClean="0"/>
            <a:t> menekankan ketiga keadilan Aristoteles (distributif, legalis, dan komutatif) dalam pengembangan, pengajaran, penerapan iptek. Keadilan sosial juga menjaga keseimbangan antara individu dan masyarakat. </a:t>
          </a:r>
          <a:endParaRPr lang="id-ID" b="0" i="0" baseline="0" dirty="0"/>
        </a:p>
      </dgm:t>
    </dgm:pt>
    <dgm:pt modelId="{D9073AD4-9B0C-45DF-A121-AE5C37B8ECFC}" type="parTrans" cxnId="{A494E1E5-4898-48DA-A1E0-9575161A1BC7}">
      <dgm:prSet/>
      <dgm:spPr/>
      <dgm:t>
        <a:bodyPr/>
        <a:lstStyle/>
        <a:p>
          <a:endParaRPr lang="id-ID"/>
        </a:p>
      </dgm:t>
    </dgm:pt>
    <dgm:pt modelId="{971EBCA5-95C0-400E-9F35-1A9F0A66F915}" type="sibTrans" cxnId="{A494E1E5-4898-48DA-A1E0-9575161A1BC7}">
      <dgm:prSet/>
      <dgm:spPr/>
      <dgm:t>
        <a:bodyPr/>
        <a:lstStyle/>
        <a:p>
          <a:endParaRPr lang="id-ID"/>
        </a:p>
      </dgm:t>
    </dgm:pt>
    <dgm:pt modelId="{87AA113D-E834-4B86-85D0-CD1F3A88FBF7}" type="pres">
      <dgm:prSet presAssocID="{714427E5-1903-4C97-9E18-7B04BBB97C87}" presName="linear" presStyleCnt="0">
        <dgm:presLayoutVars>
          <dgm:animLvl val="lvl"/>
          <dgm:resizeHandles val="exact"/>
        </dgm:presLayoutVars>
      </dgm:prSet>
      <dgm:spPr/>
      <dgm:t>
        <a:bodyPr/>
        <a:lstStyle/>
        <a:p>
          <a:endParaRPr lang="id-ID"/>
        </a:p>
      </dgm:t>
    </dgm:pt>
    <dgm:pt modelId="{03D57F53-D552-4453-9A02-E56D15BB5BD5}" type="pres">
      <dgm:prSet presAssocID="{787FE54E-9D60-4818-A0E4-8E1416B67195}" presName="parentText" presStyleLbl="node1" presStyleIdx="0" presStyleCnt="1">
        <dgm:presLayoutVars>
          <dgm:chMax val="0"/>
          <dgm:bulletEnabled val="1"/>
        </dgm:presLayoutVars>
      </dgm:prSet>
      <dgm:spPr/>
      <dgm:t>
        <a:bodyPr/>
        <a:lstStyle/>
        <a:p>
          <a:endParaRPr lang="id-ID"/>
        </a:p>
      </dgm:t>
    </dgm:pt>
    <dgm:pt modelId="{9A69D52B-48A1-4DE7-811A-56E1C7DF05D4}" type="pres">
      <dgm:prSet presAssocID="{787FE54E-9D60-4818-A0E4-8E1416B67195}" presName="childText" presStyleLbl="revTx" presStyleIdx="0" presStyleCnt="1">
        <dgm:presLayoutVars>
          <dgm:bulletEnabled val="1"/>
        </dgm:presLayoutVars>
      </dgm:prSet>
      <dgm:spPr/>
      <dgm:t>
        <a:bodyPr/>
        <a:lstStyle/>
        <a:p>
          <a:endParaRPr lang="id-ID"/>
        </a:p>
      </dgm:t>
    </dgm:pt>
  </dgm:ptLst>
  <dgm:cxnLst>
    <dgm:cxn modelId="{99A4F603-961C-47F6-8192-8497A8A4350C}" type="presOf" srcId="{D5D9FE1D-310D-4582-891D-ABF806130015}" destId="{9A69D52B-48A1-4DE7-811A-56E1C7DF05D4}" srcOrd="0" destOrd="0" presId="urn:microsoft.com/office/officeart/2005/8/layout/vList2"/>
    <dgm:cxn modelId="{18963B39-9085-4D12-8164-EF098456F41F}" type="presOf" srcId="{787FE54E-9D60-4818-A0E4-8E1416B67195}" destId="{03D57F53-D552-4453-9A02-E56D15BB5BD5}" srcOrd="0" destOrd="0" presId="urn:microsoft.com/office/officeart/2005/8/layout/vList2"/>
    <dgm:cxn modelId="{A660529F-C20A-4600-9FE0-A95EDF8C2E72}" srcId="{787FE54E-9D60-4818-A0E4-8E1416B67195}" destId="{1BB6368B-23E6-41F9-B2EA-62EFD4421B04}" srcOrd="3" destOrd="0" parTransId="{1C9D1CC8-5178-41F1-B4A1-F8504664FEC3}" sibTransId="{2A1E6403-857D-4F36-AB97-F6912CC10257}"/>
    <dgm:cxn modelId="{25189540-942B-4C09-8610-B326635B4656}" srcId="{787FE54E-9D60-4818-A0E4-8E1416B67195}" destId="{F9CF5C7D-8841-4F37-9363-C90F58A0B13E}" srcOrd="1" destOrd="0" parTransId="{053DFF76-419F-44D6-BF58-C4EEE5EAE6C4}" sibTransId="{CD1FAEA7-E61B-423A-9733-422E7B3B9D97}"/>
    <dgm:cxn modelId="{B4591D8E-75A9-4661-A1B7-029CA6A9F198}" type="presOf" srcId="{1BB6368B-23E6-41F9-B2EA-62EFD4421B04}" destId="{9A69D52B-48A1-4DE7-811A-56E1C7DF05D4}" srcOrd="0" destOrd="3" presId="urn:microsoft.com/office/officeart/2005/8/layout/vList2"/>
    <dgm:cxn modelId="{4AD2BB9F-C24B-4133-8218-8065818C59E6}" type="presOf" srcId="{EFD39F7A-1E8A-4B28-A340-13D3D98C58F2}" destId="{9A69D52B-48A1-4DE7-811A-56E1C7DF05D4}" srcOrd="0" destOrd="2" presId="urn:microsoft.com/office/officeart/2005/8/layout/vList2"/>
    <dgm:cxn modelId="{E93D3D18-6AC5-4CAD-AC72-137B8C66F9AE}" srcId="{714427E5-1903-4C97-9E18-7B04BBB97C87}" destId="{787FE54E-9D60-4818-A0E4-8E1416B67195}" srcOrd="0" destOrd="0" parTransId="{FFDE923C-5062-445E-9D46-495B401BA234}" sibTransId="{17F01BDB-4F44-4248-B19E-CA82D9432D35}"/>
    <dgm:cxn modelId="{1ADD990A-210C-44C4-8E2A-BD66FD5B375F}" type="presOf" srcId="{F9CF5C7D-8841-4F37-9363-C90F58A0B13E}" destId="{9A69D52B-48A1-4DE7-811A-56E1C7DF05D4}" srcOrd="0" destOrd="1" presId="urn:microsoft.com/office/officeart/2005/8/layout/vList2"/>
    <dgm:cxn modelId="{A494E1E5-4898-48DA-A1E0-9575161A1BC7}" srcId="{787FE54E-9D60-4818-A0E4-8E1416B67195}" destId="{6D19EBF5-E743-4AFC-A068-D59C44A22889}" srcOrd="4" destOrd="0" parTransId="{D9073AD4-9B0C-45DF-A121-AE5C37B8ECFC}" sibTransId="{971EBCA5-95C0-400E-9F35-1A9F0A66F915}"/>
    <dgm:cxn modelId="{A9E411CD-510C-4C99-85BD-CCB7F6E6AF29}" srcId="{787FE54E-9D60-4818-A0E4-8E1416B67195}" destId="{D5D9FE1D-310D-4582-891D-ABF806130015}" srcOrd="0" destOrd="0" parTransId="{7D74EEF6-5964-4F0B-80E2-D783C615A31B}" sibTransId="{0BA129CA-5289-41E6-95AF-A763CEAAFDDC}"/>
    <dgm:cxn modelId="{D62B4B5B-450A-485B-BA2F-E1FA10DF69A6}" srcId="{787FE54E-9D60-4818-A0E4-8E1416B67195}" destId="{EFD39F7A-1E8A-4B28-A340-13D3D98C58F2}" srcOrd="2" destOrd="0" parTransId="{A485A629-6D75-41E6-A54A-E12D6C4A0F76}" sibTransId="{BF88BD1F-9B6C-42C1-8045-5559A652DEAC}"/>
    <dgm:cxn modelId="{B605305A-5337-46F8-A9DF-152EB09E1AD1}" type="presOf" srcId="{714427E5-1903-4C97-9E18-7B04BBB97C87}" destId="{87AA113D-E834-4B86-85D0-CD1F3A88FBF7}" srcOrd="0" destOrd="0" presId="urn:microsoft.com/office/officeart/2005/8/layout/vList2"/>
    <dgm:cxn modelId="{51A41BBA-B14E-4290-B5A8-A1A057D0B2DD}" type="presOf" srcId="{6D19EBF5-E743-4AFC-A068-D59C44A22889}" destId="{9A69D52B-48A1-4DE7-811A-56E1C7DF05D4}" srcOrd="0" destOrd="4" presId="urn:microsoft.com/office/officeart/2005/8/layout/vList2"/>
    <dgm:cxn modelId="{8DC71568-2160-4803-9368-5E6EB0961536}" type="presParOf" srcId="{87AA113D-E834-4B86-85D0-CD1F3A88FBF7}" destId="{03D57F53-D552-4453-9A02-E56D15BB5BD5}" srcOrd="0" destOrd="0" presId="urn:microsoft.com/office/officeart/2005/8/layout/vList2"/>
    <dgm:cxn modelId="{10806D63-713B-449A-828C-8B51FAB79C82}" type="presParOf" srcId="{87AA113D-E834-4B86-85D0-CD1F3A88FBF7}" destId="{9A69D52B-48A1-4DE7-811A-56E1C7DF05D4}" srcOrd="1" destOrd="0" presId="urn:microsoft.com/office/officeart/2005/8/layout/vList2"/>
  </dgm:cxnLst>
  <dgm:bg>
    <a:blipFill>
      <a:blip xmlns:r="http://schemas.openxmlformats.org/officeDocument/2006/relationships" r:embed="rId1"/>
      <a:tile tx="0" ty="0" sx="100000" sy="100000" flip="none" algn="tl"/>
    </a:blipFill>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3d2" qsCatId="3D" csTypeId="urn:microsoft.com/office/officeart/2005/8/colors/accent1_4" csCatId="accent1" phldr="1"/>
      <dgm:spPr/>
      <dgm:t>
        <a:bodyPr/>
        <a:lstStyle/>
        <a:p>
          <a:endParaRPr lang="id-ID"/>
        </a:p>
      </dgm:t>
    </dgm:pt>
    <dgm:pt modelId="{026362B3-D754-4C4B-A502-EB64AEEB7E44}">
      <dgm:prSet custT="1"/>
      <dgm:spPr/>
      <dgm:t>
        <a:bodyPr/>
        <a:lstStyle/>
        <a:p>
          <a:pPr algn="ctr" rtl="0"/>
          <a:r>
            <a:rPr lang="nb-NO" sz="2200" dirty="0" smtClean="0">
              <a:latin typeface="Arial" pitchFamily="34" charset="0"/>
              <a:cs typeface="Arial" pitchFamily="34" charset="0"/>
            </a:rPr>
            <a:t>Sumber HistorisPancasil</a:t>
          </a:r>
          <a:r>
            <a:rPr lang="id-ID" sz="2200" dirty="0" smtClean="0">
              <a:latin typeface="Arial" pitchFamily="34" charset="0"/>
              <a:cs typeface="Arial" pitchFamily="34" charset="0"/>
            </a:rPr>
            <a:t>a sebagai Dasar Nilai Pengembangan Ilmu di Indonesia</a:t>
          </a:r>
          <a:endParaRPr lang="id-ID" sz="2200"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2200"/>
        </a:p>
      </dgm:t>
    </dgm:pt>
    <dgm:pt modelId="{9F32F526-6B02-43EA-9195-499796C62204}" type="sibTrans" cxnId="{FBC87B5A-EEB0-4685-8531-D8B68FC77497}">
      <dgm:prSet/>
      <dgm:spPr/>
      <dgm:t>
        <a:bodyPr/>
        <a:lstStyle/>
        <a:p>
          <a:endParaRPr lang="id-ID" sz="220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824677" custLinFactNeighborX="1325" custLinFactNeighborY="-22839">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C3260506-F542-424F-AB28-AE0ACEE89652}" type="presOf" srcId="{026362B3-D754-4C4B-A502-EB64AEEB7E44}" destId="{09D3F267-E6CD-481D-BCEC-7563BBCA2483}" srcOrd="0" destOrd="0" presId="urn:microsoft.com/office/officeart/2005/8/layout/vList2"/>
    <dgm:cxn modelId="{A2EE2C16-BCBF-40CE-A14A-CCC6C121C476}" type="presOf" srcId="{2E530979-921F-4996-98D8-AFEB5F96B7DE}" destId="{211193E1-5E12-4589-BA5F-3469B2D8B4BF}" srcOrd="0" destOrd="0" presId="urn:microsoft.com/office/officeart/2005/8/layout/vList2"/>
    <dgm:cxn modelId="{A510CF4F-FA73-4435-9772-0FECA7196C03}"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3d2" qsCatId="3D" csTypeId="urn:microsoft.com/office/officeart/2005/8/colors/accent1_4" csCatId="accent1" phldr="1"/>
      <dgm:spPr/>
      <dgm:t>
        <a:bodyPr/>
        <a:lstStyle/>
        <a:p>
          <a:endParaRPr lang="id-ID"/>
        </a:p>
      </dgm:t>
    </dgm:pt>
    <dgm:pt modelId="{026362B3-D754-4C4B-A502-EB64AEEB7E44}">
      <dgm:prSet custT="1"/>
      <dgm:spPr/>
      <dgm:t>
        <a:bodyPr/>
        <a:lstStyle/>
        <a:p>
          <a:pPr algn="ctr" rtl="0"/>
          <a:r>
            <a:rPr lang="nb-NO" sz="2200" dirty="0" smtClean="0">
              <a:latin typeface="Arial" pitchFamily="34" charset="0"/>
              <a:cs typeface="Arial" pitchFamily="34" charset="0"/>
            </a:rPr>
            <a:t>Sumber HistorisPancasil</a:t>
          </a:r>
          <a:r>
            <a:rPr lang="id-ID" sz="2200" dirty="0" smtClean="0">
              <a:latin typeface="Arial" pitchFamily="34" charset="0"/>
              <a:cs typeface="Arial" pitchFamily="34" charset="0"/>
            </a:rPr>
            <a:t>a sebagai Dasar Nilai Pengembangan Ilmu di Indonesia</a:t>
          </a:r>
          <a:endParaRPr lang="id-ID" sz="2200"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2200"/>
        </a:p>
      </dgm:t>
    </dgm:pt>
    <dgm:pt modelId="{9F32F526-6B02-43EA-9195-499796C62204}" type="sibTrans" cxnId="{FBC87B5A-EEB0-4685-8531-D8B68FC77497}">
      <dgm:prSet/>
      <dgm:spPr/>
      <dgm:t>
        <a:bodyPr/>
        <a:lstStyle/>
        <a:p>
          <a:endParaRPr lang="id-ID" sz="220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824677" custLinFactNeighborX="1325" custLinFactNeighborY="-22839">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B6DDBE73-F03C-4649-9E4F-82B87DDA33FA}" type="presOf" srcId="{026362B3-D754-4C4B-A502-EB64AEEB7E44}" destId="{09D3F267-E6CD-481D-BCEC-7563BBCA2483}" srcOrd="0" destOrd="0" presId="urn:microsoft.com/office/officeart/2005/8/layout/vList2"/>
    <dgm:cxn modelId="{1485680E-39E0-4602-973B-94CFAA3008D5}" type="presOf" srcId="{2E530979-921F-4996-98D8-AFEB5F96B7DE}" destId="{211193E1-5E12-4589-BA5F-3469B2D8B4BF}" srcOrd="0" destOrd="0" presId="urn:microsoft.com/office/officeart/2005/8/layout/vList2"/>
    <dgm:cxn modelId="{2B7DE40F-A398-4231-9944-C5E7B8B857C3}"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3d2" qsCatId="3D" csTypeId="urn:microsoft.com/office/officeart/2005/8/colors/accent1_4" csCatId="accent1" phldr="1"/>
      <dgm:spPr/>
      <dgm:t>
        <a:bodyPr/>
        <a:lstStyle/>
        <a:p>
          <a:endParaRPr lang="id-ID"/>
        </a:p>
      </dgm:t>
    </dgm:pt>
    <dgm:pt modelId="{026362B3-D754-4C4B-A502-EB64AEEB7E44}">
      <dgm:prSet custT="1"/>
      <dgm:spPr/>
      <dgm:t>
        <a:bodyPr/>
        <a:lstStyle/>
        <a:p>
          <a:pPr algn="ctr" rtl="0"/>
          <a:r>
            <a:rPr lang="nb-NO" sz="2200" dirty="0" smtClean="0">
              <a:latin typeface="Arial" pitchFamily="34" charset="0"/>
              <a:cs typeface="Arial" pitchFamily="34" charset="0"/>
            </a:rPr>
            <a:t>Sumber HistorisPancasil</a:t>
          </a:r>
          <a:r>
            <a:rPr lang="id-ID" sz="2200" dirty="0" smtClean="0">
              <a:latin typeface="Arial" pitchFamily="34" charset="0"/>
              <a:cs typeface="Arial" pitchFamily="34" charset="0"/>
            </a:rPr>
            <a:t>a sebagai Dasar Nilai Pengembangan Ilmu di Indonesia</a:t>
          </a:r>
          <a:endParaRPr lang="id-ID" sz="2200"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2200"/>
        </a:p>
      </dgm:t>
    </dgm:pt>
    <dgm:pt modelId="{9F32F526-6B02-43EA-9195-499796C62204}" type="sibTrans" cxnId="{FBC87B5A-EEB0-4685-8531-D8B68FC77497}">
      <dgm:prSet/>
      <dgm:spPr/>
      <dgm:t>
        <a:bodyPr/>
        <a:lstStyle/>
        <a:p>
          <a:endParaRPr lang="id-ID" sz="220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824677" custLinFactNeighborX="1325" custLinFactNeighborY="-22839">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779CBABA-1B24-48BE-9FD2-E4D4F8A024A5}" type="presOf" srcId="{2E530979-921F-4996-98D8-AFEB5F96B7DE}" destId="{211193E1-5E12-4589-BA5F-3469B2D8B4BF}" srcOrd="0" destOrd="0" presId="urn:microsoft.com/office/officeart/2005/8/layout/vList2"/>
    <dgm:cxn modelId="{077D9B34-0AB5-4639-893E-3BDF2FF44AB8}" type="presOf" srcId="{026362B3-D754-4C4B-A502-EB64AEEB7E44}" destId="{09D3F267-E6CD-481D-BCEC-7563BBCA2483}" srcOrd="0" destOrd="0" presId="urn:microsoft.com/office/officeart/2005/8/layout/vList2"/>
    <dgm:cxn modelId="{5D8F1320-A8A7-41D5-9B3F-C0A3E50A44F2}"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3d2" qsCatId="3D" csTypeId="urn:microsoft.com/office/officeart/2005/8/colors/accent1_4" csCatId="accent1" phldr="1"/>
      <dgm:spPr/>
      <dgm:t>
        <a:bodyPr/>
        <a:lstStyle/>
        <a:p>
          <a:endParaRPr lang="id-ID"/>
        </a:p>
      </dgm:t>
    </dgm:pt>
    <dgm:pt modelId="{026362B3-D754-4C4B-A502-EB64AEEB7E44}">
      <dgm:prSet custT="1"/>
      <dgm:spPr/>
      <dgm:t>
        <a:bodyPr/>
        <a:lstStyle/>
        <a:p>
          <a:pPr algn="ctr" rtl="0"/>
          <a:r>
            <a:rPr lang="nb-NO" sz="2200" dirty="0" smtClean="0">
              <a:latin typeface="Arial" pitchFamily="34" charset="0"/>
              <a:cs typeface="Arial" pitchFamily="34" charset="0"/>
            </a:rPr>
            <a:t>Sumber HistorisPancasil</a:t>
          </a:r>
          <a:r>
            <a:rPr lang="id-ID" sz="2200" dirty="0" smtClean="0">
              <a:latin typeface="Arial" pitchFamily="34" charset="0"/>
              <a:cs typeface="Arial" pitchFamily="34" charset="0"/>
            </a:rPr>
            <a:t>a sebagai Dasar Nilai Pengembangan Ilmu di Indonesia</a:t>
          </a:r>
          <a:endParaRPr lang="id-ID" sz="2200"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2200"/>
        </a:p>
      </dgm:t>
    </dgm:pt>
    <dgm:pt modelId="{9F32F526-6B02-43EA-9195-499796C62204}" type="sibTrans" cxnId="{FBC87B5A-EEB0-4685-8531-D8B68FC77497}">
      <dgm:prSet/>
      <dgm:spPr/>
      <dgm:t>
        <a:bodyPr/>
        <a:lstStyle/>
        <a:p>
          <a:endParaRPr lang="id-ID" sz="220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824677" custLinFactNeighborX="1325" custLinFactNeighborY="-22839">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19A6C03C-125B-40B1-804C-F2ECB5D331B6}" type="presOf" srcId="{026362B3-D754-4C4B-A502-EB64AEEB7E44}" destId="{09D3F267-E6CD-481D-BCEC-7563BBCA2483}" srcOrd="0" destOrd="0" presId="urn:microsoft.com/office/officeart/2005/8/layout/vList2"/>
    <dgm:cxn modelId="{CFC2A78E-55F9-4A93-B1F1-9B02728EB8D1}" type="presOf" srcId="{2E530979-921F-4996-98D8-AFEB5F96B7DE}" destId="{211193E1-5E12-4589-BA5F-3469B2D8B4BF}" srcOrd="0" destOrd="0" presId="urn:microsoft.com/office/officeart/2005/8/layout/vList2"/>
    <dgm:cxn modelId="{EFA9C91A-F6DD-4675-B312-CF559AB4799E}"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3d2" qsCatId="3D" csTypeId="urn:microsoft.com/office/officeart/2005/8/colors/colorful4" csCatId="colorful" phldr="1"/>
      <dgm:spPr/>
      <dgm:t>
        <a:bodyPr/>
        <a:lstStyle/>
        <a:p>
          <a:endParaRPr lang="id-ID"/>
        </a:p>
      </dgm:t>
    </dgm:pt>
    <dgm:pt modelId="{026362B3-D754-4C4B-A502-EB64AEEB7E44}">
      <dgm:prSet custT="1"/>
      <dgm:spPr/>
      <dgm:t>
        <a:bodyPr/>
        <a:lstStyle/>
        <a:p>
          <a:pPr algn="ctr" rtl="0"/>
          <a:r>
            <a:rPr lang="nb-NO" sz="2400" dirty="0" smtClean="0">
              <a:latin typeface="Arial" pitchFamily="34" charset="0"/>
              <a:cs typeface="Arial" pitchFamily="34" charset="0"/>
            </a:rPr>
            <a:t>Sumber </a:t>
          </a:r>
          <a:r>
            <a:rPr lang="id-ID" sz="2400" dirty="0" smtClean="0">
              <a:latin typeface="Arial" pitchFamily="34" charset="0"/>
              <a:cs typeface="Arial" pitchFamily="34" charset="0"/>
            </a:rPr>
            <a:t>Sosiologis </a:t>
          </a:r>
          <a:r>
            <a:rPr lang="nb-NO" sz="2400" dirty="0" smtClean="0">
              <a:latin typeface="Arial" pitchFamily="34" charset="0"/>
              <a:cs typeface="Arial" pitchFamily="34" charset="0"/>
            </a:rPr>
            <a:t>Pancasil</a:t>
          </a:r>
          <a:r>
            <a:rPr lang="id-ID" sz="2400" dirty="0" smtClean="0">
              <a:latin typeface="Arial" pitchFamily="34" charset="0"/>
              <a:cs typeface="Arial" pitchFamily="34" charset="0"/>
            </a:rPr>
            <a:t>a sebagai Dasar Nilai Pengembangan Ilmu di Indonesia</a:t>
          </a:r>
          <a:endParaRPr lang="id-ID" sz="2400"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2200"/>
        </a:p>
      </dgm:t>
    </dgm:pt>
    <dgm:pt modelId="{9F32F526-6B02-43EA-9195-499796C62204}" type="sibTrans" cxnId="{FBC87B5A-EEB0-4685-8531-D8B68FC77497}">
      <dgm:prSet/>
      <dgm:spPr/>
      <dgm:t>
        <a:bodyPr/>
        <a:lstStyle/>
        <a:p>
          <a:endParaRPr lang="id-ID" sz="220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824677" custLinFactNeighborX="1325" custLinFactNeighborY="-22839">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CEAFE13A-8F04-42EA-B2C7-CBC164511228}" type="presOf" srcId="{2E530979-921F-4996-98D8-AFEB5F96B7DE}" destId="{211193E1-5E12-4589-BA5F-3469B2D8B4BF}" srcOrd="0" destOrd="0" presId="urn:microsoft.com/office/officeart/2005/8/layout/vList2"/>
    <dgm:cxn modelId="{D6430A4D-6C65-42CA-80E7-98491CD9DD36}" type="presOf" srcId="{026362B3-D754-4C4B-A502-EB64AEEB7E44}" destId="{09D3F267-E6CD-481D-BCEC-7563BBCA2483}" srcOrd="0" destOrd="0" presId="urn:microsoft.com/office/officeart/2005/8/layout/vList2"/>
    <dgm:cxn modelId="{B9471F6A-F54E-4055-82D3-E315D363D225}"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A2052DC8-BCEF-43CC-A26E-973878D469F3}" type="doc">
      <dgm:prSet loTypeId="urn:microsoft.com/office/officeart/2005/8/layout/target3" loCatId="relationship" qsTypeId="urn:microsoft.com/office/officeart/2005/8/quickstyle/3d2" qsCatId="3D" csTypeId="urn:microsoft.com/office/officeart/2005/8/colors/colorful2" csCatId="colorful" phldr="1"/>
      <dgm:spPr/>
      <dgm:t>
        <a:bodyPr/>
        <a:lstStyle/>
        <a:p>
          <a:endParaRPr lang="id-ID"/>
        </a:p>
      </dgm:t>
    </dgm:pt>
    <dgm:pt modelId="{0F7E85DC-2B24-492B-B090-8B342D17EEE9}">
      <dgm:prSet/>
      <dgm:spPr>
        <a:solidFill>
          <a:schemeClr val="accent3">
            <a:lumMod val="60000"/>
            <a:lumOff val="40000"/>
            <a:alpha val="90000"/>
          </a:schemeClr>
        </a:solidFill>
      </dgm:spPr>
      <dgm:t>
        <a:bodyPr/>
        <a:lstStyle/>
        <a:p>
          <a:pPr rtl="0"/>
          <a:r>
            <a:rPr lang="id-ID" dirty="0" smtClean="0"/>
            <a:t>Sumber sosiologis Pancasila sebagai dasar nilai pengembangan iptek dapat </a:t>
          </a:r>
          <a:r>
            <a:rPr lang="fi-FI" dirty="0" smtClean="0"/>
            <a:t>ditemukan pada sikap masyarakat yang sangat memperhatikan dimensi</a:t>
          </a:r>
          <a:r>
            <a:rPr lang="id-ID" dirty="0" smtClean="0"/>
            <a:t> ketuhanan dan kemanusiaan sehingga manakala iptek tidak sejalan dengan </a:t>
          </a:r>
          <a:r>
            <a:rPr lang="fi-FI" dirty="0" smtClean="0"/>
            <a:t>nilai ketuhanan dan kemanusiaan, biasanya terjadi penolakan.</a:t>
          </a:r>
          <a:r>
            <a:rPr lang="id-ID" dirty="0" smtClean="0"/>
            <a:t> Contoh rencana Pembangunan PLTN di Gunung Muria.</a:t>
          </a:r>
          <a:endParaRPr lang="id-ID" dirty="0"/>
        </a:p>
      </dgm:t>
    </dgm:pt>
    <dgm:pt modelId="{72D1BC59-5859-4D89-8DC3-3A4AB10F8240}" type="parTrans" cxnId="{0C5921F6-F0E0-4570-8208-6ED6DBBD4EDC}">
      <dgm:prSet/>
      <dgm:spPr/>
      <dgm:t>
        <a:bodyPr/>
        <a:lstStyle/>
        <a:p>
          <a:endParaRPr lang="id-ID"/>
        </a:p>
      </dgm:t>
    </dgm:pt>
    <dgm:pt modelId="{383FEA5A-04FD-43A1-8DBE-1BA789EBA3F5}" type="sibTrans" cxnId="{0C5921F6-F0E0-4570-8208-6ED6DBBD4EDC}">
      <dgm:prSet/>
      <dgm:spPr/>
      <dgm:t>
        <a:bodyPr/>
        <a:lstStyle/>
        <a:p>
          <a:endParaRPr lang="id-ID"/>
        </a:p>
      </dgm:t>
    </dgm:pt>
    <dgm:pt modelId="{5D2B55B3-35C8-44C0-ADC0-C30D61CCC744}">
      <dgm:prSet/>
      <dgm:spPr>
        <a:solidFill>
          <a:schemeClr val="accent2">
            <a:lumMod val="60000"/>
            <a:lumOff val="40000"/>
          </a:schemeClr>
        </a:solidFill>
      </dgm:spPr>
      <dgm:t>
        <a:bodyPr/>
        <a:lstStyle/>
        <a:p>
          <a:pPr rtl="0"/>
          <a:r>
            <a:rPr lang="id-ID" dirty="0" smtClean="0"/>
            <a:t>Isu ketuhanan dikaitkan dengan dikesampingkannya martabat manusia sebagai hamba Tuhan Yang Maha Esa dalam pembangunan iptek. Artinya,  pembangunan fasilitas teknologi acapkali tidak melibatkan peran serta  masyarakat sekitar, padahal apabila terjadi dampak negatif berupa kerusakan fasilitas teknologi, maka masyarakat yang akan terkena langsung akibatnya.</a:t>
          </a:r>
          <a:endParaRPr lang="id-ID" dirty="0"/>
        </a:p>
      </dgm:t>
    </dgm:pt>
    <dgm:pt modelId="{B9C690FE-1ADF-4878-93B9-83E37AC2DA62}" type="parTrans" cxnId="{7B21F2A1-BFEA-431A-B2D0-18F7AA2AA730}">
      <dgm:prSet/>
      <dgm:spPr/>
      <dgm:t>
        <a:bodyPr/>
        <a:lstStyle/>
        <a:p>
          <a:endParaRPr lang="id-ID"/>
        </a:p>
      </dgm:t>
    </dgm:pt>
    <dgm:pt modelId="{EA85A595-7197-41DE-8BF9-F2AA647112DD}" type="sibTrans" cxnId="{7B21F2A1-BFEA-431A-B2D0-18F7AA2AA730}">
      <dgm:prSet/>
      <dgm:spPr/>
      <dgm:t>
        <a:bodyPr/>
        <a:lstStyle/>
        <a:p>
          <a:endParaRPr lang="id-ID"/>
        </a:p>
      </dgm:t>
    </dgm:pt>
    <dgm:pt modelId="{AD0A6F4B-3149-4D55-9ACB-9C8219ED7854}" type="pres">
      <dgm:prSet presAssocID="{A2052DC8-BCEF-43CC-A26E-973878D469F3}" presName="Name0" presStyleCnt="0">
        <dgm:presLayoutVars>
          <dgm:chMax val="7"/>
          <dgm:dir/>
          <dgm:animLvl val="lvl"/>
          <dgm:resizeHandles val="exact"/>
        </dgm:presLayoutVars>
      </dgm:prSet>
      <dgm:spPr/>
      <dgm:t>
        <a:bodyPr/>
        <a:lstStyle/>
        <a:p>
          <a:endParaRPr lang="id-ID"/>
        </a:p>
      </dgm:t>
    </dgm:pt>
    <dgm:pt modelId="{9E13027E-480C-4909-B437-D86CBA42808A}" type="pres">
      <dgm:prSet presAssocID="{0F7E85DC-2B24-492B-B090-8B342D17EEE9}" presName="circle1" presStyleLbl="node1" presStyleIdx="0" presStyleCnt="2"/>
      <dgm:spPr/>
    </dgm:pt>
    <dgm:pt modelId="{0BEBF9EC-F4C5-4D9F-A0D8-D2DEB4235A7D}" type="pres">
      <dgm:prSet presAssocID="{0F7E85DC-2B24-492B-B090-8B342D17EEE9}" presName="space" presStyleCnt="0"/>
      <dgm:spPr/>
    </dgm:pt>
    <dgm:pt modelId="{A0868728-246E-4D11-94DC-695029DD7EA4}" type="pres">
      <dgm:prSet presAssocID="{0F7E85DC-2B24-492B-B090-8B342D17EEE9}" presName="rect1" presStyleLbl="alignAcc1" presStyleIdx="0" presStyleCnt="2"/>
      <dgm:spPr/>
      <dgm:t>
        <a:bodyPr/>
        <a:lstStyle/>
        <a:p>
          <a:endParaRPr lang="id-ID"/>
        </a:p>
      </dgm:t>
    </dgm:pt>
    <dgm:pt modelId="{DE901D8C-E7AC-4AB3-99FD-F7BEC720B7FD}" type="pres">
      <dgm:prSet presAssocID="{5D2B55B3-35C8-44C0-ADC0-C30D61CCC744}" presName="vertSpace2" presStyleLbl="node1" presStyleIdx="0" presStyleCnt="2"/>
      <dgm:spPr/>
    </dgm:pt>
    <dgm:pt modelId="{3E6F048C-F5F3-496E-8597-459D905F8FF2}" type="pres">
      <dgm:prSet presAssocID="{5D2B55B3-35C8-44C0-ADC0-C30D61CCC744}" presName="circle2" presStyleLbl="node1" presStyleIdx="1" presStyleCnt="2"/>
      <dgm:spPr/>
    </dgm:pt>
    <dgm:pt modelId="{405B436B-CE92-416D-97E3-113AC0B19DDC}" type="pres">
      <dgm:prSet presAssocID="{5D2B55B3-35C8-44C0-ADC0-C30D61CCC744}" presName="rect2" presStyleLbl="alignAcc1" presStyleIdx="1" presStyleCnt="2" custScaleY="107222"/>
      <dgm:spPr/>
      <dgm:t>
        <a:bodyPr/>
        <a:lstStyle/>
        <a:p>
          <a:endParaRPr lang="id-ID"/>
        </a:p>
      </dgm:t>
    </dgm:pt>
    <dgm:pt modelId="{74F83714-DF74-49B4-8B7A-8F30A8F772BF}" type="pres">
      <dgm:prSet presAssocID="{0F7E85DC-2B24-492B-B090-8B342D17EEE9}" presName="rect1ParTxNoCh" presStyleLbl="alignAcc1" presStyleIdx="1" presStyleCnt="2">
        <dgm:presLayoutVars>
          <dgm:chMax val="1"/>
          <dgm:bulletEnabled val="1"/>
        </dgm:presLayoutVars>
      </dgm:prSet>
      <dgm:spPr/>
      <dgm:t>
        <a:bodyPr/>
        <a:lstStyle/>
        <a:p>
          <a:endParaRPr lang="id-ID"/>
        </a:p>
      </dgm:t>
    </dgm:pt>
    <dgm:pt modelId="{CAA91779-D885-4860-86F7-9766DBA3C197}" type="pres">
      <dgm:prSet presAssocID="{5D2B55B3-35C8-44C0-ADC0-C30D61CCC744}" presName="rect2ParTxNoCh" presStyleLbl="alignAcc1" presStyleIdx="1" presStyleCnt="2">
        <dgm:presLayoutVars>
          <dgm:chMax val="1"/>
          <dgm:bulletEnabled val="1"/>
        </dgm:presLayoutVars>
      </dgm:prSet>
      <dgm:spPr/>
      <dgm:t>
        <a:bodyPr/>
        <a:lstStyle/>
        <a:p>
          <a:endParaRPr lang="id-ID"/>
        </a:p>
      </dgm:t>
    </dgm:pt>
  </dgm:ptLst>
  <dgm:cxnLst>
    <dgm:cxn modelId="{293B44E4-ACCB-466F-A103-EACC1C8E20E7}" type="presOf" srcId="{0F7E85DC-2B24-492B-B090-8B342D17EEE9}" destId="{74F83714-DF74-49B4-8B7A-8F30A8F772BF}" srcOrd="1" destOrd="0" presId="urn:microsoft.com/office/officeart/2005/8/layout/target3"/>
    <dgm:cxn modelId="{8E7F6760-06F5-438B-99EA-1C73DBBD6FF5}" type="presOf" srcId="{A2052DC8-BCEF-43CC-A26E-973878D469F3}" destId="{AD0A6F4B-3149-4D55-9ACB-9C8219ED7854}" srcOrd="0" destOrd="0" presId="urn:microsoft.com/office/officeart/2005/8/layout/target3"/>
    <dgm:cxn modelId="{90E2BA72-EB47-4956-990E-30F56F98DDB8}" type="presOf" srcId="{5D2B55B3-35C8-44C0-ADC0-C30D61CCC744}" destId="{CAA91779-D885-4860-86F7-9766DBA3C197}" srcOrd="1" destOrd="0" presId="urn:microsoft.com/office/officeart/2005/8/layout/target3"/>
    <dgm:cxn modelId="{681A8EFC-B21C-41B6-909D-8A4BC53668E2}" type="presOf" srcId="{0F7E85DC-2B24-492B-B090-8B342D17EEE9}" destId="{A0868728-246E-4D11-94DC-695029DD7EA4}" srcOrd="0" destOrd="0" presId="urn:microsoft.com/office/officeart/2005/8/layout/target3"/>
    <dgm:cxn modelId="{7B21F2A1-BFEA-431A-B2D0-18F7AA2AA730}" srcId="{A2052DC8-BCEF-43CC-A26E-973878D469F3}" destId="{5D2B55B3-35C8-44C0-ADC0-C30D61CCC744}" srcOrd="1" destOrd="0" parTransId="{B9C690FE-1ADF-4878-93B9-83E37AC2DA62}" sibTransId="{EA85A595-7197-41DE-8BF9-F2AA647112DD}"/>
    <dgm:cxn modelId="{16B1587A-8097-4430-ADC9-F04936557596}" type="presOf" srcId="{5D2B55B3-35C8-44C0-ADC0-C30D61CCC744}" destId="{405B436B-CE92-416D-97E3-113AC0B19DDC}" srcOrd="0" destOrd="0" presId="urn:microsoft.com/office/officeart/2005/8/layout/target3"/>
    <dgm:cxn modelId="{0C5921F6-F0E0-4570-8208-6ED6DBBD4EDC}" srcId="{A2052DC8-BCEF-43CC-A26E-973878D469F3}" destId="{0F7E85DC-2B24-492B-B090-8B342D17EEE9}" srcOrd="0" destOrd="0" parTransId="{72D1BC59-5859-4D89-8DC3-3A4AB10F8240}" sibTransId="{383FEA5A-04FD-43A1-8DBE-1BA789EBA3F5}"/>
    <dgm:cxn modelId="{0AF14D4C-4AE5-443E-99A3-746A3C1FE9A6}" type="presParOf" srcId="{AD0A6F4B-3149-4D55-9ACB-9C8219ED7854}" destId="{9E13027E-480C-4909-B437-D86CBA42808A}" srcOrd="0" destOrd="0" presId="urn:microsoft.com/office/officeart/2005/8/layout/target3"/>
    <dgm:cxn modelId="{8A7CE57C-BE65-4AAE-B747-0D1CFC151E5D}" type="presParOf" srcId="{AD0A6F4B-3149-4D55-9ACB-9C8219ED7854}" destId="{0BEBF9EC-F4C5-4D9F-A0D8-D2DEB4235A7D}" srcOrd="1" destOrd="0" presId="urn:microsoft.com/office/officeart/2005/8/layout/target3"/>
    <dgm:cxn modelId="{3BD031B5-8276-416B-87FD-D9D3B567331C}" type="presParOf" srcId="{AD0A6F4B-3149-4D55-9ACB-9C8219ED7854}" destId="{A0868728-246E-4D11-94DC-695029DD7EA4}" srcOrd="2" destOrd="0" presId="urn:microsoft.com/office/officeart/2005/8/layout/target3"/>
    <dgm:cxn modelId="{CE4E772A-11CE-459B-B0BF-03A88D5A313F}" type="presParOf" srcId="{AD0A6F4B-3149-4D55-9ACB-9C8219ED7854}" destId="{DE901D8C-E7AC-4AB3-99FD-F7BEC720B7FD}" srcOrd="3" destOrd="0" presId="urn:microsoft.com/office/officeart/2005/8/layout/target3"/>
    <dgm:cxn modelId="{9289F0D1-1A83-4ECA-9543-A319D4CDF94F}" type="presParOf" srcId="{AD0A6F4B-3149-4D55-9ACB-9C8219ED7854}" destId="{3E6F048C-F5F3-496E-8597-459D905F8FF2}" srcOrd="4" destOrd="0" presId="urn:microsoft.com/office/officeart/2005/8/layout/target3"/>
    <dgm:cxn modelId="{2D470D9C-5365-49ED-892E-3D01B0910B68}" type="presParOf" srcId="{AD0A6F4B-3149-4D55-9ACB-9C8219ED7854}" destId="{405B436B-CE92-416D-97E3-113AC0B19DDC}" srcOrd="5" destOrd="0" presId="urn:microsoft.com/office/officeart/2005/8/layout/target3"/>
    <dgm:cxn modelId="{48721DAC-7EAC-488E-929F-69B2A1E7746A}" type="presParOf" srcId="{AD0A6F4B-3149-4D55-9ACB-9C8219ED7854}" destId="{74F83714-DF74-49B4-8B7A-8F30A8F772BF}" srcOrd="6" destOrd="0" presId="urn:microsoft.com/office/officeart/2005/8/layout/target3"/>
    <dgm:cxn modelId="{E0E80172-A1AD-4293-A173-8BDD8924B01C}" type="presParOf" srcId="{AD0A6F4B-3149-4D55-9ACB-9C8219ED7854}" destId="{CAA91779-D885-4860-86F7-9766DBA3C197}" srcOrd="7" destOrd="0" presId="urn:microsoft.com/office/officeart/2005/8/layout/target3"/>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3d2" qsCatId="3D" csTypeId="urn:microsoft.com/office/officeart/2005/8/colors/colorful4" csCatId="colorful" phldr="1"/>
      <dgm:spPr/>
      <dgm:t>
        <a:bodyPr/>
        <a:lstStyle/>
        <a:p>
          <a:endParaRPr lang="id-ID"/>
        </a:p>
      </dgm:t>
    </dgm:pt>
    <dgm:pt modelId="{026362B3-D754-4C4B-A502-EB64AEEB7E44}">
      <dgm:prSet custT="1"/>
      <dgm:spPr/>
      <dgm:t>
        <a:bodyPr/>
        <a:lstStyle/>
        <a:p>
          <a:pPr algn="ctr" rtl="0"/>
          <a:r>
            <a:rPr lang="nb-NO" sz="2400" dirty="0" smtClean="0">
              <a:latin typeface="Arial" pitchFamily="34" charset="0"/>
              <a:cs typeface="Arial" pitchFamily="34" charset="0"/>
            </a:rPr>
            <a:t>Sumber </a:t>
          </a:r>
          <a:r>
            <a:rPr lang="id-ID" sz="2400" dirty="0" smtClean="0">
              <a:latin typeface="Arial" pitchFamily="34" charset="0"/>
              <a:cs typeface="Arial" pitchFamily="34" charset="0"/>
            </a:rPr>
            <a:t>Politis </a:t>
          </a:r>
          <a:r>
            <a:rPr lang="nb-NO" sz="2400" dirty="0" smtClean="0">
              <a:latin typeface="Arial" pitchFamily="34" charset="0"/>
              <a:cs typeface="Arial" pitchFamily="34" charset="0"/>
            </a:rPr>
            <a:t>Pancasil</a:t>
          </a:r>
          <a:r>
            <a:rPr lang="id-ID" sz="2400" dirty="0" smtClean="0">
              <a:latin typeface="Arial" pitchFamily="34" charset="0"/>
              <a:cs typeface="Arial" pitchFamily="34" charset="0"/>
            </a:rPr>
            <a:t>a sebagai Dasar Nilai Pengembangan Ilmu di Indonesia</a:t>
          </a:r>
          <a:endParaRPr lang="id-ID" sz="2400"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2200"/>
        </a:p>
      </dgm:t>
    </dgm:pt>
    <dgm:pt modelId="{9F32F526-6B02-43EA-9195-499796C62204}" type="sibTrans" cxnId="{FBC87B5A-EEB0-4685-8531-D8B68FC77497}">
      <dgm:prSet/>
      <dgm:spPr/>
      <dgm:t>
        <a:bodyPr/>
        <a:lstStyle/>
        <a:p>
          <a:endParaRPr lang="id-ID" sz="220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824677" custLinFactNeighborX="1325" custLinFactNeighborY="-22839">
        <dgm:presLayoutVars>
          <dgm:chMax val="0"/>
          <dgm:bulletEnabled val="1"/>
        </dgm:presLayoutVars>
      </dgm:prSet>
      <dgm:spPr/>
      <dgm:t>
        <a:bodyPr/>
        <a:lstStyle/>
        <a:p>
          <a:endParaRPr lang="id-ID"/>
        </a:p>
      </dgm:t>
    </dgm:pt>
  </dgm:ptLst>
  <dgm:cxnLst>
    <dgm:cxn modelId="{DCAFE0EB-CED2-4953-B377-CB1A1BF16D2B}" type="presOf" srcId="{026362B3-D754-4C4B-A502-EB64AEEB7E44}" destId="{09D3F267-E6CD-481D-BCEC-7563BBCA2483}" srcOrd="0" destOrd="0" presId="urn:microsoft.com/office/officeart/2005/8/layout/vList2"/>
    <dgm:cxn modelId="{754BD26F-4569-4C6B-A895-FF15C447E501}" type="presOf" srcId="{2E530979-921F-4996-98D8-AFEB5F96B7DE}" destId="{211193E1-5E12-4589-BA5F-3469B2D8B4BF}"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76484D71-8658-4586-974E-20AE8E36BC67}"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6D70FF50-48C9-4A9B-9F53-0876B42364F5}" type="doc">
      <dgm:prSet loTypeId="urn:microsoft.com/office/officeart/2005/8/layout/hList7" loCatId="list" qsTypeId="urn:microsoft.com/office/officeart/2005/8/quickstyle/3d3" qsCatId="3D" csTypeId="urn:microsoft.com/office/officeart/2005/8/colors/colorful4" csCatId="colorful" phldr="1"/>
      <dgm:spPr/>
      <dgm:t>
        <a:bodyPr/>
        <a:lstStyle/>
        <a:p>
          <a:endParaRPr lang="id-ID"/>
        </a:p>
      </dgm:t>
    </dgm:pt>
    <dgm:pt modelId="{C062113C-BB8F-400C-BF84-97393B2B40D2}">
      <dgm:prSet custT="1"/>
      <dgm:spPr/>
      <dgm:t>
        <a:bodyPr/>
        <a:lstStyle/>
        <a:p>
          <a:pPr rtl="0"/>
          <a:r>
            <a:rPr lang="id-ID" sz="1600" dirty="0" smtClean="0">
              <a:solidFill>
                <a:schemeClr val="tx1"/>
              </a:solidFill>
            </a:rPr>
            <a:t>Pancasila sebagai dasar nilai pengembangan ilmu pada zaman Orde Lama belum secara eksplisit dikemukakan, tetapi oleh Soekarno dikaitkan langsung dengan dimensi kemanusiaan dan hubungan antara ilmu dan amal.</a:t>
          </a:r>
          <a:endParaRPr lang="id-ID" sz="1600" dirty="0">
            <a:solidFill>
              <a:schemeClr val="tx1"/>
            </a:solidFill>
          </a:endParaRPr>
        </a:p>
      </dgm:t>
    </dgm:pt>
    <dgm:pt modelId="{4E1532FE-16D0-401C-8229-3A5BBE26099C}" type="parTrans" cxnId="{4D50FD1F-813F-4379-BBD8-5E2EB3F72DCF}">
      <dgm:prSet/>
      <dgm:spPr/>
      <dgm:t>
        <a:bodyPr/>
        <a:lstStyle/>
        <a:p>
          <a:endParaRPr lang="id-ID" sz="1600">
            <a:solidFill>
              <a:schemeClr val="tx1"/>
            </a:solidFill>
          </a:endParaRPr>
        </a:p>
      </dgm:t>
    </dgm:pt>
    <dgm:pt modelId="{4E206A0B-F789-47B0-B720-1BBD7FAFB4E8}" type="sibTrans" cxnId="{4D50FD1F-813F-4379-BBD8-5E2EB3F72DCF}">
      <dgm:prSet/>
      <dgm:spPr/>
      <dgm:t>
        <a:bodyPr/>
        <a:lstStyle/>
        <a:p>
          <a:endParaRPr lang="id-ID" sz="1600">
            <a:solidFill>
              <a:schemeClr val="tx1"/>
            </a:solidFill>
          </a:endParaRPr>
        </a:p>
      </dgm:t>
    </dgm:pt>
    <dgm:pt modelId="{6461F0C7-1891-4A82-BEE7-717523AB94F5}">
      <dgm:prSet custT="1"/>
      <dgm:spPr/>
      <dgm:t>
        <a:bodyPr/>
        <a:lstStyle/>
        <a:p>
          <a:pPr rtl="0"/>
          <a:r>
            <a:rPr lang="id-ID" sz="1600" dirty="0" smtClean="0">
              <a:solidFill>
                <a:schemeClr val="tx1"/>
              </a:solidFill>
            </a:rPr>
            <a:t>Pada zaman Orde Baru, Presiden Soeharto menyinggung masalah Pancasila sebagai dasar nilai pengembangan ilmu ketika memberikan sambutan pada Kongres Pengetahuan Nasional IV, 18 September 1986 di Jakarta.</a:t>
          </a:r>
          <a:endParaRPr lang="id-ID" sz="1600" dirty="0">
            <a:solidFill>
              <a:schemeClr val="tx1"/>
            </a:solidFill>
          </a:endParaRPr>
        </a:p>
      </dgm:t>
    </dgm:pt>
    <dgm:pt modelId="{90DED275-6753-4B35-B922-6C7A9E77E97B}" type="parTrans" cxnId="{8BA168F5-3482-4454-A3C5-D0326D96182F}">
      <dgm:prSet/>
      <dgm:spPr/>
      <dgm:t>
        <a:bodyPr/>
        <a:lstStyle/>
        <a:p>
          <a:endParaRPr lang="id-ID" sz="1600">
            <a:solidFill>
              <a:schemeClr val="tx1"/>
            </a:solidFill>
          </a:endParaRPr>
        </a:p>
      </dgm:t>
    </dgm:pt>
    <dgm:pt modelId="{14C65DC1-520F-407B-94E7-DB7238BEECC8}" type="sibTrans" cxnId="{8BA168F5-3482-4454-A3C5-D0326D96182F}">
      <dgm:prSet/>
      <dgm:spPr/>
      <dgm:t>
        <a:bodyPr/>
        <a:lstStyle/>
        <a:p>
          <a:endParaRPr lang="id-ID" sz="1600">
            <a:solidFill>
              <a:schemeClr val="tx1"/>
            </a:solidFill>
          </a:endParaRPr>
        </a:p>
      </dgm:t>
    </dgm:pt>
    <dgm:pt modelId="{E7E782E2-A9AE-4235-B30A-4D1CA4975EB1}">
      <dgm:prSet custT="1"/>
      <dgm:spPr/>
      <dgm:t>
        <a:bodyPr/>
        <a:lstStyle/>
        <a:p>
          <a:pPr rtl="0"/>
          <a:r>
            <a:rPr lang="id-ID" sz="1600" dirty="0" smtClean="0">
              <a:solidFill>
                <a:schemeClr val="tx1"/>
              </a:solidFill>
            </a:rPr>
            <a:t>Pada era Reformasi, Presiden Susilo Bambang Yudhoyono dalam sambutan pada acara silaturrahim dengan Akademi Ilmu Pengetahuan Indonesia (AIPI) dan masyarakat ilmiah, 20 Januari 2010 di Serpong ....”</a:t>
          </a:r>
          <a:r>
            <a:rPr lang="id-ID" sz="1600" i="1" dirty="0" smtClean="0">
              <a:solidFill>
                <a:schemeClr val="tx1"/>
              </a:solidFill>
            </a:rPr>
            <a:t> Strategi yang kita tempuh untuk menjadi negara maju, developed country, adalah dengan memadukan pendekatan sumber daya alam, iptek, dan budaya atau </a:t>
          </a:r>
          <a:r>
            <a:rPr lang="en-US" sz="1600" i="1" dirty="0" smtClean="0">
              <a:solidFill>
                <a:schemeClr val="tx1"/>
              </a:solidFill>
            </a:rPr>
            <a:t>knowledge based, Resource based and culture based development” </a:t>
          </a:r>
          <a:r>
            <a:rPr lang="id-ID" sz="1600" i="1" dirty="0" smtClean="0">
              <a:solidFill>
                <a:schemeClr val="tx1"/>
              </a:solidFill>
            </a:rPr>
            <a:t>.</a:t>
          </a:r>
          <a:endParaRPr lang="id-ID" sz="1600" dirty="0">
            <a:solidFill>
              <a:schemeClr val="tx1"/>
            </a:solidFill>
          </a:endParaRPr>
        </a:p>
      </dgm:t>
    </dgm:pt>
    <dgm:pt modelId="{57BBBBD1-3E7D-44BD-938B-8FF041A1A872}" type="parTrans" cxnId="{C8B2C873-B21B-49FF-B5BA-68C41AB714FF}">
      <dgm:prSet/>
      <dgm:spPr/>
      <dgm:t>
        <a:bodyPr/>
        <a:lstStyle/>
        <a:p>
          <a:endParaRPr lang="id-ID" sz="1600">
            <a:solidFill>
              <a:schemeClr val="tx1"/>
            </a:solidFill>
          </a:endParaRPr>
        </a:p>
      </dgm:t>
    </dgm:pt>
    <dgm:pt modelId="{1C096DE6-5033-4336-AE7E-F79B21246BE8}" type="sibTrans" cxnId="{C8B2C873-B21B-49FF-B5BA-68C41AB714FF}">
      <dgm:prSet/>
      <dgm:spPr/>
      <dgm:t>
        <a:bodyPr/>
        <a:lstStyle/>
        <a:p>
          <a:endParaRPr lang="id-ID" sz="1600">
            <a:solidFill>
              <a:schemeClr val="tx1"/>
            </a:solidFill>
          </a:endParaRPr>
        </a:p>
      </dgm:t>
    </dgm:pt>
    <dgm:pt modelId="{BDEFFF79-4F59-407A-8E5F-43DDF58B746D}">
      <dgm:prSet custT="1"/>
      <dgm:spPr/>
      <dgm:t>
        <a:bodyPr/>
        <a:lstStyle/>
        <a:p>
          <a:pPr rtl="0"/>
          <a:r>
            <a:rPr lang="id-ID" sz="1600" dirty="0" smtClean="0">
              <a:solidFill>
                <a:schemeClr val="tx1"/>
              </a:solidFill>
            </a:rPr>
            <a:t>Habibie dalam pidato 1 Juni 2011 menegaskan bahwa penjabaran Pancasila sebagai dasar nilai dalam berbagai kebijakan penyelenggaraan negara merupakan suatu upaya untuk mengaktualisasikan Pancasila dalam kehidupan</a:t>
          </a:r>
          <a:endParaRPr lang="id-ID" sz="1600" dirty="0">
            <a:solidFill>
              <a:schemeClr val="tx1"/>
            </a:solidFill>
          </a:endParaRPr>
        </a:p>
      </dgm:t>
    </dgm:pt>
    <dgm:pt modelId="{BFCDA523-7A35-42B5-B10B-3E383F9BCAC1}" type="parTrans" cxnId="{429F158E-AB92-474F-8D8B-E5DDCCFAA577}">
      <dgm:prSet/>
      <dgm:spPr/>
      <dgm:t>
        <a:bodyPr/>
        <a:lstStyle/>
        <a:p>
          <a:endParaRPr lang="id-ID" sz="1600">
            <a:solidFill>
              <a:schemeClr val="tx1"/>
            </a:solidFill>
          </a:endParaRPr>
        </a:p>
      </dgm:t>
    </dgm:pt>
    <dgm:pt modelId="{708690ED-2D53-4DEA-A316-45E5F209E4B8}" type="sibTrans" cxnId="{429F158E-AB92-474F-8D8B-E5DDCCFAA577}">
      <dgm:prSet/>
      <dgm:spPr/>
      <dgm:t>
        <a:bodyPr/>
        <a:lstStyle/>
        <a:p>
          <a:endParaRPr lang="id-ID" sz="1600">
            <a:solidFill>
              <a:schemeClr val="tx1"/>
            </a:solidFill>
          </a:endParaRPr>
        </a:p>
      </dgm:t>
    </dgm:pt>
    <dgm:pt modelId="{54E8F7DC-7062-46A2-BFA1-B464880BB32F}" type="pres">
      <dgm:prSet presAssocID="{6D70FF50-48C9-4A9B-9F53-0876B42364F5}" presName="Name0" presStyleCnt="0">
        <dgm:presLayoutVars>
          <dgm:dir/>
          <dgm:resizeHandles val="exact"/>
        </dgm:presLayoutVars>
      </dgm:prSet>
      <dgm:spPr/>
      <dgm:t>
        <a:bodyPr/>
        <a:lstStyle/>
        <a:p>
          <a:endParaRPr lang="id-ID"/>
        </a:p>
      </dgm:t>
    </dgm:pt>
    <dgm:pt modelId="{6934DA59-8CD6-4BB2-AE1E-F19AF62D31D8}" type="pres">
      <dgm:prSet presAssocID="{6D70FF50-48C9-4A9B-9F53-0876B42364F5}" presName="fgShape" presStyleLbl="fgShp" presStyleIdx="0" presStyleCnt="1" custLinFactNeighborX="-157" custLinFactNeighborY="32269"/>
      <dgm:spPr/>
    </dgm:pt>
    <dgm:pt modelId="{DF8ABD24-BA27-4C46-A8C8-ECB1174E7704}" type="pres">
      <dgm:prSet presAssocID="{6D70FF50-48C9-4A9B-9F53-0876B42364F5}" presName="linComp" presStyleCnt="0"/>
      <dgm:spPr/>
    </dgm:pt>
    <dgm:pt modelId="{8E9E5D7F-E1A4-47E3-ACA2-6489C15F5C59}" type="pres">
      <dgm:prSet presAssocID="{C062113C-BB8F-400C-BF84-97393B2B40D2}" presName="compNode" presStyleCnt="0"/>
      <dgm:spPr/>
    </dgm:pt>
    <dgm:pt modelId="{64CF5893-CF97-46E3-B5A7-5FAAFFEA1FC2}" type="pres">
      <dgm:prSet presAssocID="{C062113C-BB8F-400C-BF84-97393B2B40D2}" presName="bkgdShape" presStyleLbl="node1" presStyleIdx="0" presStyleCnt="4"/>
      <dgm:spPr/>
      <dgm:t>
        <a:bodyPr/>
        <a:lstStyle/>
        <a:p>
          <a:endParaRPr lang="id-ID"/>
        </a:p>
      </dgm:t>
    </dgm:pt>
    <dgm:pt modelId="{D35EDA63-D68F-4EAC-98AB-802883A60590}" type="pres">
      <dgm:prSet presAssocID="{C062113C-BB8F-400C-BF84-97393B2B40D2}" presName="nodeTx" presStyleLbl="node1" presStyleIdx="0" presStyleCnt="4">
        <dgm:presLayoutVars>
          <dgm:bulletEnabled val="1"/>
        </dgm:presLayoutVars>
      </dgm:prSet>
      <dgm:spPr/>
      <dgm:t>
        <a:bodyPr/>
        <a:lstStyle/>
        <a:p>
          <a:endParaRPr lang="id-ID"/>
        </a:p>
      </dgm:t>
    </dgm:pt>
    <dgm:pt modelId="{09BFCD02-B6A6-4BD8-91D9-9E6338348D00}" type="pres">
      <dgm:prSet presAssocID="{C062113C-BB8F-400C-BF84-97393B2B40D2}" presName="invisiNode" presStyleLbl="node1" presStyleIdx="0" presStyleCnt="4"/>
      <dgm:spPr/>
    </dgm:pt>
    <dgm:pt modelId="{FDED87E9-C8B2-4399-9CC8-E68E8BB7AFCB}" type="pres">
      <dgm:prSet presAssocID="{C062113C-BB8F-400C-BF84-97393B2B40D2}" presName="imagNode" presStyleLbl="fgImgPlace1" presStyleIdx="0" presStyleCnt="4" custLinFactNeighborX="2725" custLinFactNeighborY="-17261"/>
      <dgm:spPr/>
    </dgm:pt>
    <dgm:pt modelId="{491481E6-9A55-4B06-B63D-8134076EDD59}" type="pres">
      <dgm:prSet presAssocID="{4E206A0B-F789-47B0-B720-1BBD7FAFB4E8}" presName="sibTrans" presStyleLbl="sibTrans2D1" presStyleIdx="0" presStyleCnt="0"/>
      <dgm:spPr/>
      <dgm:t>
        <a:bodyPr/>
        <a:lstStyle/>
        <a:p>
          <a:endParaRPr lang="id-ID"/>
        </a:p>
      </dgm:t>
    </dgm:pt>
    <dgm:pt modelId="{635A91E6-C0C5-460F-87C6-E676F8F33955}" type="pres">
      <dgm:prSet presAssocID="{6461F0C7-1891-4A82-BEE7-717523AB94F5}" presName="compNode" presStyleCnt="0"/>
      <dgm:spPr/>
    </dgm:pt>
    <dgm:pt modelId="{EBA145B4-6006-490A-84D1-B6C915B563CE}" type="pres">
      <dgm:prSet presAssocID="{6461F0C7-1891-4A82-BEE7-717523AB94F5}" presName="bkgdShape" presStyleLbl="node1" presStyleIdx="1" presStyleCnt="4"/>
      <dgm:spPr/>
      <dgm:t>
        <a:bodyPr/>
        <a:lstStyle/>
        <a:p>
          <a:endParaRPr lang="id-ID"/>
        </a:p>
      </dgm:t>
    </dgm:pt>
    <dgm:pt modelId="{0A55FB0E-CAEA-4204-9F64-4EE768D03FC3}" type="pres">
      <dgm:prSet presAssocID="{6461F0C7-1891-4A82-BEE7-717523AB94F5}" presName="nodeTx" presStyleLbl="node1" presStyleIdx="1" presStyleCnt="4">
        <dgm:presLayoutVars>
          <dgm:bulletEnabled val="1"/>
        </dgm:presLayoutVars>
      </dgm:prSet>
      <dgm:spPr/>
      <dgm:t>
        <a:bodyPr/>
        <a:lstStyle/>
        <a:p>
          <a:endParaRPr lang="id-ID"/>
        </a:p>
      </dgm:t>
    </dgm:pt>
    <dgm:pt modelId="{B2CB03B9-C850-46AA-907C-8AB90395DB9A}" type="pres">
      <dgm:prSet presAssocID="{6461F0C7-1891-4A82-BEE7-717523AB94F5}" presName="invisiNode" presStyleLbl="node1" presStyleIdx="1" presStyleCnt="4"/>
      <dgm:spPr/>
    </dgm:pt>
    <dgm:pt modelId="{68D67878-12DB-4BBC-8F3F-371F2F29B668}" type="pres">
      <dgm:prSet presAssocID="{6461F0C7-1891-4A82-BEE7-717523AB94F5}" presName="imagNode" presStyleLbl="fgImgPlace1" presStyleIdx="1" presStyleCnt="4" custLinFactNeighborX="908" custLinFactNeighborY="-16352"/>
      <dgm:spPr/>
    </dgm:pt>
    <dgm:pt modelId="{467A578C-3192-441A-BC91-D3FBF5A77E5E}" type="pres">
      <dgm:prSet presAssocID="{14C65DC1-520F-407B-94E7-DB7238BEECC8}" presName="sibTrans" presStyleLbl="sibTrans2D1" presStyleIdx="0" presStyleCnt="0"/>
      <dgm:spPr/>
      <dgm:t>
        <a:bodyPr/>
        <a:lstStyle/>
        <a:p>
          <a:endParaRPr lang="id-ID"/>
        </a:p>
      </dgm:t>
    </dgm:pt>
    <dgm:pt modelId="{B4FEFA32-BC41-47D6-8566-C50263C8ADF6}" type="pres">
      <dgm:prSet presAssocID="{E7E782E2-A9AE-4235-B30A-4D1CA4975EB1}" presName="compNode" presStyleCnt="0"/>
      <dgm:spPr/>
    </dgm:pt>
    <dgm:pt modelId="{174B6CB9-1EEE-4763-81DA-845B86F830AA}" type="pres">
      <dgm:prSet presAssocID="{E7E782E2-A9AE-4235-B30A-4D1CA4975EB1}" presName="bkgdShape" presStyleLbl="node1" presStyleIdx="2" presStyleCnt="4" custScaleX="150934"/>
      <dgm:spPr/>
      <dgm:t>
        <a:bodyPr/>
        <a:lstStyle/>
        <a:p>
          <a:endParaRPr lang="id-ID"/>
        </a:p>
      </dgm:t>
    </dgm:pt>
    <dgm:pt modelId="{223C5460-E3EA-4672-A7A3-24D884BECE43}" type="pres">
      <dgm:prSet presAssocID="{E7E782E2-A9AE-4235-B30A-4D1CA4975EB1}" presName="nodeTx" presStyleLbl="node1" presStyleIdx="2" presStyleCnt="4">
        <dgm:presLayoutVars>
          <dgm:bulletEnabled val="1"/>
        </dgm:presLayoutVars>
      </dgm:prSet>
      <dgm:spPr/>
      <dgm:t>
        <a:bodyPr/>
        <a:lstStyle/>
        <a:p>
          <a:endParaRPr lang="id-ID"/>
        </a:p>
      </dgm:t>
    </dgm:pt>
    <dgm:pt modelId="{FA6F0156-4C50-4E9A-890A-F720093EEA62}" type="pres">
      <dgm:prSet presAssocID="{E7E782E2-A9AE-4235-B30A-4D1CA4975EB1}" presName="invisiNode" presStyleLbl="node1" presStyleIdx="2" presStyleCnt="4"/>
      <dgm:spPr/>
    </dgm:pt>
    <dgm:pt modelId="{AFEBA95A-073B-4F2A-8CA5-374F17CCAFCA}" type="pres">
      <dgm:prSet presAssocID="{E7E782E2-A9AE-4235-B30A-4D1CA4975EB1}" presName="imagNode" presStyleLbl="fgImgPlace1" presStyleIdx="2" presStyleCnt="4" custLinFactNeighborX="908" custLinFactNeighborY="-16352"/>
      <dgm:spPr/>
    </dgm:pt>
    <dgm:pt modelId="{2EF45AB9-EFAE-4AE5-B57C-4226A22ECA82}" type="pres">
      <dgm:prSet presAssocID="{1C096DE6-5033-4336-AE7E-F79B21246BE8}" presName="sibTrans" presStyleLbl="sibTrans2D1" presStyleIdx="0" presStyleCnt="0"/>
      <dgm:spPr/>
      <dgm:t>
        <a:bodyPr/>
        <a:lstStyle/>
        <a:p>
          <a:endParaRPr lang="id-ID"/>
        </a:p>
      </dgm:t>
    </dgm:pt>
    <dgm:pt modelId="{942E0040-45BF-4925-BD41-FCEB5A801427}" type="pres">
      <dgm:prSet presAssocID="{BDEFFF79-4F59-407A-8E5F-43DDF58B746D}" presName="compNode" presStyleCnt="0"/>
      <dgm:spPr/>
    </dgm:pt>
    <dgm:pt modelId="{27AA665C-52F2-41AE-8AAE-9FD5E87ED775}" type="pres">
      <dgm:prSet presAssocID="{BDEFFF79-4F59-407A-8E5F-43DDF58B746D}" presName="bkgdShape" presStyleLbl="node1" presStyleIdx="3" presStyleCnt="4"/>
      <dgm:spPr/>
      <dgm:t>
        <a:bodyPr/>
        <a:lstStyle/>
        <a:p>
          <a:endParaRPr lang="id-ID"/>
        </a:p>
      </dgm:t>
    </dgm:pt>
    <dgm:pt modelId="{120FADAF-93C7-4670-B4C6-73AEC875450A}" type="pres">
      <dgm:prSet presAssocID="{BDEFFF79-4F59-407A-8E5F-43DDF58B746D}" presName="nodeTx" presStyleLbl="node1" presStyleIdx="3" presStyleCnt="4">
        <dgm:presLayoutVars>
          <dgm:bulletEnabled val="1"/>
        </dgm:presLayoutVars>
      </dgm:prSet>
      <dgm:spPr/>
      <dgm:t>
        <a:bodyPr/>
        <a:lstStyle/>
        <a:p>
          <a:endParaRPr lang="id-ID"/>
        </a:p>
      </dgm:t>
    </dgm:pt>
    <dgm:pt modelId="{E4659D7B-4664-4187-98B7-D198DF9BDD36}" type="pres">
      <dgm:prSet presAssocID="{BDEFFF79-4F59-407A-8E5F-43DDF58B746D}" presName="invisiNode" presStyleLbl="node1" presStyleIdx="3" presStyleCnt="4"/>
      <dgm:spPr/>
    </dgm:pt>
    <dgm:pt modelId="{8DFF9F0B-29FC-40E9-B113-6D018434F819}" type="pres">
      <dgm:prSet presAssocID="{BDEFFF79-4F59-407A-8E5F-43DDF58B746D}" presName="imagNode" presStyleLbl="fgImgPlace1" presStyleIdx="3" presStyleCnt="4" custLinFactNeighborX="-3634" custLinFactNeighborY="-16352"/>
      <dgm:spPr/>
    </dgm:pt>
  </dgm:ptLst>
  <dgm:cxnLst>
    <dgm:cxn modelId="{429F158E-AB92-474F-8D8B-E5DDCCFAA577}" srcId="{6D70FF50-48C9-4A9B-9F53-0876B42364F5}" destId="{BDEFFF79-4F59-407A-8E5F-43DDF58B746D}" srcOrd="3" destOrd="0" parTransId="{BFCDA523-7A35-42B5-B10B-3E383F9BCAC1}" sibTransId="{708690ED-2D53-4DEA-A316-45E5F209E4B8}"/>
    <dgm:cxn modelId="{D7461ED6-4719-433F-BA8C-B18312EB22E7}" type="presOf" srcId="{C062113C-BB8F-400C-BF84-97393B2B40D2}" destId="{D35EDA63-D68F-4EAC-98AB-802883A60590}" srcOrd="1" destOrd="0" presId="urn:microsoft.com/office/officeart/2005/8/layout/hList7"/>
    <dgm:cxn modelId="{8BA168F5-3482-4454-A3C5-D0326D96182F}" srcId="{6D70FF50-48C9-4A9B-9F53-0876B42364F5}" destId="{6461F0C7-1891-4A82-BEE7-717523AB94F5}" srcOrd="1" destOrd="0" parTransId="{90DED275-6753-4B35-B922-6C7A9E77E97B}" sibTransId="{14C65DC1-520F-407B-94E7-DB7238BEECC8}"/>
    <dgm:cxn modelId="{320B38AF-801A-4437-88B3-D50E7E23C79F}" type="presOf" srcId="{E7E782E2-A9AE-4235-B30A-4D1CA4975EB1}" destId="{174B6CB9-1EEE-4763-81DA-845B86F830AA}" srcOrd="0" destOrd="0" presId="urn:microsoft.com/office/officeart/2005/8/layout/hList7"/>
    <dgm:cxn modelId="{1C708199-F7E2-43AF-94C3-BAA525843349}" type="presOf" srcId="{6461F0C7-1891-4A82-BEE7-717523AB94F5}" destId="{EBA145B4-6006-490A-84D1-B6C915B563CE}" srcOrd="0" destOrd="0" presId="urn:microsoft.com/office/officeart/2005/8/layout/hList7"/>
    <dgm:cxn modelId="{210A804B-5428-48D3-859C-A07E583AE6B3}" type="presOf" srcId="{BDEFFF79-4F59-407A-8E5F-43DDF58B746D}" destId="{27AA665C-52F2-41AE-8AAE-9FD5E87ED775}" srcOrd="0" destOrd="0" presId="urn:microsoft.com/office/officeart/2005/8/layout/hList7"/>
    <dgm:cxn modelId="{01491802-EC05-4545-A4BB-4290E7257345}" type="presOf" srcId="{BDEFFF79-4F59-407A-8E5F-43DDF58B746D}" destId="{120FADAF-93C7-4670-B4C6-73AEC875450A}" srcOrd="1" destOrd="0" presId="urn:microsoft.com/office/officeart/2005/8/layout/hList7"/>
    <dgm:cxn modelId="{4D50FD1F-813F-4379-BBD8-5E2EB3F72DCF}" srcId="{6D70FF50-48C9-4A9B-9F53-0876B42364F5}" destId="{C062113C-BB8F-400C-BF84-97393B2B40D2}" srcOrd="0" destOrd="0" parTransId="{4E1532FE-16D0-401C-8229-3A5BBE26099C}" sibTransId="{4E206A0B-F789-47B0-B720-1BBD7FAFB4E8}"/>
    <dgm:cxn modelId="{FCC1FD9E-EDCA-4471-BCA4-D8EA21010C55}" type="presOf" srcId="{6D70FF50-48C9-4A9B-9F53-0876B42364F5}" destId="{54E8F7DC-7062-46A2-BFA1-B464880BB32F}" srcOrd="0" destOrd="0" presId="urn:microsoft.com/office/officeart/2005/8/layout/hList7"/>
    <dgm:cxn modelId="{968F91CC-FFE0-4AE0-884F-6383A9E59334}" type="presOf" srcId="{C062113C-BB8F-400C-BF84-97393B2B40D2}" destId="{64CF5893-CF97-46E3-B5A7-5FAAFFEA1FC2}" srcOrd="0" destOrd="0" presId="urn:microsoft.com/office/officeart/2005/8/layout/hList7"/>
    <dgm:cxn modelId="{9510B79F-753C-4A83-AF46-85C770A08907}" type="presOf" srcId="{14C65DC1-520F-407B-94E7-DB7238BEECC8}" destId="{467A578C-3192-441A-BC91-D3FBF5A77E5E}" srcOrd="0" destOrd="0" presId="urn:microsoft.com/office/officeart/2005/8/layout/hList7"/>
    <dgm:cxn modelId="{CA3AFC27-F647-4833-84A1-2A18706F20D4}" type="presOf" srcId="{E7E782E2-A9AE-4235-B30A-4D1CA4975EB1}" destId="{223C5460-E3EA-4672-A7A3-24D884BECE43}" srcOrd="1" destOrd="0" presId="urn:microsoft.com/office/officeart/2005/8/layout/hList7"/>
    <dgm:cxn modelId="{DD6377A5-DFF3-4317-B2BC-0EF63E186BE7}" type="presOf" srcId="{1C096DE6-5033-4336-AE7E-F79B21246BE8}" destId="{2EF45AB9-EFAE-4AE5-B57C-4226A22ECA82}" srcOrd="0" destOrd="0" presId="urn:microsoft.com/office/officeart/2005/8/layout/hList7"/>
    <dgm:cxn modelId="{A4976BDD-AC3C-4E03-B9BC-0DB15FDD7601}" type="presOf" srcId="{6461F0C7-1891-4A82-BEE7-717523AB94F5}" destId="{0A55FB0E-CAEA-4204-9F64-4EE768D03FC3}" srcOrd="1" destOrd="0" presId="urn:microsoft.com/office/officeart/2005/8/layout/hList7"/>
    <dgm:cxn modelId="{C8B2C873-B21B-49FF-B5BA-68C41AB714FF}" srcId="{6D70FF50-48C9-4A9B-9F53-0876B42364F5}" destId="{E7E782E2-A9AE-4235-B30A-4D1CA4975EB1}" srcOrd="2" destOrd="0" parTransId="{57BBBBD1-3E7D-44BD-938B-8FF041A1A872}" sibTransId="{1C096DE6-5033-4336-AE7E-F79B21246BE8}"/>
    <dgm:cxn modelId="{C982D0EA-DB7B-45E3-AE3D-2E371731D2C1}" type="presOf" srcId="{4E206A0B-F789-47B0-B720-1BBD7FAFB4E8}" destId="{491481E6-9A55-4B06-B63D-8134076EDD59}" srcOrd="0" destOrd="0" presId="urn:microsoft.com/office/officeart/2005/8/layout/hList7"/>
    <dgm:cxn modelId="{F6AE58B3-9D88-47F0-813A-A1A9AB8BD469}" type="presParOf" srcId="{54E8F7DC-7062-46A2-BFA1-B464880BB32F}" destId="{6934DA59-8CD6-4BB2-AE1E-F19AF62D31D8}" srcOrd="0" destOrd="0" presId="urn:microsoft.com/office/officeart/2005/8/layout/hList7"/>
    <dgm:cxn modelId="{3A85A066-72E3-4C36-A288-E63EBFF97D02}" type="presParOf" srcId="{54E8F7DC-7062-46A2-BFA1-B464880BB32F}" destId="{DF8ABD24-BA27-4C46-A8C8-ECB1174E7704}" srcOrd="1" destOrd="0" presId="urn:microsoft.com/office/officeart/2005/8/layout/hList7"/>
    <dgm:cxn modelId="{5CC49D36-8105-4570-A08F-5B71333CA15F}" type="presParOf" srcId="{DF8ABD24-BA27-4C46-A8C8-ECB1174E7704}" destId="{8E9E5D7F-E1A4-47E3-ACA2-6489C15F5C59}" srcOrd="0" destOrd="0" presId="urn:microsoft.com/office/officeart/2005/8/layout/hList7"/>
    <dgm:cxn modelId="{D6CB82A9-53C0-452C-8EA3-8E0ADFAA0F04}" type="presParOf" srcId="{8E9E5D7F-E1A4-47E3-ACA2-6489C15F5C59}" destId="{64CF5893-CF97-46E3-B5A7-5FAAFFEA1FC2}" srcOrd="0" destOrd="0" presId="urn:microsoft.com/office/officeart/2005/8/layout/hList7"/>
    <dgm:cxn modelId="{6FFABB43-25FA-4B7E-BD2F-B12E48133A74}" type="presParOf" srcId="{8E9E5D7F-E1A4-47E3-ACA2-6489C15F5C59}" destId="{D35EDA63-D68F-4EAC-98AB-802883A60590}" srcOrd="1" destOrd="0" presId="urn:microsoft.com/office/officeart/2005/8/layout/hList7"/>
    <dgm:cxn modelId="{19259503-6FBE-4CB8-B42E-498755CC7E4D}" type="presParOf" srcId="{8E9E5D7F-E1A4-47E3-ACA2-6489C15F5C59}" destId="{09BFCD02-B6A6-4BD8-91D9-9E6338348D00}" srcOrd="2" destOrd="0" presId="urn:microsoft.com/office/officeart/2005/8/layout/hList7"/>
    <dgm:cxn modelId="{6D7AAEF7-3472-4250-BA75-ADDC4EC72CC5}" type="presParOf" srcId="{8E9E5D7F-E1A4-47E3-ACA2-6489C15F5C59}" destId="{FDED87E9-C8B2-4399-9CC8-E68E8BB7AFCB}" srcOrd="3" destOrd="0" presId="urn:microsoft.com/office/officeart/2005/8/layout/hList7"/>
    <dgm:cxn modelId="{264B0B5F-B932-4A93-982E-08F394950C25}" type="presParOf" srcId="{DF8ABD24-BA27-4C46-A8C8-ECB1174E7704}" destId="{491481E6-9A55-4B06-B63D-8134076EDD59}" srcOrd="1" destOrd="0" presId="urn:microsoft.com/office/officeart/2005/8/layout/hList7"/>
    <dgm:cxn modelId="{F1CD8FBF-3AF1-437F-A595-BAFBFF1C93EB}" type="presParOf" srcId="{DF8ABD24-BA27-4C46-A8C8-ECB1174E7704}" destId="{635A91E6-C0C5-460F-87C6-E676F8F33955}" srcOrd="2" destOrd="0" presId="urn:microsoft.com/office/officeart/2005/8/layout/hList7"/>
    <dgm:cxn modelId="{45309EF4-5345-4EF8-B419-4734988A9337}" type="presParOf" srcId="{635A91E6-C0C5-460F-87C6-E676F8F33955}" destId="{EBA145B4-6006-490A-84D1-B6C915B563CE}" srcOrd="0" destOrd="0" presId="urn:microsoft.com/office/officeart/2005/8/layout/hList7"/>
    <dgm:cxn modelId="{80F52827-D005-41F8-A4E6-0021AA40C31F}" type="presParOf" srcId="{635A91E6-C0C5-460F-87C6-E676F8F33955}" destId="{0A55FB0E-CAEA-4204-9F64-4EE768D03FC3}" srcOrd="1" destOrd="0" presId="urn:microsoft.com/office/officeart/2005/8/layout/hList7"/>
    <dgm:cxn modelId="{C6E88947-66D5-4130-AF96-901BD8F625D7}" type="presParOf" srcId="{635A91E6-C0C5-460F-87C6-E676F8F33955}" destId="{B2CB03B9-C850-46AA-907C-8AB90395DB9A}" srcOrd="2" destOrd="0" presId="urn:microsoft.com/office/officeart/2005/8/layout/hList7"/>
    <dgm:cxn modelId="{BD3ADBD4-8390-480D-80AC-323EFD2850B3}" type="presParOf" srcId="{635A91E6-C0C5-460F-87C6-E676F8F33955}" destId="{68D67878-12DB-4BBC-8F3F-371F2F29B668}" srcOrd="3" destOrd="0" presId="urn:microsoft.com/office/officeart/2005/8/layout/hList7"/>
    <dgm:cxn modelId="{C2C69BE0-DD11-437E-B0E5-A4A0F1B375DE}" type="presParOf" srcId="{DF8ABD24-BA27-4C46-A8C8-ECB1174E7704}" destId="{467A578C-3192-441A-BC91-D3FBF5A77E5E}" srcOrd="3" destOrd="0" presId="urn:microsoft.com/office/officeart/2005/8/layout/hList7"/>
    <dgm:cxn modelId="{76034303-99DC-4D93-BA39-1B14A39672A9}" type="presParOf" srcId="{DF8ABD24-BA27-4C46-A8C8-ECB1174E7704}" destId="{B4FEFA32-BC41-47D6-8566-C50263C8ADF6}" srcOrd="4" destOrd="0" presId="urn:microsoft.com/office/officeart/2005/8/layout/hList7"/>
    <dgm:cxn modelId="{AD494661-777D-4199-BDBA-0C385A7283CB}" type="presParOf" srcId="{B4FEFA32-BC41-47D6-8566-C50263C8ADF6}" destId="{174B6CB9-1EEE-4763-81DA-845B86F830AA}" srcOrd="0" destOrd="0" presId="urn:microsoft.com/office/officeart/2005/8/layout/hList7"/>
    <dgm:cxn modelId="{14F0FF62-AEB6-45DD-9823-834354BE7404}" type="presParOf" srcId="{B4FEFA32-BC41-47D6-8566-C50263C8ADF6}" destId="{223C5460-E3EA-4672-A7A3-24D884BECE43}" srcOrd="1" destOrd="0" presId="urn:microsoft.com/office/officeart/2005/8/layout/hList7"/>
    <dgm:cxn modelId="{13ADF98F-793A-4A30-87E5-AC08D875A0C2}" type="presParOf" srcId="{B4FEFA32-BC41-47D6-8566-C50263C8ADF6}" destId="{FA6F0156-4C50-4E9A-890A-F720093EEA62}" srcOrd="2" destOrd="0" presId="urn:microsoft.com/office/officeart/2005/8/layout/hList7"/>
    <dgm:cxn modelId="{0B429812-BE59-455C-9007-E212993B5597}" type="presParOf" srcId="{B4FEFA32-BC41-47D6-8566-C50263C8ADF6}" destId="{AFEBA95A-073B-4F2A-8CA5-374F17CCAFCA}" srcOrd="3" destOrd="0" presId="urn:microsoft.com/office/officeart/2005/8/layout/hList7"/>
    <dgm:cxn modelId="{29075174-CF0B-4672-907E-7D4EEB8675B7}" type="presParOf" srcId="{DF8ABD24-BA27-4C46-A8C8-ECB1174E7704}" destId="{2EF45AB9-EFAE-4AE5-B57C-4226A22ECA82}" srcOrd="5" destOrd="0" presId="urn:microsoft.com/office/officeart/2005/8/layout/hList7"/>
    <dgm:cxn modelId="{D64FC70A-9349-4E66-9455-6A50594C798B}" type="presParOf" srcId="{DF8ABD24-BA27-4C46-A8C8-ECB1174E7704}" destId="{942E0040-45BF-4925-BD41-FCEB5A801427}" srcOrd="6" destOrd="0" presId="urn:microsoft.com/office/officeart/2005/8/layout/hList7"/>
    <dgm:cxn modelId="{DF591E64-0126-4976-8911-AFEB8F42C2DE}" type="presParOf" srcId="{942E0040-45BF-4925-BD41-FCEB5A801427}" destId="{27AA665C-52F2-41AE-8AAE-9FD5E87ED775}" srcOrd="0" destOrd="0" presId="urn:microsoft.com/office/officeart/2005/8/layout/hList7"/>
    <dgm:cxn modelId="{A6B36FAC-86B3-4B7D-A3DC-CCFB6DCB43B2}" type="presParOf" srcId="{942E0040-45BF-4925-BD41-FCEB5A801427}" destId="{120FADAF-93C7-4670-B4C6-73AEC875450A}" srcOrd="1" destOrd="0" presId="urn:microsoft.com/office/officeart/2005/8/layout/hList7"/>
    <dgm:cxn modelId="{6D69C755-6B86-4577-992D-EA63AE048176}" type="presParOf" srcId="{942E0040-45BF-4925-BD41-FCEB5A801427}" destId="{E4659D7B-4664-4187-98B7-D198DF9BDD36}" srcOrd="2" destOrd="0" presId="urn:microsoft.com/office/officeart/2005/8/layout/hList7"/>
    <dgm:cxn modelId="{9AEBA954-9942-4240-B197-B73AA04F620B}" type="presParOf" srcId="{942E0040-45BF-4925-BD41-FCEB5A801427}" destId="{8DFF9F0B-29FC-40E9-B113-6D018434F819}" srcOrd="3" destOrd="0" presId="urn:microsoft.com/office/officeart/2005/8/layout/hList7"/>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3d2" qsCatId="3D" csTypeId="urn:microsoft.com/office/officeart/2005/8/colors/colorful5" csCatId="colorful" phldr="1"/>
      <dgm:spPr/>
      <dgm:t>
        <a:bodyPr/>
        <a:lstStyle/>
        <a:p>
          <a:endParaRPr lang="id-ID"/>
        </a:p>
      </dgm:t>
    </dgm:pt>
    <dgm:pt modelId="{026362B3-D754-4C4B-A502-EB64AEEB7E44}">
      <dgm:prSet custT="1"/>
      <dgm:spPr/>
      <dgm:t>
        <a:bodyPr/>
        <a:lstStyle/>
        <a:p>
          <a:pPr algn="ctr" rtl="0"/>
          <a:r>
            <a:rPr lang="id-ID" sz="5600" dirty="0" smtClean="0">
              <a:latin typeface="Arial" pitchFamily="34" charset="0"/>
              <a:cs typeface="Arial" pitchFamily="34" charset="0"/>
            </a:rPr>
            <a:t>Dinamika dan Tantangan Pancasila sebagai Dasar Nilai Pengembangan Ilmu</a:t>
          </a:r>
          <a:endParaRPr lang="id-ID" sz="5600"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5600"/>
        </a:p>
      </dgm:t>
    </dgm:pt>
    <dgm:pt modelId="{9F32F526-6B02-43EA-9195-499796C62204}" type="sibTrans" cxnId="{FBC87B5A-EEB0-4685-8531-D8B68FC77497}">
      <dgm:prSet/>
      <dgm:spPr/>
      <dgm:t>
        <a:bodyPr/>
        <a:lstStyle/>
        <a:p>
          <a:endParaRPr lang="id-ID" sz="560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824677" custLinFactNeighborX="1325" custLinFactNeighborY="-22839">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A0161C17-EEF4-4F5D-9198-035D5DC8A97B}" type="presOf" srcId="{2E530979-921F-4996-98D8-AFEB5F96B7DE}" destId="{211193E1-5E12-4589-BA5F-3469B2D8B4BF}" srcOrd="0" destOrd="0" presId="urn:microsoft.com/office/officeart/2005/8/layout/vList2"/>
    <dgm:cxn modelId="{1464AD6B-17CF-4D3D-80A6-1E0B784EB4E9}" type="presOf" srcId="{026362B3-D754-4C4B-A502-EB64AEEB7E44}" destId="{09D3F267-E6CD-481D-BCEC-7563BBCA2483}" srcOrd="0" destOrd="0" presId="urn:microsoft.com/office/officeart/2005/8/layout/vList2"/>
    <dgm:cxn modelId="{6EB9D265-50A4-4BB5-9C16-764CB78D0B04}"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46D37A-AFE5-473F-BE43-15D15CC78195}"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id-ID"/>
        </a:p>
      </dgm:t>
    </dgm:pt>
    <dgm:pt modelId="{82480869-5FE0-46EA-B696-C7C660ED6E10}">
      <dgm:prSet custT="1"/>
      <dgm:spPr/>
      <dgm:t>
        <a:bodyPr/>
        <a:lstStyle/>
        <a:p>
          <a:pPr rtl="0"/>
          <a:r>
            <a:rPr lang="id-ID" sz="1800" b="1" i="1" dirty="0" smtClean="0">
              <a:solidFill>
                <a:schemeClr val="tx1"/>
              </a:solidFill>
            </a:rPr>
            <a:t>Pertama</a:t>
          </a:r>
          <a:r>
            <a:rPr lang="id-ID" sz="1800" dirty="0" smtClean="0">
              <a:solidFill>
                <a:schemeClr val="tx1"/>
              </a:solidFill>
            </a:rPr>
            <a:t>, iptek yang gayut (bergantung/bersangkut) dengan nilai budaya dan agama sehingga pengembangan iptek harus senantiasa didasarkan atas sikap human-religius</a:t>
          </a:r>
          <a:endParaRPr lang="id-ID" sz="1800" dirty="0">
            <a:solidFill>
              <a:schemeClr val="tx1"/>
            </a:solidFill>
          </a:endParaRPr>
        </a:p>
      </dgm:t>
    </dgm:pt>
    <dgm:pt modelId="{8D6CF850-587A-4089-BF60-7B9F19D1B7A6}" type="parTrans" cxnId="{6C4A3149-78B2-4C8F-A9E4-0A90FDD5C184}">
      <dgm:prSet/>
      <dgm:spPr/>
      <dgm:t>
        <a:bodyPr/>
        <a:lstStyle/>
        <a:p>
          <a:endParaRPr lang="id-ID" sz="1800">
            <a:solidFill>
              <a:schemeClr val="tx1"/>
            </a:solidFill>
          </a:endParaRPr>
        </a:p>
      </dgm:t>
    </dgm:pt>
    <dgm:pt modelId="{340AAF67-C899-4127-9A4D-DCC84AF091EB}" type="sibTrans" cxnId="{6C4A3149-78B2-4C8F-A9E4-0A90FDD5C184}">
      <dgm:prSet/>
      <dgm:spPr/>
      <dgm:t>
        <a:bodyPr/>
        <a:lstStyle/>
        <a:p>
          <a:endParaRPr lang="id-ID" sz="1800">
            <a:solidFill>
              <a:schemeClr val="tx1"/>
            </a:solidFill>
          </a:endParaRPr>
        </a:p>
      </dgm:t>
    </dgm:pt>
    <dgm:pt modelId="{D2E19F3D-D7B0-4201-B85C-B9022EE67624}">
      <dgm:prSet custT="1"/>
      <dgm:spPr/>
      <dgm:t>
        <a:bodyPr/>
        <a:lstStyle/>
        <a:p>
          <a:pPr rtl="0"/>
          <a:r>
            <a:rPr lang="id-ID" sz="1800" b="1" i="1" dirty="0" smtClean="0">
              <a:solidFill>
                <a:schemeClr val="tx1"/>
              </a:solidFill>
            </a:rPr>
            <a:t>Kedua</a:t>
          </a:r>
          <a:r>
            <a:rPr lang="id-ID" sz="1800" dirty="0" smtClean="0">
              <a:solidFill>
                <a:schemeClr val="tx1"/>
              </a:solidFill>
            </a:rPr>
            <a:t>, iptek yang lepas sama sekali dari norma budaya dan agama sehingga terjadi sekularisasi yang berakibat pada kemajuan iptek tanpa dikawal dan diwarnai nilai human religius. Hal ini terjadi karena sekelompok ilmuwan yang meyakini bahwa iptek memiliki hukum-hukum sendiri yang lepas dan tidak perlu diintervensi nilai-nilai dari luar</a:t>
          </a:r>
          <a:endParaRPr lang="id-ID" sz="1800" dirty="0">
            <a:solidFill>
              <a:schemeClr val="tx1"/>
            </a:solidFill>
          </a:endParaRPr>
        </a:p>
      </dgm:t>
    </dgm:pt>
    <dgm:pt modelId="{89986E33-6193-47AD-9070-7DEDBD3F830D}" type="parTrans" cxnId="{F595B953-A5CA-43EA-9F73-B1990E1F7CE3}">
      <dgm:prSet/>
      <dgm:spPr/>
      <dgm:t>
        <a:bodyPr/>
        <a:lstStyle/>
        <a:p>
          <a:endParaRPr lang="id-ID" sz="1800">
            <a:solidFill>
              <a:schemeClr val="tx1"/>
            </a:solidFill>
          </a:endParaRPr>
        </a:p>
      </dgm:t>
    </dgm:pt>
    <dgm:pt modelId="{AA865FB3-D4CE-4324-A676-9A3259CEBF9B}" type="sibTrans" cxnId="{F595B953-A5CA-43EA-9F73-B1990E1F7CE3}">
      <dgm:prSet/>
      <dgm:spPr/>
      <dgm:t>
        <a:bodyPr/>
        <a:lstStyle/>
        <a:p>
          <a:endParaRPr lang="id-ID" sz="1800">
            <a:solidFill>
              <a:schemeClr val="tx1"/>
            </a:solidFill>
          </a:endParaRPr>
        </a:p>
      </dgm:t>
    </dgm:pt>
    <dgm:pt modelId="{39388CAD-09F6-4D5C-AEE0-8C93572D6C86}">
      <dgm:prSet custT="1"/>
      <dgm:spPr/>
      <dgm:t>
        <a:bodyPr/>
        <a:lstStyle/>
        <a:p>
          <a:pPr rtl="0"/>
          <a:r>
            <a:rPr lang="id-ID" sz="1800" b="1" i="1" dirty="0" smtClean="0">
              <a:solidFill>
                <a:schemeClr val="tx1"/>
              </a:solidFill>
            </a:rPr>
            <a:t>Ketiga</a:t>
          </a:r>
          <a:r>
            <a:rPr lang="id-ID" sz="1800" dirty="0" smtClean="0">
              <a:solidFill>
                <a:schemeClr val="tx1"/>
              </a:solidFill>
            </a:rPr>
            <a:t>, iptek yang menempatkan nilai agama dan budaya sebagai mitra dialog di saat diperlukan. Dalam hal ini, ada sebagian ilmuwan yang beranggapan bahwa iptek memang memiliki hukum tersendiri (faktor internal), tetapi di pihak lain diperlukan faktor eksternal (budaya, ideologi, dan agama) untuk bertukar pikiran, meskipun tidak dalam arti saling bergantung secara ketat.</a:t>
          </a:r>
          <a:endParaRPr lang="id-ID" sz="1800" dirty="0">
            <a:solidFill>
              <a:schemeClr val="tx1"/>
            </a:solidFill>
          </a:endParaRPr>
        </a:p>
      </dgm:t>
    </dgm:pt>
    <dgm:pt modelId="{59E3D49E-5CDF-4657-B08E-313C3DAF3A92}" type="parTrans" cxnId="{0A6D2D5D-3BA2-4212-A183-0D86E22BFAED}">
      <dgm:prSet/>
      <dgm:spPr/>
      <dgm:t>
        <a:bodyPr/>
        <a:lstStyle/>
        <a:p>
          <a:endParaRPr lang="id-ID" sz="1800">
            <a:solidFill>
              <a:schemeClr val="tx1"/>
            </a:solidFill>
          </a:endParaRPr>
        </a:p>
      </dgm:t>
    </dgm:pt>
    <dgm:pt modelId="{120B7ED3-5E0D-4FBF-AC80-2A757569F766}" type="sibTrans" cxnId="{0A6D2D5D-3BA2-4212-A183-0D86E22BFAED}">
      <dgm:prSet/>
      <dgm:spPr/>
      <dgm:t>
        <a:bodyPr/>
        <a:lstStyle/>
        <a:p>
          <a:endParaRPr lang="id-ID" sz="1800">
            <a:solidFill>
              <a:schemeClr val="tx1"/>
            </a:solidFill>
          </a:endParaRPr>
        </a:p>
      </dgm:t>
    </dgm:pt>
    <dgm:pt modelId="{BCE82636-AEBB-4E11-A442-99330275CAEC}" type="pres">
      <dgm:prSet presAssocID="{0346D37A-AFE5-473F-BE43-15D15CC78195}" presName="linear" presStyleCnt="0">
        <dgm:presLayoutVars>
          <dgm:animLvl val="lvl"/>
          <dgm:resizeHandles val="exact"/>
        </dgm:presLayoutVars>
      </dgm:prSet>
      <dgm:spPr/>
      <dgm:t>
        <a:bodyPr/>
        <a:lstStyle/>
        <a:p>
          <a:endParaRPr lang="id-ID"/>
        </a:p>
      </dgm:t>
    </dgm:pt>
    <dgm:pt modelId="{23D40CE8-EEBF-4A39-A2D4-E9E4D9AC0580}" type="pres">
      <dgm:prSet presAssocID="{82480869-5FE0-46EA-B696-C7C660ED6E10}" presName="parentText" presStyleLbl="node1" presStyleIdx="0" presStyleCnt="3" custScaleY="58620">
        <dgm:presLayoutVars>
          <dgm:chMax val="0"/>
          <dgm:bulletEnabled val="1"/>
        </dgm:presLayoutVars>
      </dgm:prSet>
      <dgm:spPr/>
      <dgm:t>
        <a:bodyPr/>
        <a:lstStyle/>
        <a:p>
          <a:endParaRPr lang="id-ID"/>
        </a:p>
      </dgm:t>
    </dgm:pt>
    <dgm:pt modelId="{45B429B9-651E-48CD-B2D7-9FAB8271061F}" type="pres">
      <dgm:prSet presAssocID="{340AAF67-C899-4127-9A4D-DCC84AF091EB}" presName="spacer" presStyleCnt="0"/>
      <dgm:spPr/>
    </dgm:pt>
    <dgm:pt modelId="{6CF4599D-585C-4115-93F3-DC904EFBFF85}" type="pres">
      <dgm:prSet presAssocID="{D2E19F3D-D7B0-4201-B85C-B9022EE67624}" presName="parentText" presStyleLbl="node1" presStyleIdx="1" presStyleCnt="3">
        <dgm:presLayoutVars>
          <dgm:chMax val="0"/>
          <dgm:bulletEnabled val="1"/>
        </dgm:presLayoutVars>
      </dgm:prSet>
      <dgm:spPr/>
      <dgm:t>
        <a:bodyPr/>
        <a:lstStyle/>
        <a:p>
          <a:endParaRPr lang="id-ID"/>
        </a:p>
      </dgm:t>
    </dgm:pt>
    <dgm:pt modelId="{966CDE0B-2762-4F4E-9EA9-E74137E7B239}" type="pres">
      <dgm:prSet presAssocID="{AA865FB3-D4CE-4324-A676-9A3259CEBF9B}" presName="spacer" presStyleCnt="0"/>
      <dgm:spPr/>
    </dgm:pt>
    <dgm:pt modelId="{81D2C923-9FFA-4799-92A1-40E91888EDA8}" type="pres">
      <dgm:prSet presAssocID="{39388CAD-09F6-4D5C-AEE0-8C93572D6C86}" presName="parentText" presStyleLbl="node1" presStyleIdx="2" presStyleCnt="3">
        <dgm:presLayoutVars>
          <dgm:chMax val="0"/>
          <dgm:bulletEnabled val="1"/>
        </dgm:presLayoutVars>
      </dgm:prSet>
      <dgm:spPr/>
      <dgm:t>
        <a:bodyPr/>
        <a:lstStyle/>
        <a:p>
          <a:endParaRPr lang="id-ID"/>
        </a:p>
      </dgm:t>
    </dgm:pt>
  </dgm:ptLst>
  <dgm:cxnLst>
    <dgm:cxn modelId="{D1508308-7BE5-492D-B35C-4083CE75B61C}" type="presOf" srcId="{0346D37A-AFE5-473F-BE43-15D15CC78195}" destId="{BCE82636-AEBB-4E11-A442-99330275CAEC}" srcOrd="0" destOrd="0" presId="urn:microsoft.com/office/officeart/2005/8/layout/vList2"/>
    <dgm:cxn modelId="{8AEB7D9E-A198-4121-A411-CBDAEA11BDDC}" type="presOf" srcId="{D2E19F3D-D7B0-4201-B85C-B9022EE67624}" destId="{6CF4599D-585C-4115-93F3-DC904EFBFF85}" srcOrd="0" destOrd="0" presId="urn:microsoft.com/office/officeart/2005/8/layout/vList2"/>
    <dgm:cxn modelId="{6C4A3149-78B2-4C8F-A9E4-0A90FDD5C184}" srcId="{0346D37A-AFE5-473F-BE43-15D15CC78195}" destId="{82480869-5FE0-46EA-B696-C7C660ED6E10}" srcOrd="0" destOrd="0" parTransId="{8D6CF850-587A-4089-BF60-7B9F19D1B7A6}" sibTransId="{340AAF67-C899-4127-9A4D-DCC84AF091EB}"/>
    <dgm:cxn modelId="{0A6D2D5D-3BA2-4212-A183-0D86E22BFAED}" srcId="{0346D37A-AFE5-473F-BE43-15D15CC78195}" destId="{39388CAD-09F6-4D5C-AEE0-8C93572D6C86}" srcOrd="2" destOrd="0" parTransId="{59E3D49E-5CDF-4657-B08E-313C3DAF3A92}" sibTransId="{120B7ED3-5E0D-4FBF-AC80-2A757569F766}"/>
    <dgm:cxn modelId="{B6DA813E-847B-4562-AB0D-5590AFA54E60}" type="presOf" srcId="{39388CAD-09F6-4D5C-AEE0-8C93572D6C86}" destId="{81D2C923-9FFA-4799-92A1-40E91888EDA8}" srcOrd="0" destOrd="0" presId="urn:microsoft.com/office/officeart/2005/8/layout/vList2"/>
    <dgm:cxn modelId="{F595B953-A5CA-43EA-9F73-B1990E1F7CE3}" srcId="{0346D37A-AFE5-473F-BE43-15D15CC78195}" destId="{D2E19F3D-D7B0-4201-B85C-B9022EE67624}" srcOrd="1" destOrd="0" parTransId="{89986E33-6193-47AD-9070-7DEDBD3F830D}" sibTransId="{AA865FB3-D4CE-4324-A676-9A3259CEBF9B}"/>
    <dgm:cxn modelId="{63F27791-18E4-4B99-86FA-6A48661FD53E}" type="presOf" srcId="{82480869-5FE0-46EA-B696-C7C660ED6E10}" destId="{23D40CE8-EEBF-4A39-A2D4-E9E4D9AC0580}" srcOrd="0" destOrd="0" presId="urn:microsoft.com/office/officeart/2005/8/layout/vList2"/>
    <dgm:cxn modelId="{114AE23E-E190-461E-8676-3112643E0540}" type="presParOf" srcId="{BCE82636-AEBB-4E11-A442-99330275CAEC}" destId="{23D40CE8-EEBF-4A39-A2D4-E9E4D9AC0580}" srcOrd="0" destOrd="0" presId="urn:microsoft.com/office/officeart/2005/8/layout/vList2"/>
    <dgm:cxn modelId="{5977AAAA-820F-4967-809B-CBA8B778CF22}" type="presParOf" srcId="{BCE82636-AEBB-4E11-A442-99330275CAEC}" destId="{45B429B9-651E-48CD-B2D7-9FAB8271061F}" srcOrd="1" destOrd="0" presId="urn:microsoft.com/office/officeart/2005/8/layout/vList2"/>
    <dgm:cxn modelId="{EB1C00C5-775F-471C-873B-407B8617F0AF}" type="presParOf" srcId="{BCE82636-AEBB-4E11-A442-99330275CAEC}" destId="{6CF4599D-585C-4115-93F3-DC904EFBFF85}" srcOrd="2" destOrd="0" presId="urn:microsoft.com/office/officeart/2005/8/layout/vList2"/>
    <dgm:cxn modelId="{E387CD48-6915-4B06-A668-DE6D7652FF18}" type="presParOf" srcId="{BCE82636-AEBB-4E11-A442-99330275CAEC}" destId="{966CDE0B-2762-4F4E-9EA9-E74137E7B239}" srcOrd="3" destOrd="0" presId="urn:microsoft.com/office/officeart/2005/8/layout/vList2"/>
    <dgm:cxn modelId="{39E6BB38-13DD-4D4F-A140-779E0B2A6ED9}" type="presParOf" srcId="{BCE82636-AEBB-4E11-A442-99330275CAEC}" destId="{81D2C923-9FFA-4799-92A1-40E91888EDA8}"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3d2" qsCatId="3D" csTypeId="urn:microsoft.com/office/officeart/2005/8/colors/colorful5" csCatId="colorful" phldr="1"/>
      <dgm:spPr/>
      <dgm:t>
        <a:bodyPr/>
        <a:lstStyle/>
        <a:p>
          <a:endParaRPr lang="id-ID"/>
        </a:p>
      </dgm:t>
    </dgm:pt>
    <dgm:pt modelId="{026362B3-D754-4C4B-A502-EB64AEEB7E44}">
      <dgm:prSet custT="1"/>
      <dgm:spPr/>
      <dgm:t>
        <a:bodyPr/>
        <a:lstStyle/>
        <a:p>
          <a:pPr algn="ctr" rtl="0"/>
          <a:r>
            <a:rPr lang="id-ID" sz="2800" dirty="0" smtClean="0">
              <a:latin typeface="Arial" pitchFamily="34" charset="0"/>
              <a:cs typeface="Arial" pitchFamily="34" charset="0"/>
            </a:rPr>
            <a:t>Dinamika Pancasila sebagai Dasar Nilai Pengembangan Ilmu</a:t>
          </a:r>
          <a:endParaRPr lang="id-ID" sz="2800"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2800"/>
        </a:p>
      </dgm:t>
    </dgm:pt>
    <dgm:pt modelId="{9F32F526-6B02-43EA-9195-499796C62204}" type="sibTrans" cxnId="{FBC87B5A-EEB0-4685-8531-D8B68FC77497}">
      <dgm:prSet/>
      <dgm:spPr/>
      <dgm:t>
        <a:bodyPr/>
        <a:lstStyle/>
        <a:p>
          <a:endParaRPr lang="id-ID" sz="280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824677" custLinFactNeighborX="1325" custLinFactNeighborY="-22839">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B0F70B79-6391-40CB-B829-681304CD74B0}" type="presOf" srcId="{026362B3-D754-4C4B-A502-EB64AEEB7E44}" destId="{09D3F267-E6CD-481D-BCEC-7563BBCA2483}" srcOrd="0" destOrd="0" presId="urn:microsoft.com/office/officeart/2005/8/layout/vList2"/>
    <dgm:cxn modelId="{BDBBC7B2-A9C7-4034-A601-03A810E9184F}" type="presOf" srcId="{2E530979-921F-4996-98D8-AFEB5F96B7DE}" destId="{211193E1-5E12-4589-BA5F-3469B2D8B4BF}" srcOrd="0" destOrd="0" presId="urn:microsoft.com/office/officeart/2005/8/layout/vList2"/>
    <dgm:cxn modelId="{4E6E7B1A-642B-43DF-839F-B607BFA9F6E2}"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3d2" qsCatId="3D" csTypeId="urn:microsoft.com/office/officeart/2005/8/colors/colorful5" csCatId="colorful" phldr="1"/>
      <dgm:spPr/>
      <dgm:t>
        <a:bodyPr/>
        <a:lstStyle/>
        <a:p>
          <a:endParaRPr lang="id-ID"/>
        </a:p>
      </dgm:t>
    </dgm:pt>
    <dgm:pt modelId="{026362B3-D754-4C4B-A502-EB64AEEB7E44}">
      <dgm:prSet custT="1"/>
      <dgm:spPr/>
      <dgm:t>
        <a:bodyPr/>
        <a:lstStyle/>
        <a:p>
          <a:pPr algn="ctr" rtl="0"/>
          <a:r>
            <a:rPr lang="id-ID" sz="2800" dirty="0" smtClean="0">
              <a:latin typeface="Arial" pitchFamily="34" charset="0"/>
              <a:cs typeface="Arial" pitchFamily="34" charset="0"/>
            </a:rPr>
            <a:t>Tantangan Pancasila sebagai Dasar Nilai Pengembangan Ilmu</a:t>
          </a:r>
          <a:endParaRPr lang="id-ID" sz="2800"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2800"/>
        </a:p>
      </dgm:t>
    </dgm:pt>
    <dgm:pt modelId="{9F32F526-6B02-43EA-9195-499796C62204}" type="sibTrans" cxnId="{FBC87B5A-EEB0-4685-8531-D8B68FC77497}">
      <dgm:prSet/>
      <dgm:spPr/>
      <dgm:t>
        <a:bodyPr/>
        <a:lstStyle/>
        <a:p>
          <a:endParaRPr lang="id-ID" sz="280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824677" custLinFactNeighborX="1325" custLinFactNeighborY="-22839">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631931F4-16C4-4920-A33A-5BF1C9BF5F28}" type="presOf" srcId="{2E530979-921F-4996-98D8-AFEB5F96B7DE}" destId="{211193E1-5E12-4589-BA5F-3469B2D8B4BF}" srcOrd="0" destOrd="0" presId="urn:microsoft.com/office/officeart/2005/8/layout/vList2"/>
    <dgm:cxn modelId="{49C3550E-D6CB-4FED-ABDD-6620489FB483}" type="presOf" srcId="{026362B3-D754-4C4B-A502-EB64AEEB7E44}" destId="{09D3F267-E6CD-481D-BCEC-7563BBCA2483}" srcOrd="0" destOrd="0" presId="urn:microsoft.com/office/officeart/2005/8/layout/vList2"/>
    <dgm:cxn modelId="{DABCD382-98C4-45A1-A9D8-1C6EC4C2B28E}"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3d2" qsCatId="3D" csTypeId="urn:microsoft.com/office/officeart/2005/8/colors/colorful5" csCatId="colorful" phldr="1"/>
      <dgm:spPr/>
      <dgm:t>
        <a:bodyPr/>
        <a:lstStyle/>
        <a:p>
          <a:endParaRPr lang="id-ID"/>
        </a:p>
      </dgm:t>
    </dgm:pt>
    <dgm:pt modelId="{026362B3-D754-4C4B-A502-EB64AEEB7E44}">
      <dgm:prSet custT="1"/>
      <dgm:spPr/>
      <dgm:t>
        <a:bodyPr/>
        <a:lstStyle/>
        <a:p>
          <a:pPr algn="ctr" rtl="0"/>
          <a:r>
            <a:rPr lang="it-IT" sz="5600" dirty="0" smtClean="0">
              <a:latin typeface="Arial" pitchFamily="34" charset="0"/>
              <a:cs typeface="Arial" pitchFamily="34" charset="0"/>
            </a:rPr>
            <a:t>Esensi dan Urgensi Pancasila sebagai Dasar</a:t>
          </a:r>
          <a:r>
            <a:rPr lang="id-ID" sz="5600" dirty="0" smtClean="0">
              <a:latin typeface="Arial" pitchFamily="34" charset="0"/>
              <a:cs typeface="Arial" pitchFamily="34" charset="0"/>
            </a:rPr>
            <a:t> Nilai Pengembangan Ilmu untuk Masa Depan</a:t>
          </a:r>
          <a:endParaRPr lang="id-ID" sz="5600"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5600"/>
        </a:p>
      </dgm:t>
    </dgm:pt>
    <dgm:pt modelId="{9F32F526-6B02-43EA-9195-499796C62204}" type="sibTrans" cxnId="{FBC87B5A-EEB0-4685-8531-D8B68FC77497}">
      <dgm:prSet/>
      <dgm:spPr/>
      <dgm:t>
        <a:bodyPr/>
        <a:lstStyle/>
        <a:p>
          <a:endParaRPr lang="id-ID" sz="560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824677" custLinFactNeighborX="1325" custLinFactNeighborY="-22839">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4E47C387-BA3F-4C9E-883F-216FC1C43723}" type="presOf" srcId="{2E530979-921F-4996-98D8-AFEB5F96B7DE}" destId="{211193E1-5E12-4589-BA5F-3469B2D8B4BF}" srcOrd="0" destOrd="0" presId="urn:microsoft.com/office/officeart/2005/8/layout/vList2"/>
    <dgm:cxn modelId="{2ADF5D1A-6026-417C-BFC9-0F0137972022}" type="presOf" srcId="{026362B3-D754-4C4B-A502-EB64AEEB7E44}" destId="{09D3F267-E6CD-481D-BCEC-7563BBCA2483}" srcOrd="0" destOrd="0" presId="urn:microsoft.com/office/officeart/2005/8/layout/vList2"/>
    <dgm:cxn modelId="{200557CD-C268-47FA-92F4-7095B13E8F5C}"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3d2" qsCatId="3D" csTypeId="urn:microsoft.com/office/officeart/2005/8/colors/colorful5" csCatId="colorful" phldr="1"/>
      <dgm:spPr/>
      <dgm:t>
        <a:bodyPr/>
        <a:lstStyle/>
        <a:p>
          <a:endParaRPr lang="id-ID"/>
        </a:p>
      </dgm:t>
    </dgm:pt>
    <dgm:pt modelId="{026362B3-D754-4C4B-A502-EB64AEEB7E44}">
      <dgm:prSet custT="1"/>
      <dgm:spPr/>
      <dgm:t>
        <a:bodyPr/>
        <a:lstStyle/>
        <a:p>
          <a:pPr algn="ctr" rtl="0"/>
          <a:r>
            <a:rPr lang="it-IT" sz="2600" dirty="0" smtClean="0">
              <a:latin typeface="Arial" pitchFamily="34" charset="0"/>
              <a:cs typeface="Arial" pitchFamily="34" charset="0"/>
            </a:rPr>
            <a:t>Esensi Pancasila sebagai Dasar</a:t>
          </a:r>
          <a:r>
            <a:rPr lang="id-ID" sz="2600" dirty="0" smtClean="0">
              <a:latin typeface="Arial" pitchFamily="34" charset="0"/>
              <a:cs typeface="Arial" pitchFamily="34" charset="0"/>
            </a:rPr>
            <a:t> Nilai Pengembangan Ilmu untuk Masa Depan</a:t>
          </a:r>
          <a:endParaRPr lang="id-ID" sz="2600"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2600"/>
        </a:p>
      </dgm:t>
    </dgm:pt>
    <dgm:pt modelId="{9F32F526-6B02-43EA-9195-499796C62204}" type="sibTrans" cxnId="{FBC87B5A-EEB0-4685-8531-D8B68FC77497}">
      <dgm:prSet/>
      <dgm:spPr/>
      <dgm:t>
        <a:bodyPr/>
        <a:lstStyle/>
        <a:p>
          <a:endParaRPr lang="id-ID" sz="260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342954" custLinFactNeighborX="1325" custLinFactNeighborY="-22839">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4EA8F7D2-B028-4F19-889D-60DC972A0582}" type="presOf" srcId="{2E530979-921F-4996-98D8-AFEB5F96B7DE}" destId="{211193E1-5E12-4589-BA5F-3469B2D8B4BF}" srcOrd="0" destOrd="0" presId="urn:microsoft.com/office/officeart/2005/8/layout/vList2"/>
    <dgm:cxn modelId="{C4857465-0136-4C0E-A19A-B93C43AF8289}" type="presOf" srcId="{026362B3-D754-4C4B-A502-EB64AEEB7E44}" destId="{09D3F267-E6CD-481D-BCEC-7563BBCA2483}" srcOrd="0" destOrd="0" presId="urn:microsoft.com/office/officeart/2005/8/layout/vList2"/>
    <dgm:cxn modelId="{9DEBA12D-AEBF-4EBD-A229-9E0D9F7C4432}"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3d2" qsCatId="3D" csTypeId="urn:microsoft.com/office/officeart/2005/8/colors/colorful5" csCatId="colorful" phldr="1"/>
      <dgm:spPr/>
      <dgm:t>
        <a:bodyPr/>
        <a:lstStyle/>
        <a:p>
          <a:endParaRPr lang="id-ID"/>
        </a:p>
      </dgm:t>
    </dgm:pt>
    <dgm:pt modelId="{026362B3-D754-4C4B-A502-EB64AEEB7E44}">
      <dgm:prSet custT="1"/>
      <dgm:spPr/>
      <dgm:t>
        <a:bodyPr/>
        <a:lstStyle/>
        <a:p>
          <a:pPr algn="ctr" rtl="0"/>
          <a:r>
            <a:rPr lang="id-ID" sz="2600" dirty="0" smtClean="0">
              <a:latin typeface="Arial" pitchFamily="34" charset="0"/>
              <a:cs typeface="Arial" pitchFamily="34" charset="0"/>
            </a:rPr>
            <a:t>Urgensi</a:t>
          </a:r>
          <a:r>
            <a:rPr lang="it-IT" sz="2600" dirty="0" smtClean="0">
              <a:latin typeface="Arial" pitchFamily="34" charset="0"/>
              <a:cs typeface="Arial" pitchFamily="34" charset="0"/>
            </a:rPr>
            <a:t> Pancasila sebagai Dasar</a:t>
          </a:r>
          <a:r>
            <a:rPr lang="id-ID" sz="2600" dirty="0" smtClean="0">
              <a:latin typeface="Arial" pitchFamily="34" charset="0"/>
              <a:cs typeface="Arial" pitchFamily="34" charset="0"/>
            </a:rPr>
            <a:t> Nilai Pengembangan Ilmu untuk Masa Depan</a:t>
          </a:r>
          <a:endParaRPr lang="id-ID" sz="2600"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2600"/>
        </a:p>
      </dgm:t>
    </dgm:pt>
    <dgm:pt modelId="{9F32F526-6B02-43EA-9195-499796C62204}" type="sibTrans" cxnId="{FBC87B5A-EEB0-4685-8531-D8B68FC77497}">
      <dgm:prSet/>
      <dgm:spPr/>
      <dgm:t>
        <a:bodyPr/>
        <a:lstStyle/>
        <a:p>
          <a:endParaRPr lang="id-ID" sz="260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342954" custLinFactNeighborX="1325" custLinFactNeighborY="-22839">
        <dgm:presLayoutVars>
          <dgm:chMax val="0"/>
          <dgm:bulletEnabled val="1"/>
        </dgm:presLayoutVars>
      </dgm:prSet>
      <dgm:spPr/>
      <dgm:t>
        <a:bodyPr/>
        <a:lstStyle/>
        <a:p>
          <a:endParaRPr lang="id-ID"/>
        </a:p>
      </dgm:t>
    </dgm:pt>
  </dgm:ptLst>
  <dgm:cxnLst>
    <dgm:cxn modelId="{845E096A-A6E9-4210-B33C-DE1981D5AB98}" type="presOf" srcId="{2E530979-921F-4996-98D8-AFEB5F96B7DE}" destId="{211193E1-5E12-4589-BA5F-3469B2D8B4BF}"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F398F6DF-269B-4406-B04F-DE604597F0C1}" type="presOf" srcId="{026362B3-D754-4C4B-A502-EB64AEEB7E44}" destId="{09D3F267-E6CD-481D-BCEC-7563BBCA2483}" srcOrd="0" destOrd="0" presId="urn:microsoft.com/office/officeart/2005/8/layout/vList2"/>
    <dgm:cxn modelId="{41972DA4-9039-467D-93AC-A2BF3634642A}"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CC87A5-6AF8-40C1-B022-D6E1CB96496D}"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id-ID"/>
        </a:p>
      </dgm:t>
    </dgm:pt>
    <dgm:pt modelId="{6BC757FE-4F90-471D-8B4F-98FAC95C53CF}">
      <dgm:prSet custT="1"/>
      <dgm:spPr/>
      <dgm:t>
        <a:bodyPr/>
        <a:lstStyle/>
        <a:p>
          <a:pPr algn="ctr" rtl="0"/>
          <a:r>
            <a:rPr lang="id-ID" sz="4000" b="1" dirty="0" smtClean="0"/>
            <a:t>Pengantar</a:t>
          </a:r>
          <a:endParaRPr lang="id-ID" sz="4000" b="1" dirty="0"/>
        </a:p>
      </dgm:t>
    </dgm:pt>
    <dgm:pt modelId="{E0367D19-5803-469F-9D72-FA1F9DBF5472}" type="parTrans" cxnId="{E1260785-98C4-4355-AB27-2628265592B9}">
      <dgm:prSet/>
      <dgm:spPr/>
      <dgm:t>
        <a:bodyPr/>
        <a:lstStyle/>
        <a:p>
          <a:pPr algn="ctr"/>
          <a:endParaRPr lang="id-ID" sz="4000" b="1"/>
        </a:p>
      </dgm:t>
    </dgm:pt>
    <dgm:pt modelId="{C94BB4CF-EF32-4D53-9204-F784023D6B94}" type="sibTrans" cxnId="{E1260785-98C4-4355-AB27-2628265592B9}">
      <dgm:prSet/>
      <dgm:spPr/>
      <dgm:t>
        <a:bodyPr/>
        <a:lstStyle/>
        <a:p>
          <a:pPr algn="ctr"/>
          <a:endParaRPr lang="id-ID" sz="4000" b="1"/>
        </a:p>
      </dgm:t>
    </dgm:pt>
    <dgm:pt modelId="{06EB876C-D3F8-4DD6-AD0F-743C9B37CD2C}" type="pres">
      <dgm:prSet presAssocID="{B1CC87A5-6AF8-40C1-B022-D6E1CB96496D}" presName="linear" presStyleCnt="0">
        <dgm:presLayoutVars>
          <dgm:animLvl val="lvl"/>
          <dgm:resizeHandles val="exact"/>
        </dgm:presLayoutVars>
      </dgm:prSet>
      <dgm:spPr/>
      <dgm:t>
        <a:bodyPr/>
        <a:lstStyle/>
        <a:p>
          <a:endParaRPr lang="id-ID"/>
        </a:p>
      </dgm:t>
    </dgm:pt>
    <dgm:pt modelId="{59558C5E-C445-41B7-AB36-E7CAC6AD5F02}" type="pres">
      <dgm:prSet presAssocID="{6BC757FE-4F90-471D-8B4F-98FAC95C53CF}" presName="parentText" presStyleLbl="node1" presStyleIdx="0" presStyleCnt="1">
        <dgm:presLayoutVars>
          <dgm:chMax val="0"/>
          <dgm:bulletEnabled val="1"/>
        </dgm:presLayoutVars>
      </dgm:prSet>
      <dgm:spPr/>
      <dgm:t>
        <a:bodyPr/>
        <a:lstStyle/>
        <a:p>
          <a:endParaRPr lang="id-ID"/>
        </a:p>
      </dgm:t>
    </dgm:pt>
  </dgm:ptLst>
  <dgm:cxnLst>
    <dgm:cxn modelId="{E1260785-98C4-4355-AB27-2628265592B9}" srcId="{B1CC87A5-6AF8-40C1-B022-D6E1CB96496D}" destId="{6BC757FE-4F90-471D-8B4F-98FAC95C53CF}" srcOrd="0" destOrd="0" parTransId="{E0367D19-5803-469F-9D72-FA1F9DBF5472}" sibTransId="{C94BB4CF-EF32-4D53-9204-F784023D6B94}"/>
    <dgm:cxn modelId="{680CC293-7A5D-4E7C-9D5E-954BEAD68211}" type="presOf" srcId="{6BC757FE-4F90-471D-8B4F-98FAC95C53CF}" destId="{59558C5E-C445-41B7-AB36-E7CAC6AD5F02}" srcOrd="0" destOrd="0" presId="urn:microsoft.com/office/officeart/2005/8/layout/vList2"/>
    <dgm:cxn modelId="{F4AE01AA-2C30-4431-B84A-C15E8E0218C0}" type="presOf" srcId="{B1CC87A5-6AF8-40C1-B022-D6E1CB96496D}" destId="{06EB876C-D3F8-4DD6-AD0F-743C9B37CD2C}" srcOrd="0" destOrd="0" presId="urn:microsoft.com/office/officeart/2005/8/layout/vList2"/>
    <dgm:cxn modelId="{C02AC47F-924F-4C72-AFBD-7BC0C93A766E}" type="presParOf" srcId="{06EB876C-D3F8-4DD6-AD0F-743C9B37CD2C}" destId="{59558C5E-C445-41B7-AB36-E7CAC6AD5F02}"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CB2DAC-6DC3-4CE5-94E6-4A2CA9B2DC9A}" type="doc">
      <dgm:prSet loTypeId="urn:microsoft.com/office/officeart/2005/8/layout/hProcess3" loCatId="process" qsTypeId="urn:microsoft.com/office/officeart/2005/8/quickstyle/3d2" qsCatId="3D" csTypeId="urn:microsoft.com/office/officeart/2005/8/colors/colorful4" csCatId="colorful" phldr="1"/>
      <dgm:spPr/>
      <dgm:t>
        <a:bodyPr/>
        <a:lstStyle/>
        <a:p>
          <a:endParaRPr lang="id-ID"/>
        </a:p>
      </dgm:t>
    </dgm:pt>
    <dgm:pt modelId="{BD78EAC1-87C9-4A9F-A0F1-29B5F4C150E9}">
      <dgm:prSet custT="1"/>
      <dgm:spPr/>
      <dgm:t>
        <a:bodyPr/>
        <a:lstStyle/>
        <a:p>
          <a:pPr rtl="0"/>
          <a:r>
            <a:rPr lang="id-ID" sz="1800" dirty="0" smtClean="0"/>
            <a:t>Pancasila sebagai ideologi negara merupakan kristalisasi nilai-nilai budaya </a:t>
          </a:r>
          <a:r>
            <a:rPr lang="it-IT" sz="1800" dirty="0" smtClean="0"/>
            <a:t>dan agama dari bangsa Indonesia. Pancasila sebagai ideologi bangsa</a:t>
          </a:r>
          <a:r>
            <a:rPr lang="id-ID" sz="1800" dirty="0" smtClean="0"/>
            <a:t> Indonesia mengakomodir seluruh aktivitas kehidupan bermasyarakat, berbangsa, dan bernegara, demikian pula halnya dalam aktivitas ilmiah. </a:t>
          </a:r>
          <a:endParaRPr lang="id-ID" sz="1800" dirty="0"/>
        </a:p>
      </dgm:t>
    </dgm:pt>
    <dgm:pt modelId="{85F0F666-E071-4556-B11E-18B60FF8051B}" type="parTrans" cxnId="{8847DDEB-9CDC-4670-A588-14115248322E}">
      <dgm:prSet/>
      <dgm:spPr/>
      <dgm:t>
        <a:bodyPr/>
        <a:lstStyle/>
        <a:p>
          <a:endParaRPr lang="id-ID" sz="1400"/>
        </a:p>
      </dgm:t>
    </dgm:pt>
    <dgm:pt modelId="{1FB28ACA-7200-4627-8EBD-6ED3B778CF91}" type="sibTrans" cxnId="{8847DDEB-9CDC-4670-A588-14115248322E}">
      <dgm:prSet/>
      <dgm:spPr/>
      <dgm:t>
        <a:bodyPr/>
        <a:lstStyle/>
        <a:p>
          <a:endParaRPr lang="id-ID" sz="1400"/>
        </a:p>
      </dgm:t>
    </dgm:pt>
    <dgm:pt modelId="{E55DF7A7-D7D5-46A6-A3EA-782168AB2117}" type="pres">
      <dgm:prSet presAssocID="{AACB2DAC-6DC3-4CE5-94E6-4A2CA9B2DC9A}" presName="Name0" presStyleCnt="0">
        <dgm:presLayoutVars>
          <dgm:dir/>
          <dgm:animLvl val="lvl"/>
          <dgm:resizeHandles val="exact"/>
        </dgm:presLayoutVars>
      </dgm:prSet>
      <dgm:spPr/>
      <dgm:t>
        <a:bodyPr/>
        <a:lstStyle/>
        <a:p>
          <a:endParaRPr lang="id-ID"/>
        </a:p>
      </dgm:t>
    </dgm:pt>
    <dgm:pt modelId="{4A457308-EDAF-40E4-BAAE-92C25003711A}" type="pres">
      <dgm:prSet presAssocID="{AACB2DAC-6DC3-4CE5-94E6-4A2CA9B2DC9A}" presName="dummy" presStyleCnt="0"/>
      <dgm:spPr/>
    </dgm:pt>
    <dgm:pt modelId="{843D2B21-FAD2-4E79-85FC-1F83C9A184F6}" type="pres">
      <dgm:prSet presAssocID="{AACB2DAC-6DC3-4CE5-94E6-4A2CA9B2DC9A}" presName="linH" presStyleCnt="0"/>
      <dgm:spPr/>
    </dgm:pt>
    <dgm:pt modelId="{ACB831FD-A348-4CFE-97D6-0679B78CE779}" type="pres">
      <dgm:prSet presAssocID="{AACB2DAC-6DC3-4CE5-94E6-4A2CA9B2DC9A}" presName="padding1" presStyleCnt="0"/>
      <dgm:spPr/>
    </dgm:pt>
    <dgm:pt modelId="{AD4CE416-942B-42F9-8618-99D729636D8A}" type="pres">
      <dgm:prSet presAssocID="{BD78EAC1-87C9-4A9F-A0F1-29B5F4C150E9}" presName="linV" presStyleCnt="0"/>
      <dgm:spPr/>
    </dgm:pt>
    <dgm:pt modelId="{7632157A-ECD3-4150-9727-2C4F0DDA0639}" type="pres">
      <dgm:prSet presAssocID="{BD78EAC1-87C9-4A9F-A0F1-29B5F4C150E9}" presName="spVertical1" presStyleCnt="0"/>
      <dgm:spPr/>
    </dgm:pt>
    <dgm:pt modelId="{E1F7087C-5353-4611-A203-39B16359C633}" type="pres">
      <dgm:prSet presAssocID="{BD78EAC1-87C9-4A9F-A0F1-29B5F4C150E9}" presName="parTx" presStyleLbl="revTx" presStyleIdx="0" presStyleCnt="1" custScaleY="209615">
        <dgm:presLayoutVars>
          <dgm:chMax val="0"/>
          <dgm:chPref val="0"/>
          <dgm:bulletEnabled val="1"/>
        </dgm:presLayoutVars>
      </dgm:prSet>
      <dgm:spPr/>
      <dgm:t>
        <a:bodyPr/>
        <a:lstStyle/>
        <a:p>
          <a:endParaRPr lang="id-ID"/>
        </a:p>
      </dgm:t>
    </dgm:pt>
    <dgm:pt modelId="{DC340615-5003-4291-87EC-B4EBEB3EE435}" type="pres">
      <dgm:prSet presAssocID="{BD78EAC1-87C9-4A9F-A0F1-29B5F4C150E9}" presName="spVertical2" presStyleCnt="0"/>
      <dgm:spPr/>
    </dgm:pt>
    <dgm:pt modelId="{BBD60921-5E49-4309-8A6B-FF8CE5D7956A}" type="pres">
      <dgm:prSet presAssocID="{BD78EAC1-87C9-4A9F-A0F1-29B5F4C150E9}" presName="spVertical3" presStyleCnt="0"/>
      <dgm:spPr/>
    </dgm:pt>
    <dgm:pt modelId="{2FAC1580-75C3-4494-8D40-135EF50F8E2E}" type="pres">
      <dgm:prSet presAssocID="{AACB2DAC-6DC3-4CE5-94E6-4A2CA9B2DC9A}" presName="padding2" presStyleCnt="0"/>
      <dgm:spPr/>
    </dgm:pt>
    <dgm:pt modelId="{BFDA9966-31E1-4542-AEA4-58FA8EA258A0}" type="pres">
      <dgm:prSet presAssocID="{AACB2DAC-6DC3-4CE5-94E6-4A2CA9B2DC9A}" presName="negArrow" presStyleCnt="0"/>
      <dgm:spPr/>
    </dgm:pt>
    <dgm:pt modelId="{A9A4670B-A5B6-4CA0-AC92-EB3D147E8DD7}" type="pres">
      <dgm:prSet presAssocID="{AACB2DAC-6DC3-4CE5-94E6-4A2CA9B2DC9A}" presName="backgroundArrow" presStyleLbl="node1" presStyleIdx="0" presStyleCnt="1" custScaleY="516467"/>
      <dgm:spPr/>
    </dgm:pt>
  </dgm:ptLst>
  <dgm:cxnLst>
    <dgm:cxn modelId="{721F8FAD-A76F-41A2-B195-978F916B5358}" type="presOf" srcId="{BD78EAC1-87C9-4A9F-A0F1-29B5F4C150E9}" destId="{E1F7087C-5353-4611-A203-39B16359C633}" srcOrd="0" destOrd="0" presId="urn:microsoft.com/office/officeart/2005/8/layout/hProcess3"/>
    <dgm:cxn modelId="{BEB5BC15-8718-4F6E-878F-2A2A60240C19}" type="presOf" srcId="{AACB2DAC-6DC3-4CE5-94E6-4A2CA9B2DC9A}" destId="{E55DF7A7-D7D5-46A6-A3EA-782168AB2117}" srcOrd="0" destOrd="0" presId="urn:microsoft.com/office/officeart/2005/8/layout/hProcess3"/>
    <dgm:cxn modelId="{8847DDEB-9CDC-4670-A588-14115248322E}" srcId="{AACB2DAC-6DC3-4CE5-94E6-4A2CA9B2DC9A}" destId="{BD78EAC1-87C9-4A9F-A0F1-29B5F4C150E9}" srcOrd="0" destOrd="0" parTransId="{85F0F666-E071-4556-B11E-18B60FF8051B}" sibTransId="{1FB28ACA-7200-4627-8EBD-6ED3B778CF91}"/>
    <dgm:cxn modelId="{56FBF6C1-E0C8-427D-BB6B-749C4809A60F}" type="presParOf" srcId="{E55DF7A7-D7D5-46A6-A3EA-782168AB2117}" destId="{4A457308-EDAF-40E4-BAAE-92C25003711A}" srcOrd="0" destOrd="0" presId="urn:microsoft.com/office/officeart/2005/8/layout/hProcess3"/>
    <dgm:cxn modelId="{B34C5AC8-B2FD-4307-8DD3-7F03FBBAD933}" type="presParOf" srcId="{E55DF7A7-D7D5-46A6-A3EA-782168AB2117}" destId="{843D2B21-FAD2-4E79-85FC-1F83C9A184F6}" srcOrd="1" destOrd="0" presId="urn:microsoft.com/office/officeart/2005/8/layout/hProcess3"/>
    <dgm:cxn modelId="{0AAE6E9A-24FD-487A-9842-70CC433448D7}" type="presParOf" srcId="{843D2B21-FAD2-4E79-85FC-1F83C9A184F6}" destId="{ACB831FD-A348-4CFE-97D6-0679B78CE779}" srcOrd="0" destOrd="0" presId="urn:microsoft.com/office/officeart/2005/8/layout/hProcess3"/>
    <dgm:cxn modelId="{C04441EF-1D86-4472-8BFF-0E359AF8F44F}" type="presParOf" srcId="{843D2B21-FAD2-4E79-85FC-1F83C9A184F6}" destId="{AD4CE416-942B-42F9-8618-99D729636D8A}" srcOrd="1" destOrd="0" presId="urn:microsoft.com/office/officeart/2005/8/layout/hProcess3"/>
    <dgm:cxn modelId="{2B12704D-4823-4D89-98E0-C473D51F4AB8}" type="presParOf" srcId="{AD4CE416-942B-42F9-8618-99D729636D8A}" destId="{7632157A-ECD3-4150-9727-2C4F0DDA0639}" srcOrd="0" destOrd="0" presId="urn:microsoft.com/office/officeart/2005/8/layout/hProcess3"/>
    <dgm:cxn modelId="{593213E8-2F9B-49D7-93BA-81E29F72E82D}" type="presParOf" srcId="{AD4CE416-942B-42F9-8618-99D729636D8A}" destId="{E1F7087C-5353-4611-A203-39B16359C633}" srcOrd="1" destOrd="0" presId="urn:microsoft.com/office/officeart/2005/8/layout/hProcess3"/>
    <dgm:cxn modelId="{2DF0B253-FB59-40EB-8785-B8F711662F2F}" type="presParOf" srcId="{AD4CE416-942B-42F9-8618-99D729636D8A}" destId="{DC340615-5003-4291-87EC-B4EBEB3EE435}" srcOrd="2" destOrd="0" presId="urn:microsoft.com/office/officeart/2005/8/layout/hProcess3"/>
    <dgm:cxn modelId="{3A910AD2-B84B-4B17-923D-A85C9E33D689}" type="presParOf" srcId="{AD4CE416-942B-42F9-8618-99D729636D8A}" destId="{BBD60921-5E49-4309-8A6B-FF8CE5D7956A}" srcOrd="3" destOrd="0" presId="urn:microsoft.com/office/officeart/2005/8/layout/hProcess3"/>
    <dgm:cxn modelId="{ED50E520-4AE0-4637-91C2-98DA004A3174}" type="presParOf" srcId="{843D2B21-FAD2-4E79-85FC-1F83C9A184F6}" destId="{2FAC1580-75C3-4494-8D40-135EF50F8E2E}" srcOrd="2" destOrd="0" presId="urn:microsoft.com/office/officeart/2005/8/layout/hProcess3"/>
    <dgm:cxn modelId="{E8FB7FBC-3E3B-4FCC-A052-E88790CF9689}" type="presParOf" srcId="{843D2B21-FAD2-4E79-85FC-1F83C9A184F6}" destId="{BFDA9966-31E1-4542-AEA4-58FA8EA258A0}" srcOrd="3" destOrd="0" presId="urn:microsoft.com/office/officeart/2005/8/layout/hProcess3"/>
    <dgm:cxn modelId="{4A6296BD-E79B-49EF-8FDE-01202DFC97A4}" type="presParOf" srcId="{843D2B21-FAD2-4E79-85FC-1F83C9A184F6}" destId="{A9A4670B-A5B6-4CA0-AC92-EB3D147E8DD7}" srcOrd="4" destOrd="0" presId="urn:microsoft.com/office/officeart/2005/8/layout/hProcess3"/>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3d2" qsCatId="3D" csTypeId="urn:microsoft.com/office/officeart/2005/8/colors/colorful5" csCatId="colorful" phldr="1"/>
      <dgm:spPr/>
      <dgm:t>
        <a:bodyPr/>
        <a:lstStyle/>
        <a:p>
          <a:endParaRPr lang="id-ID"/>
        </a:p>
      </dgm:t>
    </dgm:pt>
    <dgm:pt modelId="{026362B3-D754-4C4B-A502-EB64AEEB7E44}">
      <dgm:prSet custT="1"/>
      <dgm:spPr/>
      <dgm:t>
        <a:bodyPr/>
        <a:lstStyle/>
        <a:p>
          <a:pPr algn="ctr" rtl="0"/>
          <a:r>
            <a:rPr kumimoji="0" lang="id-ID" sz="5600" b="0" i="0" u="none" strike="noStrike" cap="none" normalizeH="0" baseline="0" dirty="0" smtClean="0">
              <a:ln/>
              <a:effectLst/>
              <a:latin typeface="Arial" pitchFamily="34" charset="0"/>
              <a:cs typeface="Arial" pitchFamily="34" charset="0"/>
            </a:rPr>
            <a:t>Pancasila sebagai Dasar Nilai Pengembangan Ilmu</a:t>
          </a:r>
          <a:endParaRPr lang="id-ID" sz="5600"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5600"/>
        </a:p>
      </dgm:t>
    </dgm:pt>
    <dgm:pt modelId="{9F32F526-6B02-43EA-9195-499796C62204}" type="sibTrans" cxnId="{FBC87B5A-EEB0-4685-8531-D8B68FC77497}">
      <dgm:prSet/>
      <dgm:spPr/>
      <dgm:t>
        <a:bodyPr/>
        <a:lstStyle/>
        <a:p>
          <a:endParaRPr lang="id-ID" sz="560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824677" custLinFactNeighborX="1325" custLinFactNeighborY="-22839">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656CA771-113D-4D02-B912-7E6AE57BC52C}" type="presOf" srcId="{026362B3-D754-4C4B-A502-EB64AEEB7E44}" destId="{09D3F267-E6CD-481D-BCEC-7563BBCA2483}" srcOrd="0" destOrd="0" presId="urn:microsoft.com/office/officeart/2005/8/layout/vList2"/>
    <dgm:cxn modelId="{415876B6-E762-4BEE-A56B-5130A6856FB6}" type="presOf" srcId="{2E530979-921F-4996-98D8-AFEB5F96B7DE}" destId="{211193E1-5E12-4589-BA5F-3469B2D8B4BF}" srcOrd="0" destOrd="0" presId="urn:microsoft.com/office/officeart/2005/8/layout/vList2"/>
    <dgm:cxn modelId="{692732D8-366A-4E6C-B847-5E7430FF03F8}"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3d2" qsCatId="3D" csTypeId="urn:microsoft.com/office/officeart/2005/8/colors/colorful5" csCatId="colorful" phldr="1"/>
      <dgm:spPr/>
      <dgm:t>
        <a:bodyPr/>
        <a:lstStyle/>
        <a:p>
          <a:endParaRPr lang="id-ID"/>
        </a:p>
      </dgm:t>
    </dgm:pt>
    <dgm:pt modelId="{026362B3-D754-4C4B-A502-EB64AEEB7E44}">
      <dgm:prSet custT="1"/>
      <dgm:spPr/>
      <dgm:t>
        <a:bodyPr/>
        <a:lstStyle/>
        <a:p>
          <a:pPr algn="ctr" rtl="0"/>
          <a:r>
            <a:rPr kumimoji="0" lang="id-ID" sz="2600" b="0" i="0" u="none" strike="noStrike" cap="none" normalizeH="0" baseline="0" dirty="0" smtClean="0">
              <a:ln/>
              <a:effectLst/>
              <a:latin typeface="Arial" pitchFamily="34" charset="0"/>
              <a:cs typeface="Arial" pitchFamily="34" charset="0"/>
            </a:rPr>
            <a:t>Konsep Pancasila sebagai Dasar Nilai Pengembangan Ilmu</a:t>
          </a:r>
          <a:endParaRPr lang="id-ID" sz="2600"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2600"/>
        </a:p>
      </dgm:t>
    </dgm:pt>
    <dgm:pt modelId="{9F32F526-6B02-43EA-9195-499796C62204}" type="sibTrans" cxnId="{FBC87B5A-EEB0-4685-8531-D8B68FC77497}">
      <dgm:prSet/>
      <dgm:spPr/>
      <dgm:t>
        <a:bodyPr/>
        <a:lstStyle/>
        <a:p>
          <a:endParaRPr lang="id-ID" sz="260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824677" custLinFactNeighborX="1325" custLinFactNeighborY="-22839">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704A107E-6AF1-47EE-92AC-214182D28812}" type="presOf" srcId="{2E530979-921F-4996-98D8-AFEB5F96B7DE}" destId="{211193E1-5E12-4589-BA5F-3469B2D8B4BF}" srcOrd="0" destOrd="0" presId="urn:microsoft.com/office/officeart/2005/8/layout/vList2"/>
    <dgm:cxn modelId="{08CB9723-DBF5-4052-BA55-4DE5A00F674B}" type="presOf" srcId="{026362B3-D754-4C4B-A502-EB64AEEB7E44}" destId="{09D3F267-E6CD-481D-BCEC-7563BBCA2483}" srcOrd="0" destOrd="0" presId="urn:microsoft.com/office/officeart/2005/8/layout/vList2"/>
    <dgm:cxn modelId="{4F49C5E7-E6FA-4280-95FB-8E40CC9637F2}"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3d2" qsCatId="3D" csTypeId="urn:microsoft.com/office/officeart/2005/8/colors/colorful5" csCatId="colorful" phldr="1"/>
      <dgm:spPr/>
      <dgm:t>
        <a:bodyPr/>
        <a:lstStyle/>
        <a:p>
          <a:endParaRPr lang="id-ID"/>
        </a:p>
      </dgm:t>
    </dgm:pt>
    <dgm:pt modelId="{026362B3-D754-4C4B-A502-EB64AEEB7E44}">
      <dgm:prSet custT="1"/>
      <dgm:spPr/>
      <dgm:t>
        <a:bodyPr/>
        <a:lstStyle/>
        <a:p>
          <a:pPr algn="ctr" rtl="0"/>
          <a:r>
            <a:rPr kumimoji="0" lang="id-ID" sz="2600" b="0" i="0" u="none" strike="noStrike" cap="none" normalizeH="0" baseline="0" dirty="0" smtClean="0">
              <a:ln/>
              <a:effectLst/>
              <a:latin typeface="Arial" pitchFamily="34" charset="0"/>
              <a:cs typeface="Arial" pitchFamily="34" charset="0"/>
            </a:rPr>
            <a:t>Urgensi Pancasila sebagai Dasar Nilai Pengembangan Ilmu</a:t>
          </a:r>
          <a:endParaRPr lang="id-ID" sz="2600"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2600"/>
        </a:p>
      </dgm:t>
    </dgm:pt>
    <dgm:pt modelId="{9F32F526-6B02-43EA-9195-499796C62204}" type="sibTrans" cxnId="{FBC87B5A-EEB0-4685-8531-D8B68FC77497}">
      <dgm:prSet/>
      <dgm:spPr/>
      <dgm:t>
        <a:bodyPr/>
        <a:lstStyle/>
        <a:p>
          <a:endParaRPr lang="id-ID" sz="260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824677" custLinFactNeighborX="1325" custLinFactNeighborY="-22839">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B3F8EE61-3C68-4953-8CC5-97DE2565D5CF}" type="presOf" srcId="{026362B3-D754-4C4B-A502-EB64AEEB7E44}" destId="{09D3F267-E6CD-481D-BCEC-7563BBCA2483}" srcOrd="0" destOrd="0" presId="urn:microsoft.com/office/officeart/2005/8/layout/vList2"/>
    <dgm:cxn modelId="{A92C3BFC-6781-4D14-90DA-2FD0D21D3847}" type="presOf" srcId="{2E530979-921F-4996-98D8-AFEB5F96B7DE}" destId="{211193E1-5E12-4589-BA5F-3469B2D8B4BF}" srcOrd="0" destOrd="0" presId="urn:microsoft.com/office/officeart/2005/8/layout/vList2"/>
    <dgm:cxn modelId="{14E2A60F-5FC3-4DE4-8552-8C1F743E5AE2}"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1640750-DA4A-43B1-9DF2-BBC95DCDDAC2}" type="doc">
      <dgm:prSet loTypeId="urn:microsoft.com/office/officeart/2005/8/layout/vList4" loCatId="list" qsTypeId="urn:microsoft.com/office/officeart/2005/8/quickstyle/3d2" qsCatId="3D" csTypeId="urn:microsoft.com/office/officeart/2005/8/colors/colorful4" csCatId="colorful" phldr="1"/>
      <dgm:spPr/>
      <dgm:t>
        <a:bodyPr/>
        <a:lstStyle/>
        <a:p>
          <a:endParaRPr lang="id-ID"/>
        </a:p>
      </dgm:t>
    </dgm:pt>
    <dgm:pt modelId="{53E7CAB4-268A-4BB3-842D-F374C28BE7BF}">
      <dgm:prSet/>
      <dgm:spPr/>
      <dgm:t>
        <a:bodyPr/>
        <a:lstStyle/>
        <a:p>
          <a:pPr rtl="0"/>
          <a:r>
            <a:rPr lang="id-ID" i="1" dirty="0" smtClean="0">
              <a:solidFill>
                <a:schemeClr val="tx1"/>
              </a:solidFill>
            </a:rPr>
            <a:t>Pertama, pluralitas nilai yang berkembang </a:t>
          </a:r>
          <a:r>
            <a:rPr lang="it-IT" dirty="0" smtClean="0">
              <a:solidFill>
                <a:schemeClr val="tx1"/>
              </a:solidFill>
            </a:rPr>
            <a:t>dalam kehidupan bangsa Indonesia dewasa ini seiring dengan kemajuan iptek</a:t>
          </a:r>
          <a:r>
            <a:rPr lang="id-ID" dirty="0" smtClean="0">
              <a:solidFill>
                <a:schemeClr val="tx1"/>
              </a:solidFill>
            </a:rPr>
            <a:t> menimbulkan perubahan dalam cara pandang manusia tentang kehidupan.</a:t>
          </a:r>
          <a:endParaRPr lang="id-ID" dirty="0">
            <a:solidFill>
              <a:schemeClr val="tx1"/>
            </a:solidFill>
          </a:endParaRPr>
        </a:p>
      </dgm:t>
    </dgm:pt>
    <dgm:pt modelId="{1E3B5956-0358-45F2-BE8A-D9ECB11C8F3F}" type="parTrans" cxnId="{7476C030-211A-4738-8427-7471DFB82BD0}">
      <dgm:prSet/>
      <dgm:spPr/>
      <dgm:t>
        <a:bodyPr/>
        <a:lstStyle/>
        <a:p>
          <a:endParaRPr lang="id-ID">
            <a:solidFill>
              <a:schemeClr val="tx1"/>
            </a:solidFill>
          </a:endParaRPr>
        </a:p>
      </dgm:t>
    </dgm:pt>
    <dgm:pt modelId="{70FB4CE7-BE24-4256-B089-FA2588141662}" type="sibTrans" cxnId="{7476C030-211A-4738-8427-7471DFB82BD0}">
      <dgm:prSet/>
      <dgm:spPr/>
      <dgm:t>
        <a:bodyPr/>
        <a:lstStyle/>
        <a:p>
          <a:endParaRPr lang="id-ID">
            <a:solidFill>
              <a:schemeClr val="tx1"/>
            </a:solidFill>
          </a:endParaRPr>
        </a:p>
      </dgm:t>
    </dgm:pt>
    <dgm:pt modelId="{214424E0-DF0F-427F-A077-B8352EB7C94A}">
      <dgm:prSet/>
      <dgm:spPr/>
      <dgm:t>
        <a:bodyPr/>
        <a:lstStyle/>
        <a:p>
          <a:pPr rtl="0"/>
          <a:r>
            <a:rPr lang="id-ID" i="1" dirty="0" smtClean="0">
              <a:solidFill>
                <a:schemeClr val="tx1"/>
              </a:solidFill>
            </a:rPr>
            <a:t>Kedua, dampak negatif yang ditimbulkan </a:t>
          </a:r>
          <a:r>
            <a:rPr lang="id-ID" dirty="0" smtClean="0">
              <a:solidFill>
                <a:schemeClr val="tx1"/>
              </a:solidFill>
            </a:rPr>
            <a:t>kemajuan iptek terhadap lingkungan hidup berada dalam titik nadir yang membahayakan eksistensi hidup manusia di masa yang akan datang.</a:t>
          </a:r>
          <a:endParaRPr lang="id-ID" dirty="0">
            <a:solidFill>
              <a:schemeClr val="tx1"/>
            </a:solidFill>
          </a:endParaRPr>
        </a:p>
      </dgm:t>
    </dgm:pt>
    <dgm:pt modelId="{EB7E8838-558A-4D28-8F39-942EA5B1AD58}" type="parTrans" cxnId="{D7B6C846-434D-486A-8809-CC6CAAEAF527}">
      <dgm:prSet/>
      <dgm:spPr/>
      <dgm:t>
        <a:bodyPr/>
        <a:lstStyle/>
        <a:p>
          <a:endParaRPr lang="id-ID">
            <a:solidFill>
              <a:schemeClr val="tx1"/>
            </a:solidFill>
          </a:endParaRPr>
        </a:p>
      </dgm:t>
    </dgm:pt>
    <dgm:pt modelId="{018ED055-13E2-4AEE-AFFB-4130486DBE53}" type="sibTrans" cxnId="{D7B6C846-434D-486A-8809-CC6CAAEAF527}">
      <dgm:prSet/>
      <dgm:spPr/>
      <dgm:t>
        <a:bodyPr/>
        <a:lstStyle/>
        <a:p>
          <a:endParaRPr lang="id-ID">
            <a:solidFill>
              <a:schemeClr val="tx1"/>
            </a:solidFill>
          </a:endParaRPr>
        </a:p>
      </dgm:t>
    </dgm:pt>
    <dgm:pt modelId="{956CFA28-58F3-408D-A6CF-CCF6AC834438}">
      <dgm:prSet/>
      <dgm:spPr/>
      <dgm:t>
        <a:bodyPr/>
        <a:lstStyle/>
        <a:p>
          <a:pPr rtl="0"/>
          <a:r>
            <a:rPr lang="id-ID" i="1" dirty="0" smtClean="0">
              <a:solidFill>
                <a:schemeClr val="tx1"/>
              </a:solidFill>
            </a:rPr>
            <a:t>Ketiga, perkembangan iptek yang </a:t>
          </a:r>
          <a:r>
            <a:rPr lang="id-ID" dirty="0" smtClean="0">
              <a:solidFill>
                <a:schemeClr val="tx1"/>
              </a:solidFill>
            </a:rPr>
            <a:t>didominasi negara-negara Barat dengan politik global ikut mengancam nilai-nilai khas dalam kehidupan bangsa Indonesia, seperti spiritualitas, gotong royong, solidaritas, musyawarah, dan cita rasa keadilan.</a:t>
          </a:r>
          <a:endParaRPr lang="id-ID" dirty="0">
            <a:solidFill>
              <a:schemeClr val="tx1"/>
            </a:solidFill>
          </a:endParaRPr>
        </a:p>
      </dgm:t>
    </dgm:pt>
    <dgm:pt modelId="{97917E6E-AF3E-46E5-8E90-E629D0EF566D}" type="parTrans" cxnId="{C3D99FAA-7950-409B-A153-1B24EDEC8B4E}">
      <dgm:prSet/>
      <dgm:spPr/>
      <dgm:t>
        <a:bodyPr/>
        <a:lstStyle/>
        <a:p>
          <a:endParaRPr lang="id-ID">
            <a:solidFill>
              <a:schemeClr val="tx1"/>
            </a:solidFill>
          </a:endParaRPr>
        </a:p>
      </dgm:t>
    </dgm:pt>
    <dgm:pt modelId="{219EB775-5A74-498D-940B-8E1E7DBFD874}" type="sibTrans" cxnId="{C3D99FAA-7950-409B-A153-1B24EDEC8B4E}">
      <dgm:prSet/>
      <dgm:spPr/>
      <dgm:t>
        <a:bodyPr/>
        <a:lstStyle/>
        <a:p>
          <a:endParaRPr lang="id-ID">
            <a:solidFill>
              <a:schemeClr val="tx1"/>
            </a:solidFill>
          </a:endParaRPr>
        </a:p>
      </dgm:t>
    </dgm:pt>
    <dgm:pt modelId="{8B006BE0-90ED-4051-841C-6CA526359BC2}" type="pres">
      <dgm:prSet presAssocID="{01640750-DA4A-43B1-9DF2-BBC95DCDDAC2}" presName="linear" presStyleCnt="0">
        <dgm:presLayoutVars>
          <dgm:dir/>
          <dgm:resizeHandles val="exact"/>
        </dgm:presLayoutVars>
      </dgm:prSet>
      <dgm:spPr/>
      <dgm:t>
        <a:bodyPr/>
        <a:lstStyle/>
        <a:p>
          <a:endParaRPr lang="id-ID"/>
        </a:p>
      </dgm:t>
    </dgm:pt>
    <dgm:pt modelId="{5740625C-9BC7-43B8-9CEA-CE0544BF145D}" type="pres">
      <dgm:prSet presAssocID="{53E7CAB4-268A-4BB3-842D-F374C28BE7BF}" presName="comp" presStyleCnt="0"/>
      <dgm:spPr/>
    </dgm:pt>
    <dgm:pt modelId="{BE87ACAE-7956-4B8C-9F1B-52C0703D59D0}" type="pres">
      <dgm:prSet presAssocID="{53E7CAB4-268A-4BB3-842D-F374C28BE7BF}" presName="box" presStyleLbl="node1" presStyleIdx="0" presStyleCnt="3"/>
      <dgm:spPr/>
      <dgm:t>
        <a:bodyPr/>
        <a:lstStyle/>
        <a:p>
          <a:endParaRPr lang="id-ID"/>
        </a:p>
      </dgm:t>
    </dgm:pt>
    <dgm:pt modelId="{2225F381-A2B7-425C-A7A3-2C8B6B7B5681}" type="pres">
      <dgm:prSet presAssocID="{53E7CAB4-268A-4BB3-842D-F374C28BE7BF}" presName="img" presStyleLbl="fgImgPlace1" presStyleIdx="0" presStyleCnt="3"/>
      <dgm:spPr/>
    </dgm:pt>
    <dgm:pt modelId="{86BFB1E6-9621-47C6-972D-DDD4BC377FA9}" type="pres">
      <dgm:prSet presAssocID="{53E7CAB4-268A-4BB3-842D-F374C28BE7BF}" presName="text" presStyleLbl="node1" presStyleIdx="0" presStyleCnt="3">
        <dgm:presLayoutVars>
          <dgm:bulletEnabled val="1"/>
        </dgm:presLayoutVars>
      </dgm:prSet>
      <dgm:spPr/>
      <dgm:t>
        <a:bodyPr/>
        <a:lstStyle/>
        <a:p>
          <a:endParaRPr lang="id-ID"/>
        </a:p>
      </dgm:t>
    </dgm:pt>
    <dgm:pt modelId="{0BDB00D7-E14C-4F82-889F-3E4251256EFE}" type="pres">
      <dgm:prSet presAssocID="{70FB4CE7-BE24-4256-B089-FA2588141662}" presName="spacer" presStyleCnt="0"/>
      <dgm:spPr/>
    </dgm:pt>
    <dgm:pt modelId="{962A52EC-F156-468F-A15E-0582BE210D61}" type="pres">
      <dgm:prSet presAssocID="{214424E0-DF0F-427F-A077-B8352EB7C94A}" presName="comp" presStyleCnt="0"/>
      <dgm:spPr/>
    </dgm:pt>
    <dgm:pt modelId="{0164CF51-9E22-4FC5-99BE-A3E7AE3DD584}" type="pres">
      <dgm:prSet presAssocID="{214424E0-DF0F-427F-A077-B8352EB7C94A}" presName="box" presStyleLbl="node1" presStyleIdx="1" presStyleCnt="3"/>
      <dgm:spPr/>
      <dgm:t>
        <a:bodyPr/>
        <a:lstStyle/>
        <a:p>
          <a:endParaRPr lang="id-ID"/>
        </a:p>
      </dgm:t>
    </dgm:pt>
    <dgm:pt modelId="{8B84227A-651D-465A-90E3-ED40D105D8CB}" type="pres">
      <dgm:prSet presAssocID="{214424E0-DF0F-427F-A077-B8352EB7C94A}" presName="img" presStyleLbl="fgImgPlace1" presStyleIdx="1" presStyleCnt="3"/>
      <dgm:spPr/>
    </dgm:pt>
    <dgm:pt modelId="{6D3EDF5D-9FA3-447C-8037-3449BA685BAB}" type="pres">
      <dgm:prSet presAssocID="{214424E0-DF0F-427F-A077-B8352EB7C94A}" presName="text" presStyleLbl="node1" presStyleIdx="1" presStyleCnt="3">
        <dgm:presLayoutVars>
          <dgm:bulletEnabled val="1"/>
        </dgm:presLayoutVars>
      </dgm:prSet>
      <dgm:spPr/>
      <dgm:t>
        <a:bodyPr/>
        <a:lstStyle/>
        <a:p>
          <a:endParaRPr lang="id-ID"/>
        </a:p>
      </dgm:t>
    </dgm:pt>
    <dgm:pt modelId="{D28D645A-D779-46D0-9512-C7936369A8F6}" type="pres">
      <dgm:prSet presAssocID="{018ED055-13E2-4AEE-AFFB-4130486DBE53}" presName="spacer" presStyleCnt="0"/>
      <dgm:spPr/>
    </dgm:pt>
    <dgm:pt modelId="{66AF2CF0-02E1-4929-87C7-3371CAE24D60}" type="pres">
      <dgm:prSet presAssocID="{956CFA28-58F3-408D-A6CF-CCF6AC834438}" presName="comp" presStyleCnt="0"/>
      <dgm:spPr/>
    </dgm:pt>
    <dgm:pt modelId="{FB567AE0-B4C7-4F72-85FF-391616353E5E}" type="pres">
      <dgm:prSet presAssocID="{956CFA28-58F3-408D-A6CF-CCF6AC834438}" presName="box" presStyleLbl="node1" presStyleIdx="2" presStyleCnt="3"/>
      <dgm:spPr/>
      <dgm:t>
        <a:bodyPr/>
        <a:lstStyle/>
        <a:p>
          <a:endParaRPr lang="id-ID"/>
        </a:p>
      </dgm:t>
    </dgm:pt>
    <dgm:pt modelId="{2E2B713E-413E-40E1-BF61-B1E627699094}" type="pres">
      <dgm:prSet presAssocID="{956CFA28-58F3-408D-A6CF-CCF6AC834438}" presName="img" presStyleLbl="fgImgPlace1" presStyleIdx="2" presStyleCnt="3"/>
      <dgm:spPr/>
    </dgm:pt>
    <dgm:pt modelId="{2E1FAD7D-6C2D-4F12-BA31-215AD361005E}" type="pres">
      <dgm:prSet presAssocID="{956CFA28-58F3-408D-A6CF-CCF6AC834438}" presName="text" presStyleLbl="node1" presStyleIdx="2" presStyleCnt="3">
        <dgm:presLayoutVars>
          <dgm:bulletEnabled val="1"/>
        </dgm:presLayoutVars>
      </dgm:prSet>
      <dgm:spPr/>
      <dgm:t>
        <a:bodyPr/>
        <a:lstStyle/>
        <a:p>
          <a:endParaRPr lang="id-ID"/>
        </a:p>
      </dgm:t>
    </dgm:pt>
  </dgm:ptLst>
  <dgm:cxnLst>
    <dgm:cxn modelId="{E5BADBEA-4310-4EA9-BCEC-3AA933FDB2EF}" type="presOf" srcId="{956CFA28-58F3-408D-A6CF-CCF6AC834438}" destId="{2E1FAD7D-6C2D-4F12-BA31-215AD361005E}" srcOrd="1" destOrd="0" presId="urn:microsoft.com/office/officeart/2005/8/layout/vList4"/>
    <dgm:cxn modelId="{8012E6EA-3B81-4438-A53B-8BD5234A8602}" type="presOf" srcId="{956CFA28-58F3-408D-A6CF-CCF6AC834438}" destId="{FB567AE0-B4C7-4F72-85FF-391616353E5E}" srcOrd="0" destOrd="0" presId="urn:microsoft.com/office/officeart/2005/8/layout/vList4"/>
    <dgm:cxn modelId="{7476C030-211A-4738-8427-7471DFB82BD0}" srcId="{01640750-DA4A-43B1-9DF2-BBC95DCDDAC2}" destId="{53E7CAB4-268A-4BB3-842D-F374C28BE7BF}" srcOrd="0" destOrd="0" parTransId="{1E3B5956-0358-45F2-BE8A-D9ECB11C8F3F}" sibTransId="{70FB4CE7-BE24-4256-B089-FA2588141662}"/>
    <dgm:cxn modelId="{F6F80F57-D178-45F5-A825-76C806F4B792}" type="presOf" srcId="{214424E0-DF0F-427F-A077-B8352EB7C94A}" destId="{6D3EDF5D-9FA3-447C-8037-3449BA685BAB}" srcOrd="1" destOrd="0" presId="urn:microsoft.com/office/officeart/2005/8/layout/vList4"/>
    <dgm:cxn modelId="{D7B6C846-434D-486A-8809-CC6CAAEAF527}" srcId="{01640750-DA4A-43B1-9DF2-BBC95DCDDAC2}" destId="{214424E0-DF0F-427F-A077-B8352EB7C94A}" srcOrd="1" destOrd="0" parTransId="{EB7E8838-558A-4D28-8F39-942EA5B1AD58}" sibTransId="{018ED055-13E2-4AEE-AFFB-4130486DBE53}"/>
    <dgm:cxn modelId="{541238E1-E809-426C-AEAB-883B98A609DB}" type="presOf" srcId="{214424E0-DF0F-427F-A077-B8352EB7C94A}" destId="{0164CF51-9E22-4FC5-99BE-A3E7AE3DD584}" srcOrd="0" destOrd="0" presId="urn:microsoft.com/office/officeart/2005/8/layout/vList4"/>
    <dgm:cxn modelId="{5C32565E-22DD-461A-A860-536F47A6C61C}" type="presOf" srcId="{01640750-DA4A-43B1-9DF2-BBC95DCDDAC2}" destId="{8B006BE0-90ED-4051-841C-6CA526359BC2}" srcOrd="0" destOrd="0" presId="urn:microsoft.com/office/officeart/2005/8/layout/vList4"/>
    <dgm:cxn modelId="{D1A6B922-38E5-4CFF-9A09-503700759B01}" type="presOf" srcId="{53E7CAB4-268A-4BB3-842D-F374C28BE7BF}" destId="{BE87ACAE-7956-4B8C-9F1B-52C0703D59D0}" srcOrd="0" destOrd="0" presId="urn:microsoft.com/office/officeart/2005/8/layout/vList4"/>
    <dgm:cxn modelId="{B8C801AD-717E-44AA-88C7-750AD8EAC0C7}" type="presOf" srcId="{53E7CAB4-268A-4BB3-842D-F374C28BE7BF}" destId="{86BFB1E6-9621-47C6-972D-DDD4BC377FA9}" srcOrd="1" destOrd="0" presId="urn:microsoft.com/office/officeart/2005/8/layout/vList4"/>
    <dgm:cxn modelId="{C3D99FAA-7950-409B-A153-1B24EDEC8B4E}" srcId="{01640750-DA4A-43B1-9DF2-BBC95DCDDAC2}" destId="{956CFA28-58F3-408D-A6CF-CCF6AC834438}" srcOrd="2" destOrd="0" parTransId="{97917E6E-AF3E-46E5-8E90-E629D0EF566D}" sibTransId="{219EB775-5A74-498D-940B-8E1E7DBFD874}"/>
    <dgm:cxn modelId="{F1A7BD79-FA88-443F-954F-B80BFB9F7478}" type="presParOf" srcId="{8B006BE0-90ED-4051-841C-6CA526359BC2}" destId="{5740625C-9BC7-43B8-9CEA-CE0544BF145D}" srcOrd="0" destOrd="0" presId="urn:microsoft.com/office/officeart/2005/8/layout/vList4"/>
    <dgm:cxn modelId="{41CC260C-BB4C-4970-BD1C-CD7FA4709140}" type="presParOf" srcId="{5740625C-9BC7-43B8-9CEA-CE0544BF145D}" destId="{BE87ACAE-7956-4B8C-9F1B-52C0703D59D0}" srcOrd="0" destOrd="0" presId="urn:microsoft.com/office/officeart/2005/8/layout/vList4"/>
    <dgm:cxn modelId="{B8A38913-8889-4501-AF14-97A90F8BC451}" type="presParOf" srcId="{5740625C-9BC7-43B8-9CEA-CE0544BF145D}" destId="{2225F381-A2B7-425C-A7A3-2C8B6B7B5681}" srcOrd="1" destOrd="0" presId="urn:microsoft.com/office/officeart/2005/8/layout/vList4"/>
    <dgm:cxn modelId="{B621DF07-C3B4-4F73-BC5F-337E36A44302}" type="presParOf" srcId="{5740625C-9BC7-43B8-9CEA-CE0544BF145D}" destId="{86BFB1E6-9621-47C6-972D-DDD4BC377FA9}" srcOrd="2" destOrd="0" presId="urn:microsoft.com/office/officeart/2005/8/layout/vList4"/>
    <dgm:cxn modelId="{EF5191B7-EA38-4BE8-A985-ADF49FBDABDA}" type="presParOf" srcId="{8B006BE0-90ED-4051-841C-6CA526359BC2}" destId="{0BDB00D7-E14C-4F82-889F-3E4251256EFE}" srcOrd="1" destOrd="0" presId="urn:microsoft.com/office/officeart/2005/8/layout/vList4"/>
    <dgm:cxn modelId="{5359E945-CC22-4268-95F0-D6DC2B8B09A1}" type="presParOf" srcId="{8B006BE0-90ED-4051-841C-6CA526359BC2}" destId="{962A52EC-F156-468F-A15E-0582BE210D61}" srcOrd="2" destOrd="0" presId="urn:microsoft.com/office/officeart/2005/8/layout/vList4"/>
    <dgm:cxn modelId="{797910FB-8FFC-4C1F-9322-6A4ADD7273C4}" type="presParOf" srcId="{962A52EC-F156-468F-A15E-0582BE210D61}" destId="{0164CF51-9E22-4FC5-99BE-A3E7AE3DD584}" srcOrd="0" destOrd="0" presId="urn:microsoft.com/office/officeart/2005/8/layout/vList4"/>
    <dgm:cxn modelId="{12E48748-FF7C-4DFF-BCA5-1BFA2733A65E}" type="presParOf" srcId="{962A52EC-F156-468F-A15E-0582BE210D61}" destId="{8B84227A-651D-465A-90E3-ED40D105D8CB}" srcOrd="1" destOrd="0" presId="urn:microsoft.com/office/officeart/2005/8/layout/vList4"/>
    <dgm:cxn modelId="{F9D11CA0-F5A5-4042-98C8-8E364744465B}" type="presParOf" srcId="{962A52EC-F156-468F-A15E-0582BE210D61}" destId="{6D3EDF5D-9FA3-447C-8037-3449BA685BAB}" srcOrd="2" destOrd="0" presId="urn:microsoft.com/office/officeart/2005/8/layout/vList4"/>
    <dgm:cxn modelId="{661F3D8B-01D1-42A7-BA9B-A2269C46A65C}" type="presParOf" srcId="{8B006BE0-90ED-4051-841C-6CA526359BC2}" destId="{D28D645A-D779-46D0-9512-C7936369A8F6}" srcOrd="3" destOrd="0" presId="urn:microsoft.com/office/officeart/2005/8/layout/vList4"/>
    <dgm:cxn modelId="{989A5F84-F8FD-4E54-B94F-8503A1786A43}" type="presParOf" srcId="{8B006BE0-90ED-4051-841C-6CA526359BC2}" destId="{66AF2CF0-02E1-4929-87C7-3371CAE24D60}" srcOrd="4" destOrd="0" presId="urn:microsoft.com/office/officeart/2005/8/layout/vList4"/>
    <dgm:cxn modelId="{0B7C03C7-07F3-44B3-AAB3-1EBDE4310EF8}" type="presParOf" srcId="{66AF2CF0-02E1-4929-87C7-3371CAE24D60}" destId="{FB567AE0-B4C7-4F72-85FF-391616353E5E}" srcOrd="0" destOrd="0" presId="urn:microsoft.com/office/officeart/2005/8/layout/vList4"/>
    <dgm:cxn modelId="{6E05A6CB-1647-4BE0-86FA-95BACD8E91AC}" type="presParOf" srcId="{66AF2CF0-02E1-4929-87C7-3371CAE24D60}" destId="{2E2B713E-413E-40E1-BF61-B1E627699094}" srcOrd="1" destOrd="0" presId="urn:microsoft.com/office/officeart/2005/8/layout/vList4"/>
    <dgm:cxn modelId="{CF4D82F4-5F35-4AA9-9049-65E90B921DB5}" type="presParOf" srcId="{66AF2CF0-02E1-4929-87C7-3371CAE24D60}" destId="{2E1FAD7D-6C2D-4F12-BA31-215AD361005E}" srcOrd="2" destOrd="0" presId="urn:microsoft.com/office/officeart/2005/8/layout/vList4"/>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3D40CE8-EEBF-4A39-A2D4-E9E4D9AC0580}">
      <dsp:nvSpPr>
        <dsp:cNvPr id="0" name=""/>
        <dsp:cNvSpPr/>
      </dsp:nvSpPr>
      <dsp:spPr>
        <a:xfrm>
          <a:off x="0" y="1475"/>
          <a:ext cx="6756400" cy="1510345"/>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kern="1200" dirty="0" smtClean="0">
              <a:solidFill>
                <a:schemeClr val="tx1"/>
              </a:solidFill>
            </a:rPr>
            <a:t>Pengembangan ilmu pengetahuan dan teknologi (iptek) dewasa ini mencapai kemajuan pesat sehingga peradaban manusia mengalami perubahan yang luar biasa. </a:t>
          </a:r>
          <a:endParaRPr lang="id-ID" sz="2000" kern="1200" dirty="0">
            <a:solidFill>
              <a:schemeClr val="tx1"/>
            </a:solidFill>
          </a:endParaRPr>
        </a:p>
      </dsp:txBody>
      <dsp:txXfrm>
        <a:off x="0" y="1475"/>
        <a:ext cx="6756400" cy="1510345"/>
      </dsp:txXfrm>
    </dsp:sp>
    <dsp:sp modelId="{6CF4599D-585C-4115-93F3-DC904EFBFF85}">
      <dsp:nvSpPr>
        <dsp:cNvPr id="0" name=""/>
        <dsp:cNvSpPr/>
      </dsp:nvSpPr>
      <dsp:spPr>
        <a:xfrm>
          <a:off x="0" y="1524477"/>
          <a:ext cx="6756400" cy="1510345"/>
        </a:xfrm>
        <a:prstGeom prst="roundRect">
          <a:avLst/>
        </a:prstGeom>
        <a:gradFill rotWithShape="0">
          <a:gsLst>
            <a:gs pos="0">
              <a:schemeClr val="accent2">
                <a:hueOff val="-1796981"/>
                <a:satOff val="12361"/>
                <a:lumOff val="1372"/>
                <a:alphaOff val="0"/>
                <a:tint val="96000"/>
                <a:lumMod val="102000"/>
              </a:schemeClr>
            </a:gs>
            <a:gs pos="100000">
              <a:schemeClr val="accent2">
                <a:hueOff val="-1796981"/>
                <a:satOff val="12361"/>
                <a:lumOff val="1372"/>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kern="1200" dirty="0" smtClean="0">
              <a:solidFill>
                <a:schemeClr val="tx1"/>
              </a:solidFill>
            </a:rPr>
            <a:t>Pengembangan iptek tidak dapat terlepas dari situasi yang melingkupinya, artinya iptek selalu berkembang dalam suatu ruang budaya. </a:t>
          </a:r>
          <a:endParaRPr lang="id-ID" sz="2000" kern="1200" dirty="0">
            <a:solidFill>
              <a:schemeClr val="tx1"/>
            </a:solidFill>
          </a:endParaRPr>
        </a:p>
      </dsp:txBody>
      <dsp:txXfrm>
        <a:off x="0" y="1524477"/>
        <a:ext cx="6756400" cy="1510345"/>
      </dsp:txXfrm>
    </dsp:sp>
    <dsp:sp modelId="{81D2C923-9FFA-4799-92A1-40E91888EDA8}">
      <dsp:nvSpPr>
        <dsp:cNvPr id="0" name=""/>
        <dsp:cNvSpPr/>
      </dsp:nvSpPr>
      <dsp:spPr>
        <a:xfrm>
          <a:off x="0" y="3047478"/>
          <a:ext cx="6756400" cy="1510345"/>
        </a:xfrm>
        <a:prstGeom prst="roundRect">
          <a:avLst/>
        </a:prstGeom>
        <a:gradFill rotWithShape="0">
          <a:gsLst>
            <a:gs pos="0">
              <a:schemeClr val="accent2">
                <a:hueOff val="-3593961"/>
                <a:satOff val="24722"/>
                <a:lumOff val="2744"/>
                <a:alphaOff val="0"/>
                <a:tint val="96000"/>
                <a:lumMod val="102000"/>
              </a:schemeClr>
            </a:gs>
            <a:gs pos="100000">
              <a:schemeClr val="accent2">
                <a:hueOff val="-3593961"/>
                <a:satOff val="24722"/>
                <a:lumOff val="2744"/>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kern="1200" dirty="0" smtClean="0">
              <a:solidFill>
                <a:schemeClr val="tx1"/>
              </a:solidFill>
            </a:rPr>
            <a:t>Perkembangan iptek pada gilirannya bersentuhan dengan nilai-nilai budaya dan agama sehingga di satu pihak dibutuhkan semangat objektivitas, di pihak lain iptek perlu mempertimbangkan nilai-nilai budaya dan agama dalam pengembangannya agar tidak merugikan umat manusia.</a:t>
          </a:r>
          <a:endParaRPr lang="id-ID" sz="2000" kern="1200" dirty="0">
            <a:solidFill>
              <a:schemeClr val="tx1"/>
            </a:solidFill>
          </a:endParaRPr>
        </a:p>
      </dsp:txBody>
      <dsp:txXfrm>
        <a:off x="0" y="3047478"/>
        <a:ext cx="6756400" cy="1510345"/>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0"/>
          <a:ext cx="10347960" cy="3851954"/>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lang="id-ID" sz="5600" kern="1200" dirty="0" smtClean="0">
              <a:latin typeface="Arial" pitchFamily="34" charset="0"/>
              <a:cs typeface="Arial" pitchFamily="34" charset="0"/>
            </a:rPr>
            <a:t>Alasan Diperlukannya Pancasila sebagai Dasar Nilai Pengembangan Ilmu</a:t>
          </a:r>
          <a:endParaRPr lang="id-ID" sz="5600" kern="1200" dirty="0">
            <a:latin typeface="Arial" pitchFamily="34" charset="0"/>
            <a:cs typeface="Arial" pitchFamily="34" charset="0"/>
          </a:endParaRPr>
        </a:p>
      </dsp:txBody>
      <dsp:txXfrm>
        <a:off x="0" y="0"/>
        <a:ext cx="10347960" cy="3851954"/>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E31B6A3-BAD4-400E-B324-82760E39C8FF}">
      <dsp:nvSpPr>
        <dsp:cNvPr id="0" name=""/>
        <dsp:cNvSpPr/>
      </dsp:nvSpPr>
      <dsp:spPr>
        <a:xfrm>
          <a:off x="2070" y="0"/>
          <a:ext cx="2405356" cy="4648200"/>
        </a:xfrm>
        <a:prstGeom prst="roundRect">
          <a:avLst>
            <a:gd name="adj" fmla="val 10000"/>
          </a:avLst>
        </a:prstGeom>
        <a:solidFill>
          <a:schemeClr val="accent4">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id-ID" sz="1600" b="1" i="1" kern="1200" dirty="0" smtClean="0">
              <a:solidFill>
                <a:schemeClr val="tx1"/>
              </a:solidFill>
            </a:rPr>
            <a:t>Pertama</a:t>
          </a:r>
          <a:r>
            <a:rPr lang="id-ID" sz="1600" i="1" kern="1200" dirty="0" smtClean="0">
              <a:solidFill>
                <a:schemeClr val="tx1"/>
              </a:solidFill>
            </a:rPr>
            <a:t>, kerusakan lingkungan yang ditimbulkan oleh iptek, </a:t>
          </a:r>
          <a:r>
            <a:rPr lang="id-ID" sz="1600" kern="1200" dirty="0" smtClean="0">
              <a:solidFill>
                <a:schemeClr val="tx1"/>
              </a:solidFill>
            </a:rPr>
            <a:t>baik dengan dalih percepatan pembangunan daerah tertinggal maupun upaya </a:t>
          </a:r>
          <a:r>
            <a:rPr lang="fi-FI" sz="1600" kern="1200" dirty="0" smtClean="0">
              <a:solidFill>
                <a:schemeClr val="tx1"/>
              </a:solidFill>
            </a:rPr>
            <a:t>peningkatan kesejahteraan masyarakat perlu mendapat perhatian yang</a:t>
          </a:r>
          <a:r>
            <a:rPr lang="id-ID" sz="1600" kern="1200" dirty="0" smtClean="0">
              <a:solidFill>
                <a:schemeClr val="tx1"/>
              </a:solidFill>
            </a:rPr>
            <a:t> serius.</a:t>
          </a:r>
          <a:endParaRPr lang="id-ID" sz="1600" kern="1200" dirty="0">
            <a:solidFill>
              <a:schemeClr val="tx1"/>
            </a:solidFill>
          </a:endParaRPr>
        </a:p>
      </dsp:txBody>
      <dsp:txXfrm>
        <a:off x="2070" y="1859280"/>
        <a:ext cx="2405356" cy="1859280"/>
      </dsp:txXfrm>
    </dsp:sp>
    <dsp:sp modelId="{42C19684-E2C8-4124-A7A8-A4B30E31F616}">
      <dsp:nvSpPr>
        <dsp:cNvPr id="0" name=""/>
        <dsp:cNvSpPr/>
      </dsp:nvSpPr>
      <dsp:spPr>
        <a:xfrm>
          <a:off x="528415" y="72037"/>
          <a:ext cx="1352666" cy="1277998"/>
        </a:xfrm>
        <a:prstGeom prst="ellipse">
          <a:avLst/>
        </a:prstGeom>
        <a:solidFill>
          <a:schemeClr val="accent4">
            <a:tint val="5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8BCFFC6E-2712-44F8-9F33-0E3679D7C9C7}">
      <dsp:nvSpPr>
        <dsp:cNvPr id="0" name=""/>
        <dsp:cNvSpPr/>
      </dsp:nvSpPr>
      <dsp:spPr>
        <a:xfrm>
          <a:off x="2528945" y="0"/>
          <a:ext cx="3142501" cy="4648200"/>
        </a:xfrm>
        <a:prstGeom prst="roundRect">
          <a:avLst>
            <a:gd name="adj" fmla="val 10000"/>
          </a:avLst>
        </a:prstGeom>
        <a:solidFill>
          <a:schemeClr val="accent4">
            <a:hueOff val="9820237"/>
            <a:satOff val="-922"/>
            <a:lumOff val="1176"/>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id-ID" sz="1600" b="1" i="1" kern="1200" dirty="0" smtClean="0">
              <a:solidFill>
                <a:schemeClr val="tx1"/>
              </a:solidFill>
            </a:rPr>
            <a:t>Kedua</a:t>
          </a:r>
          <a:r>
            <a:rPr lang="id-ID" sz="1600" i="1" kern="1200" dirty="0" smtClean="0">
              <a:solidFill>
                <a:schemeClr val="tx1"/>
              </a:solidFill>
            </a:rPr>
            <a:t>, penjabaran sila-sila Pancasila sebagai dasar nilai pengembangan iptek </a:t>
          </a:r>
          <a:r>
            <a:rPr lang="id-ID" sz="1600" kern="1200" dirty="0" smtClean="0">
              <a:solidFill>
                <a:schemeClr val="tx1"/>
              </a:solidFill>
            </a:rPr>
            <a:t>dapat menjadi sarana untuk mengontrol dan mengendalikan kemajuan iptek yang berpengaruh pada cara berpikir dan bertindak masyarakat yang cenderung pragmatis.</a:t>
          </a:r>
          <a:endParaRPr lang="id-ID" sz="1600" kern="1200" dirty="0">
            <a:solidFill>
              <a:schemeClr val="tx1"/>
            </a:solidFill>
          </a:endParaRPr>
        </a:p>
      </dsp:txBody>
      <dsp:txXfrm>
        <a:off x="2528945" y="1859280"/>
        <a:ext cx="3142501" cy="1859280"/>
      </dsp:txXfrm>
    </dsp:sp>
    <dsp:sp modelId="{EC755AB0-28C1-4E0C-B60B-ABAC68B2DADA}">
      <dsp:nvSpPr>
        <dsp:cNvPr id="0" name=""/>
        <dsp:cNvSpPr/>
      </dsp:nvSpPr>
      <dsp:spPr>
        <a:xfrm>
          <a:off x="3312111" y="54948"/>
          <a:ext cx="1443277" cy="1312174"/>
        </a:xfrm>
        <a:prstGeom prst="ellipse">
          <a:avLst/>
        </a:prstGeom>
        <a:solidFill>
          <a:schemeClr val="accent4">
            <a:tint val="50000"/>
            <a:hueOff val="10137579"/>
            <a:satOff val="-447"/>
            <a:lumOff val="153"/>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8068B72F-D67C-4298-A798-5F52F57B3426}">
      <dsp:nvSpPr>
        <dsp:cNvPr id="0" name=""/>
        <dsp:cNvSpPr/>
      </dsp:nvSpPr>
      <dsp:spPr>
        <a:xfrm>
          <a:off x="5694249" y="0"/>
          <a:ext cx="4346839" cy="4648200"/>
        </a:xfrm>
        <a:prstGeom prst="roundRect">
          <a:avLst>
            <a:gd name="adj" fmla="val 10000"/>
          </a:avLst>
        </a:prstGeom>
        <a:solidFill>
          <a:schemeClr val="accent4">
            <a:hueOff val="19640475"/>
            <a:satOff val="-1845"/>
            <a:lumOff val="2352"/>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id-ID" sz="1600" b="1" i="1" kern="1200" dirty="0" smtClean="0">
              <a:solidFill>
                <a:schemeClr val="tx1"/>
              </a:solidFill>
            </a:rPr>
            <a:t>Ketiga</a:t>
          </a:r>
          <a:r>
            <a:rPr lang="id-ID" sz="1600" i="1" kern="1200" dirty="0" smtClean="0">
              <a:solidFill>
                <a:schemeClr val="tx1"/>
              </a:solidFill>
            </a:rPr>
            <a:t>, nilai-nilai kearifan lokal yang menjadi simbol kehidupan di berbagai </a:t>
          </a:r>
          <a:r>
            <a:rPr lang="id-ID" sz="1600" kern="1200" dirty="0" smtClean="0">
              <a:solidFill>
                <a:schemeClr val="tx1"/>
              </a:solidFill>
            </a:rPr>
            <a:t>daerah mulai digantikan dengan gaya hidup global, seperti: budaya gotong royong digantikan dengan individualis yang tidak patuh membayar pajak dan hanya menjadi </a:t>
          </a:r>
          <a:r>
            <a:rPr lang="id-ID" sz="1600" i="1" kern="1200" dirty="0" smtClean="0">
              <a:solidFill>
                <a:schemeClr val="tx1"/>
              </a:solidFill>
            </a:rPr>
            <a:t>free rider di negara ini, sikap bersahaja digantikan dengan gaya </a:t>
          </a:r>
          <a:r>
            <a:rPr lang="id-ID" sz="1600" kern="1200" dirty="0" smtClean="0">
              <a:solidFill>
                <a:schemeClr val="tx1"/>
              </a:solidFill>
            </a:rPr>
            <a:t>hidup bermewah-mewah, konsumerisme; solidaritas sosial digantikan dengan semangat individualistis; musyawarah untuk mufakat digantikan dengan </a:t>
          </a:r>
          <a:r>
            <a:rPr lang="id-ID" sz="1600" i="1" kern="1200" dirty="0" smtClean="0">
              <a:solidFill>
                <a:schemeClr val="tx1"/>
              </a:solidFill>
            </a:rPr>
            <a:t>voting, dan seterusnya.</a:t>
          </a:r>
          <a:endParaRPr lang="id-ID" sz="1600" kern="1200" dirty="0">
            <a:solidFill>
              <a:schemeClr val="tx1"/>
            </a:solidFill>
          </a:endParaRPr>
        </a:p>
      </dsp:txBody>
      <dsp:txXfrm>
        <a:off x="5694249" y="1859280"/>
        <a:ext cx="4346839" cy="1859280"/>
      </dsp:txXfrm>
    </dsp:sp>
    <dsp:sp modelId="{E13AD5F7-DD37-4222-9607-83205BCDBE86}">
      <dsp:nvSpPr>
        <dsp:cNvPr id="0" name=""/>
        <dsp:cNvSpPr/>
      </dsp:nvSpPr>
      <dsp:spPr>
        <a:xfrm>
          <a:off x="7146611" y="0"/>
          <a:ext cx="1442116" cy="1346335"/>
        </a:xfrm>
        <a:prstGeom prst="ellipse">
          <a:avLst/>
        </a:prstGeom>
        <a:solidFill>
          <a:schemeClr val="accent4">
            <a:tint val="50000"/>
            <a:hueOff val="20275159"/>
            <a:satOff val="-894"/>
            <a:lumOff val="307"/>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76CB5292-0FF2-4EB4-AA0A-894128AC06F9}">
      <dsp:nvSpPr>
        <dsp:cNvPr id="0" name=""/>
        <dsp:cNvSpPr/>
      </dsp:nvSpPr>
      <dsp:spPr>
        <a:xfrm>
          <a:off x="401726" y="3950970"/>
          <a:ext cx="9239707" cy="697230"/>
        </a:xfrm>
        <a:prstGeom prst="leftRightArrow">
          <a:avLst/>
        </a:prstGeom>
        <a:solidFill>
          <a:schemeClr val="accent4">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2470141-101A-4A9E-B82B-337E12BAA34A}">
      <dsp:nvSpPr>
        <dsp:cNvPr id="0" name=""/>
        <dsp:cNvSpPr/>
      </dsp:nvSpPr>
      <dsp:spPr>
        <a:xfrm>
          <a:off x="0" y="0"/>
          <a:ext cx="6995160" cy="1359495"/>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id-ID" sz="2400" kern="1200" dirty="0" smtClean="0"/>
            <a:t>Beberapa alasan Pancasila diperlukan sebagai dasar nilai </a:t>
          </a:r>
          <a:r>
            <a:rPr lang="nn-NO" sz="2400" kern="1200" dirty="0" smtClean="0"/>
            <a:t>pengembangan iptek dalam kehidupan bangsa Indonesia meliputi hal-hal</a:t>
          </a:r>
          <a:r>
            <a:rPr lang="id-ID" sz="2400" kern="1200" dirty="0" smtClean="0"/>
            <a:t> sebagai berikut:</a:t>
          </a:r>
          <a:endParaRPr lang="id-ID" sz="2400" kern="1200" dirty="0"/>
        </a:p>
      </dsp:txBody>
      <dsp:txXfrm>
        <a:off x="0" y="0"/>
        <a:ext cx="6995160" cy="1359495"/>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0"/>
          <a:ext cx="10347960" cy="3851954"/>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lang="nb-NO" sz="5600" kern="1200" dirty="0" smtClean="0">
              <a:latin typeface="Arial" pitchFamily="34" charset="0"/>
              <a:cs typeface="Arial" pitchFamily="34" charset="0"/>
            </a:rPr>
            <a:t>Sumber Historis, Sosiologis, Politis tentang Pancasil</a:t>
          </a:r>
          <a:r>
            <a:rPr lang="id-ID" sz="5600" kern="1200" dirty="0" smtClean="0">
              <a:latin typeface="Arial" pitchFamily="34" charset="0"/>
              <a:cs typeface="Arial" pitchFamily="34" charset="0"/>
            </a:rPr>
            <a:t>a sebagai Dasar Nilai Pengembangan Ilmu di Indonesia</a:t>
          </a:r>
          <a:endParaRPr lang="id-ID" sz="5600" kern="1200" dirty="0">
            <a:latin typeface="Arial" pitchFamily="34" charset="0"/>
            <a:cs typeface="Arial" pitchFamily="34" charset="0"/>
          </a:endParaRPr>
        </a:p>
      </dsp:txBody>
      <dsp:txXfrm>
        <a:off x="0" y="0"/>
        <a:ext cx="10347960" cy="3851954"/>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0"/>
          <a:ext cx="7513320" cy="1172334"/>
        </a:xfrm>
        <a:prstGeom prst="roundRect">
          <a:avLst/>
        </a:prstGeom>
        <a:gradFill rotWithShape="0">
          <a:gsLst>
            <a:gs pos="0">
              <a:schemeClr val="accent1">
                <a:shade val="50000"/>
                <a:hueOff val="0"/>
                <a:satOff val="0"/>
                <a:lumOff val="0"/>
                <a:alphaOff val="0"/>
                <a:tint val="96000"/>
                <a:lumMod val="102000"/>
              </a:schemeClr>
            </a:gs>
            <a:gs pos="100000">
              <a:schemeClr val="accent1">
                <a:shade val="5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nb-NO" sz="2200" kern="1200" dirty="0" smtClean="0">
              <a:latin typeface="Arial" pitchFamily="34" charset="0"/>
              <a:cs typeface="Arial" pitchFamily="34" charset="0"/>
            </a:rPr>
            <a:t>Sumber HistorisPancasil</a:t>
          </a:r>
          <a:r>
            <a:rPr lang="id-ID" sz="2200" kern="1200" dirty="0" smtClean="0">
              <a:latin typeface="Arial" pitchFamily="34" charset="0"/>
              <a:cs typeface="Arial" pitchFamily="34" charset="0"/>
            </a:rPr>
            <a:t>a sebagai Dasar Nilai Pengembangan Ilmu di Indonesia</a:t>
          </a:r>
          <a:endParaRPr lang="id-ID" sz="2200" kern="1200" dirty="0">
            <a:latin typeface="Arial" pitchFamily="34" charset="0"/>
            <a:cs typeface="Arial" pitchFamily="34" charset="0"/>
          </a:endParaRPr>
        </a:p>
      </dsp:txBody>
      <dsp:txXfrm>
        <a:off x="0" y="0"/>
        <a:ext cx="7513320" cy="1172334"/>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67663D9-5D8E-48AA-975F-4AFA424A86AE}">
      <dsp:nvSpPr>
        <dsp:cNvPr id="0" name=""/>
        <dsp:cNvSpPr/>
      </dsp:nvSpPr>
      <dsp:spPr>
        <a:xfrm>
          <a:off x="0" y="113534"/>
          <a:ext cx="10469880" cy="1848690"/>
        </a:xfrm>
        <a:prstGeom prst="round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id-ID" sz="1700" kern="1200" dirty="0" smtClean="0">
              <a:solidFill>
                <a:schemeClr val="tx1"/>
              </a:solidFill>
            </a:rPr>
            <a:t>Sumber historis Pancasila sebagai dasar nilai pengembangan ilmu di Indonesia  dapat ditelusuri pada awalnya dalam dokumen negara, yaitu Pembukaan Undang-Undang Dasar 1945. Alinea keempat Pembukaan UUD 1945. Kata “mencerdaskan kehidupan bangsa” mengacu pada pengembangan iptek melalui pendidikan. Amanat dalam Pembukaan UUD 1945 yang terkait dengan mencerdaskan kehidupan bangsa itu haruslah berdasar pada nilai-nilai Ketuhanan Yang Maha Esa, dan seterusnya, yakni Pancasila.</a:t>
          </a:r>
          <a:endParaRPr lang="id-ID" sz="1700" kern="1200" dirty="0">
            <a:solidFill>
              <a:schemeClr val="tx1"/>
            </a:solidFill>
          </a:endParaRPr>
        </a:p>
      </dsp:txBody>
      <dsp:txXfrm>
        <a:off x="0" y="113534"/>
        <a:ext cx="10469880" cy="1848690"/>
      </dsp:txXfrm>
    </dsp:sp>
    <dsp:sp modelId="{665EE0C0-CEB8-40D7-B04F-BF591B2720B6}">
      <dsp:nvSpPr>
        <dsp:cNvPr id="0" name=""/>
        <dsp:cNvSpPr/>
      </dsp:nvSpPr>
      <dsp:spPr>
        <a:xfrm>
          <a:off x="0" y="2011184"/>
          <a:ext cx="10469880" cy="2897724"/>
        </a:xfrm>
        <a:prstGeom prst="roundRect">
          <a:avLst/>
        </a:prstGeom>
        <a:gradFill rotWithShape="0">
          <a:gsLst>
            <a:gs pos="0">
              <a:schemeClr val="accent4">
                <a:hueOff val="19640475"/>
                <a:satOff val="-1845"/>
                <a:lumOff val="2352"/>
                <a:alphaOff val="0"/>
                <a:tint val="96000"/>
                <a:lumMod val="102000"/>
              </a:schemeClr>
            </a:gs>
            <a:gs pos="100000">
              <a:schemeClr val="accent4">
                <a:hueOff val="19640475"/>
                <a:satOff val="-1845"/>
                <a:lumOff val="235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id-ID" sz="1700" kern="1200" dirty="0" smtClean="0">
              <a:solidFill>
                <a:schemeClr val="tx1"/>
              </a:solidFill>
            </a:rPr>
            <a:t>Sumber historis lainnya dapat ditelusuri dalam berbagai diskusi dan seminar di kalangan intelektual di Indonesia, salah satunya adalah di perguruan tinggii, Koesnadi Hardjasoemantri, Rektor Universitas Gadjah Mada, dalam seminar dengan tema </a:t>
          </a:r>
          <a:r>
            <a:rPr lang="id-ID" sz="1700" i="1" kern="1200" dirty="0" smtClean="0">
              <a:solidFill>
                <a:schemeClr val="tx1"/>
              </a:solidFill>
            </a:rPr>
            <a:t>Pancasila sebagai Orientasi Pengembangan Ilmu bekerja sama dengan Harian Kedaulatan Rakyat </a:t>
          </a:r>
          <a:r>
            <a:rPr lang="id-ID" sz="1700" kern="1200" dirty="0" smtClean="0">
              <a:solidFill>
                <a:schemeClr val="tx1"/>
              </a:solidFill>
            </a:rPr>
            <a:t>pada 15 Oktober 1987, menegaskan bahwa:</a:t>
          </a:r>
        </a:p>
        <a:p>
          <a:pPr lvl="0" algn="ctr" defTabSz="755650" rtl="0">
            <a:lnSpc>
              <a:spcPct val="90000"/>
            </a:lnSpc>
            <a:spcBef>
              <a:spcPct val="0"/>
            </a:spcBef>
            <a:spcAft>
              <a:spcPct val="35000"/>
            </a:spcAft>
          </a:pPr>
          <a:r>
            <a:rPr lang="id-ID" sz="1700" i="1" kern="1200" dirty="0" smtClean="0">
              <a:solidFill>
                <a:schemeClr val="tx1"/>
              </a:solidFill>
            </a:rPr>
            <a:t>“Universitas Gadjah Mada adalah lembaga pendidikan tinggi nasional bagi pembentukan dan pengembangan kepribadian serta kemampuan manusia  seutuhnya bagi pembinaan ilmu pengetahuan dan teknologi, dan bagi pelestarian dan pengembangan secara ilmiah unsur-unsur dan seluruh kebudayaan serta lingkungan hidup dan lingkungan alaminya, yang diselenggarakan dalam rangka pembangunan bangsa dan negara sesuai penjelmaan dan pelaksanaan Pancasila dan UndangUndang Dasar 1945 demi tercapainya cita-cita proklamasi kemerdekaan seperti tercantum dalam Pembukaan Undang-Undang Dasar 1945” (Koesnadi, 1987:xi-xii).</a:t>
          </a:r>
          <a:endParaRPr lang="id-ID" sz="1700" kern="1200" dirty="0">
            <a:solidFill>
              <a:schemeClr val="tx1"/>
            </a:solidFill>
          </a:endParaRPr>
        </a:p>
      </dsp:txBody>
      <dsp:txXfrm>
        <a:off x="0" y="2011184"/>
        <a:ext cx="10469880" cy="2897724"/>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0"/>
          <a:ext cx="7513320" cy="1172334"/>
        </a:xfrm>
        <a:prstGeom prst="roundRect">
          <a:avLst/>
        </a:prstGeom>
        <a:gradFill rotWithShape="0">
          <a:gsLst>
            <a:gs pos="0">
              <a:schemeClr val="accent1">
                <a:shade val="50000"/>
                <a:hueOff val="0"/>
                <a:satOff val="0"/>
                <a:lumOff val="0"/>
                <a:alphaOff val="0"/>
                <a:tint val="96000"/>
                <a:lumMod val="102000"/>
              </a:schemeClr>
            </a:gs>
            <a:gs pos="100000">
              <a:schemeClr val="accent1">
                <a:shade val="5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nb-NO" sz="2200" kern="1200" dirty="0" smtClean="0">
              <a:latin typeface="Arial" pitchFamily="34" charset="0"/>
              <a:cs typeface="Arial" pitchFamily="34" charset="0"/>
            </a:rPr>
            <a:t>Sumber HistorisPancasil</a:t>
          </a:r>
          <a:r>
            <a:rPr lang="id-ID" sz="2200" kern="1200" dirty="0" smtClean="0">
              <a:latin typeface="Arial" pitchFamily="34" charset="0"/>
              <a:cs typeface="Arial" pitchFamily="34" charset="0"/>
            </a:rPr>
            <a:t>a sebagai Dasar Nilai Pengembangan Ilmu di Indonesia</a:t>
          </a:r>
          <a:endParaRPr lang="id-ID" sz="2200" kern="1200" dirty="0">
            <a:latin typeface="Arial" pitchFamily="34" charset="0"/>
            <a:cs typeface="Arial" pitchFamily="34" charset="0"/>
          </a:endParaRPr>
        </a:p>
      </dsp:txBody>
      <dsp:txXfrm>
        <a:off x="0" y="0"/>
        <a:ext cx="7513320" cy="1172334"/>
      </dsp:txXfrm>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FC97BA4-B403-40DF-9E5F-44CB16B51280}">
      <dsp:nvSpPr>
        <dsp:cNvPr id="0" name=""/>
        <dsp:cNvSpPr/>
      </dsp:nvSpPr>
      <dsp:spPr>
        <a:xfrm>
          <a:off x="5499" y="99465"/>
          <a:ext cx="4697167" cy="2513789"/>
        </a:xfrm>
        <a:prstGeom prst="rect">
          <a:avLst/>
        </a:prstGeom>
        <a:solidFill>
          <a:schemeClr val="accent6">
            <a:lumMod val="5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r>
            <a:rPr lang="pt-BR" sz="1700" kern="1200" dirty="0" smtClean="0">
              <a:solidFill>
                <a:schemeClr val="bg1"/>
              </a:solidFill>
            </a:rPr>
            <a:t>Notonagoro, anggota senat Universitas Gadjah Mada</a:t>
          </a:r>
          <a:r>
            <a:rPr lang="id-ID" sz="1700" kern="1200" dirty="0" smtClean="0">
              <a:solidFill>
                <a:schemeClr val="bg1"/>
              </a:solidFill>
            </a:rPr>
            <a:t> sebagaimana dikutip oleh Koesnadi Hardjasoemantri dalam sambutan seminar tersebut, menyatakan bahwa Pancasila merupakan pegangan dan pedoman dalam usaha ilmu pengetahuan untuk dipergunakan sebagai asas dan pendirian hidup, sebagai suatu pangkal sudut pandangan dari subjek </a:t>
          </a:r>
          <a:r>
            <a:rPr lang="es-ES" sz="1700" kern="1200" dirty="0" err="1" smtClean="0">
              <a:solidFill>
                <a:schemeClr val="bg1"/>
              </a:solidFill>
            </a:rPr>
            <a:t>ilmu</a:t>
          </a:r>
          <a:r>
            <a:rPr lang="es-ES" sz="1700" kern="1200" dirty="0" smtClean="0">
              <a:solidFill>
                <a:schemeClr val="bg1"/>
              </a:solidFill>
            </a:rPr>
            <a:t> </a:t>
          </a:r>
          <a:r>
            <a:rPr lang="es-ES" sz="1700" kern="1200" dirty="0" err="1" smtClean="0">
              <a:solidFill>
                <a:schemeClr val="bg1"/>
              </a:solidFill>
            </a:rPr>
            <a:t>pengetahuan</a:t>
          </a:r>
          <a:r>
            <a:rPr lang="es-ES" sz="1700" kern="1200" dirty="0" smtClean="0">
              <a:solidFill>
                <a:schemeClr val="bg1"/>
              </a:solidFill>
            </a:rPr>
            <a:t> dan juga </a:t>
          </a:r>
          <a:r>
            <a:rPr lang="es-ES" sz="1700" kern="1200" dirty="0" err="1" smtClean="0">
              <a:solidFill>
                <a:schemeClr val="bg1"/>
              </a:solidFill>
            </a:rPr>
            <a:t>menjadi</a:t>
          </a:r>
          <a:r>
            <a:rPr lang="es-ES" sz="1700" kern="1200" dirty="0" smtClean="0">
              <a:solidFill>
                <a:schemeClr val="bg1"/>
              </a:solidFill>
            </a:rPr>
            <a:t> </a:t>
          </a:r>
          <a:r>
            <a:rPr lang="es-ES" sz="1700" kern="1200" dirty="0" err="1" smtClean="0">
              <a:solidFill>
                <a:schemeClr val="bg1"/>
              </a:solidFill>
            </a:rPr>
            <a:t>objek</a:t>
          </a:r>
          <a:r>
            <a:rPr lang="es-ES" sz="1700" kern="1200" dirty="0" smtClean="0">
              <a:solidFill>
                <a:schemeClr val="bg1"/>
              </a:solidFill>
            </a:rPr>
            <a:t> </a:t>
          </a:r>
          <a:r>
            <a:rPr lang="es-ES" sz="1700" kern="1200" dirty="0" err="1" smtClean="0">
              <a:solidFill>
                <a:schemeClr val="bg1"/>
              </a:solidFill>
            </a:rPr>
            <a:t>ilmu</a:t>
          </a:r>
          <a:r>
            <a:rPr lang="es-ES" sz="1700" kern="1200" dirty="0" smtClean="0">
              <a:solidFill>
                <a:schemeClr val="bg1"/>
              </a:solidFill>
            </a:rPr>
            <a:t> </a:t>
          </a:r>
          <a:r>
            <a:rPr lang="es-ES" sz="1700" kern="1200" dirty="0" err="1" smtClean="0">
              <a:solidFill>
                <a:schemeClr val="bg1"/>
              </a:solidFill>
            </a:rPr>
            <a:t>pengetahuan</a:t>
          </a:r>
          <a:r>
            <a:rPr lang="es-ES" sz="1700" kern="1200" dirty="0" smtClean="0">
              <a:solidFill>
                <a:schemeClr val="bg1"/>
              </a:solidFill>
            </a:rPr>
            <a:t> </a:t>
          </a:r>
          <a:r>
            <a:rPr lang="es-ES" sz="1700" kern="1200" dirty="0" err="1" smtClean="0">
              <a:solidFill>
                <a:schemeClr val="bg1"/>
              </a:solidFill>
            </a:rPr>
            <a:t>atau</a:t>
          </a:r>
          <a:r>
            <a:rPr lang="es-ES" sz="1700" kern="1200" dirty="0" smtClean="0">
              <a:solidFill>
                <a:schemeClr val="bg1"/>
              </a:solidFill>
            </a:rPr>
            <a:t> </a:t>
          </a:r>
          <a:r>
            <a:rPr lang="es-ES" sz="1700" kern="1200" dirty="0" err="1" smtClean="0">
              <a:solidFill>
                <a:schemeClr val="bg1"/>
              </a:solidFill>
            </a:rPr>
            <a:t>hal</a:t>
          </a:r>
          <a:r>
            <a:rPr lang="es-ES" sz="1700" kern="1200" dirty="0" smtClean="0">
              <a:solidFill>
                <a:schemeClr val="bg1"/>
              </a:solidFill>
            </a:rPr>
            <a:t> yang</a:t>
          </a:r>
          <a:r>
            <a:rPr lang="id-ID" sz="1700" kern="1200" dirty="0" smtClean="0">
              <a:solidFill>
                <a:schemeClr val="bg1"/>
              </a:solidFill>
            </a:rPr>
            <a:t> diselidiki (Koesnadi, 1987: xii).</a:t>
          </a:r>
          <a:endParaRPr lang="id-ID" sz="1700" kern="1200" dirty="0">
            <a:solidFill>
              <a:schemeClr val="bg1"/>
            </a:solidFill>
          </a:endParaRPr>
        </a:p>
      </dsp:txBody>
      <dsp:txXfrm>
        <a:off x="5499" y="99465"/>
        <a:ext cx="4697167" cy="2513789"/>
      </dsp:txXfrm>
    </dsp:sp>
    <dsp:sp modelId="{147C3089-7BA3-40CC-8C67-65D6C5BE064B}">
      <dsp:nvSpPr>
        <dsp:cNvPr id="0" name=""/>
        <dsp:cNvSpPr/>
      </dsp:nvSpPr>
      <dsp:spPr>
        <a:xfrm>
          <a:off x="5201312" y="99465"/>
          <a:ext cx="5293547" cy="2508375"/>
        </a:xfrm>
        <a:prstGeom prst="rect">
          <a:avLst/>
        </a:prstGeom>
        <a:solidFill>
          <a:srgbClr val="00B05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id-ID" sz="1600" kern="1200" dirty="0" smtClean="0"/>
            <a:t>Daoed Joesoef dalam artikel ilmiahnya yang berjudul </a:t>
          </a:r>
          <a:r>
            <a:rPr lang="id-ID" sz="1600" i="1" kern="1200" dirty="0" smtClean="0"/>
            <a:t>Pancasila, Kebudayaan, dan Ilmu Pengetahuan menyatakan bahwa Pancasila adalah gagasan vital </a:t>
          </a:r>
          <a:r>
            <a:rPr lang="id-ID" sz="1600" kern="1200" dirty="0" smtClean="0"/>
            <a:t>yang berasal dari kebudayaan Indonesia, artinya nilai-nilai yang benar-benar diramu dari sistem nilai bangsa Indonesia sendiri. Oleh karena itu, Pancasila memiliki metode tertentu dalam memandang, memegang kriteria tertentu dalam menilai sehingga menuntunnya untuk membuat pertimbangan (</a:t>
          </a:r>
          <a:r>
            <a:rPr lang="id-ID" sz="1600" i="1" kern="1200" dirty="0" smtClean="0"/>
            <a:t>judgement) tertentu tentang gejala, ramalan, dan anjuran tertentu mengenai </a:t>
          </a:r>
          <a:r>
            <a:rPr lang="id-ID" sz="1600" kern="1200" dirty="0" smtClean="0"/>
            <a:t>langkah-langkah praktikal (Joesoef, 1987: 1, 15)</a:t>
          </a:r>
          <a:endParaRPr lang="id-ID" sz="1600" kern="1200" dirty="0"/>
        </a:p>
      </dsp:txBody>
      <dsp:txXfrm>
        <a:off x="5201312" y="99465"/>
        <a:ext cx="5293547" cy="2508375"/>
      </dsp:txXfrm>
    </dsp:sp>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0BFB0F5-ED4C-410E-9AC0-16DF887B3D88}">
      <dsp:nvSpPr>
        <dsp:cNvPr id="0" name=""/>
        <dsp:cNvSpPr/>
      </dsp:nvSpPr>
      <dsp:spPr>
        <a:xfrm>
          <a:off x="0" y="0"/>
          <a:ext cx="10241280" cy="1981199"/>
        </a:xfrm>
        <a:prstGeom prst="roundRect">
          <a:avLst>
            <a:gd name="adj" fmla="val 10000"/>
          </a:avLst>
        </a:prstGeom>
        <a:solidFill>
          <a:schemeClr val="accent5">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id-ID" sz="1800" kern="1200" dirty="0" smtClean="0"/>
            <a:t>T. Jacob menegaskan bahwa Pancasila seharusnya dapat membantu dan digunakan sebagai dasar etika ilmu pengetahuan dan teknologi di Indonesia. Untuk itu, lima prinsip besar yang terkandung dalam Pancasila cukup luas dan mendasar untuk mencakup segala persoalan etik dalam ilmu pengetahuan dan teknologi, yaitu (1) Monoteisme; (2) Humanisme dan solidaritas karya negara; (3). Nasionalisme dan solidaritas warga negara; (4). Demokrasi dan </a:t>
          </a:r>
          <a:r>
            <a:rPr lang="fi-FI" sz="1800" kern="1200" dirty="0" smtClean="0"/>
            <a:t>perwakilan; (5). Keadilan sosial (Jacob, 1987: 59).</a:t>
          </a:r>
          <a:endParaRPr lang="id-ID" sz="1800" kern="1200" dirty="0"/>
        </a:p>
      </dsp:txBody>
      <dsp:txXfrm>
        <a:off x="2246375" y="0"/>
        <a:ext cx="7994904" cy="1981199"/>
      </dsp:txXfrm>
    </dsp:sp>
    <dsp:sp modelId="{A2392A90-B571-49FB-AE8E-E1560C5FB996}">
      <dsp:nvSpPr>
        <dsp:cNvPr id="0" name=""/>
        <dsp:cNvSpPr/>
      </dsp:nvSpPr>
      <dsp:spPr>
        <a:xfrm>
          <a:off x="198119" y="198119"/>
          <a:ext cx="2048256" cy="1584959"/>
        </a:xfrm>
        <a:prstGeom prst="roundRect">
          <a:avLst>
            <a:gd name="adj" fmla="val 10000"/>
          </a:avLst>
        </a:prstGeom>
        <a:solidFill>
          <a:schemeClr val="accent5">
            <a:tint val="5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0"/>
          <a:ext cx="7513320" cy="1172334"/>
        </a:xfrm>
        <a:prstGeom prst="roundRect">
          <a:avLst/>
        </a:prstGeom>
        <a:gradFill rotWithShape="0">
          <a:gsLst>
            <a:gs pos="0">
              <a:schemeClr val="accent1">
                <a:shade val="50000"/>
                <a:hueOff val="0"/>
                <a:satOff val="0"/>
                <a:lumOff val="0"/>
                <a:alphaOff val="0"/>
                <a:tint val="96000"/>
                <a:lumMod val="102000"/>
              </a:schemeClr>
            </a:gs>
            <a:gs pos="100000">
              <a:schemeClr val="accent1">
                <a:shade val="5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nb-NO" sz="2200" kern="1200" dirty="0" smtClean="0">
              <a:latin typeface="Arial" pitchFamily="34" charset="0"/>
              <a:cs typeface="Arial" pitchFamily="34" charset="0"/>
            </a:rPr>
            <a:t>Sumber HistorisPancasil</a:t>
          </a:r>
          <a:r>
            <a:rPr lang="id-ID" sz="2200" kern="1200" dirty="0" smtClean="0">
              <a:latin typeface="Arial" pitchFamily="34" charset="0"/>
              <a:cs typeface="Arial" pitchFamily="34" charset="0"/>
            </a:rPr>
            <a:t>a sebagai Dasar Nilai Pengembangan Ilmu di Indonesia</a:t>
          </a:r>
          <a:endParaRPr lang="id-ID" sz="2200" kern="1200" dirty="0">
            <a:latin typeface="Arial" pitchFamily="34" charset="0"/>
            <a:cs typeface="Arial" pitchFamily="34" charset="0"/>
          </a:endParaRPr>
        </a:p>
      </dsp:txBody>
      <dsp:txXfrm>
        <a:off x="0" y="0"/>
        <a:ext cx="7513320" cy="117233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558C5E-C445-41B7-AB36-E7CAC6AD5F02}">
      <dsp:nvSpPr>
        <dsp:cNvPr id="0" name=""/>
        <dsp:cNvSpPr/>
      </dsp:nvSpPr>
      <dsp:spPr>
        <a:xfrm>
          <a:off x="0" y="398"/>
          <a:ext cx="3340100" cy="645533"/>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id-ID" sz="4000" b="1" kern="1200" dirty="0" smtClean="0"/>
            <a:t>Pengantar</a:t>
          </a:r>
          <a:endParaRPr lang="id-ID" sz="4000" b="1" kern="1200" dirty="0"/>
        </a:p>
      </dsp:txBody>
      <dsp:txXfrm>
        <a:off x="0" y="398"/>
        <a:ext cx="3340100" cy="645533"/>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3D57F53-D552-4453-9A02-E56D15BB5BD5}">
      <dsp:nvSpPr>
        <dsp:cNvPr id="0" name=""/>
        <dsp:cNvSpPr/>
      </dsp:nvSpPr>
      <dsp:spPr>
        <a:xfrm>
          <a:off x="0" y="141479"/>
          <a:ext cx="10287000" cy="875160"/>
        </a:xfrm>
        <a:prstGeom prst="roundRect">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id-ID" sz="2200" b="0" i="0" kern="1200" baseline="0" dirty="0" smtClean="0"/>
            <a:t>T. Jacob mengemukakan penjabaran sila-sila Pancasila ke dalam sistem etika ilmiah, sebagai berikut:</a:t>
          </a:r>
          <a:endParaRPr lang="id-ID" sz="2200" b="0" i="0" kern="1200" baseline="0" dirty="0"/>
        </a:p>
      </dsp:txBody>
      <dsp:txXfrm>
        <a:off x="0" y="141479"/>
        <a:ext cx="10287000" cy="875160"/>
      </dsp:txXfrm>
    </dsp:sp>
    <dsp:sp modelId="{9A69D52B-48A1-4DE7-811A-56E1C7DF05D4}">
      <dsp:nvSpPr>
        <dsp:cNvPr id="0" name=""/>
        <dsp:cNvSpPr/>
      </dsp:nvSpPr>
      <dsp:spPr>
        <a:xfrm>
          <a:off x="0" y="1016640"/>
          <a:ext cx="10287000" cy="3825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id-ID" sz="1700" b="0" i="1" kern="1200" baseline="0" dirty="0" smtClean="0"/>
            <a:t>Sila Ketuhanan Yang Maha Esa,</a:t>
          </a:r>
          <a:r>
            <a:rPr lang="id-ID" sz="1700" b="0" i="0" kern="1200" baseline="0" dirty="0" smtClean="0"/>
            <a:t> melengkapi ilmu pengetahuan dengan menciptakan perimbangan antara yang irasional dan rasional, antara rasa dan akal.</a:t>
          </a:r>
          <a:endParaRPr lang="id-ID" sz="1700" b="0" i="0" kern="1200" baseline="0" dirty="0"/>
        </a:p>
        <a:p>
          <a:pPr marL="171450" lvl="1" indent="-171450" algn="l" defTabSz="755650" rtl="0">
            <a:lnSpc>
              <a:spcPct val="90000"/>
            </a:lnSpc>
            <a:spcBef>
              <a:spcPct val="0"/>
            </a:spcBef>
            <a:spcAft>
              <a:spcPct val="20000"/>
            </a:spcAft>
            <a:buChar char="••"/>
          </a:pPr>
          <a:r>
            <a:rPr lang="id-ID" sz="1700" b="0" i="1" kern="1200" baseline="0" dirty="0" smtClean="0"/>
            <a:t>Sila Kemanusiaan yang Adil dan Beradab</a:t>
          </a:r>
          <a:r>
            <a:rPr lang="id-ID" sz="1700" b="0" i="0" kern="1200" baseline="0" dirty="0" smtClean="0"/>
            <a:t>, memberi arah dan mengendalikan ilmu pengetahuan. Ilmu pengetahuan dikembalikan pada fungsinya semula, yaitu untuk kemanusiaan.</a:t>
          </a:r>
          <a:endParaRPr lang="id-ID" sz="1700" b="0" i="0" kern="1200" baseline="0" dirty="0"/>
        </a:p>
        <a:p>
          <a:pPr marL="171450" lvl="1" indent="-171450" algn="l" defTabSz="755650" rtl="0">
            <a:lnSpc>
              <a:spcPct val="90000"/>
            </a:lnSpc>
            <a:spcBef>
              <a:spcPct val="0"/>
            </a:spcBef>
            <a:spcAft>
              <a:spcPct val="20000"/>
            </a:spcAft>
            <a:buChar char="••"/>
          </a:pPr>
          <a:r>
            <a:rPr lang="id-ID" sz="1700" b="0" i="1" kern="1200" baseline="0" dirty="0" smtClean="0"/>
            <a:t>Sila Persatuan Indonesia, </a:t>
          </a:r>
          <a:r>
            <a:rPr lang="id-ID" sz="1700" b="0" i="0" kern="1200" baseline="0" dirty="0" smtClean="0"/>
            <a:t>melengkapi universalisme dan internasionalisme dalam sila-sila yang lain sehingga </a:t>
          </a:r>
          <a:r>
            <a:rPr lang="id-ID" sz="1700" b="0" i="1" kern="1200" baseline="0" dirty="0" smtClean="0"/>
            <a:t>supra-sistem</a:t>
          </a:r>
          <a:r>
            <a:rPr lang="id-ID" sz="1700" b="0" i="0" kern="1200" baseline="0" dirty="0" smtClean="0"/>
            <a:t> tidak mengabaikan sistem dan subsistem di bawahnya. Aspek universal dan lokal harus dapat hidup secara harmonis dengan tidak saling merugikan.</a:t>
          </a:r>
          <a:endParaRPr lang="id-ID" sz="1700" b="0" i="0" kern="1200" baseline="0" dirty="0"/>
        </a:p>
        <a:p>
          <a:pPr marL="171450" lvl="1" indent="-171450" algn="l" defTabSz="755650" rtl="0">
            <a:lnSpc>
              <a:spcPct val="90000"/>
            </a:lnSpc>
            <a:spcBef>
              <a:spcPct val="0"/>
            </a:spcBef>
            <a:spcAft>
              <a:spcPct val="20000"/>
            </a:spcAft>
            <a:buChar char="••"/>
          </a:pPr>
          <a:r>
            <a:rPr lang="id-ID" sz="1700" b="0" i="1" kern="1200" baseline="0" dirty="0" smtClean="0"/>
            <a:t>Sila Kerakyatan yang Dipimpin oleh Hikmah Kebijaksanaan dalam Permusyawaratan/Perwakilan,</a:t>
          </a:r>
          <a:r>
            <a:rPr lang="id-ID" sz="1700" b="0" i="0" kern="1200" baseline="0" dirty="0" smtClean="0"/>
            <a:t> mengimbangi autodinamika iptek, serta mencegah teknologi berevolusi sendiri dengan leluasa. Percobaan, penerapan, dan penyebaran ilmu pengetahuan harus mencerminkan semangat demokratis dan perwakilan rakyat harus dapat memusyawarahkannya sejak dari kebijakan penelitian sampai ke penerapan massal hasil-hasilnya.</a:t>
          </a:r>
          <a:endParaRPr lang="id-ID" sz="1700" i="1" kern="1200" dirty="0"/>
        </a:p>
        <a:p>
          <a:pPr marL="171450" lvl="1" indent="-171450" algn="l" defTabSz="755650" rtl="0">
            <a:lnSpc>
              <a:spcPct val="90000"/>
            </a:lnSpc>
            <a:spcBef>
              <a:spcPct val="0"/>
            </a:spcBef>
            <a:spcAft>
              <a:spcPct val="20000"/>
            </a:spcAft>
            <a:buChar char="••"/>
          </a:pPr>
          <a:r>
            <a:rPr lang="id-ID" sz="1700" b="0" i="1" kern="1200" baseline="0" dirty="0" smtClean="0"/>
            <a:t>Sila Keadilan Sosial bagi Seluruh Rakyat Indonesia,</a:t>
          </a:r>
          <a:r>
            <a:rPr lang="id-ID" sz="1700" b="0" i="0" kern="1200" baseline="0" dirty="0" smtClean="0"/>
            <a:t> menekankan ketiga keadilan Aristoteles (distributif, legalis, dan komutatif) dalam pengembangan, pengajaran, penerapan iptek. Keadilan sosial juga menjaga keseimbangan antara individu dan masyarakat. </a:t>
          </a:r>
          <a:endParaRPr lang="id-ID" sz="1700" b="0" i="0" kern="1200" baseline="0" dirty="0"/>
        </a:p>
      </dsp:txBody>
      <dsp:txXfrm>
        <a:off x="0" y="1016640"/>
        <a:ext cx="10287000" cy="3825360"/>
      </dsp:txXfrm>
    </dsp:sp>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0"/>
          <a:ext cx="7513320" cy="1172334"/>
        </a:xfrm>
        <a:prstGeom prst="roundRect">
          <a:avLst/>
        </a:prstGeom>
        <a:gradFill rotWithShape="0">
          <a:gsLst>
            <a:gs pos="0">
              <a:schemeClr val="accent1">
                <a:shade val="50000"/>
                <a:hueOff val="0"/>
                <a:satOff val="0"/>
                <a:lumOff val="0"/>
                <a:alphaOff val="0"/>
                <a:tint val="96000"/>
                <a:lumMod val="102000"/>
              </a:schemeClr>
            </a:gs>
            <a:gs pos="100000">
              <a:schemeClr val="accent1">
                <a:shade val="5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nb-NO" sz="2200" kern="1200" dirty="0" smtClean="0">
              <a:latin typeface="Arial" pitchFamily="34" charset="0"/>
              <a:cs typeface="Arial" pitchFamily="34" charset="0"/>
            </a:rPr>
            <a:t>Sumber HistorisPancasil</a:t>
          </a:r>
          <a:r>
            <a:rPr lang="id-ID" sz="2200" kern="1200" dirty="0" smtClean="0">
              <a:latin typeface="Arial" pitchFamily="34" charset="0"/>
              <a:cs typeface="Arial" pitchFamily="34" charset="0"/>
            </a:rPr>
            <a:t>a sebagai Dasar Nilai Pengembangan Ilmu di Indonesia</a:t>
          </a:r>
          <a:endParaRPr lang="id-ID" sz="2200" kern="1200" dirty="0">
            <a:latin typeface="Arial" pitchFamily="34" charset="0"/>
            <a:cs typeface="Arial" pitchFamily="34" charset="0"/>
          </a:endParaRPr>
        </a:p>
      </dsp:txBody>
      <dsp:txXfrm>
        <a:off x="0" y="0"/>
        <a:ext cx="7513320" cy="1172334"/>
      </dsp:txXfrm>
    </dsp:sp>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0"/>
          <a:ext cx="7513320" cy="1172334"/>
        </a:xfrm>
        <a:prstGeom prst="roundRect">
          <a:avLst/>
        </a:prstGeom>
        <a:gradFill rotWithShape="0">
          <a:gsLst>
            <a:gs pos="0">
              <a:schemeClr val="accent1">
                <a:shade val="50000"/>
                <a:hueOff val="0"/>
                <a:satOff val="0"/>
                <a:lumOff val="0"/>
                <a:alphaOff val="0"/>
                <a:tint val="96000"/>
                <a:lumMod val="102000"/>
              </a:schemeClr>
            </a:gs>
            <a:gs pos="100000">
              <a:schemeClr val="accent1">
                <a:shade val="5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nb-NO" sz="2200" kern="1200" dirty="0" smtClean="0">
              <a:latin typeface="Arial" pitchFamily="34" charset="0"/>
              <a:cs typeface="Arial" pitchFamily="34" charset="0"/>
            </a:rPr>
            <a:t>Sumber HistorisPancasil</a:t>
          </a:r>
          <a:r>
            <a:rPr lang="id-ID" sz="2200" kern="1200" dirty="0" smtClean="0">
              <a:latin typeface="Arial" pitchFamily="34" charset="0"/>
              <a:cs typeface="Arial" pitchFamily="34" charset="0"/>
            </a:rPr>
            <a:t>a sebagai Dasar Nilai Pengembangan Ilmu di Indonesia</a:t>
          </a:r>
          <a:endParaRPr lang="id-ID" sz="2200" kern="1200" dirty="0">
            <a:latin typeface="Arial" pitchFamily="34" charset="0"/>
            <a:cs typeface="Arial" pitchFamily="34" charset="0"/>
          </a:endParaRPr>
        </a:p>
      </dsp:txBody>
      <dsp:txXfrm>
        <a:off x="0" y="0"/>
        <a:ext cx="7513320" cy="1172334"/>
      </dsp:txXfrm>
    </dsp:sp>
  </dsp:spTree>
</dsp:drawing>
</file>

<file path=ppt/diagrams/drawing2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0"/>
          <a:ext cx="7513320" cy="1172334"/>
        </a:xfrm>
        <a:prstGeom prst="roundRect">
          <a:avLst/>
        </a:prstGeom>
        <a:gradFill rotWithShape="0">
          <a:gsLst>
            <a:gs pos="0">
              <a:schemeClr val="accent1">
                <a:shade val="50000"/>
                <a:hueOff val="0"/>
                <a:satOff val="0"/>
                <a:lumOff val="0"/>
                <a:alphaOff val="0"/>
                <a:tint val="96000"/>
                <a:lumMod val="102000"/>
              </a:schemeClr>
            </a:gs>
            <a:gs pos="100000">
              <a:schemeClr val="accent1">
                <a:shade val="5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nb-NO" sz="2200" kern="1200" dirty="0" smtClean="0">
              <a:latin typeface="Arial" pitchFamily="34" charset="0"/>
              <a:cs typeface="Arial" pitchFamily="34" charset="0"/>
            </a:rPr>
            <a:t>Sumber HistorisPancasil</a:t>
          </a:r>
          <a:r>
            <a:rPr lang="id-ID" sz="2200" kern="1200" dirty="0" smtClean="0">
              <a:latin typeface="Arial" pitchFamily="34" charset="0"/>
              <a:cs typeface="Arial" pitchFamily="34" charset="0"/>
            </a:rPr>
            <a:t>a sebagai Dasar Nilai Pengembangan Ilmu di Indonesia</a:t>
          </a:r>
          <a:endParaRPr lang="id-ID" sz="2200" kern="1200" dirty="0">
            <a:latin typeface="Arial" pitchFamily="34" charset="0"/>
            <a:cs typeface="Arial" pitchFamily="34" charset="0"/>
          </a:endParaRPr>
        </a:p>
      </dsp:txBody>
      <dsp:txXfrm>
        <a:off x="0" y="0"/>
        <a:ext cx="7513320" cy="1172334"/>
      </dsp:txXfrm>
    </dsp:sp>
  </dsp:spTree>
</dsp:drawing>
</file>

<file path=ppt/diagrams/drawing2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0"/>
          <a:ext cx="7513320" cy="1172334"/>
        </a:xfrm>
        <a:prstGeom prst="roundRect">
          <a:avLst/>
        </a:prstGeom>
        <a:gradFill rotWithShape="0">
          <a:gsLst>
            <a:gs pos="0">
              <a:schemeClr val="accent1">
                <a:shade val="50000"/>
                <a:hueOff val="0"/>
                <a:satOff val="0"/>
                <a:lumOff val="0"/>
                <a:alphaOff val="0"/>
                <a:tint val="96000"/>
                <a:lumMod val="102000"/>
              </a:schemeClr>
            </a:gs>
            <a:gs pos="100000">
              <a:schemeClr val="accent1">
                <a:shade val="5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nb-NO" sz="2200" kern="1200" dirty="0" smtClean="0">
              <a:latin typeface="Arial" pitchFamily="34" charset="0"/>
              <a:cs typeface="Arial" pitchFamily="34" charset="0"/>
            </a:rPr>
            <a:t>Sumber HistorisPancasil</a:t>
          </a:r>
          <a:r>
            <a:rPr lang="id-ID" sz="2200" kern="1200" dirty="0" smtClean="0">
              <a:latin typeface="Arial" pitchFamily="34" charset="0"/>
              <a:cs typeface="Arial" pitchFamily="34" charset="0"/>
            </a:rPr>
            <a:t>a sebagai Dasar Nilai Pengembangan Ilmu di Indonesia</a:t>
          </a:r>
          <a:endParaRPr lang="id-ID" sz="2200" kern="1200" dirty="0">
            <a:latin typeface="Arial" pitchFamily="34" charset="0"/>
            <a:cs typeface="Arial" pitchFamily="34" charset="0"/>
          </a:endParaRPr>
        </a:p>
      </dsp:txBody>
      <dsp:txXfrm>
        <a:off x="0" y="0"/>
        <a:ext cx="7513320" cy="1172334"/>
      </dsp:txXfrm>
    </dsp:sp>
  </dsp:spTree>
</dsp:drawing>
</file>

<file path=ppt/diagrams/drawing2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0"/>
          <a:ext cx="7513320" cy="1172334"/>
        </a:xfrm>
        <a:prstGeom prst="round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nb-NO" sz="2400" kern="1200" dirty="0" smtClean="0">
              <a:latin typeface="Arial" pitchFamily="34" charset="0"/>
              <a:cs typeface="Arial" pitchFamily="34" charset="0"/>
            </a:rPr>
            <a:t>Sumber </a:t>
          </a:r>
          <a:r>
            <a:rPr lang="id-ID" sz="2400" kern="1200" dirty="0" smtClean="0">
              <a:latin typeface="Arial" pitchFamily="34" charset="0"/>
              <a:cs typeface="Arial" pitchFamily="34" charset="0"/>
            </a:rPr>
            <a:t>Sosiologis </a:t>
          </a:r>
          <a:r>
            <a:rPr lang="nb-NO" sz="2400" kern="1200" dirty="0" smtClean="0">
              <a:latin typeface="Arial" pitchFamily="34" charset="0"/>
              <a:cs typeface="Arial" pitchFamily="34" charset="0"/>
            </a:rPr>
            <a:t>Pancasil</a:t>
          </a:r>
          <a:r>
            <a:rPr lang="id-ID" sz="2400" kern="1200" dirty="0" smtClean="0">
              <a:latin typeface="Arial" pitchFamily="34" charset="0"/>
              <a:cs typeface="Arial" pitchFamily="34" charset="0"/>
            </a:rPr>
            <a:t>a sebagai Dasar Nilai Pengembangan Ilmu di Indonesia</a:t>
          </a:r>
          <a:endParaRPr lang="id-ID" sz="2400" kern="1200" dirty="0">
            <a:latin typeface="Arial" pitchFamily="34" charset="0"/>
            <a:cs typeface="Arial" pitchFamily="34" charset="0"/>
          </a:endParaRPr>
        </a:p>
      </dsp:txBody>
      <dsp:txXfrm>
        <a:off x="0" y="0"/>
        <a:ext cx="7513320" cy="1172334"/>
      </dsp:txXfrm>
    </dsp:sp>
  </dsp:spTree>
</dsp:drawing>
</file>

<file path=ppt/diagrams/drawing2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E13027E-480C-4909-B437-D86CBA42808A}">
      <dsp:nvSpPr>
        <dsp:cNvPr id="0" name=""/>
        <dsp:cNvSpPr/>
      </dsp:nvSpPr>
      <dsp:spPr>
        <a:xfrm>
          <a:off x="0" y="0"/>
          <a:ext cx="4972049" cy="4972049"/>
        </a:xfrm>
        <a:prstGeom prst="pie">
          <a:avLst>
            <a:gd name="adj1" fmla="val 5400000"/>
            <a:gd name="adj2" fmla="val 16200000"/>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0868728-246E-4D11-94DC-695029DD7EA4}">
      <dsp:nvSpPr>
        <dsp:cNvPr id="0" name=""/>
        <dsp:cNvSpPr/>
      </dsp:nvSpPr>
      <dsp:spPr>
        <a:xfrm>
          <a:off x="2486024" y="0"/>
          <a:ext cx="8296275" cy="4972049"/>
        </a:xfrm>
        <a:prstGeom prst="rect">
          <a:avLst/>
        </a:prstGeom>
        <a:solidFill>
          <a:schemeClr val="accent3">
            <a:lumMod val="60000"/>
            <a:lumOff val="40000"/>
            <a:alpha val="90000"/>
          </a:schemeClr>
        </a:solidFill>
        <a:ln w="9525" cap="rnd" cmpd="sng" algn="ctr">
          <a:solidFill>
            <a:schemeClr val="accent2">
              <a:hueOff val="0"/>
              <a:satOff val="0"/>
              <a:lumOff val="0"/>
              <a:alphaOff val="0"/>
            </a:schemeClr>
          </a:solidFill>
          <a:prstDash val="solid"/>
        </a:ln>
        <a:effectLst>
          <a:reflection blurRad="12700" stA="26000" endPos="32000" dist="12700" dir="5400000" sy="-100000" rotWithShape="0"/>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id-ID" sz="2300" kern="1200" dirty="0" smtClean="0"/>
            <a:t>Sumber sosiologis Pancasila sebagai dasar nilai pengembangan iptek dapat </a:t>
          </a:r>
          <a:r>
            <a:rPr lang="fi-FI" sz="2300" kern="1200" dirty="0" smtClean="0"/>
            <a:t>ditemukan pada sikap masyarakat yang sangat memperhatikan dimensi</a:t>
          </a:r>
          <a:r>
            <a:rPr lang="id-ID" sz="2300" kern="1200" dirty="0" smtClean="0"/>
            <a:t> ketuhanan dan kemanusiaan sehingga manakala iptek tidak sejalan dengan </a:t>
          </a:r>
          <a:r>
            <a:rPr lang="fi-FI" sz="2300" kern="1200" dirty="0" smtClean="0"/>
            <a:t>nilai ketuhanan dan kemanusiaan, biasanya terjadi penolakan.</a:t>
          </a:r>
          <a:r>
            <a:rPr lang="id-ID" sz="2300" kern="1200" dirty="0" smtClean="0"/>
            <a:t> Contoh rencana Pembangunan PLTN di Gunung Muria.</a:t>
          </a:r>
          <a:endParaRPr lang="id-ID" sz="2300" kern="1200" dirty="0"/>
        </a:p>
      </dsp:txBody>
      <dsp:txXfrm>
        <a:off x="2486024" y="0"/>
        <a:ext cx="8296275" cy="2361723"/>
      </dsp:txXfrm>
    </dsp:sp>
    <dsp:sp modelId="{3E6F048C-F5F3-496E-8597-459D905F8FF2}">
      <dsp:nvSpPr>
        <dsp:cNvPr id="0" name=""/>
        <dsp:cNvSpPr/>
      </dsp:nvSpPr>
      <dsp:spPr>
        <a:xfrm>
          <a:off x="1305163" y="2361723"/>
          <a:ext cx="2361723" cy="2361723"/>
        </a:xfrm>
        <a:prstGeom prst="pie">
          <a:avLst>
            <a:gd name="adj1" fmla="val 5400000"/>
            <a:gd name="adj2" fmla="val 16200000"/>
          </a:avLst>
        </a:prstGeom>
        <a:gradFill rotWithShape="0">
          <a:gsLst>
            <a:gs pos="0">
              <a:schemeClr val="accent2">
                <a:hueOff val="-3593961"/>
                <a:satOff val="24722"/>
                <a:lumOff val="2744"/>
                <a:alphaOff val="0"/>
                <a:tint val="96000"/>
                <a:lumMod val="102000"/>
              </a:schemeClr>
            </a:gs>
            <a:gs pos="100000">
              <a:schemeClr val="accent2">
                <a:hueOff val="-3593961"/>
                <a:satOff val="24722"/>
                <a:lumOff val="2744"/>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05B436B-CE92-416D-97E3-113AC0B19DDC}">
      <dsp:nvSpPr>
        <dsp:cNvPr id="0" name=""/>
        <dsp:cNvSpPr/>
      </dsp:nvSpPr>
      <dsp:spPr>
        <a:xfrm>
          <a:off x="2486024" y="2276441"/>
          <a:ext cx="8296275" cy="2532287"/>
        </a:xfrm>
        <a:prstGeom prst="rect">
          <a:avLst/>
        </a:prstGeom>
        <a:solidFill>
          <a:schemeClr val="accent2">
            <a:lumMod val="60000"/>
            <a:lumOff val="40000"/>
          </a:schemeClr>
        </a:solidFill>
        <a:ln w="9525" cap="rnd" cmpd="sng" algn="ctr">
          <a:solidFill>
            <a:schemeClr val="accent2">
              <a:hueOff val="-3593961"/>
              <a:satOff val="24722"/>
              <a:lumOff val="2744"/>
              <a:alphaOff val="0"/>
            </a:schemeClr>
          </a:solidFill>
          <a:prstDash val="solid"/>
        </a:ln>
        <a:effectLst>
          <a:reflection blurRad="12700" stA="26000" endPos="32000" dist="12700" dir="5400000" sy="-100000" rotWithShape="0"/>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id-ID" sz="2300" kern="1200" dirty="0" smtClean="0"/>
            <a:t>Isu ketuhanan dikaitkan dengan dikesampingkannya martabat manusia sebagai hamba Tuhan Yang Maha Esa dalam pembangunan iptek. Artinya,  pembangunan fasilitas teknologi acapkali tidak melibatkan peran serta  masyarakat sekitar, padahal apabila terjadi dampak negatif berupa kerusakan fasilitas teknologi, maka masyarakat yang akan terkena langsung akibatnya.</a:t>
          </a:r>
          <a:endParaRPr lang="id-ID" sz="2300" kern="1200" dirty="0"/>
        </a:p>
      </dsp:txBody>
      <dsp:txXfrm>
        <a:off x="2486024" y="2276441"/>
        <a:ext cx="8296275" cy="2532287"/>
      </dsp:txXfrm>
    </dsp:sp>
  </dsp:spTree>
</dsp:drawing>
</file>

<file path=ppt/diagrams/drawing2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0"/>
          <a:ext cx="7513320" cy="1172334"/>
        </a:xfrm>
        <a:prstGeom prst="round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nb-NO" sz="2400" kern="1200" dirty="0" smtClean="0">
              <a:latin typeface="Arial" pitchFamily="34" charset="0"/>
              <a:cs typeface="Arial" pitchFamily="34" charset="0"/>
            </a:rPr>
            <a:t>Sumber </a:t>
          </a:r>
          <a:r>
            <a:rPr lang="id-ID" sz="2400" kern="1200" dirty="0" smtClean="0">
              <a:latin typeface="Arial" pitchFamily="34" charset="0"/>
              <a:cs typeface="Arial" pitchFamily="34" charset="0"/>
            </a:rPr>
            <a:t>Politis </a:t>
          </a:r>
          <a:r>
            <a:rPr lang="nb-NO" sz="2400" kern="1200" dirty="0" smtClean="0">
              <a:latin typeface="Arial" pitchFamily="34" charset="0"/>
              <a:cs typeface="Arial" pitchFamily="34" charset="0"/>
            </a:rPr>
            <a:t>Pancasil</a:t>
          </a:r>
          <a:r>
            <a:rPr lang="id-ID" sz="2400" kern="1200" dirty="0" smtClean="0">
              <a:latin typeface="Arial" pitchFamily="34" charset="0"/>
              <a:cs typeface="Arial" pitchFamily="34" charset="0"/>
            </a:rPr>
            <a:t>a sebagai Dasar Nilai Pengembangan Ilmu di Indonesia</a:t>
          </a:r>
          <a:endParaRPr lang="id-ID" sz="2400" kern="1200" dirty="0">
            <a:latin typeface="Arial" pitchFamily="34" charset="0"/>
            <a:cs typeface="Arial" pitchFamily="34" charset="0"/>
          </a:endParaRPr>
        </a:p>
      </dsp:txBody>
      <dsp:txXfrm>
        <a:off x="0" y="0"/>
        <a:ext cx="7513320" cy="1172334"/>
      </dsp:txXfrm>
    </dsp:sp>
  </dsp:spTree>
</dsp:drawing>
</file>

<file path=ppt/diagrams/drawing2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4CF5893-CF97-46E3-B5A7-5FAAFFEA1FC2}">
      <dsp:nvSpPr>
        <dsp:cNvPr id="0" name=""/>
        <dsp:cNvSpPr/>
      </dsp:nvSpPr>
      <dsp:spPr>
        <a:xfrm>
          <a:off x="3340" y="0"/>
          <a:ext cx="2298129" cy="5037683"/>
        </a:xfrm>
        <a:prstGeom prst="roundRect">
          <a:avLst>
            <a:gd name="adj" fmla="val 10000"/>
          </a:avLst>
        </a:prstGeom>
        <a:solidFill>
          <a:schemeClr val="accent4">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id-ID" sz="1600" kern="1200" dirty="0" smtClean="0">
              <a:solidFill>
                <a:schemeClr val="tx1"/>
              </a:solidFill>
            </a:rPr>
            <a:t>Pancasila sebagai dasar nilai pengembangan ilmu pada zaman Orde Lama belum secara eksplisit dikemukakan, tetapi oleh Soekarno dikaitkan langsung dengan dimensi kemanusiaan dan hubungan antara ilmu dan amal.</a:t>
          </a:r>
          <a:endParaRPr lang="id-ID" sz="1600" kern="1200" dirty="0">
            <a:solidFill>
              <a:schemeClr val="tx1"/>
            </a:solidFill>
          </a:endParaRPr>
        </a:p>
      </dsp:txBody>
      <dsp:txXfrm>
        <a:off x="3340" y="2015073"/>
        <a:ext cx="2298129" cy="2015073"/>
      </dsp:txXfrm>
    </dsp:sp>
    <dsp:sp modelId="{FDED87E9-C8B2-4399-9CC8-E68E8BB7AFCB}">
      <dsp:nvSpPr>
        <dsp:cNvPr id="0" name=""/>
        <dsp:cNvSpPr/>
      </dsp:nvSpPr>
      <dsp:spPr>
        <a:xfrm>
          <a:off x="359344" y="12699"/>
          <a:ext cx="1677548" cy="1677548"/>
        </a:xfrm>
        <a:prstGeom prst="ellipse">
          <a:avLst/>
        </a:prstGeom>
        <a:solidFill>
          <a:schemeClr val="accent4">
            <a:tint val="5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EBA145B4-6006-490A-84D1-B6C915B563CE}">
      <dsp:nvSpPr>
        <dsp:cNvPr id="0" name=""/>
        <dsp:cNvSpPr/>
      </dsp:nvSpPr>
      <dsp:spPr>
        <a:xfrm>
          <a:off x="2370413" y="0"/>
          <a:ext cx="2298129" cy="5037683"/>
        </a:xfrm>
        <a:prstGeom prst="roundRect">
          <a:avLst>
            <a:gd name="adj" fmla="val 10000"/>
          </a:avLst>
        </a:prstGeom>
        <a:solidFill>
          <a:schemeClr val="accent4">
            <a:hueOff val="6546825"/>
            <a:satOff val="-615"/>
            <a:lumOff val="784"/>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id-ID" sz="1600" kern="1200" dirty="0" smtClean="0">
              <a:solidFill>
                <a:schemeClr val="tx1"/>
              </a:solidFill>
            </a:rPr>
            <a:t>Pada zaman Orde Baru, Presiden Soeharto menyinggung masalah Pancasila sebagai dasar nilai pengembangan ilmu ketika memberikan sambutan pada Kongres Pengetahuan Nasional IV, 18 September 1986 di Jakarta.</a:t>
          </a:r>
          <a:endParaRPr lang="id-ID" sz="1600" kern="1200" dirty="0">
            <a:solidFill>
              <a:schemeClr val="tx1"/>
            </a:solidFill>
          </a:endParaRPr>
        </a:p>
      </dsp:txBody>
      <dsp:txXfrm>
        <a:off x="2370413" y="2015073"/>
        <a:ext cx="2298129" cy="2015073"/>
      </dsp:txXfrm>
    </dsp:sp>
    <dsp:sp modelId="{68D67878-12DB-4BBC-8F3F-371F2F29B668}">
      <dsp:nvSpPr>
        <dsp:cNvPr id="0" name=""/>
        <dsp:cNvSpPr/>
      </dsp:nvSpPr>
      <dsp:spPr>
        <a:xfrm>
          <a:off x="2695936" y="27948"/>
          <a:ext cx="1677548" cy="1677548"/>
        </a:xfrm>
        <a:prstGeom prst="ellipse">
          <a:avLst/>
        </a:prstGeom>
        <a:solidFill>
          <a:schemeClr val="accent4">
            <a:tint val="50000"/>
            <a:hueOff val="6758386"/>
            <a:satOff val="-298"/>
            <a:lumOff val="102"/>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174B6CB9-1EEE-4763-81DA-845B86F830AA}">
      <dsp:nvSpPr>
        <dsp:cNvPr id="0" name=""/>
        <dsp:cNvSpPr/>
      </dsp:nvSpPr>
      <dsp:spPr>
        <a:xfrm>
          <a:off x="4737487" y="0"/>
          <a:ext cx="3468658" cy="5037683"/>
        </a:xfrm>
        <a:prstGeom prst="roundRect">
          <a:avLst>
            <a:gd name="adj" fmla="val 10000"/>
          </a:avLst>
        </a:prstGeom>
        <a:solidFill>
          <a:schemeClr val="accent4">
            <a:hueOff val="13093651"/>
            <a:satOff val="-1230"/>
            <a:lumOff val="1568"/>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id-ID" sz="1600" kern="1200" dirty="0" smtClean="0">
              <a:solidFill>
                <a:schemeClr val="tx1"/>
              </a:solidFill>
            </a:rPr>
            <a:t>Pada era Reformasi, Presiden Susilo Bambang Yudhoyono dalam sambutan pada acara silaturrahim dengan Akademi Ilmu Pengetahuan Indonesia (AIPI) dan masyarakat ilmiah, 20 Januari 2010 di Serpong ....”</a:t>
          </a:r>
          <a:r>
            <a:rPr lang="id-ID" sz="1600" i="1" kern="1200" dirty="0" smtClean="0">
              <a:solidFill>
                <a:schemeClr val="tx1"/>
              </a:solidFill>
            </a:rPr>
            <a:t> Strategi yang kita tempuh untuk menjadi negara maju, developed country, adalah dengan memadukan pendekatan sumber daya alam, iptek, dan budaya atau </a:t>
          </a:r>
          <a:r>
            <a:rPr lang="en-US" sz="1600" i="1" kern="1200" dirty="0" smtClean="0">
              <a:solidFill>
                <a:schemeClr val="tx1"/>
              </a:solidFill>
            </a:rPr>
            <a:t>knowledge based, Resource based and culture based development” </a:t>
          </a:r>
          <a:r>
            <a:rPr lang="id-ID" sz="1600" i="1" kern="1200" dirty="0" smtClean="0">
              <a:solidFill>
                <a:schemeClr val="tx1"/>
              </a:solidFill>
            </a:rPr>
            <a:t>.</a:t>
          </a:r>
          <a:endParaRPr lang="id-ID" sz="1600" kern="1200" dirty="0">
            <a:solidFill>
              <a:schemeClr val="tx1"/>
            </a:solidFill>
          </a:endParaRPr>
        </a:p>
      </dsp:txBody>
      <dsp:txXfrm>
        <a:off x="4737487" y="2015073"/>
        <a:ext cx="3468658" cy="2015073"/>
      </dsp:txXfrm>
    </dsp:sp>
    <dsp:sp modelId="{AFEBA95A-073B-4F2A-8CA5-374F17CCAFCA}">
      <dsp:nvSpPr>
        <dsp:cNvPr id="0" name=""/>
        <dsp:cNvSpPr/>
      </dsp:nvSpPr>
      <dsp:spPr>
        <a:xfrm>
          <a:off x="5648274" y="27948"/>
          <a:ext cx="1677548" cy="1677548"/>
        </a:xfrm>
        <a:prstGeom prst="ellipse">
          <a:avLst/>
        </a:prstGeom>
        <a:solidFill>
          <a:schemeClr val="accent4">
            <a:tint val="50000"/>
            <a:hueOff val="13516772"/>
            <a:satOff val="-596"/>
            <a:lumOff val="205"/>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27AA665C-52F2-41AE-8AAE-9FD5E87ED775}">
      <dsp:nvSpPr>
        <dsp:cNvPr id="0" name=""/>
        <dsp:cNvSpPr/>
      </dsp:nvSpPr>
      <dsp:spPr>
        <a:xfrm>
          <a:off x="8275089" y="0"/>
          <a:ext cx="2298129" cy="5037683"/>
        </a:xfrm>
        <a:prstGeom prst="roundRect">
          <a:avLst>
            <a:gd name="adj" fmla="val 10000"/>
          </a:avLst>
        </a:prstGeom>
        <a:solidFill>
          <a:schemeClr val="accent4">
            <a:hueOff val="19640475"/>
            <a:satOff val="-1845"/>
            <a:lumOff val="2352"/>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id-ID" sz="1600" kern="1200" dirty="0" smtClean="0">
              <a:solidFill>
                <a:schemeClr val="tx1"/>
              </a:solidFill>
            </a:rPr>
            <a:t>Habibie dalam pidato 1 Juni 2011 menegaskan bahwa penjabaran Pancasila sebagai dasar nilai dalam berbagai kebijakan penyelenggaraan negara merupakan suatu upaya untuk mengaktualisasikan Pancasila dalam kehidupan</a:t>
          </a:r>
          <a:endParaRPr lang="id-ID" sz="1600" kern="1200" dirty="0">
            <a:solidFill>
              <a:schemeClr val="tx1"/>
            </a:solidFill>
          </a:endParaRPr>
        </a:p>
      </dsp:txBody>
      <dsp:txXfrm>
        <a:off x="8275089" y="2015073"/>
        <a:ext cx="2298129" cy="2015073"/>
      </dsp:txXfrm>
    </dsp:sp>
    <dsp:sp modelId="{8DFF9F0B-29FC-40E9-B113-6D018434F819}">
      <dsp:nvSpPr>
        <dsp:cNvPr id="0" name=""/>
        <dsp:cNvSpPr/>
      </dsp:nvSpPr>
      <dsp:spPr>
        <a:xfrm>
          <a:off x="8524418" y="27948"/>
          <a:ext cx="1677548" cy="1677548"/>
        </a:xfrm>
        <a:prstGeom prst="ellipse">
          <a:avLst/>
        </a:prstGeom>
        <a:solidFill>
          <a:schemeClr val="accent4">
            <a:tint val="50000"/>
            <a:hueOff val="20275159"/>
            <a:satOff val="-894"/>
            <a:lumOff val="307"/>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6934DA59-8CD6-4BB2-AE1E-F19AF62D31D8}">
      <dsp:nvSpPr>
        <dsp:cNvPr id="0" name=""/>
        <dsp:cNvSpPr/>
      </dsp:nvSpPr>
      <dsp:spPr>
        <a:xfrm>
          <a:off x="407785" y="4273987"/>
          <a:ext cx="9730435" cy="755652"/>
        </a:xfrm>
        <a:prstGeom prst="leftRightArrow">
          <a:avLst/>
        </a:prstGeom>
        <a:solidFill>
          <a:schemeClr val="accent4">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2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0"/>
          <a:ext cx="10347960" cy="3851954"/>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lang="id-ID" sz="5600" kern="1200" dirty="0" smtClean="0">
              <a:latin typeface="Arial" pitchFamily="34" charset="0"/>
              <a:cs typeface="Arial" pitchFamily="34" charset="0"/>
            </a:rPr>
            <a:t>Dinamika dan Tantangan Pancasila sebagai Dasar Nilai Pengembangan Ilmu</a:t>
          </a:r>
          <a:endParaRPr lang="id-ID" sz="5600" kern="1200" dirty="0">
            <a:latin typeface="Arial" pitchFamily="34" charset="0"/>
            <a:cs typeface="Arial" pitchFamily="34" charset="0"/>
          </a:endParaRPr>
        </a:p>
      </dsp:txBody>
      <dsp:txXfrm>
        <a:off x="0" y="0"/>
        <a:ext cx="10347960" cy="385195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3D40CE8-EEBF-4A39-A2D4-E9E4D9AC0580}">
      <dsp:nvSpPr>
        <dsp:cNvPr id="0" name=""/>
        <dsp:cNvSpPr/>
      </dsp:nvSpPr>
      <dsp:spPr>
        <a:xfrm>
          <a:off x="0" y="6873"/>
          <a:ext cx="8915400" cy="906751"/>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id-ID" sz="1800" b="1" i="1" kern="1200" dirty="0" smtClean="0">
              <a:solidFill>
                <a:schemeClr val="tx1"/>
              </a:solidFill>
            </a:rPr>
            <a:t>Pertama</a:t>
          </a:r>
          <a:r>
            <a:rPr lang="id-ID" sz="1800" kern="1200" dirty="0" smtClean="0">
              <a:solidFill>
                <a:schemeClr val="tx1"/>
              </a:solidFill>
            </a:rPr>
            <a:t>, iptek yang gayut (bergantung/bersangkut) dengan nilai budaya dan agama sehingga pengembangan iptek harus senantiasa didasarkan atas sikap human-religius</a:t>
          </a:r>
          <a:endParaRPr lang="id-ID" sz="1800" kern="1200" dirty="0">
            <a:solidFill>
              <a:schemeClr val="tx1"/>
            </a:solidFill>
          </a:endParaRPr>
        </a:p>
      </dsp:txBody>
      <dsp:txXfrm>
        <a:off x="0" y="6873"/>
        <a:ext cx="8915400" cy="906751"/>
      </dsp:txXfrm>
    </dsp:sp>
    <dsp:sp modelId="{6CF4599D-585C-4115-93F3-DC904EFBFF85}">
      <dsp:nvSpPr>
        <dsp:cNvPr id="0" name=""/>
        <dsp:cNvSpPr/>
      </dsp:nvSpPr>
      <dsp:spPr>
        <a:xfrm>
          <a:off x="0" y="974105"/>
          <a:ext cx="8915400" cy="1546830"/>
        </a:xfrm>
        <a:prstGeom prst="roundRect">
          <a:avLst/>
        </a:prstGeom>
        <a:gradFill rotWithShape="0">
          <a:gsLst>
            <a:gs pos="0">
              <a:schemeClr val="accent2">
                <a:hueOff val="-1796981"/>
                <a:satOff val="12361"/>
                <a:lumOff val="1372"/>
                <a:alphaOff val="0"/>
                <a:tint val="96000"/>
                <a:lumMod val="102000"/>
              </a:schemeClr>
            </a:gs>
            <a:gs pos="100000">
              <a:schemeClr val="accent2">
                <a:hueOff val="-1796981"/>
                <a:satOff val="12361"/>
                <a:lumOff val="1372"/>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id-ID" sz="1800" b="1" i="1" kern="1200" dirty="0" smtClean="0">
              <a:solidFill>
                <a:schemeClr val="tx1"/>
              </a:solidFill>
            </a:rPr>
            <a:t>Kedua</a:t>
          </a:r>
          <a:r>
            <a:rPr lang="id-ID" sz="1800" kern="1200" dirty="0" smtClean="0">
              <a:solidFill>
                <a:schemeClr val="tx1"/>
              </a:solidFill>
            </a:rPr>
            <a:t>, iptek yang lepas sama sekali dari norma budaya dan agama sehingga terjadi sekularisasi yang berakibat pada kemajuan iptek tanpa dikawal dan diwarnai nilai human religius. Hal ini terjadi karena sekelompok ilmuwan yang meyakini bahwa iptek memiliki hukum-hukum sendiri yang lepas dan tidak perlu diintervensi nilai-nilai dari luar</a:t>
          </a:r>
          <a:endParaRPr lang="id-ID" sz="1800" kern="1200" dirty="0">
            <a:solidFill>
              <a:schemeClr val="tx1"/>
            </a:solidFill>
          </a:endParaRPr>
        </a:p>
      </dsp:txBody>
      <dsp:txXfrm>
        <a:off x="0" y="974105"/>
        <a:ext cx="8915400" cy="1546830"/>
      </dsp:txXfrm>
    </dsp:sp>
    <dsp:sp modelId="{81D2C923-9FFA-4799-92A1-40E91888EDA8}">
      <dsp:nvSpPr>
        <dsp:cNvPr id="0" name=""/>
        <dsp:cNvSpPr/>
      </dsp:nvSpPr>
      <dsp:spPr>
        <a:xfrm>
          <a:off x="0" y="2581415"/>
          <a:ext cx="8915400" cy="1546830"/>
        </a:xfrm>
        <a:prstGeom prst="roundRect">
          <a:avLst/>
        </a:prstGeom>
        <a:gradFill rotWithShape="0">
          <a:gsLst>
            <a:gs pos="0">
              <a:schemeClr val="accent2">
                <a:hueOff val="-3593961"/>
                <a:satOff val="24722"/>
                <a:lumOff val="2744"/>
                <a:alphaOff val="0"/>
                <a:tint val="96000"/>
                <a:lumMod val="102000"/>
              </a:schemeClr>
            </a:gs>
            <a:gs pos="100000">
              <a:schemeClr val="accent2">
                <a:hueOff val="-3593961"/>
                <a:satOff val="24722"/>
                <a:lumOff val="2744"/>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id-ID" sz="1800" b="1" i="1" kern="1200" dirty="0" smtClean="0">
              <a:solidFill>
                <a:schemeClr val="tx1"/>
              </a:solidFill>
            </a:rPr>
            <a:t>Ketiga</a:t>
          </a:r>
          <a:r>
            <a:rPr lang="id-ID" sz="1800" kern="1200" dirty="0" smtClean="0">
              <a:solidFill>
                <a:schemeClr val="tx1"/>
              </a:solidFill>
            </a:rPr>
            <a:t>, iptek yang menempatkan nilai agama dan budaya sebagai mitra dialog di saat diperlukan. Dalam hal ini, ada sebagian ilmuwan yang beranggapan bahwa iptek memang memiliki hukum tersendiri (faktor internal), tetapi di pihak lain diperlukan faktor eksternal (budaya, ideologi, dan agama) untuk bertukar pikiran, meskipun tidak dalam arti saling bergantung secara ketat.</a:t>
          </a:r>
          <a:endParaRPr lang="id-ID" sz="1800" kern="1200" dirty="0">
            <a:solidFill>
              <a:schemeClr val="tx1"/>
            </a:solidFill>
          </a:endParaRPr>
        </a:p>
      </dsp:txBody>
      <dsp:txXfrm>
        <a:off x="0" y="2581415"/>
        <a:ext cx="8915400" cy="1546830"/>
      </dsp:txXfrm>
    </dsp:sp>
  </dsp:spTree>
</dsp:drawing>
</file>

<file path=ppt/diagrams/drawing3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0"/>
          <a:ext cx="7524750" cy="1103820"/>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id-ID" sz="2800" kern="1200" dirty="0" smtClean="0">
              <a:latin typeface="Arial" pitchFamily="34" charset="0"/>
              <a:cs typeface="Arial" pitchFamily="34" charset="0"/>
            </a:rPr>
            <a:t>Dinamika Pancasila sebagai Dasar Nilai Pengembangan Ilmu</a:t>
          </a:r>
          <a:endParaRPr lang="id-ID" sz="2800" kern="1200" dirty="0">
            <a:latin typeface="Arial" pitchFamily="34" charset="0"/>
            <a:cs typeface="Arial" pitchFamily="34" charset="0"/>
          </a:endParaRPr>
        </a:p>
      </dsp:txBody>
      <dsp:txXfrm>
        <a:off x="0" y="0"/>
        <a:ext cx="7524750" cy="1103820"/>
      </dsp:txXfrm>
    </dsp:sp>
  </dsp:spTree>
</dsp:drawing>
</file>

<file path=ppt/diagrams/drawing3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0"/>
          <a:ext cx="7524750" cy="1103820"/>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id-ID" sz="2800" kern="1200" dirty="0" smtClean="0">
              <a:latin typeface="Arial" pitchFamily="34" charset="0"/>
              <a:cs typeface="Arial" pitchFamily="34" charset="0"/>
            </a:rPr>
            <a:t>Tantangan Pancasila sebagai Dasar Nilai Pengembangan Ilmu</a:t>
          </a:r>
          <a:endParaRPr lang="id-ID" sz="2800" kern="1200" dirty="0">
            <a:latin typeface="Arial" pitchFamily="34" charset="0"/>
            <a:cs typeface="Arial" pitchFamily="34" charset="0"/>
          </a:endParaRPr>
        </a:p>
      </dsp:txBody>
      <dsp:txXfrm>
        <a:off x="0" y="0"/>
        <a:ext cx="7524750" cy="1103820"/>
      </dsp:txXfrm>
    </dsp:sp>
  </dsp:spTree>
</dsp:drawing>
</file>

<file path=ppt/diagrams/drawing3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0"/>
          <a:ext cx="10347960" cy="3851954"/>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lang="it-IT" sz="5600" kern="1200" dirty="0" smtClean="0">
              <a:latin typeface="Arial" pitchFamily="34" charset="0"/>
              <a:cs typeface="Arial" pitchFamily="34" charset="0"/>
            </a:rPr>
            <a:t>Esensi dan Urgensi Pancasila sebagai Dasar</a:t>
          </a:r>
          <a:r>
            <a:rPr lang="id-ID" sz="5600" kern="1200" dirty="0" smtClean="0">
              <a:latin typeface="Arial" pitchFamily="34" charset="0"/>
              <a:cs typeface="Arial" pitchFamily="34" charset="0"/>
            </a:rPr>
            <a:t> Nilai Pengembangan Ilmu untuk Masa Depan</a:t>
          </a:r>
          <a:endParaRPr lang="id-ID" sz="5600" kern="1200" dirty="0">
            <a:latin typeface="Arial" pitchFamily="34" charset="0"/>
            <a:cs typeface="Arial" pitchFamily="34" charset="0"/>
          </a:endParaRPr>
        </a:p>
      </dsp:txBody>
      <dsp:txXfrm>
        <a:off x="0" y="0"/>
        <a:ext cx="10347960" cy="3851954"/>
      </dsp:txXfrm>
    </dsp:sp>
  </dsp:spTree>
</dsp:drawing>
</file>

<file path=ppt/diagrams/drawing3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72260"/>
          <a:ext cx="7528560" cy="1002160"/>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it-IT" sz="2600" kern="1200" dirty="0" smtClean="0">
              <a:latin typeface="Arial" pitchFamily="34" charset="0"/>
              <a:cs typeface="Arial" pitchFamily="34" charset="0"/>
            </a:rPr>
            <a:t>Esensi Pancasila sebagai Dasar</a:t>
          </a:r>
          <a:r>
            <a:rPr lang="id-ID" sz="2600" kern="1200" dirty="0" smtClean="0">
              <a:latin typeface="Arial" pitchFamily="34" charset="0"/>
              <a:cs typeface="Arial" pitchFamily="34" charset="0"/>
            </a:rPr>
            <a:t> Nilai Pengembangan Ilmu untuk Masa Depan</a:t>
          </a:r>
          <a:endParaRPr lang="id-ID" sz="2600" kern="1200" dirty="0">
            <a:latin typeface="Arial" pitchFamily="34" charset="0"/>
            <a:cs typeface="Arial" pitchFamily="34" charset="0"/>
          </a:endParaRPr>
        </a:p>
      </dsp:txBody>
      <dsp:txXfrm>
        <a:off x="0" y="72260"/>
        <a:ext cx="7528560" cy="1002160"/>
      </dsp:txXfrm>
    </dsp:sp>
  </dsp:spTree>
</dsp:drawing>
</file>

<file path=ppt/diagrams/drawing3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72260"/>
          <a:ext cx="7528560" cy="1002160"/>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id-ID" sz="2600" kern="1200" dirty="0" smtClean="0">
              <a:latin typeface="Arial" pitchFamily="34" charset="0"/>
              <a:cs typeface="Arial" pitchFamily="34" charset="0"/>
            </a:rPr>
            <a:t>Urgensi</a:t>
          </a:r>
          <a:r>
            <a:rPr lang="it-IT" sz="2600" kern="1200" dirty="0" smtClean="0">
              <a:latin typeface="Arial" pitchFamily="34" charset="0"/>
              <a:cs typeface="Arial" pitchFamily="34" charset="0"/>
            </a:rPr>
            <a:t> Pancasila sebagai Dasar</a:t>
          </a:r>
          <a:r>
            <a:rPr lang="id-ID" sz="2600" kern="1200" dirty="0" smtClean="0">
              <a:latin typeface="Arial" pitchFamily="34" charset="0"/>
              <a:cs typeface="Arial" pitchFamily="34" charset="0"/>
            </a:rPr>
            <a:t> Nilai Pengembangan Ilmu untuk Masa Depan</a:t>
          </a:r>
          <a:endParaRPr lang="id-ID" sz="2600" kern="1200" dirty="0">
            <a:latin typeface="Arial" pitchFamily="34" charset="0"/>
            <a:cs typeface="Arial" pitchFamily="34" charset="0"/>
          </a:endParaRPr>
        </a:p>
      </dsp:txBody>
      <dsp:txXfrm>
        <a:off x="0" y="72260"/>
        <a:ext cx="7528560" cy="100216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558C5E-C445-41B7-AB36-E7CAC6AD5F02}">
      <dsp:nvSpPr>
        <dsp:cNvPr id="0" name=""/>
        <dsp:cNvSpPr/>
      </dsp:nvSpPr>
      <dsp:spPr>
        <a:xfrm>
          <a:off x="0" y="398"/>
          <a:ext cx="3340100" cy="645533"/>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id-ID" sz="4000" b="1" kern="1200" dirty="0" smtClean="0"/>
            <a:t>Pengantar</a:t>
          </a:r>
          <a:endParaRPr lang="id-ID" sz="4000" b="1" kern="1200" dirty="0"/>
        </a:p>
      </dsp:txBody>
      <dsp:txXfrm>
        <a:off x="0" y="398"/>
        <a:ext cx="3340100" cy="645533"/>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9A4670B-A5B6-4CA0-AC92-EB3D147E8DD7}">
      <dsp:nvSpPr>
        <dsp:cNvPr id="0" name=""/>
        <dsp:cNvSpPr/>
      </dsp:nvSpPr>
      <dsp:spPr>
        <a:xfrm>
          <a:off x="11543" y="0"/>
          <a:ext cx="11803153" cy="1859280"/>
        </a:xfrm>
        <a:prstGeom prst="rightArrow">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1F7087C-5353-4611-A203-39B16359C633}">
      <dsp:nvSpPr>
        <dsp:cNvPr id="0" name=""/>
        <dsp:cNvSpPr/>
      </dsp:nvSpPr>
      <dsp:spPr>
        <a:xfrm>
          <a:off x="965392" y="182103"/>
          <a:ext cx="10385391" cy="1494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82880" rIns="0" bIns="182880" numCol="1" spcCol="1270" anchor="ctr" anchorCtr="0">
          <a:noAutofit/>
        </a:bodyPr>
        <a:lstStyle/>
        <a:p>
          <a:pPr lvl="0" algn="ctr" defTabSz="800100" rtl="0">
            <a:lnSpc>
              <a:spcPct val="90000"/>
            </a:lnSpc>
            <a:spcBef>
              <a:spcPct val="0"/>
            </a:spcBef>
            <a:spcAft>
              <a:spcPct val="35000"/>
            </a:spcAft>
          </a:pPr>
          <a:r>
            <a:rPr lang="id-ID" sz="1800" kern="1200" dirty="0" smtClean="0"/>
            <a:t>Pancasila sebagai ideologi negara merupakan kristalisasi nilai-nilai budaya </a:t>
          </a:r>
          <a:r>
            <a:rPr lang="it-IT" sz="1800" kern="1200" dirty="0" smtClean="0"/>
            <a:t>dan agama dari bangsa Indonesia. Pancasila sebagai ideologi bangsa</a:t>
          </a:r>
          <a:r>
            <a:rPr lang="id-ID" sz="1800" kern="1200" dirty="0" smtClean="0"/>
            <a:t> Indonesia mengakomodir seluruh aktivitas kehidupan bermasyarakat, berbangsa, dan bernegara, demikian pula halnya dalam aktivitas ilmiah. </a:t>
          </a:r>
          <a:endParaRPr lang="id-ID" sz="1800" kern="1200" dirty="0"/>
        </a:p>
      </dsp:txBody>
      <dsp:txXfrm>
        <a:off x="965392" y="182103"/>
        <a:ext cx="10385391" cy="1494323"/>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0"/>
          <a:ext cx="10347960" cy="3851954"/>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kumimoji="0" lang="id-ID" sz="5600" b="0" i="0" u="none" strike="noStrike" kern="1200" cap="none" normalizeH="0" baseline="0" dirty="0" smtClean="0">
              <a:ln/>
              <a:effectLst/>
              <a:latin typeface="Arial" pitchFamily="34" charset="0"/>
              <a:cs typeface="Arial" pitchFamily="34" charset="0"/>
            </a:rPr>
            <a:t>Pancasila sebagai Dasar Nilai Pengembangan Ilmu</a:t>
          </a:r>
          <a:endParaRPr lang="id-ID" sz="5600" kern="1200" dirty="0">
            <a:latin typeface="Arial" pitchFamily="34" charset="0"/>
            <a:cs typeface="Arial" pitchFamily="34" charset="0"/>
          </a:endParaRPr>
        </a:p>
      </dsp:txBody>
      <dsp:txXfrm>
        <a:off x="0" y="0"/>
        <a:ext cx="10347960" cy="3851954"/>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0"/>
          <a:ext cx="7406640" cy="913507"/>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kumimoji="0" lang="id-ID" sz="2600" b="0" i="0" u="none" strike="noStrike" kern="1200" cap="none" normalizeH="0" baseline="0" dirty="0" smtClean="0">
              <a:ln/>
              <a:effectLst/>
              <a:latin typeface="Arial" pitchFamily="34" charset="0"/>
              <a:cs typeface="Arial" pitchFamily="34" charset="0"/>
            </a:rPr>
            <a:t>Konsep Pancasila sebagai Dasar Nilai Pengembangan Ilmu</a:t>
          </a:r>
          <a:endParaRPr lang="id-ID" sz="2600" kern="1200" dirty="0">
            <a:latin typeface="Arial" pitchFamily="34" charset="0"/>
            <a:cs typeface="Arial" pitchFamily="34" charset="0"/>
          </a:endParaRPr>
        </a:p>
      </dsp:txBody>
      <dsp:txXfrm>
        <a:off x="0" y="0"/>
        <a:ext cx="7406640" cy="913507"/>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0"/>
          <a:ext cx="7406640" cy="913507"/>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kumimoji="0" lang="id-ID" sz="2600" b="0" i="0" u="none" strike="noStrike" kern="1200" cap="none" normalizeH="0" baseline="0" dirty="0" smtClean="0">
              <a:ln/>
              <a:effectLst/>
              <a:latin typeface="Arial" pitchFamily="34" charset="0"/>
              <a:cs typeface="Arial" pitchFamily="34" charset="0"/>
            </a:rPr>
            <a:t>Urgensi Pancasila sebagai Dasar Nilai Pengembangan Ilmu</a:t>
          </a:r>
          <a:endParaRPr lang="id-ID" sz="2600" kern="1200" dirty="0">
            <a:latin typeface="Arial" pitchFamily="34" charset="0"/>
            <a:cs typeface="Arial" pitchFamily="34" charset="0"/>
          </a:endParaRPr>
        </a:p>
      </dsp:txBody>
      <dsp:txXfrm>
        <a:off x="0" y="0"/>
        <a:ext cx="7406640" cy="913507"/>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E87ACAE-7956-4B8C-9F1B-52C0703D59D0}">
      <dsp:nvSpPr>
        <dsp:cNvPr id="0" name=""/>
        <dsp:cNvSpPr/>
      </dsp:nvSpPr>
      <dsp:spPr>
        <a:xfrm>
          <a:off x="0" y="0"/>
          <a:ext cx="8321040" cy="1404937"/>
        </a:xfrm>
        <a:prstGeom prst="roundRect">
          <a:avLst>
            <a:gd name="adj" fmla="val 10000"/>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id-ID" sz="1900" i="1" kern="1200" dirty="0" smtClean="0">
              <a:solidFill>
                <a:schemeClr val="tx1"/>
              </a:solidFill>
            </a:rPr>
            <a:t>Pertama, pluralitas nilai yang berkembang </a:t>
          </a:r>
          <a:r>
            <a:rPr lang="it-IT" sz="1900" kern="1200" dirty="0" smtClean="0">
              <a:solidFill>
                <a:schemeClr val="tx1"/>
              </a:solidFill>
            </a:rPr>
            <a:t>dalam kehidupan bangsa Indonesia dewasa ini seiring dengan kemajuan iptek</a:t>
          </a:r>
          <a:r>
            <a:rPr lang="id-ID" sz="1900" kern="1200" dirty="0" smtClean="0">
              <a:solidFill>
                <a:schemeClr val="tx1"/>
              </a:solidFill>
            </a:rPr>
            <a:t> menimbulkan perubahan dalam cara pandang manusia tentang kehidupan.</a:t>
          </a:r>
          <a:endParaRPr lang="id-ID" sz="1900" kern="1200" dirty="0">
            <a:solidFill>
              <a:schemeClr val="tx1"/>
            </a:solidFill>
          </a:endParaRPr>
        </a:p>
      </dsp:txBody>
      <dsp:txXfrm>
        <a:off x="1804701" y="0"/>
        <a:ext cx="6516338" cy="1404937"/>
      </dsp:txXfrm>
    </dsp:sp>
    <dsp:sp modelId="{2225F381-A2B7-425C-A7A3-2C8B6B7B5681}">
      <dsp:nvSpPr>
        <dsp:cNvPr id="0" name=""/>
        <dsp:cNvSpPr/>
      </dsp:nvSpPr>
      <dsp:spPr>
        <a:xfrm>
          <a:off x="140493" y="140493"/>
          <a:ext cx="1664208" cy="1123950"/>
        </a:xfrm>
        <a:prstGeom prst="roundRect">
          <a:avLst>
            <a:gd name="adj" fmla="val 10000"/>
          </a:avLst>
        </a:prstGeom>
        <a:solidFill>
          <a:schemeClr val="accent4">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0164CF51-9E22-4FC5-99BE-A3E7AE3DD584}">
      <dsp:nvSpPr>
        <dsp:cNvPr id="0" name=""/>
        <dsp:cNvSpPr/>
      </dsp:nvSpPr>
      <dsp:spPr>
        <a:xfrm>
          <a:off x="0" y="1545431"/>
          <a:ext cx="8321040" cy="1404937"/>
        </a:xfrm>
        <a:prstGeom prst="roundRect">
          <a:avLst>
            <a:gd name="adj" fmla="val 10000"/>
          </a:avLst>
        </a:prstGeom>
        <a:gradFill rotWithShape="0">
          <a:gsLst>
            <a:gs pos="0">
              <a:schemeClr val="accent4">
                <a:hueOff val="9820237"/>
                <a:satOff val="-922"/>
                <a:lumOff val="1176"/>
                <a:alphaOff val="0"/>
                <a:tint val="96000"/>
                <a:lumMod val="102000"/>
              </a:schemeClr>
            </a:gs>
            <a:gs pos="100000">
              <a:schemeClr val="accent4">
                <a:hueOff val="9820237"/>
                <a:satOff val="-922"/>
                <a:lumOff val="1176"/>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id-ID" sz="1900" i="1" kern="1200" dirty="0" smtClean="0">
              <a:solidFill>
                <a:schemeClr val="tx1"/>
              </a:solidFill>
            </a:rPr>
            <a:t>Kedua, dampak negatif yang ditimbulkan </a:t>
          </a:r>
          <a:r>
            <a:rPr lang="id-ID" sz="1900" kern="1200" dirty="0" smtClean="0">
              <a:solidFill>
                <a:schemeClr val="tx1"/>
              </a:solidFill>
            </a:rPr>
            <a:t>kemajuan iptek terhadap lingkungan hidup berada dalam titik nadir yang membahayakan eksistensi hidup manusia di masa yang akan datang.</a:t>
          </a:r>
          <a:endParaRPr lang="id-ID" sz="1900" kern="1200" dirty="0">
            <a:solidFill>
              <a:schemeClr val="tx1"/>
            </a:solidFill>
          </a:endParaRPr>
        </a:p>
      </dsp:txBody>
      <dsp:txXfrm>
        <a:off x="1804701" y="1545431"/>
        <a:ext cx="6516338" cy="1404937"/>
      </dsp:txXfrm>
    </dsp:sp>
    <dsp:sp modelId="{8B84227A-651D-465A-90E3-ED40D105D8CB}">
      <dsp:nvSpPr>
        <dsp:cNvPr id="0" name=""/>
        <dsp:cNvSpPr/>
      </dsp:nvSpPr>
      <dsp:spPr>
        <a:xfrm>
          <a:off x="140493" y="1685925"/>
          <a:ext cx="1664208" cy="1123950"/>
        </a:xfrm>
        <a:prstGeom prst="roundRect">
          <a:avLst>
            <a:gd name="adj" fmla="val 10000"/>
          </a:avLst>
        </a:prstGeom>
        <a:solidFill>
          <a:schemeClr val="accent4">
            <a:tint val="50000"/>
            <a:hueOff val="10137579"/>
            <a:satOff val="-447"/>
            <a:lumOff val="153"/>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FB567AE0-B4C7-4F72-85FF-391616353E5E}">
      <dsp:nvSpPr>
        <dsp:cNvPr id="0" name=""/>
        <dsp:cNvSpPr/>
      </dsp:nvSpPr>
      <dsp:spPr>
        <a:xfrm>
          <a:off x="0" y="3090862"/>
          <a:ext cx="8321040" cy="1404937"/>
        </a:xfrm>
        <a:prstGeom prst="roundRect">
          <a:avLst>
            <a:gd name="adj" fmla="val 10000"/>
          </a:avLst>
        </a:prstGeom>
        <a:gradFill rotWithShape="0">
          <a:gsLst>
            <a:gs pos="0">
              <a:schemeClr val="accent4">
                <a:hueOff val="19640475"/>
                <a:satOff val="-1845"/>
                <a:lumOff val="2352"/>
                <a:alphaOff val="0"/>
                <a:tint val="96000"/>
                <a:lumMod val="102000"/>
              </a:schemeClr>
            </a:gs>
            <a:gs pos="100000">
              <a:schemeClr val="accent4">
                <a:hueOff val="19640475"/>
                <a:satOff val="-1845"/>
                <a:lumOff val="235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id-ID" sz="1900" i="1" kern="1200" dirty="0" smtClean="0">
              <a:solidFill>
                <a:schemeClr val="tx1"/>
              </a:solidFill>
            </a:rPr>
            <a:t>Ketiga, perkembangan iptek yang </a:t>
          </a:r>
          <a:r>
            <a:rPr lang="id-ID" sz="1900" kern="1200" dirty="0" smtClean="0">
              <a:solidFill>
                <a:schemeClr val="tx1"/>
              </a:solidFill>
            </a:rPr>
            <a:t>didominasi negara-negara Barat dengan politik global ikut mengancam nilai-nilai khas dalam kehidupan bangsa Indonesia, seperti spiritualitas, gotong royong, solidaritas, musyawarah, dan cita rasa keadilan.</a:t>
          </a:r>
          <a:endParaRPr lang="id-ID" sz="1900" kern="1200" dirty="0">
            <a:solidFill>
              <a:schemeClr val="tx1"/>
            </a:solidFill>
          </a:endParaRPr>
        </a:p>
      </dsp:txBody>
      <dsp:txXfrm>
        <a:off x="1804701" y="3090862"/>
        <a:ext cx="6516338" cy="1404937"/>
      </dsp:txXfrm>
    </dsp:sp>
    <dsp:sp modelId="{2E2B713E-413E-40E1-BF61-B1E627699094}">
      <dsp:nvSpPr>
        <dsp:cNvPr id="0" name=""/>
        <dsp:cNvSpPr/>
      </dsp:nvSpPr>
      <dsp:spPr>
        <a:xfrm>
          <a:off x="140493" y="3231356"/>
          <a:ext cx="1664208" cy="1123950"/>
        </a:xfrm>
        <a:prstGeom prst="roundRect">
          <a:avLst>
            <a:gd name="adj" fmla="val 10000"/>
          </a:avLst>
        </a:prstGeom>
        <a:solidFill>
          <a:schemeClr val="accent4">
            <a:tint val="50000"/>
            <a:hueOff val="20275159"/>
            <a:satOff val="-894"/>
            <a:lumOff val="307"/>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6B2564-488C-44F3-83F1-F1EBDA85A896}" type="datetimeFigureOut">
              <a:rPr lang="id-ID" smtClean="0"/>
              <a:pPr/>
              <a:t>07/07/2021</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2A6DCF-B296-4C62-8B81-4446FFAA749F}" type="slidenum">
              <a:rPr lang="id-ID" smtClean="0"/>
              <a:pPr/>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062A6DCF-B296-4C62-8B81-4446FFAA749F}" type="slidenum">
              <a:rPr lang="id-ID" smtClean="0"/>
              <a:pPr/>
              <a:t>16</a:t>
            </a:fld>
            <a:endParaRPr lang="id-I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062A6DCF-B296-4C62-8B81-4446FFAA749F}" type="slidenum">
              <a:rPr lang="id-ID" smtClean="0"/>
              <a:pPr/>
              <a:t>17</a:t>
            </a:fld>
            <a:endParaRPr lang="id-ID"/>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062A6DCF-B296-4C62-8B81-4446FFAA749F}" type="slidenum">
              <a:rPr lang="id-ID" smtClean="0"/>
              <a:pPr/>
              <a:t>18</a:t>
            </a:fld>
            <a:endParaRPr lang="id-ID"/>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062A6DCF-B296-4C62-8B81-4446FFAA749F}" type="slidenum">
              <a:rPr lang="id-ID" smtClean="0"/>
              <a:pPr/>
              <a:t>19</a:t>
            </a:fld>
            <a:endParaRPr lang="id-ID"/>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062A6DCF-B296-4C62-8B81-4446FFAA749F}" type="slidenum">
              <a:rPr lang="id-ID" smtClean="0"/>
              <a:pPr/>
              <a:t>20</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07/07/2021</a:t>
            </a:fld>
            <a:endParaRPr lang="id-ID"/>
          </a:p>
        </p:txBody>
      </p:sp>
      <p:sp>
        <p:nvSpPr>
          <p:cNvPr id="5" name="Footer Placeholder 4"/>
          <p:cNvSpPr>
            <a:spLocks noGrp="1"/>
          </p:cNvSpPr>
          <p:nvPr>
            <p:ph type="ftr" sz="quarter" idx="11"/>
          </p:nvPr>
        </p:nvSpPr>
        <p:spPr>
          <a:xfrm>
            <a:off x="5332412" y="5883275"/>
            <a:ext cx="4324044" cy="365125"/>
          </a:xfrm>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pic>
        <p:nvPicPr>
          <p:cNvPr id="14" name="Picture 13">
            <a:extLst>
              <a:ext uri="{FF2B5EF4-FFF2-40B4-BE49-F238E27FC236}">
                <a16:creationId xmlns="" xmlns:a16="http://schemas.microsoft.com/office/drawing/2014/main" id="{06A9492B-949B-4875-A2F2-E970AEA1D441}"/>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5915883" y="0"/>
            <a:ext cx="6068291" cy="2036887"/>
          </a:xfrm>
          <a:prstGeom prst="rect">
            <a:avLst/>
          </a:prstGeom>
        </p:spPr>
      </p:pic>
    </p:spTree>
    <p:extLst>
      <p:ext uri="{BB962C8B-B14F-4D97-AF65-F5344CB8AC3E}">
        <p14:creationId xmlns="" xmlns:p14="http://schemas.microsoft.com/office/powerpoint/2010/main" val="174160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07/07/2021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208432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07/07/2021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3909675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07/07/2021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2873511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07/07/2021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655813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07/07/2021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4144692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07/07/2021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1708719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07/07/2021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1237739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07/07/2021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107762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07/07/2021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10951856" y="5867131"/>
            <a:ext cx="551167" cy="365125"/>
          </a:xfrm>
        </p:spPr>
        <p:txBody>
          <a:bodyPr/>
          <a:lstStyle/>
          <a:p>
            <a:fld id="{32B87638-22CA-44D4-8B2C-5BAA397DFA19}" type="slidenum">
              <a:rPr lang="id-ID" smtClean="0"/>
              <a:pPr/>
              <a:t>‹#›</a:t>
            </a:fld>
            <a:endParaRPr lang="id-ID"/>
          </a:p>
        </p:txBody>
      </p:sp>
      <p:pic>
        <p:nvPicPr>
          <p:cNvPr id="7" name="Picture 6">
            <a:extLst>
              <a:ext uri="{FF2B5EF4-FFF2-40B4-BE49-F238E27FC236}">
                <a16:creationId xmlns="" xmlns:a16="http://schemas.microsoft.com/office/drawing/2014/main" id="{C1307892-B462-4ACD-8B4B-4E5B304ADBF1}"/>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9394912" y="304795"/>
            <a:ext cx="2520000" cy="845865"/>
          </a:xfrm>
          <a:prstGeom prst="rect">
            <a:avLst/>
          </a:prstGeom>
        </p:spPr>
      </p:pic>
    </p:spTree>
    <p:extLst>
      <p:ext uri="{BB962C8B-B14F-4D97-AF65-F5344CB8AC3E}">
        <p14:creationId xmlns="" xmlns:p14="http://schemas.microsoft.com/office/powerpoint/2010/main" val="336700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07/07/2021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3745683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448A2A-B0DB-4494-8136-403DB2901221}" type="datetimeFigureOut">
              <a:rPr lang="id-ID" smtClean="0"/>
              <a:pPr/>
              <a:t>07/07/2021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415941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448A2A-B0DB-4494-8136-403DB2901221}" type="datetimeFigureOut">
              <a:rPr lang="id-ID" smtClean="0"/>
              <a:pPr/>
              <a:t>07/07/2021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310623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448A2A-B0DB-4494-8136-403DB2901221}" type="datetimeFigureOut">
              <a:rPr lang="id-ID" smtClean="0"/>
              <a:pPr/>
              <a:t>07/07/2021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2357170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48A2A-B0DB-4494-8136-403DB2901221}" type="datetimeFigureOut">
              <a:rPr lang="id-ID" smtClean="0"/>
              <a:pPr/>
              <a:t>07/07/2021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264822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07/07/2021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173706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07/07/2021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1174735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448A2A-B0DB-4494-8136-403DB2901221}" type="datetimeFigureOut">
              <a:rPr lang="id-ID" smtClean="0"/>
              <a:pPr/>
              <a:t>07/07/2021</a:t>
            </a:fld>
            <a:endParaRPr lang="id-ID"/>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33902994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7.xml"/><Relationship Id="rId13" Type="http://schemas.openxmlformats.org/officeDocument/2006/relationships/diagramLayout" Target="../diagrams/layout18.xml"/><Relationship Id="rId3" Type="http://schemas.openxmlformats.org/officeDocument/2006/relationships/diagramLayout" Target="../diagrams/layout16.xml"/><Relationship Id="rId7" Type="http://schemas.openxmlformats.org/officeDocument/2006/relationships/diagramData" Target="../diagrams/data17.xml"/><Relationship Id="rId12" Type="http://schemas.openxmlformats.org/officeDocument/2006/relationships/diagramData" Target="../diagrams/data18.xml"/><Relationship Id="rId2" Type="http://schemas.openxmlformats.org/officeDocument/2006/relationships/diagramData" Target="../diagrams/data16.xml"/><Relationship Id="rId16" Type="http://schemas.microsoft.com/office/2007/relationships/diagramDrawing" Target="../diagrams/drawing18.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5" Type="http://schemas.openxmlformats.org/officeDocument/2006/relationships/diagramColors" Target="../diagrams/colors18.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 Id="rId14" Type="http://schemas.openxmlformats.org/officeDocument/2006/relationships/diagramQuickStyle" Target="../diagrams/quickStyle18.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19.xml"/><Relationship Id="rId7" Type="http://schemas.openxmlformats.org/officeDocument/2006/relationships/diagramData" Target="../diagrams/data20.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11" Type="http://schemas.microsoft.com/office/2007/relationships/diagramDrawing" Target="../diagrams/drawing20.xml"/><Relationship Id="rId5" Type="http://schemas.openxmlformats.org/officeDocument/2006/relationships/diagramColors" Target="../diagrams/colors19.xml"/><Relationship Id="rId10"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20.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1.xml"/><Relationship Id="rId7" Type="http://schemas.openxmlformats.org/officeDocument/2006/relationships/image" Target="../media/image4.jpeg"/><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26.xml"/><Relationship Id="rId3" Type="http://schemas.openxmlformats.org/officeDocument/2006/relationships/diagramData" Target="../diagrams/data25.xml"/><Relationship Id="rId7" Type="http://schemas.microsoft.com/office/2007/relationships/diagramDrawing" Target="../diagrams/drawing25.xml"/><Relationship Id="rId12" Type="http://schemas.microsoft.com/office/2007/relationships/diagramDrawing" Target="../diagrams/drawing2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5.xml"/><Relationship Id="rId11" Type="http://schemas.openxmlformats.org/officeDocument/2006/relationships/diagramColors" Target="../diagrams/colors26.xml"/><Relationship Id="rId5" Type="http://schemas.openxmlformats.org/officeDocument/2006/relationships/diagramQuickStyle" Target="../diagrams/quickStyle25.xml"/><Relationship Id="rId10" Type="http://schemas.openxmlformats.org/officeDocument/2006/relationships/diagramQuickStyle" Target="../diagrams/quickStyle26.xml"/><Relationship Id="rId4" Type="http://schemas.openxmlformats.org/officeDocument/2006/relationships/diagramLayout" Target="../diagrams/layout25.xml"/><Relationship Id="rId9" Type="http://schemas.openxmlformats.org/officeDocument/2006/relationships/diagramLayout" Target="../diagrams/layout2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28.xml"/><Relationship Id="rId3" Type="http://schemas.openxmlformats.org/officeDocument/2006/relationships/diagramData" Target="../diagrams/data27.xml"/><Relationship Id="rId7" Type="http://schemas.microsoft.com/office/2007/relationships/diagramDrawing" Target="../diagrams/drawing27.xml"/><Relationship Id="rId12" Type="http://schemas.microsoft.com/office/2007/relationships/diagramDrawing" Target="../diagrams/drawing28.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Colors" Target="../diagrams/colors28.xml"/><Relationship Id="rId5" Type="http://schemas.openxmlformats.org/officeDocument/2006/relationships/diagramQuickStyle" Target="../diagrams/quickStyle27.xml"/><Relationship Id="rId10" Type="http://schemas.openxmlformats.org/officeDocument/2006/relationships/diagramQuickStyle" Target="../diagrams/quickStyle28.xml"/><Relationship Id="rId4" Type="http://schemas.openxmlformats.org/officeDocument/2006/relationships/diagramLayout" Target="../diagrams/layout27.xml"/><Relationship Id="rId9" Type="http://schemas.openxmlformats.org/officeDocument/2006/relationships/diagramLayout" Target="../diagrams/layout2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3.xml"/><Relationship Id="rId7" Type="http://schemas.openxmlformats.org/officeDocument/2006/relationships/image" Target="../media/image7.jpeg"/><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Layout" Target="../diagrams/layout1.xml"/><Relationship Id="rId7" Type="http://schemas.openxmlformats.org/officeDocument/2006/relationships/image" Target="../media/image5.png"/><Relationship Id="rId12" Type="http://schemas.microsoft.com/office/2007/relationships/diagramDrawing" Target="../diagrams/drawing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diagramColors" Target="../diagrams/colors2.xml"/><Relationship Id="rId5" Type="http://schemas.openxmlformats.org/officeDocument/2006/relationships/diagramColors" Target="../diagrams/colors1.xml"/><Relationship Id="rId10" Type="http://schemas.openxmlformats.org/officeDocument/2006/relationships/diagramQuickStyle" Target="../diagrams/quickStyle2.xml"/><Relationship Id="rId4" Type="http://schemas.openxmlformats.org/officeDocument/2006/relationships/diagramQuickStyle" Target="../diagrams/quickStyle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diagramData" Target="../diagrams/data5.xml"/><Relationship Id="rId2" Type="http://schemas.openxmlformats.org/officeDocument/2006/relationships/diagramData" Target="../diagrams/data3.xml"/><Relationship Id="rId16" Type="http://schemas.microsoft.com/office/2007/relationships/diagramDrawing" Target="../diagrams/drawing5.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432560" y="2345834"/>
            <a:ext cx="10058401" cy="1077218"/>
          </a:xfrm>
          <a:prstGeom prst="rect">
            <a:avLst/>
          </a:prstGeom>
          <a:noFill/>
          <a:ln w="9525">
            <a:noFill/>
            <a:miter lim="800000"/>
            <a:headEnd/>
            <a:tailEnd/>
          </a:ln>
        </p:spPr>
        <p:txBody>
          <a:bodyPr wrap="square">
            <a:spAutoFit/>
          </a:bodyPr>
          <a:lstStyle/>
          <a:p>
            <a:pPr marL="342900" indent="-342900" algn="ctr"/>
            <a:r>
              <a:rPr lang="en-US" sz="3200" b="1" dirty="0" smtClean="0"/>
              <a:t>PANCASILA </a:t>
            </a:r>
            <a:r>
              <a:rPr lang="id-ID" sz="3200" b="1" dirty="0" smtClean="0"/>
              <a:t>MENJADI </a:t>
            </a:r>
            <a:r>
              <a:rPr lang="en-US" sz="3200" b="1" dirty="0" smtClean="0"/>
              <a:t>DASAR </a:t>
            </a:r>
            <a:r>
              <a:rPr lang="id-ID" sz="3200" b="1" dirty="0" smtClean="0"/>
              <a:t>NILAI </a:t>
            </a:r>
          </a:p>
          <a:p>
            <a:pPr marL="342900" indent="-342900" algn="ctr"/>
            <a:r>
              <a:rPr lang="en-US" sz="3200" b="1" dirty="0" smtClean="0"/>
              <a:t>PENGEMBANGAN ILMU</a:t>
            </a:r>
            <a:endParaRPr lang="en-US" sz="3200" b="1" dirty="0"/>
          </a:p>
        </p:txBody>
      </p:sp>
      <p:sp>
        <p:nvSpPr>
          <p:cNvPr id="8" name="Text Box 6"/>
          <p:cNvSpPr txBox="1">
            <a:spLocks noChangeArrowheads="1"/>
          </p:cNvSpPr>
          <p:nvPr/>
        </p:nvSpPr>
        <p:spPr bwMode="auto">
          <a:xfrm>
            <a:off x="2176946" y="3677423"/>
            <a:ext cx="8458200" cy="584775"/>
          </a:xfrm>
          <a:prstGeom prst="rect">
            <a:avLst/>
          </a:prstGeom>
          <a:noFill/>
          <a:ln w="9525">
            <a:noFill/>
            <a:miter lim="800000"/>
            <a:headEnd/>
            <a:tailEnd/>
          </a:ln>
        </p:spPr>
        <p:txBody>
          <a:bodyPr>
            <a:spAutoFit/>
          </a:bodyPr>
          <a:lstStyle/>
          <a:p>
            <a:pPr algn="ctr" eaLnBrk="1" hangingPunct="1">
              <a:spcBef>
                <a:spcPct val="50000"/>
              </a:spcBef>
            </a:pPr>
            <a:r>
              <a:rPr lang="id-ID" sz="3200" b="1" i="1" dirty="0" smtClean="0"/>
              <a:t>KULIAH MINGGU KETIGA BELAS</a:t>
            </a:r>
            <a:endParaRPr lang="en-US" sz="3200" b="1" i="1" dirty="0"/>
          </a:p>
        </p:txBody>
      </p:sp>
      <p:sp>
        <p:nvSpPr>
          <p:cNvPr id="9" name="Text Box 6"/>
          <p:cNvSpPr txBox="1">
            <a:spLocks noChangeArrowheads="1"/>
          </p:cNvSpPr>
          <p:nvPr/>
        </p:nvSpPr>
        <p:spPr bwMode="auto">
          <a:xfrm>
            <a:off x="1656500" y="4669356"/>
            <a:ext cx="8458200" cy="1569660"/>
          </a:xfrm>
          <a:prstGeom prst="rect">
            <a:avLst/>
          </a:prstGeom>
          <a:noFill/>
          <a:ln w="9525">
            <a:noFill/>
            <a:miter lim="800000"/>
            <a:headEnd/>
            <a:tailEnd/>
          </a:ln>
        </p:spPr>
        <p:txBody>
          <a:bodyPr>
            <a:spAutoFit/>
          </a:bodyPr>
          <a:lstStyle/>
          <a:p>
            <a:pPr algn="ctr" eaLnBrk="1" hangingPunct="1">
              <a:spcBef>
                <a:spcPts val="0"/>
              </a:spcBef>
            </a:pPr>
            <a:r>
              <a:rPr lang="id-ID" sz="3200" b="1" i="1" dirty="0" smtClean="0"/>
              <a:t>TIM DOSEN</a:t>
            </a:r>
          </a:p>
          <a:p>
            <a:pPr algn="ctr" eaLnBrk="1" hangingPunct="1">
              <a:spcBef>
                <a:spcPts val="0"/>
              </a:spcBef>
            </a:pPr>
            <a:r>
              <a:rPr lang="id-ID" sz="3200" b="1" i="1" dirty="0" smtClean="0"/>
              <a:t>PENDIDIKAN PANCASILA</a:t>
            </a:r>
          </a:p>
          <a:p>
            <a:pPr algn="ctr" eaLnBrk="1" hangingPunct="1">
              <a:spcBef>
                <a:spcPts val="0"/>
              </a:spcBef>
            </a:pPr>
            <a:r>
              <a:rPr lang="id-ID" sz="3200" b="1" i="1" dirty="0" smtClean="0"/>
              <a:t>ASIA CYBER UNIVERSITY</a:t>
            </a:r>
          </a:p>
        </p:txBody>
      </p:sp>
    </p:spTree>
    <p:extLst>
      <p:ext uri="{BB962C8B-B14F-4D97-AF65-F5344CB8AC3E}">
        <p14:creationId xmlns="" xmlns:p14="http://schemas.microsoft.com/office/powerpoint/2010/main" val="408176728"/>
      </p:ext>
    </p:extLst>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nvGraphicFramePr>
        <p:xfrm>
          <a:off x="1371600" y="1996440"/>
          <a:ext cx="1004316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nvGraphicFramePr>
        <p:xfrm>
          <a:off x="1920240" y="457200"/>
          <a:ext cx="6995160" cy="13608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417320" y="1600200"/>
          <a:ext cx="10347960" cy="3855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710939857"/>
      </p:ext>
    </p:extLst>
  </p:cSld>
  <p:clrMapOvr>
    <a:masterClrMapping/>
  </p:clrMapOvr>
  <p:transition>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706880" y="152400"/>
          <a:ext cx="7513320" cy="1173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1432560" y="1530757"/>
          <a:ext cx="10469880" cy="50224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split orient="vert"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706880" y="152400"/>
          <a:ext cx="7513320" cy="1173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nvGraphicFramePr>
        <p:xfrm>
          <a:off x="1341120" y="1478280"/>
          <a:ext cx="10500360" cy="27127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0" name="Diagram 9"/>
          <p:cNvGraphicFramePr/>
          <p:nvPr/>
        </p:nvGraphicFramePr>
        <p:xfrm>
          <a:off x="1463040" y="4358640"/>
          <a:ext cx="10241280" cy="198119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 xmlns:p14="http://schemas.microsoft.com/office/powerpoint/2010/main" val="1710939857"/>
      </p:ext>
    </p:extLst>
  </p:cSld>
  <p:clrMapOvr>
    <a:masterClrMapping/>
  </p:clrMapOvr>
  <p:transition>
    <p:split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706880" y="152400"/>
          <a:ext cx="7513320" cy="1173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1508760" y="1524000"/>
          <a:ext cx="10287000" cy="49834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cover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706880" y="152400"/>
          <a:ext cx="7513320" cy="1173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1386840" y="1463040"/>
            <a:ext cx="10591800" cy="4893647"/>
          </a:xfrm>
          <a:prstGeom prst="rect">
            <a:avLst/>
          </a:prstGeom>
          <a:blipFill>
            <a:blip r:embed="rId7" cstate="print"/>
            <a:tile tx="0" ty="0" sx="100000" sy="100000" flip="none" algn="tl"/>
          </a:blipFill>
        </p:spPr>
        <p:txBody>
          <a:bodyPr wrap="square">
            <a:spAutoFit/>
          </a:bodyPr>
          <a:lstStyle/>
          <a:p>
            <a:pPr algn="ctr"/>
            <a:r>
              <a:rPr lang="id-ID" sz="2400" dirty="0" smtClean="0"/>
              <a:t>Koentowijoyo mengatakan bahwa, </a:t>
            </a:r>
            <a:r>
              <a:rPr lang="id-ID" sz="2400" i="1" dirty="0" smtClean="0"/>
              <a:t>Pancasila sebagai Orientasi Pengembangan  </a:t>
            </a:r>
            <a:r>
              <a:rPr lang="it-IT" sz="2400" i="1" dirty="0" smtClean="0"/>
              <a:t>Humaniora di Indonesia bertitik tolak dari kesadaran bahwa manusia hidup di</a:t>
            </a:r>
            <a:r>
              <a:rPr lang="id-ID" sz="2400" i="1" dirty="0" smtClean="0"/>
              <a:t> </a:t>
            </a:r>
            <a:r>
              <a:rPr lang="id-ID" sz="2400" dirty="0" smtClean="0"/>
              <a:t>tengah-tengah tiga lingkungan, yaitu lingkungan material, lingkungan sosial, dan lingkungan simbolik. Lingkungan material terkait dengan lingkungan </a:t>
            </a:r>
            <a:r>
              <a:rPr lang="fi-FI" sz="2400" dirty="0" smtClean="0"/>
              <a:t>buatan manusia, seperti rumah, jembatan, peralatan, dan lain sebagainya.</a:t>
            </a:r>
            <a:r>
              <a:rPr lang="id-ID" sz="2400" dirty="0" smtClean="0"/>
              <a:t> Lingkungan sosial ialah organisasi sosial, stratifikasi, sosialisasi, gaya hidup, dan sebagainya. Lingkungan simbolik ialah segala sesuatu yang meliputi makna dan komunikasi, seperti bahasa, mite, nyanyian, seni, upacara, tingkah </a:t>
            </a:r>
            <a:r>
              <a:rPr lang="fi-FI" sz="2400" dirty="0" smtClean="0"/>
              <a:t>laku, konsep, dan lain sebagainya</a:t>
            </a:r>
            <a:r>
              <a:rPr lang="id-ID" sz="2400" dirty="0" smtClean="0"/>
              <a:t>.</a:t>
            </a:r>
          </a:p>
          <a:p>
            <a:pPr algn="ctr"/>
            <a:endParaRPr lang="id-ID" sz="2400" dirty="0" smtClean="0"/>
          </a:p>
          <a:p>
            <a:pPr algn="ctr"/>
            <a:r>
              <a:rPr lang="id-ID" sz="2400" dirty="0" smtClean="0"/>
              <a:t>Pancasila sebagai dasar nilai pengembangan ilmu dalam tafsir Koentowijoyo diletakkan sebagai </a:t>
            </a:r>
            <a:r>
              <a:rPr lang="sv-SE" sz="2400" dirty="0" smtClean="0"/>
              <a:t>kekuatan normatif humanisasi yang melawan kekuatan kecenderungan</a:t>
            </a:r>
            <a:r>
              <a:rPr lang="id-ID" sz="2400" dirty="0" smtClean="0"/>
              <a:t> </a:t>
            </a:r>
            <a:r>
              <a:rPr lang="fi-FI" sz="2400" dirty="0" smtClean="0"/>
              <a:t>naturalisasi manusia, mekanisasi manusia, dan kesadaran teknik.</a:t>
            </a:r>
            <a:endParaRPr lang="id-ID" sz="2400" dirty="0"/>
          </a:p>
        </p:txBody>
      </p:sp>
    </p:spTree>
    <p:extLst>
      <p:ext uri="{BB962C8B-B14F-4D97-AF65-F5344CB8AC3E}">
        <p14:creationId xmlns="" xmlns:p14="http://schemas.microsoft.com/office/powerpoint/2010/main" val="1710939857"/>
      </p:ext>
    </p:extLst>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706880" y="152400"/>
          <a:ext cx="7513320" cy="1173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1722120" y="1762036"/>
            <a:ext cx="9799320" cy="3293209"/>
          </a:xfrm>
          <a:prstGeom prst="rect">
            <a:avLst/>
          </a:prstGeom>
        </p:spPr>
        <p:txBody>
          <a:bodyPr wrap="square">
            <a:spAutoFit/>
          </a:bodyPr>
          <a:lstStyle/>
          <a:p>
            <a:pPr lvl="0"/>
            <a:r>
              <a:rPr lang="id-ID" sz="2600" dirty="0" smtClean="0"/>
              <a:t>Sastrapratedja dalam artikelnya yang berjudul, </a:t>
            </a:r>
            <a:r>
              <a:rPr lang="id-ID" sz="2600" i="1" dirty="0" smtClean="0"/>
              <a:t>Pancasila sebagai Orientasi Pembangunan Bangsa dan Pengembangan Etika Ilmu Pengetahuan  </a:t>
            </a:r>
            <a:r>
              <a:rPr lang="id-ID" sz="2600" dirty="0" smtClean="0"/>
              <a:t>menegaskan ada dua peran Pancasila dalam pengembangan iptek, yaitu:</a:t>
            </a:r>
          </a:p>
          <a:p>
            <a:pPr marL="342900" indent="-342900">
              <a:buFont typeface="+mj-lt"/>
              <a:buAutoNum type="arabicPeriod"/>
            </a:pPr>
            <a:r>
              <a:rPr lang="id-ID" sz="2600" i="1" dirty="0" smtClean="0"/>
              <a:t>Pancasila merupakan landasan dari kebijakan pengembangan ilmu </a:t>
            </a:r>
            <a:r>
              <a:rPr lang="id-ID" sz="2600" dirty="0" smtClean="0"/>
              <a:t>pengetahuan</a:t>
            </a:r>
          </a:p>
          <a:p>
            <a:pPr marL="342900" indent="-342900">
              <a:buFont typeface="+mj-lt"/>
              <a:buAutoNum type="arabicPeriod"/>
            </a:pPr>
            <a:r>
              <a:rPr lang="id-ID" sz="2600" i="1" dirty="0" smtClean="0"/>
              <a:t>Pancasila sebagai landasan dari etika ilmu </a:t>
            </a:r>
            <a:r>
              <a:rPr lang="id-ID" sz="2600" dirty="0" smtClean="0"/>
              <a:t>pengetahuan dan teknologi</a:t>
            </a:r>
          </a:p>
        </p:txBody>
      </p:sp>
    </p:spTree>
    <p:extLst>
      <p:ext uri="{BB962C8B-B14F-4D97-AF65-F5344CB8AC3E}">
        <p14:creationId xmlns="" xmlns:p14="http://schemas.microsoft.com/office/powerpoint/2010/main" val="1710939857"/>
      </p:ext>
    </p:extLst>
  </p:cSld>
  <p:clrMapOvr>
    <a:masterClrMapping/>
  </p:clrMapOvr>
  <p:transition>
    <p:cover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706880" y="152400"/>
          <a:ext cx="7513320" cy="1173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1402080" y="1382375"/>
            <a:ext cx="10119360" cy="1107996"/>
          </a:xfrm>
          <a:prstGeom prst="rect">
            <a:avLst/>
          </a:prstGeom>
        </p:spPr>
        <p:txBody>
          <a:bodyPr wrap="square">
            <a:spAutoFit/>
          </a:bodyPr>
          <a:lstStyle/>
          <a:p>
            <a:pPr algn="ctr"/>
            <a:r>
              <a:rPr lang="id-ID" sz="2200" b="1" dirty="0" smtClean="0"/>
              <a:t>Kedudukan</a:t>
            </a:r>
          </a:p>
          <a:p>
            <a:pPr algn="ctr"/>
            <a:r>
              <a:rPr lang="id-ID" sz="2200" b="1" dirty="0" smtClean="0"/>
              <a:t>Pancasila sebagai landasan kebijakan pengembangan ilmu pengetahuan mencakup lima hal sebagai berikut.</a:t>
            </a:r>
            <a:endParaRPr lang="id-ID" sz="2200" b="1" dirty="0" smtClean="0">
              <a:latin typeface="Arial" pitchFamily="34" charset="0"/>
              <a:cs typeface="Arial" pitchFamily="34" charset="0"/>
            </a:endParaRPr>
          </a:p>
        </p:txBody>
      </p:sp>
      <p:sp>
        <p:nvSpPr>
          <p:cNvPr id="11" name="Rectangle 10"/>
          <p:cNvSpPr/>
          <p:nvPr/>
        </p:nvSpPr>
        <p:spPr>
          <a:xfrm>
            <a:off x="1295400" y="2492216"/>
            <a:ext cx="10363200" cy="4093428"/>
          </a:xfrm>
          <a:prstGeom prst="rect">
            <a:avLst/>
          </a:prstGeom>
        </p:spPr>
        <p:txBody>
          <a:bodyPr wrap="square">
            <a:spAutoFit/>
          </a:bodyPr>
          <a:lstStyle/>
          <a:p>
            <a:pPr marL="342900" lvl="0" indent="-342900">
              <a:buFont typeface="+mj-lt"/>
              <a:buAutoNum type="alphaLcPeriod"/>
            </a:pPr>
            <a:r>
              <a:rPr lang="id-ID" sz="2000" i="1" dirty="0" smtClean="0"/>
              <a:t>bahwa pengembangan ilmu </a:t>
            </a:r>
            <a:r>
              <a:rPr lang="id-ID" sz="2000" dirty="0" smtClean="0"/>
              <a:t>pengetahuan harus menghormati keyakinan religius masyarakat karena dapat </a:t>
            </a:r>
            <a:r>
              <a:rPr lang="nn-NO" sz="2000" dirty="0" smtClean="0"/>
              <a:t>saja penemuan ilmu yang tidak sejalan dengan keyakinan </a:t>
            </a:r>
            <a:r>
              <a:rPr lang="nn-NO" sz="2000" i="1" dirty="0" smtClean="0"/>
              <a:t>religious, tetapi</a:t>
            </a:r>
            <a:r>
              <a:rPr lang="id-ID" sz="2000" i="1" dirty="0" smtClean="0"/>
              <a:t> </a:t>
            </a:r>
            <a:r>
              <a:rPr lang="id-ID" sz="2000" dirty="0" smtClean="0"/>
              <a:t>tidak harus dipertentangkan karena keduanya mempunyai logika sendiri</a:t>
            </a:r>
          </a:p>
          <a:p>
            <a:pPr marL="342900" indent="-342900">
              <a:buFont typeface="+mj-lt"/>
              <a:buAutoNum type="alphaLcPeriod"/>
            </a:pPr>
            <a:r>
              <a:rPr lang="id-ID" sz="2000" i="1" dirty="0" smtClean="0"/>
              <a:t>ilmu pengetahuan ditujukan bagi pengembangan kemanusiaan dan </a:t>
            </a:r>
            <a:r>
              <a:rPr lang="fi-FI" sz="2000" dirty="0" smtClean="0"/>
              <a:t>dituntun oleh nilai-nilai</a:t>
            </a:r>
            <a:r>
              <a:rPr lang="id-ID" sz="2000" dirty="0" smtClean="0"/>
              <a:t> </a:t>
            </a:r>
            <a:r>
              <a:rPr lang="fi-FI" sz="2000" dirty="0" smtClean="0"/>
              <a:t>etis yang berdasarkan kemanusiaan</a:t>
            </a:r>
            <a:endParaRPr lang="id-ID" sz="2000" dirty="0" smtClean="0"/>
          </a:p>
          <a:p>
            <a:pPr marL="342900" indent="-342900">
              <a:buFont typeface="+mj-lt"/>
              <a:buAutoNum type="alphaLcPeriod"/>
            </a:pPr>
            <a:r>
              <a:rPr lang="id-ID" sz="2000" i="1" dirty="0" smtClean="0"/>
              <a:t>iptek </a:t>
            </a:r>
            <a:r>
              <a:rPr lang="id-ID" sz="2000" dirty="0" smtClean="0"/>
              <a:t>merupakan unsur yang “menghomogenisasikan” budaya sehingga merupakan unsur yang mempersatukan dan memungkinkan komunikasi antarmasyarakat. Membangun penguasaan iptek melalui sistem pendidikan merupakan sarana memperkokoh kesatuan dan membangun identitas nasional. </a:t>
            </a:r>
          </a:p>
          <a:p>
            <a:pPr marL="342900" indent="-342900">
              <a:buFont typeface="+mj-lt"/>
              <a:buAutoNum type="alphaLcPeriod"/>
            </a:pPr>
            <a:r>
              <a:rPr lang="id-ID" sz="2000" i="1" dirty="0" smtClean="0"/>
              <a:t>prinsip demokrasi akan menuntut bahwa penguasaan </a:t>
            </a:r>
            <a:r>
              <a:rPr lang="id-ID" sz="2000" dirty="0" smtClean="0"/>
              <a:t>iptek harus merata ke semua masyarakat karena pendidikan merupakan tuntutan seluruh masyarakat</a:t>
            </a:r>
          </a:p>
          <a:p>
            <a:pPr marL="342900" indent="-342900">
              <a:buFont typeface="+mj-lt"/>
              <a:buAutoNum type="alphaLcPeriod"/>
            </a:pPr>
            <a:r>
              <a:rPr lang="id-ID" sz="2000" i="1" dirty="0" smtClean="0"/>
              <a:t>kesenjangan dalam penguasaan iptek </a:t>
            </a:r>
            <a:r>
              <a:rPr lang="id-ID" sz="2000" dirty="0" smtClean="0"/>
              <a:t>harus dipersempit terus menerus sehingga semakin merata, sebagai konsekuensi prinsip keadilan sosial</a:t>
            </a:r>
          </a:p>
        </p:txBody>
      </p:sp>
    </p:spTree>
    <p:extLst>
      <p:ext uri="{BB962C8B-B14F-4D97-AF65-F5344CB8AC3E}">
        <p14:creationId xmlns="" xmlns:p14="http://schemas.microsoft.com/office/powerpoint/2010/main" val="1710939857"/>
      </p:ext>
    </p:extLst>
  </p:cSld>
  <p:clrMapOvr>
    <a:masterClrMapping/>
  </p:clrMapOvr>
  <p:transition>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706880" y="152400"/>
          <a:ext cx="7513320" cy="1173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1600200" y="1642795"/>
            <a:ext cx="9936480" cy="4524315"/>
          </a:xfrm>
          <a:prstGeom prst="rect">
            <a:avLst/>
          </a:prstGeom>
        </p:spPr>
        <p:txBody>
          <a:bodyPr wrap="square">
            <a:spAutoFit/>
          </a:bodyPr>
          <a:lstStyle/>
          <a:p>
            <a:pPr lvl="0"/>
            <a:r>
              <a:rPr lang="id-ID" sz="2400" dirty="0" smtClean="0"/>
              <a:t>Pancasila sebagai landasan etika pengembangan iptek dapat dirinci sebagai berikut:</a:t>
            </a:r>
          </a:p>
          <a:p>
            <a:pPr marL="457200" lvl="0" indent="-457200">
              <a:buFont typeface="+mj-lt"/>
              <a:buAutoNum type="arabicPeriod"/>
            </a:pPr>
            <a:r>
              <a:rPr lang="id-ID" sz="2400" dirty="0" smtClean="0"/>
              <a:t>Pengembangan iptek terlebih yang menyangkut manusia haruslah selalu menghormati martabat manusia, misalnya dalam rekayasa genetik; </a:t>
            </a:r>
          </a:p>
          <a:p>
            <a:pPr marL="457200" lvl="0" indent="-457200">
              <a:buFont typeface="+mj-lt"/>
              <a:buAutoNum type="arabicPeriod"/>
            </a:pPr>
            <a:r>
              <a:rPr lang="id-ID" sz="2400" dirty="0" smtClean="0"/>
              <a:t>iptek haruslah meningkatkan kualitas </a:t>
            </a:r>
            <a:r>
              <a:rPr lang="nn-NO" sz="2400" dirty="0" smtClean="0"/>
              <a:t>hidup manusia, baik sekarang maupun di masa depan; </a:t>
            </a:r>
            <a:endParaRPr lang="id-ID" sz="2400" dirty="0" smtClean="0"/>
          </a:p>
          <a:p>
            <a:pPr marL="457200" lvl="0" indent="-457200">
              <a:buFont typeface="+mj-lt"/>
              <a:buAutoNum type="arabicPeriod"/>
            </a:pPr>
            <a:r>
              <a:rPr lang="nn-NO" sz="2400" dirty="0" smtClean="0"/>
              <a:t>pengembangan</a:t>
            </a:r>
            <a:r>
              <a:rPr lang="id-ID" sz="2400" dirty="0" smtClean="0"/>
              <a:t> iptek hendaknya membantu pemekaran komunitas manusia, baik lokal, nasional maupun global </a:t>
            </a:r>
          </a:p>
          <a:p>
            <a:pPr marL="457200" lvl="0" indent="-457200">
              <a:buFont typeface="+mj-lt"/>
              <a:buAutoNum type="arabicPeriod"/>
            </a:pPr>
            <a:r>
              <a:rPr lang="id-ID" sz="2400" dirty="0" smtClean="0"/>
              <a:t>iptek harus terbuka untuk masyarakat; lebih-lebih yang memiliki dampak langsung kepada kondisi hidup masyarakat; </a:t>
            </a:r>
          </a:p>
          <a:p>
            <a:pPr marL="457200" lvl="0" indent="-457200">
              <a:buFont typeface="+mj-lt"/>
              <a:buAutoNum type="arabicPeriod"/>
            </a:pPr>
            <a:r>
              <a:rPr lang="id-ID" sz="2400" dirty="0" smtClean="0"/>
              <a:t>iptek hendaknya membantu penciptaan masyarakat yang semakin lebih adil</a:t>
            </a:r>
          </a:p>
        </p:txBody>
      </p:sp>
    </p:spTree>
    <p:extLst>
      <p:ext uri="{BB962C8B-B14F-4D97-AF65-F5344CB8AC3E}">
        <p14:creationId xmlns="" xmlns:p14="http://schemas.microsoft.com/office/powerpoint/2010/main" val="1710939857"/>
      </p:ext>
    </p:extLst>
  </p:cSld>
  <p:clrMapOvr>
    <a:masterClrMapping/>
  </p:clrMapOvr>
  <p:transition>
    <p:wheel spokes="8"/>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706880" y="152400"/>
          <a:ext cx="7513320" cy="1173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nvGraphicFramePr>
        <p:xfrm>
          <a:off x="1143000" y="1524000"/>
          <a:ext cx="10782300" cy="49720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 xmlns:p14="http://schemas.microsoft.com/office/powerpoint/2010/main" val="1710939857"/>
      </p:ext>
    </p:extLst>
  </p:cSld>
  <p:clrMapOvr>
    <a:masterClrMapping/>
  </p:clrMapOvr>
  <p:transition>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1391910" y="1262892"/>
            <a:ext cx="10584190" cy="5324535"/>
          </a:xfrm>
          <a:prstGeom prst="rect">
            <a:avLst/>
          </a:prstGeom>
          <a:blipFill>
            <a:blip r:embed="rId2" cstate="print"/>
            <a:tile tx="0" ty="0" sx="100000" sy="100000" flip="none" algn="tl"/>
          </a:blipFill>
          <a:ln>
            <a:headEnd/>
            <a:tailEn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Halo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para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Mahasiswa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yang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saya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banggakan</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dimanapun Anda berada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selamat</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berjumpa</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kembali</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pada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kuliah </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endidikan Pancasila ,semoga pada Minggu ke-13 ini anda semuanya masih dalam keadaan sehat dan tetap penuh semangat.</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defTabSz="914400" fontAlgn="base">
              <a:spcBef>
                <a:spcPct val="0"/>
              </a:spcBef>
              <a:spcAft>
                <a:spcPct val="0"/>
              </a:spcAft>
            </a:pP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ada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Minggu ke-13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ini</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kita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akan</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membahas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tentang</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Pancasila Menjadi Dasar Nilai Pengembangan Ilmu</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Diharapkan setelah mempelajari materi ini para mahasiswa dapat memahami dan menjelaskan tentang </a:t>
            </a:r>
            <a:r>
              <a:rPr lang="id-ID" sz="2000" dirty="0" smtClean="0">
                <a:solidFill>
                  <a:schemeClr val="tx1"/>
                </a:solidFill>
                <a:latin typeface="Arial" pitchFamily="34" charset="0"/>
                <a:ea typeface="Times New Roman" pitchFamily="18" charset="0"/>
                <a:cs typeface="Arial" pitchFamily="34" charset="0"/>
              </a:rPr>
              <a:t>Pancasila Menjadi Dasar Nilai Pengembangan Ilmu. </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Silahkan membaca materi ppt ini sebagai bahan kajian pada minggu </a:t>
            </a:r>
            <a:r>
              <a:rPr kumimoji="0" lang="id-ID" sz="2000" b="0" i="0" u="none" strike="noStrike" cap="none" normalizeH="0" dirty="0" smtClean="0">
                <a:ln>
                  <a:noFill/>
                </a:ln>
                <a:solidFill>
                  <a:schemeClr val="tx1"/>
                </a:solidFill>
                <a:effectLst/>
                <a:latin typeface="Arial" pitchFamily="34" charset="0"/>
                <a:ea typeface="Times New Roman" pitchFamily="18" charset="0"/>
                <a:cs typeface="Arial" pitchFamily="34" charset="0"/>
              </a:rPr>
              <a:t> ke-13 </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ini.</a:t>
            </a:r>
            <a:endParaRPr kumimoji="0" lang="id-ID" sz="20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lvl="0"/>
            <a:r>
              <a:rPr kumimoji="0" lang="id-ID"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Pada minggu </a:t>
            </a:r>
            <a:r>
              <a:rPr lang="id-ID" sz="2000" dirty="0" smtClean="0">
                <a:solidFill>
                  <a:schemeClr val="tx1"/>
                </a:solidFill>
                <a:latin typeface="Arial" pitchFamily="34" charset="0"/>
                <a:ea typeface="Times New Roman" pitchFamily="18" charset="0"/>
                <a:cs typeface="Arial" pitchFamily="34" charset="0"/>
              </a:rPr>
              <a:t>ke-13</a:t>
            </a:r>
            <a:r>
              <a:rPr kumimoji="0" lang="id-ID"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ini akan dijelaskan materi </a:t>
            </a:r>
            <a:r>
              <a:rPr lang="id-ID" sz="2000" dirty="0" smtClean="0">
                <a:ln/>
                <a:solidFill>
                  <a:schemeClr val="tx1"/>
                </a:solidFill>
                <a:latin typeface="Arial" pitchFamily="34" charset="0"/>
                <a:cs typeface="Arial" pitchFamily="34" charset="0"/>
              </a:rPr>
              <a:t>Pancasila sebagai Dasar Nilai Pengembangan Ilmu, </a:t>
            </a:r>
            <a:r>
              <a:rPr lang="id-ID" sz="2000" dirty="0" smtClean="0">
                <a:solidFill>
                  <a:schemeClr val="tx1"/>
                </a:solidFill>
                <a:latin typeface="Arial" pitchFamily="34" charset="0"/>
                <a:cs typeface="Arial" pitchFamily="34" charset="0"/>
              </a:rPr>
              <a:t>Alasan Diperlukannya Pancasila sebagai Dasar Nilai Pengembangan Ilmu, </a:t>
            </a:r>
            <a:r>
              <a:rPr lang="nb-NO" sz="2000" dirty="0" smtClean="0">
                <a:solidFill>
                  <a:schemeClr val="tx1"/>
                </a:solidFill>
                <a:latin typeface="Arial" pitchFamily="34" charset="0"/>
                <a:cs typeface="Arial" pitchFamily="34" charset="0"/>
              </a:rPr>
              <a:t>Sumber Historis, Sosiologis, Politis tentang Pancasil</a:t>
            </a:r>
            <a:r>
              <a:rPr lang="id-ID" sz="2000" dirty="0" smtClean="0">
                <a:solidFill>
                  <a:schemeClr val="tx1"/>
                </a:solidFill>
                <a:latin typeface="Arial" pitchFamily="34" charset="0"/>
                <a:cs typeface="Arial" pitchFamily="34" charset="0"/>
              </a:rPr>
              <a:t>a sebagai Dasar Nilai Pengembangan Ilmu di Indonesia, Dinamika dan Tantangan Pancasila sebagai Dasar Nilai Pengembangan Ilmu, dan </a:t>
            </a:r>
            <a:r>
              <a:rPr lang="it-IT" sz="2000" dirty="0" smtClean="0">
                <a:solidFill>
                  <a:schemeClr val="tx1"/>
                </a:solidFill>
                <a:latin typeface="Arial" pitchFamily="34" charset="0"/>
                <a:cs typeface="Arial" pitchFamily="34" charset="0"/>
              </a:rPr>
              <a:t>Esensi dan Urgensi Pancasila sebagai Dasar</a:t>
            </a:r>
            <a:r>
              <a:rPr lang="id-ID" sz="2000" dirty="0" smtClean="0">
                <a:solidFill>
                  <a:schemeClr val="tx1"/>
                </a:solidFill>
                <a:latin typeface="Arial" pitchFamily="34" charset="0"/>
                <a:cs typeface="Arial" pitchFamily="34" charset="0"/>
              </a:rPr>
              <a:t> Nilai Pengembangan Ilmu untuk Masa Depan. </a:t>
            </a:r>
            <a:r>
              <a:rPr kumimoji="0" lang="id-ID"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Adapun materi pembelajaran akan disajikan dalam bentuk ppt.</a:t>
            </a:r>
            <a:r>
              <a:rPr kumimoji="0" lang="id-ID" sz="2000" b="0" i="0" u="none" strike="noStrike" cap="none" normalizeH="0" dirty="0" smtClean="0">
                <a:ln>
                  <a:noFill/>
                </a:ln>
                <a:solidFill>
                  <a:schemeClr val="tx1"/>
                </a:solidFill>
                <a:effectLst/>
                <a:latin typeface="Arial" pitchFamily="34" charset="0"/>
                <a:ea typeface="Calibri" pitchFamily="34" charset="0"/>
                <a:cs typeface="Arial" pitchFamily="34" charset="0"/>
              </a:rPr>
              <a:t> </a:t>
            </a:r>
          </a:p>
          <a:p>
            <a:pPr lvl="0" defTabSz="914400" eaLnBrk="0" fontAlgn="base" hangingPunct="0">
              <a:spcBef>
                <a:spcPct val="0"/>
              </a:spcBef>
              <a:spcAft>
                <a:spcPct val="0"/>
              </a:spcAft>
            </a:pPr>
            <a:r>
              <a:rPr lang="id-ID" sz="2000" baseline="0" dirty="0" smtClean="0">
                <a:solidFill>
                  <a:schemeClr val="tx1"/>
                </a:solidFill>
                <a:latin typeface="Arial" pitchFamily="34" charset="0"/>
                <a:cs typeface="Arial" pitchFamily="34" charset="0"/>
              </a:rPr>
              <a:t>Silahkan</a:t>
            </a:r>
            <a:r>
              <a:rPr lang="id-ID" sz="2000" dirty="0" smtClean="0">
                <a:solidFill>
                  <a:schemeClr val="tx1"/>
                </a:solidFill>
                <a:latin typeface="Arial" pitchFamily="34" charset="0"/>
                <a:cs typeface="Arial" pitchFamily="34" charset="0"/>
              </a:rPr>
              <a:t> anda pelajari materi Minggu ke-13 ini untuk dapat memahami </a:t>
            </a:r>
            <a:r>
              <a:rPr lang="id-ID" sz="2000" dirty="0" smtClean="0">
                <a:solidFill>
                  <a:schemeClr val="tx1"/>
                </a:solidFill>
                <a:latin typeface="Arial" pitchFamily="34" charset="0"/>
                <a:ea typeface="Times New Roman" pitchFamily="18" charset="0"/>
                <a:cs typeface="Arial" pitchFamily="34" charset="0"/>
              </a:rPr>
              <a:t>Pancasila sebagai Satu-satunya Sumber Hukum di Indonesia. </a:t>
            </a:r>
          </a:p>
          <a:p>
            <a:pPr lvl="0" defTabSz="914400" eaLnBrk="0" fontAlgn="base" hangingPunct="0">
              <a:spcBef>
                <a:spcPct val="0"/>
              </a:spcBef>
              <a:spcAft>
                <a:spcPct val="0"/>
              </a:spcAft>
            </a:pPr>
            <a:r>
              <a:rPr kumimoji="0" lang="id-ID" sz="2000" b="0" i="0" u="none" strike="noStrike" cap="none" normalizeH="0" baseline="0" dirty="0" smtClean="0">
                <a:ln>
                  <a:noFill/>
                </a:ln>
                <a:solidFill>
                  <a:schemeClr val="tx1"/>
                </a:solidFill>
                <a:effectLst/>
                <a:latin typeface="Arial" pitchFamily="34" charset="0"/>
                <a:cs typeface="Arial" pitchFamily="34" charset="0"/>
              </a:rPr>
              <a:t>Selamat Belajar semoga</a:t>
            </a:r>
            <a:r>
              <a:rPr kumimoji="0" lang="id-ID" sz="2000" b="0" i="0" u="none" strike="noStrike" cap="none" normalizeH="0" dirty="0" smtClean="0">
                <a:ln>
                  <a:noFill/>
                </a:ln>
                <a:solidFill>
                  <a:schemeClr val="tx1"/>
                </a:solidFill>
                <a:effectLst/>
                <a:latin typeface="Arial" pitchFamily="34" charset="0"/>
                <a:cs typeface="Arial" pitchFamily="34" charset="0"/>
              </a:rPr>
              <a:t> sukses menyertai anda semua.......</a:t>
            </a: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1710939857"/>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706880" y="152400"/>
          <a:ext cx="7513320" cy="1173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1356360" y="1576476"/>
          <a:ext cx="10576560" cy="503768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 xmlns:p14="http://schemas.microsoft.com/office/powerpoint/2010/main" val="1710939857"/>
      </p:ext>
    </p:extLst>
  </p:cSld>
  <p:clrMapOvr>
    <a:masterClrMapping/>
  </p:clrMapOvr>
  <p:transition>
    <p:split dir="in"/>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417320" y="1600200"/>
          <a:ext cx="10347960" cy="3855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676400" y="171450"/>
          <a:ext cx="7524750" cy="1104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1874520" y="1623120"/>
            <a:ext cx="10119360" cy="449353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marL="457200" indent="-457200">
              <a:buFont typeface="Wingdings" pitchFamily="2" charset="2"/>
              <a:buChar char="v"/>
            </a:pPr>
            <a:r>
              <a:rPr lang="id-ID" sz="2200" dirty="0" smtClean="0">
                <a:solidFill>
                  <a:schemeClr val="tx1"/>
                </a:solidFill>
              </a:rPr>
              <a:t>Pancasila sebagai pengembangan ilmu belum dibicarakan secara eksplisit  </a:t>
            </a:r>
            <a:r>
              <a:rPr lang="pt-BR" sz="2200" dirty="0" smtClean="0">
                <a:solidFill>
                  <a:schemeClr val="tx1"/>
                </a:solidFill>
              </a:rPr>
              <a:t>oleh para penyelenggara negara sejak Orde Lama sampai era Reformasi. Para</a:t>
            </a:r>
            <a:r>
              <a:rPr lang="id-ID" sz="2200" dirty="0" smtClean="0">
                <a:solidFill>
                  <a:schemeClr val="tx1"/>
                </a:solidFill>
              </a:rPr>
              <a:t> penyelenggara negara pada umumnya hanya menyinggung masalah pentingnya keterkaitan antara pengembangan ilmu dan dimensi kemanusiaan (</a:t>
            </a:r>
            <a:r>
              <a:rPr lang="id-ID" sz="2200" i="1" dirty="0" smtClean="0">
                <a:solidFill>
                  <a:schemeClr val="tx1"/>
                </a:solidFill>
              </a:rPr>
              <a:t>humanism).</a:t>
            </a:r>
          </a:p>
          <a:p>
            <a:pPr marL="457200" indent="-457200">
              <a:buFont typeface="Wingdings" pitchFamily="2" charset="2"/>
              <a:buChar char="v"/>
            </a:pPr>
            <a:r>
              <a:rPr lang="id-ID" sz="2200" dirty="0" smtClean="0">
                <a:solidFill>
                  <a:schemeClr val="tx1"/>
                </a:solidFill>
              </a:rPr>
              <a:t>Kajian tentang Pancasila sebagai dasar nilai pengembangan ilmu baru mendapat perhatian yang lebih khusus dan eksplisit oleh kaum intelektual di beberapa perguruan tinggi, khususnya Universitas Gadjah Mada yang menyelenggarakan Seminar Nasional tentang Pancasila sebagai pengembangan ilmu, 1987 dan Simposium dan Sarasehan Nasional tentang Pancasila sebagai Paradigma Ilmu Pengetahuan dan Pembangunan Nasional, 2006. </a:t>
            </a:r>
          </a:p>
          <a:p>
            <a:pPr marL="457200" indent="-457200">
              <a:buFont typeface="Wingdings" pitchFamily="2" charset="2"/>
              <a:buChar char="v"/>
            </a:pPr>
            <a:r>
              <a:rPr lang="id-ID" sz="2200" dirty="0" smtClean="0">
                <a:solidFill>
                  <a:schemeClr val="tx1"/>
                </a:solidFill>
              </a:rPr>
              <a:t>Namun pada kurun waktu akhir-akhir ini, belum ada lagi suatu upaya untuk mengaktualisasikan nilai-nilai Pancasila dalam kaitan dengan pengembangan Iptek di Indonesia.</a:t>
            </a:r>
            <a:endParaRPr lang="id-ID" sz="2200" dirty="0">
              <a:solidFill>
                <a:schemeClr val="tx1"/>
              </a:solidFill>
            </a:endParaRPr>
          </a:p>
        </p:txBody>
      </p:sp>
    </p:spTree>
    <p:extLst>
      <p:ext uri="{BB962C8B-B14F-4D97-AF65-F5344CB8AC3E}">
        <p14:creationId xmlns="" xmlns:p14="http://schemas.microsoft.com/office/powerpoint/2010/main" val="1710939857"/>
      </p:ext>
    </p:extLst>
  </p:cSld>
  <p:clrMapOvr>
    <a:masterClrMapping/>
  </p:clrMapOvr>
  <p:transition>
    <p:split orient="vert" dir="in"/>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676400" y="171450"/>
          <a:ext cx="7524750" cy="1104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1463040" y="1429435"/>
            <a:ext cx="9845040" cy="5170646"/>
          </a:xfrm>
          <a:prstGeom prst="rect">
            <a:avLst/>
          </a:prstGeom>
        </p:spPr>
        <p:txBody>
          <a:bodyPr wrap="square">
            <a:spAutoFit/>
          </a:bodyPr>
          <a:lstStyle/>
          <a:p>
            <a:pPr lvl="0"/>
            <a:r>
              <a:rPr lang="id-ID" sz="2200" dirty="0" smtClean="0"/>
              <a:t>Ada beberapa bentuk tantangan terhadap Pancasila sebagai dasar pengembangan iptek di Indonesia:</a:t>
            </a:r>
          </a:p>
          <a:p>
            <a:pPr marL="457200" lvl="0" indent="-457200">
              <a:buFont typeface="+mj-lt"/>
              <a:buAutoNum type="alphaLcPeriod"/>
            </a:pPr>
            <a:r>
              <a:rPr lang="id-ID" sz="2200" b="1" dirty="0" smtClean="0"/>
              <a:t>Kapitalisme</a:t>
            </a:r>
            <a:r>
              <a:rPr lang="id-ID" sz="2200" dirty="0" smtClean="0"/>
              <a:t> yang sebagai menguasai perekonomian dunia, termasuk Indonesia. Akibatnya, ruang bagi penerapan nilai-nilai Pancasila sebagai dasar pengembangan ilmu menjadi terbatas. </a:t>
            </a:r>
          </a:p>
          <a:p>
            <a:pPr marL="457200" lvl="0" indent="-457200">
              <a:buFont typeface="+mj-lt"/>
              <a:buAutoNum type="alphaLcPeriod"/>
            </a:pPr>
            <a:r>
              <a:rPr lang="id-ID" sz="2200" b="1" dirty="0" smtClean="0"/>
              <a:t>Globalisasi</a:t>
            </a:r>
            <a:r>
              <a:rPr lang="id-ID" sz="2200" dirty="0" smtClean="0"/>
              <a:t> yang menyebabkan lemahnya daya saing bangsa Indonesia dalam pengembangan iptek sehingga Indonesia lebih berkedudukan sebagai konsumen daripada produsen dibandingkan dengan negaranegara lain.</a:t>
            </a:r>
          </a:p>
          <a:p>
            <a:pPr marL="457200" lvl="0" indent="-457200">
              <a:buFont typeface="+mj-lt"/>
              <a:buAutoNum type="alphaLcPeriod"/>
            </a:pPr>
            <a:r>
              <a:rPr lang="id-ID" sz="2200" b="1" dirty="0" smtClean="0"/>
              <a:t>Konsumerisme</a:t>
            </a:r>
            <a:r>
              <a:rPr lang="id-ID" sz="2200" dirty="0" smtClean="0"/>
              <a:t> menyebabkan negara Indonesia menjadi pasar bagi produk teknologi negara lain yang lebih maju ipteknya. Pancasila sebagai pengembangan ilmu baru pada taraf wacana yang belum berada pada tingkat aplikasi kebijakan negara. </a:t>
            </a:r>
          </a:p>
          <a:p>
            <a:pPr marL="457200" lvl="0" indent="-457200">
              <a:buFont typeface="+mj-lt"/>
              <a:buAutoNum type="alphaLcPeriod"/>
            </a:pPr>
            <a:r>
              <a:rPr lang="id-ID" sz="2200" b="1" dirty="0" smtClean="0"/>
              <a:t>Pragmatisme</a:t>
            </a:r>
            <a:r>
              <a:rPr lang="id-ID" sz="2200" dirty="0" smtClean="0"/>
              <a:t> yang berorientasi pada tiga ciri, yaitu: </a:t>
            </a:r>
            <a:r>
              <a:rPr lang="id-ID" sz="2200" i="1" dirty="0" smtClean="0"/>
              <a:t>workability </a:t>
            </a:r>
            <a:r>
              <a:rPr lang="en-US" sz="2200" dirty="0" smtClean="0"/>
              <a:t>(</a:t>
            </a:r>
            <a:r>
              <a:rPr lang="en-US" sz="2200" dirty="0" err="1" smtClean="0"/>
              <a:t>keberhasilan</a:t>
            </a:r>
            <a:r>
              <a:rPr lang="en-US" sz="2200" dirty="0" smtClean="0"/>
              <a:t>), </a:t>
            </a:r>
            <a:r>
              <a:rPr lang="en-US" sz="2200" i="1" dirty="0" smtClean="0"/>
              <a:t>satisfaction (</a:t>
            </a:r>
            <a:r>
              <a:rPr lang="en-US" sz="2200" i="1" dirty="0" err="1" smtClean="0"/>
              <a:t>kepuasan</a:t>
            </a:r>
            <a:r>
              <a:rPr lang="en-US" sz="2200" i="1" dirty="0" smtClean="0"/>
              <a:t>), </a:t>
            </a:r>
            <a:r>
              <a:rPr lang="en-US" sz="2200" i="1" dirty="0" err="1" smtClean="0"/>
              <a:t>dan</a:t>
            </a:r>
            <a:r>
              <a:rPr lang="en-US" sz="2200" i="1" dirty="0" smtClean="0"/>
              <a:t> result (</a:t>
            </a:r>
            <a:r>
              <a:rPr lang="en-US" sz="2200" i="1" dirty="0" err="1" smtClean="0"/>
              <a:t>hasil</a:t>
            </a:r>
            <a:r>
              <a:rPr lang="en-US" sz="2200" i="1" dirty="0" smtClean="0"/>
              <a:t>) (Titus, </a:t>
            </a:r>
            <a:r>
              <a:rPr lang="en-US" sz="2200" i="1" dirty="0" err="1" smtClean="0"/>
              <a:t>dkk</a:t>
            </a:r>
            <a:r>
              <a:rPr lang="en-US" sz="2200" i="1" dirty="0" smtClean="0"/>
              <a:t>., 1984)</a:t>
            </a:r>
            <a:r>
              <a:rPr lang="id-ID" sz="2200" i="1" dirty="0" smtClean="0"/>
              <a:t> </a:t>
            </a:r>
            <a:r>
              <a:rPr lang="id-ID" sz="2200" dirty="0" smtClean="0"/>
              <a:t>mewarnai perilaku kehidupan sebagian besar masyarakat Indonesia.</a:t>
            </a:r>
          </a:p>
        </p:txBody>
      </p:sp>
    </p:spTree>
    <p:extLst>
      <p:ext uri="{BB962C8B-B14F-4D97-AF65-F5344CB8AC3E}">
        <p14:creationId xmlns="" xmlns:p14="http://schemas.microsoft.com/office/powerpoint/2010/main" val="1710939857"/>
      </p:ext>
    </p:extLst>
  </p:cSld>
  <p:clrMapOvr>
    <a:masterClrMapping/>
  </p:clrMapOvr>
  <p:transition>
    <p:split orient="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417320" y="1600200"/>
          <a:ext cx="10347960" cy="3855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710939857"/>
      </p:ext>
    </p:extLst>
  </p:cSld>
  <p:clrMapOvr>
    <a:masterClrMapping/>
  </p:clrMapOvr>
  <p:transition>
    <p:cover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676400" y="198120"/>
          <a:ext cx="7528560" cy="1280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1249680" y="1515517"/>
            <a:ext cx="10591800" cy="5062924"/>
          </a:xfrm>
          <a:prstGeom prst="rect">
            <a:avLst/>
          </a:prstGeom>
          <a:blipFill>
            <a:blip r:embed="rId7" cstate="print"/>
            <a:tile tx="0" ty="0" sx="100000" sy="100000" flip="none" algn="tl"/>
          </a:blipFill>
        </p:spPr>
        <p:style>
          <a:lnRef idx="1">
            <a:schemeClr val="accent6"/>
          </a:lnRef>
          <a:fillRef idx="3">
            <a:schemeClr val="accent6"/>
          </a:fillRef>
          <a:effectRef idx="2">
            <a:schemeClr val="accent6"/>
          </a:effectRef>
          <a:fontRef idx="minor">
            <a:schemeClr val="lt1"/>
          </a:fontRef>
        </p:style>
        <p:txBody>
          <a:bodyPr wrap="square">
            <a:spAutoFit/>
          </a:bodyPr>
          <a:lstStyle/>
          <a:p>
            <a:r>
              <a:rPr lang="id-ID" sz="1900" dirty="0" smtClean="0">
                <a:solidFill>
                  <a:schemeClr val="bg1"/>
                </a:solidFill>
              </a:rPr>
              <a:t>Hakikat Pancasila sebagai dasar nilai pengembangan iptek menurut </a:t>
            </a:r>
            <a:r>
              <a:rPr lang="id-ID" sz="1900" i="1" dirty="0" smtClean="0">
                <a:solidFill>
                  <a:schemeClr val="bg1"/>
                </a:solidFill>
              </a:rPr>
              <a:t>sebagai berikut: </a:t>
            </a:r>
          </a:p>
          <a:p>
            <a:pPr marL="457200" indent="-457200">
              <a:buFont typeface="+mj-lt"/>
              <a:buAutoNum type="alphaLcPeriod"/>
            </a:pPr>
            <a:r>
              <a:rPr lang="id-ID" sz="1900" i="1" dirty="0" smtClean="0">
                <a:solidFill>
                  <a:schemeClr val="bg1"/>
                </a:solidFill>
              </a:rPr>
              <a:t>S</a:t>
            </a:r>
            <a:r>
              <a:rPr lang="fi-FI" sz="1900" i="1" dirty="0" smtClean="0">
                <a:solidFill>
                  <a:schemeClr val="bg1"/>
                </a:solidFill>
              </a:rPr>
              <a:t>ila pertama, Ketuhanan Yang Maha Esa memberikan kesadaran bahwa</a:t>
            </a:r>
            <a:r>
              <a:rPr lang="id-ID" sz="1900" i="1" dirty="0" smtClean="0">
                <a:solidFill>
                  <a:schemeClr val="bg1"/>
                </a:solidFill>
              </a:rPr>
              <a:t> </a:t>
            </a:r>
            <a:r>
              <a:rPr lang="id-ID" sz="1900" dirty="0" smtClean="0">
                <a:solidFill>
                  <a:schemeClr val="bg1"/>
                </a:solidFill>
              </a:rPr>
              <a:t>manusia hidup di dunia ibarat sedang menempuh ujian dan hasil ujian akan </a:t>
            </a:r>
            <a:r>
              <a:rPr lang="fi-FI" sz="1900" dirty="0" smtClean="0">
                <a:solidFill>
                  <a:schemeClr val="bg1"/>
                </a:solidFill>
              </a:rPr>
              <a:t>menentukan kehidupannya yang abadi di akhirat nanti.</a:t>
            </a:r>
            <a:endParaRPr lang="id-ID" sz="1900" dirty="0" smtClean="0">
              <a:solidFill>
                <a:schemeClr val="bg1"/>
              </a:solidFill>
            </a:endParaRPr>
          </a:p>
          <a:p>
            <a:pPr marL="457200" indent="-457200">
              <a:buFont typeface="+mj-lt"/>
              <a:buAutoNum type="alphaLcPeriod"/>
            </a:pPr>
            <a:r>
              <a:rPr lang="id-ID" sz="1900" i="1" dirty="0" smtClean="0">
                <a:solidFill>
                  <a:schemeClr val="bg1"/>
                </a:solidFill>
              </a:rPr>
              <a:t>Sila kedua, Kemanusiaan yang Adil dan Beradab memberikan arahan, baik </a:t>
            </a:r>
            <a:r>
              <a:rPr lang="id-ID" sz="1900" dirty="0" smtClean="0">
                <a:solidFill>
                  <a:schemeClr val="bg1"/>
                </a:solidFill>
              </a:rPr>
              <a:t>bersifat universal maupun khas terhadap ilmuwan dan ahli teknik di Indonesia. Asas kemanusiaan atau humanisme menghendaki agar perlakuan terhadap manusia harus sesuai dengan kodratnya sebagai manusia, yaitu memiliki </a:t>
            </a:r>
            <a:r>
              <a:rPr lang="fi-FI" sz="1900" dirty="0" smtClean="0">
                <a:solidFill>
                  <a:schemeClr val="bg1"/>
                </a:solidFill>
              </a:rPr>
              <a:t>keinginan, seperti kecukupan materi, bersosialisasi, eksistensinya dihargai, </a:t>
            </a:r>
            <a:r>
              <a:rPr lang="id-ID" sz="1900" dirty="0" smtClean="0">
                <a:solidFill>
                  <a:schemeClr val="bg1"/>
                </a:solidFill>
              </a:rPr>
              <a:t> mengeluarkan pendapat, berperan nyata dalam lingkungannya, bekerja  sesuai kemampuannya yang tertinggi</a:t>
            </a:r>
          </a:p>
          <a:p>
            <a:pPr marL="457200" indent="-457200">
              <a:buFont typeface="+mj-lt"/>
              <a:buAutoNum type="alphaLcPeriod"/>
            </a:pPr>
            <a:r>
              <a:rPr lang="id-ID" sz="1900" i="1" dirty="0" smtClean="0">
                <a:solidFill>
                  <a:schemeClr val="bg1"/>
                </a:solidFill>
              </a:rPr>
              <a:t>S</a:t>
            </a:r>
            <a:r>
              <a:rPr lang="it-IT" sz="1900" i="1" dirty="0" smtClean="0">
                <a:solidFill>
                  <a:schemeClr val="bg1"/>
                </a:solidFill>
              </a:rPr>
              <a:t>ila ketiga, Persatuan Indonesia memberikan landasan esensial bagi</a:t>
            </a:r>
            <a:r>
              <a:rPr lang="id-ID" sz="1900" i="1" dirty="0" smtClean="0">
                <a:solidFill>
                  <a:schemeClr val="bg1"/>
                </a:solidFill>
              </a:rPr>
              <a:t> </a:t>
            </a:r>
            <a:r>
              <a:rPr lang="nn-NO" sz="1900" dirty="0" smtClean="0">
                <a:solidFill>
                  <a:schemeClr val="bg1"/>
                </a:solidFill>
              </a:rPr>
              <a:t>kelangsungan Negara Kesatauan Republik Indonesia (NKRI). Untuk itu,</a:t>
            </a:r>
            <a:r>
              <a:rPr lang="id-ID" sz="1900" dirty="0" smtClean="0">
                <a:solidFill>
                  <a:schemeClr val="bg1"/>
                </a:solidFill>
              </a:rPr>
              <a:t> ilmuwan dan ahli teknik Indonesia perlu menjunjung tinggi asas Persatuan </a:t>
            </a:r>
            <a:r>
              <a:rPr lang="pt-BR" sz="1900" dirty="0" smtClean="0">
                <a:solidFill>
                  <a:schemeClr val="bg1"/>
                </a:solidFill>
              </a:rPr>
              <a:t>Indonesia ini dalam tugas-tugas profesionalnya.</a:t>
            </a:r>
            <a:endParaRPr lang="id-ID" sz="1900" dirty="0" smtClean="0">
              <a:solidFill>
                <a:schemeClr val="bg1"/>
              </a:solidFill>
            </a:endParaRPr>
          </a:p>
          <a:p>
            <a:pPr marL="457200" indent="-457200">
              <a:buFont typeface="+mj-lt"/>
              <a:buAutoNum type="alphaLcPeriod"/>
            </a:pPr>
            <a:r>
              <a:rPr lang="id-ID" sz="1900" i="1" dirty="0" smtClean="0">
                <a:solidFill>
                  <a:schemeClr val="bg1"/>
                </a:solidFill>
              </a:rPr>
              <a:t>S</a:t>
            </a:r>
            <a:r>
              <a:rPr lang="fi-FI" sz="1900" i="1" dirty="0" smtClean="0">
                <a:solidFill>
                  <a:schemeClr val="bg1"/>
                </a:solidFill>
              </a:rPr>
              <a:t>ila keempat, Kerakyatan yang Dipimpin oleh Hikmat Kebijaksanaan dalam</a:t>
            </a:r>
            <a:r>
              <a:rPr lang="id-ID" sz="1900" i="1" dirty="0" smtClean="0">
                <a:solidFill>
                  <a:schemeClr val="bg1"/>
                </a:solidFill>
              </a:rPr>
              <a:t> </a:t>
            </a:r>
            <a:r>
              <a:rPr lang="fi-FI" sz="1900" dirty="0" smtClean="0">
                <a:solidFill>
                  <a:schemeClr val="bg1"/>
                </a:solidFill>
              </a:rPr>
              <a:t>Permusyawaratan/Perwakilan memberikan arahan asa kerakyatan, yang</a:t>
            </a:r>
            <a:r>
              <a:rPr lang="id-ID" sz="1900" dirty="0" smtClean="0">
                <a:solidFill>
                  <a:schemeClr val="bg1"/>
                </a:solidFill>
              </a:rPr>
              <a:t> mengandung arti bahwa pembentukan negara republik Indonesia ini adalah  oleh dan untuk semua rakyat Indonesia.</a:t>
            </a:r>
          </a:p>
          <a:p>
            <a:pPr marL="457200" indent="-457200">
              <a:buFont typeface="+mj-lt"/>
              <a:buAutoNum type="alphaLcPeriod"/>
            </a:pPr>
            <a:r>
              <a:rPr lang="id-ID" sz="1900" i="1" dirty="0" smtClean="0">
                <a:solidFill>
                  <a:schemeClr val="bg1"/>
                </a:solidFill>
              </a:rPr>
              <a:t>S</a:t>
            </a:r>
            <a:r>
              <a:rPr lang="fi-FI" sz="1900" i="1" dirty="0" smtClean="0">
                <a:solidFill>
                  <a:schemeClr val="bg1"/>
                </a:solidFill>
              </a:rPr>
              <a:t>ila kelima, Keadilan Sosial bagi Seluruh Rakyat Indonesia memberikan arahan</a:t>
            </a:r>
            <a:r>
              <a:rPr lang="id-ID" sz="1900" i="1" dirty="0" smtClean="0">
                <a:solidFill>
                  <a:schemeClr val="bg1"/>
                </a:solidFill>
              </a:rPr>
              <a:t> </a:t>
            </a:r>
            <a:r>
              <a:rPr lang="sv-SE" sz="1900" dirty="0" smtClean="0">
                <a:solidFill>
                  <a:schemeClr val="bg1"/>
                </a:solidFill>
              </a:rPr>
              <a:t>agar selalu diusahakan tidak</a:t>
            </a:r>
            <a:r>
              <a:rPr lang="id-ID" sz="1900" dirty="0" smtClean="0">
                <a:solidFill>
                  <a:schemeClr val="bg1"/>
                </a:solidFill>
              </a:rPr>
              <a:t> </a:t>
            </a:r>
            <a:r>
              <a:rPr lang="sv-SE" sz="1900" dirty="0" smtClean="0">
                <a:solidFill>
                  <a:schemeClr val="bg1"/>
                </a:solidFill>
              </a:rPr>
              <a:t>terjadinya jurang (</a:t>
            </a:r>
            <a:r>
              <a:rPr lang="sv-SE" sz="1900" i="1" dirty="0" smtClean="0">
                <a:solidFill>
                  <a:schemeClr val="bg1"/>
                </a:solidFill>
              </a:rPr>
              <a:t>gap) kesejahteraan di antara</a:t>
            </a:r>
            <a:r>
              <a:rPr lang="id-ID" sz="1900" i="1" dirty="0" smtClean="0">
                <a:solidFill>
                  <a:schemeClr val="bg1"/>
                </a:solidFill>
              </a:rPr>
              <a:t> </a:t>
            </a:r>
            <a:r>
              <a:rPr lang="id-ID" sz="1900" dirty="0" smtClean="0">
                <a:solidFill>
                  <a:schemeClr val="bg1"/>
                </a:solidFill>
              </a:rPr>
              <a:t>bangsa Indonesia.</a:t>
            </a:r>
            <a:endParaRPr lang="id-ID" sz="1900" dirty="0">
              <a:solidFill>
                <a:schemeClr val="bg1"/>
              </a:solidFill>
            </a:endParaRPr>
          </a:p>
        </p:txBody>
      </p:sp>
    </p:spTree>
    <p:extLst>
      <p:ext uri="{BB962C8B-B14F-4D97-AF65-F5344CB8AC3E}">
        <p14:creationId xmlns="" xmlns:p14="http://schemas.microsoft.com/office/powerpoint/2010/main" val="1710939857"/>
      </p:ext>
    </p:extLst>
  </p:cSld>
  <p:clrMapOvr>
    <a:masterClrMapping/>
  </p:clrMapOvr>
  <p:transition>
    <p:circl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676400" y="198120"/>
          <a:ext cx="7528560" cy="1280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1493520" y="1398955"/>
            <a:ext cx="9936480" cy="5262979"/>
          </a:xfrm>
          <a:prstGeom prst="rect">
            <a:avLst/>
          </a:prstGeom>
        </p:spPr>
        <p:txBody>
          <a:bodyPr wrap="square">
            <a:spAutoFit/>
          </a:bodyPr>
          <a:lstStyle/>
          <a:p>
            <a:pPr lvl="0"/>
            <a:r>
              <a:rPr lang="id-ID" sz="2400" dirty="0" smtClean="0"/>
              <a:t>Pentingnya Pancasila sebagai dasar nilai pengembangan ilmu, sebagai berikut:</a:t>
            </a:r>
          </a:p>
          <a:p>
            <a:pPr marL="457200" lvl="0" indent="-457200">
              <a:buFont typeface="+mj-lt"/>
              <a:buAutoNum type="alphaLcPeriod"/>
            </a:pPr>
            <a:r>
              <a:rPr lang="id-ID" sz="2400" dirty="0" smtClean="0"/>
              <a:t>Perkembangan ilmu dan teknologi di Indonesia dewasa ini tidak berakar  pada nilai-nilai budaya bangsa Indonesia sendiri sehingga ilmu pengetahuan yang dikembangkan di Indonesia sepenuhnya berorientasi vpada Barat (</a:t>
            </a:r>
            <a:r>
              <a:rPr lang="id-ID" sz="2400" i="1" dirty="0" smtClean="0"/>
              <a:t>western oriented). </a:t>
            </a:r>
          </a:p>
          <a:p>
            <a:pPr marL="457200" lvl="0" indent="-457200">
              <a:buFont typeface="+mj-lt"/>
              <a:buAutoNum type="alphaLcPeriod"/>
            </a:pPr>
            <a:r>
              <a:rPr lang="id-ID" sz="2400" dirty="0" smtClean="0"/>
              <a:t>Perkembangan ilmu pengetahuan di Indonesia lebih berorientasi pada kebutuhan pasar sehingga prodi-prodi yang “laku keras” di perguruan tinggi Indonesia adalah prodi-prodi yang terserap oleh pasar (dunia industri). </a:t>
            </a:r>
          </a:p>
          <a:p>
            <a:pPr marL="457200" lvl="0" indent="-457200">
              <a:buFont typeface="+mj-lt"/>
              <a:buAutoNum type="alphaLcPeriod"/>
            </a:pPr>
            <a:r>
              <a:rPr lang="nn-NO" sz="2400" dirty="0" smtClean="0"/>
              <a:t>Pengembangan ilmu pengetahuan dan teknologi di Indonesia belum</a:t>
            </a:r>
            <a:r>
              <a:rPr lang="id-ID" sz="2400" dirty="0" smtClean="0"/>
              <a:t> melibatkan masyarakat luas sehingga hanya menyejahterakan kelompok elite yang mengembangkan ilmu (</a:t>
            </a:r>
            <a:r>
              <a:rPr lang="id-ID" sz="2400" i="1" dirty="0" smtClean="0"/>
              <a:t>scientist oriented</a:t>
            </a:r>
            <a:endParaRPr lang="id-ID" sz="2400" dirty="0" smtClean="0"/>
          </a:p>
          <a:p>
            <a:pPr lvl="0"/>
            <a:endParaRPr lang="id-ID" sz="2400" dirty="0"/>
          </a:p>
        </p:txBody>
      </p:sp>
    </p:spTree>
    <p:extLst>
      <p:ext uri="{BB962C8B-B14F-4D97-AF65-F5344CB8AC3E}">
        <p14:creationId xmlns="" xmlns:p14="http://schemas.microsoft.com/office/powerpoint/2010/main" val="1710939857"/>
      </p:ext>
    </p:extLst>
  </p:cSld>
  <p:clrMapOvr>
    <a:masterClrMapping/>
  </p:clrMapOvr>
  <p:transition>
    <p:pull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2139539" y="1449368"/>
            <a:ext cx="8725527" cy="553998"/>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square">
            <a:spAutoFit/>
          </a:bodyPr>
          <a:lstStyle/>
          <a:p>
            <a:pPr algn="ctr" eaLnBrk="1" hangingPunct="1">
              <a:spcBef>
                <a:spcPct val="50000"/>
              </a:spcBef>
            </a:pPr>
            <a:r>
              <a:rPr lang="id-ID" sz="3000" b="1" dirty="0" smtClean="0"/>
              <a:t>Daftar Pustaka</a:t>
            </a:r>
            <a:endParaRPr lang="en-US" sz="3000" b="1" dirty="0"/>
          </a:p>
        </p:txBody>
      </p:sp>
      <p:sp>
        <p:nvSpPr>
          <p:cNvPr id="6" name="Rectangle 5"/>
          <p:cNvSpPr/>
          <p:nvPr/>
        </p:nvSpPr>
        <p:spPr>
          <a:xfrm>
            <a:off x="1950720" y="2282984"/>
            <a:ext cx="9052560" cy="2123658"/>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marL="457200" indent="-457200">
              <a:buAutoNum type="arabicPeriod"/>
            </a:pPr>
            <a:r>
              <a:rPr lang="id-ID" sz="2200" dirty="0" smtClean="0"/>
              <a:t>Pendidikan Pancasila untuk Perguruan Tinggi, Kementerian Ristek Dikti, Ditjen Belmawa, Cetakan I, 2016</a:t>
            </a:r>
          </a:p>
          <a:p>
            <a:pPr marL="457200" indent="-457200">
              <a:buAutoNum type="arabicPeriod"/>
            </a:pPr>
            <a:r>
              <a:rPr lang="id-ID" sz="2200" dirty="0" smtClean="0"/>
              <a:t>Zulmasyhur, dkk , Pendidikan Pancasila, Buku Ajar, Universitas Nasional, Jakarta, 2019</a:t>
            </a:r>
          </a:p>
          <a:p>
            <a:pPr marL="457200" indent="-457200">
              <a:buFontTx/>
              <a:buAutoNum type="arabicPeriod"/>
            </a:pPr>
            <a:r>
              <a:rPr lang="id-ID" sz="2200" dirty="0" smtClean="0"/>
              <a:t>Kaelan, Pendidikan Pancasila, Edisi Reformasi, Paradigma, Yogyakarta, 2016</a:t>
            </a:r>
          </a:p>
        </p:txBody>
      </p:sp>
    </p:spTree>
    <p:extLst>
      <p:ext uri="{BB962C8B-B14F-4D97-AF65-F5344CB8AC3E}">
        <p14:creationId xmlns="" xmlns:p14="http://schemas.microsoft.com/office/powerpoint/2010/main" val="3632800967"/>
      </p:ext>
    </p:extLst>
  </p:cSld>
  <p:clrMapOvr>
    <a:masterClrMapping/>
  </p:clrMapOvr>
  <p:transition>
    <p:pull dir="l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3825E3-20E2-411C-BAF9-45828EFC5B73}"/>
              </a:ext>
            </a:extLst>
          </p:cNvPr>
          <p:cNvSpPr>
            <a:spLocks noGrp="1"/>
          </p:cNvSpPr>
          <p:nvPr>
            <p:ph type="title"/>
          </p:nvPr>
        </p:nvSpPr>
        <p:spPr/>
        <p:txBody>
          <a:bodyPr/>
          <a:lstStyle/>
          <a:p>
            <a:endParaRPr lang="id-ID" dirty="0"/>
          </a:p>
        </p:txBody>
      </p:sp>
      <p:sp>
        <p:nvSpPr>
          <p:cNvPr id="3" name="Content Placeholder 2">
            <a:extLst>
              <a:ext uri="{FF2B5EF4-FFF2-40B4-BE49-F238E27FC236}">
                <a16:creationId xmlns="" xmlns:a16="http://schemas.microsoft.com/office/drawing/2014/main" id="{A6C1EC14-38D9-4DCD-A0E4-5E5029121E75}"/>
              </a:ext>
            </a:extLst>
          </p:cNvPr>
          <p:cNvSpPr>
            <a:spLocks noGrp="1"/>
          </p:cNvSpPr>
          <p:nvPr>
            <p:ph idx="1"/>
          </p:nvPr>
        </p:nvSpPr>
        <p:spPr/>
        <p:txBody>
          <a:bodyPr anchor="t" anchorCtr="0">
            <a:normAutofit/>
          </a:bodyPr>
          <a:lstStyle/>
          <a:p>
            <a:pPr marL="0" indent="0" algn="ctr">
              <a:buNone/>
            </a:pPr>
            <a:r>
              <a:rPr lang="id-ID" sz="6600" b="1" i="1" dirty="0">
                <a:latin typeface="Lucida Bright" panose="02040602050505020304" pitchFamily="18" charset="0"/>
                <a:ea typeface="Cambria" panose="02040503050406030204" pitchFamily="18" charset="0"/>
              </a:rPr>
              <a:t>Terimakasih</a:t>
            </a:r>
          </a:p>
        </p:txBody>
      </p:sp>
    </p:spTree>
    <p:extLst>
      <p:ext uri="{BB962C8B-B14F-4D97-AF65-F5344CB8AC3E}">
        <p14:creationId xmlns="" xmlns:p14="http://schemas.microsoft.com/office/powerpoint/2010/main" val="3632800967"/>
      </p:ext>
    </p:extLst>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51328" y="1341120"/>
            <a:ext cx="4534432" cy="646331"/>
          </a:xfrm>
          <a:prstGeom prst="rect">
            <a:avLst/>
          </a:prstGeom>
        </p:spPr>
        <p:txBody>
          <a:bodyPr wrap="square">
            <a:spAutoFit/>
          </a:bodyPr>
          <a:lstStyle/>
          <a:p>
            <a:pPr lvl="0" algn="ctr"/>
            <a:r>
              <a:rPr lang="id-ID" sz="3600" b="1" dirty="0" smtClean="0"/>
              <a:t>Materi yang Dibahas:</a:t>
            </a:r>
            <a:endParaRPr lang="id-ID" sz="3600" b="1" dirty="0"/>
          </a:p>
        </p:txBody>
      </p:sp>
      <p:sp>
        <p:nvSpPr>
          <p:cNvPr id="4" name="Rectangle 3"/>
          <p:cNvSpPr/>
          <p:nvPr/>
        </p:nvSpPr>
        <p:spPr>
          <a:xfrm>
            <a:off x="1524000" y="2136339"/>
            <a:ext cx="10149840" cy="3416320"/>
          </a:xfrm>
          <a:prstGeom prst="rect">
            <a:avLst/>
          </a:prstGeom>
        </p:spPr>
        <p:txBody>
          <a:bodyPr wrap="square">
            <a:spAutoFit/>
          </a:bodyPr>
          <a:lstStyle/>
          <a:p>
            <a:pPr marL="457200" lvl="0" indent="-457200">
              <a:buFont typeface="+mj-lt"/>
              <a:buAutoNum type="alphaLcPeriod"/>
            </a:pPr>
            <a:r>
              <a:rPr lang="id-ID" sz="2400" dirty="0" smtClean="0">
                <a:ln/>
                <a:latin typeface="Arial" pitchFamily="34" charset="0"/>
                <a:cs typeface="Arial" pitchFamily="34" charset="0"/>
              </a:rPr>
              <a:t>Pancasila sebagai Dasar Nilai Pengembangan Ilmu </a:t>
            </a:r>
            <a:r>
              <a:rPr lang="id-ID" sz="2400" dirty="0" smtClean="0">
                <a:ln/>
                <a:latin typeface="Arial" pitchFamily="34" charset="0"/>
                <a:ea typeface="Calibri" pitchFamily="34" charset="0"/>
                <a:cs typeface="Arial" pitchFamily="34" charset="0"/>
              </a:rPr>
              <a:t> </a:t>
            </a:r>
            <a:endParaRPr lang="id-ID" sz="2400" dirty="0" smtClean="0">
              <a:latin typeface="Arial" pitchFamily="34" charset="0"/>
              <a:cs typeface="Arial" pitchFamily="34" charset="0"/>
            </a:endParaRPr>
          </a:p>
          <a:p>
            <a:pPr marL="457200" lvl="0" indent="-457200">
              <a:buFont typeface="+mj-lt"/>
              <a:buAutoNum type="alphaLcPeriod"/>
            </a:pPr>
            <a:r>
              <a:rPr lang="id-ID" sz="2400" dirty="0" smtClean="0">
                <a:latin typeface="Arial" pitchFamily="34" charset="0"/>
                <a:cs typeface="Arial" pitchFamily="34" charset="0"/>
              </a:rPr>
              <a:t>Alasan Diperlukannya Pancasila sebagai Dasar Nilai Pengembangan Ilmu</a:t>
            </a:r>
          </a:p>
          <a:p>
            <a:pPr marL="457200" lvl="0" indent="-457200">
              <a:buFont typeface="+mj-lt"/>
              <a:buAutoNum type="alphaLcPeriod"/>
            </a:pPr>
            <a:r>
              <a:rPr lang="nb-NO" sz="2400" dirty="0" smtClean="0">
                <a:latin typeface="Arial" pitchFamily="34" charset="0"/>
                <a:cs typeface="Arial" pitchFamily="34" charset="0"/>
              </a:rPr>
              <a:t>Sumber Historis, Sosiologis, Politis tentang Pancasil</a:t>
            </a:r>
            <a:r>
              <a:rPr lang="id-ID" sz="2400" dirty="0" smtClean="0">
                <a:latin typeface="Arial" pitchFamily="34" charset="0"/>
                <a:cs typeface="Arial" pitchFamily="34" charset="0"/>
              </a:rPr>
              <a:t>a sebagai Dasar Nilai Pengembangan Ilmu di Indonesia</a:t>
            </a:r>
          </a:p>
          <a:p>
            <a:pPr marL="457200" lvl="0" indent="-457200">
              <a:buFont typeface="+mj-lt"/>
              <a:buAutoNum type="alphaLcPeriod"/>
            </a:pPr>
            <a:r>
              <a:rPr lang="id-ID" sz="2400" dirty="0" smtClean="0">
                <a:latin typeface="Arial" pitchFamily="34" charset="0"/>
                <a:cs typeface="Arial" pitchFamily="34" charset="0"/>
              </a:rPr>
              <a:t>Dinamika dan Tantangan Pancasila sebagai Dasar Nilai Pengembangan Ilmu</a:t>
            </a:r>
          </a:p>
          <a:p>
            <a:pPr marL="457200" lvl="0" indent="-457200">
              <a:buFont typeface="+mj-lt"/>
              <a:buAutoNum type="alphaLcPeriod"/>
            </a:pPr>
            <a:r>
              <a:rPr lang="it-IT" sz="2400" dirty="0" smtClean="0">
                <a:latin typeface="Arial" pitchFamily="34" charset="0"/>
                <a:cs typeface="Arial" pitchFamily="34" charset="0"/>
              </a:rPr>
              <a:t>Esensi dan Urgensi Pancasila sebagai Dasar</a:t>
            </a:r>
            <a:r>
              <a:rPr lang="id-ID" sz="2400" dirty="0" smtClean="0">
                <a:latin typeface="Arial" pitchFamily="34" charset="0"/>
                <a:cs typeface="Arial" pitchFamily="34" charset="0"/>
              </a:rPr>
              <a:t> Nilai Pengembangan Ilmu untuk Masa Depan</a:t>
            </a:r>
            <a:endParaRPr lang="id-ID" sz="2400" dirty="0">
              <a:latin typeface="Arial" pitchFamily="34" charset="0"/>
              <a:cs typeface="Arial" pitchFamily="34" charset="0"/>
            </a:endParaRPr>
          </a:p>
        </p:txBody>
      </p:sp>
    </p:spTree>
    <p:extLst>
      <p:ext uri="{BB962C8B-B14F-4D97-AF65-F5344CB8AC3E}">
        <p14:creationId xmlns="" xmlns:p14="http://schemas.microsoft.com/office/powerpoint/2010/main" val="1710939857"/>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5029200" y="1397000"/>
          <a:ext cx="6756400" cy="4559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p:cNvPicPr>
            <a:picLocks noChangeAspect="1" noChangeArrowheads="1"/>
          </p:cNvPicPr>
          <p:nvPr/>
        </p:nvPicPr>
        <p:blipFill>
          <a:blip r:embed="rId7" cstate="print"/>
          <a:srcRect/>
          <a:stretch>
            <a:fillRect/>
          </a:stretch>
        </p:blipFill>
        <p:spPr bwMode="auto">
          <a:xfrm>
            <a:off x="1257300" y="1541463"/>
            <a:ext cx="3708400" cy="4287837"/>
          </a:xfrm>
          <a:prstGeom prst="rect">
            <a:avLst/>
          </a:prstGeom>
          <a:noFill/>
          <a:ln w="9525">
            <a:noFill/>
            <a:miter lim="800000"/>
            <a:headEnd/>
            <a:tailEnd/>
          </a:ln>
        </p:spPr>
      </p:pic>
      <p:graphicFrame>
        <p:nvGraphicFramePr>
          <p:cNvPr id="9" name="Diagram 8"/>
          <p:cNvGraphicFramePr/>
          <p:nvPr/>
        </p:nvGraphicFramePr>
        <p:xfrm>
          <a:off x="3860800" y="424934"/>
          <a:ext cx="3340100" cy="6463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 xmlns:p14="http://schemas.microsoft.com/office/powerpoint/2010/main" val="1710939857"/>
      </p:ext>
    </p:extLst>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2667000" y="1336040"/>
          <a:ext cx="8915400" cy="4135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nvGraphicFramePr>
        <p:xfrm>
          <a:off x="3860800" y="424934"/>
          <a:ext cx="3340100" cy="6463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7" name="Group 6"/>
          <p:cNvGrpSpPr/>
          <p:nvPr/>
        </p:nvGrpSpPr>
        <p:grpSpPr>
          <a:xfrm>
            <a:off x="1501764" y="1280160"/>
            <a:ext cx="1096656" cy="4191000"/>
            <a:chOff x="0" y="2496"/>
            <a:chExt cx="1368152" cy="5107575"/>
          </a:xfrm>
        </p:grpSpPr>
        <p:sp>
          <p:nvSpPr>
            <p:cNvPr id="8" name="Rounded Rectangle 7"/>
            <p:cNvSpPr/>
            <p:nvPr/>
          </p:nvSpPr>
          <p:spPr>
            <a:xfrm>
              <a:off x="0" y="2496"/>
              <a:ext cx="1368152" cy="5107575"/>
            </a:xfrm>
            <a:prstGeom prst="roundRect">
              <a:avLst/>
            </a:prstGeom>
          </p:spPr>
          <p:style>
            <a:lnRef idx="3">
              <a:schemeClr val="lt1"/>
            </a:lnRef>
            <a:fillRef idx="1">
              <a:schemeClr val="accent4"/>
            </a:fillRef>
            <a:effectRef idx="1">
              <a:schemeClr val="accent4"/>
            </a:effectRef>
            <a:fontRef idx="minor">
              <a:schemeClr val="lt1"/>
            </a:fontRef>
          </p:style>
        </p:sp>
        <p:sp>
          <p:nvSpPr>
            <p:cNvPr id="10" name="Rounded Rectangle 4"/>
            <p:cNvSpPr/>
            <p:nvPr/>
          </p:nvSpPr>
          <p:spPr>
            <a:xfrm>
              <a:off x="66788" y="69284"/>
              <a:ext cx="1234576" cy="4973999"/>
            </a:xfrm>
            <a:prstGeom prst="rect">
              <a:avLst/>
            </a:prstGeom>
          </p:spPr>
          <p:style>
            <a:lnRef idx="3">
              <a:schemeClr val="lt1"/>
            </a:lnRef>
            <a:fillRef idx="1">
              <a:schemeClr val="accent4"/>
            </a:fillRef>
            <a:effectRef idx="1">
              <a:schemeClr val="accent4"/>
            </a:effectRef>
            <a:fontRef idx="minor">
              <a:schemeClr val="lt1"/>
            </a:fontRef>
          </p:style>
          <p:txBody>
            <a:bodyPr spcFirstLastPara="0" vert="vert" wrap="square" lIns="76200" tIns="76200" rIns="76200" bIns="76200" numCol="1" spcCol="1270" anchor="ctr" anchorCtr="0">
              <a:noAutofit/>
            </a:bodyPr>
            <a:lstStyle/>
            <a:p>
              <a:pPr algn="ctr" defTabSz="914400" fontAlgn="base">
                <a:spcBef>
                  <a:spcPct val="0"/>
                </a:spcBef>
                <a:spcAft>
                  <a:spcPct val="0"/>
                </a:spcAft>
              </a:pPr>
              <a:r>
                <a:rPr lang="id-ID" sz="3000" b="1" dirty="0" smtClean="0">
                  <a:latin typeface="Arial" pitchFamily="34" charset="0"/>
                  <a:cs typeface="Arial" pitchFamily="34" charset="0"/>
                </a:rPr>
                <a:t>Relasi Iptek, Ilmu dan Agama</a:t>
              </a:r>
              <a:endParaRPr lang="id-ID" sz="3000" b="1" dirty="0" smtClean="0">
                <a:solidFill>
                  <a:schemeClr val="tx1"/>
                </a:solidFill>
                <a:latin typeface="Arial" pitchFamily="34" charset="0"/>
                <a:cs typeface="Arial" pitchFamily="34" charset="0"/>
              </a:endParaRPr>
            </a:p>
          </p:txBody>
        </p:sp>
      </p:grpSp>
      <p:graphicFrame>
        <p:nvGraphicFramePr>
          <p:cNvPr id="12" name="Diagram 11"/>
          <p:cNvGraphicFramePr/>
          <p:nvPr/>
        </p:nvGraphicFramePr>
        <p:xfrm>
          <a:off x="365760" y="5181600"/>
          <a:ext cx="11826240" cy="185928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 xmlns:p14="http://schemas.microsoft.com/office/powerpoint/2010/main" val="1710939857"/>
      </p:ext>
    </p:extLst>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417320" y="1600200"/>
          <a:ext cx="10347960" cy="3855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710939857"/>
      </p:ext>
    </p:extLst>
  </p:cSld>
  <p:clrMapOvr>
    <a:masterClrMapping/>
  </p:clrMapOvr>
  <p:transition>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783080" y="198120"/>
          <a:ext cx="7406640"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1508760" y="1184255"/>
            <a:ext cx="9906000" cy="800219"/>
          </a:xfrm>
          <a:prstGeom prst="rect">
            <a:avLst/>
          </a:prstGeom>
        </p:spPr>
        <p:txBody>
          <a:bodyPr wrap="square">
            <a:spAutoFit/>
          </a:bodyPr>
          <a:lstStyle/>
          <a:p>
            <a:pPr algn="ctr"/>
            <a:r>
              <a:rPr lang="id-ID" sz="2300" b="1" dirty="0" smtClean="0"/>
              <a:t>Pengertian Pancasila sebagai dasar nilai pengembangan ilmu dapat mengacu </a:t>
            </a:r>
          </a:p>
          <a:p>
            <a:pPr algn="ctr"/>
            <a:r>
              <a:rPr lang="id-ID" sz="2300" b="1" dirty="0" smtClean="0"/>
              <a:t>pada beberapa jenis pemahaman</a:t>
            </a:r>
            <a:endParaRPr lang="id-ID" sz="2300" b="1" dirty="0" smtClean="0">
              <a:latin typeface="Arial" pitchFamily="34" charset="0"/>
              <a:cs typeface="Arial" pitchFamily="34" charset="0"/>
            </a:endParaRPr>
          </a:p>
        </p:txBody>
      </p:sp>
      <p:sp>
        <p:nvSpPr>
          <p:cNvPr id="11" name="Rectangle 10"/>
          <p:cNvSpPr/>
          <p:nvPr/>
        </p:nvSpPr>
        <p:spPr>
          <a:xfrm>
            <a:off x="1417320" y="2004536"/>
            <a:ext cx="10302240" cy="4708981"/>
          </a:xfrm>
          <a:prstGeom prst="rect">
            <a:avLst/>
          </a:prstGeom>
        </p:spPr>
        <p:txBody>
          <a:bodyPr wrap="square">
            <a:spAutoFit/>
          </a:bodyPr>
          <a:lstStyle/>
          <a:p>
            <a:pPr marL="342900" lvl="0" indent="-342900">
              <a:buFont typeface="+mj-lt"/>
              <a:buAutoNum type="alphaLcPeriod"/>
            </a:pPr>
            <a:r>
              <a:rPr lang="id-ID" sz="2000" i="1" dirty="0" smtClean="0"/>
              <a:t>bahwa setiap ilmu pengetahuan </a:t>
            </a:r>
            <a:r>
              <a:rPr lang="id-ID" sz="2000" dirty="0" smtClean="0"/>
              <a:t>dan teknologi (iptek) yang dikembangkan di Indonesia haruslah tidak bertentangan dengan nilai-nilai yang terkandung dalam Pancasila-</a:t>
            </a:r>
            <a:r>
              <a:rPr lang="id-ID" sz="2000" dirty="0" smtClean="0">
                <a:sym typeface="Wingdings" pitchFamily="2" charset="2"/>
              </a:rPr>
              <a:t> iptek itu sendiri berkembang secara otonom, kemudian dalam perjalanannya dilakukan adaptasi dengan nilai-nilai Pancasila.</a:t>
            </a:r>
          </a:p>
          <a:p>
            <a:pPr marL="342900" indent="-342900">
              <a:buFont typeface="+mj-lt"/>
              <a:buAutoNum type="alphaLcPeriod"/>
            </a:pPr>
            <a:r>
              <a:rPr lang="id-ID" sz="2000" dirty="0" smtClean="0"/>
              <a:t>bahwa setiap iptek yang dikembangkan di Indonesia harus menyertakan nilai-nilai Pancasila sebagai faktor internal pengembangan iptek itu sendiri-</a:t>
            </a:r>
            <a:r>
              <a:rPr lang="id-ID" sz="2000" dirty="0" smtClean="0">
                <a:sym typeface="Wingdings" pitchFamily="2" charset="2"/>
              </a:rPr>
              <a:t> sejak awal pengembangan iptek sudah harus melibatkan nilai-nilai Pancasila</a:t>
            </a:r>
          </a:p>
          <a:p>
            <a:pPr marL="342900" lvl="0" indent="-342900">
              <a:buFont typeface="+mj-lt"/>
              <a:buAutoNum type="alphaLcPeriod"/>
            </a:pPr>
            <a:r>
              <a:rPr lang="id-ID" sz="2000" dirty="0" smtClean="0"/>
              <a:t>bahwa nilai-nilai Pancasila berperan sebagai rambu normatif bagi pengembangan iptek di Indonesia, artinya mampu mengendalikan iptek agar tidak keluar dari cara berpikir dan cara bertindak bangsa Indonesia</a:t>
            </a:r>
            <a:r>
              <a:rPr lang="id-ID" sz="2000" dirty="0" smtClean="0">
                <a:sym typeface="Wingdings" pitchFamily="2" charset="2"/>
              </a:rPr>
              <a:t> aturan main yang harus disepakati oleh para ilmuwan sebelum ilmu itu dikembangkan</a:t>
            </a:r>
            <a:endParaRPr lang="id-ID" sz="2000" dirty="0" smtClean="0"/>
          </a:p>
          <a:p>
            <a:pPr marL="342900" lvl="0" indent="-342900">
              <a:buFont typeface="+mj-lt"/>
              <a:buAutoNum type="alphaLcPeriod"/>
            </a:pPr>
            <a:r>
              <a:rPr lang="id-ID" sz="2000" dirty="0" smtClean="0"/>
              <a:t>bahwa setiap pengembangan iptek harus berakar dari budaya dan ideologi bangsa Indonesia sendiri atau yang lebih dikenal dengan istilah indegenisasi ilmu (mempribumian ilmu)</a:t>
            </a:r>
            <a:r>
              <a:rPr lang="id-ID" sz="2000" dirty="0" smtClean="0">
                <a:sym typeface="Wingdings" pitchFamily="2" charset="2"/>
              </a:rPr>
              <a:t>Pancasila bukan hanya sebagai dasar nilai pengembangan ilmu, tetapi sudah menjadi paradigma ilmu yang berkembang di Indonesia</a:t>
            </a:r>
            <a:endParaRPr lang="id-ID" sz="2000" dirty="0" smtClean="0"/>
          </a:p>
        </p:txBody>
      </p:sp>
    </p:spTree>
    <p:extLst>
      <p:ext uri="{BB962C8B-B14F-4D97-AF65-F5344CB8AC3E}">
        <p14:creationId xmlns="" xmlns:p14="http://schemas.microsoft.com/office/powerpoint/2010/main" val="1710939857"/>
      </p:ext>
    </p:extLst>
  </p:cSld>
  <p:clrMapOvr>
    <a:masterClrMapping/>
  </p:clrMapOvr>
  <p:transition>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783080" y="198120"/>
          <a:ext cx="7406640"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5"/>
          <p:cNvGrpSpPr/>
          <p:nvPr/>
        </p:nvGrpSpPr>
        <p:grpSpPr>
          <a:xfrm>
            <a:off x="1249680" y="1280160"/>
            <a:ext cx="1600200" cy="4648200"/>
            <a:chOff x="0" y="2496"/>
            <a:chExt cx="1368152" cy="5107575"/>
          </a:xfrm>
        </p:grpSpPr>
        <p:sp>
          <p:nvSpPr>
            <p:cNvPr id="7" name="Rounded Rectangle 6"/>
            <p:cNvSpPr/>
            <p:nvPr/>
          </p:nvSpPr>
          <p:spPr>
            <a:xfrm>
              <a:off x="0" y="2496"/>
              <a:ext cx="1368152" cy="5107575"/>
            </a:xfrm>
            <a:prstGeom prst="roundRect">
              <a:avLst/>
            </a:prstGeom>
          </p:spPr>
          <p:style>
            <a:lnRef idx="3">
              <a:schemeClr val="lt1"/>
            </a:lnRef>
            <a:fillRef idx="1">
              <a:schemeClr val="accent4"/>
            </a:fillRef>
            <a:effectRef idx="1">
              <a:schemeClr val="accent4"/>
            </a:effectRef>
            <a:fontRef idx="minor">
              <a:schemeClr val="lt1"/>
            </a:fontRef>
          </p:style>
        </p:sp>
        <p:sp>
          <p:nvSpPr>
            <p:cNvPr id="8" name="Rounded Rectangle 4"/>
            <p:cNvSpPr/>
            <p:nvPr/>
          </p:nvSpPr>
          <p:spPr>
            <a:xfrm>
              <a:off x="66788" y="69284"/>
              <a:ext cx="1234576" cy="4973999"/>
            </a:xfrm>
            <a:prstGeom prst="rect">
              <a:avLst/>
            </a:prstGeom>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ctr" anchorCtr="0">
              <a:noAutofit/>
            </a:bodyPr>
            <a:lstStyle/>
            <a:p>
              <a:pPr algn="ctr"/>
              <a:r>
                <a:rPr lang="id-ID" sz="2000" b="1" dirty="0" smtClean="0"/>
                <a:t>Pentingnya Pancasila sebagai dasar pengembangan ilmu dapat ditelusuri ke</a:t>
              </a:r>
            </a:p>
            <a:p>
              <a:pPr algn="ctr"/>
              <a:r>
                <a:rPr lang="id-ID" sz="2000" b="1" dirty="0" smtClean="0"/>
                <a:t>dalam hal-hal sebagai berikut.</a:t>
              </a:r>
              <a:endParaRPr lang="id-ID" sz="2000" b="1" dirty="0" smtClean="0">
                <a:solidFill>
                  <a:schemeClr val="tx1"/>
                </a:solidFill>
                <a:latin typeface="Arial" pitchFamily="34" charset="0"/>
                <a:cs typeface="Arial" pitchFamily="34" charset="0"/>
              </a:endParaRPr>
            </a:p>
          </p:txBody>
        </p:sp>
      </p:grpSp>
      <p:graphicFrame>
        <p:nvGraphicFramePr>
          <p:cNvPr id="11" name="Diagram 10"/>
          <p:cNvGraphicFramePr/>
          <p:nvPr/>
        </p:nvGraphicFramePr>
        <p:xfrm>
          <a:off x="2895600" y="1417320"/>
          <a:ext cx="8321040" cy="4495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417320" y="1600200"/>
          <a:ext cx="10347960" cy="3855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710939857"/>
      </p:ext>
    </p:extLst>
  </p:cSld>
  <p:clrMapOvr>
    <a:masterClrMapping/>
  </p:clrMapOvr>
  <p:transition>
    <p:newsflash/>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1266</TotalTime>
  <Words>2962</Words>
  <Application>Microsoft Office PowerPoint</Application>
  <PresentationFormat>Custom</PresentationFormat>
  <Paragraphs>127</Paragraphs>
  <Slides>28</Slides>
  <Notes>5</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Parallax</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dc:creator>
  <cp:lastModifiedBy>Masidin</cp:lastModifiedBy>
  <cp:revision>129</cp:revision>
  <dcterms:created xsi:type="dcterms:W3CDTF">2019-10-30T03:03:28Z</dcterms:created>
  <dcterms:modified xsi:type="dcterms:W3CDTF">2021-07-07T09:18:43Z</dcterms:modified>
</cp:coreProperties>
</file>