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77" r:id="rId2"/>
  </p:sldMasterIdLst>
  <p:notesMasterIdLst>
    <p:notesMasterId r:id="rId21"/>
  </p:notesMasterIdLst>
  <p:sldIdLst>
    <p:sldId id="357" r:id="rId3"/>
    <p:sldId id="413" r:id="rId4"/>
    <p:sldId id="401" r:id="rId5"/>
    <p:sldId id="441" r:id="rId6"/>
    <p:sldId id="444" r:id="rId7"/>
    <p:sldId id="460" r:id="rId8"/>
    <p:sldId id="461" r:id="rId9"/>
    <p:sldId id="414" r:id="rId10"/>
    <p:sldId id="449" r:id="rId11"/>
    <p:sldId id="450" r:id="rId12"/>
    <p:sldId id="393" r:id="rId13"/>
    <p:sldId id="453" r:id="rId14"/>
    <p:sldId id="454" r:id="rId15"/>
    <p:sldId id="455" r:id="rId16"/>
    <p:sldId id="462" r:id="rId17"/>
    <p:sldId id="456" r:id="rId18"/>
    <p:sldId id="431" r:id="rId19"/>
    <p:sldId id="355" r:id="rId20"/>
  </p:sldIdLst>
  <p:sldSz cx="9144000" cy="6858000" type="screen4x3"/>
  <p:notesSz cx="7102475" cy="9388475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5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FF00"/>
    <a:srgbClr val="21C5FF"/>
    <a:srgbClr val="FFFF99"/>
    <a:srgbClr val="0000FF"/>
    <a:srgbClr val="99FF99"/>
    <a:srgbClr val="FF4B21"/>
    <a:srgbClr val="83F1EC"/>
    <a:srgbClr val="66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1" autoAdjust="0"/>
    <p:restoredTop sz="92321" autoAdjust="0"/>
  </p:normalViewPr>
  <p:slideViewPr>
    <p:cSldViewPr>
      <p:cViewPr varScale="1">
        <p:scale>
          <a:sx n="60" d="100"/>
          <a:sy n="60" d="100"/>
        </p:scale>
        <p:origin x="1484" y="52"/>
      </p:cViewPr>
      <p:guideLst>
        <p:guide orient="horz" pos="1933"/>
        <p:guide pos="2880"/>
        <p:guide orient="horz" pos="225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3241" tIns="46621" rIns="93241" bIns="4662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3241" tIns="46621" rIns="93241" bIns="46621" rtlCol="0"/>
          <a:lstStyle>
            <a:lvl1pPr algn="r">
              <a:defRPr sz="1200"/>
            </a:lvl1pPr>
          </a:lstStyle>
          <a:p>
            <a:fld id="{CFD6E98A-A709-4526-BDEF-9D07B2C6A33F}" type="datetimeFigureOut">
              <a:rPr lang="id-ID" smtClean="0"/>
              <a:pPr/>
              <a:t>11/05/2023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4850"/>
            <a:ext cx="46926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41" tIns="46621" rIns="93241" bIns="4662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3241" tIns="46621" rIns="93241" bIns="4662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3241" tIns="46621" rIns="93241" bIns="4662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3241" tIns="46621" rIns="93241" bIns="46621" rtlCol="0" anchor="b"/>
          <a:lstStyle>
            <a:lvl1pPr algn="r">
              <a:defRPr sz="1200"/>
            </a:lvl1pPr>
          </a:lstStyle>
          <a:p>
            <a:fld id="{48D52261-E2E4-49D2-8C89-1E4573414E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14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6500" y="706438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8DF9D-73FE-47FD-9108-622CF8CC4ED5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93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6500" y="706438"/>
            <a:ext cx="4689475" cy="3517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8DF9D-73FE-47FD-9108-622CF8CC4ED5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31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70A30-85FC-49C3-8BA2-A65E35E7037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C30F1-0A61-4E7F-B92F-52E54B5700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589870"/>
      </p:ext>
    </p:extLst>
  </p:cSld>
  <p:clrMapOvr>
    <a:masterClrMapping/>
  </p:clrMapOvr>
  <p:transition spd="med" advClick="0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C48D4-241C-4932-8621-16F18DFA540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8B92EF-BE53-49C4-B151-32BA950F31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495415"/>
      </p:ext>
    </p:extLst>
  </p:cSld>
  <p:clrMapOvr>
    <a:masterClrMapping/>
  </p:clrMapOvr>
  <p:transition spd="med" advClick="0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696DD-E1E5-45E5-8DAF-F59BAF69521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0F76C-6D65-469A-92BA-48DA8561E3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6308"/>
      </p:ext>
    </p:extLst>
  </p:cSld>
  <p:clrMapOvr>
    <a:masterClrMapping/>
  </p:clrMapOvr>
  <p:transition spd="med" advClick="0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81294-4ED5-4348-B687-94384D5C53D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587B0F-CBC6-411D-A0AE-5C19FFA05FE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721154"/>
      </p:ext>
    </p:extLst>
  </p:cSld>
  <p:clrMapOvr>
    <a:masterClrMapping/>
  </p:clrMapOvr>
  <p:transition spd="med" advClick="0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AADF0-B821-4919-856C-46C6F3C2910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7B48D-3ECF-40DF-A584-D082E18073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48651"/>
      </p:ext>
    </p:extLst>
  </p:cSld>
  <p:clrMapOvr>
    <a:masterClrMapping/>
  </p:clrMapOvr>
  <p:transition spd="med" advClick="0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FDB35-B4BF-4943-BAF0-61DE4BF875A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788A5-E0C7-4D8E-AD7B-6B42613FF7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946490"/>
      </p:ext>
    </p:extLst>
  </p:cSld>
  <p:clrMapOvr>
    <a:masterClrMapping/>
  </p:clrMapOvr>
  <p:transition spd="med" advClick="0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0B326-1AC2-417B-87B2-D8E3D644ED9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6837D7-021B-4FAC-B728-E271BE0FFD5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533591"/>
      </p:ext>
    </p:extLst>
  </p:cSld>
  <p:clrMapOvr>
    <a:masterClrMapping/>
  </p:clrMapOvr>
  <p:transition spd="med" advClick="0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1C962-470F-4D61-B70B-DC63FBCC6B3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ECDD48-04D7-457A-9E93-29A56B11A00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39300"/>
      </p:ext>
    </p:extLst>
  </p:cSld>
  <p:clrMapOvr>
    <a:masterClrMapping/>
  </p:clrMapOvr>
  <p:transition spd="med" advClick="0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AEA337-2A0D-4130-A2B2-AA84DBF56C9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6B234-68F8-42F6-B94B-CFD28E3062A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55314"/>
      </p:ext>
    </p:extLst>
  </p:cSld>
  <p:clrMapOvr>
    <a:masterClrMapping/>
  </p:clrMapOvr>
  <p:transition spd="med" advClick="0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693CCE-AE4C-4D1F-9D43-1B878549CC5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8B5C6-07D4-496B-B66E-1D6F8C97B69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918294"/>
      </p:ext>
    </p:extLst>
  </p:cSld>
  <p:clrMapOvr>
    <a:masterClrMapping/>
  </p:clrMapOvr>
  <p:transition spd="med" advClick="0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72BCC-535C-4AE3-84C0-0558EB4379C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00736-90A4-4A6E-A49C-36E6E41DA23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963403"/>
      </p:ext>
    </p:extLst>
  </p:cSld>
  <p:clrMapOvr>
    <a:masterClrMapping/>
  </p:clrMapOvr>
  <p:transition spd="med" advClick="0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6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08400B-6CC5-494D-A578-C23F713C353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5/11/2023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619BF10-4F49-45DF-ABA5-2396305C04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50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 advClick="0">
    <p:cover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996B-32B6-4FD8-A688-73306CDF0FAA}" type="datetimeFigureOut">
              <a:rPr lang="en-US" smtClean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28E2C-6D01-4292-9E3A-9D8790A1A76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 bwMode="auto">
          <a:xfrm>
            <a:off x="-732" y="315"/>
            <a:ext cx="9144732" cy="6857691"/>
          </a:xfrm>
          <a:prstGeom prst="frame">
            <a:avLst>
              <a:gd name="adj1" fmla="val 1250"/>
            </a:avLst>
          </a:prstGeom>
          <a:solidFill>
            <a:srgbClr val="FF0000"/>
          </a:solidFill>
          <a:ln/>
          <a:effectLst>
            <a:glow rad="139700">
              <a:schemeClr val="tx1"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681" y="2156663"/>
            <a:ext cx="87986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KULIAH KE-07  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PANCASILA</a:t>
            </a:r>
            <a:endParaRPr lang="id-ID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5" y="3861048"/>
            <a:ext cx="6984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C000"/>
                </a:solidFill>
              </a:rPr>
              <a:t>Oleh</a:t>
            </a:r>
            <a:r>
              <a:rPr lang="en-US" sz="2400" b="1" dirty="0">
                <a:solidFill>
                  <a:srgbClr val="FFC000"/>
                </a:solidFill>
              </a:rPr>
              <a:t> : 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</a:rPr>
              <a:t>KBP Dr. H. YUSUF SETYADI, SH, </a:t>
            </a:r>
            <a:r>
              <a:rPr lang="en-US" sz="2400" b="1" dirty="0" err="1">
                <a:solidFill>
                  <a:srgbClr val="FFC000"/>
                </a:solidFill>
              </a:rPr>
              <a:t>SStMk</a:t>
            </a:r>
            <a:r>
              <a:rPr lang="en-US" sz="2400" b="1" dirty="0">
                <a:solidFill>
                  <a:srgbClr val="FFC000"/>
                </a:solidFill>
              </a:rPr>
              <a:t>, MM, </a:t>
            </a:r>
            <a:r>
              <a:rPr lang="en-US" sz="2400" b="1" dirty="0" err="1">
                <a:solidFill>
                  <a:srgbClr val="FFC000"/>
                </a:solidFill>
              </a:rPr>
              <a:t>MHum</a:t>
            </a:r>
            <a:r>
              <a:rPr lang="en-US" sz="2400" b="1" dirty="0">
                <a:solidFill>
                  <a:srgbClr val="FFC000"/>
                </a:solidFill>
              </a:rPr>
              <a:t>.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</a:rPr>
              <a:t>MABES POLRI</a:t>
            </a:r>
          </a:p>
          <a:p>
            <a:pPr algn="ctr"/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79712" y="6165304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JAKARTA, RABU 05 MEI 2021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57065-7267-4F4B-BE87-96A91A8273D5}"/>
              </a:ext>
            </a:extLst>
          </p:cNvPr>
          <p:cNvSpPr txBox="1"/>
          <p:nvPr/>
        </p:nvSpPr>
        <p:spPr>
          <a:xfrm>
            <a:off x="1979712" y="5733256"/>
            <a:ext cx="5112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FAKULTAS SYARIAH IAIN PONTIANAK</a:t>
            </a:r>
          </a:p>
        </p:txBody>
      </p:sp>
    </p:spTree>
    <p:extLst>
      <p:ext uri="{BB962C8B-B14F-4D97-AF65-F5344CB8AC3E}">
        <p14:creationId xmlns:p14="http://schemas.microsoft.com/office/powerpoint/2010/main" val="118269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>
        <p14:vortex dir="r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3168352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ID" sz="2400" b="1" dirty="0">
                <a:solidFill>
                  <a:srgbClr val="00FFFF"/>
                </a:solidFill>
              </a:rPr>
              <a:t>Agama dan Pancasila </a:t>
            </a:r>
            <a:r>
              <a:rPr lang="en-ID" sz="2400" b="1" dirty="0" err="1">
                <a:solidFill>
                  <a:srgbClr val="00FFFF"/>
                </a:solidFill>
              </a:rPr>
              <a:t>merupakan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dua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hal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melekat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dalam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nilai</a:t>
            </a:r>
            <a:r>
              <a:rPr lang="en-ID" sz="2400" b="1" dirty="0">
                <a:solidFill>
                  <a:srgbClr val="00FFFF"/>
                </a:solidFill>
              </a:rPr>
              <a:t> kultur </a:t>
            </a:r>
            <a:r>
              <a:rPr lang="en-ID" sz="2400" b="1" dirty="0" err="1">
                <a:solidFill>
                  <a:srgbClr val="00FFFF"/>
                </a:solidFill>
              </a:rPr>
              <a:t>masyarakat</a:t>
            </a:r>
            <a:r>
              <a:rPr lang="en-ID" sz="2400" b="1" dirty="0">
                <a:solidFill>
                  <a:srgbClr val="00FFFF"/>
                </a:solidFill>
              </a:rPr>
              <a:t> Indonesia. </a:t>
            </a:r>
            <a:r>
              <a:rPr lang="en-ID" sz="2400" b="1" dirty="0" err="1">
                <a:solidFill>
                  <a:srgbClr val="00FFFF"/>
                </a:solidFill>
              </a:rPr>
              <a:t>Kedua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hal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itu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merupakan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dua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hal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sama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sekali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tidak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bertentangan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karena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nilai-nilai</a:t>
            </a:r>
            <a:r>
              <a:rPr lang="en-ID" sz="2400" b="1" dirty="0">
                <a:solidFill>
                  <a:srgbClr val="00FFFF"/>
                </a:solidFill>
              </a:rPr>
              <a:t> agama </a:t>
            </a:r>
            <a:r>
              <a:rPr lang="en-ID" sz="2400" b="1" dirty="0" err="1">
                <a:solidFill>
                  <a:srgbClr val="00FFFF"/>
                </a:solidFill>
              </a:rPr>
              <a:t>diejawantahkan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dalam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sisa-sila</a:t>
            </a:r>
            <a:r>
              <a:rPr lang="en-ID" sz="2400" b="1" dirty="0">
                <a:solidFill>
                  <a:srgbClr val="00FFFF"/>
                </a:solidFill>
              </a:rPr>
              <a:t> Pancasila. Hal </a:t>
            </a:r>
            <a:r>
              <a:rPr lang="en-ID" sz="2400" b="1" dirty="0" err="1">
                <a:solidFill>
                  <a:srgbClr val="00FFFF"/>
                </a:solidFill>
              </a:rPr>
              <a:t>itu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merupakan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poin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penting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disampaikan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dalam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sesi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paralel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Konvensi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Nasional</a:t>
            </a:r>
            <a:r>
              <a:rPr lang="en-ID" sz="2400" b="1" dirty="0">
                <a:solidFill>
                  <a:srgbClr val="00FFFF"/>
                </a:solidFill>
              </a:rPr>
              <a:t> Indonesia </a:t>
            </a:r>
            <a:r>
              <a:rPr lang="en-ID" sz="2400" b="1" dirty="0" err="1">
                <a:solidFill>
                  <a:srgbClr val="00FFFF"/>
                </a:solidFill>
              </a:rPr>
              <a:t>Berkemajuan</a:t>
            </a:r>
            <a:r>
              <a:rPr lang="en-ID" sz="2400" b="1" dirty="0">
                <a:solidFill>
                  <a:srgbClr val="00FFFF"/>
                </a:solidFill>
              </a:rPr>
              <a:t> (KNIB) di </a:t>
            </a:r>
            <a:r>
              <a:rPr lang="en-ID" sz="2400" b="1" dirty="0" err="1">
                <a:solidFill>
                  <a:srgbClr val="00FFFF"/>
                </a:solidFill>
              </a:rPr>
              <a:t>Ruang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Sidang</a:t>
            </a:r>
            <a:r>
              <a:rPr lang="en-ID" sz="2400" b="1" dirty="0">
                <a:solidFill>
                  <a:srgbClr val="00FFFF"/>
                </a:solidFill>
              </a:rPr>
              <a:t> Gedung </a:t>
            </a:r>
            <a:r>
              <a:rPr lang="en-ID" sz="2400" b="1" dirty="0" err="1">
                <a:solidFill>
                  <a:srgbClr val="00FFFF"/>
                </a:solidFill>
              </a:rPr>
              <a:t>Kasman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Singodimedjo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Universitas</a:t>
            </a:r>
            <a:r>
              <a:rPr lang="en-ID" sz="2400" b="1" dirty="0">
                <a:solidFill>
                  <a:srgbClr val="00FFFF"/>
                </a:solidFill>
              </a:rPr>
              <a:t> Muhammadiyah Yogyakarta (UMY), </a:t>
            </a:r>
            <a:r>
              <a:rPr lang="en-ID" sz="2400" b="1" dirty="0" err="1">
                <a:solidFill>
                  <a:srgbClr val="00FFFF"/>
                </a:solidFill>
              </a:rPr>
              <a:t>Selasa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pagi</a:t>
            </a:r>
            <a:r>
              <a:rPr lang="en-ID" sz="2400" b="1" dirty="0">
                <a:solidFill>
                  <a:srgbClr val="00FFFF"/>
                </a:solidFill>
              </a:rPr>
              <a:t> (24/5).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Cendekiawan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muslim</a:t>
            </a:r>
            <a:r>
              <a:rPr lang="en-ID" sz="2400" b="1" dirty="0">
                <a:solidFill>
                  <a:srgbClr val="FFFF00"/>
                </a:solidFill>
              </a:rPr>
              <a:t> Prof. </a:t>
            </a:r>
            <a:r>
              <a:rPr lang="en-ID" sz="2400" b="1" dirty="0" err="1">
                <a:solidFill>
                  <a:srgbClr val="FFFF00"/>
                </a:solidFill>
              </a:rPr>
              <a:t>Dr.</a:t>
            </a:r>
            <a:r>
              <a:rPr lang="en-ID" sz="2400" b="1" dirty="0">
                <a:solidFill>
                  <a:srgbClr val="FFFF00"/>
                </a:solidFill>
              </a:rPr>
              <a:t> Amin Abdullah,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paparannya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menyatakan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bahwa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pemikiran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politik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keislaman</a:t>
            </a:r>
            <a:r>
              <a:rPr lang="en-ID" sz="2400" b="1" dirty="0">
                <a:solidFill>
                  <a:srgbClr val="FFFF00"/>
                </a:solidFill>
              </a:rPr>
              <a:t> di Indonesia </a:t>
            </a:r>
            <a:r>
              <a:rPr lang="en-ID" sz="2400" b="1" dirty="0" err="1">
                <a:solidFill>
                  <a:srgbClr val="FFFF00"/>
                </a:solidFill>
              </a:rPr>
              <a:t>penting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untuk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terus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dikembangkan</a:t>
            </a:r>
            <a:r>
              <a:rPr lang="en-ID" sz="2400" b="1" dirty="0">
                <a:solidFill>
                  <a:srgbClr val="FFFF00"/>
                </a:solidFill>
              </a:rPr>
              <a:t> agar agama dan </a:t>
            </a:r>
            <a:r>
              <a:rPr lang="en-ID" sz="2400" b="1" dirty="0" err="1">
                <a:solidFill>
                  <a:srgbClr val="FFFF00"/>
                </a:solidFill>
              </a:rPr>
              <a:t>pancasila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dapat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berjalan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berbarengan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untuk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menangkal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pergolakan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seperti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fenomena</a:t>
            </a:r>
            <a:r>
              <a:rPr lang="en-ID" sz="2400" b="1" dirty="0">
                <a:solidFill>
                  <a:srgbClr val="FFFF00"/>
                </a:solidFill>
              </a:rPr>
              <a:t> Arab Spring yang </a:t>
            </a:r>
            <a:r>
              <a:rPr lang="en-ID" sz="2400" b="1" dirty="0" err="1">
                <a:solidFill>
                  <a:srgbClr val="FFFF00"/>
                </a:solidFill>
              </a:rPr>
              <a:t>melanda</a:t>
            </a:r>
            <a:r>
              <a:rPr lang="en-ID" sz="2400" b="1" dirty="0">
                <a:solidFill>
                  <a:srgbClr val="FFFF00"/>
                </a:solidFill>
              </a:rPr>
              <a:t> negara-negara Timur Tengah. Di </a:t>
            </a:r>
            <a:r>
              <a:rPr lang="en-ID" sz="2400" b="1" dirty="0" err="1">
                <a:solidFill>
                  <a:srgbClr val="FFFF00"/>
                </a:solidFill>
              </a:rPr>
              <a:t>samping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itu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beliau</a:t>
            </a:r>
            <a:r>
              <a:rPr lang="en-ID" sz="2400" b="1" dirty="0">
                <a:solidFill>
                  <a:srgbClr val="FFFF00"/>
                </a:solidFill>
              </a:rPr>
              <a:t> juga </a:t>
            </a:r>
            <a:r>
              <a:rPr lang="en-ID" sz="2400" b="1" dirty="0" err="1">
                <a:solidFill>
                  <a:srgbClr val="FFFF00"/>
                </a:solidFill>
              </a:rPr>
              <a:t>menyatakan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bahwa</a:t>
            </a:r>
            <a:r>
              <a:rPr lang="en-ID" sz="2400" b="1" dirty="0">
                <a:solidFill>
                  <a:srgbClr val="FFFF00"/>
                </a:solidFill>
              </a:rPr>
              <a:t> Islam di Indonesia </a:t>
            </a:r>
            <a:r>
              <a:rPr lang="en-ID" sz="2400" b="1" dirty="0" err="1">
                <a:solidFill>
                  <a:srgbClr val="FFFF00"/>
                </a:solidFill>
              </a:rPr>
              <a:t>memiliki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korelasi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kultural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dengan</a:t>
            </a:r>
            <a:r>
              <a:rPr lang="en-ID" sz="2400" b="1" dirty="0">
                <a:solidFill>
                  <a:srgbClr val="FFFF00"/>
                </a:solidFill>
              </a:rPr>
              <a:t> Pancasila yang </a:t>
            </a:r>
            <a:r>
              <a:rPr lang="en-ID" sz="2400" b="1" dirty="0" err="1">
                <a:solidFill>
                  <a:srgbClr val="FFFF00"/>
                </a:solidFill>
              </a:rPr>
              <a:t>membuat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pemikiran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politik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keislaman</a:t>
            </a:r>
            <a:r>
              <a:rPr lang="en-ID" sz="2400" b="1" dirty="0">
                <a:solidFill>
                  <a:srgbClr val="FFFF00"/>
                </a:solidFill>
              </a:rPr>
              <a:t> di Indonesia </a:t>
            </a:r>
            <a:r>
              <a:rPr lang="en-ID" sz="2400" b="1" dirty="0" err="1">
                <a:solidFill>
                  <a:srgbClr val="FFFF00"/>
                </a:solidFill>
              </a:rPr>
              <a:t>lebih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mudah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diterapkan</a:t>
            </a:r>
            <a:r>
              <a:rPr lang="en-ID" sz="2400" b="1" dirty="0">
                <a:solidFill>
                  <a:srgbClr val="FFFF00"/>
                </a:solidFill>
              </a:rPr>
              <a:t>.</a:t>
            </a:r>
          </a:p>
          <a:p>
            <a:pPr marL="0" indent="0" algn="just">
              <a:buNone/>
            </a:pPr>
            <a:endParaRPr lang="en-ID" sz="2400" b="1" dirty="0">
              <a:solidFill>
                <a:srgbClr val="FFC000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6095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7661"/>
            <a:ext cx="8640960" cy="1039091"/>
          </a:xfrm>
        </p:spPr>
        <p:txBody>
          <a:bodyPr/>
          <a:lstStyle/>
          <a:p>
            <a:r>
              <a:rPr lang="en-US" sz="3600" b="1" dirty="0">
                <a:solidFill>
                  <a:srgbClr val="FFC000"/>
                </a:solidFill>
              </a:rPr>
              <a:t>PRO DAN KONTRA CARA PANDANG PANCASILA SEBAGAI IDEOLOGI DAN AGAMA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32694"/>
            <a:ext cx="8640960" cy="504863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00FFFF"/>
                </a:solidFill>
              </a:rPr>
              <a:t>PRO :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Pancasila, </a:t>
            </a:r>
            <a:r>
              <a:rPr lang="en-ID" sz="2400" b="1" dirty="0" err="1">
                <a:solidFill>
                  <a:srgbClr val="FFFF00"/>
                </a:solidFill>
              </a:rPr>
              <a:t>pasca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reformasi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memancing</a:t>
            </a:r>
            <a:r>
              <a:rPr lang="en-ID" sz="2400" b="1" dirty="0">
                <a:solidFill>
                  <a:srgbClr val="FFFF00"/>
                </a:solidFill>
              </a:rPr>
              <a:t> pro-</a:t>
            </a:r>
            <a:r>
              <a:rPr lang="en-ID" sz="2400" b="1" dirty="0" err="1">
                <a:solidFill>
                  <a:srgbClr val="FFFF00"/>
                </a:solidFill>
              </a:rPr>
              <a:t>kontra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internal </a:t>
            </a:r>
            <a:r>
              <a:rPr lang="en-ID" sz="2400" b="1" dirty="0" err="1">
                <a:solidFill>
                  <a:srgbClr val="FFFF00"/>
                </a:solidFill>
              </a:rPr>
              <a:t>umat</a:t>
            </a:r>
            <a:r>
              <a:rPr lang="en-ID" sz="2400" b="1" dirty="0">
                <a:solidFill>
                  <a:srgbClr val="FFFF00"/>
                </a:solidFill>
              </a:rPr>
              <a:t> Islam. Gus Dur </a:t>
            </a:r>
            <a:r>
              <a:rPr lang="en-ID" sz="2400" b="1" dirty="0" err="1">
                <a:solidFill>
                  <a:srgbClr val="FFFF00"/>
                </a:solidFill>
              </a:rPr>
              <a:t>pernah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memaknai</a:t>
            </a:r>
            <a:r>
              <a:rPr lang="en-ID" sz="2400" b="1" dirty="0">
                <a:solidFill>
                  <a:srgbClr val="FFFF00"/>
                </a:solidFill>
              </a:rPr>
              <a:t> Pancasila </a:t>
            </a:r>
            <a:r>
              <a:rPr lang="en-ID" sz="2400" b="1" dirty="0" err="1">
                <a:solidFill>
                  <a:srgbClr val="FFFF00"/>
                </a:solidFill>
              </a:rPr>
              <a:t>secara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pluralis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Tiga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tahun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silam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acara Talk Show di </a:t>
            </a:r>
            <a:r>
              <a:rPr lang="en-ID" sz="2400" b="1" dirty="0" err="1">
                <a:solidFill>
                  <a:srgbClr val="FFFF00"/>
                </a:solidFill>
              </a:rPr>
              <a:t>Antv</a:t>
            </a:r>
            <a:r>
              <a:rPr lang="en-ID" sz="2400" b="1" dirty="0">
                <a:solidFill>
                  <a:srgbClr val="FFFF00"/>
                </a:solidFill>
              </a:rPr>
              <a:t> (02/06/2008) Gus Dur </a:t>
            </a:r>
            <a:r>
              <a:rPr lang="en-ID" sz="2400" b="1" dirty="0" err="1">
                <a:solidFill>
                  <a:srgbClr val="FFFF00"/>
                </a:solidFill>
              </a:rPr>
              <a:t>pernah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menegaskan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bahwa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nilai-nilai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kebhinekaan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toleransi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pluralisme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adalah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esensi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dari</a:t>
            </a:r>
            <a:r>
              <a:rPr lang="en-ID" sz="2400" b="1" dirty="0">
                <a:solidFill>
                  <a:srgbClr val="FFFF00"/>
                </a:solidFill>
              </a:rPr>
              <a:t> Pancasila. </a:t>
            </a:r>
            <a:r>
              <a:rPr lang="en-ID" sz="2400" b="1" dirty="0" err="1">
                <a:solidFill>
                  <a:srgbClr val="FFFF00"/>
                </a:solidFill>
              </a:rPr>
              <a:t>Tapi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bila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pluralisme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dimaksudkan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berarti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adalah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fenomena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keaneka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ragaman</a:t>
            </a:r>
            <a:r>
              <a:rPr lang="en-ID" sz="2400" b="1" dirty="0">
                <a:solidFill>
                  <a:srgbClr val="FFFF00"/>
                </a:solidFill>
              </a:rPr>
              <a:t>. 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ID" sz="2400" b="1" dirty="0" err="1">
                <a:solidFill>
                  <a:srgbClr val="00FFFF"/>
                </a:solidFill>
              </a:rPr>
              <a:t>Roeslan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Abdulgani</a:t>
            </a:r>
            <a:r>
              <a:rPr lang="en-ID" sz="2400" b="1" dirty="0">
                <a:solidFill>
                  <a:srgbClr val="00FFFF"/>
                </a:solidFill>
              </a:rPr>
              <a:t> (1976), </a:t>
            </a:r>
            <a:r>
              <a:rPr lang="en-ID" sz="2400" b="1" dirty="0" err="1">
                <a:solidFill>
                  <a:srgbClr val="00FFFF"/>
                </a:solidFill>
              </a:rPr>
              <a:t>pernah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mengatakan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bahwa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secara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politis</a:t>
            </a:r>
            <a:r>
              <a:rPr lang="en-ID" sz="2400" b="1" dirty="0">
                <a:solidFill>
                  <a:srgbClr val="00FFFF"/>
                </a:solidFill>
              </a:rPr>
              <a:t> Pancasila </a:t>
            </a:r>
            <a:r>
              <a:rPr lang="en-ID" sz="2400" b="1" dirty="0" err="1">
                <a:solidFill>
                  <a:srgbClr val="00FFFF"/>
                </a:solidFill>
              </a:rPr>
              <a:t>merupakan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lambang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rekonsiliasi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nasional</a:t>
            </a:r>
            <a:r>
              <a:rPr lang="en-ID" sz="2400" b="1" dirty="0">
                <a:solidFill>
                  <a:srgbClr val="00FFFF"/>
                </a:solidFill>
              </a:rPr>
              <a:t>. </a:t>
            </a:r>
            <a:r>
              <a:rPr lang="en-ID" sz="2400" b="1" dirty="0" err="1">
                <a:solidFill>
                  <a:srgbClr val="00FFFF"/>
                </a:solidFill>
              </a:rPr>
              <a:t>Sedangkan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arus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sentral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rekonsiliasi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itu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menurut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Roeslan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adalah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nasionalisme</a:t>
            </a:r>
            <a:r>
              <a:rPr lang="en-ID" sz="2400" b="1" dirty="0">
                <a:solidFill>
                  <a:srgbClr val="00FFFF"/>
                </a:solidFill>
              </a:rPr>
              <a:t>. “Lima </a:t>
            </a:r>
            <a:r>
              <a:rPr lang="en-ID" sz="2400" b="1" dirty="0" err="1">
                <a:solidFill>
                  <a:srgbClr val="00FFFF"/>
                </a:solidFill>
              </a:rPr>
              <a:t>asas</a:t>
            </a:r>
            <a:r>
              <a:rPr lang="en-ID" sz="2400" b="1" dirty="0">
                <a:solidFill>
                  <a:srgbClr val="00FFFF"/>
                </a:solidFill>
              </a:rPr>
              <a:t> (</a:t>
            </a:r>
            <a:r>
              <a:rPr lang="en-ID" sz="2400" b="1" dirty="0" err="1">
                <a:solidFill>
                  <a:srgbClr val="00FFFF"/>
                </a:solidFill>
              </a:rPr>
              <a:t>dalam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sidang</a:t>
            </a:r>
            <a:r>
              <a:rPr lang="en-ID" sz="2400" b="1" dirty="0">
                <a:solidFill>
                  <a:srgbClr val="00FFFF"/>
                </a:solidFill>
              </a:rPr>
              <a:t> Badan </a:t>
            </a:r>
            <a:r>
              <a:rPr lang="en-ID" sz="2400" b="1" dirty="0" err="1">
                <a:solidFill>
                  <a:srgbClr val="00FFFF"/>
                </a:solidFill>
              </a:rPr>
              <a:t>Persiapan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Kemerdekaan</a:t>
            </a:r>
            <a:r>
              <a:rPr lang="en-ID" sz="2400" b="1" dirty="0">
                <a:solidFill>
                  <a:srgbClr val="00FFFF"/>
                </a:solidFill>
              </a:rPr>
              <a:t> pada </a:t>
            </a:r>
            <a:r>
              <a:rPr lang="en-ID" sz="2400" b="1" dirty="0" err="1">
                <a:solidFill>
                  <a:srgbClr val="00FFFF"/>
                </a:solidFill>
              </a:rPr>
              <a:t>bulan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Juni</a:t>
            </a:r>
            <a:r>
              <a:rPr lang="en-ID" sz="2400" b="1" dirty="0">
                <a:solidFill>
                  <a:srgbClr val="00FFFF"/>
                </a:solidFill>
              </a:rPr>
              <a:t> 1945) yang </a:t>
            </a:r>
            <a:r>
              <a:rPr lang="en-ID" sz="2400" b="1" dirty="0" err="1">
                <a:solidFill>
                  <a:srgbClr val="00FFFF"/>
                </a:solidFill>
              </a:rPr>
              <a:t>dikemukakan</a:t>
            </a:r>
            <a:r>
              <a:rPr lang="en-ID" sz="2400" b="1" dirty="0">
                <a:solidFill>
                  <a:srgbClr val="00FFFF"/>
                </a:solidFill>
              </a:rPr>
              <a:t> Sukarno….</a:t>
            </a:r>
            <a:endParaRPr lang="en-US" sz="2400" b="1" dirty="0">
              <a:solidFill>
                <a:srgbClr val="00FFFF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95007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5048634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 err="1">
                <a:solidFill>
                  <a:srgbClr val="00FFFF"/>
                </a:solidFill>
              </a:rPr>
              <a:t>adalah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nasionalisme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internasionalisme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atau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kemanusiaan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demokrasi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keadilan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sosial</a:t>
            </a:r>
            <a:r>
              <a:rPr lang="en-ID" sz="2400" b="1" dirty="0">
                <a:solidFill>
                  <a:srgbClr val="00FFFF"/>
                </a:solidFill>
              </a:rPr>
              <a:t>, dan last but not least – </a:t>
            </a:r>
            <a:r>
              <a:rPr lang="en-ID" sz="2400" b="1" dirty="0" err="1">
                <a:solidFill>
                  <a:srgbClr val="00FFFF"/>
                </a:solidFill>
              </a:rPr>
              <a:t>terakhir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tetapi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bukan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tidak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penting</a:t>
            </a:r>
            <a:r>
              <a:rPr lang="en-ID" sz="2400" b="1" dirty="0">
                <a:solidFill>
                  <a:srgbClr val="00FFFF"/>
                </a:solidFill>
              </a:rPr>
              <a:t> – </a:t>
            </a:r>
            <a:r>
              <a:rPr lang="en-ID" sz="2400" b="1" dirty="0" err="1">
                <a:solidFill>
                  <a:srgbClr val="00FFFF"/>
                </a:solidFill>
              </a:rPr>
              <a:t>ialah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kepercayaan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kepada</a:t>
            </a:r>
            <a:r>
              <a:rPr lang="en-ID" sz="2400" b="1" dirty="0">
                <a:solidFill>
                  <a:srgbClr val="00FFFF"/>
                </a:solidFill>
              </a:rPr>
              <a:t> TYME.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Berpedoman</a:t>
            </a:r>
            <a:r>
              <a:rPr lang="en-ID" sz="2400" b="1" dirty="0">
                <a:solidFill>
                  <a:srgbClr val="FFFF00"/>
                </a:solidFill>
              </a:rPr>
              <a:t> pada </a:t>
            </a:r>
            <a:r>
              <a:rPr lang="en-ID" sz="2400" b="1" dirty="0" err="1">
                <a:solidFill>
                  <a:srgbClr val="FFFF00"/>
                </a:solidFill>
              </a:rPr>
              <a:t>pikiran</a:t>
            </a:r>
            <a:r>
              <a:rPr lang="en-ID" sz="2400" b="1" dirty="0">
                <a:solidFill>
                  <a:srgbClr val="FFFF00"/>
                </a:solidFill>
              </a:rPr>
              <a:t> Popper, </a:t>
            </a:r>
            <a:r>
              <a:rPr lang="en-ID" sz="2400" b="1" dirty="0" err="1">
                <a:solidFill>
                  <a:srgbClr val="FFFF00"/>
                </a:solidFill>
              </a:rPr>
              <a:t>Talmon</a:t>
            </a:r>
            <a:r>
              <a:rPr lang="en-ID" sz="2400" b="1" dirty="0">
                <a:solidFill>
                  <a:srgbClr val="FFFF00"/>
                </a:solidFill>
              </a:rPr>
              <a:t> dan Arendt (Heywood, 2007),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merupakan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instrumen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penting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bagi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pemimpin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mengelola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kondisi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situasi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sosial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kemasyarakatan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guna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menggaransi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loyalitas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warga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Artinya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narasi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Pancasila </a:t>
            </a:r>
            <a:r>
              <a:rPr lang="en-ID" sz="2400" b="1" dirty="0" err="1">
                <a:solidFill>
                  <a:srgbClr val="FFFF00"/>
                </a:solidFill>
              </a:rPr>
              <a:t>menekankan</a:t>
            </a:r>
            <a:r>
              <a:rPr lang="en-ID" sz="2400" b="1" dirty="0">
                <a:solidFill>
                  <a:srgbClr val="FFFF00"/>
                </a:solidFill>
              </a:rPr>
              <a:t> pada </a:t>
            </a:r>
            <a:r>
              <a:rPr lang="en-ID" sz="2400" b="1" dirty="0" err="1">
                <a:solidFill>
                  <a:srgbClr val="FFFF00"/>
                </a:solidFill>
              </a:rPr>
              <a:t>aspek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membangun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ketaatan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relasi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sosial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politik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ekonomi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budaya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antar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warga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masyarakat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kehidupan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berbangsa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bernegara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berdasar</a:t>
            </a:r>
            <a:r>
              <a:rPr lang="en-ID" sz="2400" b="1" dirty="0">
                <a:solidFill>
                  <a:srgbClr val="FFFF00"/>
                </a:solidFill>
              </a:rPr>
              <a:t> pada </a:t>
            </a:r>
            <a:r>
              <a:rPr lang="en-ID" sz="2400" b="1" dirty="0" err="1">
                <a:solidFill>
                  <a:srgbClr val="FFFF00"/>
                </a:solidFill>
              </a:rPr>
              <a:t>nilai-nilai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cita-cita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tercermin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Pancasila. Kata </a:t>
            </a:r>
            <a:r>
              <a:rPr lang="en-ID" sz="2400" b="1" dirty="0" err="1">
                <a:solidFill>
                  <a:srgbClr val="FFFF00"/>
                </a:solidFill>
              </a:rPr>
              <a:t>kuncinya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terletak</a:t>
            </a:r>
            <a:r>
              <a:rPr lang="en-ID" sz="2400" b="1" dirty="0">
                <a:solidFill>
                  <a:srgbClr val="FFFF00"/>
                </a:solidFill>
              </a:rPr>
              <a:t> pada tata </a:t>
            </a:r>
            <a:r>
              <a:rPr lang="en-ID" sz="2400" b="1" dirty="0" err="1">
                <a:solidFill>
                  <a:srgbClr val="FFFF00"/>
                </a:solidFill>
              </a:rPr>
              <a:t>kelola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kehidupan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berbangsa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bernegara</a:t>
            </a:r>
            <a:r>
              <a:rPr lang="en-ID" sz="2400" b="1" dirty="0">
                <a:solidFill>
                  <a:srgbClr val="FFFF00"/>
                </a:solidFill>
              </a:rPr>
              <a:t> agar </a:t>
            </a:r>
            <a:r>
              <a:rPr lang="en-ID" sz="2400" b="1" dirty="0" err="1">
                <a:solidFill>
                  <a:srgbClr val="FFFF00"/>
                </a:solidFill>
              </a:rPr>
              <a:t>memiliki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cara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pandang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batasan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sama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bingkai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demikian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maka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tidak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dibenarkan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adanya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ganda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menjalani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kehidupan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berbangsa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bernegara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masyarakatnya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beragam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dari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sisi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suku</a:t>
            </a:r>
            <a:r>
              <a:rPr lang="en-ID" sz="2400" b="1" dirty="0">
                <a:solidFill>
                  <a:srgbClr val="FFFF00"/>
                </a:solidFill>
              </a:rPr>
              <a:t>, agama </a:t>
            </a:r>
            <a:r>
              <a:rPr lang="en-ID" sz="2400" b="1" dirty="0" err="1">
                <a:solidFill>
                  <a:srgbClr val="FFFF00"/>
                </a:solidFill>
              </a:rPr>
              <a:t>hingga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latar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belakang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geografis</a:t>
            </a:r>
            <a:r>
              <a:rPr lang="en-ID" sz="2400" b="1" dirty="0">
                <a:solidFill>
                  <a:srgbClr val="FFFF00"/>
                </a:solidFill>
              </a:rPr>
              <a:t>.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57426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504863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bg1"/>
                </a:solidFill>
              </a:rPr>
              <a:t>K</a:t>
            </a:r>
            <a:r>
              <a:rPr lang="en-ID" sz="2400" b="1" dirty="0">
                <a:solidFill>
                  <a:schemeClr val="bg1"/>
                </a:solidFill>
              </a:rPr>
              <a:t>ONTRA :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Bagi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aktivis</a:t>
            </a:r>
            <a:r>
              <a:rPr lang="en-ID" sz="2400" b="1" dirty="0">
                <a:solidFill>
                  <a:srgbClr val="FFFF00"/>
                </a:solidFill>
              </a:rPr>
              <a:t> Islam yang Liberal, </a:t>
            </a:r>
            <a:r>
              <a:rPr lang="en-ID" sz="2400" b="1" dirty="0" err="1">
                <a:solidFill>
                  <a:srgbClr val="FFFF00"/>
                </a:solidFill>
              </a:rPr>
              <a:t>memandang</a:t>
            </a:r>
            <a:r>
              <a:rPr lang="en-ID" sz="2400" b="1" dirty="0">
                <a:solidFill>
                  <a:srgbClr val="FFFF00"/>
                </a:solidFill>
              </a:rPr>
              <a:t> Pancasila </a:t>
            </a:r>
            <a:r>
              <a:rPr lang="en-ID" sz="2400" b="1" dirty="0" err="1">
                <a:solidFill>
                  <a:srgbClr val="FFFF00"/>
                </a:solidFill>
              </a:rPr>
              <a:t>cederung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ditumpangi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sebagai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pintu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masuk</a:t>
            </a:r>
            <a:r>
              <a:rPr lang="en-ID" sz="2400" b="1" dirty="0">
                <a:solidFill>
                  <a:srgbClr val="FFFF00"/>
                </a:solidFill>
              </a:rPr>
              <a:t> ide-ide </a:t>
            </a:r>
            <a:r>
              <a:rPr lang="en-ID" sz="2400" b="1" dirty="0" err="1">
                <a:solidFill>
                  <a:srgbClr val="FFFF00"/>
                </a:solidFill>
              </a:rPr>
              <a:t>sekularisme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pluralisme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Sila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pertama</a:t>
            </a:r>
            <a:r>
              <a:rPr lang="en-ID" sz="2400" b="1" dirty="0">
                <a:solidFill>
                  <a:srgbClr val="FFFF00"/>
                </a:solidFill>
              </a:rPr>
              <a:t> Pancasila </a:t>
            </a:r>
            <a:r>
              <a:rPr lang="en-ID" sz="2400" b="1" dirty="0" err="1">
                <a:solidFill>
                  <a:srgbClr val="FFFF00"/>
                </a:solidFill>
              </a:rPr>
              <a:t>Ketuhanan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Maha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Esa</a:t>
            </a:r>
            <a:r>
              <a:rPr lang="en-ID" sz="2400" b="1" dirty="0">
                <a:solidFill>
                  <a:srgbClr val="FFFF00"/>
                </a:solidFill>
              </a:rPr>
              <a:t>, kata </a:t>
            </a:r>
            <a:r>
              <a:rPr lang="en-ID" sz="2400" b="1" dirty="0" err="1">
                <a:solidFill>
                  <a:srgbClr val="FFFF00"/>
                </a:solidFill>
              </a:rPr>
              <a:t>aktivis</a:t>
            </a:r>
            <a:r>
              <a:rPr lang="en-ID" sz="2400" b="1" dirty="0">
                <a:solidFill>
                  <a:srgbClr val="FFFF00"/>
                </a:solidFill>
              </a:rPr>
              <a:t> liberal </a:t>
            </a:r>
            <a:r>
              <a:rPr lang="en-ID" sz="2400" b="1" dirty="0" err="1">
                <a:solidFill>
                  <a:srgbClr val="FFFF00"/>
                </a:solidFill>
              </a:rPr>
              <a:t>bukan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bermakna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Tauhid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tapi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sekuler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Seperti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buku</a:t>
            </a:r>
            <a:r>
              <a:rPr lang="en-ID" sz="2400" b="1" dirty="0">
                <a:solidFill>
                  <a:srgbClr val="FFFF00"/>
                </a:solidFill>
              </a:rPr>
              <a:t> “</a:t>
            </a:r>
            <a:r>
              <a:rPr lang="en-ID" sz="2400" b="1" dirty="0" err="1">
                <a:solidFill>
                  <a:srgbClr val="FFFF00"/>
                </a:solidFill>
              </a:rPr>
              <a:t>Esai-Esai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Pemikiran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Moh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Shofan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Refleksi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Kritis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Kaum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Pluralis</a:t>
            </a:r>
            <a:r>
              <a:rPr lang="en-ID" sz="2400" b="1" dirty="0">
                <a:solidFill>
                  <a:srgbClr val="FFFF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00FFFF"/>
                </a:solidFill>
              </a:rPr>
              <a:t>Dengan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hilangnya</a:t>
            </a:r>
            <a:r>
              <a:rPr lang="en-ID" sz="2400" b="1" dirty="0">
                <a:solidFill>
                  <a:srgbClr val="00FFFF"/>
                </a:solidFill>
              </a:rPr>
              <a:t> 7 kata </a:t>
            </a:r>
            <a:r>
              <a:rPr lang="en-ID" sz="2400" b="1" dirty="0" err="1">
                <a:solidFill>
                  <a:srgbClr val="00FFFF"/>
                </a:solidFill>
              </a:rPr>
              <a:t>dalam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rumusan</a:t>
            </a:r>
            <a:r>
              <a:rPr lang="en-ID" sz="2400" b="1" dirty="0">
                <a:solidFill>
                  <a:srgbClr val="00FFFF"/>
                </a:solidFill>
              </a:rPr>
              <a:t> Pancasila </a:t>
            </a:r>
            <a:r>
              <a:rPr lang="en-ID" sz="2400" b="1" dirty="0" err="1">
                <a:solidFill>
                  <a:srgbClr val="00FFFF"/>
                </a:solidFill>
              </a:rPr>
              <a:t>tlh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membuka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peluang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kaum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sekuler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untuk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memasukkan</a:t>
            </a:r>
            <a:r>
              <a:rPr lang="en-ID" sz="2400" b="1" dirty="0">
                <a:solidFill>
                  <a:srgbClr val="00FFFF"/>
                </a:solidFill>
              </a:rPr>
              <a:t> ide-</a:t>
            </a:r>
            <a:r>
              <a:rPr lang="en-ID" sz="2400" b="1" dirty="0" err="1">
                <a:solidFill>
                  <a:srgbClr val="00FFFF"/>
                </a:solidFill>
              </a:rPr>
              <a:t>idenya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dalam</a:t>
            </a:r>
            <a:r>
              <a:rPr lang="en-ID" sz="2400" b="1" dirty="0">
                <a:solidFill>
                  <a:srgbClr val="00FFFF"/>
                </a:solidFill>
              </a:rPr>
              <a:t> negara Indonesia. </a:t>
            </a:r>
            <a:r>
              <a:rPr lang="en-ID" sz="2400" b="1" dirty="0" err="1">
                <a:solidFill>
                  <a:srgbClr val="00FFFF"/>
                </a:solidFill>
              </a:rPr>
              <a:t>Imbasnya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dapat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dirasakan</a:t>
            </a:r>
            <a:r>
              <a:rPr lang="en-ID" sz="2400" b="1" dirty="0">
                <a:solidFill>
                  <a:srgbClr val="00FFFF"/>
                </a:solidFill>
              </a:rPr>
              <a:t> oleh </a:t>
            </a:r>
            <a:r>
              <a:rPr lang="en-ID" sz="2400" b="1" dirty="0" err="1">
                <a:solidFill>
                  <a:srgbClr val="00FFFF"/>
                </a:solidFill>
              </a:rPr>
              <a:t>umat</a:t>
            </a:r>
            <a:r>
              <a:rPr lang="en-ID" sz="2400" b="1" dirty="0">
                <a:solidFill>
                  <a:srgbClr val="00FFFF"/>
                </a:solidFill>
              </a:rPr>
              <a:t> Islam pada </a:t>
            </a:r>
            <a:r>
              <a:rPr lang="en-ID" sz="2400" b="1" dirty="0" err="1">
                <a:solidFill>
                  <a:srgbClr val="00FFFF"/>
                </a:solidFill>
              </a:rPr>
              <a:t>saat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ini</a:t>
            </a:r>
            <a:r>
              <a:rPr lang="en-ID" sz="2400" b="1" dirty="0">
                <a:solidFill>
                  <a:srgbClr val="00FFFF"/>
                </a:solidFill>
              </a:rPr>
              <a:t>. Pada zaman </a:t>
            </a:r>
            <a:r>
              <a:rPr lang="en-ID" sz="2400" b="1" dirty="0" err="1">
                <a:solidFill>
                  <a:srgbClr val="00FFFF"/>
                </a:solidFill>
              </a:rPr>
              <a:t>Orde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Baru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mantan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Presiden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Soeharto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mencanangkan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asas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tunggal</a:t>
            </a:r>
            <a:r>
              <a:rPr lang="en-ID" sz="2400" b="1" dirty="0">
                <a:solidFill>
                  <a:srgbClr val="00FFFF"/>
                </a:solidFill>
              </a:rPr>
              <a:t> Pancasila </a:t>
            </a:r>
            <a:r>
              <a:rPr lang="en-ID" sz="2400" b="1" dirty="0" err="1">
                <a:solidFill>
                  <a:srgbClr val="00FFFF"/>
                </a:solidFill>
              </a:rPr>
              <a:t>bagi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setiap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ormas</a:t>
            </a:r>
            <a:r>
              <a:rPr lang="en-ID" sz="2400" b="1" dirty="0">
                <a:solidFill>
                  <a:srgbClr val="00FFFF"/>
                </a:solidFill>
              </a:rPr>
              <a:t> dan </a:t>
            </a:r>
            <a:r>
              <a:rPr lang="en-ID" sz="2400" b="1" dirty="0" err="1">
                <a:solidFill>
                  <a:srgbClr val="00FFFF"/>
                </a:solidFill>
              </a:rPr>
              <a:t>organisasi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partai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politik</a:t>
            </a:r>
            <a:r>
              <a:rPr lang="en-ID" sz="2400" b="1" dirty="0">
                <a:solidFill>
                  <a:srgbClr val="00FFFF"/>
                </a:solidFill>
              </a:rPr>
              <a:t>. Pancasila </a:t>
            </a:r>
            <a:r>
              <a:rPr lang="en-ID" sz="2400" b="1" dirty="0" err="1">
                <a:solidFill>
                  <a:srgbClr val="00FFFF"/>
                </a:solidFill>
              </a:rPr>
              <a:t>sebagai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satu-satunya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ideologi</a:t>
            </a:r>
            <a:r>
              <a:rPr lang="en-ID" sz="2400" b="1" dirty="0">
                <a:solidFill>
                  <a:srgbClr val="00FFFF"/>
                </a:solidFill>
              </a:rPr>
              <a:t> dan </a:t>
            </a:r>
            <a:r>
              <a:rPr lang="en-ID" sz="2400" b="1" dirty="0" err="1">
                <a:solidFill>
                  <a:srgbClr val="00FFFF"/>
                </a:solidFill>
              </a:rPr>
              <a:t>pandangan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hidup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seperti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tantangan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krn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penolakan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sebagian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rakyat</a:t>
            </a:r>
            <a:r>
              <a:rPr lang="en-ID" sz="2400" b="1" dirty="0">
                <a:solidFill>
                  <a:srgbClr val="00FFFF"/>
                </a:solidFill>
              </a:rPr>
              <a:t> Indonesia. </a:t>
            </a:r>
            <a:endParaRPr lang="en-US" sz="2400" b="1" dirty="0">
              <a:solidFill>
                <a:srgbClr val="00FFFF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8580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504863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bg1"/>
                </a:solidFill>
              </a:rPr>
              <a:t>PENJELASAN :</a:t>
            </a:r>
            <a:endParaRPr lang="en-ID" sz="24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00FF00"/>
                </a:solidFill>
              </a:rPr>
              <a:t>Kenyataannya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memang</a:t>
            </a:r>
            <a:r>
              <a:rPr lang="en-ID" sz="2400" b="1" dirty="0">
                <a:solidFill>
                  <a:srgbClr val="00FF00"/>
                </a:solidFill>
              </a:rPr>
              <a:t>, </a:t>
            </a:r>
            <a:r>
              <a:rPr lang="en-ID" sz="2400" b="1" dirty="0" err="1">
                <a:solidFill>
                  <a:srgbClr val="00FF00"/>
                </a:solidFill>
              </a:rPr>
              <a:t>hanya</a:t>
            </a:r>
            <a:r>
              <a:rPr lang="en-ID" sz="2400" b="1" dirty="0">
                <a:solidFill>
                  <a:srgbClr val="00FF00"/>
                </a:solidFill>
              </a:rPr>
              <a:t> Islam yang </a:t>
            </a:r>
            <a:r>
              <a:rPr lang="en-ID" sz="2400" b="1" dirty="0" err="1">
                <a:solidFill>
                  <a:srgbClr val="00FF00"/>
                </a:solidFill>
              </a:rPr>
              <a:t>bisa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menafsir</a:t>
            </a:r>
            <a:r>
              <a:rPr lang="en-ID" sz="2400" b="1" dirty="0">
                <a:solidFill>
                  <a:srgbClr val="00FF00"/>
                </a:solidFill>
              </a:rPr>
              <a:t> Pancasila </a:t>
            </a:r>
            <a:r>
              <a:rPr lang="en-ID" sz="2400" b="1" dirty="0" err="1">
                <a:solidFill>
                  <a:srgbClr val="00FF00"/>
                </a:solidFill>
              </a:rPr>
              <a:t>dengan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baik</a:t>
            </a:r>
            <a:r>
              <a:rPr lang="en-ID" sz="2400" b="1" dirty="0">
                <a:solidFill>
                  <a:srgbClr val="00FF00"/>
                </a:solidFill>
              </a:rPr>
              <a:t>. </a:t>
            </a:r>
            <a:r>
              <a:rPr lang="en-ID" sz="2400" b="1" dirty="0" err="1">
                <a:solidFill>
                  <a:srgbClr val="00FF00"/>
                </a:solidFill>
              </a:rPr>
              <a:t>Sila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satu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misalnya</a:t>
            </a:r>
            <a:r>
              <a:rPr lang="en-ID" sz="2400" b="1" dirty="0">
                <a:solidFill>
                  <a:srgbClr val="00FF00"/>
                </a:solidFill>
              </a:rPr>
              <a:t> yang </a:t>
            </a:r>
            <a:r>
              <a:rPr lang="en-ID" sz="2400" b="1" dirty="0" err="1">
                <a:solidFill>
                  <a:srgbClr val="00FF00"/>
                </a:solidFill>
              </a:rPr>
              <a:t>berbunyi</a:t>
            </a:r>
            <a:r>
              <a:rPr lang="en-ID" sz="2400" b="1" dirty="0">
                <a:solidFill>
                  <a:srgbClr val="00FF00"/>
                </a:solidFill>
              </a:rPr>
              <a:t> “</a:t>
            </a:r>
            <a:r>
              <a:rPr lang="en-ID" sz="2400" b="1" dirty="0" err="1">
                <a:solidFill>
                  <a:srgbClr val="00FF00"/>
                </a:solidFill>
              </a:rPr>
              <a:t>Ketuhanan</a:t>
            </a:r>
            <a:r>
              <a:rPr lang="en-ID" sz="2400" b="1" dirty="0">
                <a:solidFill>
                  <a:srgbClr val="00FF00"/>
                </a:solidFill>
              </a:rPr>
              <a:t> Yang </a:t>
            </a:r>
            <a:r>
              <a:rPr lang="en-ID" sz="2400" b="1" dirty="0" err="1">
                <a:solidFill>
                  <a:srgbClr val="00FF00"/>
                </a:solidFill>
              </a:rPr>
              <a:t>Maha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Esa</a:t>
            </a:r>
            <a:r>
              <a:rPr lang="en-ID" sz="2400" b="1" dirty="0">
                <a:solidFill>
                  <a:srgbClr val="00FF00"/>
                </a:solidFill>
              </a:rPr>
              <a:t>”. </a:t>
            </a:r>
            <a:r>
              <a:rPr lang="en-ID" sz="2400" b="1" dirty="0" err="1">
                <a:solidFill>
                  <a:srgbClr val="00FF00"/>
                </a:solidFill>
              </a:rPr>
              <a:t>Untuk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mengetahui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Tuhan</a:t>
            </a:r>
            <a:r>
              <a:rPr lang="en-ID" sz="2400" b="1" dirty="0">
                <a:solidFill>
                  <a:srgbClr val="00FF00"/>
                </a:solidFill>
              </a:rPr>
              <a:t> yang mana </a:t>
            </a:r>
            <a:r>
              <a:rPr lang="en-ID" sz="2400" b="1" dirty="0" err="1">
                <a:solidFill>
                  <a:srgbClr val="00FF00"/>
                </a:solidFill>
              </a:rPr>
              <a:t>dalam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sila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satu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tersebut</a:t>
            </a:r>
            <a:r>
              <a:rPr lang="en-ID" sz="2400" b="1" dirty="0">
                <a:solidFill>
                  <a:srgbClr val="00FF00"/>
                </a:solidFill>
              </a:rPr>
              <a:t>, </a:t>
            </a:r>
            <a:r>
              <a:rPr lang="en-ID" sz="2400" b="1" dirty="0" err="1">
                <a:solidFill>
                  <a:srgbClr val="00FF00"/>
                </a:solidFill>
              </a:rPr>
              <a:t>dapat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dirujuk</a:t>
            </a:r>
            <a:r>
              <a:rPr lang="en-ID" sz="2400" b="1" dirty="0">
                <a:solidFill>
                  <a:srgbClr val="00FF00"/>
                </a:solidFill>
              </a:rPr>
              <a:t> pada </a:t>
            </a:r>
            <a:r>
              <a:rPr lang="en-ID" sz="2400" b="1" dirty="0" err="1">
                <a:solidFill>
                  <a:srgbClr val="00FF00"/>
                </a:solidFill>
              </a:rPr>
              <a:t>pembukaan</a:t>
            </a:r>
            <a:r>
              <a:rPr lang="en-ID" sz="2400" b="1" dirty="0">
                <a:solidFill>
                  <a:srgbClr val="00FF00"/>
                </a:solidFill>
              </a:rPr>
              <a:t> UUD ’45 yang </a:t>
            </a:r>
            <a:r>
              <a:rPr lang="en-ID" sz="2400" b="1" dirty="0" err="1">
                <a:solidFill>
                  <a:srgbClr val="00FF00"/>
                </a:solidFill>
              </a:rPr>
              <a:t>berbunyi</a:t>
            </a:r>
            <a:r>
              <a:rPr lang="en-ID" sz="2400" b="1" dirty="0">
                <a:solidFill>
                  <a:srgbClr val="00FF00"/>
                </a:solidFill>
              </a:rPr>
              <a:t> “</a:t>
            </a:r>
            <a:r>
              <a:rPr lang="en-ID" sz="2400" b="1" dirty="0" err="1">
                <a:solidFill>
                  <a:srgbClr val="00FF00"/>
                </a:solidFill>
              </a:rPr>
              <a:t>Atas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berkat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rahmat</a:t>
            </a:r>
            <a:r>
              <a:rPr lang="en-ID" sz="2400" b="1" dirty="0">
                <a:solidFill>
                  <a:srgbClr val="00FF00"/>
                </a:solidFill>
              </a:rPr>
              <a:t> Allah Yang </a:t>
            </a:r>
            <a:r>
              <a:rPr lang="en-ID" sz="2400" b="1" dirty="0" err="1">
                <a:solidFill>
                  <a:srgbClr val="00FF00"/>
                </a:solidFill>
              </a:rPr>
              <a:t>Maha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Kuasa</a:t>
            </a:r>
            <a:r>
              <a:rPr lang="en-ID" sz="2400" b="1" dirty="0">
                <a:solidFill>
                  <a:srgbClr val="00FF00"/>
                </a:solidFill>
              </a:rPr>
              <a:t>…..”. </a:t>
            </a:r>
            <a:r>
              <a:rPr lang="en-ID" sz="2400" b="1" dirty="0" err="1">
                <a:solidFill>
                  <a:srgbClr val="00FF00"/>
                </a:solidFill>
              </a:rPr>
              <a:t>Maka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Tuhan</a:t>
            </a:r>
            <a:r>
              <a:rPr lang="en-ID" sz="2400" b="1" dirty="0">
                <a:solidFill>
                  <a:srgbClr val="00FF00"/>
                </a:solidFill>
              </a:rPr>
              <a:t> yang </a:t>
            </a:r>
            <a:r>
              <a:rPr lang="en-ID" sz="2400" b="1" dirty="0" err="1">
                <a:solidFill>
                  <a:srgbClr val="00FF00"/>
                </a:solidFill>
              </a:rPr>
              <a:t>dimaksud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dalam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sila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satu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tersebut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adalah</a:t>
            </a:r>
            <a:r>
              <a:rPr lang="en-ID" sz="2400" b="1" dirty="0">
                <a:solidFill>
                  <a:srgbClr val="00FF00"/>
                </a:solidFill>
              </a:rPr>
              <a:t> Allah. </a:t>
            </a:r>
            <a:r>
              <a:rPr lang="en-ID" sz="2400" b="1" dirty="0" err="1">
                <a:solidFill>
                  <a:srgbClr val="00FF00"/>
                </a:solidFill>
              </a:rPr>
              <a:t>Begitu</a:t>
            </a:r>
            <a:r>
              <a:rPr lang="en-ID" sz="2400" b="1" dirty="0">
                <a:solidFill>
                  <a:srgbClr val="00FF00"/>
                </a:solidFill>
              </a:rPr>
              <a:t> pula </a:t>
            </a:r>
            <a:r>
              <a:rPr lang="en-ID" sz="2400" b="1" dirty="0" err="1">
                <a:solidFill>
                  <a:srgbClr val="00FF00"/>
                </a:solidFill>
              </a:rPr>
              <a:t>sila-sila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selanjutnya</a:t>
            </a:r>
            <a:r>
              <a:rPr lang="en-ID" sz="2400" b="1" dirty="0">
                <a:solidFill>
                  <a:srgbClr val="00FF00"/>
                </a:solidFill>
              </a:rPr>
              <a:t>, </a:t>
            </a:r>
            <a:r>
              <a:rPr lang="en-ID" sz="2400" b="1" dirty="0" err="1">
                <a:solidFill>
                  <a:srgbClr val="00FF00"/>
                </a:solidFill>
              </a:rPr>
              <a:t>jika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diteliti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terdapat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kalimat</a:t>
            </a:r>
            <a:r>
              <a:rPr lang="en-ID" sz="2400" b="1" dirty="0">
                <a:solidFill>
                  <a:srgbClr val="00FF00"/>
                </a:solidFill>
              </a:rPr>
              <a:t>/kata yang </a:t>
            </a:r>
            <a:r>
              <a:rPr lang="en-ID" sz="2400" b="1" dirty="0" err="1">
                <a:solidFill>
                  <a:srgbClr val="00FF00"/>
                </a:solidFill>
              </a:rPr>
              <a:t>berasal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dari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konsep</a:t>
            </a:r>
            <a:r>
              <a:rPr lang="en-ID" sz="2400" b="1" dirty="0">
                <a:solidFill>
                  <a:srgbClr val="00FF00"/>
                </a:solidFill>
              </a:rPr>
              <a:t> Islam.</a:t>
            </a:r>
            <a:endParaRPr lang="en-US" sz="2400" b="1" dirty="0">
              <a:solidFill>
                <a:srgbClr val="00FF00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14869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45693"/>
            <a:ext cx="8640960" cy="1039091"/>
          </a:xfrm>
        </p:spPr>
        <p:txBody>
          <a:bodyPr/>
          <a:lstStyle/>
          <a:p>
            <a:r>
              <a:rPr lang="en-US" sz="3600" b="1" dirty="0">
                <a:solidFill>
                  <a:srgbClr val="FFC000"/>
                </a:solidFill>
              </a:rPr>
              <a:t>POTENSI KERAWANAN PERBEDAAN</a:t>
            </a:r>
            <a:br>
              <a:rPr lang="en-US" sz="3600" b="1" dirty="0">
                <a:solidFill>
                  <a:srgbClr val="FFC000"/>
                </a:solidFill>
              </a:rPr>
            </a:br>
            <a:r>
              <a:rPr lang="en-US" sz="3600" b="1" dirty="0">
                <a:solidFill>
                  <a:srgbClr val="FFC000"/>
                </a:solidFill>
              </a:rPr>
              <a:t>CARA PANDANG PANCASILA SEBAGAI IDEOLOGI DAN AGAMA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16832"/>
            <a:ext cx="8640960" cy="4392488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 err="1">
                <a:solidFill>
                  <a:srgbClr val="00FFFF"/>
                </a:solidFill>
              </a:rPr>
              <a:t>Keanekaragaman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masyarakat</a:t>
            </a:r>
            <a:r>
              <a:rPr lang="en-ID" sz="2400" b="1" dirty="0">
                <a:solidFill>
                  <a:srgbClr val="00FFFF"/>
                </a:solidFill>
              </a:rPr>
              <a:t> Indonesia </a:t>
            </a:r>
            <a:r>
              <a:rPr lang="en-ID" sz="2400" b="1" dirty="0" err="1">
                <a:solidFill>
                  <a:srgbClr val="00FFFF"/>
                </a:solidFill>
              </a:rPr>
              <a:t>sebagai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kesatuan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persatuan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bangsa</a:t>
            </a:r>
            <a:r>
              <a:rPr lang="en-ID" sz="2400" b="1" dirty="0">
                <a:solidFill>
                  <a:srgbClr val="00FFFF"/>
                </a:solidFill>
              </a:rPr>
              <a:t> ? </a:t>
            </a:r>
            <a:r>
              <a:rPr lang="en-ID" sz="2400" b="1" dirty="0" err="1">
                <a:solidFill>
                  <a:srgbClr val="00FFFF"/>
                </a:solidFill>
              </a:rPr>
              <a:t>Bagi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bangsa</a:t>
            </a:r>
            <a:r>
              <a:rPr lang="en-ID" sz="2400" b="1" dirty="0">
                <a:solidFill>
                  <a:srgbClr val="00FFFF"/>
                </a:solidFill>
              </a:rPr>
              <a:t> Indonesia </a:t>
            </a:r>
            <a:r>
              <a:rPr lang="en-ID" sz="2400" b="1" dirty="0" err="1">
                <a:solidFill>
                  <a:srgbClr val="00FFFF"/>
                </a:solidFill>
              </a:rPr>
              <a:t>faktor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pemersatu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sangat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mendasar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terletak</a:t>
            </a:r>
            <a:r>
              <a:rPr lang="en-ID" sz="2400" b="1" dirty="0">
                <a:solidFill>
                  <a:srgbClr val="00FFFF"/>
                </a:solidFill>
              </a:rPr>
              <a:t> pada </a:t>
            </a:r>
            <a:r>
              <a:rPr lang="en-ID" sz="2400" b="1" dirty="0" err="1">
                <a:solidFill>
                  <a:srgbClr val="00FFFF"/>
                </a:solidFill>
              </a:rPr>
              <a:t>ideologi</a:t>
            </a:r>
            <a:r>
              <a:rPr lang="en-ID" sz="2400" b="1" dirty="0">
                <a:solidFill>
                  <a:srgbClr val="00FFFF"/>
                </a:solidFill>
              </a:rPr>
              <a:t> negara-</a:t>
            </a:r>
            <a:r>
              <a:rPr lang="en-ID" sz="2400" b="1" dirty="0" err="1">
                <a:solidFill>
                  <a:srgbClr val="00FFFF"/>
                </a:solidFill>
              </a:rPr>
              <a:t>bangsa</a:t>
            </a:r>
            <a:r>
              <a:rPr lang="en-ID" sz="2400" b="1" dirty="0">
                <a:solidFill>
                  <a:srgbClr val="00FFFF"/>
                </a:solidFill>
              </a:rPr>
              <a:t> : Pancasila. </a:t>
            </a:r>
            <a:r>
              <a:rPr lang="en-ID" sz="2400" b="1" dirty="0" err="1">
                <a:solidFill>
                  <a:srgbClr val="00FFFF"/>
                </a:solidFill>
              </a:rPr>
              <a:t>Melalui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semboyan</a:t>
            </a:r>
            <a:r>
              <a:rPr lang="en-ID" sz="2400" b="1" dirty="0">
                <a:solidFill>
                  <a:srgbClr val="00FFFF"/>
                </a:solidFill>
              </a:rPr>
              <a:t> “</a:t>
            </a:r>
            <a:r>
              <a:rPr lang="en-ID" sz="2400" b="1" dirty="0" err="1">
                <a:solidFill>
                  <a:srgbClr val="00FFFF"/>
                </a:solidFill>
              </a:rPr>
              <a:t>Bhineka</a:t>
            </a:r>
            <a:r>
              <a:rPr lang="en-ID" sz="2400" b="1" dirty="0">
                <a:solidFill>
                  <a:srgbClr val="00FFFF"/>
                </a:solidFill>
              </a:rPr>
              <a:t> Tunggal </a:t>
            </a:r>
            <a:r>
              <a:rPr lang="en-ID" sz="2400" b="1" dirty="0" err="1">
                <a:solidFill>
                  <a:srgbClr val="00FFFF"/>
                </a:solidFill>
              </a:rPr>
              <a:t>Ika</a:t>
            </a:r>
            <a:r>
              <a:rPr lang="en-ID" sz="2400" b="1" dirty="0">
                <a:solidFill>
                  <a:srgbClr val="00FFFF"/>
                </a:solidFill>
              </a:rPr>
              <a:t>”, negara </a:t>
            </a:r>
            <a:r>
              <a:rPr lang="en-ID" sz="2400" b="1" dirty="0" err="1">
                <a:solidFill>
                  <a:srgbClr val="00FFFF"/>
                </a:solidFill>
              </a:rPr>
              <a:t>tidak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saja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menerima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keberagaman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masyarakat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tetapi</a:t>
            </a:r>
            <a:r>
              <a:rPr lang="en-ID" sz="2400" b="1" dirty="0">
                <a:solidFill>
                  <a:srgbClr val="00FFFF"/>
                </a:solidFill>
              </a:rPr>
              <a:t> juga </a:t>
            </a:r>
            <a:r>
              <a:rPr lang="en-ID" sz="2400" b="1" dirty="0" err="1">
                <a:solidFill>
                  <a:srgbClr val="00FFFF"/>
                </a:solidFill>
              </a:rPr>
              <a:t>menjamin</a:t>
            </a:r>
            <a:r>
              <a:rPr lang="en-ID" sz="2400" b="1" dirty="0">
                <a:solidFill>
                  <a:srgbClr val="00FFFF"/>
                </a:solidFill>
              </a:rPr>
              <a:t> dan </a:t>
            </a:r>
            <a:r>
              <a:rPr lang="en-ID" sz="2400" b="1" dirty="0" err="1">
                <a:solidFill>
                  <a:srgbClr val="00FFFF"/>
                </a:solidFill>
              </a:rPr>
              <a:t>melindunginya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dari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ancaman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pandangan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menolak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kemajemukan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bangsa</a:t>
            </a:r>
            <a:r>
              <a:rPr lang="en-ID" sz="2400" b="1" dirty="0">
                <a:solidFill>
                  <a:srgbClr val="00FFFF"/>
                </a:solidFill>
              </a:rPr>
              <a:t>. </a:t>
            </a:r>
            <a:r>
              <a:rPr lang="en-ID" sz="2400" b="1" dirty="0" err="1">
                <a:solidFill>
                  <a:srgbClr val="00FFFF"/>
                </a:solidFill>
              </a:rPr>
              <a:t>Meski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dalam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kenyataannya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keberagaman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memang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berpotensi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menimbulkan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konflik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sosial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baik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karena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faktor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suku-etnis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ataupun</a:t>
            </a:r>
            <a:r>
              <a:rPr lang="en-ID" sz="2400" b="1" dirty="0">
                <a:solidFill>
                  <a:srgbClr val="00FFFF"/>
                </a:solidFill>
              </a:rPr>
              <a:t> agama. 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00FFFF"/>
                </a:solidFill>
              </a:rPr>
              <a:t>Pasca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reformasi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benturan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akibat</a:t>
            </a:r>
            <a:r>
              <a:rPr lang="en-ID" sz="2400" b="1" dirty="0">
                <a:solidFill>
                  <a:srgbClr val="00FFFF"/>
                </a:solidFill>
              </a:rPr>
              <a:t> agama </a:t>
            </a:r>
            <a:r>
              <a:rPr lang="en-ID" sz="2400" b="1" dirty="0" err="1">
                <a:solidFill>
                  <a:srgbClr val="00FFFF"/>
                </a:solidFill>
              </a:rPr>
              <a:t>kerap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terjadi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meski</a:t>
            </a:r>
            <a:r>
              <a:rPr lang="en-ID" sz="2400" b="1" dirty="0">
                <a:solidFill>
                  <a:srgbClr val="00FFFF"/>
                </a:solidFill>
              </a:rPr>
              <a:t> di </a:t>
            </a:r>
            <a:r>
              <a:rPr lang="en-ID" sz="2400" b="1" dirty="0" err="1">
                <a:solidFill>
                  <a:srgbClr val="00FFFF"/>
                </a:solidFill>
              </a:rPr>
              <a:t>beberapa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tempat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tidak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sampai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menimbulkan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konflik</a:t>
            </a:r>
            <a:r>
              <a:rPr lang="en-ID" sz="2400" b="1" dirty="0">
                <a:solidFill>
                  <a:srgbClr val="00FFFF"/>
                </a:solidFill>
              </a:rPr>
              <a:t>. </a:t>
            </a:r>
            <a:r>
              <a:rPr lang="en-ID" sz="2400" b="1" dirty="0" err="1">
                <a:solidFill>
                  <a:srgbClr val="00FFFF"/>
                </a:solidFill>
              </a:rPr>
              <a:t>Padahal</a:t>
            </a:r>
            <a:r>
              <a:rPr lang="en-ID" sz="2400" b="1" dirty="0">
                <a:solidFill>
                  <a:srgbClr val="00FFFF"/>
                </a:solidFill>
              </a:rPr>
              <a:t> Pancasila </a:t>
            </a:r>
            <a:r>
              <a:rPr lang="en-ID" sz="2400" b="1" dirty="0" err="1">
                <a:solidFill>
                  <a:srgbClr val="00FFFF"/>
                </a:solidFill>
              </a:rPr>
              <a:t>telah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memberikan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makna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penghayatan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eksplisit</a:t>
            </a:r>
            <a:endParaRPr lang="en-US" sz="2400" b="1" dirty="0">
              <a:solidFill>
                <a:srgbClr val="00FFFF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697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5048634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 err="1">
                <a:solidFill>
                  <a:srgbClr val="00FFFF"/>
                </a:solidFill>
              </a:rPr>
              <a:t>akan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kekayaan</a:t>
            </a:r>
            <a:r>
              <a:rPr lang="en-ID" sz="2400" b="1" dirty="0">
                <a:solidFill>
                  <a:srgbClr val="00FFFF"/>
                </a:solidFill>
              </a:rPr>
              <a:t> agama dan </a:t>
            </a:r>
            <a:r>
              <a:rPr lang="en-ID" sz="2400" b="1" dirty="0" err="1">
                <a:solidFill>
                  <a:srgbClr val="00FFFF"/>
                </a:solidFill>
              </a:rPr>
              <a:t>aliran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kepercayaan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masyarakat</a:t>
            </a:r>
            <a:r>
              <a:rPr lang="en-ID" sz="2400" b="1" dirty="0">
                <a:solidFill>
                  <a:srgbClr val="00FFFF"/>
                </a:solidFill>
              </a:rPr>
              <a:t>. Pancasila </a:t>
            </a:r>
            <a:r>
              <a:rPr lang="en-ID" sz="2400" b="1" dirty="0" err="1">
                <a:solidFill>
                  <a:srgbClr val="00FFFF"/>
                </a:solidFill>
              </a:rPr>
              <a:t>memberikan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amanat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jelas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kepada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seluruh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institusi</a:t>
            </a:r>
            <a:r>
              <a:rPr lang="en-ID" sz="2400" b="1" dirty="0">
                <a:solidFill>
                  <a:srgbClr val="00FFFF"/>
                </a:solidFill>
              </a:rPr>
              <a:t> negara </a:t>
            </a:r>
            <a:r>
              <a:rPr lang="en-ID" sz="2400" b="1" dirty="0" err="1">
                <a:solidFill>
                  <a:srgbClr val="00FFFF"/>
                </a:solidFill>
              </a:rPr>
              <a:t>dalam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setiap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kebijakannya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untuk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menjamin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kebebasan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beragama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setiap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warga</a:t>
            </a:r>
            <a:r>
              <a:rPr lang="en-ID" sz="2400" b="1" dirty="0">
                <a:solidFill>
                  <a:srgbClr val="00FFFF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Konsekuensi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tersirat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dari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jaminan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keberagaman</a:t>
            </a:r>
            <a:r>
              <a:rPr lang="en-ID" sz="2400" b="1" dirty="0">
                <a:solidFill>
                  <a:srgbClr val="FFFF00"/>
                </a:solidFill>
              </a:rPr>
              <a:t> agama oleh Pancasila </a:t>
            </a:r>
            <a:r>
              <a:rPr lang="en-ID" sz="2400" b="1" dirty="0" err="1">
                <a:solidFill>
                  <a:srgbClr val="FFFF00"/>
                </a:solidFill>
              </a:rPr>
              <a:t>sebagai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negara ? </a:t>
            </a:r>
            <a:r>
              <a:rPr lang="en-ID" sz="2400" b="1" dirty="0" err="1">
                <a:solidFill>
                  <a:srgbClr val="FFFF00"/>
                </a:solidFill>
              </a:rPr>
              <a:t>Konsekuensi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tercermin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identitas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republik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ini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bahwa</a:t>
            </a:r>
            <a:r>
              <a:rPr lang="en-ID" sz="2400" b="1" dirty="0">
                <a:solidFill>
                  <a:srgbClr val="FFFF00"/>
                </a:solidFill>
              </a:rPr>
              <a:t> Indonesia </a:t>
            </a:r>
            <a:r>
              <a:rPr lang="en-ID" sz="2400" b="1" dirty="0" err="1">
                <a:solidFill>
                  <a:srgbClr val="FFFF00"/>
                </a:solidFill>
              </a:rPr>
              <a:t>bukanlah</a:t>
            </a:r>
            <a:r>
              <a:rPr lang="en-ID" sz="2400" b="1" dirty="0">
                <a:solidFill>
                  <a:srgbClr val="FFFF00"/>
                </a:solidFill>
              </a:rPr>
              <a:t> negara agama </a:t>
            </a:r>
            <a:r>
              <a:rPr lang="en-ID" sz="2400" b="1" dirty="0" err="1">
                <a:solidFill>
                  <a:srgbClr val="FFFF00"/>
                </a:solidFill>
              </a:rPr>
              <a:t>sekaligus</a:t>
            </a:r>
            <a:r>
              <a:rPr lang="en-ID" sz="2400" b="1" dirty="0">
                <a:solidFill>
                  <a:srgbClr val="FFFF00"/>
                </a:solidFill>
              </a:rPr>
              <a:t> juga </a:t>
            </a:r>
            <a:r>
              <a:rPr lang="en-ID" sz="2400" b="1" dirty="0" err="1">
                <a:solidFill>
                  <a:srgbClr val="FFFF00"/>
                </a:solidFill>
              </a:rPr>
              <a:t>bukan</a:t>
            </a:r>
            <a:r>
              <a:rPr lang="en-ID" sz="2400" b="1" dirty="0">
                <a:solidFill>
                  <a:srgbClr val="FFFF00"/>
                </a:solidFill>
              </a:rPr>
              <a:t> negara </a:t>
            </a:r>
            <a:r>
              <a:rPr lang="en-ID" sz="2400" b="1" dirty="0" err="1">
                <a:solidFill>
                  <a:srgbClr val="FFFF00"/>
                </a:solidFill>
              </a:rPr>
              <a:t>sekuler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Jika</a:t>
            </a:r>
            <a:r>
              <a:rPr lang="en-ID" sz="2400" b="1" dirty="0">
                <a:solidFill>
                  <a:srgbClr val="FFFF00"/>
                </a:solidFill>
              </a:rPr>
              <a:t> di negara-negara </a:t>
            </a:r>
            <a:r>
              <a:rPr lang="en-ID" sz="2400" b="1" dirty="0" err="1">
                <a:solidFill>
                  <a:srgbClr val="FFFF00"/>
                </a:solidFill>
              </a:rPr>
              <a:t>sekular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dimensi</a:t>
            </a:r>
            <a:r>
              <a:rPr lang="en-ID" sz="2400" b="1" dirty="0">
                <a:solidFill>
                  <a:srgbClr val="FFFF00"/>
                </a:solidFill>
              </a:rPr>
              <a:t> spiritual </a:t>
            </a:r>
            <a:r>
              <a:rPr lang="en-ID" sz="2400" b="1" dirty="0" err="1">
                <a:solidFill>
                  <a:srgbClr val="FFFF00"/>
                </a:solidFill>
              </a:rPr>
              <a:t>berada</a:t>
            </a:r>
            <a:r>
              <a:rPr lang="en-ID" sz="2400" b="1" dirty="0">
                <a:solidFill>
                  <a:srgbClr val="FFFF00"/>
                </a:solidFill>
              </a:rPr>
              <a:t> di </a:t>
            </a:r>
            <a:r>
              <a:rPr lang="en-ID" sz="2400" b="1" dirty="0" err="1">
                <a:solidFill>
                  <a:srgbClr val="FFFF00"/>
                </a:solidFill>
              </a:rPr>
              <a:t>luar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pusat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kebijakan</a:t>
            </a:r>
            <a:r>
              <a:rPr lang="en-ID" sz="2400" b="1" dirty="0">
                <a:solidFill>
                  <a:srgbClr val="FFFF00"/>
                </a:solidFill>
              </a:rPr>
              <a:t> negara </a:t>
            </a:r>
            <a:r>
              <a:rPr lang="en-ID" sz="2400" b="1" dirty="0" err="1">
                <a:solidFill>
                  <a:srgbClr val="FFFF00"/>
                </a:solidFill>
              </a:rPr>
              <a:t>karena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diserahkan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sepenuhnya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otonomi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hidup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privat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masing-masing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warga</a:t>
            </a:r>
            <a:r>
              <a:rPr lang="en-ID" sz="2400" b="1" dirty="0">
                <a:solidFill>
                  <a:srgbClr val="FFFF00"/>
                </a:solidFill>
              </a:rPr>
              <a:t> negara. Indonesia </a:t>
            </a:r>
            <a:r>
              <a:rPr lang="en-ID" sz="2400" b="1" dirty="0" err="1">
                <a:solidFill>
                  <a:srgbClr val="FFFF00"/>
                </a:solidFill>
              </a:rPr>
              <a:t>justru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mengakui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keterlibatan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faktor</a:t>
            </a:r>
            <a:r>
              <a:rPr lang="en-ID" sz="2400" b="1" dirty="0">
                <a:solidFill>
                  <a:srgbClr val="FFFF00"/>
                </a:solidFill>
              </a:rPr>
              <a:t> spiritual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seluruh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sendi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kehidupan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masyarakat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Pengakuan</a:t>
            </a:r>
            <a:r>
              <a:rPr lang="en-ID" sz="2400" b="1" dirty="0">
                <a:solidFill>
                  <a:srgbClr val="FFFF00"/>
                </a:solidFill>
              </a:rPr>
              <a:t> negara </a:t>
            </a:r>
            <a:r>
              <a:rPr lang="en-ID" sz="2400" b="1" dirty="0" err="1">
                <a:solidFill>
                  <a:srgbClr val="FFFF00"/>
                </a:solidFill>
              </a:rPr>
              <a:t>melalui</a:t>
            </a:r>
            <a:r>
              <a:rPr lang="en-ID" sz="2400" b="1" dirty="0">
                <a:solidFill>
                  <a:srgbClr val="FFFF00"/>
                </a:solidFill>
              </a:rPr>
              <a:t> Pancasila </a:t>
            </a:r>
            <a:r>
              <a:rPr lang="en-ID" sz="2400" b="1" dirty="0" err="1">
                <a:solidFill>
                  <a:srgbClr val="FFFF00"/>
                </a:solidFill>
              </a:rPr>
              <a:t>diteguhkan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konstitusi</a:t>
            </a:r>
            <a:r>
              <a:rPr lang="en-ID" sz="2400" b="1" dirty="0">
                <a:solidFill>
                  <a:srgbClr val="FFFF00"/>
                </a:solidFill>
              </a:rPr>
              <a:t>/</a:t>
            </a:r>
            <a:r>
              <a:rPr lang="en-ID" sz="2400" b="1" dirty="0" err="1">
                <a:solidFill>
                  <a:srgbClr val="FFFF00"/>
                </a:solidFill>
              </a:rPr>
              <a:t>hukum</a:t>
            </a:r>
            <a:r>
              <a:rPr lang="en-ID" sz="2400" b="1" dirty="0">
                <a:solidFill>
                  <a:srgbClr val="FFFF00"/>
                </a:solidFill>
              </a:rPr>
              <a:t> UUD 1945 yang </a:t>
            </a:r>
            <a:r>
              <a:rPr lang="en-ID" sz="2400" b="1" dirty="0" err="1">
                <a:solidFill>
                  <a:srgbClr val="FFFF00"/>
                </a:solidFill>
              </a:rPr>
              <a:t>menjamin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kebebasan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setiap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warga</a:t>
            </a:r>
            <a:r>
              <a:rPr lang="en-ID" sz="2400" b="1" dirty="0">
                <a:solidFill>
                  <a:srgbClr val="FFFF00"/>
                </a:solidFill>
              </a:rPr>
              <a:t> negara </a:t>
            </a:r>
            <a:r>
              <a:rPr lang="en-ID" sz="2400" b="1" dirty="0" err="1">
                <a:solidFill>
                  <a:srgbClr val="FFFF00"/>
                </a:solidFill>
              </a:rPr>
              <a:t>untuk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menganut</a:t>
            </a:r>
            <a:r>
              <a:rPr lang="en-ID" sz="2400" b="1" dirty="0">
                <a:solidFill>
                  <a:srgbClr val="FFFF00"/>
                </a:solidFill>
              </a:rPr>
              <a:t> agama/</a:t>
            </a:r>
            <a:r>
              <a:rPr lang="en-ID" sz="2400" b="1" dirty="0" err="1">
                <a:solidFill>
                  <a:srgbClr val="FFFF00"/>
                </a:solidFill>
              </a:rPr>
              <a:t>kepercayaan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menjalankan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ibadahnya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endParaRPr lang="en-US" sz="2400" b="1" dirty="0">
              <a:solidFill>
                <a:srgbClr val="21C5FF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58380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FF00"/>
                </a:solidFill>
              </a:rPr>
              <a:t>BAHAN DISKUSI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4104456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>
                <a:solidFill>
                  <a:srgbClr val="FFFF00"/>
                </a:solidFill>
              </a:rPr>
              <a:t>UUD 1945 </a:t>
            </a:r>
            <a:r>
              <a:rPr lang="en-ID" sz="2400" b="1" dirty="0" err="1">
                <a:solidFill>
                  <a:srgbClr val="FFFF00"/>
                </a:solidFill>
              </a:rPr>
              <a:t>tidak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memisahkan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hubungan</a:t>
            </a:r>
            <a:r>
              <a:rPr lang="en-ID" sz="2400" b="1" dirty="0">
                <a:solidFill>
                  <a:srgbClr val="FFFF00"/>
                </a:solidFill>
              </a:rPr>
              <a:t> agama dan Negara dan </a:t>
            </a:r>
            <a:r>
              <a:rPr lang="en-ID" sz="2400" b="1" dirty="0" err="1">
                <a:solidFill>
                  <a:srgbClr val="FFFF00"/>
                </a:solidFill>
              </a:rPr>
              <a:t>ini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dapat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kita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lihat</a:t>
            </a:r>
            <a:r>
              <a:rPr lang="en-ID" sz="2400" b="1" dirty="0">
                <a:solidFill>
                  <a:srgbClr val="FFFF00"/>
                </a:solidFill>
              </a:rPr>
              <a:t> pada </a:t>
            </a:r>
            <a:r>
              <a:rPr lang="en-ID" sz="2400" b="1" dirty="0" err="1">
                <a:solidFill>
                  <a:srgbClr val="FFFF00"/>
                </a:solidFill>
              </a:rPr>
              <a:t>Sila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pertama</a:t>
            </a:r>
            <a:r>
              <a:rPr lang="en-ID" sz="2400" b="1" dirty="0">
                <a:solidFill>
                  <a:srgbClr val="FFFF00"/>
                </a:solidFill>
              </a:rPr>
              <a:t> Pancasila dan Bab XI UUD 1945 yang </a:t>
            </a:r>
            <a:r>
              <a:rPr lang="en-ID" sz="2400" b="1" dirty="0" err="1">
                <a:solidFill>
                  <a:srgbClr val="FFFF00"/>
                </a:solidFill>
              </a:rPr>
              <a:t>berjudulkan</a:t>
            </a:r>
            <a:r>
              <a:rPr lang="en-ID" sz="2400" b="1" dirty="0">
                <a:solidFill>
                  <a:srgbClr val="FFFF00"/>
                </a:solidFill>
              </a:rPr>
              <a:t> agama. </a:t>
            </a:r>
            <a:r>
              <a:rPr lang="en-ID" sz="2400" b="1" dirty="0" err="1">
                <a:solidFill>
                  <a:srgbClr val="FFFF00"/>
                </a:solidFill>
              </a:rPr>
              <a:t>Hubungan</a:t>
            </a:r>
            <a:r>
              <a:rPr lang="en-ID" sz="2400" b="1" dirty="0">
                <a:solidFill>
                  <a:srgbClr val="FFFF00"/>
                </a:solidFill>
              </a:rPr>
              <a:t> negara dan agama yang </a:t>
            </a:r>
            <a:r>
              <a:rPr lang="en-ID" sz="2400" b="1" dirty="0" err="1">
                <a:solidFill>
                  <a:srgbClr val="FFFF00"/>
                </a:solidFill>
              </a:rPr>
              <a:t>apabila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diperdebatkan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seringkali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menjadi</a:t>
            </a:r>
            <a:r>
              <a:rPr lang="en-ID" sz="2400" b="1" dirty="0">
                <a:solidFill>
                  <a:srgbClr val="FFFF00"/>
                </a:solidFill>
              </a:rPr>
              <a:t> ”</a:t>
            </a:r>
            <a:r>
              <a:rPr lang="en-ID" sz="2400" b="1" dirty="0" err="1">
                <a:solidFill>
                  <a:srgbClr val="FFFF00"/>
                </a:solidFill>
              </a:rPr>
              <a:t>rumit</a:t>
            </a:r>
            <a:r>
              <a:rPr lang="en-ID" sz="2400" b="1" dirty="0">
                <a:solidFill>
                  <a:srgbClr val="FFFF00"/>
                </a:solidFill>
              </a:rPr>
              <a:t>”. Agama </a:t>
            </a:r>
            <a:r>
              <a:rPr lang="en-ID" sz="2400" b="1" dirty="0" err="1">
                <a:solidFill>
                  <a:srgbClr val="FFFF00"/>
                </a:solidFill>
              </a:rPr>
              <a:t>seringkali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dipergunakan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untuk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bertentangan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dengan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pemerintahan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atau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pemerintahan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sering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dijadikan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kekuatan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untuk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menekan</a:t>
            </a:r>
            <a:r>
              <a:rPr lang="en-ID" sz="2400" b="1" dirty="0">
                <a:solidFill>
                  <a:srgbClr val="FFFF00"/>
                </a:solidFill>
              </a:rPr>
              <a:t> agama. </a:t>
            </a:r>
            <a:r>
              <a:rPr lang="en-ID" sz="2400" b="1" dirty="0" err="1">
                <a:solidFill>
                  <a:srgbClr val="FFFF00"/>
                </a:solidFill>
              </a:rPr>
              <a:t>Menyimak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pernyataan</a:t>
            </a:r>
            <a:r>
              <a:rPr lang="en-ID" sz="2400" b="1" dirty="0">
                <a:solidFill>
                  <a:srgbClr val="FFFF00"/>
                </a:solidFill>
              </a:rPr>
              <a:t> di </a:t>
            </a:r>
            <a:r>
              <a:rPr lang="en-ID" sz="2400" b="1" dirty="0" err="1">
                <a:solidFill>
                  <a:srgbClr val="FFFF00"/>
                </a:solidFill>
              </a:rPr>
              <a:t>atas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bagaimana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pendapat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saudara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menempatkan</a:t>
            </a:r>
            <a:r>
              <a:rPr lang="en-ID" sz="2400" b="1" dirty="0">
                <a:solidFill>
                  <a:srgbClr val="FFFF00"/>
                </a:solidFill>
              </a:rPr>
              <a:t> Pancasila, agama dan negara </a:t>
            </a:r>
            <a:r>
              <a:rPr lang="en-ID" sz="2400" b="1" dirty="0" err="1">
                <a:solidFill>
                  <a:srgbClr val="FFFF00"/>
                </a:solidFill>
              </a:rPr>
              <a:t>sehingga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tidak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terjadi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pertentangan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berkepanjangan</a:t>
            </a:r>
            <a:r>
              <a:rPr lang="en-ID" sz="2400" b="1" dirty="0">
                <a:solidFill>
                  <a:srgbClr val="FFFF00"/>
                </a:solidFill>
              </a:rPr>
              <a:t> ?</a:t>
            </a:r>
          </a:p>
          <a:p>
            <a:pPr marL="0" indent="0" algn="just">
              <a:buNone/>
            </a:pPr>
            <a:r>
              <a:rPr lang="en-ID" sz="2400" b="1" dirty="0">
                <a:solidFill>
                  <a:srgbClr val="FFFF00"/>
                </a:solidFill>
              </a:rPr>
              <a:t> </a:t>
            </a:r>
            <a:br>
              <a:rPr lang="en-ID" sz="2400" b="1" dirty="0">
                <a:solidFill>
                  <a:srgbClr val="FFFF00"/>
                </a:solidFill>
              </a:rPr>
            </a:br>
            <a:br>
              <a:rPr lang="en-ID" sz="2400" b="1" dirty="0">
                <a:solidFill>
                  <a:srgbClr val="FFFF00"/>
                </a:solidFill>
              </a:rPr>
            </a:b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12479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>
        <p14:warp dir="in"/>
      </p:transition>
    </mc:Choice>
    <mc:Fallback xmlns="">
      <p:transition spd="slow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"/>
          <p:cNvSpPr>
            <a:spLocks noChangeArrowheads="1"/>
          </p:cNvSpPr>
          <p:nvPr/>
        </p:nvSpPr>
        <p:spPr bwMode="auto">
          <a:xfrm rot="21210915">
            <a:off x="3190489" y="1562100"/>
            <a:ext cx="6477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ush Script MT" pitchFamily="66" charset="0"/>
              </a:rPr>
              <a:t>S</a:t>
            </a:r>
            <a:r>
              <a:rPr lang="id-ID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ush Script MT" pitchFamily="66" charset="0"/>
              </a:rPr>
              <a:t>ekian</a:t>
            </a:r>
          </a:p>
          <a:p>
            <a:pPr algn="ctr"/>
            <a:r>
              <a:rPr kumimoji="0" lang="id-ID" sz="8000" i="0" u="none" strike="noStrike" normalizeH="0" baseline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ush Script MT" pitchFamily="66" charset="0"/>
                <a:cs typeface="Arial" pitchFamily="34" charset="0"/>
              </a:rPr>
              <a:t>&amp;</a:t>
            </a:r>
          </a:p>
          <a:p>
            <a:pPr algn="ctr"/>
            <a:r>
              <a:rPr lang="id-ID" sz="8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rush Script MT" pitchFamily="66" charset="0"/>
                <a:cs typeface="Arial" pitchFamily="34" charset="0"/>
              </a:rPr>
              <a:t>Terima Kasih</a:t>
            </a:r>
            <a:endParaRPr kumimoji="0" lang="en-US" sz="8000" i="0" u="none" strike="noStrike" normalizeH="0" baseline="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rush Script MT" pitchFamily="66" charset="0"/>
              <a:cs typeface="Arial" pitchFamily="34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30560" y="1500174"/>
            <a:ext cx="4241440" cy="3453367"/>
            <a:chOff x="1197857" y="-285776"/>
            <a:chExt cx="6748286" cy="5500726"/>
          </a:xfrm>
        </p:grpSpPr>
        <p:pic>
          <p:nvPicPr>
            <p:cNvPr id="8" name="Picture 6" descr="tangan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97857" y="1761559"/>
              <a:ext cx="6748286" cy="34533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3" descr="LOGO--POLRI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74640" y="-285776"/>
              <a:ext cx="5072098" cy="4143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 bwMode="auto">
          <a:xfrm>
            <a:off x="-732" y="309"/>
            <a:ext cx="9144732" cy="6857691"/>
          </a:xfrm>
          <a:prstGeom prst="frame">
            <a:avLst>
              <a:gd name="adj1" fmla="val 1250"/>
            </a:avLst>
          </a:prstGeom>
          <a:solidFill>
            <a:srgbClr val="FF0000"/>
          </a:solidFill>
          <a:ln/>
          <a:effectLst>
            <a:glow rad="139700">
              <a:schemeClr val="tx1"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681" y="260648"/>
            <a:ext cx="879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MATERI</a:t>
            </a:r>
            <a:r>
              <a:rPr lang="en-US" sz="28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 </a:t>
            </a:r>
            <a:endParaRPr lang="id-ID" sz="4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94A6-3848-4400-93F5-AFD1DB1994D7}"/>
              </a:ext>
            </a:extLst>
          </p:cNvPr>
          <p:cNvSpPr txBox="1"/>
          <p:nvPr/>
        </p:nvSpPr>
        <p:spPr>
          <a:xfrm>
            <a:off x="539552" y="980728"/>
            <a:ext cx="81369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CARA PANDANG PANCASILA SEBAGAI IDEOLOGI DAN AGAMA</a:t>
            </a:r>
          </a:p>
          <a:p>
            <a:pPr marL="457200" lvl="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PENDAPAT PARA AHLI MENGENAI PANCASILA SEBAGAI IDEOLOGI DAN AGAMA</a:t>
            </a:r>
          </a:p>
          <a:p>
            <a:pPr marL="457200" lvl="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PRO DAN KONTRA CARA PANDANG PANCASILA SEBAGAI IDEOLOGI DAN AGAMA</a:t>
            </a:r>
          </a:p>
          <a:p>
            <a:pPr marL="457200" lvl="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POTENSI KERAWANAN PERBEDAAN CARA PANDANG  PANCASILA SEBAGAI IDEOLOGI DENGAN AGAMA</a:t>
            </a:r>
          </a:p>
          <a:p>
            <a:pPr marL="457200" lvl="0" indent="-45720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Arial Narrow" pitchFamily="34" charset="0"/>
              </a:rPr>
              <a:t>PERTANYAAN</a:t>
            </a:r>
          </a:p>
          <a:p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87B1143A-A8E2-445E-980E-CACB523FB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183" y="6276973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797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Click="0">
        <p14:vortex dir="r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FFFF"/>
                </a:solidFill>
              </a:rPr>
              <a:t>CARA PANDANG PANCASILA SEBAGAI IDEOLOGI DAN AGAMA</a:t>
            </a:r>
            <a:endParaRPr lang="en-US" sz="3600" b="1" dirty="0">
              <a:solidFill>
                <a:srgbClr val="92D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3168352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merupakan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seperangkat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sistem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diyakini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setiap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warga</a:t>
            </a:r>
            <a:r>
              <a:rPr lang="en-ID" sz="2400" b="1" dirty="0">
                <a:solidFill>
                  <a:srgbClr val="FFFF00"/>
                </a:solidFill>
              </a:rPr>
              <a:t> negara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kehidupan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bermasyarakat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berbangsa</a:t>
            </a:r>
            <a:r>
              <a:rPr lang="en-ID" sz="2400" b="1" dirty="0">
                <a:solidFill>
                  <a:srgbClr val="FFFF00"/>
                </a:solidFill>
              </a:rPr>
              <a:t>, dan </a:t>
            </a:r>
            <a:r>
              <a:rPr lang="en-ID" sz="2400" b="1" dirty="0" err="1">
                <a:solidFill>
                  <a:srgbClr val="FFFF00"/>
                </a:solidFill>
              </a:rPr>
              <a:t>bernegara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Setiap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sistem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keyakinan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itu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terbentuk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melalui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suatu</a:t>
            </a:r>
            <a:r>
              <a:rPr lang="en-ID" sz="2400" b="1" dirty="0">
                <a:solidFill>
                  <a:srgbClr val="FFFF00"/>
                </a:solidFill>
              </a:rPr>
              <a:t> proses yang </a:t>
            </a:r>
            <a:r>
              <a:rPr lang="en-ID" sz="2400" b="1" dirty="0" err="1">
                <a:solidFill>
                  <a:srgbClr val="FFFF00"/>
                </a:solidFill>
              </a:rPr>
              <a:t>panjang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karena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melibatkan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berbagai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sumber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seperti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kebudayaan</a:t>
            </a:r>
            <a:r>
              <a:rPr lang="en-ID" sz="2400" b="1" dirty="0">
                <a:solidFill>
                  <a:srgbClr val="FFFF00"/>
                </a:solidFill>
              </a:rPr>
              <a:t>, agama, dan </a:t>
            </a:r>
            <a:r>
              <a:rPr lang="en-ID" sz="2400" b="1" dirty="0" err="1">
                <a:solidFill>
                  <a:srgbClr val="FFFF00"/>
                </a:solidFill>
              </a:rPr>
              <a:t>pemikiran</a:t>
            </a:r>
            <a:r>
              <a:rPr lang="en-ID" sz="2400" b="1" dirty="0">
                <a:solidFill>
                  <a:srgbClr val="FFFF00"/>
                </a:solidFill>
              </a:rPr>
              <a:t> para </a:t>
            </a:r>
            <a:r>
              <a:rPr lang="en-ID" sz="2400" b="1" dirty="0" err="1">
                <a:solidFill>
                  <a:srgbClr val="FFFF00"/>
                </a:solidFill>
              </a:rPr>
              <a:t>tokoh</a:t>
            </a:r>
            <a:r>
              <a:rPr lang="en-ID" sz="2400" b="1" dirty="0">
                <a:solidFill>
                  <a:srgbClr val="FFFF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Ideologi</a:t>
            </a:r>
            <a:r>
              <a:rPr lang="en-ID" sz="2400" b="1" dirty="0">
                <a:solidFill>
                  <a:schemeClr val="bg1"/>
                </a:solidFill>
              </a:rPr>
              <a:t> yang </a:t>
            </a:r>
            <a:r>
              <a:rPr lang="en-ID" sz="2400" b="1" dirty="0" err="1">
                <a:solidFill>
                  <a:schemeClr val="bg1"/>
                </a:solidFill>
              </a:rPr>
              <a:t>bersumber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dari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kebudayaan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artinya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berbagai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komponen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budaya</a:t>
            </a:r>
            <a:r>
              <a:rPr lang="en-ID" sz="2400" b="1" dirty="0">
                <a:solidFill>
                  <a:schemeClr val="bg1"/>
                </a:solidFill>
              </a:rPr>
              <a:t> yang </a:t>
            </a:r>
            <a:r>
              <a:rPr lang="en-ID" sz="2400" b="1" dirty="0" err="1">
                <a:solidFill>
                  <a:schemeClr val="bg1"/>
                </a:solidFill>
              </a:rPr>
              <a:t>meliputi</a:t>
            </a:r>
            <a:r>
              <a:rPr lang="en-ID" sz="2400" b="1" dirty="0">
                <a:solidFill>
                  <a:schemeClr val="bg1"/>
                </a:solidFill>
              </a:rPr>
              <a:t> : </a:t>
            </a:r>
            <a:r>
              <a:rPr lang="en-ID" sz="2400" b="1" dirty="0" err="1">
                <a:solidFill>
                  <a:schemeClr val="bg1"/>
                </a:solidFill>
              </a:rPr>
              <a:t>sistem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religi</a:t>
            </a:r>
            <a:r>
              <a:rPr lang="en-ID" sz="2400" b="1" dirty="0">
                <a:solidFill>
                  <a:schemeClr val="bg1"/>
                </a:solidFill>
              </a:rPr>
              <a:t> dan </a:t>
            </a:r>
            <a:r>
              <a:rPr lang="en-ID" sz="2400" b="1" dirty="0" err="1">
                <a:solidFill>
                  <a:schemeClr val="bg1"/>
                </a:solidFill>
              </a:rPr>
              <a:t>upacara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keagamaan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sistem</a:t>
            </a:r>
            <a:r>
              <a:rPr lang="en-ID" sz="2400" b="1" dirty="0">
                <a:solidFill>
                  <a:schemeClr val="bg1"/>
                </a:solidFill>
              </a:rPr>
              <a:t> dan </a:t>
            </a:r>
            <a:r>
              <a:rPr lang="en-ID" sz="2400" b="1" dirty="0" err="1">
                <a:solidFill>
                  <a:schemeClr val="bg1"/>
                </a:solidFill>
              </a:rPr>
              <a:t>organisasi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kemasyarakatan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sistem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pengetahuan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bahasa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kesenian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sistem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mata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pencaharian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hidup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sistem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teknologi</a:t>
            </a:r>
            <a:r>
              <a:rPr lang="en-ID" sz="2400" b="1" dirty="0">
                <a:solidFill>
                  <a:schemeClr val="bg1"/>
                </a:solidFill>
              </a:rPr>
              <a:t> dan </a:t>
            </a:r>
            <a:r>
              <a:rPr lang="en-ID" sz="2400" b="1" dirty="0" err="1">
                <a:solidFill>
                  <a:schemeClr val="bg1"/>
                </a:solidFill>
              </a:rPr>
              <a:t>peralatan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sebagaimana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diungkapkan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dalam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buku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Kebudayaan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Mentalitas</a:t>
            </a:r>
            <a:r>
              <a:rPr lang="en-ID" sz="2400" b="1" dirty="0">
                <a:solidFill>
                  <a:schemeClr val="bg1"/>
                </a:solidFill>
              </a:rPr>
              <a:t> dan Pembangunan (</a:t>
            </a:r>
            <a:r>
              <a:rPr lang="en-ID" sz="2400" b="1" dirty="0" err="1">
                <a:solidFill>
                  <a:schemeClr val="bg1"/>
                </a:solidFill>
              </a:rPr>
              <a:t>Koentjaraningrat</a:t>
            </a:r>
            <a:r>
              <a:rPr lang="en-ID" sz="2400" b="1" dirty="0">
                <a:solidFill>
                  <a:schemeClr val="bg1"/>
                </a:solidFill>
              </a:rPr>
              <a:t>, 2004: 2), yang </a:t>
            </a:r>
            <a:r>
              <a:rPr lang="en-ID" sz="2400" b="1" dirty="0" err="1">
                <a:solidFill>
                  <a:schemeClr val="bg1"/>
                </a:solidFill>
              </a:rPr>
              <a:t>memengaruhi</a:t>
            </a:r>
            <a:r>
              <a:rPr lang="en-ID" sz="2400" b="1" dirty="0">
                <a:solidFill>
                  <a:schemeClr val="bg1"/>
                </a:solidFill>
              </a:rPr>
              <a:t> dan </a:t>
            </a:r>
            <a:r>
              <a:rPr lang="en-ID" sz="2400" b="1" dirty="0" err="1">
                <a:solidFill>
                  <a:schemeClr val="bg1"/>
                </a:solidFill>
              </a:rPr>
              <a:t>berperan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dalam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membentuk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ideologi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suatu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bangsa</a:t>
            </a:r>
            <a:r>
              <a:rPr lang="en-ID" sz="24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3151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3168352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 err="1">
                <a:solidFill>
                  <a:srgbClr val="00FFFF"/>
                </a:solidFill>
              </a:rPr>
              <a:t>Suatu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ideologi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bertitik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tolak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dari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komponen-komponen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budaya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berasal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dari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sifat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dasar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bangsa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itu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sendiri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maka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pelaku-pelaku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ideologi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yakni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warga</a:t>
            </a:r>
            <a:r>
              <a:rPr lang="en-ID" sz="2400" b="1" dirty="0">
                <a:solidFill>
                  <a:srgbClr val="00FFFF"/>
                </a:solidFill>
              </a:rPr>
              <a:t> negara, </a:t>
            </a:r>
            <a:r>
              <a:rPr lang="en-ID" sz="2400" b="1" dirty="0" err="1">
                <a:solidFill>
                  <a:srgbClr val="00FFFF"/>
                </a:solidFill>
              </a:rPr>
              <a:t>lebih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mudah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melaksanakannya</a:t>
            </a:r>
            <a:r>
              <a:rPr lang="en-ID" sz="2400" b="1" dirty="0">
                <a:solidFill>
                  <a:srgbClr val="00FFFF"/>
                </a:solidFill>
              </a:rPr>
              <a:t>. Para </a:t>
            </a:r>
            <a:r>
              <a:rPr lang="en-ID" sz="2400" b="1" dirty="0" err="1">
                <a:solidFill>
                  <a:srgbClr val="00FFFF"/>
                </a:solidFill>
              </a:rPr>
              <a:t>pelaku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ideologi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merasa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sudah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akrab</a:t>
            </a:r>
            <a:r>
              <a:rPr lang="en-ID" sz="2400" b="1" dirty="0">
                <a:solidFill>
                  <a:srgbClr val="00FFFF"/>
                </a:solidFill>
              </a:rPr>
              <a:t>, </a:t>
            </a:r>
            <a:r>
              <a:rPr lang="en-ID" sz="2400" b="1" dirty="0" err="1">
                <a:solidFill>
                  <a:srgbClr val="00FFFF"/>
                </a:solidFill>
              </a:rPr>
              <a:t>tidak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asing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lagi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dengan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nilai-nilai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terdapat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dalam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ideologi</a:t>
            </a:r>
            <a:r>
              <a:rPr lang="en-ID" sz="2400" b="1" dirty="0">
                <a:solidFill>
                  <a:srgbClr val="00FFFF"/>
                </a:solidFill>
              </a:rPr>
              <a:t> yang </a:t>
            </a:r>
            <a:r>
              <a:rPr lang="en-ID" sz="2400" b="1" dirty="0" err="1">
                <a:solidFill>
                  <a:srgbClr val="00FFFF"/>
                </a:solidFill>
              </a:rPr>
              <a:t>diperkenalkan</a:t>
            </a:r>
            <a:r>
              <a:rPr lang="en-ID" sz="2400" b="1" dirty="0">
                <a:solidFill>
                  <a:srgbClr val="00FFFF"/>
                </a:solidFill>
              </a:rPr>
              <a:t> dan </a:t>
            </a:r>
            <a:r>
              <a:rPr lang="en-ID" sz="2400" b="1" dirty="0" err="1">
                <a:solidFill>
                  <a:srgbClr val="00FFFF"/>
                </a:solidFill>
              </a:rPr>
              <a:t>diajukan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kepada</a:t>
            </a:r>
            <a:r>
              <a:rPr lang="en-ID" sz="2400" b="1" dirty="0">
                <a:solidFill>
                  <a:srgbClr val="00FFFF"/>
                </a:solidFill>
              </a:rPr>
              <a:t> </a:t>
            </a:r>
            <a:r>
              <a:rPr lang="en-ID" sz="2400" b="1" dirty="0" err="1">
                <a:solidFill>
                  <a:srgbClr val="00FFFF"/>
                </a:solidFill>
              </a:rPr>
              <a:t>mereka</a:t>
            </a:r>
            <a:r>
              <a:rPr lang="en-ID" sz="2400" b="1" dirty="0">
                <a:solidFill>
                  <a:srgbClr val="00FFFF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D" sz="2400" b="1" dirty="0">
                <a:solidFill>
                  <a:srgbClr val="FFFF00"/>
                </a:solidFill>
              </a:rPr>
              <a:t>Agama </a:t>
            </a:r>
            <a:r>
              <a:rPr lang="en-ID" sz="2400" b="1" dirty="0" err="1">
                <a:solidFill>
                  <a:srgbClr val="FFFF00"/>
                </a:solidFill>
              </a:rPr>
              <a:t>dapat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menjadi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sumber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bagi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suatu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. Di </a:t>
            </a:r>
            <a:r>
              <a:rPr lang="en-ID" sz="2400" b="1" dirty="0" err="1">
                <a:solidFill>
                  <a:srgbClr val="FFFF00"/>
                </a:solidFill>
              </a:rPr>
              <a:t>saat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bersumber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dari</a:t>
            </a:r>
            <a:r>
              <a:rPr lang="en-ID" sz="2400" b="1" dirty="0">
                <a:solidFill>
                  <a:srgbClr val="FFFF00"/>
                </a:solidFill>
              </a:rPr>
              <a:t> agama, </a:t>
            </a:r>
            <a:r>
              <a:rPr lang="en-ID" sz="2400" b="1" dirty="0" err="1">
                <a:solidFill>
                  <a:srgbClr val="FFFF00"/>
                </a:solidFill>
              </a:rPr>
              <a:t>maka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ditemukan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suatu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bentuk</a:t>
            </a:r>
            <a:r>
              <a:rPr lang="en-ID" sz="2400" b="1" dirty="0">
                <a:solidFill>
                  <a:srgbClr val="FFFF00"/>
                </a:solidFill>
              </a:rPr>
              <a:t> negara </a:t>
            </a:r>
            <a:r>
              <a:rPr lang="en-ID" sz="2400" b="1" dirty="0" err="1">
                <a:solidFill>
                  <a:srgbClr val="FFFF00"/>
                </a:solidFill>
              </a:rPr>
              <a:t>teokrasi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yakni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sistem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pemerintahan</a:t>
            </a:r>
            <a:r>
              <a:rPr lang="en-ID" sz="2400" b="1" dirty="0">
                <a:solidFill>
                  <a:srgbClr val="FFFF00"/>
                </a:solidFill>
              </a:rPr>
              <a:t> negara yang </a:t>
            </a:r>
            <a:r>
              <a:rPr lang="en-ID" sz="2400" b="1" dirty="0" err="1">
                <a:solidFill>
                  <a:srgbClr val="FFFF00"/>
                </a:solidFill>
              </a:rPr>
              <a:t>berlandaskan</a:t>
            </a:r>
            <a:r>
              <a:rPr lang="en-ID" sz="2400" b="1" dirty="0">
                <a:solidFill>
                  <a:srgbClr val="FFFF00"/>
                </a:solidFill>
              </a:rPr>
              <a:t> pada </a:t>
            </a:r>
            <a:r>
              <a:rPr lang="en-ID" sz="2400" b="1" dirty="0" err="1">
                <a:solidFill>
                  <a:srgbClr val="FFFF00"/>
                </a:solidFill>
              </a:rPr>
              <a:t>nilai-nilai</a:t>
            </a:r>
            <a:r>
              <a:rPr lang="en-ID" sz="2400" b="1" dirty="0">
                <a:solidFill>
                  <a:srgbClr val="FFFF00"/>
                </a:solidFill>
              </a:rPr>
              <a:t> agama </a:t>
            </a:r>
            <a:r>
              <a:rPr lang="en-ID" sz="2400" b="1" dirty="0" err="1">
                <a:solidFill>
                  <a:srgbClr val="FFFF00"/>
                </a:solidFill>
              </a:rPr>
              <a:t>tertentu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FF00"/>
                </a:solidFill>
              </a:rPr>
              <a:t>Apabila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suatu</a:t>
            </a:r>
            <a:r>
              <a:rPr lang="en-ID" sz="2400" b="1" dirty="0">
                <a:solidFill>
                  <a:srgbClr val="FFFF00"/>
                </a:solidFill>
              </a:rPr>
              <a:t> negara </a:t>
            </a:r>
            <a:r>
              <a:rPr lang="en-ID" sz="2400" b="1" dirty="0" err="1">
                <a:solidFill>
                  <a:srgbClr val="FFFF00"/>
                </a:solidFill>
              </a:rPr>
              <a:t>bercorak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teokrasi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maka</a:t>
            </a:r>
            <a:r>
              <a:rPr lang="en-ID" sz="2400" b="1" dirty="0">
                <a:solidFill>
                  <a:srgbClr val="FFFF00"/>
                </a:solidFill>
              </a:rPr>
              <a:t> pada </a:t>
            </a:r>
            <a:r>
              <a:rPr lang="en-ID" sz="2400" b="1" dirty="0" err="1">
                <a:solidFill>
                  <a:srgbClr val="FFFF00"/>
                </a:solidFill>
              </a:rPr>
              <a:t>umumnya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segala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bentuk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peraturan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hukum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berlaku</a:t>
            </a:r>
            <a:r>
              <a:rPr lang="en-ID" sz="2400" b="1" dirty="0">
                <a:solidFill>
                  <a:srgbClr val="FFFF00"/>
                </a:solidFill>
              </a:rPr>
              <a:t> di negara </a:t>
            </a:r>
            <a:r>
              <a:rPr lang="en-ID" sz="2400" b="1" dirty="0" err="1">
                <a:solidFill>
                  <a:srgbClr val="FFFF00"/>
                </a:solidFill>
              </a:rPr>
              <a:t>tersebut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berasal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dari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doktrin</a:t>
            </a:r>
            <a:r>
              <a:rPr lang="en-ID" sz="2400" b="1" dirty="0">
                <a:solidFill>
                  <a:srgbClr val="FFFF00"/>
                </a:solidFill>
              </a:rPr>
              <a:t> agama </a:t>
            </a:r>
            <a:r>
              <a:rPr lang="en-ID" sz="2400" b="1" dirty="0" err="1">
                <a:solidFill>
                  <a:srgbClr val="FFFF00"/>
                </a:solidFill>
              </a:rPr>
              <a:t>tertentu</a:t>
            </a:r>
            <a:r>
              <a:rPr lang="en-ID" sz="2400" b="1" dirty="0">
                <a:solidFill>
                  <a:srgbClr val="FFFF00"/>
                </a:solidFill>
              </a:rPr>
              <a:t>. </a:t>
            </a:r>
            <a:r>
              <a:rPr lang="en-ID" sz="2400" b="1" dirty="0" err="1">
                <a:solidFill>
                  <a:srgbClr val="FF0000"/>
                </a:solidFill>
              </a:rPr>
              <a:t>Pemimpin</a:t>
            </a:r>
            <a:r>
              <a:rPr lang="en-ID" sz="2400" b="1" dirty="0">
                <a:solidFill>
                  <a:srgbClr val="FF0000"/>
                </a:solidFill>
              </a:rPr>
              <a:t> negara </a:t>
            </a:r>
            <a:r>
              <a:rPr lang="en-ID" sz="2400" b="1" dirty="0" err="1">
                <a:solidFill>
                  <a:srgbClr val="FF0000"/>
                </a:solidFill>
              </a:rPr>
              <a:t>teokrasi</a:t>
            </a:r>
            <a:r>
              <a:rPr lang="en-ID" sz="2400" b="1" dirty="0">
                <a:solidFill>
                  <a:srgbClr val="FF0000"/>
                </a:solidFill>
              </a:rPr>
              <a:t> pada </a:t>
            </a:r>
            <a:r>
              <a:rPr lang="en-ID" sz="2400" b="1" dirty="0" err="1">
                <a:solidFill>
                  <a:srgbClr val="FF0000"/>
                </a:solidFill>
              </a:rPr>
              <a:t>umumnya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adalah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pemimpin</a:t>
            </a:r>
            <a:r>
              <a:rPr lang="en-ID" sz="2400" b="1" dirty="0">
                <a:solidFill>
                  <a:srgbClr val="FF0000"/>
                </a:solidFill>
              </a:rPr>
              <a:t> agama. </a:t>
            </a:r>
            <a:r>
              <a:rPr lang="en-ID" sz="2400" b="1" dirty="0" err="1">
                <a:solidFill>
                  <a:srgbClr val="FF0000"/>
                </a:solidFill>
              </a:rPr>
              <a:t>Dalam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rumusan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bahasa</a:t>
            </a:r>
            <a:r>
              <a:rPr lang="en-ID" sz="2400" b="1" dirty="0">
                <a:solidFill>
                  <a:srgbClr val="FF0000"/>
                </a:solidFill>
              </a:rPr>
              <a:t> yang </a:t>
            </a:r>
            <a:r>
              <a:rPr lang="en-ID" sz="2400" b="1" dirty="0" err="1">
                <a:solidFill>
                  <a:srgbClr val="FF0000"/>
                </a:solidFill>
              </a:rPr>
              <a:t>sederhana</a:t>
            </a:r>
            <a:r>
              <a:rPr lang="en-ID" sz="2400" b="1" dirty="0">
                <a:solidFill>
                  <a:srgbClr val="FF0000"/>
                </a:solidFill>
              </a:rPr>
              <a:t>, </a:t>
            </a:r>
            <a:r>
              <a:rPr lang="en-ID" sz="2400" b="1" dirty="0" err="1">
                <a:solidFill>
                  <a:srgbClr val="FF0000"/>
                </a:solidFill>
              </a:rPr>
              <a:t>dapat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diberikan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rumusan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tentang</a:t>
            </a:r>
            <a:r>
              <a:rPr lang="en-ID" sz="2400" b="1" dirty="0">
                <a:solidFill>
                  <a:srgbClr val="FF0000"/>
                </a:solidFill>
              </a:rPr>
              <a:t> negara </a:t>
            </a:r>
            <a:r>
              <a:rPr lang="en-ID" sz="2400" b="1" dirty="0" err="1">
                <a:solidFill>
                  <a:srgbClr val="FF0000"/>
                </a:solidFill>
              </a:rPr>
              <a:t>teokrasi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sebagai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berikut</a:t>
            </a:r>
            <a:r>
              <a:rPr lang="en-ID" sz="2400" b="1" dirty="0">
                <a:solidFill>
                  <a:srgbClr val="FF0000"/>
                </a:solidFill>
              </a:rPr>
              <a:t>. NT = HA + PA (Negara </a:t>
            </a:r>
            <a:r>
              <a:rPr lang="en-ID" sz="2400" b="1" dirty="0" err="1">
                <a:solidFill>
                  <a:srgbClr val="FF0000"/>
                </a:solidFill>
              </a:rPr>
              <a:t>Teokrasi</a:t>
            </a:r>
            <a:r>
              <a:rPr lang="en-ID" sz="2400" b="1" dirty="0">
                <a:solidFill>
                  <a:srgbClr val="FF0000"/>
                </a:solidFill>
              </a:rPr>
              <a:t> = </a:t>
            </a:r>
            <a:r>
              <a:rPr lang="en-ID" sz="2400" b="1" dirty="0" err="1">
                <a:solidFill>
                  <a:srgbClr val="FF0000"/>
                </a:solidFill>
              </a:rPr>
              <a:t>Hukum</a:t>
            </a:r>
            <a:r>
              <a:rPr lang="en-ID" sz="2400" b="1" dirty="0">
                <a:solidFill>
                  <a:srgbClr val="FF0000"/>
                </a:solidFill>
              </a:rPr>
              <a:t> Agama + </a:t>
            </a:r>
            <a:r>
              <a:rPr lang="en-ID" sz="2400" b="1" dirty="0" err="1">
                <a:solidFill>
                  <a:srgbClr val="FF0000"/>
                </a:solidFill>
              </a:rPr>
              <a:t>Pemimpin</a:t>
            </a:r>
            <a:r>
              <a:rPr lang="en-ID" sz="2400" b="1" dirty="0">
                <a:solidFill>
                  <a:srgbClr val="FF0000"/>
                </a:solidFill>
              </a:rPr>
              <a:t> Agama). 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1062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60648"/>
            <a:ext cx="8640960" cy="3168352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>
                <a:solidFill>
                  <a:srgbClr val="FF0000"/>
                </a:solidFill>
              </a:rPr>
              <a:t>Pada zaman </a:t>
            </a:r>
            <a:r>
              <a:rPr lang="en-ID" sz="2400" b="1" dirty="0" err="1">
                <a:solidFill>
                  <a:srgbClr val="FF0000"/>
                </a:solidFill>
              </a:rPr>
              <a:t>dahulu</a:t>
            </a:r>
            <a:r>
              <a:rPr lang="en-ID" sz="2400" b="1" dirty="0">
                <a:solidFill>
                  <a:srgbClr val="FF0000"/>
                </a:solidFill>
              </a:rPr>
              <a:t>, </a:t>
            </a:r>
            <a:r>
              <a:rPr lang="en-ID" sz="2400" b="1" dirty="0" err="1">
                <a:solidFill>
                  <a:srgbClr val="FF0000"/>
                </a:solidFill>
              </a:rPr>
              <a:t>banyak</a:t>
            </a:r>
            <a:r>
              <a:rPr lang="en-ID" sz="2400" b="1" dirty="0">
                <a:solidFill>
                  <a:srgbClr val="FF0000"/>
                </a:solidFill>
              </a:rPr>
              <a:t> negara yang </a:t>
            </a:r>
            <a:r>
              <a:rPr lang="en-ID" sz="2400" b="1" dirty="0" err="1">
                <a:solidFill>
                  <a:srgbClr val="FF0000"/>
                </a:solidFill>
              </a:rPr>
              <a:t>bercorak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teokrasi</a:t>
            </a:r>
            <a:r>
              <a:rPr lang="en-ID" sz="2400" b="1" dirty="0">
                <a:solidFill>
                  <a:srgbClr val="FF0000"/>
                </a:solidFill>
              </a:rPr>
              <a:t>, </a:t>
            </a:r>
            <a:r>
              <a:rPr lang="en-ID" sz="2400" b="1" dirty="0" err="1">
                <a:solidFill>
                  <a:srgbClr val="FF0000"/>
                </a:solidFill>
              </a:rPr>
              <a:t>seperti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kerajaan-kerajaan</a:t>
            </a:r>
            <a:r>
              <a:rPr lang="en-ID" sz="2400" b="1" dirty="0">
                <a:solidFill>
                  <a:srgbClr val="FF0000"/>
                </a:solidFill>
              </a:rPr>
              <a:t> di </a:t>
            </a:r>
            <a:r>
              <a:rPr lang="en-ID" sz="2400" b="1" dirty="0" err="1">
                <a:solidFill>
                  <a:srgbClr val="FF0000"/>
                </a:solidFill>
              </a:rPr>
              <a:t>Cina</a:t>
            </a:r>
            <a:r>
              <a:rPr lang="en-ID" sz="2400" b="1" dirty="0">
                <a:solidFill>
                  <a:srgbClr val="FF0000"/>
                </a:solidFill>
              </a:rPr>
              <a:t>, </a:t>
            </a:r>
            <a:r>
              <a:rPr lang="en-ID" sz="2400" b="1" dirty="0" err="1">
                <a:solidFill>
                  <a:srgbClr val="FF0000"/>
                </a:solidFill>
              </a:rPr>
              <a:t>Jepang</a:t>
            </a:r>
            <a:r>
              <a:rPr lang="en-ID" sz="2400" b="1" dirty="0">
                <a:solidFill>
                  <a:srgbClr val="FF0000"/>
                </a:solidFill>
              </a:rPr>
              <a:t>, </a:t>
            </a:r>
            <a:r>
              <a:rPr lang="en-ID" sz="2400" b="1" dirty="0" err="1">
                <a:solidFill>
                  <a:srgbClr val="FF0000"/>
                </a:solidFill>
              </a:rPr>
              <a:t>bahkan</a:t>
            </a:r>
            <a:r>
              <a:rPr lang="en-ID" sz="2400" b="1" dirty="0">
                <a:solidFill>
                  <a:srgbClr val="FF0000"/>
                </a:solidFill>
              </a:rPr>
              <a:t> Indonesia pada zaman </a:t>
            </a:r>
            <a:r>
              <a:rPr lang="en-ID" sz="2400" b="1" dirty="0" err="1">
                <a:solidFill>
                  <a:srgbClr val="FF0000"/>
                </a:solidFill>
              </a:rPr>
              <a:t>kerajaan</a:t>
            </a:r>
            <a:r>
              <a:rPr lang="en-ID" sz="2400" b="1" dirty="0">
                <a:solidFill>
                  <a:srgbClr val="FF0000"/>
                </a:solidFill>
              </a:rPr>
              <a:t>. </a:t>
            </a:r>
            <a:r>
              <a:rPr lang="en-ID" sz="2400" b="1" dirty="0" err="1">
                <a:solidFill>
                  <a:srgbClr val="FF0000"/>
                </a:solidFill>
              </a:rPr>
              <a:t>Dewasa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ini</a:t>
            </a:r>
            <a:r>
              <a:rPr lang="en-ID" sz="2400" b="1" dirty="0">
                <a:solidFill>
                  <a:srgbClr val="FF0000"/>
                </a:solidFill>
              </a:rPr>
              <a:t>, </a:t>
            </a:r>
            <a:r>
              <a:rPr lang="en-ID" sz="2400" b="1" dirty="0" err="1">
                <a:solidFill>
                  <a:srgbClr val="FF0000"/>
                </a:solidFill>
              </a:rPr>
              <a:t>bentuk</a:t>
            </a:r>
            <a:r>
              <a:rPr lang="en-ID" sz="2400" b="1" dirty="0">
                <a:solidFill>
                  <a:srgbClr val="FF0000"/>
                </a:solidFill>
              </a:rPr>
              <a:t> negara </a:t>
            </a:r>
            <a:r>
              <a:rPr lang="en-ID" sz="2400" b="1" dirty="0" err="1">
                <a:solidFill>
                  <a:srgbClr val="FF0000"/>
                </a:solidFill>
              </a:rPr>
              <a:t>teokrasi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masih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menyisakan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beberapa</a:t>
            </a:r>
            <a:r>
              <a:rPr lang="en-ID" sz="2400" b="1" dirty="0">
                <a:solidFill>
                  <a:srgbClr val="FF0000"/>
                </a:solidFill>
              </a:rPr>
              <a:t> negara di </a:t>
            </a:r>
            <a:r>
              <a:rPr lang="en-ID" sz="2400" b="1" dirty="0" err="1">
                <a:solidFill>
                  <a:srgbClr val="FF0000"/>
                </a:solidFill>
              </a:rPr>
              <a:t>antaranya</a:t>
            </a:r>
            <a:r>
              <a:rPr lang="en-ID" sz="2400" b="1" dirty="0">
                <a:solidFill>
                  <a:srgbClr val="FF0000"/>
                </a:solidFill>
              </a:rPr>
              <a:t> </a:t>
            </a:r>
            <a:r>
              <a:rPr lang="en-ID" sz="2400" b="1" dirty="0" err="1">
                <a:solidFill>
                  <a:srgbClr val="FF0000"/>
                </a:solidFill>
              </a:rPr>
              <a:t>ialah</a:t>
            </a:r>
            <a:r>
              <a:rPr lang="en-ID" sz="2400" b="1" dirty="0">
                <a:solidFill>
                  <a:srgbClr val="FF0000"/>
                </a:solidFill>
              </a:rPr>
              <a:t> negara </a:t>
            </a:r>
            <a:r>
              <a:rPr lang="en-ID" sz="2400" b="1" dirty="0" err="1">
                <a:solidFill>
                  <a:srgbClr val="FF0000"/>
                </a:solidFill>
              </a:rPr>
              <a:t>Vatikan</a:t>
            </a:r>
            <a:r>
              <a:rPr lang="en-ID" sz="2400" b="1" dirty="0">
                <a:solidFill>
                  <a:srgbClr val="FF0000"/>
                </a:solidFill>
              </a:rPr>
              <a:t>. 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Dewasa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ini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berkembang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bidang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kehidupan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lebih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luas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seperti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pasar dan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agama.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pasar </a:t>
            </a:r>
            <a:r>
              <a:rPr lang="en-ID" sz="2400" b="1" dirty="0" err="1">
                <a:solidFill>
                  <a:srgbClr val="FFFF00"/>
                </a:solidFill>
              </a:rPr>
              <a:t>berkembang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kehidupan</a:t>
            </a:r>
            <a:r>
              <a:rPr lang="en-ID" sz="2400" b="1" dirty="0">
                <a:solidFill>
                  <a:srgbClr val="FFFF00"/>
                </a:solidFill>
              </a:rPr>
              <a:t> modern </a:t>
            </a:r>
            <a:r>
              <a:rPr lang="en-ID" sz="2400" b="1" dirty="0" err="1">
                <a:solidFill>
                  <a:srgbClr val="FFFF00"/>
                </a:solidFill>
              </a:rPr>
              <a:t>sehingga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melahirkan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sikap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konsumtif</a:t>
            </a:r>
            <a:r>
              <a:rPr lang="en-ID" sz="2400" b="1" dirty="0">
                <a:solidFill>
                  <a:srgbClr val="FFFF00"/>
                </a:solidFill>
              </a:rPr>
              <a:t>; </a:t>
            </a:r>
            <a:r>
              <a:rPr lang="en-ID" sz="2400" b="1" dirty="0" err="1">
                <a:solidFill>
                  <a:srgbClr val="FFFF00"/>
                </a:solidFill>
              </a:rPr>
              <a:t>sedangkan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agama </a:t>
            </a:r>
            <a:r>
              <a:rPr lang="en-ID" sz="2400" b="1" dirty="0" err="1">
                <a:solidFill>
                  <a:srgbClr val="FFFF00"/>
                </a:solidFill>
              </a:rPr>
              <a:t>berkembang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arah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radikalisme</a:t>
            </a:r>
            <a:r>
              <a:rPr lang="en-ID" sz="2400" b="1" dirty="0">
                <a:solidFill>
                  <a:srgbClr val="FFFF00"/>
                </a:solidFill>
              </a:rPr>
              <a:t> agama (</a:t>
            </a:r>
            <a:r>
              <a:rPr lang="en-ID" sz="2400" b="1" dirty="0" err="1">
                <a:solidFill>
                  <a:srgbClr val="FFFF00"/>
                </a:solidFill>
              </a:rPr>
              <a:t>Fanatisme</a:t>
            </a:r>
            <a:r>
              <a:rPr lang="en-ID" sz="2400" b="1" dirty="0">
                <a:solidFill>
                  <a:srgbClr val="FFFF00"/>
                </a:solidFill>
              </a:rPr>
              <a:t>/</a:t>
            </a:r>
            <a:r>
              <a:rPr lang="en-ID" sz="2400" b="1" dirty="0" err="1">
                <a:solidFill>
                  <a:srgbClr val="FFFF00"/>
                </a:solidFill>
              </a:rPr>
              <a:t>Militansi</a:t>
            </a:r>
            <a:r>
              <a:rPr lang="en-ID" sz="2400" b="1" dirty="0">
                <a:solidFill>
                  <a:srgbClr val="FFFF00"/>
                </a:solidFill>
              </a:rPr>
              <a:t>).</a:t>
            </a:r>
          </a:p>
          <a:p>
            <a:pPr marL="0" indent="0" algn="just">
              <a:buNone/>
            </a:pPr>
            <a:r>
              <a:rPr lang="en-ID" sz="2400" b="1" dirty="0">
                <a:solidFill>
                  <a:schemeClr val="bg1"/>
                </a:solidFill>
              </a:rPr>
              <a:t>Pancasila </a:t>
            </a:r>
            <a:r>
              <a:rPr lang="en-ID" sz="2400" b="1" dirty="0" err="1">
                <a:solidFill>
                  <a:schemeClr val="bg1"/>
                </a:solidFill>
              </a:rPr>
              <a:t>sbg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ideologi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bangsa</a:t>
            </a:r>
            <a:r>
              <a:rPr lang="en-ID" sz="2400" b="1" dirty="0">
                <a:solidFill>
                  <a:schemeClr val="bg1"/>
                </a:solidFill>
              </a:rPr>
              <a:t> dan negara, </a:t>
            </a:r>
            <a:r>
              <a:rPr lang="en-ID" sz="2400" b="1" dirty="0" err="1">
                <a:solidFill>
                  <a:schemeClr val="bg1"/>
                </a:solidFill>
              </a:rPr>
              <a:t>sebab</a:t>
            </a:r>
            <a:r>
              <a:rPr lang="en-ID" sz="2400" b="1" dirty="0">
                <a:solidFill>
                  <a:schemeClr val="bg1"/>
                </a:solidFill>
              </a:rPr>
              <a:t> Pancasila </a:t>
            </a:r>
            <a:r>
              <a:rPr lang="en-ID" sz="2400" b="1" dirty="0" err="1">
                <a:solidFill>
                  <a:schemeClr val="bg1"/>
                </a:solidFill>
              </a:rPr>
              <a:t>adalah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rumusan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ttg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cita-cita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bangsa</a:t>
            </a:r>
            <a:r>
              <a:rPr lang="en-ID" sz="2400" b="1" dirty="0">
                <a:solidFill>
                  <a:schemeClr val="bg1"/>
                </a:solidFill>
              </a:rPr>
              <a:t> dan negara, </a:t>
            </a:r>
            <a:r>
              <a:rPr lang="en-ID" sz="2400" b="1" dirty="0" err="1">
                <a:solidFill>
                  <a:schemeClr val="bg1"/>
                </a:solidFill>
              </a:rPr>
              <a:t>cita-cita</a:t>
            </a:r>
            <a:r>
              <a:rPr lang="en-ID" sz="2400" b="1" dirty="0">
                <a:solidFill>
                  <a:schemeClr val="bg1"/>
                </a:solidFill>
              </a:rPr>
              <a:t>  </a:t>
            </a:r>
            <a:r>
              <a:rPr lang="en-ID" sz="2400" b="1" dirty="0" err="1">
                <a:solidFill>
                  <a:schemeClr val="bg1"/>
                </a:solidFill>
              </a:rPr>
              <a:t>kesadaran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kebangsaan</a:t>
            </a:r>
            <a:r>
              <a:rPr lang="en-ID" sz="2400" b="1" dirty="0">
                <a:solidFill>
                  <a:schemeClr val="bg1"/>
                </a:solidFill>
              </a:rPr>
              <a:t> &amp; </a:t>
            </a:r>
            <a:r>
              <a:rPr lang="en-ID" sz="2400" b="1" dirty="0" err="1">
                <a:solidFill>
                  <a:schemeClr val="bg1"/>
                </a:solidFill>
              </a:rPr>
              <a:t>cita-cita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penyelenggaraan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pemerintahan</a:t>
            </a:r>
            <a:r>
              <a:rPr lang="en-ID" sz="2400" b="1" dirty="0">
                <a:solidFill>
                  <a:schemeClr val="bg1"/>
                </a:solidFill>
              </a:rPr>
              <a:t> negara. </a:t>
            </a:r>
            <a:r>
              <a:rPr lang="en-ID" sz="2400" b="1" dirty="0" err="1">
                <a:solidFill>
                  <a:schemeClr val="bg1"/>
                </a:solidFill>
              </a:rPr>
              <a:t>Ideologi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mrpkan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rangkaian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kesatuan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cita-cita</a:t>
            </a:r>
            <a:r>
              <a:rPr lang="en-ID" sz="2400" b="1" dirty="0">
                <a:solidFill>
                  <a:schemeClr val="bg1"/>
                </a:solidFill>
              </a:rPr>
              <a:t> yang </a:t>
            </a:r>
            <a:r>
              <a:rPr lang="en-ID" sz="2400" b="1" dirty="0" err="1">
                <a:solidFill>
                  <a:schemeClr val="bg1"/>
                </a:solidFill>
              </a:rPr>
              <a:t>mendasar</a:t>
            </a:r>
            <a:r>
              <a:rPr lang="en-ID" sz="2400" b="1" dirty="0">
                <a:solidFill>
                  <a:schemeClr val="bg1"/>
                </a:solidFill>
              </a:rPr>
              <a:t> dan </a:t>
            </a:r>
            <a:r>
              <a:rPr lang="en-ID" sz="2400" b="1" dirty="0" err="1">
                <a:solidFill>
                  <a:schemeClr val="bg1"/>
                </a:solidFill>
              </a:rPr>
              <a:t>menyeluruh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jalin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menjalin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menjadi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suatu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sistem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pemikiran</a:t>
            </a:r>
            <a:r>
              <a:rPr lang="en-ID" sz="2400" b="1" dirty="0">
                <a:solidFill>
                  <a:schemeClr val="bg1"/>
                </a:solidFill>
              </a:rPr>
              <a:t> yang </a:t>
            </a:r>
            <a:r>
              <a:rPr lang="en-ID" sz="2400" b="1" dirty="0" err="1">
                <a:solidFill>
                  <a:schemeClr val="bg1"/>
                </a:solidFill>
              </a:rPr>
              <a:t>logis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bersumber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dari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pandangan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hidup</a:t>
            </a:r>
            <a:r>
              <a:rPr lang="en-ID" sz="2400" b="1" dirty="0">
                <a:solidFill>
                  <a:schemeClr val="bg1"/>
                </a:solidFill>
              </a:rPr>
              <a:t> (</a:t>
            </a:r>
            <a:r>
              <a:rPr lang="en-ID" sz="2400" b="1" dirty="0" err="1">
                <a:solidFill>
                  <a:schemeClr val="bg1"/>
                </a:solidFill>
              </a:rPr>
              <a:t>falsafah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hidup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bangsa</a:t>
            </a:r>
            <a:r>
              <a:rPr lang="en-ID" sz="2400" b="1" dirty="0">
                <a:solidFill>
                  <a:schemeClr val="bg1"/>
                </a:solidFill>
              </a:rPr>
              <a:t>). </a:t>
            </a:r>
            <a:r>
              <a:rPr lang="en-ID" sz="2400" b="1" dirty="0" err="1">
                <a:solidFill>
                  <a:schemeClr val="bg1"/>
                </a:solidFill>
              </a:rPr>
              <a:t>Pandangan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hidup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bangsa</a:t>
            </a:r>
            <a:r>
              <a:rPr lang="en-ID" sz="2400" b="1" dirty="0">
                <a:solidFill>
                  <a:schemeClr val="bg1"/>
                </a:solidFill>
              </a:rPr>
              <a:t> Indonesia </a:t>
            </a:r>
            <a:r>
              <a:rPr lang="en-ID" sz="2400" b="1" dirty="0" err="1">
                <a:solidFill>
                  <a:schemeClr val="bg1"/>
                </a:solidFill>
              </a:rPr>
              <a:t>adalah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pluralitas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atau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keberagaman</a:t>
            </a:r>
            <a:r>
              <a:rPr lang="en-ID" sz="2400" b="1" dirty="0">
                <a:solidFill>
                  <a:schemeClr val="bg1"/>
                </a:solidFill>
              </a:rPr>
              <a:t>, yang </a:t>
            </a:r>
            <a:r>
              <a:rPr lang="en-ID" sz="2400" b="1" dirty="0" err="1">
                <a:solidFill>
                  <a:schemeClr val="bg1"/>
                </a:solidFill>
              </a:rPr>
              <a:t>berasal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dari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cita-cita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kesatuan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bangsa</a:t>
            </a:r>
            <a:r>
              <a:rPr lang="en-ID" sz="2400" b="1" dirty="0">
                <a:solidFill>
                  <a:schemeClr val="bg1"/>
                </a:solidFill>
              </a:rPr>
              <a:t>.</a:t>
            </a:r>
          </a:p>
          <a:p>
            <a:pPr marL="0" indent="0" algn="just">
              <a:buNone/>
            </a:pPr>
            <a:endParaRPr lang="en-ID" sz="2400" b="1" dirty="0">
              <a:solidFill>
                <a:srgbClr val="FFC000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898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3168352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Secara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garis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besar</a:t>
            </a:r>
            <a:r>
              <a:rPr lang="en-ID" sz="2400" b="1" dirty="0">
                <a:solidFill>
                  <a:srgbClr val="FFFF00"/>
                </a:solidFill>
              </a:rPr>
              <a:t> Pancasila </a:t>
            </a:r>
            <a:r>
              <a:rPr lang="en-ID" sz="2400" b="1" dirty="0" err="1">
                <a:solidFill>
                  <a:srgbClr val="FFFF00"/>
                </a:solidFill>
              </a:rPr>
              <a:t>telah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hadir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hubungan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antara</a:t>
            </a:r>
            <a:r>
              <a:rPr lang="en-ID" sz="2400" b="1" dirty="0">
                <a:solidFill>
                  <a:srgbClr val="FFFF00"/>
                </a:solidFill>
              </a:rPr>
              <a:t> agama dan Negara dan </a:t>
            </a:r>
            <a:r>
              <a:rPr lang="en-ID" sz="2400" b="1" dirty="0" err="1">
                <a:solidFill>
                  <a:srgbClr val="FFFF00"/>
                </a:solidFill>
              </a:rPr>
              <a:t>senantiasa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menghadirkan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kenyamanan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terhadap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berbangsa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bernegara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dapat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dipahami</a:t>
            </a:r>
            <a:r>
              <a:rPr lang="en-ID" sz="2400" b="1" dirty="0">
                <a:solidFill>
                  <a:srgbClr val="FFFF00"/>
                </a:solidFill>
              </a:rPr>
              <a:t> pada </a:t>
            </a:r>
            <a:r>
              <a:rPr lang="en-ID" sz="2400" b="1" dirty="0" err="1">
                <a:solidFill>
                  <a:srgbClr val="FFFF00"/>
                </a:solidFill>
              </a:rPr>
              <a:t>sila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pertama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berbunyi</a:t>
            </a:r>
            <a:r>
              <a:rPr lang="en-ID" sz="2400" b="1" dirty="0">
                <a:solidFill>
                  <a:srgbClr val="FFFF00"/>
                </a:solidFill>
              </a:rPr>
              <a:t> “</a:t>
            </a:r>
            <a:r>
              <a:rPr lang="en-ID" sz="2400" b="1" dirty="0" err="1">
                <a:solidFill>
                  <a:srgbClr val="FFFF00"/>
                </a:solidFill>
              </a:rPr>
              <a:t>Ketuhanan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maha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esa</a:t>
            </a:r>
            <a:r>
              <a:rPr lang="en-ID" sz="2400" b="1" dirty="0">
                <a:solidFill>
                  <a:srgbClr val="FFFF00"/>
                </a:solidFill>
              </a:rPr>
              <a:t>” oleh </a:t>
            </a:r>
            <a:r>
              <a:rPr lang="en-ID" sz="2400" b="1" dirty="0" err="1">
                <a:solidFill>
                  <a:srgbClr val="FFFF00"/>
                </a:solidFill>
              </a:rPr>
              <a:t>karenanya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Hubungan</a:t>
            </a:r>
            <a:r>
              <a:rPr lang="en-ID" sz="2400" b="1" dirty="0">
                <a:solidFill>
                  <a:srgbClr val="FFFF00"/>
                </a:solidFill>
              </a:rPr>
              <a:t> Agama dan Negara yang </a:t>
            </a:r>
            <a:r>
              <a:rPr lang="en-ID" sz="2400" b="1" dirty="0" err="1">
                <a:solidFill>
                  <a:srgbClr val="FFFF00"/>
                </a:solidFill>
              </a:rPr>
              <a:t>ada</a:t>
            </a:r>
            <a:r>
              <a:rPr lang="en-ID" sz="2400" b="1" dirty="0">
                <a:solidFill>
                  <a:srgbClr val="FFFF00"/>
                </a:solidFill>
              </a:rPr>
              <a:t> di Indonesia </a:t>
            </a:r>
            <a:r>
              <a:rPr lang="en-ID" sz="2400" b="1" dirty="0" err="1">
                <a:solidFill>
                  <a:srgbClr val="FFFF00"/>
                </a:solidFill>
              </a:rPr>
              <a:t>telah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diperjelas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beberapa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pasal-pasal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dalam</a:t>
            </a:r>
            <a:r>
              <a:rPr lang="en-ID" sz="2400" b="1" dirty="0">
                <a:solidFill>
                  <a:srgbClr val="FFFF00"/>
                </a:solidFill>
              </a:rPr>
              <a:t> UUD </a:t>
            </a:r>
            <a:r>
              <a:rPr lang="en-ID" sz="2400" b="1" dirty="0" err="1">
                <a:solidFill>
                  <a:srgbClr val="FFFF00"/>
                </a:solidFill>
              </a:rPr>
              <a:t>yaitu</a:t>
            </a:r>
            <a:r>
              <a:rPr lang="en-ID" sz="2400" b="1" dirty="0">
                <a:solidFill>
                  <a:srgbClr val="FFFF00"/>
                </a:solidFill>
              </a:rPr>
              <a:t>: </a:t>
            </a:r>
            <a:r>
              <a:rPr lang="en-ID" sz="2400" b="1" dirty="0" err="1">
                <a:solidFill>
                  <a:srgbClr val="FFFF00"/>
                </a:solidFill>
              </a:rPr>
              <a:t>Pasal</a:t>
            </a:r>
            <a:r>
              <a:rPr lang="en-ID" sz="2400" b="1" dirty="0">
                <a:solidFill>
                  <a:srgbClr val="FFFF00"/>
                </a:solidFill>
              </a:rPr>
              <a:t> 28E UUD </a:t>
            </a:r>
            <a:r>
              <a:rPr lang="en-ID" sz="2400" b="1" dirty="0" err="1">
                <a:solidFill>
                  <a:srgbClr val="FFFF00"/>
                </a:solidFill>
              </a:rPr>
              <a:t>bahwa</a:t>
            </a:r>
            <a:r>
              <a:rPr lang="en-ID" sz="2400" b="1" dirty="0">
                <a:solidFill>
                  <a:srgbClr val="FFFF00"/>
                </a:solidFill>
              </a:rPr>
              <a:t>: “</a:t>
            </a:r>
            <a:r>
              <a:rPr lang="en-ID" sz="2400" b="1" dirty="0" err="1">
                <a:solidFill>
                  <a:srgbClr val="FFFF00"/>
                </a:solidFill>
              </a:rPr>
              <a:t>Setiap</a:t>
            </a:r>
            <a:r>
              <a:rPr lang="en-ID" sz="2400" b="1" dirty="0">
                <a:solidFill>
                  <a:srgbClr val="FFFF00"/>
                </a:solidFill>
              </a:rPr>
              <a:t> orang </a:t>
            </a:r>
            <a:r>
              <a:rPr lang="en-ID" sz="2400" b="1" dirty="0" err="1">
                <a:solidFill>
                  <a:srgbClr val="FFFF00"/>
                </a:solidFill>
              </a:rPr>
              <a:t>bebas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memeluk</a:t>
            </a:r>
            <a:r>
              <a:rPr lang="en-ID" sz="2400" b="1" dirty="0">
                <a:solidFill>
                  <a:srgbClr val="FFFF00"/>
                </a:solidFill>
              </a:rPr>
              <a:t> agama dan </a:t>
            </a:r>
            <a:r>
              <a:rPr lang="en-ID" sz="2400" b="1" dirty="0" err="1">
                <a:solidFill>
                  <a:srgbClr val="FFFF00"/>
                </a:solidFill>
              </a:rPr>
              <a:t>beribadat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menurut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agamanya</a:t>
            </a:r>
            <a:r>
              <a:rPr lang="en-ID" sz="2400" b="1" dirty="0">
                <a:solidFill>
                  <a:srgbClr val="FFFF00"/>
                </a:solidFill>
              </a:rPr>
              <a:t> ” </a:t>
            </a:r>
            <a:r>
              <a:rPr lang="en-ID" sz="2400" b="1" dirty="0" err="1">
                <a:solidFill>
                  <a:srgbClr val="FFFF00"/>
                </a:solidFill>
              </a:rPr>
              <a:t>serta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Pasal</a:t>
            </a:r>
            <a:r>
              <a:rPr lang="en-ID" sz="2400" b="1" dirty="0">
                <a:solidFill>
                  <a:srgbClr val="FFFF00"/>
                </a:solidFill>
              </a:rPr>
              <a:t> 29 </a:t>
            </a:r>
            <a:r>
              <a:rPr lang="en-ID" sz="2400" b="1" dirty="0" err="1">
                <a:solidFill>
                  <a:srgbClr val="FFFF00"/>
                </a:solidFill>
              </a:rPr>
              <a:t>ayat</a:t>
            </a:r>
            <a:r>
              <a:rPr lang="en-ID" sz="2400" b="1" dirty="0">
                <a:solidFill>
                  <a:srgbClr val="FFFF00"/>
                </a:solidFill>
              </a:rPr>
              <a:t> (1) UUD </a:t>
            </a:r>
            <a:r>
              <a:rPr lang="en-ID" sz="2400" b="1" dirty="0" err="1">
                <a:solidFill>
                  <a:srgbClr val="FFFF00"/>
                </a:solidFill>
              </a:rPr>
              <a:t>bahwa</a:t>
            </a:r>
            <a:r>
              <a:rPr lang="en-ID" sz="2400" b="1" dirty="0">
                <a:solidFill>
                  <a:srgbClr val="FFFF00"/>
                </a:solidFill>
              </a:rPr>
              <a:t> “Negara </a:t>
            </a:r>
            <a:r>
              <a:rPr lang="en-ID" sz="2400" b="1" dirty="0" err="1">
                <a:solidFill>
                  <a:srgbClr val="FFFF00"/>
                </a:solidFill>
              </a:rPr>
              <a:t>berdasar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atas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Ketuhanan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Maha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Esa</a:t>
            </a:r>
            <a:r>
              <a:rPr lang="en-ID" sz="2400" b="1" dirty="0">
                <a:solidFill>
                  <a:srgbClr val="FFFF00"/>
                </a:solidFill>
              </a:rPr>
              <a:t>”.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chemeClr val="bg1"/>
                </a:solidFill>
              </a:rPr>
              <a:t>Pasal</a:t>
            </a:r>
            <a:r>
              <a:rPr lang="en-ID" sz="2400" b="1" dirty="0">
                <a:solidFill>
                  <a:schemeClr val="bg1"/>
                </a:solidFill>
              </a:rPr>
              <a:t> 29 </a:t>
            </a:r>
            <a:r>
              <a:rPr lang="en-ID" sz="2400" b="1" dirty="0" err="1">
                <a:solidFill>
                  <a:schemeClr val="bg1"/>
                </a:solidFill>
              </a:rPr>
              <a:t>ayat</a:t>
            </a:r>
            <a:r>
              <a:rPr lang="en-ID" sz="2400" b="1" dirty="0">
                <a:solidFill>
                  <a:schemeClr val="bg1"/>
                </a:solidFill>
              </a:rPr>
              <a:t> (2) UUD </a:t>
            </a:r>
            <a:r>
              <a:rPr lang="en-ID" sz="2400" b="1" dirty="0" err="1">
                <a:solidFill>
                  <a:schemeClr val="bg1"/>
                </a:solidFill>
              </a:rPr>
              <a:t>bahwa</a:t>
            </a:r>
            <a:r>
              <a:rPr lang="en-ID" sz="2400" b="1" dirty="0">
                <a:solidFill>
                  <a:schemeClr val="bg1"/>
                </a:solidFill>
              </a:rPr>
              <a:t> “Negara </a:t>
            </a:r>
            <a:r>
              <a:rPr lang="en-ID" sz="2400" b="1" dirty="0" err="1">
                <a:solidFill>
                  <a:schemeClr val="bg1"/>
                </a:solidFill>
              </a:rPr>
              <a:t>menjamin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kemerdekaan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tiap-tiap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penduduk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untuk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memeluk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agamanya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masing-masing</a:t>
            </a:r>
            <a:r>
              <a:rPr lang="en-ID" sz="2400" b="1" dirty="0">
                <a:solidFill>
                  <a:schemeClr val="bg1"/>
                </a:solidFill>
              </a:rPr>
              <a:t> dan </a:t>
            </a:r>
            <a:r>
              <a:rPr lang="en-ID" sz="2400" b="1" dirty="0" err="1">
                <a:solidFill>
                  <a:schemeClr val="bg1"/>
                </a:solidFill>
              </a:rPr>
              <a:t>untuk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beribadat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menurut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agamanya</a:t>
            </a:r>
            <a:r>
              <a:rPr lang="en-ID" sz="2400" b="1" dirty="0">
                <a:solidFill>
                  <a:schemeClr val="bg1"/>
                </a:solidFill>
              </a:rPr>
              <a:t> dan </a:t>
            </a:r>
            <a:r>
              <a:rPr lang="en-ID" sz="2400" b="1" dirty="0" err="1">
                <a:solidFill>
                  <a:schemeClr val="bg1"/>
                </a:solidFill>
              </a:rPr>
              <a:t>kepercayaannya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itu</a:t>
            </a:r>
            <a:r>
              <a:rPr lang="en-ID" sz="2400" b="1" dirty="0">
                <a:solidFill>
                  <a:schemeClr val="bg1"/>
                </a:solidFill>
              </a:rPr>
              <a:t>.” </a:t>
            </a:r>
            <a:r>
              <a:rPr lang="en-ID" sz="2400" b="1" dirty="0" err="1">
                <a:solidFill>
                  <a:schemeClr val="bg1"/>
                </a:solidFill>
              </a:rPr>
              <a:t>Berdasarkan</a:t>
            </a:r>
            <a:r>
              <a:rPr lang="en-ID" sz="2400" b="1" dirty="0">
                <a:solidFill>
                  <a:schemeClr val="bg1"/>
                </a:solidFill>
              </a:rPr>
              <a:t> pada </a:t>
            </a:r>
            <a:r>
              <a:rPr lang="en-ID" sz="2400" b="1" dirty="0" err="1">
                <a:solidFill>
                  <a:schemeClr val="bg1"/>
                </a:solidFill>
              </a:rPr>
              <a:t>pasal</a:t>
            </a:r>
            <a:r>
              <a:rPr lang="en-ID" sz="2400" b="1" dirty="0">
                <a:solidFill>
                  <a:schemeClr val="bg1"/>
                </a:solidFill>
              </a:rPr>
              <a:t> 29 UUD 1945 </a:t>
            </a:r>
            <a:r>
              <a:rPr lang="en-ID" sz="2400" b="1" dirty="0" err="1">
                <a:solidFill>
                  <a:schemeClr val="bg1"/>
                </a:solidFill>
              </a:rPr>
              <a:t>beserta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tafsirnya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tersebut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pemerintah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wajib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untuk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mengatur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kehidupan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beragama</a:t>
            </a:r>
            <a:r>
              <a:rPr lang="en-ID" sz="2400" b="1" dirty="0">
                <a:solidFill>
                  <a:schemeClr val="bg1"/>
                </a:solidFill>
              </a:rPr>
              <a:t> di Indonesia. </a:t>
            </a:r>
            <a:r>
              <a:rPr lang="en-ID" sz="2400" b="1" dirty="0" err="1">
                <a:solidFill>
                  <a:schemeClr val="bg1"/>
                </a:solidFill>
              </a:rPr>
              <a:t>Sebagai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pelaksanaan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pasal</a:t>
            </a:r>
            <a:r>
              <a:rPr lang="en-ID" sz="2400" b="1" dirty="0">
                <a:solidFill>
                  <a:schemeClr val="bg1"/>
                </a:solidFill>
              </a:rPr>
              <a:t> 29 (2) UUD 1945 </a:t>
            </a:r>
            <a:r>
              <a:rPr lang="en-ID" sz="2400" b="1" dirty="0" err="1">
                <a:solidFill>
                  <a:schemeClr val="bg1"/>
                </a:solidFill>
              </a:rPr>
              <a:t>pemerintah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mengeluarkan</a:t>
            </a:r>
            <a:r>
              <a:rPr lang="en-ID" sz="2400" b="1" dirty="0">
                <a:solidFill>
                  <a:schemeClr val="bg1"/>
                </a:solidFill>
              </a:rPr>
              <a:t> UU No. 1/PNPS/1965 </a:t>
            </a:r>
            <a:r>
              <a:rPr lang="en-ID" sz="2400" b="1" dirty="0" err="1">
                <a:solidFill>
                  <a:schemeClr val="bg1"/>
                </a:solidFill>
              </a:rPr>
              <a:t>tentang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pencegahan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penyalahgunaan</a:t>
            </a:r>
            <a:r>
              <a:rPr lang="en-ID" sz="2400" b="1" dirty="0">
                <a:solidFill>
                  <a:schemeClr val="bg1"/>
                </a:solidFill>
              </a:rPr>
              <a:t> dan/</a:t>
            </a:r>
            <a:r>
              <a:rPr lang="en-ID" sz="2400" b="1" dirty="0" err="1">
                <a:solidFill>
                  <a:schemeClr val="bg1"/>
                </a:solidFill>
              </a:rPr>
              <a:t>atau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penodaan</a:t>
            </a:r>
            <a:r>
              <a:rPr lang="en-ID" sz="2400" b="1" dirty="0">
                <a:solidFill>
                  <a:schemeClr val="bg1"/>
                </a:solidFill>
              </a:rPr>
              <a:t> agama yang </a:t>
            </a:r>
            <a:r>
              <a:rPr lang="en-ID" sz="2400" b="1" dirty="0" err="1">
                <a:solidFill>
                  <a:schemeClr val="bg1"/>
                </a:solidFill>
              </a:rPr>
              <a:t>dikukuhkan</a:t>
            </a:r>
            <a:r>
              <a:rPr lang="en-ID" sz="2400" b="1" dirty="0">
                <a:solidFill>
                  <a:schemeClr val="bg1"/>
                </a:solidFill>
              </a:rPr>
              <a:t> oleh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11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6632"/>
            <a:ext cx="8640960" cy="3168352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>
                <a:solidFill>
                  <a:schemeClr val="bg1"/>
                </a:solidFill>
              </a:rPr>
              <a:t>UU No.5 </a:t>
            </a:r>
            <a:r>
              <a:rPr lang="en-ID" sz="2400" b="1" dirty="0" err="1">
                <a:solidFill>
                  <a:schemeClr val="bg1"/>
                </a:solidFill>
              </a:rPr>
              <a:t>tahun</a:t>
            </a:r>
            <a:r>
              <a:rPr lang="en-ID" sz="2400" b="1" dirty="0">
                <a:solidFill>
                  <a:schemeClr val="bg1"/>
                </a:solidFill>
              </a:rPr>
              <a:t> 1969 </a:t>
            </a:r>
            <a:r>
              <a:rPr lang="en-ID" sz="2400" b="1" dirty="0" err="1">
                <a:solidFill>
                  <a:schemeClr val="bg1"/>
                </a:solidFill>
              </a:rPr>
              <a:t>tentang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pernyataan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bebagai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penetapan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presiden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sebagai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undang</a:t>
            </a:r>
            <a:r>
              <a:rPr lang="en-ID" sz="2400" b="1" dirty="0">
                <a:solidFill>
                  <a:schemeClr val="bg1"/>
                </a:solidFill>
              </a:rPr>
              <a:t> - </a:t>
            </a:r>
            <a:r>
              <a:rPr lang="en-ID" sz="2400" b="1" dirty="0" err="1">
                <a:solidFill>
                  <a:schemeClr val="bg1"/>
                </a:solidFill>
              </a:rPr>
              <a:t>undang</a:t>
            </a:r>
            <a:r>
              <a:rPr lang="en-ID" sz="2400" b="1" dirty="0">
                <a:solidFill>
                  <a:schemeClr val="bg1"/>
                </a:solidFill>
              </a:rPr>
              <a:t>. </a:t>
            </a:r>
            <a:r>
              <a:rPr lang="en-ID" sz="2400" b="1" dirty="0" err="1">
                <a:solidFill>
                  <a:schemeClr val="bg1"/>
                </a:solidFill>
              </a:rPr>
              <a:t>Bentuk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terlibatnya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pemerintah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dalam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persoalan</a:t>
            </a:r>
            <a:r>
              <a:rPr lang="en-ID" sz="2400" b="1" dirty="0">
                <a:solidFill>
                  <a:schemeClr val="bg1"/>
                </a:solidFill>
              </a:rPr>
              <a:t> agama </a:t>
            </a:r>
            <a:r>
              <a:rPr lang="en-ID" sz="2400" b="1" dirty="0" err="1">
                <a:solidFill>
                  <a:schemeClr val="bg1"/>
                </a:solidFill>
              </a:rPr>
              <a:t>adalah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dengan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adanya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pengakuan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terhadap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beberapa</a:t>
            </a:r>
            <a:r>
              <a:rPr lang="en-ID" sz="2400" b="1" dirty="0">
                <a:solidFill>
                  <a:schemeClr val="bg1"/>
                </a:solidFill>
              </a:rPr>
              <a:t> agama di Indonesia. </a:t>
            </a:r>
            <a:r>
              <a:rPr lang="en-ID" sz="2400" b="1" dirty="0" err="1">
                <a:solidFill>
                  <a:schemeClr val="bg1"/>
                </a:solidFill>
              </a:rPr>
              <a:t>Pengakuan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ini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muncul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dalam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bentuk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keluarnya</a:t>
            </a:r>
            <a:r>
              <a:rPr lang="en-ID" sz="2400" b="1" dirty="0">
                <a:solidFill>
                  <a:schemeClr val="bg1"/>
                </a:solidFill>
              </a:rPr>
              <a:t> Surat </a:t>
            </a:r>
            <a:r>
              <a:rPr lang="en-ID" sz="2400" b="1" dirty="0" err="1">
                <a:solidFill>
                  <a:schemeClr val="bg1"/>
                </a:solidFill>
              </a:rPr>
              <a:t>Edaran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Mentri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Dalam</a:t>
            </a:r>
            <a:r>
              <a:rPr lang="en-ID" sz="2400" b="1" dirty="0">
                <a:solidFill>
                  <a:schemeClr val="bg1"/>
                </a:solidFill>
              </a:rPr>
              <a:t> Negeri No. 477/74054/1978 yang </a:t>
            </a:r>
            <a:r>
              <a:rPr lang="en-ID" sz="2400" b="1" dirty="0" err="1">
                <a:solidFill>
                  <a:schemeClr val="bg1"/>
                </a:solidFill>
              </a:rPr>
              <a:t>diantaranya</a:t>
            </a:r>
            <a:r>
              <a:rPr lang="en-ID" sz="2400" b="1" dirty="0">
                <a:solidFill>
                  <a:schemeClr val="bg1"/>
                </a:solidFill>
              </a:rPr>
              <a:t> agama yang di </a:t>
            </a:r>
            <a:r>
              <a:rPr lang="en-ID" sz="2400" b="1" dirty="0" err="1">
                <a:solidFill>
                  <a:schemeClr val="bg1"/>
                </a:solidFill>
              </a:rPr>
              <a:t>akui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pemerintah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yaitu</a:t>
            </a:r>
            <a:r>
              <a:rPr lang="en-ID" sz="2400" b="1" dirty="0">
                <a:solidFill>
                  <a:schemeClr val="bg1"/>
                </a:solidFill>
              </a:rPr>
              <a:t> Islam, Kristen/</a:t>
            </a:r>
            <a:r>
              <a:rPr lang="en-ID" sz="2400" b="1" dirty="0" err="1">
                <a:solidFill>
                  <a:schemeClr val="bg1"/>
                </a:solidFill>
              </a:rPr>
              <a:t>Protestan</a:t>
            </a:r>
            <a:r>
              <a:rPr lang="en-ID" sz="2400" b="1" dirty="0">
                <a:solidFill>
                  <a:schemeClr val="bg1"/>
                </a:solidFill>
              </a:rPr>
              <a:t>, Hindu, Buddha, dan </a:t>
            </a:r>
            <a:r>
              <a:rPr lang="en-ID" sz="2400" b="1" dirty="0" err="1">
                <a:solidFill>
                  <a:schemeClr val="bg1"/>
                </a:solidFill>
              </a:rPr>
              <a:t>Khong</a:t>
            </a:r>
            <a:r>
              <a:rPr lang="en-ID" sz="2400" b="1" dirty="0">
                <a:solidFill>
                  <a:schemeClr val="bg1"/>
                </a:solidFill>
              </a:rPr>
              <a:t> Hu Cu (</a:t>
            </a:r>
            <a:r>
              <a:rPr lang="en-ID" sz="2400" b="1" dirty="0" err="1">
                <a:solidFill>
                  <a:schemeClr val="bg1"/>
                </a:solidFill>
              </a:rPr>
              <a:t>Budiyono</a:t>
            </a:r>
            <a:r>
              <a:rPr lang="en-ID" sz="2400" b="1" dirty="0">
                <a:solidFill>
                  <a:schemeClr val="bg1"/>
                </a:solidFill>
              </a:rPr>
              <a:t>, 2014).</a:t>
            </a: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2859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00FFFF"/>
                </a:solidFill>
              </a:rPr>
              <a:t>PENDAPAT AHLI MENGENAI IDEOLOGI &amp; AGAMA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3168352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>
                <a:solidFill>
                  <a:srgbClr val="FFFF00"/>
                </a:solidFill>
              </a:rPr>
              <a:t>Raymond Aron </a:t>
            </a:r>
            <a:r>
              <a:rPr lang="en-ID" sz="2400" b="1" dirty="0" err="1">
                <a:solidFill>
                  <a:srgbClr val="FFFF00"/>
                </a:solidFill>
              </a:rPr>
              <a:t>memahami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dengan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dua</a:t>
            </a:r>
            <a:r>
              <a:rPr lang="en-ID" sz="2400" b="1" dirty="0">
                <a:solidFill>
                  <a:srgbClr val="FFFF00"/>
                </a:solidFill>
              </a:rPr>
              <a:t> model : 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Pertama</a:t>
            </a:r>
            <a:r>
              <a:rPr lang="en-ID" sz="2400" b="1" dirty="0">
                <a:solidFill>
                  <a:srgbClr val="FFFF00"/>
                </a:solidFill>
              </a:rPr>
              <a:t>, “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merupakan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sistem</a:t>
            </a:r>
            <a:r>
              <a:rPr lang="en-ID" sz="2400" b="1" dirty="0">
                <a:solidFill>
                  <a:srgbClr val="FFFF00"/>
                </a:solidFill>
              </a:rPr>
              <a:t> global </a:t>
            </a:r>
            <a:r>
              <a:rPr lang="en-ID" sz="2400" b="1" dirty="0" err="1">
                <a:solidFill>
                  <a:srgbClr val="FFFF00"/>
                </a:solidFill>
              </a:rPr>
              <a:t>penafsiran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tindakan</a:t>
            </a:r>
            <a:r>
              <a:rPr lang="en-ID" sz="2400" b="1" dirty="0">
                <a:solidFill>
                  <a:srgbClr val="FFFF00"/>
                </a:solidFill>
              </a:rPr>
              <a:t>”. “</a:t>
            </a:r>
            <a:r>
              <a:rPr lang="en-ID" sz="2400" b="1" dirty="0" err="1">
                <a:solidFill>
                  <a:srgbClr val="FFFF00"/>
                </a:solidFill>
              </a:rPr>
              <a:t>suatu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perumusan</a:t>
            </a:r>
            <a:r>
              <a:rPr lang="en-ID" sz="2400" b="1" dirty="0">
                <a:solidFill>
                  <a:srgbClr val="FFFF00"/>
                </a:solidFill>
              </a:rPr>
              <a:t> semi </a:t>
            </a:r>
            <a:r>
              <a:rPr lang="en-ID" sz="2400" b="1" dirty="0" err="1">
                <a:solidFill>
                  <a:srgbClr val="FFFF00"/>
                </a:solidFill>
              </a:rPr>
              <a:t>sistematis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tentang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suatu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visi</a:t>
            </a:r>
            <a:r>
              <a:rPr lang="en-ID" sz="2400" b="1" dirty="0">
                <a:solidFill>
                  <a:srgbClr val="FFFF00"/>
                </a:solidFill>
              </a:rPr>
              <a:t> global dunia </a:t>
            </a:r>
            <a:r>
              <a:rPr lang="en-ID" sz="2400" b="1" dirty="0" err="1">
                <a:solidFill>
                  <a:srgbClr val="FFFF00"/>
                </a:solidFill>
              </a:rPr>
              <a:t>nyata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visi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memberi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makna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sekaligus</a:t>
            </a:r>
            <a:r>
              <a:rPr lang="en-ID" sz="2400" b="1" dirty="0">
                <a:solidFill>
                  <a:srgbClr val="FFFF00"/>
                </a:solidFill>
              </a:rPr>
              <a:t> pada masa </a:t>
            </a:r>
            <a:r>
              <a:rPr lang="en-ID" sz="2400" b="1" dirty="0" err="1">
                <a:solidFill>
                  <a:srgbClr val="FFFF00"/>
                </a:solidFill>
              </a:rPr>
              <a:t>lalu</a:t>
            </a:r>
            <a:r>
              <a:rPr lang="en-ID" sz="2400" b="1" dirty="0">
                <a:solidFill>
                  <a:srgbClr val="FFFF00"/>
                </a:solidFill>
              </a:rPr>
              <a:t> dan yang </a:t>
            </a:r>
            <a:r>
              <a:rPr lang="en-ID" sz="2400" b="1" dirty="0" err="1">
                <a:solidFill>
                  <a:srgbClr val="FFFF00"/>
                </a:solidFill>
              </a:rPr>
              <a:t>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datang</a:t>
            </a:r>
            <a:r>
              <a:rPr lang="en-ID" sz="2400" b="1" dirty="0">
                <a:solidFill>
                  <a:srgbClr val="FFFF00"/>
                </a:solidFill>
              </a:rPr>
              <a:t> (</a:t>
            </a:r>
            <a:r>
              <a:rPr lang="en-ID" sz="2400" b="1" dirty="0" err="1">
                <a:solidFill>
                  <a:srgbClr val="FFFF00"/>
                </a:solidFill>
              </a:rPr>
              <a:t>Haryatmoko</a:t>
            </a:r>
            <a:r>
              <a:rPr lang="en-ID" sz="2400" b="1" dirty="0">
                <a:solidFill>
                  <a:srgbClr val="FFFF00"/>
                </a:solidFill>
              </a:rPr>
              <a:t>, 2003: 14). 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FFFF00"/>
                </a:solidFill>
              </a:rPr>
              <a:t>Kedua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ideologi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disamakan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dengan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apa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disebut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dengan</a:t>
            </a:r>
            <a:r>
              <a:rPr lang="en-ID" sz="2400" b="1" dirty="0">
                <a:solidFill>
                  <a:srgbClr val="FFFF00"/>
                </a:solidFill>
              </a:rPr>
              <a:t> agama </a:t>
            </a:r>
            <a:r>
              <a:rPr lang="en-ID" sz="2400" b="1" dirty="0" err="1">
                <a:solidFill>
                  <a:srgbClr val="FFFF00"/>
                </a:solidFill>
              </a:rPr>
              <a:t>sekuler</a:t>
            </a:r>
            <a:r>
              <a:rPr lang="en-ID" sz="2400" b="1" dirty="0">
                <a:solidFill>
                  <a:srgbClr val="FFFF00"/>
                </a:solidFill>
              </a:rPr>
              <a:t> (</a:t>
            </a:r>
            <a:r>
              <a:rPr lang="en-ID" sz="2400" b="1" dirty="0" err="1">
                <a:solidFill>
                  <a:srgbClr val="FFFF00"/>
                </a:solidFill>
              </a:rPr>
              <a:t>nasionalisme-sosialisme</a:t>
            </a:r>
            <a:r>
              <a:rPr lang="en-ID" sz="2400" b="1" dirty="0">
                <a:solidFill>
                  <a:srgbClr val="FFFF00"/>
                </a:solidFill>
              </a:rPr>
              <a:t> Hitler dan </a:t>
            </a:r>
            <a:r>
              <a:rPr lang="en-ID" sz="2400" b="1" dirty="0" err="1">
                <a:solidFill>
                  <a:srgbClr val="FFFF00"/>
                </a:solidFill>
              </a:rPr>
              <a:t>Stalinisme</a:t>
            </a:r>
            <a:r>
              <a:rPr lang="en-ID" sz="2400" b="1" dirty="0">
                <a:solidFill>
                  <a:srgbClr val="FFFF00"/>
                </a:solidFill>
              </a:rPr>
              <a:t>), </a:t>
            </a:r>
            <a:r>
              <a:rPr lang="en-ID" sz="2400" b="1" dirty="0" err="1">
                <a:solidFill>
                  <a:srgbClr val="FFFF00"/>
                </a:solidFill>
              </a:rPr>
              <a:t>Istilah</a:t>
            </a:r>
            <a:r>
              <a:rPr lang="en-ID" sz="2400" b="1" dirty="0">
                <a:solidFill>
                  <a:srgbClr val="FFFF00"/>
                </a:solidFill>
              </a:rPr>
              <a:t> “agama-</a:t>
            </a:r>
            <a:r>
              <a:rPr lang="en-ID" sz="2400" b="1" dirty="0" err="1">
                <a:solidFill>
                  <a:srgbClr val="FFFF00"/>
                </a:solidFill>
              </a:rPr>
              <a:t>sekuler</a:t>
            </a:r>
            <a:r>
              <a:rPr lang="en-ID" sz="2400" b="1" dirty="0">
                <a:solidFill>
                  <a:srgbClr val="FFFF00"/>
                </a:solidFill>
              </a:rPr>
              <a:t>” yang </a:t>
            </a:r>
            <a:r>
              <a:rPr lang="en-ID" sz="2400" b="1" dirty="0" err="1">
                <a:solidFill>
                  <a:srgbClr val="FFFF00"/>
                </a:solidFill>
              </a:rPr>
              <a:t>dimaksudkan</a:t>
            </a:r>
            <a:r>
              <a:rPr lang="en-ID" sz="2400" b="1" dirty="0">
                <a:solidFill>
                  <a:srgbClr val="FFFF00"/>
                </a:solidFill>
              </a:rPr>
              <a:t> “</a:t>
            </a:r>
            <a:r>
              <a:rPr lang="en-ID" sz="2400" b="1" dirty="0" err="1">
                <a:solidFill>
                  <a:srgbClr val="FFFF00"/>
                </a:solidFill>
              </a:rPr>
              <a:t>suatu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perumusan</a:t>
            </a:r>
            <a:r>
              <a:rPr lang="en-ID" sz="2400" b="1" dirty="0">
                <a:solidFill>
                  <a:srgbClr val="FFFF00"/>
                </a:solidFill>
              </a:rPr>
              <a:t> semi-</a:t>
            </a:r>
            <a:r>
              <a:rPr lang="en-ID" sz="2400" b="1" dirty="0" err="1">
                <a:solidFill>
                  <a:srgbClr val="FFFF00"/>
                </a:solidFill>
              </a:rPr>
              <a:t>sistematis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tentang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suatu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visi</a:t>
            </a:r>
            <a:r>
              <a:rPr lang="en-ID" sz="2400" b="1" dirty="0">
                <a:solidFill>
                  <a:srgbClr val="FFFF00"/>
                </a:solidFill>
              </a:rPr>
              <a:t> global dunia </a:t>
            </a:r>
            <a:r>
              <a:rPr lang="en-ID" sz="2400" b="1" dirty="0" err="1">
                <a:solidFill>
                  <a:srgbClr val="FFFF00"/>
                </a:solidFill>
              </a:rPr>
              <a:t>nyata</a:t>
            </a:r>
            <a:r>
              <a:rPr lang="en-ID" sz="2400" b="1" dirty="0">
                <a:solidFill>
                  <a:srgbClr val="FFFF00"/>
                </a:solidFill>
              </a:rPr>
              <a:t>, </a:t>
            </a:r>
            <a:r>
              <a:rPr lang="en-ID" sz="2400" b="1" dirty="0" err="1">
                <a:solidFill>
                  <a:srgbClr val="FFFF00"/>
                </a:solidFill>
              </a:rPr>
              <a:t>visi</a:t>
            </a:r>
            <a:r>
              <a:rPr lang="en-ID" sz="2400" b="1" dirty="0">
                <a:solidFill>
                  <a:srgbClr val="FFFF00"/>
                </a:solidFill>
              </a:rPr>
              <a:t> yang </a:t>
            </a:r>
            <a:r>
              <a:rPr lang="en-ID" sz="2400" b="1" dirty="0" err="1">
                <a:solidFill>
                  <a:srgbClr val="FFFF00"/>
                </a:solidFill>
              </a:rPr>
              <a:t>memberi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makna</a:t>
            </a:r>
            <a:r>
              <a:rPr lang="en-ID" sz="2400" b="1" dirty="0">
                <a:solidFill>
                  <a:srgbClr val="FFFF00"/>
                </a:solidFill>
              </a:rPr>
              <a:t> </a:t>
            </a:r>
            <a:r>
              <a:rPr lang="en-ID" sz="2400" b="1" dirty="0" err="1">
                <a:solidFill>
                  <a:srgbClr val="FFFF00"/>
                </a:solidFill>
              </a:rPr>
              <a:t>sekaligus</a:t>
            </a:r>
            <a:r>
              <a:rPr lang="en-ID" sz="2400" b="1" dirty="0">
                <a:solidFill>
                  <a:srgbClr val="FFFF00"/>
                </a:solidFill>
              </a:rPr>
              <a:t> pada masa </a:t>
            </a:r>
            <a:r>
              <a:rPr lang="en-ID" sz="2400" b="1" dirty="0" err="1">
                <a:solidFill>
                  <a:srgbClr val="FFFF00"/>
                </a:solidFill>
              </a:rPr>
              <a:t>lalu</a:t>
            </a:r>
            <a:r>
              <a:rPr lang="en-ID" sz="2400" b="1" dirty="0">
                <a:solidFill>
                  <a:srgbClr val="FFFF00"/>
                </a:solidFill>
              </a:rPr>
              <a:t> dan </a:t>
            </a:r>
            <a:r>
              <a:rPr lang="en-ID" sz="2400" b="1" dirty="0" err="1">
                <a:solidFill>
                  <a:srgbClr val="FFFF00"/>
                </a:solidFill>
              </a:rPr>
              <a:t>sekarang</a:t>
            </a:r>
            <a:r>
              <a:rPr lang="en-ID" sz="2400" b="1" dirty="0">
                <a:solidFill>
                  <a:srgbClr val="FFFF00"/>
                </a:solidFill>
              </a:rPr>
              <a:t>.</a:t>
            </a:r>
          </a:p>
          <a:p>
            <a:pPr marL="0" indent="0" algn="just">
              <a:buNone/>
            </a:pPr>
            <a:r>
              <a:rPr lang="en-ID" sz="2400" b="1" dirty="0" err="1">
                <a:solidFill>
                  <a:srgbClr val="00FF00"/>
                </a:solidFill>
              </a:rPr>
              <a:t>Hubungan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antara</a:t>
            </a:r>
            <a:r>
              <a:rPr lang="en-ID" sz="2400" b="1" dirty="0">
                <a:solidFill>
                  <a:srgbClr val="00FF00"/>
                </a:solidFill>
              </a:rPr>
              <a:t> Pancasila (Negara) </a:t>
            </a:r>
            <a:r>
              <a:rPr lang="en-ID" sz="2400" b="1" dirty="0" err="1">
                <a:solidFill>
                  <a:srgbClr val="00FF00"/>
                </a:solidFill>
              </a:rPr>
              <a:t>dengan</a:t>
            </a:r>
            <a:r>
              <a:rPr lang="en-ID" sz="2400" b="1" dirty="0">
                <a:solidFill>
                  <a:srgbClr val="00FF00"/>
                </a:solidFill>
              </a:rPr>
              <a:t> agama </a:t>
            </a:r>
            <a:r>
              <a:rPr lang="en-ID" sz="2400" b="1" dirty="0" err="1">
                <a:solidFill>
                  <a:srgbClr val="00FF00"/>
                </a:solidFill>
              </a:rPr>
              <a:t>diletakkan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dalam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kerangaka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pembedaan</a:t>
            </a:r>
            <a:r>
              <a:rPr lang="en-ID" sz="2400" b="1" dirty="0">
                <a:solidFill>
                  <a:srgbClr val="00FF00"/>
                </a:solidFill>
              </a:rPr>
              <a:t> (differentiation), </a:t>
            </a:r>
            <a:r>
              <a:rPr lang="en-ID" sz="2400" b="1" dirty="0" err="1">
                <a:solidFill>
                  <a:srgbClr val="00FF00"/>
                </a:solidFill>
              </a:rPr>
              <a:t>bukan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pemisahan</a:t>
            </a:r>
            <a:r>
              <a:rPr lang="en-ID" sz="2400" b="1" dirty="0">
                <a:solidFill>
                  <a:srgbClr val="00FF00"/>
                </a:solidFill>
              </a:rPr>
              <a:t> (</a:t>
            </a:r>
            <a:r>
              <a:rPr lang="en-ID" sz="2400" b="1" dirty="0" err="1">
                <a:solidFill>
                  <a:srgbClr val="00FF00"/>
                </a:solidFill>
              </a:rPr>
              <a:t>sekularisme</a:t>
            </a:r>
            <a:r>
              <a:rPr lang="en-ID" sz="2400" b="1" dirty="0">
                <a:solidFill>
                  <a:srgbClr val="00FF00"/>
                </a:solidFill>
              </a:rPr>
              <a:t>). </a:t>
            </a:r>
            <a:r>
              <a:rPr lang="en-ID" sz="2400" b="1" dirty="0" err="1">
                <a:solidFill>
                  <a:srgbClr val="00FF00"/>
                </a:solidFill>
              </a:rPr>
              <a:t>Pembedaan</a:t>
            </a:r>
            <a:r>
              <a:rPr lang="en-ID" sz="2400" b="1" dirty="0">
                <a:solidFill>
                  <a:srgbClr val="00FF00"/>
                </a:solidFill>
              </a:rPr>
              <a:t> agama dan negara </a:t>
            </a:r>
            <a:r>
              <a:rPr lang="en-ID" sz="2400" b="1" dirty="0" err="1">
                <a:solidFill>
                  <a:srgbClr val="00FF00"/>
                </a:solidFill>
              </a:rPr>
              <a:t>dalam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konteks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ini</a:t>
            </a:r>
            <a:endParaRPr lang="en-ID" sz="2400" b="1" dirty="0">
              <a:solidFill>
                <a:srgbClr val="00FF00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09105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44624"/>
            <a:ext cx="8640960" cy="3168352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b="1" dirty="0" err="1">
                <a:solidFill>
                  <a:srgbClr val="00FF00"/>
                </a:solidFill>
              </a:rPr>
              <a:t>diartikan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masing-masing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mempunyai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batas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otoritas</a:t>
            </a:r>
            <a:r>
              <a:rPr lang="en-ID" sz="2400" b="1" dirty="0">
                <a:solidFill>
                  <a:srgbClr val="00FF00"/>
                </a:solidFill>
              </a:rPr>
              <a:t>, </a:t>
            </a:r>
            <a:r>
              <a:rPr lang="en-ID" sz="2400" b="1" dirty="0" err="1">
                <a:solidFill>
                  <a:srgbClr val="00FF00"/>
                </a:solidFill>
              </a:rPr>
              <a:t>tetapi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terhubung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dengan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ranah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kehidupan</a:t>
            </a:r>
            <a:r>
              <a:rPr lang="en-ID" sz="2400" b="1" dirty="0">
                <a:solidFill>
                  <a:srgbClr val="00FF00"/>
                </a:solidFill>
              </a:rPr>
              <a:t> yang </a:t>
            </a:r>
            <a:r>
              <a:rPr lang="en-ID" sz="2400" b="1" dirty="0" err="1">
                <a:solidFill>
                  <a:srgbClr val="00FF00"/>
                </a:solidFill>
              </a:rPr>
              <a:t>berbeda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secara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konseptual</a:t>
            </a:r>
            <a:r>
              <a:rPr lang="en-ID" sz="2400" b="1" dirty="0">
                <a:solidFill>
                  <a:srgbClr val="00FF00"/>
                </a:solidFill>
              </a:rPr>
              <a:t> (</a:t>
            </a:r>
            <a:r>
              <a:rPr lang="en-ID" sz="2400" b="1" dirty="0" err="1">
                <a:solidFill>
                  <a:srgbClr val="00FF00"/>
                </a:solidFill>
              </a:rPr>
              <a:t>tapi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bisa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saja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terhubung</a:t>
            </a:r>
            <a:r>
              <a:rPr lang="en-ID" sz="2400" b="1" dirty="0">
                <a:solidFill>
                  <a:srgbClr val="00FF00"/>
                </a:solidFill>
              </a:rPr>
              <a:t>) </a:t>
            </a:r>
            <a:r>
              <a:rPr lang="en-ID" sz="2400" b="1" dirty="0" err="1">
                <a:solidFill>
                  <a:srgbClr val="00FF00"/>
                </a:solidFill>
              </a:rPr>
              <a:t>dalam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metode</a:t>
            </a:r>
            <a:r>
              <a:rPr lang="en-ID" sz="2400" b="1" dirty="0">
                <a:solidFill>
                  <a:srgbClr val="00FF00"/>
                </a:solidFill>
              </a:rPr>
              <a:t>, </a:t>
            </a:r>
            <a:r>
              <a:rPr lang="en-ID" sz="2400" b="1" dirty="0" err="1">
                <a:solidFill>
                  <a:srgbClr val="00FF00"/>
                </a:solidFill>
              </a:rPr>
              <a:t>bentuk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pemikiran</a:t>
            </a:r>
            <a:r>
              <a:rPr lang="en-ID" sz="2400" b="1" dirty="0">
                <a:solidFill>
                  <a:srgbClr val="00FF00"/>
                </a:solidFill>
              </a:rPr>
              <a:t>, </a:t>
            </a:r>
            <a:r>
              <a:rPr lang="en-ID" sz="2400" b="1" dirty="0" err="1">
                <a:solidFill>
                  <a:srgbClr val="00FF00"/>
                </a:solidFill>
              </a:rPr>
              <a:t>wacana</a:t>
            </a:r>
            <a:r>
              <a:rPr lang="en-ID" sz="2400" b="1" dirty="0">
                <a:solidFill>
                  <a:srgbClr val="00FF00"/>
                </a:solidFill>
              </a:rPr>
              <a:t> dan </a:t>
            </a:r>
            <a:r>
              <a:rPr lang="en-ID" sz="2400" b="1" dirty="0" err="1">
                <a:solidFill>
                  <a:srgbClr val="00FF00"/>
                </a:solidFill>
              </a:rPr>
              <a:t>tindakan</a:t>
            </a:r>
            <a:r>
              <a:rPr lang="en-ID" sz="2400" b="1" dirty="0">
                <a:solidFill>
                  <a:srgbClr val="00FF00"/>
                </a:solidFill>
              </a:rPr>
              <a:t>. </a:t>
            </a:r>
            <a:r>
              <a:rPr lang="en-ID" sz="2400" b="1" dirty="0" err="1">
                <a:solidFill>
                  <a:srgbClr val="00FF00"/>
                </a:solidFill>
              </a:rPr>
              <a:t>Perihal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tersebut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disebut</a:t>
            </a:r>
            <a:r>
              <a:rPr lang="en-ID" sz="2400" b="1" dirty="0">
                <a:solidFill>
                  <a:srgbClr val="00FF00"/>
                </a:solidFill>
              </a:rPr>
              <a:t> “</a:t>
            </a:r>
            <a:r>
              <a:rPr lang="en-ID" sz="2400" b="1" dirty="0" err="1">
                <a:solidFill>
                  <a:srgbClr val="00FF00"/>
                </a:solidFill>
              </a:rPr>
              <a:t>toleransi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kembar</a:t>
            </a:r>
            <a:r>
              <a:rPr lang="en-ID" sz="2400" b="1" dirty="0">
                <a:solidFill>
                  <a:srgbClr val="00FF00"/>
                </a:solidFill>
              </a:rPr>
              <a:t>” (</a:t>
            </a:r>
            <a:r>
              <a:rPr lang="en-ID" sz="2400" b="1" i="1" dirty="0">
                <a:solidFill>
                  <a:srgbClr val="FFFF00"/>
                </a:solidFill>
              </a:rPr>
              <a:t>twin tolerations</a:t>
            </a:r>
            <a:r>
              <a:rPr lang="en-ID" sz="2400" b="1" dirty="0">
                <a:solidFill>
                  <a:srgbClr val="00FF00"/>
                </a:solidFill>
              </a:rPr>
              <a:t>), </a:t>
            </a:r>
            <a:r>
              <a:rPr lang="en-ID" sz="2400" b="1" dirty="0" err="1">
                <a:solidFill>
                  <a:srgbClr val="00FF00"/>
                </a:solidFill>
              </a:rPr>
              <a:t>yakni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situasi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ketika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institusi</a:t>
            </a:r>
            <a:r>
              <a:rPr lang="en-ID" sz="2400" b="1" dirty="0">
                <a:solidFill>
                  <a:srgbClr val="00FF00"/>
                </a:solidFill>
              </a:rPr>
              <a:t> agama dan negara </a:t>
            </a:r>
            <a:r>
              <a:rPr lang="en-ID" sz="2400" b="1" dirty="0" err="1">
                <a:solidFill>
                  <a:srgbClr val="00FF00"/>
                </a:solidFill>
              </a:rPr>
              <a:t>menyadari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batas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otoritasnya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masing-masing</a:t>
            </a:r>
            <a:r>
              <a:rPr lang="en-ID" sz="2400" b="1" dirty="0">
                <a:solidFill>
                  <a:srgbClr val="00FF00"/>
                </a:solidFill>
              </a:rPr>
              <a:t> (</a:t>
            </a:r>
            <a:r>
              <a:rPr lang="en-ID" sz="2400" b="1" dirty="0" err="1">
                <a:solidFill>
                  <a:srgbClr val="00FF00"/>
                </a:solidFill>
              </a:rPr>
              <a:t>Yudi</a:t>
            </a:r>
            <a:r>
              <a:rPr lang="en-ID" sz="2400" b="1" dirty="0">
                <a:solidFill>
                  <a:srgbClr val="00FF00"/>
                </a:solidFill>
              </a:rPr>
              <a:t> </a:t>
            </a:r>
            <a:r>
              <a:rPr lang="en-ID" sz="2400" b="1" dirty="0" err="1">
                <a:solidFill>
                  <a:srgbClr val="00FF00"/>
                </a:solidFill>
              </a:rPr>
              <a:t>Latief</a:t>
            </a:r>
            <a:r>
              <a:rPr lang="en-ID" sz="2400" b="1" dirty="0">
                <a:solidFill>
                  <a:srgbClr val="00FF00"/>
                </a:solidFill>
              </a:rPr>
              <a:t>, 2011).</a:t>
            </a:r>
          </a:p>
          <a:p>
            <a:pPr marL="0" indent="0" algn="just">
              <a:buNone/>
            </a:pPr>
            <a:r>
              <a:rPr lang="en-ID" sz="2400" b="1" dirty="0">
                <a:solidFill>
                  <a:schemeClr val="bg1"/>
                </a:solidFill>
              </a:rPr>
              <a:t>Agama </a:t>
            </a:r>
            <a:r>
              <a:rPr lang="en-ID" sz="2400" b="1" dirty="0" err="1">
                <a:solidFill>
                  <a:schemeClr val="bg1"/>
                </a:solidFill>
              </a:rPr>
              <a:t>menyediakan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landasan</a:t>
            </a:r>
            <a:r>
              <a:rPr lang="en-ID" sz="2400" b="1" dirty="0">
                <a:solidFill>
                  <a:schemeClr val="bg1"/>
                </a:solidFill>
              </a:rPr>
              <a:t> moral </a:t>
            </a:r>
            <a:r>
              <a:rPr lang="en-ID" sz="2400" b="1" dirty="0" err="1">
                <a:solidFill>
                  <a:schemeClr val="bg1"/>
                </a:solidFill>
              </a:rPr>
              <a:t>untuk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menopang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atau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bahkan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melawan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kekuasaan</a:t>
            </a:r>
            <a:r>
              <a:rPr lang="en-ID" sz="2400" b="1" dirty="0">
                <a:solidFill>
                  <a:schemeClr val="bg1"/>
                </a:solidFill>
              </a:rPr>
              <a:t>; Agama </a:t>
            </a:r>
            <a:r>
              <a:rPr lang="en-ID" sz="2400" b="1" dirty="0" err="1">
                <a:solidFill>
                  <a:schemeClr val="bg1"/>
                </a:solidFill>
              </a:rPr>
              <a:t>tak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perlu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diintegrasikan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dalam</a:t>
            </a:r>
            <a:r>
              <a:rPr lang="en-ID" sz="2400" b="1" dirty="0">
                <a:solidFill>
                  <a:schemeClr val="bg1"/>
                </a:solidFill>
              </a:rPr>
              <a:t> negara (</a:t>
            </a:r>
            <a:r>
              <a:rPr lang="en-ID" sz="2400" b="1" dirty="0" err="1">
                <a:solidFill>
                  <a:schemeClr val="bg1"/>
                </a:solidFill>
              </a:rPr>
              <a:t>institusi</a:t>
            </a:r>
            <a:r>
              <a:rPr lang="en-ID" sz="2400" b="1" dirty="0">
                <a:solidFill>
                  <a:schemeClr val="bg1"/>
                </a:solidFill>
              </a:rPr>
              <a:t>), </a:t>
            </a:r>
            <a:r>
              <a:rPr lang="en-ID" sz="2400" b="1" dirty="0" err="1">
                <a:solidFill>
                  <a:schemeClr val="bg1"/>
                </a:solidFill>
              </a:rPr>
              <a:t>sebab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rawan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dengan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politisasi</a:t>
            </a:r>
            <a:r>
              <a:rPr lang="en-ID" sz="2400" b="1" dirty="0">
                <a:solidFill>
                  <a:schemeClr val="bg1"/>
                </a:solidFill>
              </a:rPr>
              <a:t> agama. Agama </a:t>
            </a:r>
            <a:r>
              <a:rPr lang="en-ID" sz="2400" b="1" dirty="0" err="1">
                <a:solidFill>
                  <a:schemeClr val="bg1"/>
                </a:solidFill>
              </a:rPr>
              <a:t>justru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harus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terus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mengkontrol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kecenderungan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absolutisme</a:t>
            </a:r>
            <a:r>
              <a:rPr lang="en-ID" sz="2400" b="1" dirty="0">
                <a:solidFill>
                  <a:schemeClr val="bg1"/>
                </a:solidFill>
              </a:rPr>
              <a:t> dunia </a:t>
            </a:r>
            <a:r>
              <a:rPr lang="en-ID" sz="2400" b="1" dirty="0" err="1">
                <a:solidFill>
                  <a:schemeClr val="bg1"/>
                </a:solidFill>
              </a:rPr>
              <a:t>sekuler</a:t>
            </a:r>
            <a:r>
              <a:rPr lang="en-ID" sz="2400" b="1" dirty="0">
                <a:solidFill>
                  <a:schemeClr val="bg1"/>
                </a:solidFill>
              </a:rPr>
              <a:t> negara. </a:t>
            </a:r>
            <a:r>
              <a:rPr lang="en-ID" sz="2400" b="1" dirty="0" err="1">
                <a:solidFill>
                  <a:schemeClr val="bg1"/>
                </a:solidFill>
              </a:rPr>
              <a:t>Untuk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itu</a:t>
            </a:r>
            <a:r>
              <a:rPr lang="en-ID" sz="2400" b="1" dirty="0">
                <a:solidFill>
                  <a:schemeClr val="bg1"/>
                </a:solidFill>
              </a:rPr>
              <a:t>, agama </a:t>
            </a:r>
            <a:r>
              <a:rPr lang="en-ID" sz="2400" b="1" dirty="0" err="1">
                <a:solidFill>
                  <a:schemeClr val="bg1"/>
                </a:solidFill>
              </a:rPr>
              <a:t>harus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melakukan</a:t>
            </a:r>
            <a:r>
              <a:rPr lang="en-ID" sz="2400" b="1" dirty="0">
                <a:solidFill>
                  <a:schemeClr val="bg1"/>
                </a:solidFill>
              </a:rPr>
              <a:t> proses </a:t>
            </a:r>
            <a:r>
              <a:rPr lang="en-ID" sz="2400" b="1" dirty="0" err="1">
                <a:solidFill>
                  <a:schemeClr val="bg1"/>
                </a:solidFill>
              </a:rPr>
              <a:t>obyektivikasi</a:t>
            </a:r>
            <a:r>
              <a:rPr lang="en-ID" sz="2400" b="1" dirty="0">
                <a:solidFill>
                  <a:schemeClr val="bg1"/>
                </a:solidFill>
              </a:rPr>
              <a:t> dan </a:t>
            </a:r>
            <a:r>
              <a:rPr lang="en-ID" sz="2400" b="1" dirty="0" err="1">
                <a:solidFill>
                  <a:schemeClr val="bg1"/>
                </a:solidFill>
              </a:rPr>
              <a:t>rasionalisasi</a:t>
            </a:r>
            <a:r>
              <a:rPr lang="en-ID" sz="2400" b="1" dirty="0">
                <a:solidFill>
                  <a:schemeClr val="bg1"/>
                </a:solidFill>
              </a:rPr>
              <a:t> agar </a:t>
            </a:r>
            <a:r>
              <a:rPr lang="en-ID" sz="2400" b="1" dirty="0" err="1">
                <a:solidFill>
                  <a:schemeClr val="bg1"/>
                </a:solidFill>
              </a:rPr>
              <a:t>bersifat</a:t>
            </a:r>
            <a:r>
              <a:rPr lang="en-ID" sz="2400" b="1" dirty="0">
                <a:solidFill>
                  <a:schemeClr val="bg1"/>
                </a:solidFill>
              </a:rPr>
              <a:t> universal. </a:t>
            </a:r>
            <a:r>
              <a:rPr lang="en-ID" sz="2400" b="1" dirty="0" err="1">
                <a:solidFill>
                  <a:schemeClr val="bg1"/>
                </a:solidFill>
              </a:rPr>
              <a:t>Institusi</a:t>
            </a:r>
            <a:r>
              <a:rPr lang="en-ID" sz="2400" b="1" dirty="0">
                <a:solidFill>
                  <a:schemeClr val="bg1"/>
                </a:solidFill>
              </a:rPr>
              <a:t> negara </a:t>
            </a:r>
            <a:r>
              <a:rPr lang="en-ID" sz="2400" b="1" dirty="0" err="1">
                <a:solidFill>
                  <a:schemeClr val="bg1"/>
                </a:solidFill>
              </a:rPr>
              <a:t>bebas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menjalankan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kebijakan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dalam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batas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konstitusi</a:t>
            </a:r>
            <a:r>
              <a:rPr lang="en-ID" sz="2400" b="1" dirty="0">
                <a:solidFill>
                  <a:schemeClr val="bg1"/>
                </a:solidFill>
              </a:rPr>
              <a:t>, </a:t>
            </a:r>
            <a:r>
              <a:rPr lang="en-ID" sz="2400" b="1" dirty="0" err="1">
                <a:solidFill>
                  <a:schemeClr val="bg1"/>
                </a:solidFill>
              </a:rPr>
              <a:t>sementara</a:t>
            </a:r>
            <a:r>
              <a:rPr lang="en-ID" sz="2400" b="1" dirty="0">
                <a:solidFill>
                  <a:schemeClr val="bg1"/>
                </a:solidFill>
              </a:rPr>
              <a:t> agama juga </a:t>
            </a:r>
            <a:r>
              <a:rPr lang="en-ID" sz="2400" b="1" dirty="0" err="1">
                <a:solidFill>
                  <a:schemeClr val="bg1"/>
                </a:solidFill>
              </a:rPr>
              <a:t>diberi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kebebasan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penuh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beribadah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privat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dalam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batas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keyakinan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masing-masing</a:t>
            </a:r>
            <a:r>
              <a:rPr lang="en-ID" sz="2400" b="1" dirty="0">
                <a:solidFill>
                  <a:schemeClr val="bg1"/>
                </a:solidFill>
              </a:rPr>
              <a:t>. Agama </a:t>
            </a:r>
            <a:r>
              <a:rPr lang="en-ID" sz="2400" b="1" dirty="0" err="1">
                <a:solidFill>
                  <a:schemeClr val="bg1"/>
                </a:solidFill>
              </a:rPr>
              <a:t>bisa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mengembangkan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nilai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keagamaan</a:t>
            </a:r>
            <a:r>
              <a:rPr lang="en-ID" sz="2400" b="1" dirty="0">
                <a:solidFill>
                  <a:schemeClr val="bg1"/>
                </a:solidFill>
              </a:rPr>
              <a:t> di </a:t>
            </a:r>
            <a:r>
              <a:rPr lang="en-ID" sz="2400" b="1" dirty="0" err="1">
                <a:solidFill>
                  <a:schemeClr val="bg1"/>
                </a:solidFill>
              </a:rPr>
              <a:t>ruang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publik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melalui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i="1" dirty="0">
                <a:solidFill>
                  <a:srgbClr val="FFFF00"/>
                </a:solidFill>
              </a:rPr>
              <a:t>civil society </a:t>
            </a:r>
            <a:r>
              <a:rPr lang="en-ID" sz="2400" b="1" dirty="0" err="1">
                <a:solidFill>
                  <a:schemeClr val="bg1"/>
                </a:solidFill>
              </a:rPr>
              <a:t>atau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bahkan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i="1" dirty="0">
                <a:solidFill>
                  <a:srgbClr val="FFFF00"/>
                </a:solidFill>
              </a:rPr>
              <a:t>political society</a:t>
            </a:r>
            <a:r>
              <a:rPr lang="en-ID" sz="2400" b="1" dirty="0">
                <a:solidFill>
                  <a:schemeClr val="bg1"/>
                </a:solidFill>
              </a:rPr>
              <a:t> (</a:t>
            </a:r>
            <a:r>
              <a:rPr lang="en-ID" sz="2400" b="1" dirty="0" err="1">
                <a:solidFill>
                  <a:schemeClr val="bg1"/>
                </a:solidFill>
              </a:rPr>
              <a:t>Yudi</a:t>
            </a:r>
            <a:r>
              <a:rPr lang="en-ID" sz="2400" b="1" dirty="0">
                <a:solidFill>
                  <a:schemeClr val="bg1"/>
                </a:solidFill>
              </a:rPr>
              <a:t> </a:t>
            </a:r>
            <a:r>
              <a:rPr lang="en-ID" sz="2400" b="1" dirty="0" err="1">
                <a:solidFill>
                  <a:schemeClr val="bg1"/>
                </a:solidFill>
              </a:rPr>
              <a:t>Latief</a:t>
            </a:r>
            <a:r>
              <a:rPr lang="en-ID" sz="2400" b="1" dirty="0">
                <a:solidFill>
                  <a:schemeClr val="bg1"/>
                </a:solidFill>
              </a:rPr>
              <a:t>, 2011).</a:t>
            </a:r>
          </a:p>
          <a:p>
            <a:pPr marL="0" indent="0" algn="just">
              <a:buNone/>
            </a:pPr>
            <a:endParaRPr lang="en-ID" sz="2400" b="1" dirty="0">
              <a:solidFill>
                <a:srgbClr val="00FFFF"/>
              </a:solidFill>
            </a:endParaRPr>
          </a:p>
        </p:txBody>
      </p:sp>
      <p:sp>
        <p:nvSpPr>
          <p:cNvPr id="4" name="TextBox 20"/>
          <p:cNvSpPr txBox="1">
            <a:spLocks noChangeArrowheads="1"/>
          </p:cNvSpPr>
          <p:nvPr/>
        </p:nvSpPr>
        <p:spPr bwMode="auto">
          <a:xfrm>
            <a:off x="8558191" y="6340907"/>
            <a:ext cx="478305" cy="400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791" tIns="45894" rIns="91791" bIns="45894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8988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ipple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10634</TotalTime>
  <Words>1935</Words>
  <Application>Microsoft Office PowerPoint</Application>
  <PresentationFormat>On-screen Show (4:3)</PresentationFormat>
  <Paragraphs>74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Brush Script MT</vt:lpstr>
      <vt:lpstr>Calibri</vt:lpstr>
      <vt:lpstr>8_Office Theme</vt:lpstr>
      <vt:lpstr>Office Theme</vt:lpstr>
      <vt:lpstr>PowerPoint Presentation</vt:lpstr>
      <vt:lpstr>PowerPoint Presentation</vt:lpstr>
      <vt:lpstr>CARA PANDANG PANCASILA SEBAGAI IDEOLOGI DAN AGAMA</vt:lpstr>
      <vt:lpstr>PowerPoint Presentation</vt:lpstr>
      <vt:lpstr>PowerPoint Presentation</vt:lpstr>
      <vt:lpstr>PowerPoint Presentation</vt:lpstr>
      <vt:lpstr>PowerPoint Presentation</vt:lpstr>
      <vt:lpstr>PENDAPAT AHLI MENGENAI IDEOLOGI &amp; AGAMA  </vt:lpstr>
      <vt:lpstr>PowerPoint Presentation</vt:lpstr>
      <vt:lpstr>PowerPoint Presentation</vt:lpstr>
      <vt:lpstr>PRO DAN KONTRA CARA PANDANG PANCASILA SEBAGAI IDEOLOGI DAN AGAMA</vt:lpstr>
      <vt:lpstr>PowerPoint Presentation</vt:lpstr>
      <vt:lpstr>PowerPoint Presentation</vt:lpstr>
      <vt:lpstr>PowerPoint Presentation</vt:lpstr>
      <vt:lpstr>POTENSI KERAWANAN PERBEDAAN CARA PANDANG PANCASILA SEBAGAI IDEOLOGI DAN AGAMA</vt:lpstr>
      <vt:lpstr>PowerPoint Presentation</vt:lpstr>
      <vt:lpstr>BAHAN DISKUSI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adonia</dc:creator>
  <cp:lastModifiedBy>Endah Handayani</cp:lastModifiedBy>
  <cp:revision>859</cp:revision>
  <dcterms:created xsi:type="dcterms:W3CDTF">2013-01-03T07:03:13Z</dcterms:created>
  <dcterms:modified xsi:type="dcterms:W3CDTF">2023-05-11T09:16:36Z</dcterms:modified>
</cp:coreProperties>
</file>