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19" r:id="rId6"/>
    <p:sldId id="334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23/03/22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1 – </a:t>
            </a:r>
            <a:r>
              <a:rPr lang="id-ID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Peng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enalan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Penyajian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Grafik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53CBF-E7B3-478E-9E20-ECFF954A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20" dirty="0" err="1"/>
              <a:t>Penyajian</a:t>
            </a:r>
            <a:r>
              <a:rPr lang="en-US" spc="-15" dirty="0"/>
              <a:t> </a:t>
            </a:r>
            <a:r>
              <a:rPr lang="en-US" spc="-20" dirty="0"/>
              <a:t>data</a:t>
            </a:r>
            <a:r>
              <a:rPr lang="en-US" spc="-15" dirty="0"/>
              <a:t> </a:t>
            </a:r>
            <a:r>
              <a:rPr lang="en-US" spc="-15" dirty="0" err="1"/>
              <a:t>dengan</a:t>
            </a:r>
            <a:r>
              <a:rPr lang="en-US" spc="695" dirty="0"/>
              <a:t> </a:t>
            </a:r>
            <a:r>
              <a:rPr lang="en-US" spc="-20" dirty="0" err="1"/>
              <a:t>grafik</a:t>
            </a:r>
            <a:r>
              <a:rPr lang="en-US" spc="-15" dirty="0"/>
              <a:t> </a:t>
            </a:r>
            <a:r>
              <a:rPr lang="en-US" spc="-5" dirty="0" err="1"/>
              <a:t>dianggap</a:t>
            </a:r>
            <a:r>
              <a:rPr lang="en-US" dirty="0"/>
              <a:t> </a:t>
            </a:r>
            <a:r>
              <a:rPr lang="en-US" spc="-5" dirty="0" err="1"/>
              <a:t>lebih</a:t>
            </a:r>
            <a:r>
              <a:rPr lang="en-US" spc="-5" dirty="0"/>
              <a:t> </a:t>
            </a:r>
            <a:r>
              <a:rPr lang="en-US" spc="-710" dirty="0"/>
              <a:t> </a:t>
            </a:r>
            <a:r>
              <a:rPr lang="en-US" spc="-20" dirty="0" err="1"/>
              <a:t>komunikatif</a:t>
            </a:r>
            <a:r>
              <a:rPr lang="en-US" spc="-20" dirty="0"/>
              <a:t> </a:t>
            </a:r>
            <a:r>
              <a:rPr lang="en-US" spc="-20" dirty="0" err="1"/>
              <a:t>karena</a:t>
            </a:r>
            <a:r>
              <a:rPr lang="en-US" spc="-20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spc="-10" dirty="0" err="1"/>
              <a:t>waktu</a:t>
            </a:r>
            <a:r>
              <a:rPr lang="en-US" spc="-10" dirty="0"/>
              <a:t> </a:t>
            </a:r>
            <a:r>
              <a:rPr lang="en-US" spc="-15" dirty="0" err="1"/>
              <a:t>singkat</a:t>
            </a:r>
            <a:r>
              <a:rPr lang="en-US" spc="-15" dirty="0"/>
              <a:t> </a:t>
            </a:r>
            <a:r>
              <a:rPr lang="en-US" spc="-10" dirty="0" err="1"/>
              <a:t>dapat</a:t>
            </a:r>
            <a:r>
              <a:rPr lang="en-US" spc="-10" dirty="0"/>
              <a:t> </a:t>
            </a:r>
            <a:r>
              <a:rPr lang="en-US" spc="-5" dirty="0"/>
              <a:t> </a:t>
            </a:r>
            <a:r>
              <a:rPr lang="en-US" spc="-20" dirty="0" err="1"/>
              <a:t>diketahui</a:t>
            </a:r>
            <a:r>
              <a:rPr lang="en-US" spc="25" dirty="0"/>
              <a:t> </a:t>
            </a:r>
            <a:r>
              <a:rPr lang="en-US" spc="-20" dirty="0" err="1"/>
              <a:t>karakteristik</a:t>
            </a:r>
            <a:r>
              <a:rPr lang="en-US" spc="5" dirty="0"/>
              <a:t> </a:t>
            </a:r>
            <a:r>
              <a:rPr lang="en-US" spc="-5" dirty="0" err="1"/>
              <a:t>dari</a:t>
            </a:r>
            <a:r>
              <a:rPr lang="en-US" dirty="0"/>
              <a:t> </a:t>
            </a:r>
            <a:r>
              <a:rPr lang="en-US" spc="-20" dirty="0"/>
              <a:t>data</a:t>
            </a:r>
            <a:r>
              <a:rPr lang="en-US" spc="5" dirty="0"/>
              <a:t> </a:t>
            </a:r>
            <a:r>
              <a:rPr lang="en-US" spc="-15" dirty="0"/>
              <a:t>yang</a:t>
            </a:r>
            <a:r>
              <a:rPr lang="en-US" spc="5" dirty="0"/>
              <a:t> </a:t>
            </a:r>
            <a:r>
              <a:rPr lang="en-US" spc="-10" dirty="0" err="1"/>
              <a:t>disajikan</a:t>
            </a:r>
            <a:endParaRPr lang="en-US" spc="-10" dirty="0"/>
          </a:p>
          <a:p>
            <a:pPr marL="812800" lvl="1" indent="-342900"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i="1" spc="-5" dirty="0" err="1">
                <a:latin typeface="Calibri"/>
                <a:cs typeface="Calibri"/>
              </a:rPr>
              <a:t>Grafik</a:t>
            </a:r>
            <a:r>
              <a:rPr lang="en-US" i="1" spc="-5" dirty="0">
                <a:latin typeface="Calibri"/>
                <a:cs typeface="Calibri"/>
              </a:rPr>
              <a:t> garis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i="1" spc="-5" dirty="0">
                <a:latin typeface="Calibri"/>
                <a:cs typeface="Calibri"/>
              </a:rPr>
              <a:t>(line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i="1" spc="-5" dirty="0">
                <a:latin typeface="Calibri"/>
                <a:cs typeface="Calibri"/>
              </a:rPr>
              <a:t>chart)</a:t>
            </a:r>
            <a:endParaRPr lang="en-US" dirty="0">
              <a:latin typeface="Calibri"/>
              <a:cs typeface="Calibri"/>
            </a:endParaRPr>
          </a:p>
          <a:p>
            <a:pPr marL="812800" lvl="1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i="1" spc="-5" dirty="0" err="1">
                <a:latin typeface="Calibri"/>
                <a:cs typeface="Calibri"/>
              </a:rPr>
              <a:t>Grafik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i="1" spc="-15" dirty="0" err="1">
                <a:latin typeface="Calibri"/>
                <a:cs typeface="Calibri"/>
              </a:rPr>
              <a:t>batang</a:t>
            </a:r>
            <a:r>
              <a:rPr lang="en-US" i="1" spc="25" dirty="0">
                <a:latin typeface="Calibri"/>
                <a:cs typeface="Calibri"/>
              </a:rPr>
              <a:t> </a:t>
            </a:r>
            <a:r>
              <a:rPr lang="en-US" i="1" dirty="0">
                <a:latin typeface="Calibri"/>
                <a:cs typeface="Calibri"/>
              </a:rPr>
              <a:t>/</a:t>
            </a:r>
            <a:r>
              <a:rPr lang="en-US" i="1" spc="-20" dirty="0">
                <a:latin typeface="Calibri"/>
                <a:cs typeface="Calibri"/>
              </a:rPr>
              <a:t> </a:t>
            </a:r>
            <a:r>
              <a:rPr lang="en-US" i="1" spc="-5" dirty="0" err="1">
                <a:latin typeface="Calibri"/>
                <a:cs typeface="Calibri"/>
              </a:rPr>
              <a:t>balok</a:t>
            </a:r>
            <a:r>
              <a:rPr lang="en-US" i="1" spc="-10" dirty="0">
                <a:latin typeface="Calibri"/>
                <a:cs typeface="Calibri"/>
              </a:rPr>
              <a:t> </a:t>
            </a:r>
            <a:r>
              <a:rPr lang="en-US" i="1" spc="-5" dirty="0">
                <a:latin typeface="Calibri"/>
                <a:cs typeface="Calibri"/>
              </a:rPr>
              <a:t>(bar</a:t>
            </a:r>
            <a:r>
              <a:rPr lang="en-US" i="1" spc="10" dirty="0">
                <a:latin typeface="Calibri"/>
                <a:cs typeface="Calibri"/>
              </a:rPr>
              <a:t> </a:t>
            </a:r>
            <a:r>
              <a:rPr lang="en-US" i="1" spc="-5" dirty="0">
                <a:latin typeface="Calibri"/>
                <a:cs typeface="Calibri"/>
              </a:rPr>
              <a:t>chart)</a:t>
            </a:r>
            <a:endParaRPr lang="en-US" dirty="0">
              <a:latin typeface="Calibri"/>
              <a:cs typeface="Calibri"/>
            </a:endParaRPr>
          </a:p>
          <a:p>
            <a:pPr marL="812800" lvl="1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i="1" spc="-5" dirty="0" err="1">
                <a:latin typeface="Calibri"/>
                <a:cs typeface="Calibri"/>
              </a:rPr>
              <a:t>Grafik</a:t>
            </a:r>
            <a:r>
              <a:rPr lang="en-US" i="1" spc="5" dirty="0">
                <a:latin typeface="Calibri"/>
                <a:cs typeface="Calibri"/>
              </a:rPr>
              <a:t> </a:t>
            </a:r>
            <a:r>
              <a:rPr lang="en-US" i="1" spc="-20" dirty="0" err="1">
                <a:latin typeface="Calibri"/>
                <a:cs typeface="Calibri"/>
              </a:rPr>
              <a:t>lingkaran</a:t>
            </a:r>
            <a:r>
              <a:rPr lang="en-US" i="1" spc="30" dirty="0">
                <a:latin typeface="Calibri"/>
                <a:cs typeface="Calibri"/>
              </a:rPr>
              <a:t> </a:t>
            </a:r>
            <a:r>
              <a:rPr lang="en-US" i="1" spc="-5" dirty="0">
                <a:latin typeface="Calibri"/>
                <a:cs typeface="Calibri"/>
              </a:rPr>
              <a:t>(pie</a:t>
            </a:r>
            <a:r>
              <a:rPr lang="en-US" i="1" spc="-10" dirty="0">
                <a:latin typeface="Calibri"/>
                <a:cs typeface="Calibri"/>
              </a:rPr>
              <a:t> </a:t>
            </a:r>
            <a:r>
              <a:rPr lang="en-US" i="1" spc="-5" dirty="0">
                <a:latin typeface="Calibri"/>
                <a:cs typeface="Calibri"/>
              </a:rPr>
              <a:t>chart)</a:t>
            </a:r>
            <a:endParaRPr lang="en-US" dirty="0">
              <a:latin typeface="Calibri"/>
              <a:cs typeface="Calibri"/>
            </a:endParaRPr>
          </a:p>
          <a:p>
            <a:pPr marL="812800" lvl="1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i="1" spc="-5" dirty="0" err="1">
                <a:latin typeface="Calibri"/>
                <a:cs typeface="Calibri"/>
              </a:rPr>
              <a:t>Grafik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i="1" spc="-5" dirty="0">
                <a:latin typeface="Calibri"/>
                <a:cs typeface="Calibri"/>
              </a:rPr>
              <a:t>Gambar</a:t>
            </a:r>
            <a:r>
              <a:rPr lang="en-US" i="1" spc="20" dirty="0">
                <a:latin typeface="Calibri"/>
                <a:cs typeface="Calibri"/>
              </a:rPr>
              <a:t> </a:t>
            </a:r>
            <a:r>
              <a:rPr lang="en-US" i="1" spc="-10" dirty="0">
                <a:latin typeface="Calibri"/>
                <a:cs typeface="Calibri"/>
              </a:rPr>
              <a:t>(pictogram)</a:t>
            </a:r>
            <a:endParaRPr lang="en-US" dirty="0">
              <a:latin typeface="Calibri"/>
              <a:cs typeface="Calibri"/>
            </a:endParaRPr>
          </a:p>
          <a:p>
            <a:pPr marL="812800" lvl="1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i="1" dirty="0" err="1">
                <a:latin typeface="Calibri"/>
                <a:cs typeface="Calibri"/>
              </a:rPr>
              <a:t>Grafik</a:t>
            </a:r>
            <a:r>
              <a:rPr lang="en-US" i="1" spc="-5" dirty="0">
                <a:latin typeface="Calibri"/>
                <a:cs typeface="Calibri"/>
              </a:rPr>
              <a:t> </a:t>
            </a:r>
            <a:r>
              <a:rPr lang="en-US" i="1" dirty="0" err="1">
                <a:latin typeface="Calibri"/>
                <a:cs typeface="Calibri"/>
              </a:rPr>
              <a:t>Berupa</a:t>
            </a:r>
            <a:r>
              <a:rPr lang="en-US" i="1" spc="-20" dirty="0">
                <a:latin typeface="Calibri"/>
                <a:cs typeface="Calibri"/>
              </a:rPr>
              <a:t> </a:t>
            </a:r>
            <a:r>
              <a:rPr lang="en-US" i="1" spc="-30" dirty="0">
                <a:latin typeface="Calibri"/>
                <a:cs typeface="Calibri"/>
              </a:rPr>
              <a:t>Peta</a:t>
            </a:r>
            <a:r>
              <a:rPr lang="en-US" i="1" spc="-10" dirty="0">
                <a:latin typeface="Calibri"/>
                <a:cs typeface="Calibri"/>
              </a:rPr>
              <a:t> (Cartogram)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439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>
                <a:latin typeface="Alegreya Bold"/>
                <a:cs typeface="Baskerville Old Face"/>
              </a:rPr>
              <a:t>Grafik</a:t>
            </a:r>
            <a:r>
              <a:rPr lang="en-ID" dirty="0">
                <a:latin typeface="Alegreya Bold"/>
                <a:cs typeface="Baskerville Old Face"/>
              </a:rPr>
              <a:t> </a:t>
            </a:r>
            <a:r>
              <a:rPr lang="en-ID" dirty="0" err="1">
                <a:latin typeface="Alegreya Bold"/>
                <a:cs typeface="Baskerville Old Face"/>
              </a:rPr>
              <a:t>Garis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11</a:t>
            </a:fld>
            <a:endParaRPr lang="id-ID"/>
          </a:p>
        </p:txBody>
      </p:sp>
      <p:sp>
        <p:nvSpPr>
          <p:cNvPr id="4" name="object 7"/>
          <p:cNvSpPr txBox="1"/>
          <p:nvPr/>
        </p:nvSpPr>
        <p:spPr>
          <a:xfrm>
            <a:off x="4860708" y="6190279"/>
            <a:ext cx="25933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Jumlah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Pengangguran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2009-2012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SLTA-PT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8"/>
          <p:cNvGrpSpPr/>
          <p:nvPr/>
        </p:nvGrpSpPr>
        <p:grpSpPr>
          <a:xfrm>
            <a:off x="4326546" y="2303699"/>
            <a:ext cx="4617720" cy="3019425"/>
            <a:chOff x="2721864" y="1356360"/>
            <a:chExt cx="4617720" cy="3019425"/>
          </a:xfrm>
        </p:grpSpPr>
        <p:sp>
          <p:nvSpPr>
            <p:cNvPr id="6" name="object 9"/>
            <p:cNvSpPr/>
            <p:nvPr/>
          </p:nvSpPr>
          <p:spPr>
            <a:xfrm>
              <a:off x="2721864" y="1360932"/>
              <a:ext cx="4613275" cy="3014980"/>
            </a:xfrm>
            <a:custGeom>
              <a:avLst/>
              <a:gdLst/>
              <a:ahLst/>
              <a:cxnLst/>
              <a:rect l="l" t="t" r="r" b="b"/>
              <a:pathLst>
                <a:path w="4613275" h="3014979">
                  <a:moveTo>
                    <a:pt x="39624" y="2644140"/>
                  </a:moveTo>
                  <a:lnTo>
                    <a:pt x="4613147" y="2644140"/>
                  </a:lnTo>
                </a:path>
                <a:path w="4613275" h="3014979">
                  <a:moveTo>
                    <a:pt x="39624" y="2313431"/>
                  </a:moveTo>
                  <a:lnTo>
                    <a:pt x="4613147" y="2313431"/>
                  </a:lnTo>
                </a:path>
                <a:path w="4613275" h="3014979">
                  <a:moveTo>
                    <a:pt x="39624" y="1982723"/>
                  </a:moveTo>
                  <a:lnTo>
                    <a:pt x="4613147" y="1982723"/>
                  </a:lnTo>
                </a:path>
                <a:path w="4613275" h="3014979">
                  <a:moveTo>
                    <a:pt x="39624" y="1652015"/>
                  </a:moveTo>
                  <a:lnTo>
                    <a:pt x="4613147" y="1652015"/>
                  </a:lnTo>
                </a:path>
                <a:path w="4613275" h="3014979">
                  <a:moveTo>
                    <a:pt x="39624" y="1321307"/>
                  </a:moveTo>
                  <a:lnTo>
                    <a:pt x="4613147" y="1321307"/>
                  </a:lnTo>
                </a:path>
                <a:path w="4613275" h="3014979">
                  <a:moveTo>
                    <a:pt x="39624" y="990600"/>
                  </a:moveTo>
                  <a:lnTo>
                    <a:pt x="4613147" y="990600"/>
                  </a:lnTo>
                </a:path>
                <a:path w="4613275" h="3014979">
                  <a:moveTo>
                    <a:pt x="39624" y="659891"/>
                  </a:moveTo>
                  <a:lnTo>
                    <a:pt x="4613147" y="659891"/>
                  </a:lnTo>
                </a:path>
                <a:path w="4613275" h="3014979">
                  <a:moveTo>
                    <a:pt x="39624" y="329183"/>
                  </a:moveTo>
                  <a:lnTo>
                    <a:pt x="4613147" y="329183"/>
                  </a:lnTo>
                </a:path>
                <a:path w="4613275" h="3014979">
                  <a:moveTo>
                    <a:pt x="39624" y="0"/>
                  </a:moveTo>
                  <a:lnTo>
                    <a:pt x="4613147" y="0"/>
                  </a:lnTo>
                </a:path>
                <a:path w="4613275" h="3014979">
                  <a:moveTo>
                    <a:pt x="39624" y="2974847"/>
                  </a:moveTo>
                  <a:lnTo>
                    <a:pt x="39624" y="0"/>
                  </a:lnTo>
                </a:path>
                <a:path w="4613275" h="3014979">
                  <a:moveTo>
                    <a:pt x="0" y="2974847"/>
                  </a:moveTo>
                  <a:lnTo>
                    <a:pt x="39624" y="2974847"/>
                  </a:lnTo>
                </a:path>
                <a:path w="4613275" h="3014979">
                  <a:moveTo>
                    <a:pt x="0" y="2644140"/>
                  </a:moveTo>
                  <a:lnTo>
                    <a:pt x="39624" y="2644140"/>
                  </a:lnTo>
                </a:path>
                <a:path w="4613275" h="3014979">
                  <a:moveTo>
                    <a:pt x="0" y="2313431"/>
                  </a:moveTo>
                  <a:lnTo>
                    <a:pt x="39624" y="2313431"/>
                  </a:lnTo>
                </a:path>
                <a:path w="4613275" h="3014979">
                  <a:moveTo>
                    <a:pt x="0" y="1982723"/>
                  </a:moveTo>
                  <a:lnTo>
                    <a:pt x="39624" y="1982723"/>
                  </a:lnTo>
                </a:path>
                <a:path w="4613275" h="3014979">
                  <a:moveTo>
                    <a:pt x="0" y="1652015"/>
                  </a:moveTo>
                  <a:lnTo>
                    <a:pt x="39624" y="1652015"/>
                  </a:lnTo>
                </a:path>
                <a:path w="4613275" h="3014979">
                  <a:moveTo>
                    <a:pt x="0" y="1321307"/>
                  </a:moveTo>
                  <a:lnTo>
                    <a:pt x="39624" y="1321307"/>
                  </a:lnTo>
                </a:path>
                <a:path w="4613275" h="3014979">
                  <a:moveTo>
                    <a:pt x="0" y="990600"/>
                  </a:moveTo>
                  <a:lnTo>
                    <a:pt x="39624" y="990600"/>
                  </a:lnTo>
                </a:path>
                <a:path w="4613275" h="3014979">
                  <a:moveTo>
                    <a:pt x="0" y="659891"/>
                  </a:moveTo>
                  <a:lnTo>
                    <a:pt x="39624" y="659891"/>
                  </a:lnTo>
                </a:path>
                <a:path w="4613275" h="3014979">
                  <a:moveTo>
                    <a:pt x="0" y="329183"/>
                  </a:moveTo>
                  <a:lnTo>
                    <a:pt x="39624" y="329183"/>
                  </a:lnTo>
                </a:path>
                <a:path w="4613275" h="3014979">
                  <a:moveTo>
                    <a:pt x="0" y="0"/>
                  </a:moveTo>
                  <a:lnTo>
                    <a:pt x="39624" y="0"/>
                  </a:lnTo>
                </a:path>
                <a:path w="4613275" h="3014979">
                  <a:moveTo>
                    <a:pt x="39624" y="2974847"/>
                  </a:moveTo>
                  <a:lnTo>
                    <a:pt x="4613147" y="2974847"/>
                  </a:lnTo>
                </a:path>
                <a:path w="4613275" h="3014979">
                  <a:moveTo>
                    <a:pt x="39624" y="2974847"/>
                  </a:moveTo>
                  <a:lnTo>
                    <a:pt x="39624" y="3014472"/>
                  </a:lnTo>
                </a:path>
                <a:path w="4613275" h="3014979">
                  <a:moveTo>
                    <a:pt x="955548" y="2974847"/>
                  </a:moveTo>
                  <a:lnTo>
                    <a:pt x="955548" y="3014472"/>
                  </a:lnTo>
                </a:path>
                <a:path w="4613275" h="3014979">
                  <a:moveTo>
                    <a:pt x="1869948" y="2974847"/>
                  </a:moveTo>
                  <a:lnTo>
                    <a:pt x="1869948" y="3014472"/>
                  </a:lnTo>
                </a:path>
                <a:path w="4613275" h="3014979">
                  <a:moveTo>
                    <a:pt x="2784348" y="2974847"/>
                  </a:moveTo>
                  <a:lnTo>
                    <a:pt x="2784348" y="3014472"/>
                  </a:lnTo>
                </a:path>
                <a:path w="4613275" h="3014979">
                  <a:moveTo>
                    <a:pt x="3698748" y="2974847"/>
                  </a:moveTo>
                  <a:lnTo>
                    <a:pt x="3698748" y="3014472"/>
                  </a:lnTo>
                </a:path>
                <a:path w="4613275" h="3014979">
                  <a:moveTo>
                    <a:pt x="4613147" y="2974847"/>
                  </a:moveTo>
                  <a:lnTo>
                    <a:pt x="4613147" y="3014472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/>
            <p:cNvSpPr/>
            <p:nvPr/>
          </p:nvSpPr>
          <p:spPr>
            <a:xfrm>
              <a:off x="3676904" y="1526794"/>
              <a:ext cx="2744470" cy="2353945"/>
            </a:xfrm>
            <a:custGeom>
              <a:avLst/>
              <a:gdLst/>
              <a:ahLst/>
              <a:cxnLst/>
              <a:rect l="l" t="t" r="r" b="b"/>
              <a:pathLst>
                <a:path w="2744470" h="2353945">
                  <a:moveTo>
                    <a:pt x="0" y="0"/>
                  </a:moveTo>
                  <a:lnTo>
                    <a:pt x="29497" y="40852"/>
                  </a:lnTo>
                  <a:lnTo>
                    <a:pt x="58995" y="81934"/>
                  </a:lnTo>
                  <a:lnTo>
                    <a:pt x="88493" y="123221"/>
                  </a:lnTo>
                  <a:lnTo>
                    <a:pt x="117993" y="164688"/>
                  </a:lnTo>
                  <a:lnTo>
                    <a:pt x="147493" y="206310"/>
                  </a:lnTo>
                  <a:lnTo>
                    <a:pt x="176993" y="248064"/>
                  </a:lnTo>
                  <a:lnTo>
                    <a:pt x="206495" y="289923"/>
                  </a:lnTo>
                  <a:lnTo>
                    <a:pt x="235997" y="331865"/>
                  </a:lnTo>
                  <a:lnTo>
                    <a:pt x="265499" y="373864"/>
                  </a:lnTo>
                  <a:lnTo>
                    <a:pt x="295003" y="415895"/>
                  </a:lnTo>
                  <a:lnTo>
                    <a:pt x="324506" y="457935"/>
                  </a:lnTo>
                  <a:lnTo>
                    <a:pt x="354011" y="499958"/>
                  </a:lnTo>
                  <a:lnTo>
                    <a:pt x="383515" y="541941"/>
                  </a:lnTo>
                  <a:lnTo>
                    <a:pt x="413020" y="583858"/>
                  </a:lnTo>
                  <a:lnTo>
                    <a:pt x="442526" y="625684"/>
                  </a:lnTo>
                  <a:lnTo>
                    <a:pt x="472032" y="667397"/>
                  </a:lnTo>
                  <a:lnTo>
                    <a:pt x="501538" y="708970"/>
                  </a:lnTo>
                  <a:lnTo>
                    <a:pt x="531045" y="750379"/>
                  </a:lnTo>
                  <a:lnTo>
                    <a:pt x="560552" y="791601"/>
                  </a:lnTo>
                  <a:lnTo>
                    <a:pt x="590059" y="832609"/>
                  </a:lnTo>
                  <a:lnTo>
                    <a:pt x="619567" y="873380"/>
                  </a:lnTo>
                  <a:lnTo>
                    <a:pt x="649075" y="913889"/>
                  </a:lnTo>
                  <a:lnTo>
                    <a:pt x="678583" y="954112"/>
                  </a:lnTo>
                  <a:lnTo>
                    <a:pt x="708092" y="994024"/>
                  </a:lnTo>
                  <a:lnTo>
                    <a:pt x="737600" y="1033600"/>
                  </a:lnTo>
                  <a:lnTo>
                    <a:pt x="767109" y="1072816"/>
                  </a:lnTo>
                  <a:lnTo>
                    <a:pt x="796618" y="1111647"/>
                  </a:lnTo>
                  <a:lnTo>
                    <a:pt x="826126" y="1150069"/>
                  </a:lnTo>
                  <a:lnTo>
                    <a:pt x="855635" y="1188057"/>
                  </a:lnTo>
                  <a:lnTo>
                    <a:pt x="885144" y="1225587"/>
                  </a:lnTo>
                  <a:lnTo>
                    <a:pt x="914654" y="1262633"/>
                  </a:lnTo>
                  <a:lnTo>
                    <a:pt x="948534" y="1305250"/>
                  </a:lnTo>
                  <a:lnTo>
                    <a:pt x="982415" y="1348494"/>
                  </a:lnTo>
                  <a:lnTo>
                    <a:pt x="1016296" y="1392244"/>
                  </a:lnTo>
                  <a:lnTo>
                    <a:pt x="1050176" y="1436381"/>
                  </a:lnTo>
                  <a:lnTo>
                    <a:pt x="1084057" y="1480785"/>
                  </a:lnTo>
                  <a:lnTo>
                    <a:pt x="1117937" y="1525335"/>
                  </a:lnTo>
                  <a:lnTo>
                    <a:pt x="1151817" y="1569912"/>
                  </a:lnTo>
                  <a:lnTo>
                    <a:pt x="1185696" y="1614394"/>
                  </a:lnTo>
                  <a:lnTo>
                    <a:pt x="1219576" y="1658662"/>
                  </a:lnTo>
                  <a:lnTo>
                    <a:pt x="1253455" y="1702595"/>
                  </a:lnTo>
                  <a:lnTo>
                    <a:pt x="1287333" y="1746074"/>
                  </a:lnTo>
                  <a:lnTo>
                    <a:pt x="1321212" y="1788978"/>
                  </a:lnTo>
                  <a:lnTo>
                    <a:pt x="1355089" y="1831187"/>
                  </a:lnTo>
                  <a:lnTo>
                    <a:pt x="1388967" y="1872580"/>
                  </a:lnTo>
                  <a:lnTo>
                    <a:pt x="1422843" y="1913038"/>
                  </a:lnTo>
                  <a:lnTo>
                    <a:pt x="1456720" y="1952440"/>
                  </a:lnTo>
                  <a:lnTo>
                    <a:pt x="1490595" y="1990667"/>
                  </a:lnTo>
                  <a:lnTo>
                    <a:pt x="1524470" y="2027597"/>
                  </a:lnTo>
                  <a:lnTo>
                    <a:pt x="1558344" y="2063111"/>
                  </a:lnTo>
                  <a:lnTo>
                    <a:pt x="1592217" y="2097088"/>
                  </a:lnTo>
                  <a:lnTo>
                    <a:pt x="1626090" y="2129408"/>
                  </a:lnTo>
                  <a:lnTo>
                    <a:pt x="1659962" y="2159952"/>
                  </a:lnTo>
                  <a:lnTo>
                    <a:pt x="1693833" y="2188599"/>
                  </a:lnTo>
                  <a:lnTo>
                    <a:pt x="1727703" y="2215228"/>
                  </a:lnTo>
                  <a:lnTo>
                    <a:pt x="1761572" y="2239719"/>
                  </a:lnTo>
                  <a:lnTo>
                    <a:pt x="1795440" y="2261953"/>
                  </a:lnTo>
                  <a:lnTo>
                    <a:pt x="1829308" y="2281808"/>
                  </a:lnTo>
                  <a:lnTo>
                    <a:pt x="1875047" y="2304440"/>
                  </a:lnTo>
                  <a:lnTo>
                    <a:pt x="1920786" y="2322299"/>
                  </a:lnTo>
                  <a:lnTo>
                    <a:pt x="1966525" y="2335773"/>
                  </a:lnTo>
                  <a:lnTo>
                    <a:pt x="2012264" y="2345249"/>
                  </a:lnTo>
                  <a:lnTo>
                    <a:pt x="2058003" y="2351113"/>
                  </a:lnTo>
                  <a:lnTo>
                    <a:pt x="2103742" y="2353752"/>
                  </a:lnTo>
                  <a:lnTo>
                    <a:pt x="2149481" y="2353554"/>
                  </a:lnTo>
                  <a:lnTo>
                    <a:pt x="2195220" y="2350905"/>
                  </a:lnTo>
                  <a:lnTo>
                    <a:pt x="2240959" y="2346191"/>
                  </a:lnTo>
                  <a:lnTo>
                    <a:pt x="2286698" y="2339800"/>
                  </a:lnTo>
                  <a:lnTo>
                    <a:pt x="2332437" y="2332118"/>
                  </a:lnTo>
                  <a:lnTo>
                    <a:pt x="2378176" y="2323533"/>
                  </a:lnTo>
                  <a:lnTo>
                    <a:pt x="2423915" y="2314430"/>
                  </a:lnTo>
                  <a:lnTo>
                    <a:pt x="2469654" y="2305197"/>
                  </a:lnTo>
                  <a:lnTo>
                    <a:pt x="2515393" y="2296221"/>
                  </a:lnTo>
                  <a:lnTo>
                    <a:pt x="2561132" y="2287888"/>
                  </a:lnTo>
                  <a:lnTo>
                    <a:pt x="2606871" y="2280586"/>
                  </a:lnTo>
                  <a:lnTo>
                    <a:pt x="2652610" y="2274700"/>
                  </a:lnTo>
                  <a:lnTo>
                    <a:pt x="2698349" y="2270619"/>
                  </a:lnTo>
                  <a:lnTo>
                    <a:pt x="2744089" y="2268728"/>
                  </a:lnTo>
                </a:path>
              </a:pathLst>
            </a:custGeom>
            <a:ln w="27432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/>
            <p:cNvSpPr/>
            <p:nvPr/>
          </p:nvSpPr>
          <p:spPr>
            <a:xfrm>
              <a:off x="3631692" y="148132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1" y="883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2"/>
            <p:cNvSpPr/>
            <p:nvPr/>
          </p:nvSpPr>
          <p:spPr>
            <a:xfrm>
              <a:off x="3631692" y="148132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1" y="883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/>
            <p:cNvSpPr/>
            <p:nvPr/>
          </p:nvSpPr>
          <p:spPr>
            <a:xfrm>
              <a:off x="4546092" y="2744724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1" y="883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/>
            <p:cNvSpPr/>
            <p:nvPr/>
          </p:nvSpPr>
          <p:spPr>
            <a:xfrm>
              <a:off x="4546092" y="2744724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1" y="883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/>
            <p:cNvSpPr/>
            <p:nvPr/>
          </p:nvSpPr>
          <p:spPr>
            <a:xfrm>
              <a:off x="5462016" y="3764280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88391" y="88392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/>
            <p:cNvSpPr/>
            <p:nvPr/>
          </p:nvSpPr>
          <p:spPr>
            <a:xfrm>
              <a:off x="5462016" y="3764280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2"/>
                  </a:moveTo>
                  <a:lnTo>
                    <a:pt x="88391" y="88392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/>
            <p:cNvSpPr/>
            <p:nvPr/>
          </p:nvSpPr>
          <p:spPr>
            <a:xfrm>
              <a:off x="6376416" y="3750564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88391" y="88392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/>
            <p:cNvSpPr/>
            <p:nvPr/>
          </p:nvSpPr>
          <p:spPr>
            <a:xfrm>
              <a:off x="6376416" y="3750564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2"/>
                  </a:moveTo>
                  <a:lnTo>
                    <a:pt x="88391" y="88392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9"/>
          <p:cNvSpPr txBox="1"/>
          <p:nvPr/>
        </p:nvSpPr>
        <p:spPr>
          <a:xfrm>
            <a:off x="4172368" y="5179867"/>
            <a:ext cx="895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20"/>
          <p:cNvSpPr txBox="1"/>
          <p:nvPr/>
        </p:nvSpPr>
        <p:spPr>
          <a:xfrm>
            <a:off x="3722534" y="3857670"/>
            <a:ext cx="5391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4,000,000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21"/>
          <p:cNvSpPr txBox="1"/>
          <p:nvPr/>
        </p:nvSpPr>
        <p:spPr>
          <a:xfrm>
            <a:off x="3722534" y="2865800"/>
            <a:ext cx="5391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7,000,000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3722534" y="2204384"/>
            <a:ext cx="53911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9,000,000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50">
              <a:latin typeface="Calibri"/>
              <a:cs typeface="Calibri"/>
            </a:endParaRPr>
          </a:p>
          <a:p>
            <a:pPr marL="12700"/>
            <a:r>
              <a:rPr sz="1000" spc="-5" dirty="0">
                <a:latin typeface="Calibri"/>
                <a:cs typeface="Calibri"/>
              </a:rPr>
              <a:t>8,000,000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4209959" y="5345094"/>
            <a:ext cx="314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4"/>
          <p:cNvSpPr txBox="1"/>
          <p:nvPr/>
        </p:nvSpPr>
        <p:spPr>
          <a:xfrm>
            <a:off x="5124867" y="5345094"/>
            <a:ext cx="314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5"/>
          <p:cNvSpPr txBox="1"/>
          <p:nvPr/>
        </p:nvSpPr>
        <p:spPr>
          <a:xfrm>
            <a:off x="6039648" y="5345094"/>
            <a:ext cx="314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6"/>
          <p:cNvSpPr txBox="1"/>
          <p:nvPr/>
        </p:nvSpPr>
        <p:spPr>
          <a:xfrm>
            <a:off x="6954684" y="5345094"/>
            <a:ext cx="314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7"/>
          <p:cNvSpPr txBox="1"/>
          <p:nvPr/>
        </p:nvSpPr>
        <p:spPr>
          <a:xfrm>
            <a:off x="7869337" y="5345094"/>
            <a:ext cx="314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8"/>
          <p:cNvSpPr txBox="1"/>
          <p:nvPr/>
        </p:nvSpPr>
        <p:spPr>
          <a:xfrm>
            <a:off x="8784373" y="5345094"/>
            <a:ext cx="314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9"/>
          <p:cNvSpPr txBox="1"/>
          <p:nvPr/>
        </p:nvSpPr>
        <p:spPr>
          <a:xfrm>
            <a:off x="3555530" y="2693359"/>
            <a:ext cx="108585" cy="3822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spcBef>
                <a:spcPts val="305"/>
              </a:spcBef>
            </a:pPr>
            <a:r>
              <a:rPr sz="1000" b="1" spc="-5" dirty="0">
                <a:latin typeface="Calibri"/>
                <a:cs typeface="Calibri"/>
              </a:rPr>
              <a:t>U</a:t>
            </a:r>
            <a:endParaRPr sz="1000">
              <a:latin typeface="Calibri"/>
              <a:cs typeface="Calibri"/>
            </a:endParaRPr>
          </a:p>
          <a:p>
            <a:pPr marL="18415">
              <a:spcBef>
                <a:spcPts val="200"/>
              </a:spcBef>
            </a:pPr>
            <a:r>
              <a:rPr sz="1000" b="1" spc="-5" dirty="0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30"/>
          <p:cNvSpPr txBox="1"/>
          <p:nvPr/>
        </p:nvSpPr>
        <p:spPr>
          <a:xfrm>
            <a:off x="3519462" y="3076492"/>
            <a:ext cx="767715" cy="7303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ts val="107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070"/>
              </a:lnSpc>
            </a:pPr>
            <a:r>
              <a:rPr sz="1500" b="1" spc="-7" baseline="-25000" dirty="0">
                <a:latin typeface="Calibri"/>
                <a:cs typeface="Calibri"/>
              </a:rPr>
              <a:t>m</a:t>
            </a:r>
            <a:r>
              <a:rPr sz="1500" b="1" spc="450" baseline="-25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6,000,000</a:t>
            </a:r>
            <a:endParaRPr sz="1000">
              <a:latin typeface="Calibri"/>
              <a:cs typeface="Calibri"/>
            </a:endParaRPr>
          </a:p>
          <a:p>
            <a:pPr marL="54610">
              <a:lnSpc>
                <a:spcPts val="955"/>
              </a:lnSpc>
              <a:spcBef>
                <a:spcPts val="690"/>
              </a:spcBef>
            </a:pPr>
            <a:r>
              <a:rPr sz="1000" b="1" spc="-5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  <a:p>
            <a:pPr marL="215265">
              <a:lnSpc>
                <a:spcPts val="715"/>
              </a:lnSpc>
            </a:pPr>
            <a:r>
              <a:rPr sz="1000" spc="-5" dirty="0">
                <a:latin typeface="Calibri"/>
                <a:cs typeface="Calibri"/>
              </a:rPr>
              <a:t>5,000,000</a:t>
            </a:r>
            <a:endParaRPr sz="1000">
              <a:latin typeface="Calibri"/>
              <a:cs typeface="Calibri"/>
            </a:endParaRPr>
          </a:p>
          <a:p>
            <a:pPr marL="74295">
              <a:lnSpc>
                <a:spcPts val="960"/>
              </a:lnSpc>
            </a:pPr>
            <a:r>
              <a:rPr sz="1000" b="1" spc="-5" dirty="0">
                <a:latin typeface="Calibri"/>
                <a:cs typeface="Calibri"/>
              </a:rPr>
              <a:t>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31"/>
          <p:cNvSpPr txBox="1"/>
          <p:nvPr/>
        </p:nvSpPr>
        <p:spPr>
          <a:xfrm>
            <a:off x="3574324" y="3799124"/>
            <a:ext cx="685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32"/>
          <p:cNvSpPr txBox="1"/>
          <p:nvPr/>
        </p:nvSpPr>
        <p:spPr>
          <a:xfrm>
            <a:off x="3506762" y="3921577"/>
            <a:ext cx="793115" cy="110553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71755">
              <a:spcBef>
                <a:spcPts val="545"/>
              </a:spcBef>
            </a:pPr>
            <a:r>
              <a:rPr sz="1000" b="1" spc="-5" dirty="0">
                <a:latin typeface="Calibri"/>
                <a:cs typeface="Calibri"/>
              </a:rPr>
              <a:t>y</a:t>
            </a:r>
            <a:endParaRPr sz="1000" dirty="0">
              <a:latin typeface="Calibri"/>
              <a:cs typeface="Calibri"/>
            </a:endParaRPr>
          </a:p>
          <a:p>
            <a:pPr marL="50800">
              <a:spcBef>
                <a:spcPts val="450"/>
              </a:spcBef>
            </a:pPr>
            <a:r>
              <a:rPr sz="1500" b="1" spc="-7" baseline="11111" dirty="0">
                <a:latin typeface="Calibri"/>
                <a:cs typeface="Calibri"/>
              </a:rPr>
              <a:t>m</a:t>
            </a:r>
            <a:r>
              <a:rPr sz="1500" b="1" spc="450" baseline="11111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3,000,000</a:t>
            </a:r>
            <a:endParaRPr sz="1000" dirty="0">
              <a:latin typeface="Calibri"/>
              <a:cs typeface="Calibri"/>
            </a:endParaRPr>
          </a:p>
          <a:p>
            <a:pPr marL="70485">
              <a:spcBef>
                <a:spcPts val="5"/>
              </a:spcBef>
            </a:pPr>
            <a:r>
              <a:rPr sz="1000" b="1" spc="-5" dirty="0">
                <a:latin typeface="Calibri"/>
                <a:cs typeface="Calibri"/>
              </a:rPr>
              <a:t>e</a:t>
            </a:r>
            <a:endParaRPr sz="1000" dirty="0">
              <a:latin typeface="Calibri"/>
              <a:cs typeface="Calibri"/>
            </a:endParaRPr>
          </a:p>
          <a:p>
            <a:pPr marL="67310">
              <a:spcBef>
                <a:spcPts val="219"/>
              </a:spcBef>
            </a:pPr>
            <a:r>
              <a:rPr sz="1000" b="1" spc="-5" dirty="0">
                <a:latin typeface="Calibri"/>
                <a:cs typeface="Calibri"/>
              </a:rPr>
              <a:t>n</a:t>
            </a:r>
            <a:r>
              <a:rPr sz="1000" b="1" spc="4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2,000,000</a:t>
            </a:r>
            <a:endParaRPr sz="1000" dirty="0">
              <a:latin typeface="Calibri"/>
              <a:cs typeface="Calibri"/>
            </a:endParaRPr>
          </a:p>
          <a:p>
            <a:pPr marL="79375">
              <a:lnSpc>
                <a:spcPts val="1180"/>
              </a:lnSpc>
              <a:spcBef>
                <a:spcPts val="225"/>
              </a:spcBef>
            </a:pPr>
            <a:r>
              <a:rPr sz="1000" b="1" spc="-5" dirty="0">
                <a:latin typeface="Calibri"/>
                <a:cs typeface="Calibri"/>
              </a:rPr>
              <a:t>t</a:t>
            </a:r>
            <a:endParaRPr sz="1000" dirty="0">
              <a:latin typeface="Calibri"/>
              <a:cs typeface="Calibri"/>
            </a:endParaRPr>
          </a:p>
          <a:p>
            <a:pPr marL="227965">
              <a:lnSpc>
                <a:spcPts val="1180"/>
              </a:lnSpc>
            </a:pPr>
            <a:r>
              <a:rPr sz="1000" spc="-5" dirty="0">
                <a:latin typeface="Calibri"/>
                <a:cs typeface="Calibri"/>
              </a:rPr>
              <a:t>1,000,000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0" name="object 33"/>
          <p:cNvSpPr txBox="1"/>
          <p:nvPr/>
        </p:nvSpPr>
        <p:spPr>
          <a:xfrm>
            <a:off x="6475512" y="5538389"/>
            <a:ext cx="3556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Ta</a:t>
            </a:r>
            <a:r>
              <a:rPr sz="1000" b="1" spc="-5" dirty="0">
                <a:latin typeface="Calibri"/>
                <a:cs typeface="Calibri"/>
              </a:rPr>
              <a:t>hun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65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Batang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12</a:t>
            </a:fld>
            <a:endParaRPr lang="id-ID"/>
          </a:p>
        </p:txBody>
      </p:sp>
      <p:grpSp>
        <p:nvGrpSpPr>
          <p:cNvPr id="4" name="object 6"/>
          <p:cNvGrpSpPr/>
          <p:nvPr/>
        </p:nvGrpSpPr>
        <p:grpSpPr>
          <a:xfrm>
            <a:off x="4147252" y="1991566"/>
            <a:ext cx="4686300" cy="3583304"/>
            <a:chOff x="2340864" y="1661160"/>
            <a:chExt cx="4686300" cy="3583304"/>
          </a:xfrm>
        </p:grpSpPr>
        <p:sp>
          <p:nvSpPr>
            <p:cNvPr id="5" name="object 7"/>
            <p:cNvSpPr/>
            <p:nvPr/>
          </p:nvSpPr>
          <p:spPr>
            <a:xfrm>
              <a:off x="2380488" y="2058924"/>
              <a:ext cx="4642485" cy="2752725"/>
            </a:xfrm>
            <a:custGeom>
              <a:avLst/>
              <a:gdLst/>
              <a:ahLst/>
              <a:cxnLst/>
              <a:rect l="l" t="t" r="r" b="b"/>
              <a:pathLst>
                <a:path w="4642484" h="2752725">
                  <a:moveTo>
                    <a:pt x="0" y="2752344"/>
                  </a:moveTo>
                  <a:lnTo>
                    <a:pt x="580644" y="2752344"/>
                  </a:lnTo>
                </a:path>
                <a:path w="4642484" h="2752725">
                  <a:moveTo>
                    <a:pt x="912876" y="2752344"/>
                  </a:moveTo>
                  <a:lnTo>
                    <a:pt x="1741932" y="2752344"/>
                  </a:lnTo>
                </a:path>
                <a:path w="4642484" h="2752725">
                  <a:moveTo>
                    <a:pt x="2072639" y="2752344"/>
                  </a:moveTo>
                  <a:lnTo>
                    <a:pt x="2901696" y="2752344"/>
                  </a:lnTo>
                </a:path>
                <a:path w="4642484" h="2752725">
                  <a:moveTo>
                    <a:pt x="3233928" y="2752344"/>
                  </a:moveTo>
                  <a:lnTo>
                    <a:pt x="4062984" y="2752344"/>
                  </a:lnTo>
                </a:path>
                <a:path w="4642484" h="2752725">
                  <a:moveTo>
                    <a:pt x="4393692" y="2752344"/>
                  </a:moveTo>
                  <a:lnTo>
                    <a:pt x="4642104" y="2752344"/>
                  </a:lnTo>
                </a:path>
                <a:path w="4642484" h="2752725">
                  <a:moveTo>
                    <a:pt x="0" y="2359152"/>
                  </a:moveTo>
                  <a:lnTo>
                    <a:pt x="580644" y="2359152"/>
                  </a:lnTo>
                </a:path>
                <a:path w="4642484" h="2752725">
                  <a:moveTo>
                    <a:pt x="912876" y="2359152"/>
                  </a:moveTo>
                  <a:lnTo>
                    <a:pt x="1741932" y="2359152"/>
                  </a:lnTo>
                </a:path>
                <a:path w="4642484" h="2752725">
                  <a:moveTo>
                    <a:pt x="2072639" y="2359152"/>
                  </a:moveTo>
                  <a:lnTo>
                    <a:pt x="4642104" y="2359152"/>
                  </a:lnTo>
                </a:path>
                <a:path w="4642484" h="2752725">
                  <a:moveTo>
                    <a:pt x="0" y="1965959"/>
                  </a:moveTo>
                  <a:lnTo>
                    <a:pt x="580644" y="1965959"/>
                  </a:lnTo>
                </a:path>
                <a:path w="4642484" h="2752725">
                  <a:moveTo>
                    <a:pt x="912876" y="1965959"/>
                  </a:moveTo>
                  <a:lnTo>
                    <a:pt x="1741932" y="1965959"/>
                  </a:lnTo>
                </a:path>
                <a:path w="4642484" h="2752725">
                  <a:moveTo>
                    <a:pt x="2072639" y="1965959"/>
                  </a:moveTo>
                  <a:lnTo>
                    <a:pt x="4642104" y="1965959"/>
                  </a:lnTo>
                </a:path>
                <a:path w="4642484" h="2752725">
                  <a:moveTo>
                    <a:pt x="0" y="1572768"/>
                  </a:moveTo>
                  <a:lnTo>
                    <a:pt x="580644" y="1572768"/>
                  </a:lnTo>
                </a:path>
                <a:path w="4642484" h="2752725">
                  <a:moveTo>
                    <a:pt x="912876" y="1572768"/>
                  </a:moveTo>
                  <a:lnTo>
                    <a:pt x="1741932" y="1572768"/>
                  </a:lnTo>
                </a:path>
                <a:path w="4642484" h="2752725">
                  <a:moveTo>
                    <a:pt x="2072639" y="1572768"/>
                  </a:moveTo>
                  <a:lnTo>
                    <a:pt x="4642104" y="1572768"/>
                  </a:lnTo>
                </a:path>
                <a:path w="4642484" h="2752725">
                  <a:moveTo>
                    <a:pt x="0" y="1179576"/>
                  </a:moveTo>
                  <a:lnTo>
                    <a:pt x="580644" y="1179576"/>
                  </a:lnTo>
                </a:path>
                <a:path w="4642484" h="2752725">
                  <a:moveTo>
                    <a:pt x="912876" y="1179576"/>
                  </a:moveTo>
                  <a:lnTo>
                    <a:pt x="4642104" y="1179576"/>
                  </a:lnTo>
                </a:path>
                <a:path w="4642484" h="2752725">
                  <a:moveTo>
                    <a:pt x="0" y="786384"/>
                  </a:moveTo>
                  <a:lnTo>
                    <a:pt x="580644" y="786384"/>
                  </a:lnTo>
                </a:path>
                <a:path w="4642484" h="2752725">
                  <a:moveTo>
                    <a:pt x="912876" y="786384"/>
                  </a:moveTo>
                  <a:lnTo>
                    <a:pt x="4642104" y="786384"/>
                  </a:lnTo>
                </a:path>
                <a:path w="4642484" h="2752725">
                  <a:moveTo>
                    <a:pt x="0" y="393191"/>
                  </a:moveTo>
                  <a:lnTo>
                    <a:pt x="580644" y="393191"/>
                  </a:lnTo>
                </a:path>
                <a:path w="4642484" h="2752725">
                  <a:moveTo>
                    <a:pt x="912876" y="393191"/>
                  </a:moveTo>
                  <a:lnTo>
                    <a:pt x="4642104" y="393191"/>
                  </a:lnTo>
                </a:path>
                <a:path w="4642484" h="2752725">
                  <a:moveTo>
                    <a:pt x="0" y="0"/>
                  </a:moveTo>
                  <a:lnTo>
                    <a:pt x="580644" y="0"/>
                  </a:lnTo>
                </a:path>
                <a:path w="4642484" h="2752725">
                  <a:moveTo>
                    <a:pt x="912876" y="0"/>
                  </a:moveTo>
                  <a:lnTo>
                    <a:pt x="464210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2380488" y="1665732"/>
              <a:ext cx="4642485" cy="0"/>
            </a:xfrm>
            <a:custGeom>
              <a:avLst/>
              <a:gdLst/>
              <a:ahLst/>
              <a:cxnLst/>
              <a:rect l="l" t="t" r="r" b="b"/>
              <a:pathLst>
                <a:path w="4642484">
                  <a:moveTo>
                    <a:pt x="0" y="0"/>
                  </a:moveTo>
                  <a:lnTo>
                    <a:pt x="464210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2630424" y="5202936"/>
              <a:ext cx="3813175" cy="1905"/>
            </a:xfrm>
            <a:custGeom>
              <a:avLst/>
              <a:gdLst/>
              <a:ahLst/>
              <a:cxnLst/>
              <a:rect l="l" t="t" r="r" b="b"/>
              <a:pathLst>
                <a:path w="3813175" h="1904">
                  <a:moveTo>
                    <a:pt x="330708" y="0"/>
                  </a:moveTo>
                  <a:lnTo>
                    <a:pt x="0" y="0"/>
                  </a:lnTo>
                  <a:lnTo>
                    <a:pt x="0" y="1536"/>
                  </a:lnTo>
                  <a:lnTo>
                    <a:pt x="330708" y="1536"/>
                  </a:lnTo>
                  <a:lnTo>
                    <a:pt x="330708" y="0"/>
                  </a:lnTo>
                  <a:close/>
                </a:path>
                <a:path w="3813175" h="1904">
                  <a:moveTo>
                    <a:pt x="1491996" y="0"/>
                  </a:moveTo>
                  <a:lnTo>
                    <a:pt x="1159764" y="0"/>
                  </a:lnTo>
                  <a:lnTo>
                    <a:pt x="1159764" y="1536"/>
                  </a:lnTo>
                  <a:lnTo>
                    <a:pt x="1491996" y="1536"/>
                  </a:lnTo>
                  <a:lnTo>
                    <a:pt x="1491996" y="0"/>
                  </a:lnTo>
                  <a:close/>
                </a:path>
                <a:path w="3813175" h="1904">
                  <a:moveTo>
                    <a:pt x="2651760" y="0"/>
                  </a:moveTo>
                  <a:lnTo>
                    <a:pt x="2321052" y="0"/>
                  </a:lnTo>
                  <a:lnTo>
                    <a:pt x="2321052" y="1536"/>
                  </a:lnTo>
                  <a:lnTo>
                    <a:pt x="2651760" y="1536"/>
                  </a:lnTo>
                  <a:lnTo>
                    <a:pt x="2651760" y="0"/>
                  </a:lnTo>
                  <a:close/>
                </a:path>
                <a:path w="3813175" h="1904">
                  <a:moveTo>
                    <a:pt x="3813048" y="0"/>
                  </a:moveTo>
                  <a:lnTo>
                    <a:pt x="3480816" y="0"/>
                  </a:lnTo>
                  <a:lnTo>
                    <a:pt x="3480816" y="1536"/>
                  </a:lnTo>
                  <a:lnTo>
                    <a:pt x="3813048" y="1536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/>
            <p:cNvSpPr/>
            <p:nvPr/>
          </p:nvSpPr>
          <p:spPr>
            <a:xfrm>
              <a:off x="2961132" y="1863851"/>
              <a:ext cx="3813175" cy="3340735"/>
            </a:xfrm>
            <a:custGeom>
              <a:avLst/>
              <a:gdLst/>
              <a:ahLst/>
              <a:cxnLst/>
              <a:rect l="l" t="t" r="r" b="b"/>
              <a:pathLst>
                <a:path w="3813175" h="3340735">
                  <a:moveTo>
                    <a:pt x="332232" y="0"/>
                  </a:moveTo>
                  <a:lnTo>
                    <a:pt x="0" y="0"/>
                  </a:lnTo>
                  <a:lnTo>
                    <a:pt x="0" y="3340620"/>
                  </a:lnTo>
                  <a:lnTo>
                    <a:pt x="332232" y="3340620"/>
                  </a:lnTo>
                  <a:lnTo>
                    <a:pt x="332232" y="0"/>
                  </a:lnTo>
                  <a:close/>
                </a:path>
                <a:path w="3813175" h="3340735">
                  <a:moveTo>
                    <a:pt x="1491996" y="1501140"/>
                  </a:moveTo>
                  <a:lnTo>
                    <a:pt x="1161288" y="1501140"/>
                  </a:lnTo>
                  <a:lnTo>
                    <a:pt x="1161288" y="3340620"/>
                  </a:lnTo>
                  <a:lnTo>
                    <a:pt x="1491996" y="3340620"/>
                  </a:lnTo>
                  <a:lnTo>
                    <a:pt x="1491996" y="1501140"/>
                  </a:lnTo>
                  <a:close/>
                </a:path>
                <a:path w="3813175" h="3340735">
                  <a:moveTo>
                    <a:pt x="2653284" y="2714244"/>
                  </a:moveTo>
                  <a:lnTo>
                    <a:pt x="2321052" y="2714244"/>
                  </a:lnTo>
                  <a:lnTo>
                    <a:pt x="2321052" y="3340620"/>
                  </a:lnTo>
                  <a:lnTo>
                    <a:pt x="2653284" y="3340620"/>
                  </a:lnTo>
                  <a:lnTo>
                    <a:pt x="2653284" y="2714244"/>
                  </a:lnTo>
                  <a:close/>
                </a:path>
                <a:path w="3813175" h="3340735">
                  <a:moveTo>
                    <a:pt x="3813048" y="2697480"/>
                  </a:moveTo>
                  <a:lnTo>
                    <a:pt x="3482340" y="2697480"/>
                  </a:lnTo>
                  <a:lnTo>
                    <a:pt x="3482340" y="3340620"/>
                  </a:lnTo>
                  <a:lnTo>
                    <a:pt x="3813048" y="3340620"/>
                  </a:lnTo>
                  <a:lnTo>
                    <a:pt x="3813048" y="269748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"/>
            <p:cNvSpPr/>
            <p:nvPr/>
          </p:nvSpPr>
          <p:spPr>
            <a:xfrm>
              <a:off x="2340864" y="1665732"/>
              <a:ext cx="4681855" cy="3578860"/>
            </a:xfrm>
            <a:custGeom>
              <a:avLst/>
              <a:gdLst/>
              <a:ahLst/>
              <a:cxnLst/>
              <a:rect l="l" t="t" r="r" b="b"/>
              <a:pathLst>
                <a:path w="4681855" h="3578860">
                  <a:moveTo>
                    <a:pt x="39624" y="3538728"/>
                  </a:moveTo>
                  <a:lnTo>
                    <a:pt x="39624" y="0"/>
                  </a:lnTo>
                </a:path>
                <a:path w="4681855" h="3578860">
                  <a:moveTo>
                    <a:pt x="0" y="3538728"/>
                  </a:moveTo>
                  <a:lnTo>
                    <a:pt x="39624" y="3538728"/>
                  </a:lnTo>
                </a:path>
                <a:path w="4681855" h="3578860">
                  <a:moveTo>
                    <a:pt x="0" y="3145535"/>
                  </a:moveTo>
                  <a:lnTo>
                    <a:pt x="39624" y="3145535"/>
                  </a:lnTo>
                </a:path>
                <a:path w="4681855" h="3578860">
                  <a:moveTo>
                    <a:pt x="0" y="2752343"/>
                  </a:moveTo>
                  <a:lnTo>
                    <a:pt x="39624" y="2752343"/>
                  </a:lnTo>
                </a:path>
                <a:path w="4681855" h="3578860">
                  <a:moveTo>
                    <a:pt x="0" y="2359151"/>
                  </a:moveTo>
                  <a:lnTo>
                    <a:pt x="39624" y="2359151"/>
                  </a:lnTo>
                </a:path>
                <a:path w="4681855" h="3578860">
                  <a:moveTo>
                    <a:pt x="0" y="1965959"/>
                  </a:moveTo>
                  <a:lnTo>
                    <a:pt x="39624" y="1965959"/>
                  </a:lnTo>
                </a:path>
                <a:path w="4681855" h="3578860">
                  <a:moveTo>
                    <a:pt x="0" y="1572767"/>
                  </a:moveTo>
                  <a:lnTo>
                    <a:pt x="39624" y="1572767"/>
                  </a:lnTo>
                </a:path>
                <a:path w="4681855" h="3578860">
                  <a:moveTo>
                    <a:pt x="0" y="1179576"/>
                  </a:moveTo>
                  <a:lnTo>
                    <a:pt x="39624" y="1179576"/>
                  </a:lnTo>
                </a:path>
                <a:path w="4681855" h="3578860">
                  <a:moveTo>
                    <a:pt x="0" y="786383"/>
                  </a:moveTo>
                  <a:lnTo>
                    <a:pt x="39624" y="786383"/>
                  </a:lnTo>
                </a:path>
                <a:path w="4681855" h="3578860">
                  <a:moveTo>
                    <a:pt x="0" y="393191"/>
                  </a:moveTo>
                  <a:lnTo>
                    <a:pt x="39624" y="393191"/>
                  </a:lnTo>
                </a:path>
                <a:path w="4681855" h="3578860">
                  <a:moveTo>
                    <a:pt x="0" y="0"/>
                  </a:moveTo>
                  <a:lnTo>
                    <a:pt x="39624" y="0"/>
                  </a:lnTo>
                </a:path>
                <a:path w="4681855" h="3578860">
                  <a:moveTo>
                    <a:pt x="39624" y="3538728"/>
                  </a:moveTo>
                  <a:lnTo>
                    <a:pt x="4681728" y="3538728"/>
                  </a:lnTo>
                </a:path>
                <a:path w="4681855" h="3578860">
                  <a:moveTo>
                    <a:pt x="39624" y="3538728"/>
                  </a:moveTo>
                  <a:lnTo>
                    <a:pt x="39624" y="3578352"/>
                  </a:lnTo>
                </a:path>
                <a:path w="4681855" h="3578860">
                  <a:moveTo>
                    <a:pt x="1200912" y="3538728"/>
                  </a:moveTo>
                  <a:lnTo>
                    <a:pt x="1200912" y="3578352"/>
                  </a:lnTo>
                </a:path>
                <a:path w="4681855" h="3578860">
                  <a:moveTo>
                    <a:pt x="2360676" y="3538728"/>
                  </a:moveTo>
                  <a:lnTo>
                    <a:pt x="2360676" y="3578352"/>
                  </a:lnTo>
                </a:path>
                <a:path w="4681855" h="3578860">
                  <a:moveTo>
                    <a:pt x="3521964" y="3538728"/>
                  </a:moveTo>
                  <a:lnTo>
                    <a:pt x="3521964" y="3578352"/>
                  </a:lnTo>
                </a:path>
                <a:path w="4681855" h="3578860">
                  <a:moveTo>
                    <a:pt x="4681728" y="3538728"/>
                  </a:moveTo>
                  <a:lnTo>
                    <a:pt x="4681728" y="3578352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2"/>
          <p:cNvSpPr txBox="1"/>
          <p:nvPr/>
        </p:nvSpPr>
        <p:spPr>
          <a:xfrm>
            <a:off x="4610929" y="5597097"/>
            <a:ext cx="314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5771582" y="5597097"/>
            <a:ext cx="314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6932361" y="5597097"/>
            <a:ext cx="314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8093015" y="5597097"/>
            <a:ext cx="314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3326577" y="1892252"/>
            <a:ext cx="831850" cy="3759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235">
              <a:lnSpc>
                <a:spcPts val="955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9,000,000</a:t>
            </a:r>
            <a:endParaRPr sz="1000">
              <a:latin typeface="Calibri"/>
              <a:cs typeface="Calibri"/>
            </a:endParaRPr>
          </a:p>
          <a:p>
            <a:pPr marL="99060">
              <a:lnSpc>
                <a:spcPts val="955"/>
              </a:lnSpc>
            </a:pPr>
            <a:r>
              <a:rPr sz="1000" b="1" spc="-5" dirty="0">
                <a:latin typeface="Calibri"/>
                <a:cs typeface="Calibri"/>
              </a:rPr>
              <a:t>U</a:t>
            </a:r>
            <a:endParaRPr sz="1000">
              <a:latin typeface="Calibri"/>
              <a:cs typeface="Calibri"/>
            </a:endParaRPr>
          </a:p>
          <a:p>
            <a:pPr marL="105410">
              <a:lnSpc>
                <a:spcPts val="1090"/>
              </a:lnSpc>
              <a:spcBef>
                <a:spcPts val="204"/>
              </a:spcBef>
            </a:pPr>
            <a:r>
              <a:rPr sz="1000" b="1" spc="-5" dirty="0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  <a:p>
            <a:pPr marL="108585">
              <a:lnSpc>
                <a:spcPts val="1090"/>
              </a:lnSpc>
            </a:pPr>
            <a:r>
              <a:rPr sz="1500" b="1" spc="-7" baseline="-25000" dirty="0">
                <a:latin typeface="Calibri"/>
                <a:cs typeface="Calibri"/>
              </a:rPr>
              <a:t>e</a:t>
            </a:r>
            <a:r>
              <a:rPr sz="1500" b="1" spc="240" baseline="-25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8,000,000</a:t>
            </a:r>
            <a:endParaRPr sz="1000">
              <a:latin typeface="Calibri"/>
              <a:cs typeface="Calibri"/>
            </a:endParaRPr>
          </a:p>
          <a:p>
            <a:pPr marL="88900">
              <a:spcBef>
                <a:spcPts val="640"/>
              </a:spcBef>
            </a:pPr>
            <a:r>
              <a:rPr sz="1000" b="1" spc="-5" dirty="0"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  <a:p>
            <a:pPr marL="105410">
              <a:spcBef>
                <a:spcPts val="55"/>
              </a:spcBef>
            </a:pPr>
            <a:r>
              <a:rPr sz="1500" b="1" spc="-7" baseline="-8333" dirty="0">
                <a:latin typeface="Calibri"/>
                <a:cs typeface="Calibri"/>
              </a:rPr>
              <a:t>p</a:t>
            </a:r>
            <a:r>
              <a:rPr sz="1500" b="1" spc="225" baseline="-8333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7,000,000</a:t>
            </a:r>
            <a:endParaRPr sz="1000">
              <a:latin typeface="Calibri"/>
              <a:cs typeface="Calibri"/>
            </a:endParaRPr>
          </a:p>
          <a:p>
            <a:pPr marL="125095">
              <a:spcBef>
                <a:spcPts val="390"/>
              </a:spcBef>
            </a:pPr>
            <a:r>
              <a:rPr sz="1000" b="1" spc="-5" dirty="0">
                <a:latin typeface="Calibri"/>
                <a:cs typeface="Calibri"/>
              </a:rPr>
              <a:t>l</a:t>
            </a:r>
            <a:endParaRPr sz="1000">
              <a:latin typeface="Calibri"/>
              <a:cs typeface="Calibri"/>
            </a:endParaRPr>
          </a:p>
          <a:p>
            <a:pPr marL="105410">
              <a:spcBef>
                <a:spcPts val="305"/>
              </a:spcBef>
            </a:pPr>
            <a:r>
              <a:rPr sz="1500" b="1" spc="-7" baseline="5555" dirty="0">
                <a:latin typeface="Calibri"/>
                <a:cs typeface="Calibri"/>
              </a:rPr>
              <a:t>o</a:t>
            </a:r>
            <a:r>
              <a:rPr sz="1500" b="1" spc="225" baseline="555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6,000,000</a:t>
            </a:r>
            <a:endParaRPr sz="1000">
              <a:latin typeface="Calibri"/>
              <a:cs typeface="Calibri"/>
            </a:endParaRPr>
          </a:p>
          <a:p>
            <a:pPr marL="109855">
              <a:spcBef>
                <a:spcPts val="135"/>
              </a:spcBef>
            </a:pPr>
            <a:r>
              <a:rPr sz="1000" b="1" spc="-5" dirty="0">
                <a:latin typeface="Calibri"/>
                <a:cs typeface="Calibri"/>
              </a:rPr>
              <a:t>y</a:t>
            </a:r>
            <a:endParaRPr sz="1000">
              <a:latin typeface="Calibri"/>
              <a:cs typeface="Calibri"/>
            </a:endParaRPr>
          </a:p>
          <a:p>
            <a:pPr marL="88900">
              <a:lnSpc>
                <a:spcPts val="1150"/>
              </a:lnSpc>
              <a:spcBef>
                <a:spcPts val="560"/>
              </a:spcBef>
            </a:pPr>
            <a:r>
              <a:rPr sz="1500" b="1" spc="-7" baseline="19444" dirty="0">
                <a:latin typeface="Calibri"/>
                <a:cs typeface="Calibri"/>
              </a:rPr>
              <a:t>m</a:t>
            </a:r>
            <a:r>
              <a:rPr sz="1500" b="1" spc="7" baseline="19444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5,000,000</a:t>
            </a:r>
            <a:endParaRPr sz="1000">
              <a:latin typeface="Calibri"/>
              <a:cs typeface="Calibri"/>
            </a:endParaRPr>
          </a:p>
          <a:p>
            <a:pPr marL="108585">
              <a:lnSpc>
                <a:spcPts val="1150"/>
              </a:lnSpc>
            </a:pPr>
            <a:r>
              <a:rPr sz="1000" b="1" spc="-5" dirty="0"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  <a:p>
            <a:pPr marL="105410">
              <a:lnSpc>
                <a:spcPts val="1025"/>
              </a:lnSpc>
              <a:spcBef>
                <a:spcPts val="800"/>
              </a:spcBef>
            </a:pPr>
            <a:r>
              <a:rPr sz="1500" b="1" spc="-7" baseline="33333" dirty="0">
                <a:latin typeface="Calibri"/>
                <a:cs typeface="Calibri"/>
              </a:rPr>
              <a:t>n</a:t>
            </a:r>
            <a:r>
              <a:rPr sz="1500" b="1" spc="225" baseline="33333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4,000,000</a:t>
            </a:r>
            <a:endParaRPr sz="1000">
              <a:latin typeface="Calibri"/>
              <a:cs typeface="Calibri"/>
            </a:endParaRPr>
          </a:p>
          <a:p>
            <a:pPr marL="117475">
              <a:lnSpc>
                <a:spcPts val="1025"/>
              </a:lnSpc>
            </a:pPr>
            <a:r>
              <a:rPr sz="1000" b="1" spc="-5" dirty="0"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850">
              <a:latin typeface="Calibri"/>
              <a:cs typeface="Calibri"/>
            </a:endParaRPr>
          </a:p>
          <a:p>
            <a:pPr marR="81280" algn="r"/>
            <a:r>
              <a:rPr sz="1000" spc="-5" dirty="0">
                <a:latin typeface="Calibri"/>
                <a:cs typeface="Calibri"/>
              </a:rPr>
              <a:t>3,000,000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R="81280" algn="r">
              <a:spcBef>
                <a:spcPts val="675"/>
              </a:spcBef>
            </a:pPr>
            <a:r>
              <a:rPr sz="1000" spc="-5" dirty="0">
                <a:latin typeface="Calibri"/>
                <a:cs typeface="Calibri"/>
              </a:rPr>
              <a:t>2,000,000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R="80645" algn="r">
              <a:spcBef>
                <a:spcPts val="680"/>
              </a:spcBef>
            </a:pPr>
            <a:r>
              <a:rPr sz="1000" spc="-5" dirty="0">
                <a:latin typeface="Calibri"/>
                <a:cs typeface="Calibri"/>
              </a:rPr>
              <a:t>1,000,000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R="80645" algn="r">
              <a:spcBef>
                <a:spcPts val="67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6330382" y="5790086"/>
            <a:ext cx="3556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Ta</a:t>
            </a:r>
            <a:r>
              <a:rPr sz="1000" b="1" spc="-5" dirty="0">
                <a:latin typeface="Calibri"/>
                <a:cs typeface="Calibri"/>
              </a:rPr>
              <a:t>hun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32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Lingkaran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13</a:t>
            </a:fld>
            <a:endParaRPr lang="id-ID"/>
          </a:p>
        </p:txBody>
      </p:sp>
      <p:grpSp>
        <p:nvGrpSpPr>
          <p:cNvPr id="4" name="object 7"/>
          <p:cNvGrpSpPr/>
          <p:nvPr/>
        </p:nvGrpSpPr>
        <p:grpSpPr>
          <a:xfrm>
            <a:off x="3818839" y="2053256"/>
            <a:ext cx="4545232" cy="4092050"/>
            <a:chOff x="2873061" y="1986407"/>
            <a:chExt cx="3474085" cy="3473450"/>
          </a:xfrm>
        </p:grpSpPr>
        <p:sp>
          <p:nvSpPr>
            <p:cNvPr id="5" name="object 8"/>
            <p:cNvSpPr/>
            <p:nvPr/>
          </p:nvSpPr>
          <p:spPr>
            <a:xfrm>
              <a:off x="4412488" y="1986407"/>
              <a:ext cx="1934845" cy="3473450"/>
            </a:xfrm>
            <a:custGeom>
              <a:avLst/>
              <a:gdLst/>
              <a:ahLst/>
              <a:cxnLst/>
              <a:rect l="l" t="t" r="r" b="b"/>
              <a:pathLst>
                <a:path w="1934845" h="3473450">
                  <a:moveTo>
                    <a:pt x="197612" y="0"/>
                  </a:moveTo>
                  <a:lnTo>
                    <a:pt x="197612" y="1736597"/>
                  </a:lnTo>
                  <a:lnTo>
                    <a:pt x="0" y="3462019"/>
                  </a:lnTo>
                  <a:lnTo>
                    <a:pt x="48369" y="3466886"/>
                  </a:lnTo>
                  <a:lnTo>
                    <a:pt x="96560" y="3470400"/>
                  </a:lnTo>
                  <a:lnTo>
                    <a:pt x="144554" y="3472578"/>
                  </a:lnTo>
                  <a:lnTo>
                    <a:pt x="192332" y="3473435"/>
                  </a:lnTo>
                  <a:lnTo>
                    <a:pt x="239875" y="3472986"/>
                  </a:lnTo>
                  <a:lnTo>
                    <a:pt x="287162" y="3471247"/>
                  </a:lnTo>
                  <a:lnTo>
                    <a:pt x="334176" y="3468232"/>
                  </a:lnTo>
                  <a:lnTo>
                    <a:pt x="380896" y="3463958"/>
                  </a:lnTo>
                  <a:lnTo>
                    <a:pt x="427303" y="3458439"/>
                  </a:lnTo>
                  <a:lnTo>
                    <a:pt x="473379" y="3451691"/>
                  </a:lnTo>
                  <a:lnTo>
                    <a:pt x="519103" y="3443729"/>
                  </a:lnTo>
                  <a:lnTo>
                    <a:pt x="564456" y="3434568"/>
                  </a:lnTo>
                  <a:lnTo>
                    <a:pt x="609420" y="3424224"/>
                  </a:lnTo>
                  <a:lnTo>
                    <a:pt x="653975" y="3412713"/>
                  </a:lnTo>
                  <a:lnTo>
                    <a:pt x="698102" y="3400048"/>
                  </a:lnTo>
                  <a:lnTo>
                    <a:pt x="741780" y="3386247"/>
                  </a:lnTo>
                  <a:lnTo>
                    <a:pt x="784992" y="3371323"/>
                  </a:lnTo>
                  <a:lnTo>
                    <a:pt x="827718" y="3355293"/>
                  </a:lnTo>
                  <a:lnTo>
                    <a:pt x="869939" y="3338171"/>
                  </a:lnTo>
                  <a:lnTo>
                    <a:pt x="911635" y="3319973"/>
                  </a:lnTo>
                  <a:lnTo>
                    <a:pt x="952786" y="3300715"/>
                  </a:lnTo>
                  <a:lnTo>
                    <a:pt x="993375" y="3280411"/>
                  </a:lnTo>
                  <a:lnTo>
                    <a:pt x="1033381" y="3259077"/>
                  </a:lnTo>
                  <a:lnTo>
                    <a:pt x="1072785" y="3236728"/>
                  </a:lnTo>
                  <a:lnTo>
                    <a:pt x="1111568" y="3213380"/>
                  </a:lnTo>
                  <a:lnTo>
                    <a:pt x="1149711" y="3189047"/>
                  </a:lnTo>
                  <a:lnTo>
                    <a:pt x="1187194" y="3163746"/>
                  </a:lnTo>
                  <a:lnTo>
                    <a:pt x="1223998" y="3137491"/>
                  </a:lnTo>
                  <a:lnTo>
                    <a:pt x="1260104" y="3110298"/>
                  </a:lnTo>
                  <a:lnTo>
                    <a:pt x="1295493" y="3082182"/>
                  </a:lnTo>
                  <a:lnTo>
                    <a:pt x="1330145" y="3053159"/>
                  </a:lnTo>
                  <a:lnTo>
                    <a:pt x="1364041" y="3023243"/>
                  </a:lnTo>
                  <a:lnTo>
                    <a:pt x="1397161" y="2992451"/>
                  </a:lnTo>
                  <a:lnTo>
                    <a:pt x="1429487" y="2960796"/>
                  </a:lnTo>
                  <a:lnTo>
                    <a:pt x="1461000" y="2928296"/>
                  </a:lnTo>
                  <a:lnTo>
                    <a:pt x="1491679" y="2894964"/>
                  </a:lnTo>
                  <a:lnTo>
                    <a:pt x="1521505" y="2860817"/>
                  </a:lnTo>
                  <a:lnTo>
                    <a:pt x="1550461" y="2825869"/>
                  </a:lnTo>
                  <a:lnTo>
                    <a:pt x="1578525" y="2790137"/>
                  </a:lnTo>
                  <a:lnTo>
                    <a:pt x="1605679" y="2753634"/>
                  </a:lnTo>
                  <a:lnTo>
                    <a:pt x="1631903" y="2716377"/>
                  </a:lnTo>
                  <a:lnTo>
                    <a:pt x="1657179" y="2678382"/>
                  </a:lnTo>
                  <a:lnTo>
                    <a:pt x="1681487" y="2639662"/>
                  </a:lnTo>
                  <a:lnTo>
                    <a:pt x="1704808" y="2600234"/>
                  </a:lnTo>
                  <a:lnTo>
                    <a:pt x="1727121" y="2560112"/>
                  </a:lnTo>
                  <a:lnTo>
                    <a:pt x="1748410" y="2519313"/>
                  </a:lnTo>
                  <a:lnTo>
                    <a:pt x="1768653" y="2477851"/>
                  </a:lnTo>
                  <a:lnTo>
                    <a:pt x="1787831" y="2435743"/>
                  </a:lnTo>
                  <a:lnTo>
                    <a:pt x="1805926" y="2393002"/>
                  </a:lnTo>
                  <a:lnTo>
                    <a:pt x="1822918" y="2349644"/>
                  </a:lnTo>
                  <a:lnTo>
                    <a:pt x="1838788" y="2305686"/>
                  </a:lnTo>
                  <a:lnTo>
                    <a:pt x="1853516" y="2261141"/>
                  </a:lnTo>
                  <a:lnTo>
                    <a:pt x="1867084" y="2216026"/>
                  </a:lnTo>
                  <a:lnTo>
                    <a:pt x="1879471" y="2170356"/>
                  </a:lnTo>
                  <a:lnTo>
                    <a:pt x="1890659" y="2124145"/>
                  </a:lnTo>
                  <a:lnTo>
                    <a:pt x="1900629" y="2077410"/>
                  </a:lnTo>
                  <a:lnTo>
                    <a:pt x="1909361" y="2030165"/>
                  </a:lnTo>
                  <a:lnTo>
                    <a:pt x="1916835" y="1982427"/>
                  </a:lnTo>
                  <a:lnTo>
                    <a:pt x="1923034" y="1934209"/>
                  </a:lnTo>
                  <a:lnTo>
                    <a:pt x="1927900" y="1885840"/>
                  </a:lnTo>
                  <a:lnTo>
                    <a:pt x="1931414" y="1837649"/>
                  </a:lnTo>
                  <a:lnTo>
                    <a:pt x="1933592" y="1789655"/>
                  </a:lnTo>
                  <a:lnTo>
                    <a:pt x="1934449" y="1741877"/>
                  </a:lnTo>
                  <a:lnTo>
                    <a:pt x="1934000" y="1694334"/>
                  </a:lnTo>
                  <a:lnTo>
                    <a:pt x="1932261" y="1647047"/>
                  </a:lnTo>
                  <a:lnTo>
                    <a:pt x="1929246" y="1600033"/>
                  </a:lnTo>
                  <a:lnTo>
                    <a:pt x="1924972" y="1553313"/>
                  </a:lnTo>
                  <a:lnTo>
                    <a:pt x="1919453" y="1506906"/>
                  </a:lnTo>
                  <a:lnTo>
                    <a:pt x="1912705" y="1460830"/>
                  </a:lnTo>
                  <a:lnTo>
                    <a:pt x="1904743" y="1415106"/>
                  </a:lnTo>
                  <a:lnTo>
                    <a:pt x="1895582" y="1369753"/>
                  </a:lnTo>
                  <a:lnTo>
                    <a:pt x="1885238" y="1324789"/>
                  </a:lnTo>
                  <a:lnTo>
                    <a:pt x="1873727" y="1280234"/>
                  </a:lnTo>
                  <a:lnTo>
                    <a:pt x="1861062" y="1236107"/>
                  </a:lnTo>
                  <a:lnTo>
                    <a:pt x="1847261" y="1192429"/>
                  </a:lnTo>
                  <a:lnTo>
                    <a:pt x="1832337" y="1149217"/>
                  </a:lnTo>
                  <a:lnTo>
                    <a:pt x="1816307" y="1106491"/>
                  </a:lnTo>
                  <a:lnTo>
                    <a:pt x="1799185" y="1064270"/>
                  </a:lnTo>
                  <a:lnTo>
                    <a:pt x="1780987" y="1022574"/>
                  </a:lnTo>
                  <a:lnTo>
                    <a:pt x="1761729" y="981423"/>
                  </a:lnTo>
                  <a:lnTo>
                    <a:pt x="1741425" y="940834"/>
                  </a:lnTo>
                  <a:lnTo>
                    <a:pt x="1720091" y="900828"/>
                  </a:lnTo>
                  <a:lnTo>
                    <a:pt x="1697742" y="861424"/>
                  </a:lnTo>
                  <a:lnTo>
                    <a:pt x="1674394" y="822641"/>
                  </a:lnTo>
                  <a:lnTo>
                    <a:pt x="1650061" y="784498"/>
                  </a:lnTo>
                  <a:lnTo>
                    <a:pt x="1624760" y="747015"/>
                  </a:lnTo>
                  <a:lnTo>
                    <a:pt x="1598505" y="710211"/>
                  </a:lnTo>
                  <a:lnTo>
                    <a:pt x="1571312" y="674105"/>
                  </a:lnTo>
                  <a:lnTo>
                    <a:pt x="1543196" y="638716"/>
                  </a:lnTo>
                  <a:lnTo>
                    <a:pt x="1514173" y="604064"/>
                  </a:lnTo>
                  <a:lnTo>
                    <a:pt x="1484257" y="570168"/>
                  </a:lnTo>
                  <a:lnTo>
                    <a:pt x="1453465" y="537048"/>
                  </a:lnTo>
                  <a:lnTo>
                    <a:pt x="1421810" y="504722"/>
                  </a:lnTo>
                  <a:lnTo>
                    <a:pt x="1389310" y="473209"/>
                  </a:lnTo>
                  <a:lnTo>
                    <a:pt x="1355978" y="442530"/>
                  </a:lnTo>
                  <a:lnTo>
                    <a:pt x="1321831" y="412704"/>
                  </a:lnTo>
                  <a:lnTo>
                    <a:pt x="1286883" y="383748"/>
                  </a:lnTo>
                  <a:lnTo>
                    <a:pt x="1251151" y="355684"/>
                  </a:lnTo>
                  <a:lnTo>
                    <a:pt x="1214648" y="328530"/>
                  </a:lnTo>
                  <a:lnTo>
                    <a:pt x="1177391" y="302306"/>
                  </a:lnTo>
                  <a:lnTo>
                    <a:pt x="1139396" y="277030"/>
                  </a:lnTo>
                  <a:lnTo>
                    <a:pt x="1100676" y="252722"/>
                  </a:lnTo>
                  <a:lnTo>
                    <a:pt x="1061248" y="229401"/>
                  </a:lnTo>
                  <a:lnTo>
                    <a:pt x="1021126" y="207088"/>
                  </a:lnTo>
                  <a:lnTo>
                    <a:pt x="980327" y="185799"/>
                  </a:lnTo>
                  <a:lnTo>
                    <a:pt x="938865" y="165556"/>
                  </a:lnTo>
                  <a:lnTo>
                    <a:pt x="896757" y="146378"/>
                  </a:lnTo>
                  <a:lnTo>
                    <a:pt x="854016" y="128283"/>
                  </a:lnTo>
                  <a:lnTo>
                    <a:pt x="810658" y="111291"/>
                  </a:lnTo>
                  <a:lnTo>
                    <a:pt x="766700" y="95421"/>
                  </a:lnTo>
                  <a:lnTo>
                    <a:pt x="722155" y="80693"/>
                  </a:lnTo>
                  <a:lnTo>
                    <a:pt x="677040" y="67125"/>
                  </a:lnTo>
                  <a:lnTo>
                    <a:pt x="631370" y="54738"/>
                  </a:lnTo>
                  <a:lnTo>
                    <a:pt x="585159" y="43550"/>
                  </a:lnTo>
                  <a:lnTo>
                    <a:pt x="538424" y="33580"/>
                  </a:lnTo>
                  <a:lnTo>
                    <a:pt x="491179" y="24848"/>
                  </a:lnTo>
                  <a:lnTo>
                    <a:pt x="443441" y="17374"/>
                  </a:lnTo>
                  <a:lnTo>
                    <a:pt x="395224" y="11175"/>
                  </a:lnTo>
                  <a:lnTo>
                    <a:pt x="345934" y="6268"/>
                  </a:lnTo>
                  <a:lnTo>
                    <a:pt x="296560" y="2778"/>
                  </a:lnTo>
                  <a:lnTo>
                    <a:pt x="247116" y="692"/>
                  </a:lnTo>
                  <a:lnTo>
                    <a:pt x="19761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/>
            <p:cNvSpPr/>
            <p:nvPr/>
          </p:nvSpPr>
          <p:spPr>
            <a:xfrm>
              <a:off x="2873061" y="3152013"/>
              <a:ext cx="1737360" cy="2296795"/>
            </a:xfrm>
            <a:custGeom>
              <a:avLst/>
              <a:gdLst/>
              <a:ahLst/>
              <a:cxnLst/>
              <a:rect l="l" t="t" r="r" b="b"/>
              <a:pathLst>
                <a:path w="1737360" h="2296795">
                  <a:moveTo>
                    <a:pt x="96960" y="0"/>
                  </a:moveTo>
                  <a:lnTo>
                    <a:pt x="81608" y="46124"/>
                  </a:lnTo>
                  <a:lnTo>
                    <a:pt x="67615" y="92372"/>
                  </a:lnTo>
                  <a:lnTo>
                    <a:pt x="54968" y="138720"/>
                  </a:lnTo>
                  <a:lnTo>
                    <a:pt x="43657" y="185147"/>
                  </a:lnTo>
                  <a:lnTo>
                    <a:pt x="33673" y="231631"/>
                  </a:lnTo>
                  <a:lnTo>
                    <a:pt x="25003" y="278149"/>
                  </a:lnTo>
                  <a:lnTo>
                    <a:pt x="17638" y="324679"/>
                  </a:lnTo>
                  <a:lnTo>
                    <a:pt x="11566" y="371198"/>
                  </a:lnTo>
                  <a:lnTo>
                    <a:pt x="6777" y="417686"/>
                  </a:lnTo>
                  <a:lnTo>
                    <a:pt x="3260" y="464119"/>
                  </a:lnTo>
                  <a:lnTo>
                    <a:pt x="1004" y="510476"/>
                  </a:lnTo>
                  <a:lnTo>
                    <a:pt x="0" y="556734"/>
                  </a:lnTo>
                  <a:lnTo>
                    <a:pt x="235" y="602871"/>
                  </a:lnTo>
                  <a:lnTo>
                    <a:pt x="1699" y="648865"/>
                  </a:lnTo>
                  <a:lnTo>
                    <a:pt x="4382" y="694694"/>
                  </a:lnTo>
                  <a:lnTo>
                    <a:pt x="8272" y="740335"/>
                  </a:lnTo>
                  <a:lnTo>
                    <a:pt x="13360" y="785767"/>
                  </a:lnTo>
                  <a:lnTo>
                    <a:pt x="19634" y="830967"/>
                  </a:lnTo>
                  <a:lnTo>
                    <a:pt x="27084" y="875914"/>
                  </a:lnTo>
                  <a:lnTo>
                    <a:pt x="35699" y="920584"/>
                  </a:lnTo>
                  <a:lnTo>
                    <a:pt x="45467" y="964956"/>
                  </a:lnTo>
                  <a:lnTo>
                    <a:pt x="56380" y="1009007"/>
                  </a:lnTo>
                  <a:lnTo>
                    <a:pt x="68425" y="1052716"/>
                  </a:lnTo>
                  <a:lnTo>
                    <a:pt x="81592" y="1096060"/>
                  </a:lnTo>
                  <a:lnTo>
                    <a:pt x="95870" y="1139018"/>
                  </a:lnTo>
                  <a:lnTo>
                    <a:pt x="111250" y="1181566"/>
                  </a:lnTo>
                  <a:lnTo>
                    <a:pt x="127719" y="1223683"/>
                  </a:lnTo>
                  <a:lnTo>
                    <a:pt x="145267" y="1265346"/>
                  </a:lnTo>
                  <a:lnTo>
                    <a:pt x="163883" y="1306534"/>
                  </a:lnTo>
                  <a:lnTo>
                    <a:pt x="183558" y="1347225"/>
                  </a:lnTo>
                  <a:lnTo>
                    <a:pt x="204279" y="1387395"/>
                  </a:lnTo>
                  <a:lnTo>
                    <a:pt x="226037" y="1427023"/>
                  </a:lnTo>
                  <a:lnTo>
                    <a:pt x="248820" y="1466087"/>
                  </a:lnTo>
                  <a:lnTo>
                    <a:pt x="272618" y="1504564"/>
                  </a:lnTo>
                  <a:lnTo>
                    <a:pt x="297420" y="1542433"/>
                  </a:lnTo>
                  <a:lnTo>
                    <a:pt x="323216" y="1579672"/>
                  </a:lnTo>
                  <a:lnTo>
                    <a:pt x="349994" y="1616257"/>
                  </a:lnTo>
                  <a:lnTo>
                    <a:pt x="377744" y="1652167"/>
                  </a:lnTo>
                  <a:lnTo>
                    <a:pt x="406456" y="1687380"/>
                  </a:lnTo>
                  <a:lnTo>
                    <a:pt x="436118" y="1721873"/>
                  </a:lnTo>
                  <a:lnTo>
                    <a:pt x="466720" y="1755625"/>
                  </a:lnTo>
                  <a:lnTo>
                    <a:pt x="498251" y="1788613"/>
                  </a:lnTo>
                  <a:lnTo>
                    <a:pt x="530701" y="1820815"/>
                  </a:lnTo>
                  <a:lnTo>
                    <a:pt x="564058" y="1852209"/>
                  </a:lnTo>
                  <a:lnTo>
                    <a:pt x="598312" y="1882772"/>
                  </a:lnTo>
                  <a:lnTo>
                    <a:pt x="633452" y="1912484"/>
                  </a:lnTo>
                  <a:lnTo>
                    <a:pt x="669468" y="1941320"/>
                  </a:lnTo>
                  <a:lnTo>
                    <a:pt x="706349" y="1969260"/>
                  </a:lnTo>
                  <a:lnTo>
                    <a:pt x="744083" y="1996281"/>
                  </a:lnTo>
                  <a:lnTo>
                    <a:pt x="782661" y="2022361"/>
                  </a:lnTo>
                  <a:lnTo>
                    <a:pt x="822072" y="2047477"/>
                  </a:lnTo>
                  <a:lnTo>
                    <a:pt x="862305" y="2071608"/>
                  </a:lnTo>
                  <a:lnTo>
                    <a:pt x="903348" y="2094731"/>
                  </a:lnTo>
                  <a:lnTo>
                    <a:pt x="945193" y="2116825"/>
                  </a:lnTo>
                  <a:lnTo>
                    <a:pt x="987827" y="2137866"/>
                  </a:lnTo>
                  <a:lnTo>
                    <a:pt x="1031240" y="2157834"/>
                  </a:lnTo>
                  <a:lnTo>
                    <a:pt x="1075421" y="2176705"/>
                  </a:lnTo>
                  <a:lnTo>
                    <a:pt x="1120360" y="2194458"/>
                  </a:lnTo>
                  <a:lnTo>
                    <a:pt x="1166046" y="2211070"/>
                  </a:lnTo>
                  <a:lnTo>
                    <a:pt x="1211583" y="2226243"/>
                  </a:lnTo>
                  <a:lnTo>
                    <a:pt x="1257498" y="2240139"/>
                  </a:lnTo>
                  <a:lnTo>
                    <a:pt x="1303764" y="2252751"/>
                  </a:lnTo>
                  <a:lnTo>
                    <a:pt x="1350355" y="2264076"/>
                  </a:lnTo>
                  <a:lnTo>
                    <a:pt x="1397243" y="2274109"/>
                  </a:lnTo>
                  <a:lnTo>
                    <a:pt x="1444402" y="2282846"/>
                  </a:lnTo>
                  <a:lnTo>
                    <a:pt x="1491806" y="2290283"/>
                  </a:lnTo>
                  <a:lnTo>
                    <a:pt x="1539426" y="2296414"/>
                  </a:lnTo>
                  <a:lnTo>
                    <a:pt x="1737038" y="570992"/>
                  </a:lnTo>
                  <a:lnTo>
                    <a:pt x="9696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/>
            <p:cNvSpPr/>
            <p:nvPr/>
          </p:nvSpPr>
          <p:spPr>
            <a:xfrm>
              <a:off x="2970022" y="2315083"/>
              <a:ext cx="1640205" cy="1408430"/>
            </a:xfrm>
            <a:custGeom>
              <a:avLst/>
              <a:gdLst/>
              <a:ahLst/>
              <a:cxnLst/>
              <a:rect l="l" t="t" r="r" b="b"/>
              <a:pathLst>
                <a:path w="1640204" h="1408429">
                  <a:moveTo>
                    <a:pt x="623315" y="0"/>
                  </a:moveTo>
                  <a:lnTo>
                    <a:pt x="582564" y="30354"/>
                  </a:lnTo>
                  <a:lnTo>
                    <a:pt x="542799" y="61821"/>
                  </a:lnTo>
                  <a:lnTo>
                    <a:pt x="504039" y="94373"/>
                  </a:lnTo>
                  <a:lnTo>
                    <a:pt x="466304" y="127985"/>
                  </a:lnTo>
                  <a:lnTo>
                    <a:pt x="429613" y="162633"/>
                  </a:lnTo>
                  <a:lnTo>
                    <a:pt x="393985" y="198290"/>
                  </a:lnTo>
                  <a:lnTo>
                    <a:pt x="359438" y="234931"/>
                  </a:lnTo>
                  <a:lnTo>
                    <a:pt x="325992" y="272530"/>
                  </a:lnTo>
                  <a:lnTo>
                    <a:pt x="293665" y="311062"/>
                  </a:lnTo>
                  <a:lnTo>
                    <a:pt x="262477" y="350502"/>
                  </a:lnTo>
                  <a:lnTo>
                    <a:pt x="232447" y="390823"/>
                  </a:lnTo>
                  <a:lnTo>
                    <a:pt x="203593" y="432001"/>
                  </a:lnTo>
                  <a:lnTo>
                    <a:pt x="175936" y="474010"/>
                  </a:lnTo>
                  <a:lnTo>
                    <a:pt x="149493" y="516824"/>
                  </a:lnTo>
                  <a:lnTo>
                    <a:pt x="124283" y="560418"/>
                  </a:lnTo>
                  <a:lnTo>
                    <a:pt x="100327" y="604766"/>
                  </a:lnTo>
                  <a:lnTo>
                    <a:pt x="77642" y="649843"/>
                  </a:lnTo>
                  <a:lnTo>
                    <a:pt x="56248" y="695623"/>
                  </a:lnTo>
                  <a:lnTo>
                    <a:pt x="36163" y="742082"/>
                  </a:lnTo>
                  <a:lnTo>
                    <a:pt x="17407" y="789192"/>
                  </a:lnTo>
                  <a:lnTo>
                    <a:pt x="0" y="836929"/>
                  </a:lnTo>
                  <a:lnTo>
                    <a:pt x="1640077" y="1407921"/>
                  </a:lnTo>
                  <a:lnTo>
                    <a:pt x="62331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/>
            <p:cNvSpPr/>
            <p:nvPr/>
          </p:nvSpPr>
          <p:spPr>
            <a:xfrm>
              <a:off x="3593338" y="1986407"/>
              <a:ext cx="1017269" cy="1736725"/>
            </a:xfrm>
            <a:custGeom>
              <a:avLst/>
              <a:gdLst/>
              <a:ahLst/>
              <a:cxnLst/>
              <a:rect l="l" t="t" r="r" b="b"/>
              <a:pathLst>
                <a:path w="1017270" h="1736725">
                  <a:moveTo>
                    <a:pt x="1016762" y="0"/>
                  </a:moveTo>
                  <a:lnTo>
                    <a:pt x="967050" y="710"/>
                  </a:lnTo>
                  <a:lnTo>
                    <a:pt x="917481" y="2837"/>
                  </a:lnTo>
                  <a:lnTo>
                    <a:pt x="868083" y="6370"/>
                  </a:lnTo>
                  <a:lnTo>
                    <a:pt x="818884" y="11301"/>
                  </a:lnTo>
                  <a:lnTo>
                    <a:pt x="769913" y="17620"/>
                  </a:lnTo>
                  <a:lnTo>
                    <a:pt x="721198" y="25319"/>
                  </a:lnTo>
                  <a:lnTo>
                    <a:pt x="672768" y="34388"/>
                  </a:lnTo>
                  <a:lnTo>
                    <a:pt x="624652" y="44818"/>
                  </a:lnTo>
                  <a:lnTo>
                    <a:pt x="576878" y="56600"/>
                  </a:lnTo>
                  <a:lnTo>
                    <a:pt x="529476" y="69725"/>
                  </a:lnTo>
                  <a:lnTo>
                    <a:pt x="482472" y="84185"/>
                  </a:lnTo>
                  <a:lnTo>
                    <a:pt x="435898" y="99969"/>
                  </a:lnTo>
                  <a:lnTo>
                    <a:pt x="389780" y="117068"/>
                  </a:lnTo>
                  <a:lnTo>
                    <a:pt x="344147" y="135475"/>
                  </a:lnTo>
                  <a:lnTo>
                    <a:pt x="299029" y="155179"/>
                  </a:lnTo>
                  <a:lnTo>
                    <a:pt x="254453" y="176171"/>
                  </a:lnTo>
                  <a:lnTo>
                    <a:pt x="210449" y="198443"/>
                  </a:lnTo>
                  <a:lnTo>
                    <a:pt x="167044" y="221985"/>
                  </a:lnTo>
                  <a:lnTo>
                    <a:pt x="124269" y="246789"/>
                  </a:lnTo>
                  <a:lnTo>
                    <a:pt x="82150" y="272844"/>
                  </a:lnTo>
                  <a:lnTo>
                    <a:pt x="40718" y="300143"/>
                  </a:lnTo>
                  <a:lnTo>
                    <a:pt x="0" y="328675"/>
                  </a:lnTo>
                  <a:lnTo>
                    <a:pt x="1016762" y="1736597"/>
                  </a:lnTo>
                  <a:lnTo>
                    <a:pt x="10167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2"/>
          <p:cNvSpPr txBox="1"/>
          <p:nvPr/>
        </p:nvSpPr>
        <p:spPr>
          <a:xfrm>
            <a:off x="6896488" y="3858638"/>
            <a:ext cx="41040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  <a:p>
            <a:pPr marL="47625">
              <a:spcBef>
                <a:spcPts val="25"/>
              </a:spcBef>
            </a:pPr>
            <a:r>
              <a:rPr sz="1000" spc="-10" dirty="0">
                <a:latin typeface="Calibri"/>
                <a:cs typeface="Calibri"/>
              </a:rPr>
              <a:t>52%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3"/>
          <p:cNvSpPr txBox="1"/>
          <p:nvPr/>
        </p:nvSpPr>
        <p:spPr>
          <a:xfrm>
            <a:off x="4143509" y="4449365"/>
            <a:ext cx="41040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2,010</a:t>
            </a:r>
            <a:endParaRPr sz="1000">
              <a:latin typeface="Calibri"/>
              <a:cs typeface="Calibri"/>
            </a:endParaRPr>
          </a:p>
          <a:p>
            <a:pPr marL="47625">
              <a:spcBef>
                <a:spcPts val="25"/>
              </a:spcBef>
            </a:pPr>
            <a:r>
              <a:rPr sz="1000" spc="-10" dirty="0">
                <a:latin typeface="Calibri"/>
                <a:cs typeface="Calibri"/>
              </a:rPr>
              <a:t>28%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4"/>
          <p:cNvSpPr txBox="1"/>
          <p:nvPr/>
        </p:nvSpPr>
        <p:spPr>
          <a:xfrm>
            <a:off x="4553917" y="1619721"/>
            <a:ext cx="2965076" cy="150489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75285" marR="5080" indent="-167640">
              <a:lnSpc>
                <a:spcPts val="1260"/>
              </a:lnSpc>
              <a:spcBef>
                <a:spcPts val="195"/>
              </a:spcBef>
            </a:pPr>
            <a:r>
              <a:rPr sz="1100" b="1" dirty="0">
                <a:latin typeface="Arial"/>
                <a:cs typeface="Arial"/>
              </a:rPr>
              <a:t>Jumlah </a:t>
            </a:r>
            <a:r>
              <a:rPr sz="1100" b="1" spc="-5" dirty="0">
                <a:latin typeface="Arial"/>
                <a:cs typeface="Arial"/>
              </a:rPr>
              <a:t>Pengangguran </a:t>
            </a:r>
            <a:r>
              <a:rPr sz="1100" b="1" spc="-10" dirty="0">
                <a:latin typeface="Arial"/>
                <a:cs typeface="Arial"/>
              </a:rPr>
              <a:t>SLA-PT </a:t>
            </a:r>
            <a:r>
              <a:rPr sz="1100" b="1" spc="-30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pada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Agustus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2009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2012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R="439420" algn="ctr">
              <a:spcBef>
                <a:spcPts val="825"/>
              </a:spcBef>
            </a:pPr>
            <a:r>
              <a:rPr sz="1000" spc="-5" dirty="0">
                <a:latin typeface="Calibri"/>
                <a:cs typeface="Calibri"/>
              </a:rPr>
              <a:t>2,012</a:t>
            </a:r>
            <a:endParaRPr sz="1000" dirty="0">
              <a:latin typeface="Calibri"/>
              <a:cs typeface="Calibri"/>
            </a:endParaRPr>
          </a:p>
          <a:p>
            <a:pPr marR="438784" algn="ctr">
              <a:spcBef>
                <a:spcPts val="25"/>
              </a:spcBef>
            </a:pPr>
            <a:r>
              <a:rPr sz="1000" spc="-10" dirty="0">
                <a:latin typeface="Calibri"/>
                <a:cs typeface="Calibri"/>
              </a:rPr>
              <a:t>10%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 dirty="0">
              <a:latin typeface="Calibri"/>
              <a:cs typeface="Calibri"/>
            </a:endParaRPr>
          </a:p>
          <a:p>
            <a:pPr marL="12700">
              <a:spcBef>
                <a:spcPts val="705"/>
              </a:spcBef>
            </a:pPr>
            <a:r>
              <a:rPr sz="1000" spc="-5" dirty="0">
                <a:latin typeface="Calibri"/>
                <a:cs typeface="Calibri"/>
              </a:rPr>
              <a:t>2,011</a:t>
            </a:r>
            <a:endParaRPr sz="1000" dirty="0">
              <a:latin typeface="Calibri"/>
              <a:cs typeface="Calibri"/>
            </a:endParaRPr>
          </a:p>
          <a:p>
            <a:pPr marL="47625">
              <a:spcBef>
                <a:spcPts val="25"/>
              </a:spcBef>
            </a:pPr>
            <a:r>
              <a:rPr sz="1000" spc="-10" dirty="0">
                <a:latin typeface="Calibri"/>
                <a:cs typeface="Calibri"/>
              </a:rPr>
              <a:t>10%</a:t>
            </a:r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1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>
                <a:latin typeface="Alegreya Bold"/>
                <a:cs typeface="Baskerville Old Face"/>
              </a:rPr>
              <a:t>Grafik</a:t>
            </a:r>
            <a:r>
              <a:rPr lang="en-ID" dirty="0">
                <a:latin typeface="Alegreya Bold"/>
                <a:cs typeface="Baskerville Old Face"/>
              </a:rPr>
              <a:t> Pictogram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B5ED4-5895-4F17-808C-F9B08CBA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14</a:t>
            </a:fld>
            <a:endParaRPr lang="id-ID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1600200"/>
            <a:ext cx="5715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6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Grafik</a:t>
            </a:r>
            <a:r>
              <a:rPr lang="en-ID" dirty="0"/>
              <a:t> Cartogram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15</a:t>
            </a:fld>
            <a:endParaRPr lang="id-ID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1524000"/>
            <a:ext cx="6629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4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874C2-7221-4FC7-AE61-77E9942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Kasih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065A4-F329-4996-95DB-4BEC8E6E5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164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6E50-81DA-4EDA-8B2E-0613446F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1527-3283-4BAA-A1D1-5EC20A23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marR="5080" indent="-342900" algn="just"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900" b="1" spc="-15" dirty="0" err="1">
                <a:latin typeface="Calibri"/>
                <a:cs typeface="Calibri"/>
              </a:rPr>
              <a:t>Statistik</a:t>
            </a:r>
            <a:r>
              <a:rPr lang="en-US" sz="2900" b="1" spc="-15" dirty="0">
                <a:latin typeface="Calibri"/>
                <a:cs typeface="Calibri"/>
              </a:rPr>
              <a:t> </a:t>
            </a:r>
            <a:r>
              <a:rPr lang="en-US" sz="2900" dirty="0" err="1">
                <a:latin typeface="Calibri"/>
                <a:cs typeface="Calibri"/>
              </a:rPr>
              <a:t>adalah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en-US" sz="2900" spc="-5" dirty="0" err="1">
                <a:latin typeface="Calibri"/>
                <a:cs typeface="Calibri"/>
              </a:rPr>
              <a:t>kumpulan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20" dirty="0">
                <a:latin typeface="Calibri"/>
                <a:cs typeface="Calibri"/>
              </a:rPr>
              <a:t>data </a:t>
            </a:r>
            <a:r>
              <a:rPr lang="en-US" sz="2900" spc="-5" dirty="0" err="1">
                <a:latin typeface="Calibri"/>
                <a:cs typeface="Calibri"/>
              </a:rPr>
              <a:t>dalam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bentuk</a:t>
            </a:r>
            <a:r>
              <a:rPr lang="en-US" sz="2900" spc="-10" dirty="0">
                <a:latin typeface="Calibri"/>
                <a:cs typeface="Calibri"/>
              </a:rPr>
              <a:t> 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15" dirty="0" err="1">
                <a:latin typeface="Calibri"/>
                <a:cs typeface="Calibri"/>
              </a:rPr>
              <a:t>angka</a:t>
            </a:r>
            <a:r>
              <a:rPr lang="en-US" sz="2900" spc="695" dirty="0">
                <a:latin typeface="Calibri"/>
                <a:cs typeface="Calibri"/>
              </a:rPr>
              <a:t> </a:t>
            </a:r>
            <a:r>
              <a:rPr lang="en-US" sz="2900" dirty="0" err="1">
                <a:latin typeface="Calibri"/>
                <a:cs typeface="Calibri"/>
              </a:rPr>
              <a:t>maupun</a:t>
            </a:r>
            <a:r>
              <a:rPr lang="en-US" sz="2900" spc="5" dirty="0">
                <a:latin typeface="Calibri"/>
                <a:cs typeface="Calibri"/>
              </a:rPr>
              <a:t> </a:t>
            </a:r>
            <a:r>
              <a:rPr lang="en-US" sz="2900" spc="-15" dirty="0" err="1">
                <a:latin typeface="Calibri"/>
                <a:cs typeface="Calibri"/>
              </a:rPr>
              <a:t>bukan</a:t>
            </a:r>
            <a:r>
              <a:rPr lang="en-US" sz="2900" spc="695" dirty="0">
                <a:latin typeface="Calibri"/>
                <a:cs typeface="Calibri"/>
              </a:rPr>
              <a:t> </a:t>
            </a:r>
            <a:r>
              <a:rPr lang="en-US" sz="2900" spc="-15" dirty="0" err="1">
                <a:latin typeface="Calibri"/>
                <a:cs typeface="Calibri"/>
              </a:rPr>
              <a:t>angka</a:t>
            </a:r>
            <a:r>
              <a:rPr lang="en-US" sz="2900" spc="695" dirty="0">
                <a:latin typeface="Calibri"/>
                <a:cs typeface="Calibri"/>
              </a:rPr>
              <a:t> </a:t>
            </a:r>
            <a:r>
              <a:rPr lang="en-US" sz="2900" spc="-15" dirty="0">
                <a:latin typeface="Calibri"/>
                <a:cs typeface="Calibri"/>
              </a:rPr>
              <a:t>yang</a:t>
            </a:r>
            <a:r>
              <a:rPr lang="en-US" sz="2900" spc="695" dirty="0">
                <a:latin typeface="Calibri"/>
                <a:cs typeface="Calibri"/>
              </a:rPr>
              <a:t> </a:t>
            </a:r>
            <a:r>
              <a:rPr lang="en-US" sz="2900" dirty="0" err="1">
                <a:latin typeface="Calibri"/>
                <a:cs typeface="Calibri"/>
              </a:rPr>
              <a:t>disusun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en-US" sz="2900" spc="-710" dirty="0">
                <a:latin typeface="Calibri"/>
                <a:cs typeface="Calibri"/>
              </a:rPr>
              <a:t> </a:t>
            </a:r>
            <a:r>
              <a:rPr lang="en-US" sz="2900" spc="-5" dirty="0" err="1">
                <a:latin typeface="Calibri"/>
                <a:cs typeface="Calibri"/>
              </a:rPr>
              <a:t>dalam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5" dirty="0" err="1">
                <a:latin typeface="Calibri"/>
                <a:cs typeface="Calibri"/>
              </a:rPr>
              <a:t>bentuk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tabel</a:t>
            </a:r>
            <a:r>
              <a:rPr lang="en-US" sz="2900" spc="-10" dirty="0">
                <a:latin typeface="Calibri"/>
                <a:cs typeface="Calibri"/>
              </a:rPr>
              <a:t> (</a:t>
            </a:r>
            <a:r>
              <a:rPr lang="en-US" sz="2900" spc="-10" dirty="0" err="1">
                <a:latin typeface="Calibri"/>
                <a:cs typeface="Calibri"/>
              </a:rPr>
              <a:t>daftar</a:t>
            </a:r>
            <a:r>
              <a:rPr lang="en-US" sz="2900" spc="-10" dirty="0">
                <a:latin typeface="Calibri"/>
                <a:cs typeface="Calibri"/>
              </a:rPr>
              <a:t>) </a:t>
            </a:r>
            <a:r>
              <a:rPr lang="en-US" sz="2900" spc="-5" dirty="0" err="1">
                <a:latin typeface="Calibri"/>
                <a:cs typeface="Calibri"/>
              </a:rPr>
              <a:t>dan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15" dirty="0" err="1">
                <a:latin typeface="Calibri"/>
                <a:cs typeface="Calibri"/>
              </a:rPr>
              <a:t>atau</a:t>
            </a:r>
            <a:r>
              <a:rPr lang="en-US" sz="2900" spc="-15" dirty="0">
                <a:latin typeface="Calibri"/>
                <a:cs typeface="Calibri"/>
              </a:rPr>
              <a:t> </a:t>
            </a:r>
            <a:r>
              <a:rPr lang="en-US" sz="2900" spc="-10" dirty="0">
                <a:latin typeface="Calibri"/>
                <a:cs typeface="Calibri"/>
              </a:rPr>
              <a:t>diagram 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15" dirty="0">
                <a:latin typeface="Calibri"/>
                <a:cs typeface="Calibri"/>
              </a:rPr>
              <a:t>yang</a:t>
            </a:r>
            <a:r>
              <a:rPr lang="en-US" sz="2900" spc="660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menggambarkan</a:t>
            </a:r>
            <a:r>
              <a:rPr lang="en-US" sz="2900" spc="655" dirty="0">
                <a:latin typeface="Calibri"/>
                <a:cs typeface="Calibri"/>
              </a:rPr>
              <a:t> </a:t>
            </a:r>
            <a:r>
              <a:rPr lang="en-US" sz="2900" spc="-15" dirty="0" err="1">
                <a:latin typeface="Calibri"/>
                <a:cs typeface="Calibri"/>
              </a:rPr>
              <a:t>atau</a:t>
            </a:r>
            <a:r>
              <a:rPr lang="en-US" sz="2900" spc="660" dirty="0">
                <a:latin typeface="Calibri"/>
                <a:cs typeface="Calibri"/>
              </a:rPr>
              <a:t> </a:t>
            </a:r>
            <a:r>
              <a:rPr lang="en-US" sz="2900" spc="-15" dirty="0" err="1">
                <a:latin typeface="Calibri"/>
                <a:cs typeface="Calibri"/>
              </a:rPr>
              <a:t>berkaitan</a:t>
            </a:r>
            <a:r>
              <a:rPr lang="en-US" sz="2900" spc="665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dengan</a:t>
            </a:r>
            <a:r>
              <a:rPr lang="en-US" sz="2900" spc="-10" dirty="0">
                <a:latin typeface="Calibri"/>
                <a:cs typeface="Calibri"/>
              </a:rPr>
              <a:t> </a:t>
            </a:r>
            <a:r>
              <a:rPr lang="en-US" sz="2900" spc="-710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suatu</a:t>
            </a:r>
            <a:r>
              <a:rPr lang="en-US" sz="2900" spc="5" dirty="0">
                <a:latin typeface="Calibri"/>
                <a:cs typeface="Calibri"/>
              </a:rPr>
              <a:t> </a:t>
            </a:r>
            <a:r>
              <a:rPr lang="en-US" sz="2900" dirty="0" err="1">
                <a:latin typeface="Calibri"/>
                <a:cs typeface="Calibri"/>
              </a:rPr>
              <a:t>masalah</a:t>
            </a:r>
            <a:r>
              <a:rPr lang="en-US" sz="2900" spc="30" dirty="0">
                <a:latin typeface="Calibri"/>
                <a:cs typeface="Calibri"/>
              </a:rPr>
              <a:t> </a:t>
            </a:r>
            <a:r>
              <a:rPr lang="en-US" sz="2900" spc="-15" dirty="0" err="1">
                <a:latin typeface="Calibri"/>
                <a:cs typeface="Calibri"/>
              </a:rPr>
              <a:t>tertentu</a:t>
            </a:r>
            <a:endParaRPr lang="en-US" sz="2900" spc="-15" dirty="0">
              <a:latin typeface="Calibri"/>
              <a:cs typeface="Calibri"/>
            </a:endParaRPr>
          </a:p>
          <a:p>
            <a:pPr marL="355600" marR="5080" indent="-342900" algn="just"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endParaRPr lang="en-US" sz="2900" dirty="0">
              <a:latin typeface="Calibri"/>
              <a:cs typeface="Calibri"/>
            </a:endParaRPr>
          </a:p>
          <a:p>
            <a:pPr marL="355600" marR="5080" indent="-342900" algn="just"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900" b="1" spc="-15" dirty="0" err="1">
                <a:latin typeface="Calibri"/>
                <a:cs typeface="Calibri"/>
              </a:rPr>
              <a:t>Statistika</a:t>
            </a:r>
            <a:r>
              <a:rPr lang="en-US" sz="2900" b="1" spc="-15" dirty="0">
                <a:latin typeface="Calibri"/>
                <a:cs typeface="Calibri"/>
              </a:rPr>
              <a:t> </a:t>
            </a:r>
            <a:r>
              <a:rPr lang="en-US" sz="2900" dirty="0" err="1">
                <a:latin typeface="Calibri"/>
                <a:cs typeface="Calibri"/>
              </a:rPr>
              <a:t>adalah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pengetahuan</a:t>
            </a:r>
            <a:r>
              <a:rPr lang="en-US" sz="2900" spc="-10" dirty="0">
                <a:latin typeface="Calibri"/>
                <a:cs typeface="Calibri"/>
              </a:rPr>
              <a:t> </a:t>
            </a:r>
            <a:r>
              <a:rPr lang="en-US" sz="2900" spc="-15" dirty="0">
                <a:latin typeface="Calibri"/>
                <a:cs typeface="Calibri"/>
              </a:rPr>
              <a:t>yang </a:t>
            </a:r>
            <a:r>
              <a:rPr lang="en-US" sz="2900" spc="-15" dirty="0" err="1">
                <a:latin typeface="Calibri"/>
                <a:cs typeface="Calibri"/>
              </a:rPr>
              <a:t>berkaitan</a:t>
            </a:r>
            <a:r>
              <a:rPr lang="en-US" sz="2900" spc="-15" dirty="0">
                <a:latin typeface="Calibri"/>
                <a:cs typeface="Calibri"/>
              </a:rPr>
              <a:t> </a:t>
            </a:r>
            <a:r>
              <a:rPr lang="en-US" sz="2900" spc="-10" dirty="0">
                <a:latin typeface="Calibri"/>
                <a:cs typeface="Calibri"/>
              </a:rPr>
              <a:t> </a:t>
            </a:r>
            <a:r>
              <a:rPr lang="en-US" sz="2900" spc="-15" dirty="0" err="1">
                <a:latin typeface="Calibri"/>
                <a:cs typeface="Calibri"/>
              </a:rPr>
              <a:t>dengan</a:t>
            </a:r>
            <a:r>
              <a:rPr lang="en-US" sz="2900" spc="-10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metode</a:t>
            </a:r>
            <a:r>
              <a:rPr lang="en-US" sz="2900" spc="-10" dirty="0">
                <a:latin typeface="Calibri"/>
                <a:cs typeface="Calibri"/>
              </a:rPr>
              <a:t>,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teknik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20" dirty="0" err="1">
                <a:latin typeface="Calibri"/>
                <a:cs typeface="Calibri"/>
              </a:rPr>
              <a:t>atau</a:t>
            </a:r>
            <a:r>
              <a:rPr lang="en-US" sz="2900" spc="-15" dirty="0">
                <a:latin typeface="Calibri"/>
                <a:cs typeface="Calibri"/>
              </a:rPr>
              <a:t> </a:t>
            </a:r>
            <a:r>
              <a:rPr lang="en-US" sz="2900" spc="-25" dirty="0" err="1">
                <a:latin typeface="Calibri"/>
                <a:cs typeface="Calibri"/>
              </a:rPr>
              <a:t>cara</a:t>
            </a:r>
            <a:r>
              <a:rPr lang="en-US" sz="2900" spc="-25" dirty="0">
                <a:latin typeface="Calibri"/>
                <a:cs typeface="Calibri"/>
              </a:rPr>
              <a:t> </a:t>
            </a:r>
            <a:r>
              <a:rPr lang="en-US" sz="2900" spc="-20" dirty="0">
                <a:latin typeface="Calibri"/>
                <a:cs typeface="Calibri"/>
              </a:rPr>
              <a:t> </a:t>
            </a:r>
            <a:r>
              <a:rPr lang="en-US" sz="2900" spc="-5" dirty="0" err="1">
                <a:latin typeface="Calibri"/>
                <a:cs typeface="Calibri"/>
              </a:rPr>
              <a:t>mengumpulkan</a:t>
            </a:r>
            <a:r>
              <a:rPr lang="en-US" sz="2900" spc="-5" dirty="0">
                <a:latin typeface="Calibri"/>
                <a:cs typeface="Calibri"/>
              </a:rPr>
              <a:t>,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en-US" sz="2900" spc="-5" dirty="0" err="1">
                <a:latin typeface="Calibri"/>
                <a:cs typeface="Calibri"/>
              </a:rPr>
              <a:t>mengolah</a:t>
            </a:r>
            <a:r>
              <a:rPr lang="en-US" sz="2900" spc="-5" dirty="0">
                <a:latin typeface="Calibri"/>
                <a:cs typeface="Calibri"/>
              </a:rPr>
              <a:t>,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en-US" sz="2900" spc="-5" dirty="0" err="1">
                <a:latin typeface="Calibri"/>
                <a:cs typeface="Calibri"/>
              </a:rPr>
              <a:t>menganalisis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en-US" sz="2900" spc="-5" dirty="0" err="1">
                <a:latin typeface="Calibri"/>
                <a:cs typeface="Calibri"/>
              </a:rPr>
              <a:t>dan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710" dirty="0">
                <a:latin typeface="Calibri"/>
                <a:cs typeface="Calibri"/>
              </a:rPr>
              <a:t> </a:t>
            </a:r>
            <a:r>
              <a:rPr lang="en-US" sz="2900" spc="-15" dirty="0" err="1">
                <a:latin typeface="Calibri"/>
                <a:cs typeface="Calibri"/>
              </a:rPr>
              <a:t>menginterprestasikan</a:t>
            </a:r>
            <a:r>
              <a:rPr lang="en-US" sz="2900" spc="-10" dirty="0">
                <a:latin typeface="Calibri"/>
                <a:cs typeface="Calibri"/>
              </a:rPr>
              <a:t> </a:t>
            </a:r>
            <a:r>
              <a:rPr lang="en-US" sz="2900" spc="-15" dirty="0">
                <a:latin typeface="Calibri"/>
                <a:cs typeface="Calibri"/>
              </a:rPr>
              <a:t>data</a:t>
            </a:r>
            <a:r>
              <a:rPr lang="en-US" sz="2900" spc="695" dirty="0">
                <a:latin typeface="Calibri"/>
                <a:cs typeface="Calibri"/>
              </a:rPr>
              <a:t> </a:t>
            </a:r>
            <a:r>
              <a:rPr lang="en-US" sz="2900" spc="-5" dirty="0" err="1">
                <a:latin typeface="Calibri"/>
                <a:cs typeface="Calibri"/>
              </a:rPr>
              <a:t>untuk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disajikan</a:t>
            </a:r>
            <a:r>
              <a:rPr lang="en-US" sz="2900" spc="-10" dirty="0">
                <a:latin typeface="Calibri"/>
                <a:cs typeface="Calibri"/>
              </a:rPr>
              <a:t> 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20" dirty="0" err="1">
                <a:latin typeface="Calibri"/>
                <a:cs typeface="Calibri"/>
              </a:rPr>
              <a:t>secara</a:t>
            </a:r>
            <a:r>
              <a:rPr lang="en-US" sz="2900" spc="-15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lengkap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spc="-5" dirty="0" err="1">
                <a:latin typeface="Calibri"/>
                <a:cs typeface="Calibri"/>
              </a:rPr>
              <a:t>dalam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en-US" sz="2900" spc="-5" dirty="0" err="1">
                <a:latin typeface="Calibri"/>
                <a:cs typeface="Calibri"/>
              </a:rPr>
              <a:t>bentuk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en-US" sz="2900" spc="-10" dirty="0">
                <a:latin typeface="Calibri"/>
                <a:cs typeface="Calibri"/>
              </a:rPr>
              <a:t>yang</a:t>
            </a:r>
            <a:r>
              <a:rPr lang="en-US" sz="2900" spc="-5" dirty="0">
                <a:latin typeface="Calibri"/>
                <a:cs typeface="Calibri"/>
              </a:rPr>
              <a:t> </a:t>
            </a:r>
            <a:r>
              <a:rPr lang="en-US" sz="2900" dirty="0" err="1">
                <a:latin typeface="Calibri"/>
                <a:cs typeface="Calibri"/>
              </a:rPr>
              <a:t>mudah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en-US" sz="2900" spc="5" dirty="0">
                <a:latin typeface="Calibri"/>
                <a:cs typeface="Calibri"/>
              </a:rPr>
              <a:t> </a:t>
            </a:r>
            <a:r>
              <a:rPr lang="en-US" sz="2900" spc="-5" dirty="0" err="1">
                <a:latin typeface="Calibri"/>
                <a:cs typeface="Calibri"/>
              </a:rPr>
              <a:t>dipahami</a:t>
            </a:r>
            <a:r>
              <a:rPr lang="en-US" sz="2900" spc="35" dirty="0">
                <a:latin typeface="Calibri"/>
                <a:cs typeface="Calibri"/>
              </a:rPr>
              <a:t> </a:t>
            </a:r>
            <a:r>
              <a:rPr lang="en-US" sz="2900" spc="-10" dirty="0" err="1">
                <a:latin typeface="Calibri"/>
                <a:cs typeface="Calibri"/>
              </a:rPr>
              <a:t>penggunanya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F4180-1DEC-4FA6-A09D-02CD8DC3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414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Statistika</a:t>
            </a:r>
            <a:r>
              <a:rPr lang="en-ID" dirty="0"/>
              <a:t>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CB306A-85CF-4871-964D-CCFCD8AC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715" indent="-342900" algn="just"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800" spc="-20" dirty="0">
                <a:cs typeface="Calibri"/>
              </a:rPr>
              <a:t>Mata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kuliah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statistika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bagi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mahasiswa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20" dirty="0">
                <a:cs typeface="Calibri"/>
              </a:rPr>
              <a:t>sangat 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diperlukan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terutama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30" dirty="0" err="1">
                <a:cs typeface="Calibri"/>
              </a:rPr>
              <a:t>ketika</a:t>
            </a:r>
            <a:r>
              <a:rPr lang="en-US" sz="2800" spc="-30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seorang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mahasiswa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harus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mengumpulkan</a:t>
            </a:r>
            <a:r>
              <a:rPr lang="en-US" sz="2800" spc="-10" dirty="0">
                <a:cs typeface="Calibri"/>
              </a:rPr>
              <a:t>,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mengolah</a:t>
            </a:r>
            <a:r>
              <a:rPr lang="en-US" sz="2800" spc="-10" dirty="0">
                <a:cs typeface="Calibri"/>
              </a:rPr>
              <a:t>,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menganalisis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dan 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menginterprestasikan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20" dirty="0">
                <a:cs typeface="Calibri"/>
              </a:rPr>
              <a:t>data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untuk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pembuatan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tugas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akhir</a:t>
            </a:r>
            <a:endParaRPr lang="en-US" sz="2800" dirty="0">
              <a:cs typeface="Calibri"/>
            </a:endParaRPr>
          </a:p>
          <a:p>
            <a:pPr marL="355600" marR="5080" indent="-342900" algn="just"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800" spc="-15" dirty="0" err="1">
                <a:cs typeface="Calibri"/>
              </a:rPr>
              <a:t>Sebagai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suatu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ilmu</a:t>
            </a:r>
            <a:r>
              <a:rPr lang="en-US" sz="2800" spc="-5" dirty="0">
                <a:cs typeface="Calibri"/>
              </a:rPr>
              <a:t>, </a:t>
            </a:r>
            <a:r>
              <a:rPr lang="en-US" sz="2800" spc="-20" dirty="0" err="1">
                <a:cs typeface="Calibri"/>
              </a:rPr>
              <a:t>kedudukan</a:t>
            </a:r>
            <a:r>
              <a:rPr lang="en-US" sz="2800" spc="-20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statistika</a:t>
            </a:r>
            <a:r>
              <a:rPr lang="en-US" sz="2800" spc="-20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merupakan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5" dirty="0">
                <a:cs typeface="Calibri"/>
              </a:rPr>
              <a:t> salah </a:t>
            </a:r>
            <a:r>
              <a:rPr lang="en-US" sz="2800" spc="-10" dirty="0" err="1">
                <a:cs typeface="Calibri"/>
              </a:rPr>
              <a:t>satu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cabang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dari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ilmu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matematika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terapan</a:t>
            </a:r>
            <a:r>
              <a:rPr lang="en-US" sz="2800" spc="-20" dirty="0">
                <a:cs typeface="Calibri"/>
              </a:rPr>
              <a:t>. </a:t>
            </a:r>
            <a:r>
              <a:rPr lang="en-US" sz="2800" spc="-10" dirty="0">
                <a:cs typeface="Calibri"/>
              </a:rPr>
              <a:t>Oleh </a:t>
            </a:r>
            <a:r>
              <a:rPr lang="en-US" sz="2800" spc="-620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karena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itu</a:t>
            </a:r>
            <a:r>
              <a:rPr lang="en-US" sz="2800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untuk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memahami</a:t>
            </a:r>
            <a:r>
              <a:rPr lang="en-US" sz="2800" dirty="0">
                <a:cs typeface="Calibri"/>
              </a:rPr>
              <a:t> </a:t>
            </a:r>
            <a:r>
              <a:rPr lang="en-US" sz="2800" spc="-25" dirty="0" err="1">
                <a:cs typeface="Calibri"/>
              </a:rPr>
              <a:t>statistika</a:t>
            </a:r>
            <a:r>
              <a:rPr lang="en-US" sz="2800" spc="-20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pada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tingkat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620" dirty="0">
                <a:cs typeface="Calibri"/>
              </a:rPr>
              <a:t> </a:t>
            </a:r>
            <a:r>
              <a:rPr lang="en-US" sz="2800" spc="-20" dirty="0">
                <a:cs typeface="Calibri"/>
              </a:rPr>
              <a:t>yang </a:t>
            </a:r>
            <a:r>
              <a:rPr lang="en-US" sz="2800" dirty="0" err="1">
                <a:cs typeface="Calibri"/>
              </a:rPr>
              <a:t>tinggi</a:t>
            </a:r>
            <a:r>
              <a:rPr lang="en-US" sz="2800" dirty="0">
                <a:cs typeface="Calibri"/>
              </a:rPr>
              <a:t>, </a:t>
            </a:r>
            <a:r>
              <a:rPr lang="en-US" sz="2800" spc="-10" dirty="0" err="1">
                <a:cs typeface="Calibri"/>
              </a:rPr>
              <a:t>terlebih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dahulu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diperlukan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pemahaman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ilmu</a:t>
            </a:r>
            <a:r>
              <a:rPr lang="en-US" sz="2800" spc="15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matematika</a:t>
            </a:r>
            <a:endParaRPr lang="en-US" sz="2800" dirty="0">
              <a:cs typeface="Calibri"/>
            </a:endParaRPr>
          </a:p>
          <a:p>
            <a:pPr marL="355600" marR="6350" indent="-342900" algn="just"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800" spc="-5" dirty="0" err="1">
                <a:cs typeface="Calibri"/>
              </a:rPr>
              <a:t>Ilmu</a:t>
            </a:r>
            <a:r>
              <a:rPr lang="en-US" sz="2800" dirty="0">
                <a:cs typeface="Calibri"/>
              </a:rPr>
              <a:t> </a:t>
            </a:r>
            <a:r>
              <a:rPr lang="en-US" sz="2800" spc="-25" dirty="0" err="1">
                <a:cs typeface="Calibri"/>
              </a:rPr>
              <a:t>statistika</a:t>
            </a:r>
            <a:r>
              <a:rPr lang="en-US" sz="2800" spc="-20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digunakan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5" dirty="0">
                <a:cs typeface="Calibri"/>
              </a:rPr>
              <a:t>pula</a:t>
            </a:r>
            <a:r>
              <a:rPr lang="en-US" sz="2800" spc="620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untuk</a:t>
            </a:r>
            <a:r>
              <a:rPr lang="en-US" sz="2800" spc="61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memprediksi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dan </a:t>
            </a:r>
            <a:r>
              <a:rPr lang="en-US" sz="2800" spc="-10" dirty="0" err="1">
                <a:cs typeface="Calibri"/>
              </a:rPr>
              <a:t>menganalisis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perilaku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konsumen</a:t>
            </a:r>
            <a:r>
              <a:rPr lang="en-US" sz="2800" spc="-15" dirty="0">
                <a:cs typeface="Calibri"/>
              </a:rPr>
              <a:t>, </a:t>
            </a:r>
            <a:r>
              <a:rPr lang="en-US" sz="2800" spc="-10" dirty="0" err="1">
                <a:cs typeface="Calibri"/>
              </a:rPr>
              <a:t>mengolah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20" dirty="0">
                <a:cs typeface="Calibri"/>
              </a:rPr>
              <a:t>data 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dari</a:t>
            </a:r>
            <a:r>
              <a:rPr lang="en-US" sz="2800" spc="5" dirty="0">
                <a:cs typeface="Calibri"/>
              </a:rPr>
              <a:t> </a:t>
            </a:r>
            <a:r>
              <a:rPr lang="en-US" sz="2800" spc="-15" dirty="0">
                <a:cs typeface="Calibri"/>
              </a:rPr>
              <a:t>website</a:t>
            </a:r>
            <a:r>
              <a:rPr lang="en-US" sz="2800" spc="5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dan</a:t>
            </a:r>
            <a:r>
              <a:rPr lang="en-US" sz="2800" spc="25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sebagainya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081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Penyajian</a:t>
            </a:r>
            <a:r>
              <a:rPr lang="en-ID" dirty="0"/>
              <a:t> Data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C619D-4123-4A13-AB32-C862BF5A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69215" indent="-342900" algn="just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5" dirty="0" err="1">
                <a:cs typeface="Calibri"/>
              </a:rPr>
              <a:t>Secara</a:t>
            </a:r>
            <a:r>
              <a:rPr lang="en-US" sz="2800" spc="-25" dirty="0">
                <a:cs typeface="Calibri"/>
              </a:rPr>
              <a:t> </a:t>
            </a:r>
            <a:r>
              <a:rPr lang="en-US" sz="2800" spc="-15" dirty="0">
                <a:cs typeface="Calibri"/>
              </a:rPr>
              <a:t>garis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besar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ada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dua</a:t>
            </a:r>
            <a:r>
              <a:rPr lang="en-US" sz="2800" spc="20" dirty="0">
                <a:cs typeface="Calibri"/>
              </a:rPr>
              <a:t> </a:t>
            </a:r>
            <a:r>
              <a:rPr lang="en-US" sz="2800" spc="-25" dirty="0" err="1">
                <a:cs typeface="Calibri"/>
              </a:rPr>
              <a:t>cara</a:t>
            </a:r>
            <a:r>
              <a:rPr lang="en-US" sz="2800" spc="-20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penyajian</a:t>
            </a:r>
            <a:r>
              <a:rPr lang="en-US" sz="2800" spc="15" dirty="0">
                <a:cs typeface="Calibri"/>
              </a:rPr>
              <a:t> </a:t>
            </a:r>
            <a:r>
              <a:rPr lang="en-US" sz="2800" spc="-20" dirty="0">
                <a:cs typeface="Calibri"/>
              </a:rPr>
              <a:t>data </a:t>
            </a:r>
            <a:r>
              <a:rPr lang="en-US" sz="2800" spc="-70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yaitu</a:t>
            </a:r>
            <a:r>
              <a:rPr lang="en-US" sz="2800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dengan</a:t>
            </a:r>
            <a:r>
              <a:rPr lang="en-US" sz="2800" spc="30" dirty="0">
                <a:cs typeface="Calibri"/>
              </a:rPr>
              <a:t> </a:t>
            </a:r>
            <a:r>
              <a:rPr lang="en-US" sz="2800" i="1" spc="-15" dirty="0" err="1">
                <a:cs typeface="Calibri"/>
              </a:rPr>
              <a:t>tabel</a:t>
            </a:r>
            <a:r>
              <a:rPr lang="en-US" sz="2800" i="1" spc="20" dirty="0">
                <a:cs typeface="Calibri"/>
              </a:rPr>
              <a:t> </a:t>
            </a:r>
            <a:r>
              <a:rPr lang="en-US" sz="2800" spc="-5" dirty="0">
                <a:cs typeface="Calibri"/>
              </a:rPr>
              <a:t>dan</a:t>
            </a:r>
            <a:r>
              <a:rPr lang="en-US" sz="2800" spc="5" dirty="0">
                <a:cs typeface="Calibri"/>
              </a:rPr>
              <a:t> </a:t>
            </a:r>
            <a:r>
              <a:rPr lang="en-US" sz="2800" i="1" spc="-5" dirty="0" err="1">
                <a:cs typeface="Calibri"/>
              </a:rPr>
              <a:t>grafik</a:t>
            </a:r>
            <a:endParaRPr lang="en-US" sz="2800" dirty="0">
              <a:cs typeface="Calibri"/>
            </a:endParaRPr>
          </a:p>
          <a:p>
            <a:pPr marL="355600" marR="448309" indent="-342900" algn="just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err="1">
                <a:cs typeface="Calibri"/>
              </a:rPr>
              <a:t>Dua</a:t>
            </a:r>
            <a:r>
              <a:rPr lang="en-US" sz="2800" spc="5" dirty="0">
                <a:cs typeface="Calibri"/>
              </a:rPr>
              <a:t> </a:t>
            </a:r>
            <a:r>
              <a:rPr lang="en-US" sz="2800" spc="-25" dirty="0" err="1">
                <a:cs typeface="Calibri"/>
              </a:rPr>
              <a:t>cara</a:t>
            </a:r>
            <a:r>
              <a:rPr lang="en-US" sz="2800" spc="-2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penyajian</a:t>
            </a:r>
            <a:r>
              <a:rPr lang="en-US" sz="2800" spc="15" dirty="0">
                <a:cs typeface="Calibri"/>
              </a:rPr>
              <a:t> </a:t>
            </a:r>
            <a:r>
              <a:rPr lang="en-US" sz="2800" spc="-20" dirty="0">
                <a:cs typeface="Calibri"/>
              </a:rPr>
              <a:t>data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ini</a:t>
            </a:r>
            <a:r>
              <a:rPr lang="en-US" sz="2800" spc="1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saling</a:t>
            </a:r>
            <a:r>
              <a:rPr lang="en-US" sz="2800" spc="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berkaitan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karena</a:t>
            </a:r>
            <a:r>
              <a:rPr lang="en-US" sz="2800" dirty="0">
                <a:cs typeface="Calibri"/>
              </a:rPr>
              <a:t> </a:t>
            </a:r>
            <a:r>
              <a:rPr lang="en-US" sz="2800" spc="-5" dirty="0">
                <a:cs typeface="Calibri"/>
              </a:rPr>
              <a:t>pada</a:t>
            </a:r>
            <a:r>
              <a:rPr lang="en-US" sz="2800" spc="10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dasarnya</a:t>
            </a:r>
            <a:r>
              <a:rPr lang="en-US" sz="2800" spc="20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sebelum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dibuat</a:t>
            </a:r>
            <a:r>
              <a:rPr lang="en-US" sz="2800" spc="25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grafik</a:t>
            </a:r>
            <a:r>
              <a:rPr lang="en-US" sz="2800" spc="-20" dirty="0">
                <a:cs typeface="Calibri"/>
              </a:rPr>
              <a:t> </a:t>
            </a:r>
            <a:r>
              <a:rPr lang="en-US" sz="2800" spc="-710" dirty="0">
                <a:cs typeface="Calibri"/>
              </a:rPr>
              <a:t> </a:t>
            </a:r>
            <a:r>
              <a:rPr lang="en-US" sz="2800" spc="-20" dirty="0">
                <a:cs typeface="Calibri"/>
              </a:rPr>
              <a:t>data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tersebut</a:t>
            </a:r>
            <a:r>
              <a:rPr lang="en-US" sz="2800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berupa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tabel</a:t>
            </a:r>
            <a:endParaRPr lang="en-US" sz="2800" dirty="0">
              <a:cs typeface="Calibri"/>
            </a:endParaRPr>
          </a:p>
          <a:p>
            <a:pPr marL="355600" indent="-342900" algn="just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20" dirty="0" err="1">
                <a:cs typeface="Calibri"/>
              </a:rPr>
              <a:t>Penyajian</a:t>
            </a:r>
            <a:r>
              <a:rPr lang="en-US" sz="2800" dirty="0">
                <a:cs typeface="Calibri"/>
              </a:rPr>
              <a:t> </a:t>
            </a:r>
            <a:r>
              <a:rPr lang="en-US" sz="2800" spc="-20" dirty="0">
                <a:cs typeface="Calibri"/>
              </a:rPr>
              <a:t>data</a:t>
            </a:r>
            <a:r>
              <a:rPr lang="en-US" sz="2800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berupa</a:t>
            </a:r>
            <a:r>
              <a:rPr lang="en-US" sz="2800" spc="15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grafik</a:t>
            </a:r>
            <a:r>
              <a:rPr lang="en-US" sz="2800" spc="5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lebih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40" dirty="0" err="1">
                <a:cs typeface="Calibri"/>
              </a:rPr>
              <a:t>komunikatif</a:t>
            </a:r>
            <a:r>
              <a:rPr lang="en-US" sz="2800" spc="-40" dirty="0">
                <a:cs typeface="Calibri"/>
              </a:rPr>
              <a:t>.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544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Pengumpulan</a:t>
            </a:r>
            <a:r>
              <a:rPr lang="en-ID" dirty="0"/>
              <a:t> Data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C0FE02-9D5C-4463-9EE0-F6E26226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 algn="just">
              <a:spcBef>
                <a:spcPts val="105"/>
              </a:spcBef>
            </a:pPr>
            <a:r>
              <a:rPr lang="en-US" sz="2800" spc="-10" dirty="0" err="1">
                <a:cs typeface="Calibri"/>
              </a:rPr>
              <a:t>Dilihat</a:t>
            </a:r>
            <a:r>
              <a:rPr lang="en-US" sz="2800" spc="1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dari</a:t>
            </a:r>
            <a:r>
              <a:rPr lang="en-US" sz="2800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waktu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pengumpulannya</a:t>
            </a:r>
            <a:r>
              <a:rPr lang="en-US" sz="2800" spc="-10" dirty="0">
                <a:cs typeface="Calibri"/>
              </a:rPr>
              <a:t>,</a:t>
            </a:r>
            <a:r>
              <a:rPr lang="en-US" sz="2800" spc="40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dikenal</a:t>
            </a:r>
            <a:r>
              <a:rPr lang="en-US" sz="2800" spc="1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dua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70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jenis</a:t>
            </a:r>
            <a:r>
              <a:rPr lang="en-US" sz="2800" spc="-20" dirty="0">
                <a:cs typeface="Calibri"/>
              </a:rPr>
              <a:t> data</a:t>
            </a:r>
            <a:r>
              <a:rPr lang="en-US" sz="2800" spc="1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yaitu</a:t>
            </a:r>
            <a:r>
              <a:rPr lang="en-US" sz="2800" spc="5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:</a:t>
            </a:r>
          </a:p>
          <a:p>
            <a:pPr marL="812800" marR="1012825" lvl="1" indent="-342900" algn="just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i="1" spc="-5" dirty="0">
                <a:cs typeface="Calibri"/>
              </a:rPr>
              <a:t>Cross</a:t>
            </a:r>
            <a:r>
              <a:rPr lang="en-US" i="1" spc="-20" dirty="0">
                <a:cs typeface="Calibri"/>
              </a:rPr>
              <a:t> </a:t>
            </a:r>
            <a:r>
              <a:rPr lang="en-US" i="1" spc="-5" dirty="0">
                <a:cs typeface="Calibri"/>
              </a:rPr>
              <a:t>section</a:t>
            </a:r>
            <a:r>
              <a:rPr lang="en-US" i="1" spc="5" dirty="0">
                <a:cs typeface="Calibri"/>
              </a:rPr>
              <a:t> </a:t>
            </a:r>
            <a:r>
              <a:rPr lang="en-US" i="1" spc="-20" dirty="0">
                <a:cs typeface="Calibri"/>
              </a:rPr>
              <a:t>data</a:t>
            </a:r>
            <a:r>
              <a:rPr lang="en-US" i="1" spc="40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adalah</a:t>
            </a:r>
            <a:r>
              <a:rPr lang="en-US" spc="1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data</a:t>
            </a:r>
            <a:r>
              <a:rPr lang="en-US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yang </a:t>
            </a:r>
            <a:r>
              <a:rPr lang="en-US" spc="-5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dikumpulkan</a:t>
            </a:r>
            <a:r>
              <a:rPr lang="en-US" spc="4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pada</a:t>
            </a:r>
            <a:r>
              <a:rPr lang="en-US" spc="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suatu</a:t>
            </a:r>
            <a:r>
              <a:rPr lang="en-US" spc="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waktu</a:t>
            </a:r>
            <a:r>
              <a:rPr lang="en-US" spc="-5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tertentu</a:t>
            </a:r>
            <a:endParaRPr lang="en-US" dirty="0">
              <a:cs typeface="Calibri"/>
            </a:endParaRPr>
          </a:p>
          <a:p>
            <a:pPr marL="812800" marR="208279" lvl="1" indent="-342900" algn="just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i="1" spc="-20" dirty="0">
                <a:cs typeface="Calibri"/>
              </a:rPr>
              <a:t>Data</a:t>
            </a:r>
            <a:r>
              <a:rPr lang="en-US" i="1" spc="20" dirty="0">
                <a:cs typeface="Calibri"/>
              </a:rPr>
              <a:t> </a:t>
            </a:r>
            <a:r>
              <a:rPr lang="en-US" i="1" spc="-20" dirty="0" err="1">
                <a:cs typeface="Calibri"/>
              </a:rPr>
              <a:t>berkala</a:t>
            </a:r>
            <a:r>
              <a:rPr lang="en-US" i="1" spc="10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adalah</a:t>
            </a:r>
            <a:r>
              <a:rPr lang="en-US" spc="1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data</a:t>
            </a:r>
            <a:r>
              <a:rPr lang="en-US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yang</a:t>
            </a:r>
            <a:r>
              <a:rPr lang="en-US" spc="5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dikumpulkan</a:t>
            </a:r>
            <a:r>
              <a:rPr lang="en-US" spc="-1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dari</a:t>
            </a:r>
            <a:r>
              <a:rPr lang="en-US" spc="-1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waktu</a:t>
            </a:r>
            <a:r>
              <a:rPr lang="en-US" spc="-5" dirty="0">
                <a:cs typeface="Calibri"/>
              </a:rPr>
              <a:t> </a:t>
            </a:r>
            <a:r>
              <a:rPr lang="en-US" spc="-60" dirty="0" err="1">
                <a:cs typeface="Calibri"/>
              </a:rPr>
              <a:t>ke</a:t>
            </a:r>
            <a:r>
              <a:rPr lang="en-US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waktu</a:t>
            </a:r>
            <a:r>
              <a:rPr lang="en-US" spc="-10" dirty="0">
                <a:cs typeface="Calibri"/>
              </a:rPr>
              <a:t>.</a:t>
            </a:r>
            <a:r>
              <a:rPr lang="en-US" spc="15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Dengan</a:t>
            </a:r>
            <a:r>
              <a:rPr lang="en-US" spc="1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data</a:t>
            </a:r>
            <a:r>
              <a:rPr lang="en-US" spc="-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berkala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dapat</a:t>
            </a:r>
            <a:r>
              <a:rPr lang="en-US" spc="1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dibuat</a:t>
            </a:r>
            <a:r>
              <a:rPr lang="en-US" spc="25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garis</a:t>
            </a:r>
            <a:r>
              <a:rPr lang="en-US" spc="-5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kecenderungan</a:t>
            </a:r>
            <a:r>
              <a:rPr lang="en-US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atau</a:t>
            </a:r>
            <a:r>
              <a:rPr lang="en-US" spc="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trend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619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Penyajian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Tabel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D754B-941C-4CC6-B3BD-3D4A5C3D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 algn="just">
              <a:spcBef>
                <a:spcPts val="105"/>
              </a:spcBef>
            </a:pPr>
            <a:r>
              <a:rPr lang="en-US" sz="2800" spc="-50" dirty="0" err="1">
                <a:cs typeface="Calibri"/>
              </a:rPr>
              <a:t>Tabel</a:t>
            </a:r>
            <a:r>
              <a:rPr lang="en-US" sz="2800" spc="-45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atau</a:t>
            </a:r>
            <a:r>
              <a:rPr lang="en-US" sz="2800" spc="-10" dirty="0">
                <a:cs typeface="Calibri"/>
              </a:rPr>
              <a:t> daftar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merupakan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kumpulan</a:t>
            </a:r>
            <a:r>
              <a:rPr lang="en-US" sz="2800" dirty="0">
                <a:cs typeface="Calibri"/>
              </a:rPr>
              <a:t> </a:t>
            </a:r>
            <a:r>
              <a:rPr lang="en-US" sz="2800" spc="-15" dirty="0" err="1">
                <a:cs typeface="Calibri"/>
              </a:rPr>
              <a:t>angka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15" dirty="0">
                <a:cs typeface="Calibri"/>
              </a:rPr>
              <a:t>yang</a:t>
            </a:r>
            <a:r>
              <a:rPr lang="en-US" sz="2800" spc="695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disusun</a:t>
            </a:r>
            <a:r>
              <a:rPr lang="en-US" sz="2800" spc="5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menurut</a:t>
            </a:r>
            <a:r>
              <a:rPr lang="en-US" sz="2800" spc="5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kategori</a:t>
            </a:r>
            <a:r>
              <a:rPr lang="en-US" sz="2800" spc="-15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atau</a:t>
            </a:r>
            <a:r>
              <a:rPr lang="en-US" sz="2800" spc="-20" dirty="0">
                <a:cs typeface="Calibri"/>
              </a:rPr>
              <a:t> </a:t>
            </a:r>
            <a:r>
              <a:rPr lang="en-US" sz="2800" spc="-710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karakteristik</a:t>
            </a:r>
            <a:r>
              <a:rPr lang="en-US" sz="2800" spc="-15" dirty="0">
                <a:cs typeface="Calibri"/>
              </a:rPr>
              <a:t> data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sehingga</a:t>
            </a:r>
            <a:r>
              <a:rPr lang="en-US" sz="2800" spc="705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memudahkan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untuk</a:t>
            </a:r>
            <a:r>
              <a:rPr lang="en-US" sz="2800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analisis</a:t>
            </a:r>
            <a:r>
              <a:rPr lang="en-US" sz="2800" spc="25" dirty="0">
                <a:cs typeface="Calibri"/>
              </a:rPr>
              <a:t> </a:t>
            </a:r>
            <a:r>
              <a:rPr lang="en-US" sz="2800" spc="-15" dirty="0">
                <a:cs typeface="Calibri"/>
              </a:rPr>
              <a:t>data.</a:t>
            </a:r>
            <a:endParaRPr lang="en-US" sz="2800" dirty="0">
              <a:cs typeface="Calibri"/>
            </a:endParaRPr>
          </a:p>
          <a:p>
            <a:pPr marL="12700" algn="just">
              <a:spcBef>
                <a:spcPts val="770"/>
              </a:spcBef>
            </a:pPr>
            <a:r>
              <a:rPr lang="en-US" sz="2800" dirty="0">
                <a:cs typeface="Calibri"/>
              </a:rPr>
              <a:t>Ada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20" dirty="0" err="1">
                <a:cs typeface="Calibri"/>
              </a:rPr>
              <a:t>tiga</a:t>
            </a:r>
            <a:r>
              <a:rPr lang="en-US" sz="2800" spc="10" dirty="0">
                <a:cs typeface="Calibri"/>
              </a:rPr>
              <a:t> </a:t>
            </a:r>
            <a:r>
              <a:rPr lang="en-US" sz="2800" spc="-5" dirty="0" err="1">
                <a:cs typeface="Calibri"/>
              </a:rPr>
              <a:t>jenis</a:t>
            </a:r>
            <a:r>
              <a:rPr lang="en-US" sz="2800" spc="-10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tabel</a:t>
            </a:r>
            <a:r>
              <a:rPr lang="en-US" sz="2800" spc="-5" dirty="0">
                <a:cs typeface="Calibri"/>
              </a:rPr>
              <a:t> </a:t>
            </a:r>
            <a:r>
              <a:rPr lang="en-US" sz="2800" spc="-10" dirty="0" err="1">
                <a:cs typeface="Calibri"/>
              </a:rPr>
              <a:t>yaitu</a:t>
            </a:r>
            <a:r>
              <a:rPr lang="en-US" sz="2800" dirty="0">
                <a:cs typeface="Calibri"/>
              </a:rPr>
              <a:t> :</a:t>
            </a:r>
          </a:p>
          <a:p>
            <a:pPr marL="812800" lvl="1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i="1" spc="-60" dirty="0" err="1">
                <a:cs typeface="Calibri"/>
              </a:rPr>
              <a:t>Tabel</a:t>
            </a:r>
            <a:r>
              <a:rPr lang="en-US" i="1" spc="-10" dirty="0">
                <a:cs typeface="Calibri"/>
              </a:rPr>
              <a:t> </a:t>
            </a:r>
            <a:r>
              <a:rPr lang="en-US" i="1" spc="-5" dirty="0" err="1">
                <a:cs typeface="Calibri"/>
              </a:rPr>
              <a:t>satu</a:t>
            </a:r>
            <a:r>
              <a:rPr lang="en-US" i="1" spc="20" dirty="0">
                <a:cs typeface="Calibri"/>
              </a:rPr>
              <a:t> </a:t>
            </a:r>
            <a:r>
              <a:rPr lang="en-US" i="1" spc="-5" dirty="0" err="1">
                <a:cs typeface="Calibri"/>
              </a:rPr>
              <a:t>arah</a:t>
            </a:r>
            <a:r>
              <a:rPr lang="en-US" i="1" spc="20" dirty="0">
                <a:cs typeface="Calibri"/>
              </a:rPr>
              <a:t> </a:t>
            </a:r>
            <a:r>
              <a:rPr lang="en-US" spc="-20" dirty="0" err="1">
                <a:cs typeface="Calibri"/>
              </a:rPr>
              <a:t>atau</a:t>
            </a:r>
            <a:r>
              <a:rPr lang="en-US" spc="5" dirty="0">
                <a:cs typeface="Calibri"/>
              </a:rPr>
              <a:t> </a:t>
            </a:r>
            <a:r>
              <a:rPr lang="en-US" i="1" spc="-5" dirty="0" err="1">
                <a:cs typeface="Calibri"/>
              </a:rPr>
              <a:t>satu</a:t>
            </a:r>
            <a:r>
              <a:rPr lang="en-US" i="1" spc="15" dirty="0">
                <a:cs typeface="Calibri"/>
              </a:rPr>
              <a:t> </a:t>
            </a:r>
            <a:r>
              <a:rPr lang="en-US" i="1" spc="-20" dirty="0" err="1">
                <a:cs typeface="Calibri"/>
              </a:rPr>
              <a:t>komponen</a:t>
            </a:r>
            <a:endParaRPr lang="en-US" dirty="0">
              <a:cs typeface="Calibri"/>
            </a:endParaRPr>
          </a:p>
          <a:p>
            <a:pPr marL="812800" lvl="1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i="1" spc="-60" dirty="0" err="1">
                <a:cs typeface="Calibri"/>
              </a:rPr>
              <a:t>Tabel</a:t>
            </a:r>
            <a:r>
              <a:rPr lang="en-US" i="1" spc="-10" dirty="0">
                <a:cs typeface="Calibri"/>
              </a:rPr>
              <a:t> </a:t>
            </a:r>
            <a:r>
              <a:rPr lang="en-US" i="1" spc="-5" dirty="0" err="1">
                <a:cs typeface="Calibri"/>
              </a:rPr>
              <a:t>dua</a:t>
            </a:r>
            <a:r>
              <a:rPr lang="en-US" i="1" spc="5" dirty="0">
                <a:cs typeface="Calibri"/>
              </a:rPr>
              <a:t> </a:t>
            </a:r>
            <a:r>
              <a:rPr lang="en-US" i="1" spc="-5" dirty="0" err="1">
                <a:cs typeface="Calibri"/>
              </a:rPr>
              <a:t>arah</a:t>
            </a:r>
            <a:r>
              <a:rPr lang="en-US" i="1" spc="30" dirty="0">
                <a:cs typeface="Calibri"/>
              </a:rPr>
              <a:t> </a:t>
            </a:r>
            <a:r>
              <a:rPr lang="en-US" spc="-20" dirty="0" err="1">
                <a:cs typeface="Calibri"/>
              </a:rPr>
              <a:t>atau</a:t>
            </a:r>
            <a:r>
              <a:rPr lang="en-US" spc="5" dirty="0">
                <a:cs typeface="Calibri"/>
              </a:rPr>
              <a:t> </a:t>
            </a:r>
            <a:r>
              <a:rPr lang="en-US" i="1" spc="-5" dirty="0" err="1">
                <a:cs typeface="Calibri"/>
              </a:rPr>
              <a:t>dua</a:t>
            </a:r>
            <a:r>
              <a:rPr lang="en-US" i="1" dirty="0">
                <a:cs typeface="Calibri"/>
              </a:rPr>
              <a:t> </a:t>
            </a:r>
            <a:r>
              <a:rPr lang="en-US" i="1" spc="-20" dirty="0" err="1">
                <a:cs typeface="Calibri"/>
              </a:rPr>
              <a:t>komponen</a:t>
            </a:r>
            <a:endParaRPr lang="en-US" dirty="0">
              <a:cs typeface="Calibri"/>
            </a:endParaRPr>
          </a:p>
          <a:p>
            <a:pPr marL="812800" lvl="1" indent="-342900"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i="1" spc="-60" dirty="0" err="1">
                <a:cs typeface="Calibri"/>
              </a:rPr>
              <a:t>Tabel</a:t>
            </a:r>
            <a:r>
              <a:rPr lang="en-US" i="1" spc="-15" dirty="0">
                <a:cs typeface="Calibri"/>
              </a:rPr>
              <a:t> </a:t>
            </a:r>
            <a:r>
              <a:rPr lang="en-US" i="1" dirty="0" err="1">
                <a:cs typeface="Calibri"/>
              </a:rPr>
              <a:t>tiga</a:t>
            </a:r>
            <a:r>
              <a:rPr lang="en-US" i="1" spc="15" dirty="0">
                <a:cs typeface="Calibri"/>
              </a:rPr>
              <a:t> </a:t>
            </a:r>
            <a:r>
              <a:rPr lang="en-US" i="1" spc="-5" dirty="0" err="1">
                <a:cs typeface="Calibri"/>
              </a:rPr>
              <a:t>arah</a:t>
            </a:r>
            <a:r>
              <a:rPr lang="en-US" i="1" spc="20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atau</a:t>
            </a:r>
            <a:r>
              <a:rPr lang="en-US" dirty="0">
                <a:cs typeface="Calibri"/>
              </a:rPr>
              <a:t> </a:t>
            </a:r>
            <a:r>
              <a:rPr lang="en-US" i="1" spc="-5" dirty="0" err="1">
                <a:cs typeface="Calibri"/>
              </a:rPr>
              <a:t>tiga</a:t>
            </a:r>
            <a:r>
              <a:rPr lang="en-US" i="1" dirty="0">
                <a:cs typeface="Calibri"/>
              </a:rPr>
              <a:t> </a:t>
            </a:r>
            <a:r>
              <a:rPr lang="en-US" i="1" spc="-20" dirty="0" err="1">
                <a:cs typeface="Calibri"/>
              </a:rPr>
              <a:t>komponen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35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Arah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77E475-C26E-48B9-9AAC-3D1CA22E4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spc="-60" dirty="0" err="1">
                <a:latin typeface="Calibri"/>
                <a:cs typeface="Calibri"/>
              </a:rPr>
              <a:t>Tabel</a:t>
            </a:r>
            <a:r>
              <a:rPr lang="en-US" sz="2800" i="1" spc="-60" dirty="0">
                <a:latin typeface="Calibri"/>
                <a:cs typeface="Calibri"/>
              </a:rPr>
              <a:t> </a:t>
            </a:r>
            <a:r>
              <a:rPr lang="en-US" sz="2800" i="1" dirty="0" err="1">
                <a:latin typeface="Calibri"/>
                <a:cs typeface="Calibri"/>
              </a:rPr>
              <a:t>satu</a:t>
            </a:r>
            <a:r>
              <a:rPr lang="en-US" sz="2800" i="1" dirty="0">
                <a:latin typeface="Calibri"/>
                <a:cs typeface="Calibri"/>
              </a:rPr>
              <a:t> </a:t>
            </a:r>
            <a:r>
              <a:rPr lang="en-US" sz="2800" i="1" spc="-5" dirty="0" err="1">
                <a:latin typeface="Calibri"/>
                <a:cs typeface="Calibri"/>
              </a:rPr>
              <a:t>arah</a:t>
            </a:r>
            <a:r>
              <a:rPr lang="en-US" sz="2800" i="1" spc="-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atau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i="1" dirty="0" err="1">
                <a:latin typeface="Calibri"/>
                <a:cs typeface="Calibri"/>
              </a:rPr>
              <a:t>satu</a:t>
            </a:r>
            <a:r>
              <a:rPr lang="en-US" sz="2800" i="1" dirty="0">
                <a:latin typeface="Calibri"/>
                <a:cs typeface="Calibri"/>
              </a:rPr>
              <a:t> </a:t>
            </a:r>
            <a:r>
              <a:rPr lang="en-US" sz="2800" i="1" spc="-20" dirty="0" err="1">
                <a:latin typeface="Calibri"/>
                <a:cs typeface="Calibri"/>
              </a:rPr>
              <a:t>komponen</a:t>
            </a:r>
            <a:r>
              <a:rPr lang="en-US" sz="2800" i="1" spc="-2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adalah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tabel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71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yang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hanya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terdiri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atas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satu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kategori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atau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karakteristik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data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7</a:t>
            </a:fld>
            <a:endParaRPr lang="id-ID"/>
          </a:p>
        </p:txBody>
      </p:sp>
      <p:sp>
        <p:nvSpPr>
          <p:cNvPr id="5" name="object 7"/>
          <p:cNvSpPr txBox="1"/>
          <p:nvPr/>
        </p:nvSpPr>
        <p:spPr>
          <a:xfrm>
            <a:off x="5005197" y="2770776"/>
            <a:ext cx="2333625" cy="7797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05" algn="ctr">
              <a:spcBef>
                <a:spcPts val="760"/>
              </a:spcBef>
            </a:pPr>
            <a:r>
              <a:rPr sz="1100" b="1" spc="-5" dirty="0">
                <a:latin typeface="Arial"/>
                <a:cs typeface="Arial"/>
              </a:rPr>
              <a:t>Tabel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12700" marR="5080" algn="ctr">
              <a:lnSpc>
                <a:spcPct val="150000"/>
              </a:lnSpc>
            </a:pPr>
            <a:r>
              <a:rPr sz="1100" b="1" spc="-10" dirty="0">
                <a:latin typeface="Arial"/>
                <a:cs typeface="Arial"/>
              </a:rPr>
              <a:t>Banyaknya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Penduduk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di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Indonesia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Tahun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1980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2010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5211"/>
              </p:ext>
            </p:extLst>
          </p:nvPr>
        </p:nvGraphicFramePr>
        <p:xfrm>
          <a:off x="2969623" y="3622766"/>
          <a:ext cx="6392454" cy="2502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3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Tahun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Banyaknya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(orang)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147,490,298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179,378,946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1995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194,754,808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205,132,458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218,868,791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237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641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326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59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Arah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4DD2F0-4B11-4ACF-AA4C-5D66A182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spc="-60" dirty="0" err="1">
                <a:latin typeface="Calibri"/>
                <a:cs typeface="Calibri"/>
              </a:rPr>
              <a:t>Tabel</a:t>
            </a:r>
            <a:r>
              <a:rPr lang="en-US" sz="2800" i="1" spc="-60" dirty="0">
                <a:latin typeface="Calibri"/>
                <a:cs typeface="Calibri"/>
              </a:rPr>
              <a:t> </a:t>
            </a:r>
            <a:r>
              <a:rPr lang="en-US" sz="2800" i="1" spc="5" dirty="0" err="1">
                <a:latin typeface="Calibri"/>
                <a:cs typeface="Calibri"/>
              </a:rPr>
              <a:t>dua</a:t>
            </a:r>
            <a:r>
              <a:rPr lang="en-US" sz="2800" i="1" spc="5" dirty="0">
                <a:latin typeface="Calibri"/>
                <a:cs typeface="Calibri"/>
              </a:rPr>
              <a:t> </a:t>
            </a:r>
            <a:r>
              <a:rPr lang="en-US" sz="2800" i="1" spc="-5" dirty="0" err="1">
                <a:latin typeface="Calibri"/>
                <a:cs typeface="Calibri"/>
              </a:rPr>
              <a:t>arah</a:t>
            </a:r>
            <a:r>
              <a:rPr lang="en-US" sz="2800" i="1" spc="-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atau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i="1" spc="-5" dirty="0" err="1">
                <a:latin typeface="Calibri"/>
                <a:cs typeface="Calibri"/>
              </a:rPr>
              <a:t>dua</a:t>
            </a:r>
            <a:r>
              <a:rPr lang="en-US" sz="2800" i="1" spc="-5" dirty="0">
                <a:latin typeface="Calibri"/>
                <a:cs typeface="Calibri"/>
              </a:rPr>
              <a:t> </a:t>
            </a:r>
            <a:r>
              <a:rPr lang="en-US" sz="2800" i="1" spc="-20" dirty="0" err="1">
                <a:latin typeface="Calibri"/>
                <a:cs typeface="Calibri"/>
              </a:rPr>
              <a:t>komponen</a:t>
            </a:r>
            <a:r>
              <a:rPr lang="en-US" sz="2800" i="1" spc="-2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adalah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tabel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yang</a:t>
            </a:r>
            <a:r>
              <a:rPr lang="en-US" sz="2800" spc="69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menunjukkan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dua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kategori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atau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dua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71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karakteristik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8</a:t>
            </a:fld>
            <a:endParaRPr lang="id-ID"/>
          </a:p>
        </p:txBody>
      </p:sp>
      <p:sp>
        <p:nvSpPr>
          <p:cNvPr id="5" name="object 7"/>
          <p:cNvSpPr txBox="1"/>
          <p:nvPr/>
        </p:nvSpPr>
        <p:spPr>
          <a:xfrm>
            <a:off x="4744593" y="3153893"/>
            <a:ext cx="2550795" cy="10318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05" algn="ctr">
              <a:spcBef>
                <a:spcPts val="760"/>
              </a:spcBef>
            </a:pPr>
            <a:r>
              <a:rPr sz="1100" b="1" spc="-5" dirty="0">
                <a:latin typeface="Arial"/>
                <a:cs typeface="Arial"/>
              </a:rPr>
              <a:t>Tabel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  <a:p>
            <a:pPr marL="12065" marR="5080" indent="-635" algn="ctr">
              <a:lnSpc>
                <a:spcPct val="150000"/>
              </a:lnSpc>
            </a:pPr>
            <a:r>
              <a:rPr sz="1100" b="1" dirty="0">
                <a:latin typeface="Arial"/>
                <a:cs typeface="Arial"/>
              </a:rPr>
              <a:t>Jumlah </a:t>
            </a:r>
            <a:r>
              <a:rPr sz="1100" b="1" spc="-5" dirty="0">
                <a:latin typeface="Arial"/>
                <a:cs typeface="Arial"/>
              </a:rPr>
              <a:t>Penduduk Indonesia </a:t>
            </a:r>
            <a:r>
              <a:rPr sz="1100" b="1" dirty="0">
                <a:latin typeface="Arial"/>
                <a:cs typeface="Arial"/>
              </a:rPr>
              <a:t> berdasarkan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persentase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jenis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kelamin</a:t>
            </a:r>
            <a:endParaRPr sz="1100" dirty="0">
              <a:latin typeface="Arial"/>
              <a:cs typeface="Arial"/>
            </a:endParaRPr>
          </a:p>
          <a:p>
            <a:pPr marL="1905" algn="ctr">
              <a:spcBef>
                <a:spcPts val="660"/>
              </a:spcBef>
            </a:pPr>
            <a:r>
              <a:rPr sz="1100" b="1" spc="-5" dirty="0">
                <a:latin typeface="Arial"/>
                <a:cs typeface="Arial"/>
              </a:rPr>
              <a:t>Tahun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2009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–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2011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6" name="object 8"/>
          <p:cNvGraphicFramePr>
            <a:graphicFrameLocks noGrp="1"/>
          </p:cNvGraphicFramePr>
          <p:nvPr/>
        </p:nvGraphicFramePr>
        <p:xfrm>
          <a:off x="3270250" y="4577589"/>
          <a:ext cx="5485765" cy="1313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422">
                <a:tc>
                  <a:txBody>
                    <a:bodyPr/>
                    <a:lstStyle/>
                    <a:p>
                      <a:pPr marL="9912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Tahun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Laki2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892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Wanita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Jumlah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1">
                <a:tc>
                  <a:txBody>
                    <a:bodyPr/>
                    <a:lstStyle/>
                    <a:p>
                      <a:pPr marL="9975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2009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ts val="129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49.53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129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50.47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 marL="9975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ts val="129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50.17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129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49.83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58">
                <a:tc>
                  <a:txBody>
                    <a:bodyPr/>
                    <a:lstStyle/>
                    <a:p>
                      <a:pPr marL="9975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ts val="129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50.37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129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49.63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7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Arah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E1CAB-E238-4C63-8940-086165C6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spc="-60" dirty="0" err="1">
                <a:latin typeface="Calibri"/>
                <a:cs typeface="Calibri"/>
              </a:rPr>
              <a:t>Tabel</a:t>
            </a:r>
            <a:r>
              <a:rPr lang="en-US" sz="2800" i="1" spc="-55" dirty="0">
                <a:latin typeface="Calibri"/>
                <a:cs typeface="Calibri"/>
              </a:rPr>
              <a:t> </a:t>
            </a:r>
            <a:r>
              <a:rPr lang="en-US" sz="2800" i="1" dirty="0" err="1">
                <a:latin typeface="Calibri"/>
                <a:cs typeface="Calibri"/>
              </a:rPr>
              <a:t>tiga</a:t>
            </a:r>
            <a:r>
              <a:rPr lang="en-US" sz="2800" i="1" dirty="0">
                <a:latin typeface="Calibri"/>
                <a:cs typeface="Calibri"/>
              </a:rPr>
              <a:t> </a:t>
            </a:r>
            <a:r>
              <a:rPr lang="en-US" sz="2800" i="1" spc="-5" dirty="0" err="1">
                <a:latin typeface="Calibri"/>
                <a:cs typeface="Calibri"/>
              </a:rPr>
              <a:t>arah</a:t>
            </a:r>
            <a:r>
              <a:rPr lang="en-US" sz="2800" i="1" spc="-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atau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i="1" dirty="0" err="1">
                <a:latin typeface="Calibri"/>
                <a:cs typeface="Calibri"/>
              </a:rPr>
              <a:t>tiga</a:t>
            </a:r>
            <a:r>
              <a:rPr lang="en-US" sz="2800" i="1" dirty="0">
                <a:latin typeface="Calibri"/>
                <a:cs typeface="Calibri"/>
              </a:rPr>
              <a:t> </a:t>
            </a:r>
            <a:r>
              <a:rPr lang="en-US" sz="2800" i="1" spc="-20" dirty="0" err="1">
                <a:latin typeface="Calibri"/>
                <a:cs typeface="Calibri"/>
              </a:rPr>
              <a:t>komponen</a:t>
            </a:r>
            <a:r>
              <a:rPr lang="en-US" sz="2800" i="1" spc="-2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atau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lebih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adalah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tabel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yang </a:t>
            </a:r>
            <a:r>
              <a:rPr lang="en-US" sz="2800" spc="-10" dirty="0" err="1">
                <a:latin typeface="Calibri"/>
                <a:cs typeface="Calibri"/>
              </a:rPr>
              <a:t>menunjukkan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tiga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kategori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atau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tiga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karakteristik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atau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lebi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9</a:t>
            </a:fld>
            <a:endParaRPr lang="id-ID"/>
          </a:p>
        </p:txBody>
      </p:sp>
      <p:sp>
        <p:nvSpPr>
          <p:cNvPr id="4" name="object 6"/>
          <p:cNvSpPr txBox="1"/>
          <p:nvPr/>
        </p:nvSpPr>
        <p:spPr>
          <a:xfrm>
            <a:off x="2412637" y="3309928"/>
            <a:ext cx="8148320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017269" algn="ctr">
              <a:spcBef>
                <a:spcPts val="2510"/>
              </a:spcBef>
            </a:pPr>
            <a:r>
              <a:rPr lang="en-US" sz="1100" b="1" spc="-5" dirty="0" err="1">
                <a:latin typeface="Arial"/>
                <a:cs typeface="Arial"/>
              </a:rPr>
              <a:t>Tabel</a:t>
            </a:r>
            <a:r>
              <a:rPr lang="en-US" sz="1100" b="1" spc="-30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3</a:t>
            </a:r>
            <a:endParaRPr lang="en-US" sz="1100" dirty="0">
              <a:latin typeface="Arial"/>
              <a:cs typeface="Arial"/>
            </a:endParaRPr>
          </a:p>
          <a:p>
            <a:pPr marL="2319020" marR="3335654" indent="-635" algn="ctr">
              <a:lnSpc>
                <a:spcPct val="150000"/>
              </a:lnSpc>
            </a:pPr>
            <a:r>
              <a:rPr lang="en-US" sz="1100" b="1" dirty="0" err="1">
                <a:latin typeface="Arial"/>
                <a:cs typeface="Arial"/>
              </a:rPr>
              <a:t>Jumlah</a:t>
            </a:r>
            <a:r>
              <a:rPr lang="en-US" sz="1100" b="1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Pengangguran</a:t>
            </a:r>
            <a:r>
              <a:rPr lang="en-US" sz="1100" b="1" spc="-5" dirty="0">
                <a:latin typeface="Arial"/>
                <a:cs typeface="Arial"/>
              </a:rPr>
              <a:t> Terbuka, </a:t>
            </a:r>
            <a:r>
              <a:rPr lang="en-US" sz="1100" b="1" dirty="0">
                <a:latin typeface="Arial"/>
                <a:cs typeface="Arial"/>
              </a:rPr>
              <a:t> </a:t>
            </a:r>
            <a:r>
              <a:rPr lang="en-US" sz="1100" b="1" dirty="0" err="1">
                <a:latin typeface="Arial"/>
                <a:cs typeface="Arial"/>
              </a:rPr>
              <a:t>Berdasarkan</a:t>
            </a:r>
            <a:r>
              <a:rPr lang="en-US" sz="1100" b="1" spc="-30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Pendidikan</a:t>
            </a:r>
            <a:r>
              <a:rPr lang="en-US" sz="1100" b="1" spc="-25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di</a:t>
            </a:r>
            <a:r>
              <a:rPr lang="en-US" sz="1100" b="1" spc="-35" dirty="0">
                <a:latin typeface="Arial"/>
                <a:cs typeface="Arial"/>
              </a:rPr>
              <a:t> </a:t>
            </a:r>
            <a:r>
              <a:rPr lang="en-US" sz="1100" b="1" spc="-5" dirty="0">
                <a:latin typeface="Arial"/>
                <a:cs typeface="Arial"/>
              </a:rPr>
              <a:t>Indonesia</a:t>
            </a:r>
            <a:endParaRPr lang="en-US" sz="1100" dirty="0">
              <a:latin typeface="Arial"/>
              <a:cs typeface="Arial"/>
            </a:endParaRPr>
          </a:p>
          <a:p>
            <a:pPr marR="1017269" algn="ctr">
              <a:spcBef>
                <a:spcPts val="660"/>
              </a:spcBef>
            </a:pPr>
            <a:r>
              <a:rPr lang="en-US" sz="1100" b="1" dirty="0" err="1">
                <a:latin typeface="Arial"/>
                <a:cs typeface="Arial"/>
              </a:rPr>
              <a:t>Bulan</a:t>
            </a:r>
            <a:r>
              <a:rPr lang="en-US" sz="1100" b="1" spc="-2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Agustus</a:t>
            </a:r>
            <a:r>
              <a:rPr lang="en-US" sz="1100" b="1" spc="2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Tahun</a:t>
            </a:r>
            <a:r>
              <a:rPr lang="en-US" sz="1100" b="1" spc="5" dirty="0">
                <a:latin typeface="Arial"/>
                <a:cs typeface="Arial"/>
              </a:rPr>
              <a:t> </a:t>
            </a:r>
            <a:r>
              <a:rPr lang="en-US" sz="1100" b="1" spc="-5" dirty="0">
                <a:latin typeface="Arial"/>
                <a:cs typeface="Arial"/>
              </a:rPr>
              <a:t>2000</a:t>
            </a:r>
            <a:r>
              <a:rPr lang="en-US" sz="1100" b="1" spc="-20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-</a:t>
            </a:r>
            <a:r>
              <a:rPr lang="en-US" sz="1100" b="1" spc="-20" dirty="0">
                <a:latin typeface="Arial"/>
                <a:cs typeface="Arial"/>
              </a:rPr>
              <a:t> </a:t>
            </a:r>
            <a:r>
              <a:rPr lang="en-US" sz="1100" b="1" spc="-5" dirty="0">
                <a:latin typeface="Arial"/>
                <a:cs typeface="Arial"/>
              </a:rPr>
              <a:t>2012</a:t>
            </a:r>
            <a:endParaRPr lang="en-US" sz="1100" dirty="0">
              <a:latin typeface="Arial"/>
              <a:cs typeface="Arial"/>
            </a:endParaRPr>
          </a:p>
        </p:txBody>
      </p:sp>
      <p:graphicFrame>
        <p:nvGraphicFramePr>
          <p:cNvPr id="5" name="object 7"/>
          <p:cNvGraphicFramePr>
            <a:graphicFrameLocks noGrp="1"/>
          </p:cNvGraphicFramePr>
          <p:nvPr/>
        </p:nvGraphicFramePr>
        <p:xfrm>
          <a:off x="3117850" y="4349241"/>
          <a:ext cx="6249668" cy="199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689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016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Tahun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Pendidikan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0924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SLTA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SMK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D3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Sarjana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19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2009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472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245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407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226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441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701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651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5,022,222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23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149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195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192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443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710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4,054,443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85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042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629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032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244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687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492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343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3,811,976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885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832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041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265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196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780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438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3,508,364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7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9061E9-722D-4B07-BD2D-BCF8EE635F9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641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Alegreya Bold</vt:lpstr>
      <vt:lpstr>Arial</vt:lpstr>
      <vt:lpstr>Calibri</vt:lpstr>
      <vt:lpstr>Calibri Light</vt:lpstr>
      <vt:lpstr>Montserrat</vt:lpstr>
      <vt:lpstr>Times New Roman</vt:lpstr>
      <vt:lpstr>Office Theme</vt:lpstr>
      <vt:lpstr>Statistika dan Probabilitas Program Studi Informatika  Sesi 1 – Pengenalan Statistika</vt:lpstr>
      <vt:lpstr>Apa itu Statistika</vt:lpstr>
      <vt:lpstr>Untuk Apa Statistika?</vt:lpstr>
      <vt:lpstr>Penyajian Data</vt:lpstr>
      <vt:lpstr>Pengumpulan Data</vt:lpstr>
      <vt:lpstr>Penyajian Data dengan Tabel</vt:lpstr>
      <vt:lpstr>Tabel Satu Arah</vt:lpstr>
      <vt:lpstr>Tabel Dua Arah</vt:lpstr>
      <vt:lpstr>Tabel Tiga Arah</vt:lpstr>
      <vt:lpstr>Penyajian Data dengan Grafik</vt:lpstr>
      <vt:lpstr>Grafik Garis</vt:lpstr>
      <vt:lpstr>Grafik Batang</vt:lpstr>
      <vt:lpstr>Grafik Lingkaran</vt:lpstr>
      <vt:lpstr>Grafik Pictogram</vt:lpstr>
      <vt:lpstr>Grafik Cartogram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Program Studi Informatika  Sesi 1 – Pengantar Data Science</dc:title>
  <dc:creator>syahidabdullah@lecturer.unsia.ac.id</dc:creator>
  <cp:lastModifiedBy>Syahid Abdullah</cp:lastModifiedBy>
  <cp:revision>9</cp:revision>
  <dcterms:created xsi:type="dcterms:W3CDTF">2021-09-06T16:17:13Z</dcterms:created>
  <dcterms:modified xsi:type="dcterms:W3CDTF">2022-03-23T04:53:12Z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