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56" r:id="rId5"/>
    <p:sldId id="523" r:id="rId6"/>
    <p:sldId id="524" r:id="rId7"/>
    <p:sldId id="525" r:id="rId8"/>
    <p:sldId id="526" r:id="rId9"/>
    <p:sldId id="527" r:id="rId10"/>
    <p:sldId id="528" r:id="rId11"/>
    <p:sldId id="529" r:id="rId12"/>
    <p:sldId id="530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03" r:id="rId22"/>
    <p:sldId id="504" r:id="rId23"/>
    <p:sldId id="505" r:id="rId24"/>
    <p:sldId id="506" r:id="rId25"/>
    <p:sldId id="507" r:id="rId26"/>
    <p:sldId id="508" r:id="rId27"/>
    <p:sldId id="509" r:id="rId28"/>
    <p:sldId id="510" r:id="rId29"/>
    <p:sldId id="511" r:id="rId30"/>
    <p:sldId id="512" r:id="rId31"/>
    <p:sldId id="521" r:id="rId32"/>
    <p:sldId id="522" r:id="rId33"/>
    <p:sldId id="363" r:id="rId34"/>
    <p:sldId id="35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A345F-8649-4604-9AF0-945FE46E416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B19A4-3F1D-48DD-8131-45A501453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9BA7CC-BB90-442C-8DC0-9F23BFEEE7ED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53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E07D36-10A6-4EAA-986B-F2B3D3BECA99}" type="slidenum">
              <a:rPr lang="id-ID"/>
              <a:pPr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190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06/06/22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06/06/22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06/06/22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1295400"/>
            <a:ext cx="10261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25600" y="2286000"/>
            <a:ext cx="5029200" cy="396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2286000"/>
            <a:ext cx="5029200" cy="396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510BF-6C4D-463F-B560-AFAE905B62A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62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06/06/22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06/06/22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06/06/22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06/06/22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06/06/22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06/06/22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06/06/22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06/06/22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06/06/22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29.png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9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4.wmf"/><Relationship Id="rId7" Type="http://schemas.openxmlformats.org/officeDocument/2006/relationships/oleObject" Target="../embeddings/oleObject11.bin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11" Type="http://schemas.openxmlformats.org/officeDocument/2006/relationships/image" Target="../media/image18.wmf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15.jpeg"/><Relationship Id="rId9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7475" y="1214438"/>
            <a:ext cx="7745691" cy="2387600"/>
          </a:xfrm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Statistika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dan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Probabilitas</a:t>
            </a:r>
            <a:b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Program Studi Informatika</a:t>
            </a:r>
            <a:b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id-ID" alt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id-ID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</a:t>
            </a:r>
            <a:r>
              <a:rPr kumimoji="0" lang="en-US" altLang="id-ID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10 – </a:t>
            </a:r>
            <a:r>
              <a:rPr kumimoji="0" lang="en-US" altLang="id-ID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Probabilitas</a:t>
            </a:r>
            <a:r>
              <a:rPr kumimoji="0" lang="en-US" altLang="id-ID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id-ID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Diskrit</a:t>
            </a:r>
            <a:endParaRPr lang="en-ID" sz="2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5135" y="4695548"/>
            <a:ext cx="4958031" cy="470341"/>
          </a:xfrm>
        </p:spPr>
        <p:txBody>
          <a:bodyPr>
            <a:noAutofit/>
          </a:bodyPr>
          <a:lstStyle/>
          <a:p>
            <a:pPr algn="r"/>
            <a:r>
              <a:rPr lang="id-ID" dirty="0">
                <a:latin typeface="Montserrat" panose="02000505000000020004" pitchFamily="2" charset="0"/>
              </a:rPr>
              <a:t>Syahid Abdullah, S</a:t>
            </a:r>
            <a:r>
              <a:rPr lang="en-US" dirty="0">
                <a:latin typeface="Montserrat" panose="02000505000000020004" pitchFamily="2" charset="0"/>
              </a:rPr>
              <a:t>.</a:t>
            </a:r>
            <a:r>
              <a:rPr lang="id-ID" dirty="0">
                <a:latin typeface="Montserrat" panose="02000505000000020004" pitchFamily="2" charset="0"/>
              </a:rPr>
              <a:t>Si, M.Kom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>
                <a:solidFill>
                  <a:srgbClr val="0000CC"/>
                </a:solidFill>
              </a:rPr>
              <a:t>Variabel acak</a:t>
            </a:r>
            <a:r>
              <a:rPr lang="en-US" sz="2400"/>
              <a:t> </a:t>
            </a:r>
            <a:r>
              <a:rPr lang="en-US" altLang="ja-JP" sz="2400">
                <a:ea typeface="MS PGothic" panose="020B0600070205080204" pitchFamily="34" charset="-128"/>
              </a:rPr>
              <a:t>adalah suatu fungsi yang menghubungkan sebuah bilangan real dengan setiap unsur dalam ruang sampel.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>
                <a:ea typeface="MS PGothic" panose="020B0600070205080204" pitchFamily="34" charset="-128"/>
              </a:rPr>
              <a:t>Bila suatu ruang sampel berisi sejumlah kemungkinan terhingga atau urutan yang tidak terbatas dengan unsur sebanyak jumlah bilangan bulat, ruang sampel model ini disebut sebagai ruang </a:t>
            </a:r>
            <a:r>
              <a:rPr lang="en-US" altLang="ja-JP" sz="2400">
                <a:solidFill>
                  <a:srgbClr val="FF0000"/>
                </a:solidFill>
                <a:ea typeface="MS PGothic" panose="020B0600070205080204" pitchFamily="34" charset="-128"/>
              </a:rPr>
              <a:t>sampel diskrit</a:t>
            </a:r>
            <a:r>
              <a:rPr lang="en-US" altLang="ja-JP" sz="2400">
                <a:ea typeface="MS PGothic" panose="020B0600070205080204" pitchFamily="34" charset="-128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>
                <a:ea typeface="MS PGothic" panose="020B0600070205080204" pitchFamily="34" charset="-128"/>
              </a:rPr>
              <a:t>Bila suatu ruang sampel berisi sejumlah kemungkinan tak terhingga yang sama dengan jumlah titik-titik dalam sebuah segmen garis, ruang sampel model ini disebut sebagai ruang </a:t>
            </a:r>
            <a:r>
              <a:rPr lang="en-US" altLang="ja-JP" sz="2400">
                <a:solidFill>
                  <a:srgbClr val="FF0000"/>
                </a:solidFill>
                <a:ea typeface="MS PGothic" panose="020B0600070205080204" pitchFamily="34" charset="-128"/>
              </a:rPr>
              <a:t>sampel kontinyu</a:t>
            </a:r>
            <a:r>
              <a:rPr lang="en-US" altLang="ja-JP" sz="2400">
                <a:ea typeface="MS PGothic" panose="020B0600070205080204" pitchFamily="34" charset="-128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>
                <a:ea typeface="MS PGothic" panose="020B0600070205080204" pitchFamily="34" charset="-128"/>
              </a:rPr>
              <a:t>Variabel acak diskrit bila himpunan keluarannya dapat dihitung.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>
                <a:ea typeface="MS PGothic" panose="020B0600070205080204" pitchFamily="34" charset="-128"/>
              </a:rPr>
              <a:t>Variabel acak dapat mengambil nilai-nilai pada skala kontinyu disebut sebagai variabel acak kontinyu.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5307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Distribusi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id-ID" dirty="0">
                <a:solidFill>
                  <a:schemeClr val="tx2">
                    <a:satMod val="130000"/>
                  </a:schemeClr>
                </a:solidFill>
              </a:rPr>
              <a:t>Probabilitas Diskrit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Subtitl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>
              <a:buFontTx/>
              <a:buChar char="-"/>
              <a:defRPr/>
            </a:pPr>
            <a:r>
              <a:rPr lang="id-ID" dirty="0"/>
              <a:t>Bernoulli/Binomial</a:t>
            </a:r>
          </a:p>
          <a:p>
            <a:pPr algn="ctr">
              <a:buFontTx/>
              <a:buChar char="-"/>
              <a:defRPr/>
            </a:pPr>
            <a:r>
              <a:rPr lang="id-ID" dirty="0"/>
              <a:t>Poissson</a:t>
            </a:r>
          </a:p>
          <a:p>
            <a:pPr algn="ctr">
              <a:buFontTx/>
              <a:buChar char="-"/>
              <a:defRPr/>
            </a:pPr>
            <a:r>
              <a:rPr lang="id-ID" dirty="0"/>
              <a:t>Hipergeometri</a:t>
            </a:r>
            <a:r>
              <a:rPr lang="en-US" dirty="0"/>
              <a:t>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777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738438" y="571500"/>
            <a:ext cx="7696200" cy="9144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Percobaan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Bernoulli :</a:t>
            </a:r>
            <a:endParaRPr lang="id-ID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667000" y="1643063"/>
            <a:ext cx="7696200" cy="43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/>
              <a:t>Sifat-sifat sebagai berikut :</a:t>
            </a:r>
          </a:p>
          <a:p>
            <a:pPr eaLnBrk="1" hangingPunct="1">
              <a:lnSpc>
                <a:spcPct val="90000"/>
              </a:lnSpc>
            </a:pPr>
            <a:r>
              <a:rPr lang="sv-SE"/>
              <a:t>Percobaan itu terdiri dari </a:t>
            </a:r>
            <a:r>
              <a:rPr lang="sv-SE">
                <a:solidFill>
                  <a:srgbClr val="FFC000"/>
                </a:solidFill>
              </a:rPr>
              <a:t>n pengulangan</a:t>
            </a:r>
          </a:p>
          <a:p>
            <a:pPr eaLnBrk="1" hangingPunct="1">
              <a:lnSpc>
                <a:spcPct val="90000"/>
              </a:lnSpc>
            </a:pPr>
            <a:r>
              <a:rPr lang="sv-SE"/>
              <a:t>Tiap pengulangan memberikan hasil yang dapat diidentifikasi </a:t>
            </a:r>
            <a:r>
              <a:rPr lang="sv-SE">
                <a:solidFill>
                  <a:srgbClr val="FFC000"/>
                </a:solidFill>
              </a:rPr>
              <a:t>sukses</a:t>
            </a:r>
            <a:r>
              <a:rPr lang="sv-SE"/>
              <a:t> atau </a:t>
            </a:r>
            <a:r>
              <a:rPr lang="sv-SE">
                <a:solidFill>
                  <a:srgbClr val="FFC000"/>
                </a:solidFill>
              </a:rPr>
              <a:t>gagal</a:t>
            </a:r>
          </a:p>
          <a:p>
            <a:pPr eaLnBrk="1" hangingPunct="1">
              <a:lnSpc>
                <a:spcPct val="90000"/>
              </a:lnSpc>
            </a:pPr>
            <a:r>
              <a:rPr lang="sv-SE"/>
              <a:t>Probabilitas sukses dinyatakan dengan </a:t>
            </a:r>
            <a:r>
              <a:rPr lang="sv-SE">
                <a:solidFill>
                  <a:srgbClr val="FFC000"/>
                </a:solidFill>
              </a:rPr>
              <a:t>p</a:t>
            </a:r>
            <a:r>
              <a:rPr lang="sv-SE"/>
              <a:t>, tetap konstan (tidak berubah) dari satu pengulangan ke pengulangan lainnya, sedangkan probabilitas gagal adalah </a:t>
            </a:r>
            <a:r>
              <a:rPr lang="sv-SE">
                <a:solidFill>
                  <a:srgbClr val="FFC000"/>
                </a:solidFill>
              </a:rPr>
              <a:t>q = 1- p</a:t>
            </a:r>
          </a:p>
          <a:p>
            <a:pPr eaLnBrk="1" hangingPunct="1">
              <a:lnSpc>
                <a:spcPct val="90000"/>
              </a:lnSpc>
            </a:pPr>
            <a:r>
              <a:rPr lang="sv-SE"/>
              <a:t>Tiap pengulangan dan pengulangan lainnya </a:t>
            </a:r>
            <a:r>
              <a:rPr lang="sv-SE">
                <a:solidFill>
                  <a:srgbClr val="FFC000"/>
                </a:solidFill>
              </a:rPr>
              <a:t>saling bebas</a:t>
            </a:r>
            <a:r>
              <a:rPr lang="sv-SE"/>
              <a:t>.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098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Distribusi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Binomial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Banyaknya X sukses dalam n pengulangan suatu percobaan bernoulli disebut sebagai </a:t>
            </a:r>
            <a:r>
              <a:rPr lang="en-US" b="1">
                <a:solidFill>
                  <a:schemeClr val="hlink"/>
                </a:solidFill>
              </a:rPr>
              <a:t>variabel random Binomial</a:t>
            </a:r>
            <a:r>
              <a:rPr lang="en-US"/>
              <a:t>, sedangkan distribusi probabilitasnya disebut </a:t>
            </a:r>
            <a:r>
              <a:rPr lang="en-US" b="1">
                <a:solidFill>
                  <a:schemeClr val="hlink"/>
                </a:solidFill>
              </a:rPr>
              <a:t>distribusi Binomial</a:t>
            </a:r>
            <a:r>
              <a:rPr lang="en-US"/>
              <a:t> dan nilainya dinyatakan sebagai :</a:t>
            </a:r>
          </a:p>
          <a:p>
            <a:pPr eaLnBrk="1" hangingPunct="1">
              <a:buFontTx/>
              <a:buNone/>
            </a:pPr>
            <a:r>
              <a:rPr lang="en-US"/>
              <a:t>   </a:t>
            </a:r>
            <a:r>
              <a:rPr lang="en-US" b="1">
                <a:solidFill>
                  <a:schemeClr val="hlink"/>
                </a:solidFill>
              </a:rPr>
              <a:t>b(x,n,p)</a:t>
            </a:r>
            <a:r>
              <a:rPr lang="en-US" b="1"/>
              <a:t> </a:t>
            </a:r>
            <a:r>
              <a:rPr lang="en-US"/>
              <a:t>dimana x = 1, 2, …, n</a:t>
            </a:r>
            <a:endParaRPr lang="id-ID"/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1524001" y="29776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5" t="58385" r="29710" b="14720"/>
          <a:stretch>
            <a:fillRect/>
          </a:stretch>
        </p:blipFill>
        <p:spPr bwMode="auto">
          <a:xfrm>
            <a:off x="2603500" y="4221163"/>
            <a:ext cx="817245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21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4" t="19760" r="30238" b="50000"/>
          <a:stretch>
            <a:fillRect/>
          </a:stretch>
        </p:blipFill>
        <p:spPr bwMode="auto">
          <a:xfrm>
            <a:off x="1524000" y="1341438"/>
            <a:ext cx="911383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992314" y="620714"/>
            <a:ext cx="2663825" cy="5048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2400" b="1" dirty="0">
                <a:solidFill>
                  <a:schemeClr val="tx1"/>
                </a:solidFill>
              </a:rPr>
              <a:t>CONTOH :</a:t>
            </a:r>
          </a:p>
        </p:txBody>
      </p:sp>
    </p:spTree>
    <p:extLst>
      <p:ext uri="{BB962C8B-B14F-4D97-AF65-F5344CB8AC3E}">
        <p14:creationId xmlns:p14="http://schemas.microsoft.com/office/powerpoint/2010/main" val="313886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92314" y="620714"/>
            <a:ext cx="2663825" cy="5048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b="1" dirty="0">
                <a:solidFill>
                  <a:schemeClr val="tx1"/>
                </a:solidFill>
              </a:rPr>
              <a:t>TABEL :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5" t="37399" r="32452" b="7161"/>
          <a:stretch>
            <a:fillRect/>
          </a:stretch>
        </p:blipFill>
        <p:spPr bwMode="auto">
          <a:xfrm>
            <a:off x="2063750" y="1268414"/>
            <a:ext cx="8280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1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4" t="50398" r="30977" b="28181"/>
          <a:stretch>
            <a:fillRect/>
          </a:stretch>
        </p:blipFill>
        <p:spPr bwMode="auto">
          <a:xfrm>
            <a:off x="1992313" y="333375"/>
            <a:ext cx="8577262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44960" r="41879" b="19760"/>
          <a:stretch>
            <a:fillRect/>
          </a:stretch>
        </p:blipFill>
        <p:spPr bwMode="auto">
          <a:xfrm>
            <a:off x="1992313" y="2492375"/>
            <a:ext cx="8064500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126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Rata-rata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dan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Variansi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Distribusi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Binomial :</a:t>
            </a:r>
            <a:endParaRPr lang="id-ID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9" name="Content Placeholder 8"/>
          <p:cNvSpPr>
            <a:spLocks noGrp="1"/>
          </p:cNvSpPr>
          <p:nvPr>
            <p:ph idx="1"/>
          </p:nvPr>
        </p:nvSpPr>
        <p:spPr>
          <a:xfrm>
            <a:off x="2952751" y="1643063"/>
            <a:ext cx="7497763" cy="4800600"/>
          </a:xfrm>
        </p:spPr>
        <p:txBody>
          <a:bodyPr/>
          <a:lstStyle/>
          <a:p>
            <a:pPr eaLnBrk="1" hangingPunct="1"/>
            <a:r>
              <a:rPr lang="en-US"/>
              <a:t>Rata-rata =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/>
          </a:p>
          <a:p>
            <a:pPr eaLnBrk="1" hangingPunct="1"/>
            <a:r>
              <a:rPr lang="en-US"/>
              <a:t>Variansi  = 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524001" y="31633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graphicFrame>
        <p:nvGraphicFramePr>
          <p:cNvPr id="1026" name="Object 0" descr="Parchment"/>
          <p:cNvGraphicFramePr>
            <a:graphicFrameLocks noChangeAspect="1"/>
          </p:cNvGraphicFramePr>
          <p:nvPr/>
        </p:nvGraphicFramePr>
        <p:xfrm>
          <a:off x="5381626" y="1714500"/>
          <a:ext cx="221456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399" imgH="165172" progId="Equation.3">
                  <p:embed/>
                </p:oleObj>
              </mc:Choice>
              <mc:Fallback>
                <p:oleObj name="Equation" r:id="rId2" imgW="457399" imgH="165172" progId="Equation.3">
                  <p:embed/>
                  <p:pic>
                    <p:nvPicPr>
                      <p:cNvPr id="1026" name="Object 0" descr="Parchmen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6" y="1714500"/>
                        <a:ext cx="2214563" cy="642938"/>
                      </a:xfrm>
                      <a:prstGeom prst="rect">
                        <a:avLst/>
                      </a:prstGeom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524001" y="31109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graphicFrame>
        <p:nvGraphicFramePr>
          <p:cNvPr id="1027" name="Object 1" descr="Parchment"/>
          <p:cNvGraphicFramePr>
            <a:graphicFrameLocks noChangeAspect="1"/>
          </p:cNvGraphicFramePr>
          <p:nvPr/>
        </p:nvGraphicFramePr>
        <p:xfrm>
          <a:off x="5232400" y="2565401"/>
          <a:ext cx="22860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34449" imgH="266469" progId="Equation.3">
                  <p:embed/>
                </p:oleObj>
              </mc:Choice>
              <mc:Fallback>
                <p:oleObj name="Equation" r:id="rId5" imgW="634449" imgH="266469" progId="Equation.3">
                  <p:embed/>
                  <p:pic>
                    <p:nvPicPr>
                      <p:cNvPr id="1027" name="Object 1" descr="Parchmen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2565401"/>
                        <a:ext cx="2286000" cy="860425"/>
                      </a:xfrm>
                      <a:prstGeom prst="rect">
                        <a:avLst/>
                      </a:prstGeom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7" t="39117" r="36884" b="47479"/>
          <a:stretch>
            <a:fillRect/>
          </a:stretch>
        </p:blipFill>
        <p:spPr bwMode="auto">
          <a:xfrm>
            <a:off x="2495550" y="4508500"/>
            <a:ext cx="7848600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2063751" y="3789364"/>
            <a:ext cx="2663825" cy="50323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2400" b="1" dirty="0">
                <a:solidFill>
                  <a:schemeClr val="tx1"/>
                </a:solidFill>
              </a:rPr>
              <a:t>CONTOH :</a:t>
            </a:r>
          </a:p>
        </p:txBody>
      </p:sp>
    </p:spTree>
    <p:extLst>
      <p:ext uri="{BB962C8B-B14F-4D97-AF65-F5344CB8AC3E}">
        <p14:creationId xmlns:p14="http://schemas.microsoft.com/office/powerpoint/2010/main" val="2284424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Distribusi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Poisson</a:t>
            </a:r>
          </a:p>
        </p:txBody>
      </p:sp>
      <p:sp>
        <p:nvSpPr>
          <p:cNvPr id="17411" name="Subtitl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dirty="0"/>
              <a:t>(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Diskrit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3311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738438" y="642938"/>
            <a:ext cx="7696200" cy="831850"/>
          </a:xfrm>
        </p:spPr>
        <p:txBody>
          <a:bodyPr/>
          <a:lstStyle/>
          <a:p>
            <a:pPr marL="838200" indent="-838200">
              <a:defRPr/>
            </a:pP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Percobaan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Poisson :</a:t>
            </a:r>
            <a:endParaRPr lang="id-ID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738438" y="1857375"/>
            <a:ext cx="7429500" cy="3671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Jika suatu percobaan menghasilkan variabel random X yang menyatakan banyak-nya sukses dalam daerah tertentu atau selama interval waktu tertentu, percobaan itu disebut </a:t>
            </a:r>
            <a:r>
              <a:rPr lang="en-US">
                <a:solidFill>
                  <a:schemeClr val="hlink"/>
                </a:solidFill>
              </a:rPr>
              <a:t>percobaan Poisson.</a:t>
            </a:r>
            <a:r>
              <a:rPr lang="id-ID">
                <a:solidFill>
                  <a:schemeClr val="hlink"/>
                </a:solidFill>
              </a:rPr>
              <a:t> 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8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Distribusi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Normal</a:t>
            </a:r>
          </a:p>
        </p:txBody>
      </p:sp>
      <p:sp>
        <p:nvSpPr>
          <p:cNvPr id="19459" name="Subtitl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dirty="0"/>
              <a:t>(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Kontinu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4635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Distribusi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Poisson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809876" y="1357314"/>
            <a:ext cx="7497763" cy="4071937"/>
          </a:xfrm>
        </p:spPr>
        <p:txBody>
          <a:bodyPr>
            <a:normAutofit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sv-SE" dirty="0"/>
              <a:t>Jumlah X dari keluaran yang terjadi selama satu percobaan Poisson disebut </a:t>
            </a:r>
            <a:r>
              <a:rPr lang="sv-S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Variabel random Poisson</a:t>
            </a:r>
            <a:r>
              <a:rPr lang="sv-SE" dirty="0"/>
              <a:t>, dan distribusi probabilitasnya disebut </a:t>
            </a:r>
            <a:r>
              <a:rPr lang="sv-S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distribusi Poisson</a:t>
            </a:r>
            <a:r>
              <a:rPr lang="sv-SE" dirty="0"/>
              <a:t>. 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sv-SE" dirty="0"/>
              <a:t>Bila x menyatakan banyaknya sukses yang terjadi , </a:t>
            </a:r>
            <a:r>
              <a:rPr lang="sv-SE" dirty="0">
                <a:sym typeface="Symbol" pitchFamily="18" charset="2"/>
              </a:rPr>
              <a:t> </a:t>
            </a:r>
            <a:r>
              <a:rPr lang="sv-SE" dirty="0"/>
              <a:t>adalah rata-rata banyaknya sukses yang terjadi dalam interval waktu atau daerah tertentu, dan e = 2,718 , maka </a:t>
            </a:r>
            <a:r>
              <a:rPr lang="sv-SE" dirty="0">
                <a:solidFill>
                  <a:srgbClr val="FFC000"/>
                </a:solidFill>
              </a:rPr>
              <a:t>rumus distribusi Poisson</a:t>
            </a:r>
            <a:r>
              <a:rPr lang="sv-SE" dirty="0"/>
              <a:t> adalah :</a:t>
            </a:r>
            <a:endParaRPr lang="id-ID" dirty="0"/>
          </a:p>
          <a:p>
            <a:pPr marL="365760" indent="-283464">
              <a:buFont typeface="Wingdings 2"/>
              <a:buChar char=""/>
              <a:defRPr/>
            </a:pPr>
            <a:endParaRPr lang="id-ID" dirty="0"/>
          </a:p>
          <a:p>
            <a:pPr marL="365760" indent="-283464">
              <a:buNone/>
              <a:defRPr/>
            </a:pPr>
            <a:endParaRPr lang="en-US" dirty="0"/>
          </a:p>
        </p:txBody>
      </p:sp>
      <p:graphicFrame>
        <p:nvGraphicFramePr>
          <p:cNvPr id="2050" name="Object 1028" descr="Stationery"/>
          <p:cNvGraphicFramePr>
            <a:graphicFrameLocks noChangeAspect="1"/>
          </p:cNvGraphicFramePr>
          <p:nvPr/>
        </p:nvGraphicFramePr>
        <p:xfrm>
          <a:off x="3952876" y="5500688"/>
          <a:ext cx="5072063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11400" imgH="419100" progId="Equation.3">
                  <p:embed/>
                </p:oleObj>
              </mc:Choice>
              <mc:Fallback>
                <p:oleObj name="Equation" r:id="rId2" imgW="2311400" imgH="419100" progId="Equation.3">
                  <p:embed/>
                  <p:pic>
                    <p:nvPicPr>
                      <p:cNvPr id="2050" name="Object 1028" descr="Stationery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6" y="5500688"/>
                        <a:ext cx="5072063" cy="919162"/>
                      </a:xfrm>
                      <a:prstGeom prst="rect">
                        <a:avLst/>
                      </a:prstGeom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0696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738438" y="1571625"/>
            <a:ext cx="7702550" cy="4357688"/>
          </a:xfrm>
        </p:spPr>
        <p:txBody>
          <a:bodyPr>
            <a:normAutofit fontScale="92500"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sv-SE" sz="3300" b="1" dirty="0">
                <a:solidFill>
                  <a:srgbClr val="FFC000"/>
                </a:solidFill>
              </a:rPr>
              <a:t>Mean (rata-rata)</a:t>
            </a:r>
            <a:r>
              <a:rPr lang="sv-SE" sz="3300" dirty="0">
                <a:solidFill>
                  <a:srgbClr val="FFC000"/>
                </a:solidFill>
              </a:rPr>
              <a:t> </a:t>
            </a:r>
            <a:r>
              <a:rPr lang="sv-SE" sz="3300" dirty="0"/>
              <a:t>dan </a:t>
            </a:r>
            <a:r>
              <a:rPr lang="sv-SE" sz="3300" b="1" dirty="0">
                <a:solidFill>
                  <a:srgbClr val="FFC000"/>
                </a:solidFill>
              </a:rPr>
              <a:t>variansi</a:t>
            </a:r>
            <a:r>
              <a:rPr lang="sv-SE" sz="3300" dirty="0">
                <a:solidFill>
                  <a:srgbClr val="FFC000"/>
                </a:solidFill>
              </a:rPr>
              <a:t> </a:t>
            </a:r>
            <a:r>
              <a:rPr lang="sv-SE" sz="3300" dirty="0"/>
              <a:t>dari distribusi Poisson adalah </a:t>
            </a:r>
            <a:r>
              <a:rPr lang="sv-SE" sz="3300" dirty="0">
                <a:sym typeface="Symbol" pitchFamily="18" charset="2"/>
              </a:rPr>
              <a:t>.</a:t>
            </a:r>
          </a:p>
          <a:p>
            <a:pPr marL="365760" indent="-283464">
              <a:buNone/>
              <a:defRPr/>
            </a:pPr>
            <a:endParaRPr lang="sv-SE" dirty="0">
              <a:solidFill>
                <a:srgbClr val="C00000"/>
              </a:solidFill>
            </a:endParaRPr>
          </a:p>
          <a:p>
            <a:pPr marL="365760" indent="-283464">
              <a:buNone/>
              <a:defRPr/>
            </a:pPr>
            <a:r>
              <a:rPr lang="sv-SE" dirty="0">
                <a:solidFill>
                  <a:srgbClr val="C00000"/>
                </a:solidFill>
              </a:rPr>
              <a:t>Catatan :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sv-SE" dirty="0"/>
              <a:t>Distribusi Poisson sebagai suatu bentuk pembatasan distribusi Binomial pada saat </a:t>
            </a:r>
            <a:r>
              <a:rPr lang="sv-SE" dirty="0">
                <a:solidFill>
                  <a:srgbClr val="FFC000"/>
                </a:solidFill>
              </a:rPr>
              <a:t>n besar</a:t>
            </a:r>
            <a:r>
              <a:rPr lang="sv-SE" dirty="0"/>
              <a:t>, sedangkan </a:t>
            </a:r>
            <a:r>
              <a:rPr lang="sv-SE" dirty="0">
                <a:solidFill>
                  <a:srgbClr val="FFC000"/>
                </a:solidFill>
              </a:rPr>
              <a:t>p mendekati 0 </a:t>
            </a:r>
            <a:r>
              <a:rPr lang="sv-SE" dirty="0"/>
              <a:t>, dan </a:t>
            </a:r>
            <a:r>
              <a:rPr lang="sv-SE" dirty="0">
                <a:solidFill>
                  <a:srgbClr val="FFC000"/>
                </a:solidFill>
              </a:rPr>
              <a:t>np konstan</a:t>
            </a:r>
            <a:r>
              <a:rPr lang="sv-SE" dirty="0"/>
              <a:t>. 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sv-SE" dirty="0"/>
              <a:t>Sehingga bila n besar dan p mendekati 0, distribusi Poisson dapat digunakan untuk memperkirakan probabilitas Binomial, dengan </a:t>
            </a:r>
            <a:endParaRPr lang="id-ID" dirty="0"/>
          </a:p>
          <a:p>
            <a:pPr marL="365760" indent="-283464">
              <a:buFont typeface="Wingdings 2"/>
              <a:buChar char=""/>
              <a:defRPr/>
            </a:pPr>
            <a:endParaRPr lang="id-ID" dirty="0"/>
          </a:p>
        </p:txBody>
      </p:sp>
      <p:sp>
        <p:nvSpPr>
          <p:cNvPr id="3076" name="Rectangle 6"/>
          <p:cNvSpPr>
            <a:spLocks noRot="1" noChangeArrowheads="1"/>
          </p:cNvSpPr>
          <p:nvPr/>
        </p:nvSpPr>
        <p:spPr bwMode="auto">
          <a:xfrm>
            <a:off x="2095500" y="2428876"/>
            <a:ext cx="8007350" cy="27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2400"/>
          </a:p>
        </p:txBody>
      </p:sp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graphicFrame>
        <p:nvGraphicFramePr>
          <p:cNvPr id="3074" name="Object 1025" descr="Stationery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851776"/>
              </p:ext>
            </p:extLst>
          </p:nvPr>
        </p:nvGraphicFramePr>
        <p:xfrm>
          <a:off x="7376704" y="5453064"/>
          <a:ext cx="11430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002" imgH="203112" progId="Equation.3">
                  <p:embed/>
                </p:oleObj>
              </mc:Choice>
              <mc:Fallback>
                <p:oleObj name="Equation" r:id="rId2" imgW="457002" imgH="203112" progId="Equation.3">
                  <p:embed/>
                  <p:pic>
                    <p:nvPicPr>
                      <p:cNvPr id="3074" name="Object 1025" descr="Stationery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6704" y="5453064"/>
                        <a:ext cx="1143000" cy="500063"/>
                      </a:xfrm>
                      <a:prstGeom prst="rect">
                        <a:avLst/>
                      </a:prstGeom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1524001" y="33443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Rata-rata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dan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Variansi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Distribusi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Poisson</a:t>
            </a:r>
          </a:p>
        </p:txBody>
      </p:sp>
    </p:spTree>
    <p:extLst>
      <p:ext uri="{BB962C8B-B14F-4D97-AF65-F5344CB8AC3E}">
        <p14:creationId xmlns:p14="http://schemas.microsoft.com/office/powerpoint/2010/main" val="3625417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4" t="34880" r="30238" b="32359"/>
          <a:stretch>
            <a:fillRect/>
          </a:stretch>
        </p:blipFill>
        <p:spPr bwMode="auto">
          <a:xfrm>
            <a:off x="1992314" y="1412875"/>
            <a:ext cx="867568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992314" y="620714"/>
            <a:ext cx="2663825" cy="5048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b="1" dirty="0">
                <a:solidFill>
                  <a:schemeClr val="tx1"/>
                </a:solidFill>
              </a:rPr>
              <a:t>TABEL :</a:t>
            </a:r>
          </a:p>
        </p:txBody>
      </p:sp>
    </p:spTree>
    <p:extLst>
      <p:ext uri="{BB962C8B-B14F-4D97-AF65-F5344CB8AC3E}">
        <p14:creationId xmlns:p14="http://schemas.microsoft.com/office/powerpoint/2010/main" val="2318273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4" t="17725" r="30238" b="70160"/>
          <a:stretch>
            <a:fillRect/>
          </a:stretch>
        </p:blipFill>
        <p:spPr bwMode="auto">
          <a:xfrm>
            <a:off x="1703388" y="1125539"/>
            <a:ext cx="8870950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t="37399" r="34496" b="33620"/>
          <a:stretch>
            <a:fillRect/>
          </a:stretch>
        </p:blipFill>
        <p:spPr bwMode="auto">
          <a:xfrm>
            <a:off x="1774825" y="2997200"/>
            <a:ext cx="8669338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2063751" y="404814"/>
            <a:ext cx="2663825" cy="50323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id-ID" sz="2400" b="1" dirty="0">
                <a:solidFill>
                  <a:schemeClr val="tx1"/>
                </a:solidFill>
              </a:rPr>
              <a:t>CONTOH :</a:t>
            </a:r>
          </a:p>
        </p:txBody>
      </p:sp>
    </p:spTree>
    <p:extLst>
      <p:ext uri="{BB962C8B-B14F-4D97-AF65-F5344CB8AC3E}">
        <p14:creationId xmlns:p14="http://schemas.microsoft.com/office/powerpoint/2010/main" val="996498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Distribusi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Hipergeometrik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 2" panose="05020102010507070707" pitchFamily="18" charset="2"/>
              <a:buNone/>
            </a:pPr>
            <a:r>
              <a:rPr lang="en-US" dirty="0"/>
              <a:t>(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Diskrit</a:t>
            </a:r>
            <a:r>
              <a:rPr lang="en-US" dirty="0"/>
              <a:t>)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79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600" dirty="0" err="1">
                <a:solidFill>
                  <a:schemeClr val="tx2">
                    <a:satMod val="130000"/>
                  </a:schemeClr>
                </a:solidFill>
              </a:rPr>
              <a:t>Perbedaan</a:t>
            </a: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satMod val="130000"/>
                  </a:schemeClr>
                </a:solidFill>
              </a:rPr>
              <a:t>diantara</a:t>
            </a: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satMod val="130000"/>
                  </a:schemeClr>
                </a:solidFill>
              </a:rPr>
              <a:t>distribusi</a:t>
            </a: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 binomial </a:t>
            </a:r>
            <a:r>
              <a:rPr lang="en-US" sz="3600" dirty="0" err="1">
                <a:solidFill>
                  <a:schemeClr val="tx2">
                    <a:satMod val="130000"/>
                  </a:schemeClr>
                </a:solidFill>
              </a:rPr>
              <a:t>dan</a:t>
            </a: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satMod val="130000"/>
                  </a:schemeClr>
                </a:solidFill>
              </a:rPr>
              <a:t>distribusi</a:t>
            </a: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satMod val="130000"/>
                  </a:schemeClr>
                </a:solidFill>
              </a:rPr>
              <a:t>hipergeometrik</a:t>
            </a:r>
            <a:endParaRPr 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1313" y="1643063"/>
            <a:ext cx="7497762" cy="4800600"/>
          </a:xfrm>
        </p:spPr>
        <p:txBody>
          <a:bodyPr>
            <a:normAutofit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penarikan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. 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distribusi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binomial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</a:t>
            </a:r>
            <a:r>
              <a:rPr lang="id-ID" dirty="0"/>
              <a:t>ulang</a:t>
            </a:r>
            <a:r>
              <a:rPr lang="en-US" dirty="0"/>
              <a:t>an (</a:t>
            </a:r>
            <a:r>
              <a:rPr lang="en-US" i="1" dirty="0"/>
              <a:t>with replacement</a:t>
            </a:r>
            <a:r>
              <a:rPr lang="en-US" dirty="0"/>
              <a:t>). 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distribusi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hipergeometrik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peng</a:t>
            </a:r>
            <a:r>
              <a:rPr lang="id-ID" dirty="0"/>
              <a:t>ulangan</a:t>
            </a:r>
            <a:r>
              <a:rPr lang="en-US" dirty="0"/>
              <a:t> (</a:t>
            </a:r>
            <a:r>
              <a:rPr lang="en-US" i="1" dirty="0"/>
              <a:t>without replacement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59758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Penerapan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untuk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distribusi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hipergeometrik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952751" y="1785938"/>
            <a:ext cx="7497763" cy="4800600"/>
          </a:xfrm>
        </p:spPr>
        <p:txBody>
          <a:bodyPr/>
          <a:lstStyle/>
          <a:p>
            <a:pPr eaLnBrk="1" hangingPunct="1"/>
            <a:r>
              <a:rPr lang="en-US"/>
              <a:t>Ditemukan dalam berbagai bidang, dan paling sering digunakan dalam penarikan sampel penerimaan barang, pengujian elektronik, jaminan mutu, dsb. </a:t>
            </a:r>
          </a:p>
          <a:p>
            <a:pPr eaLnBrk="1" hangingPunct="1"/>
            <a:r>
              <a:rPr lang="en-US"/>
              <a:t>Dalam banyak bidang ini, pengujian dilakukan terhadap barang yang diuji yang pada akhirnya barang uji tersebut menjadi rusak, sehingga tidak dapat dikembalikan. Jadi, pengambilan sampel harus dikerjakan tanpa pengembalian</a:t>
            </a:r>
          </a:p>
        </p:txBody>
      </p:sp>
    </p:spTree>
    <p:extLst>
      <p:ext uri="{BB962C8B-B14F-4D97-AF65-F5344CB8AC3E}">
        <p14:creationId xmlns:p14="http://schemas.microsoft.com/office/powerpoint/2010/main" val="999340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5" t="38660" r="30977" b="14722"/>
          <a:stretch>
            <a:fillRect/>
          </a:stretch>
        </p:blipFill>
        <p:spPr bwMode="auto">
          <a:xfrm>
            <a:off x="1631950" y="908051"/>
            <a:ext cx="8834438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686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35843" name="AutoShape 2" descr="http://2.bp.blogspot.com/-PmZhvoAoQUk/U1p_bDQ8XtI/AAAAAAAAC4s/cItg-n-6Aus/s1600/tabel-z.jpg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pic>
        <p:nvPicPr>
          <p:cNvPr id="35844" name="Picture 3" descr="E:\STATISTIKA TEKNIK\tabel-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13"/>
          <a:stretch>
            <a:fillRect/>
          </a:stretch>
        </p:blipFill>
        <p:spPr bwMode="auto">
          <a:xfrm>
            <a:off x="1892300" y="496062"/>
            <a:ext cx="8116824" cy="6087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38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8" name="Picture 2" descr="E:\STATISTIKA TEKNIK\tabel-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26" b="3600"/>
          <a:stretch>
            <a:fillRect/>
          </a:stretch>
        </p:blipFill>
        <p:spPr bwMode="auto">
          <a:xfrm>
            <a:off x="1917192" y="824663"/>
            <a:ext cx="8357616" cy="535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62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Kurva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Normal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dan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Variabel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Random Normal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v-SE"/>
              <a:t>Distribusi probabilitas kontinu yang terpenting adalah distribusi normal dan grafiknya disebut </a:t>
            </a:r>
            <a:r>
              <a:rPr lang="sv-SE" b="1">
                <a:solidFill>
                  <a:srgbClr val="FFC000"/>
                </a:solidFill>
              </a:rPr>
              <a:t>kurva normal</a:t>
            </a:r>
            <a:r>
              <a:rPr lang="sv-SE"/>
              <a:t>. </a:t>
            </a:r>
          </a:p>
          <a:p>
            <a:pPr eaLnBrk="1" hangingPunct="1"/>
            <a:r>
              <a:rPr lang="sv-SE"/>
              <a:t>Variabel random X yang distribusinya berbentuk seperti lonceng disebut </a:t>
            </a:r>
            <a:r>
              <a:rPr lang="sv-SE" b="1">
                <a:solidFill>
                  <a:srgbClr val="FFC000"/>
                </a:solidFill>
              </a:rPr>
              <a:t>variabel random normal</a:t>
            </a:r>
            <a:r>
              <a:rPr lang="sv-SE">
                <a:solidFill>
                  <a:srgbClr val="FFC000"/>
                </a:solidFill>
              </a:rPr>
              <a:t>.</a:t>
            </a:r>
            <a:endParaRPr lang="id-ID">
              <a:solidFill>
                <a:srgbClr val="FFC000"/>
              </a:solidFill>
            </a:endParaRPr>
          </a:p>
        </p:txBody>
      </p:sp>
      <p:grpSp>
        <p:nvGrpSpPr>
          <p:cNvPr id="33796" name="Group 16"/>
          <p:cNvGrpSpPr>
            <a:grpSpLocks/>
          </p:cNvGrpSpPr>
          <p:nvPr/>
        </p:nvGrpSpPr>
        <p:grpSpPr bwMode="auto">
          <a:xfrm>
            <a:off x="3524251" y="3929064"/>
            <a:ext cx="5184775" cy="2592387"/>
            <a:chOff x="1202" y="2387"/>
            <a:chExt cx="3266" cy="1633"/>
          </a:xfrm>
        </p:grpSpPr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2358" y="3328"/>
              <a:ext cx="20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id-ID">
                  <a:solidFill>
                    <a:srgbClr val="000000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</a:t>
              </a:r>
              <a:endParaRPr lang="id-ID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4264" y="3714"/>
              <a:ext cx="20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id-ID"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2724" y="3733"/>
              <a:ext cx="20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id-ID">
                  <a:latin typeface="Tahoma" panose="020B0604030504040204" pitchFamily="34" charset="0"/>
                  <a:sym typeface="Symbol" panose="05050102010706020507" pitchFamily="18" charset="2"/>
                </a:rPr>
                <a:t></a:t>
              </a:r>
              <a:endParaRPr lang="id-ID">
                <a:latin typeface="Tahoma" panose="020B0604030504040204" pitchFamily="34" charset="0"/>
              </a:endParaRPr>
            </a:p>
          </p:txBody>
        </p:sp>
        <p:grpSp>
          <p:nvGrpSpPr>
            <p:cNvPr id="33800" name="Group 8"/>
            <p:cNvGrpSpPr>
              <a:grpSpLocks/>
            </p:cNvGrpSpPr>
            <p:nvPr/>
          </p:nvGrpSpPr>
          <p:grpSpPr bwMode="auto">
            <a:xfrm>
              <a:off x="1202" y="2387"/>
              <a:ext cx="3262" cy="1379"/>
              <a:chOff x="4496" y="8879"/>
              <a:chExt cx="3024" cy="1637"/>
            </a:xfrm>
          </p:grpSpPr>
          <p:sp>
            <p:nvSpPr>
              <p:cNvPr id="33805" name="Line 9"/>
              <p:cNvSpPr>
                <a:spLocks noChangeShapeType="1"/>
              </p:cNvSpPr>
              <p:nvPr/>
            </p:nvSpPr>
            <p:spPr bwMode="auto">
              <a:xfrm>
                <a:off x="5975" y="8932"/>
                <a:ext cx="0" cy="1584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6" name="Line 10"/>
              <p:cNvSpPr>
                <a:spLocks noChangeShapeType="1"/>
              </p:cNvSpPr>
              <p:nvPr/>
            </p:nvSpPr>
            <p:spPr bwMode="auto">
              <a:xfrm>
                <a:off x="4496" y="10503"/>
                <a:ext cx="3024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7" name="Freeform 11"/>
              <p:cNvSpPr>
                <a:spLocks/>
              </p:cNvSpPr>
              <p:nvPr/>
            </p:nvSpPr>
            <p:spPr bwMode="auto">
              <a:xfrm>
                <a:off x="4710" y="8879"/>
                <a:ext cx="2370" cy="1576"/>
              </a:xfrm>
              <a:custGeom>
                <a:avLst/>
                <a:gdLst>
                  <a:gd name="T0" fmla="*/ 0 w 2370"/>
                  <a:gd name="T1" fmla="*/ 1576 h 1576"/>
                  <a:gd name="T2" fmla="*/ 300 w 2370"/>
                  <a:gd name="T3" fmla="*/ 1516 h 1576"/>
                  <a:gd name="T4" fmla="*/ 510 w 2370"/>
                  <a:gd name="T5" fmla="*/ 1366 h 1576"/>
                  <a:gd name="T6" fmla="*/ 615 w 2370"/>
                  <a:gd name="T7" fmla="*/ 1201 h 1576"/>
                  <a:gd name="T8" fmla="*/ 720 w 2370"/>
                  <a:gd name="T9" fmla="*/ 1021 h 1576"/>
                  <a:gd name="T10" fmla="*/ 780 w 2370"/>
                  <a:gd name="T11" fmla="*/ 841 h 1576"/>
                  <a:gd name="T12" fmla="*/ 870 w 2370"/>
                  <a:gd name="T13" fmla="*/ 646 h 1576"/>
                  <a:gd name="T14" fmla="*/ 925 w 2370"/>
                  <a:gd name="T15" fmla="*/ 450 h 1576"/>
                  <a:gd name="T16" fmla="*/ 1005 w 2370"/>
                  <a:gd name="T17" fmla="*/ 256 h 1576"/>
                  <a:gd name="T18" fmla="*/ 1088 w 2370"/>
                  <a:gd name="T19" fmla="*/ 112 h 1576"/>
                  <a:gd name="T20" fmla="*/ 1163 w 2370"/>
                  <a:gd name="T21" fmla="*/ 36 h 1576"/>
                  <a:gd name="T22" fmla="*/ 1260 w 2370"/>
                  <a:gd name="T23" fmla="*/ 1 h 1576"/>
                  <a:gd name="T24" fmla="*/ 1365 w 2370"/>
                  <a:gd name="T25" fmla="*/ 31 h 1576"/>
                  <a:gd name="T26" fmla="*/ 1440 w 2370"/>
                  <a:gd name="T27" fmla="*/ 121 h 1576"/>
                  <a:gd name="T28" fmla="*/ 1530 w 2370"/>
                  <a:gd name="T29" fmla="*/ 226 h 1576"/>
                  <a:gd name="T30" fmla="*/ 1590 w 2370"/>
                  <a:gd name="T31" fmla="*/ 376 h 1576"/>
                  <a:gd name="T32" fmla="*/ 1665 w 2370"/>
                  <a:gd name="T33" fmla="*/ 586 h 1576"/>
                  <a:gd name="T34" fmla="*/ 1740 w 2370"/>
                  <a:gd name="T35" fmla="*/ 811 h 1576"/>
                  <a:gd name="T36" fmla="*/ 1830 w 2370"/>
                  <a:gd name="T37" fmla="*/ 1081 h 1576"/>
                  <a:gd name="T38" fmla="*/ 1935 w 2370"/>
                  <a:gd name="T39" fmla="*/ 1276 h 1576"/>
                  <a:gd name="T40" fmla="*/ 2085 w 2370"/>
                  <a:gd name="T41" fmla="*/ 1456 h 1576"/>
                  <a:gd name="T42" fmla="*/ 2370 w 2370"/>
                  <a:gd name="T43" fmla="*/ 1576 h 157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370"/>
                  <a:gd name="T67" fmla="*/ 0 h 1576"/>
                  <a:gd name="T68" fmla="*/ 2370 w 2370"/>
                  <a:gd name="T69" fmla="*/ 1576 h 157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370" h="1576">
                    <a:moveTo>
                      <a:pt x="0" y="1576"/>
                    </a:moveTo>
                    <a:cubicBezTo>
                      <a:pt x="50" y="1566"/>
                      <a:pt x="215" y="1551"/>
                      <a:pt x="300" y="1516"/>
                    </a:cubicBezTo>
                    <a:cubicBezTo>
                      <a:pt x="385" y="1481"/>
                      <a:pt x="458" y="1418"/>
                      <a:pt x="510" y="1366"/>
                    </a:cubicBezTo>
                    <a:cubicBezTo>
                      <a:pt x="562" y="1314"/>
                      <a:pt x="580" y="1259"/>
                      <a:pt x="615" y="1201"/>
                    </a:cubicBezTo>
                    <a:cubicBezTo>
                      <a:pt x="650" y="1143"/>
                      <a:pt x="692" y="1081"/>
                      <a:pt x="720" y="1021"/>
                    </a:cubicBezTo>
                    <a:cubicBezTo>
                      <a:pt x="748" y="961"/>
                      <a:pt x="755" y="904"/>
                      <a:pt x="780" y="841"/>
                    </a:cubicBezTo>
                    <a:cubicBezTo>
                      <a:pt x="805" y="778"/>
                      <a:pt x="846" y="711"/>
                      <a:pt x="870" y="646"/>
                    </a:cubicBezTo>
                    <a:cubicBezTo>
                      <a:pt x="894" y="581"/>
                      <a:pt x="903" y="515"/>
                      <a:pt x="925" y="450"/>
                    </a:cubicBezTo>
                    <a:cubicBezTo>
                      <a:pt x="947" y="385"/>
                      <a:pt x="978" y="312"/>
                      <a:pt x="1005" y="256"/>
                    </a:cubicBezTo>
                    <a:cubicBezTo>
                      <a:pt x="1032" y="200"/>
                      <a:pt x="1062" y="149"/>
                      <a:pt x="1088" y="112"/>
                    </a:cubicBezTo>
                    <a:cubicBezTo>
                      <a:pt x="1114" y="75"/>
                      <a:pt x="1134" y="55"/>
                      <a:pt x="1163" y="36"/>
                    </a:cubicBezTo>
                    <a:cubicBezTo>
                      <a:pt x="1192" y="17"/>
                      <a:pt x="1226" y="2"/>
                      <a:pt x="1260" y="1"/>
                    </a:cubicBezTo>
                    <a:cubicBezTo>
                      <a:pt x="1294" y="0"/>
                      <a:pt x="1335" y="11"/>
                      <a:pt x="1365" y="31"/>
                    </a:cubicBezTo>
                    <a:cubicBezTo>
                      <a:pt x="1395" y="51"/>
                      <a:pt x="1413" y="89"/>
                      <a:pt x="1440" y="121"/>
                    </a:cubicBezTo>
                    <a:cubicBezTo>
                      <a:pt x="1467" y="153"/>
                      <a:pt x="1505" y="183"/>
                      <a:pt x="1530" y="226"/>
                    </a:cubicBezTo>
                    <a:cubicBezTo>
                      <a:pt x="1555" y="269"/>
                      <a:pt x="1568" y="316"/>
                      <a:pt x="1590" y="376"/>
                    </a:cubicBezTo>
                    <a:cubicBezTo>
                      <a:pt x="1612" y="436"/>
                      <a:pt x="1640" y="514"/>
                      <a:pt x="1665" y="586"/>
                    </a:cubicBezTo>
                    <a:cubicBezTo>
                      <a:pt x="1690" y="658"/>
                      <a:pt x="1713" y="729"/>
                      <a:pt x="1740" y="811"/>
                    </a:cubicBezTo>
                    <a:cubicBezTo>
                      <a:pt x="1767" y="893"/>
                      <a:pt x="1798" y="1004"/>
                      <a:pt x="1830" y="1081"/>
                    </a:cubicBezTo>
                    <a:cubicBezTo>
                      <a:pt x="1862" y="1158"/>
                      <a:pt x="1892" y="1213"/>
                      <a:pt x="1935" y="1276"/>
                    </a:cubicBezTo>
                    <a:cubicBezTo>
                      <a:pt x="1978" y="1339"/>
                      <a:pt x="2012" y="1406"/>
                      <a:pt x="2085" y="1456"/>
                    </a:cubicBezTo>
                    <a:cubicBezTo>
                      <a:pt x="2158" y="1506"/>
                      <a:pt x="2311" y="1551"/>
                      <a:pt x="2370" y="1576"/>
                    </a:cubicBezTo>
                  </a:path>
                </a:pathLst>
              </a:custGeom>
              <a:solidFill>
                <a:srgbClr val="00B0F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801" name="Line 12"/>
            <p:cNvSpPr>
              <a:spLocks noChangeShapeType="1"/>
            </p:cNvSpPr>
            <p:nvPr/>
          </p:nvSpPr>
          <p:spPr bwMode="auto">
            <a:xfrm>
              <a:off x="1951" y="3547"/>
              <a:ext cx="16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Text Box 13"/>
            <p:cNvSpPr txBox="1">
              <a:spLocks noChangeArrowheads="1"/>
            </p:cNvSpPr>
            <p:nvPr/>
          </p:nvSpPr>
          <p:spPr bwMode="auto">
            <a:xfrm>
              <a:off x="3038" y="3329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id-ID">
                  <a:solidFill>
                    <a:srgbClr val="000000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</a:t>
              </a:r>
              <a:endParaRPr lang="id-ID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803" name="Text Box 14"/>
            <p:cNvSpPr txBox="1">
              <a:spLocks noChangeArrowheads="1"/>
            </p:cNvSpPr>
            <p:nvPr/>
          </p:nvSpPr>
          <p:spPr bwMode="auto">
            <a:xfrm>
              <a:off x="2400" y="3360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id-ID">
                  <a:solidFill>
                    <a:srgbClr val="000000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</a:t>
              </a:r>
              <a:endParaRPr lang="id-ID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804" name="Line 15"/>
            <p:cNvSpPr>
              <a:spLocks noChangeShapeType="1"/>
            </p:cNvSpPr>
            <p:nvPr/>
          </p:nvSpPr>
          <p:spPr bwMode="auto">
            <a:xfrm>
              <a:off x="2784" y="2400"/>
              <a:ext cx="0" cy="1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6523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D" dirty="0" err="1"/>
              <a:t>Daftar</a:t>
            </a:r>
            <a:r>
              <a:rPr lang="en-ID" dirty="0"/>
              <a:t> </a:t>
            </a:r>
            <a:r>
              <a:rPr lang="en-ID" dirty="0" err="1"/>
              <a:t>Pustaka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30</a:t>
            </a:fld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1648264" y="1325563"/>
            <a:ext cx="889547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Prof. Dr.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Agus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Irianto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: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Konsep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Dasar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dan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Aplikasinya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Jakarta,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Kencana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2006 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2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Getut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Pramesti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Aplikasi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SPSS 15.0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dalam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Model Linier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Jakarta, Media Alex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Computindo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2007.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3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Dr. Ir.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Harinaldi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M.Eng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Prinsip-Prinsip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untuk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Teknik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dan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Sains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”,Jakarta,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Erlangga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2005.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4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Prof. Dr.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Sudjana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MA.,MSc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., ”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Metoda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Bandung,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Tarsito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2007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5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Sudaryono,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M.Pd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.,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Probabilitas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[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Teori&amp;Aplikasi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]”, Yogyakarta, Andi, 2012.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87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03605" algn="l"/>
                <a:tab pos="5260340" algn="l"/>
              </a:tabLst>
            </a:pPr>
            <a:r>
              <a:rPr dirty="0"/>
              <a:t> 	Terima</a:t>
            </a:r>
            <a:r>
              <a:rPr spc="-50" dirty="0"/>
              <a:t> </a:t>
            </a:r>
            <a:r>
              <a:rPr dirty="0"/>
              <a:t>Kasih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22D93-AFFC-B17A-D602-43E81AA043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152464"/>
            <a:ext cx="500062" cy="3889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54703" y="3918584"/>
            <a:ext cx="2484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Sediyanto,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Tahoma"/>
                <a:cs typeface="Tahoma"/>
              </a:rPr>
              <a:t>ST.</a:t>
            </a:r>
            <a:r>
              <a:rPr sz="2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MM</a:t>
            </a:r>
            <a:endParaRPr sz="24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7586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2738438" y="642938"/>
            <a:ext cx="7696200" cy="914400"/>
          </a:xfrm>
        </p:spPr>
        <p:txBody>
          <a:bodyPr/>
          <a:lstStyle/>
          <a:p>
            <a:pPr>
              <a:defRPr/>
            </a:pPr>
            <a:r>
              <a:rPr lang="sv-SE" dirty="0">
                <a:solidFill>
                  <a:schemeClr val="tx2">
                    <a:satMod val="130000"/>
                  </a:schemeClr>
                </a:solidFill>
              </a:rPr>
              <a:t>Sifat kurva normal, yaitu :</a:t>
            </a:r>
            <a:endParaRPr lang="id-ID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09875" y="1981200"/>
            <a:ext cx="7462838" cy="4114800"/>
          </a:xfrm>
        </p:spPr>
        <p:txBody>
          <a:bodyPr/>
          <a:lstStyle/>
          <a:p>
            <a:pPr marL="609600" indent="-609600"/>
            <a:r>
              <a:rPr lang="en-US"/>
              <a:t>Kurva mencapai maksimum pada</a:t>
            </a:r>
            <a:endParaRPr lang="sv-SE"/>
          </a:p>
          <a:p>
            <a:pPr marL="609600" indent="-609600"/>
            <a:r>
              <a:rPr lang="sv-SE"/>
              <a:t>Kurva setangkup terhadap garis tegak yang melalui </a:t>
            </a:r>
          </a:p>
          <a:p>
            <a:pPr marL="609600" indent="-609600"/>
            <a:r>
              <a:rPr lang="sv-SE"/>
              <a:t>Kurva mempunyai titik belok pada </a:t>
            </a:r>
          </a:p>
          <a:p>
            <a:pPr marL="609600" indent="-609600"/>
            <a:r>
              <a:rPr lang="sv-SE"/>
              <a:t>Sumbu x merupakan asimtot dari kurva normal</a:t>
            </a:r>
          </a:p>
          <a:p>
            <a:pPr marL="609600" indent="-609600"/>
            <a:r>
              <a:rPr lang="sv-SE"/>
              <a:t>Seluruh luas di bawah kurva, di atas sumbu x adalah 1</a:t>
            </a:r>
            <a:endParaRPr lang="id-ID"/>
          </a:p>
        </p:txBody>
      </p:sp>
      <p:graphicFrame>
        <p:nvGraphicFramePr>
          <p:cNvPr id="4098" name="Object 6" descr="Stationery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1086477"/>
              </p:ext>
            </p:extLst>
          </p:nvPr>
        </p:nvGraphicFramePr>
        <p:xfrm>
          <a:off x="4785842" y="2937946"/>
          <a:ext cx="9429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460" imgH="165172" progId="Equation.3">
                  <p:embed/>
                </p:oleObj>
              </mc:Choice>
              <mc:Fallback>
                <p:oleObj name="Equation" r:id="rId2" imgW="368460" imgH="165172" progId="Equation.3">
                  <p:embed/>
                  <p:pic>
                    <p:nvPicPr>
                      <p:cNvPr id="4098" name="Object 6" descr="Stationery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5842" y="2937946"/>
                        <a:ext cx="942975" cy="422275"/>
                      </a:xfrm>
                      <a:prstGeom prst="rect">
                        <a:avLst/>
                      </a:prstGeom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graphicFrame>
        <p:nvGraphicFramePr>
          <p:cNvPr id="4099" name="Object 4" descr="Stationery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624364"/>
              </p:ext>
            </p:extLst>
          </p:nvPr>
        </p:nvGraphicFramePr>
        <p:xfrm>
          <a:off x="8500384" y="1981200"/>
          <a:ext cx="100806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460" imgH="165172" progId="Equation.3">
                  <p:embed/>
                </p:oleObj>
              </mc:Choice>
              <mc:Fallback>
                <p:oleObj name="Equation" r:id="rId5" imgW="368460" imgH="165172" progId="Equation.3">
                  <p:embed/>
                  <p:pic>
                    <p:nvPicPr>
                      <p:cNvPr id="4099" name="Object 4" descr="Stationery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0384" y="1981200"/>
                        <a:ext cx="1008062" cy="439737"/>
                      </a:xfrm>
                      <a:prstGeom prst="rect">
                        <a:avLst/>
                      </a:prstGeom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graphicFrame>
        <p:nvGraphicFramePr>
          <p:cNvPr id="4100" name="Object 8" descr="Stationery"/>
          <p:cNvGraphicFramePr>
            <a:graphicFrameLocks noChangeAspect="1"/>
          </p:cNvGraphicFramePr>
          <p:nvPr/>
        </p:nvGraphicFramePr>
        <p:xfrm>
          <a:off x="8848726" y="3360221"/>
          <a:ext cx="165576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2300" imgH="190500" progId="Equation.3">
                  <p:embed/>
                </p:oleObj>
              </mc:Choice>
              <mc:Fallback>
                <p:oleObj name="Equation" r:id="rId6" imgW="622300" imgH="190500" progId="Equation.3">
                  <p:embed/>
                  <p:pic>
                    <p:nvPicPr>
                      <p:cNvPr id="4100" name="Object 8" descr="Stationery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8726" y="3360221"/>
                        <a:ext cx="1655763" cy="509587"/>
                      </a:xfrm>
                      <a:prstGeom prst="rect">
                        <a:avLst/>
                      </a:prstGeom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809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Distribusi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Normal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v-SE"/>
              <a:t>Variabel random X </a:t>
            </a:r>
            <a:r>
              <a:rPr lang="sv-SE">
                <a:solidFill>
                  <a:srgbClr val="FFC000"/>
                </a:solidFill>
              </a:rPr>
              <a:t>berdistribusi </a:t>
            </a:r>
            <a:r>
              <a:rPr lang="sv-SE" b="1">
                <a:solidFill>
                  <a:srgbClr val="FFC000"/>
                </a:solidFill>
              </a:rPr>
              <a:t>normal</a:t>
            </a:r>
            <a:r>
              <a:rPr lang="sv-SE"/>
              <a:t>, dengan mean  dan variansi  mempunyai fungsi densitas</a:t>
            </a:r>
            <a:endParaRPr lang="id-ID"/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graphicFrame>
        <p:nvGraphicFramePr>
          <p:cNvPr id="5122" name="Object 4" descr="Parchment"/>
          <p:cNvGraphicFramePr>
            <a:graphicFrameLocks noChangeAspect="1"/>
          </p:cNvGraphicFramePr>
          <p:nvPr/>
        </p:nvGraphicFramePr>
        <p:xfrm>
          <a:off x="3667126" y="3286126"/>
          <a:ext cx="52863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600" imgH="419100" progId="Equation.3">
                  <p:embed/>
                </p:oleObj>
              </mc:Choice>
              <mc:Fallback>
                <p:oleObj name="Equation" r:id="rId2" imgW="2133600" imgH="419100" progId="Equation.3">
                  <p:embed/>
                  <p:pic>
                    <p:nvPicPr>
                      <p:cNvPr id="5122" name="Object 4" descr="Parchmen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6" y="3286126"/>
                        <a:ext cx="5286375" cy="1038225"/>
                      </a:xfrm>
                      <a:prstGeom prst="rect">
                        <a:avLst/>
                      </a:prstGeom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 descr="Parchment"/>
          <p:cNvGraphicFramePr>
            <a:graphicFrameLocks noChangeAspect="1"/>
          </p:cNvGraphicFramePr>
          <p:nvPr/>
        </p:nvGraphicFramePr>
        <p:xfrm>
          <a:off x="4881564" y="4643438"/>
          <a:ext cx="218122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62331" imgH="127055" progId="Equation.3">
                  <p:embed/>
                </p:oleObj>
              </mc:Choice>
              <mc:Fallback>
                <p:oleObj name="Equation" r:id="rId5" imgW="762331" imgH="127055" progId="Equation.3">
                  <p:embed/>
                  <p:pic>
                    <p:nvPicPr>
                      <p:cNvPr id="5123" name="Object 6" descr="Parchmen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564" y="4643438"/>
                        <a:ext cx="2181225" cy="354012"/>
                      </a:xfrm>
                      <a:prstGeom prst="rect">
                        <a:avLst/>
                      </a:prstGeom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284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6150" name="Rectangle 19"/>
          <p:cNvSpPr>
            <a:spLocks noChangeArrowheads="1"/>
          </p:cNvSpPr>
          <p:nvPr/>
        </p:nvSpPr>
        <p:spPr bwMode="auto">
          <a:xfrm>
            <a:off x="2514600" y="609600"/>
            <a:ext cx="720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sv-SE" sz="2400">
                <a:latin typeface="Tahoma" panose="020B0604030504040204" pitchFamily="34" charset="0"/>
              </a:rPr>
              <a:t>luas daerah di bawah kurva dinyatakan dengan :</a:t>
            </a:r>
            <a:r>
              <a:rPr lang="en-US" sz="2400"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146" name="Object 18" descr="Newsprint"/>
          <p:cNvGraphicFramePr>
            <a:graphicFrameLocks noChangeAspect="1"/>
          </p:cNvGraphicFramePr>
          <p:nvPr/>
        </p:nvGraphicFramePr>
        <p:xfrm>
          <a:off x="2881313" y="1143001"/>
          <a:ext cx="22860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726" imgH="215806" progId="Equation.3">
                  <p:embed/>
                </p:oleObj>
              </mc:Choice>
              <mc:Fallback>
                <p:oleObj name="Equation" r:id="rId2" imgW="1091726" imgH="215806" progId="Equation.3">
                  <p:embed/>
                  <p:pic>
                    <p:nvPicPr>
                      <p:cNvPr id="6146" name="Object 18" descr="Newsprin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1143001"/>
                        <a:ext cx="2286000" cy="455613"/>
                      </a:xfrm>
                      <a:prstGeom prst="rect">
                        <a:avLst/>
                      </a:prstGeom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22"/>
          <p:cNvSpPr txBox="1">
            <a:spLocks noChangeArrowheads="1"/>
          </p:cNvSpPr>
          <p:nvPr/>
        </p:nvSpPr>
        <p:spPr bwMode="auto">
          <a:xfrm>
            <a:off x="6473826" y="3021014"/>
            <a:ext cx="428625" cy="37782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>
                <a:solidFill>
                  <a:srgbClr val="000000"/>
                </a:solidFill>
                <a:latin typeface="Tahoma" panose="020B0604030504040204" pitchFamily="34" charset="0"/>
              </a:rPr>
              <a:t>X1</a:t>
            </a:r>
          </a:p>
        </p:txBody>
      </p:sp>
      <p:sp>
        <p:nvSpPr>
          <p:cNvPr id="6152" name="Line 24"/>
          <p:cNvSpPr>
            <a:spLocks noChangeShapeType="1"/>
          </p:cNvSpPr>
          <p:nvPr/>
        </p:nvSpPr>
        <p:spPr bwMode="auto">
          <a:xfrm>
            <a:off x="5375275" y="2979738"/>
            <a:ext cx="3746500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595939" y="1428750"/>
            <a:ext cx="3273425" cy="1644650"/>
            <a:chOff x="3494" y="2899"/>
            <a:chExt cx="2516" cy="1821"/>
          </a:xfrm>
          <a:blipFill>
            <a:blip r:embed="rId5"/>
            <a:tile tx="0" ty="0" sx="100000" sy="100000" flip="none" algn="tl"/>
          </a:blipFill>
        </p:grpSpPr>
        <p:sp>
          <p:nvSpPr>
            <p:cNvPr id="8217" name="Line 26"/>
            <p:cNvSpPr>
              <a:spLocks noChangeShapeType="1"/>
            </p:cNvSpPr>
            <p:nvPr/>
          </p:nvSpPr>
          <p:spPr bwMode="auto">
            <a:xfrm>
              <a:off x="4700" y="2906"/>
              <a:ext cx="0" cy="1814"/>
            </a:xfrm>
            <a:prstGeom prst="line">
              <a:avLst/>
            </a:prstGeom>
            <a:grpFill/>
            <a:ln w="31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218" name="Freeform 27"/>
            <p:cNvSpPr>
              <a:spLocks/>
            </p:cNvSpPr>
            <p:nvPr/>
          </p:nvSpPr>
          <p:spPr bwMode="auto">
            <a:xfrm>
              <a:off x="3494" y="2899"/>
              <a:ext cx="2516" cy="1722"/>
            </a:xfrm>
            <a:custGeom>
              <a:avLst/>
              <a:gdLst>
                <a:gd name="T0" fmla="*/ 0 w 2516"/>
                <a:gd name="T1" fmla="*/ 1709 h 1722"/>
                <a:gd name="T2" fmla="*/ 263 w 2516"/>
                <a:gd name="T3" fmla="*/ 1621 h 1722"/>
                <a:gd name="T4" fmla="*/ 388 w 2516"/>
                <a:gd name="T5" fmla="*/ 1534 h 1722"/>
                <a:gd name="T6" fmla="*/ 450 w 2516"/>
                <a:gd name="T7" fmla="*/ 1459 h 1722"/>
                <a:gd name="T8" fmla="*/ 538 w 2516"/>
                <a:gd name="T9" fmla="*/ 1346 h 1722"/>
                <a:gd name="T10" fmla="*/ 613 w 2516"/>
                <a:gd name="T11" fmla="*/ 1208 h 1722"/>
                <a:gd name="T12" fmla="*/ 701 w 2516"/>
                <a:gd name="T13" fmla="*/ 933 h 1722"/>
                <a:gd name="T14" fmla="*/ 801 w 2516"/>
                <a:gd name="T15" fmla="*/ 657 h 1722"/>
                <a:gd name="T16" fmla="*/ 914 w 2516"/>
                <a:gd name="T17" fmla="*/ 357 h 1722"/>
                <a:gd name="T18" fmla="*/ 1026 w 2516"/>
                <a:gd name="T19" fmla="*/ 131 h 1722"/>
                <a:gd name="T20" fmla="*/ 1177 w 2516"/>
                <a:gd name="T21" fmla="*/ 19 h 1722"/>
                <a:gd name="T22" fmla="*/ 1239 w 2516"/>
                <a:gd name="T23" fmla="*/ 19 h 1722"/>
                <a:gd name="T24" fmla="*/ 1364 w 2516"/>
                <a:gd name="T25" fmla="*/ 106 h 1722"/>
                <a:gd name="T26" fmla="*/ 1490 w 2516"/>
                <a:gd name="T27" fmla="*/ 294 h 1722"/>
                <a:gd name="T28" fmla="*/ 1577 w 2516"/>
                <a:gd name="T29" fmla="*/ 482 h 1722"/>
                <a:gd name="T30" fmla="*/ 1615 w 2516"/>
                <a:gd name="T31" fmla="*/ 607 h 1722"/>
                <a:gd name="T32" fmla="*/ 1690 w 2516"/>
                <a:gd name="T33" fmla="*/ 782 h 1722"/>
                <a:gd name="T34" fmla="*/ 1815 w 2516"/>
                <a:gd name="T35" fmla="*/ 1058 h 1722"/>
                <a:gd name="T36" fmla="*/ 1903 w 2516"/>
                <a:gd name="T37" fmla="*/ 1246 h 1722"/>
                <a:gd name="T38" fmla="*/ 2003 w 2516"/>
                <a:gd name="T39" fmla="*/ 1383 h 1722"/>
                <a:gd name="T40" fmla="*/ 2116 w 2516"/>
                <a:gd name="T41" fmla="*/ 1534 h 1722"/>
                <a:gd name="T42" fmla="*/ 2279 w 2516"/>
                <a:gd name="T43" fmla="*/ 1634 h 1722"/>
                <a:gd name="T44" fmla="*/ 2516 w 2516"/>
                <a:gd name="T45" fmla="*/ 1722 h 172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16"/>
                <a:gd name="T70" fmla="*/ 0 h 1722"/>
                <a:gd name="T71" fmla="*/ 2516 w 2516"/>
                <a:gd name="T72" fmla="*/ 1722 h 172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16" h="1722">
                  <a:moveTo>
                    <a:pt x="0" y="1709"/>
                  </a:moveTo>
                  <a:cubicBezTo>
                    <a:pt x="44" y="1694"/>
                    <a:pt x="198" y="1650"/>
                    <a:pt x="263" y="1621"/>
                  </a:cubicBezTo>
                  <a:cubicBezTo>
                    <a:pt x="328" y="1592"/>
                    <a:pt x="357" y="1561"/>
                    <a:pt x="388" y="1534"/>
                  </a:cubicBezTo>
                  <a:cubicBezTo>
                    <a:pt x="419" y="1507"/>
                    <a:pt x="425" y="1490"/>
                    <a:pt x="450" y="1459"/>
                  </a:cubicBezTo>
                  <a:cubicBezTo>
                    <a:pt x="475" y="1428"/>
                    <a:pt x="511" y="1388"/>
                    <a:pt x="538" y="1346"/>
                  </a:cubicBezTo>
                  <a:cubicBezTo>
                    <a:pt x="565" y="1304"/>
                    <a:pt x="586" y="1277"/>
                    <a:pt x="613" y="1208"/>
                  </a:cubicBezTo>
                  <a:cubicBezTo>
                    <a:pt x="640" y="1139"/>
                    <a:pt x="670" y="1025"/>
                    <a:pt x="701" y="933"/>
                  </a:cubicBezTo>
                  <a:cubicBezTo>
                    <a:pt x="732" y="841"/>
                    <a:pt x="766" y="753"/>
                    <a:pt x="801" y="657"/>
                  </a:cubicBezTo>
                  <a:cubicBezTo>
                    <a:pt x="836" y="561"/>
                    <a:pt x="876" y="445"/>
                    <a:pt x="914" y="357"/>
                  </a:cubicBezTo>
                  <a:cubicBezTo>
                    <a:pt x="952" y="269"/>
                    <a:pt x="982" y="187"/>
                    <a:pt x="1026" y="131"/>
                  </a:cubicBezTo>
                  <a:cubicBezTo>
                    <a:pt x="1070" y="75"/>
                    <a:pt x="1142" y="38"/>
                    <a:pt x="1177" y="19"/>
                  </a:cubicBezTo>
                  <a:cubicBezTo>
                    <a:pt x="1212" y="0"/>
                    <a:pt x="1208" y="5"/>
                    <a:pt x="1239" y="19"/>
                  </a:cubicBezTo>
                  <a:cubicBezTo>
                    <a:pt x="1270" y="33"/>
                    <a:pt x="1322" y="60"/>
                    <a:pt x="1364" y="106"/>
                  </a:cubicBezTo>
                  <a:cubicBezTo>
                    <a:pt x="1406" y="152"/>
                    <a:pt x="1454" y="231"/>
                    <a:pt x="1490" y="294"/>
                  </a:cubicBezTo>
                  <a:cubicBezTo>
                    <a:pt x="1526" y="357"/>
                    <a:pt x="1556" y="430"/>
                    <a:pt x="1577" y="482"/>
                  </a:cubicBezTo>
                  <a:cubicBezTo>
                    <a:pt x="1598" y="534"/>
                    <a:pt x="1596" y="557"/>
                    <a:pt x="1615" y="607"/>
                  </a:cubicBezTo>
                  <a:cubicBezTo>
                    <a:pt x="1634" y="657"/>
                    <a:pt x="1657" y="707"/>
                    <a:pt x="1690" y="782"/>
                  </a:cubicBezTo>
                  <a:cubicBezTo>
                    <a:pt x="1723" y="857"/>
                    <a:pt x="1780" y="981"/>
                    <a:pt x="1815" y="1058"/>
                  </a:cubicBezTo>
                  <a:cubicBezTo>
                    <a:pt x="1850" y="1135"/>
                    <a:pt x="1872" y="1192"/>
                    <a:pt x="1903" y="1246"/>
                  </a:cubicBezTo>
                  <a:cubicBezTo>
                    <a:pt x="1934" y="1300"/>
                    <a:pt x="1968" y="1335"/>
                    <a:pt x="2003" y="1383"/>
                  </a:cubicBezTo>
                  <a:cubicBezTo>
                    <a:pt x="2038" y="1431"/>
                    <a:pt x="2070" y="1492"/>
                    <a:pt x="2116" y="1534"/>
                  </a:cubicBezTo>
                  <a:cubicBezTo>
                    <a:pt x="2162" y="1576"/>
                    <a:pt x="2212" y="1603"/>
                    <a:pt x="2279" y="1634"/>
                  </a:cubicBezTo>
                  <a:cubicBezTo>
                    <a:pt x="2346" y="1665"/>
                    <a:pt x="2467" y="1704"/>
                    <a:pt x="2516" y="1722"/>
                  </a:cubicBezTo>
                </a:path>
              </a:pathLst>
            </a:cu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6154" name="Line 28"/>
          <p:cNvSpPr>
            <a:spLocks noChangeShapeType="1"/>
          </p:cNvSpPr>
          <p:nvPr/>
        </p:nvSpPr>
        <p:spPr bwMode="auto">
          <a:xfrm>
            <a:off x="6704013" y="1809750"/>
            <a:ext cx="0" cy="1169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29"/>
          <p:cNvSpPr>
            <a:spLocks noChangeShapeType="1"/>
          </p:cNvSpPr>
          <p:nvPr/>
        </p:nvSpPr>
        <p:spPr bwMode="auto">
          <a:xfrm>
            <a:off x="8185150" y="2600325"/>
            <a:ext cx="0" cy="388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Text Box 30"/>
          <p:cNvSpPr txBox="1">
            <a:spLocks noChangeArrowheads="1"/>
          </p:cNvSpPr>
          <p:nvPr/>
        </p:nvSpPr>
        <p:spPr bwMode="auto">
          <a:xfrm>
            <a:off x="9104313" y="2824163"/>
            <a:ext cx="374650" cy="26035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d-ID" sz="1200">
                <a:solidFill>
                  <a:srgbClr val="000000"/>
                </a:solidFill>
                <a:latin typeface="Tahoma" panose="020B0604030504040204" pitchFamily="34" charset="0"/>
              </a:rPr>
              <a:t>x</a:t>
            </a:r>
            <a:endParaRPr lang="id-ID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157" name="Line 31"/>
          <p:cNvSpPr>
            <a:spLocks noChangeShapeType="1"/>
          </p:cNvSpPr>
          <p:nvPr/>
        </p:nvSpPr>
        <p:spPr bwMode="auto">
          <a:xfrm>
            <a:off x="6704014" y="2589214"/>
            <a:ext cx="935037" cy="390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32"/>
          <p:cNvSpPr>
            <a:spLocks noChangeShapeType="1"/>
          </p:cNvSpPr>
          <p:nvPr/>
        </p:nvSpPr>
        <p:spPr bwMode="auto">
          <a:xfrm>
            <a:off x="6704013" y="2801939"/>
            <a:ext cx="468312" cy="193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Line 33"/>
          <p:cNvSpPr>
            <a:spLocks noChangeShapeType="1"/>
          </p:cNvSpPr>
          <p:nvPr/>
        </p:nvSpPr>
        <p:spPr bwMode="auto">
          <a:xfrm>
            <a:off x="6704013" y="2355850"/>
            <a:ext cx="1497012" cy="623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34"/>
          <p:cNvSpPr>
            <a:spLocks noChangeShapeType="1"/>
          </p:cNvSpPr>
          <p:nvPr/>
        </p:nvSpPr>
        <p:spPr bwMode="auto">
          <a:xfrm>
            <a:off x="6704013" y="2116139"/>
            <a:ext cx="1497012" cy="623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Line 35"/>
          <p:cNvSpPr>
            <a:spLocks noChangeShapeType="1"/>
          </p:cNvSpPr>
          <p:nvPr/>
        </p:nvSpPr>
        <p:spPr bwMode="auto">
          <a:xfrm>
            <a:off x="6704014" y="1879600"/>
            <a:ext cx="1347787" cy="55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Line 36"/>
          <p:cNvSpPr>
            <a:spLocks noChangeShapeType="1"/>
          </p:cNvSpPr>
          <p:nvPr/>
        </p:nvSpPr>
        <p:spPr bwMode="auto">
          <a:xfrm>
            <a:off x="6788150" y="1679576"/>
            <a:ext cx="1030288" cy="428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3" name="Line 37"/>
          <p:cNvSpPr>
            <a:spLocks noChangeShapeType="1"/>
          </p:cNvSpPr>
          <p:nvPr/>
        </p:nvSpPr>
        <p:spPr bwMode="auto">
          <a:xfrm>
            <a:off x="6907213" y="1501775"/>
            <a:ext cx="749300" cy="311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Rectangle 40"/>
          <p:cNvSpPr>
            <a:spLocks noChangeArrowheads="1"/>
          </p:cNvSpPr>
          <p:nvPr/>
        </p:nvSpPr>
        <p:spPr bwMode="auto">
          <a:xfrm>
            <a:off x="1524001" y="294429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graphicFrame>
        <p:nvGraphicFramePr>
          <p:cNvPr id="6147" name="Object 39" descr="Newsprint"/>
          <p:cNvGraphicFramePr>
            <a:graphicFrameLocks noChangeAspect="1"/>
          </p:cNvGraphicFramePr>
          <p:nvPr/>
        </p:nvGraphicFramePr>
        <p:xfrm>
          <a:off x="2667001" y="3643314"/>
          <a:ext cx="63658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22700" imgH="596900" progId="Equation.3">
                  <p:embed/>
                </p:oleObj>
              </mc:Choice>
              <mc:Fallback>
                <p:oleObj name="Equation" r:id="rId6" imgW="3822700" imgH="596900" progId="Equation.3">
                  <p:embed/>
                  <p:pic>
                    <p:nvPicPr>
                      <p:cNvPr id="6147" name="Object 39" descr="Newsprin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3643314"/>
                        <a:ext cx="6365875" cy="1000125"/>
                      </a:xfrm>
                      <a:prstGeom prst="rect">
                        <a:avLst/>
                      </a:prstGeom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5" name="Rectangle 42"/>
          <p:cNvSpPr>
            <a:spLocks noChangeArrowheads="1"/>
          </p:cNvSpPr>
          <p:nvPr/>
        </p:nvSpPr>
        <p:spPr bwMode="auto">
          <a:xfrm>
            <a:off x="1524001" y="29728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graphicFrame>
        <p:nvGraphicFramePr>
          <p:cNvPr id="6148" name="Object 41" descr="Newsprint"/>
          <p:cNvGraphicFramePr>
            <a:graphicFrameLocks noChangeAspect="1"/>
          </p:cNvGraphicFramePr>
          <p:nvPr/>
        </p:nvGraphicFramePr>
        <p:xfrm>
          <a:off x="2667001" y="4857750"/>
          <a:ext cx="59293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59372" imgH="545863" progId="Equation.3">
                  <p:embed/>
                </p:oleObj>
              </mc:Choice>
              <mc:Fallback>
                <p:oleObj name="Equation" r:id="rId8" imgW="3059372" imgH="545863" progId="Equation.3">
                  <p:embed/>
                  <p:pic>
                    <p:nvPicPr>
                      <p:cNvPr id="6148" name="Object 41" descr="Newsprin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4857750"/>
                        <a:ext cx="5929313" cy="1054100"/>
                      </a:xfrm>
                      <a:prstGeom prst="rect">
                        <a:avLst/>
                      </a:prstGeom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7983539" y="3041651"/>
            <a:ext cx="428625" cy="37782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>
                <a:solidFill>
                  <a:srgbClr val="000000"/>
                </a:solidFill>
                <a:latin typeface="Tahoma" panose="020B0604030504040204" pitchFamily="34" charset="0"/>
              </a:rPr>
              <a:t>X2</a:t>
            </a:r>
          </a:p>
        </p:txBody>
      </p:sp>
      <p:sp>
        <p:nvSpPr>
          <p:cNvPr id="6167" name="Line 15"/>
          <p:cNvSpPr>
            <a:spLocks noChangeShapeType="1"/>
          </p:cNvSpPr>
          <p:nvPr/>
        </p:nvSpPr>
        <p:spPr bwMode="auto">
          <a:xfrm>
            <a:off x="7167564" y="1428751"/>
            <a:ext cx="46037" cy="157162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68" name="Text Box 7"/>
          <p:cNvSpPr txBox="1">
            <a:spLocks noChangeArrowheads="1"/>
          </p:cNvSpPr>
          <p:nvPr/>
        </p:nvSpPr>
        <p:spPr bwMode="auto">
          <a:xfrm>
            <a:off x="7024688" y="3000375"/>
            <a:ext cx="330200" cy="3556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d-ID" sz="2000">
                <a:latin typeface="Tahoma" panose="020B0604030504040204" pitchFamily="34" charset="0"/>
                <a:sym typeface="Symbol" panose="05050102010706020507" pitchFamily="18" charset="2"/>
              </a:rPr>
              <a:t></a:t>
            </a:r>
            <a:endParaRPr lang="id-ID" sz="20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10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Distribusi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Normal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Standar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(1) </a:t>
            </a:r>
          </a:p>
        </p:txBody>
      </p:sp>
      <p:sp>
        <p:nvSpPr>
          <p:cNvPr id="71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sv-SE"/>
              <a:t>apabila variabel X ditransformasikan dengan substitusi</a:t>
            </a:r>
          </a:p>
          <a:p>
            <a:pPr eaLnBrk="1" hangingPunct="1"/>
            <a:r>
              <a:rPr lang="sv-SE"/>
              <a:t> maka :</a:t>
            </a:r>
            <a:endParaRPr lang="id-ID"/>
          </a:p>
        </p:txBody>
      </p:sp>
      <p:sp>
        <p:nvSpPr>
          <p:cNvPr id="7177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graphicFrame>
        <p:nvGraphicFramePr>
          <p:cNvPr id="7170" name="Object 4" descr="Bouquet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933998"/>
              </p:ext>
            </p:extLst>
          </p:nvPr>
        </p:nvGraphicFramePr>
        <p:xfrm>
          <a:off x="9238161" y="1625855"/>
          <a:ext cx="129698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4725" imgH="393529" progId="Equation.3">
                  <p:embed/>
                </p:oleObj>
              </mc:Choice>
              <mc:Fallback>
                <p:oleObj name="Equation" r:id="rId2" imgW="634725" imgH="393529" progId="Equation.3">
                  <p:embed/>
                  <p:pic>
                    <p:nvPicPr>
                      <p:cNvPr id="7170" name="Object 4" descr="Bouqu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8161" y="1625855"/>
                        <a:ext cx="1296988" cy="793750"/>
                      </a:xfrm>
                      <a:prstGeom prst="rect">
                        <a:avLst/>
                      </a:prstGeom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7"/>
          <p:cNvSpPr>
            <a:spLocks noChangeArrowheads="1"/>
          </p:cNvSpPr>
          <p:nvPr/>
        </p:nvSpPr>
        <p:spPr bwMode="auto">
          <a:xfrm>
            <a:off x="1524001" y="29347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graphicFrame>
        <p:nvGraphicFramePr>
          <p:cNvPr id="7171" name="Object 6" descr="Bouquet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003437"/>
              </p:ext>
            </p:extLst>
          </p:nvPr>
        </p:nvGraphicFramePr>
        <p:xfrm>
          <a:off x="3167566" y="3206391"/>
          <a:ext cx="7015162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318000" imgH="622300" progId="Equation.3">
                  <p:embed/>
                </p:oleObj>
              </mc:Choice>
              <mc:Fallback>
                <p:oleObj name="Equation" r:id="rId5" imgW="4318000" imgH="622300" progId="Equation.3">
                  <p:embed/>
                  <p:pic>
                    <p:nvPicPr>
                      <p:cNvPr id="7171" name="Object 6" descr="Bouqu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566" y="3206391"/>
                        <a:ext cx="7015162" cy="1006475"/>
                      </a:xfrm>
                      <a:prstGeom prst="rect">
                        <a:avLst/>
                      </a:prstGeom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2881314" y="4572000"/>
            <a:ext cx="2643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sv-SE" sz="2400" dirty="0">
                <a:cs typeface="Times New Roman" panose="02020603050405020304" pitchFamily="18" charset="0"/>
              </a:rPr>
              <a:t>ternyata substitusi </a:t>
            </a:r>
            <a:endParaRPr lang="sv-SE" sz="2400" dirty="0"/>
          </a:p>
        </p:txBody>
      </p:sp>
      <p:graphicFrame>
        <p:nvGraphicFramePr>
          <p:cNvPr id="7172" name="Object 10" descr="Bouquet"/>
          <p:cNvGraphicFramePr>
            <a:graphicFrameLocks noChangeAspect="1"/>
          </p:cNvGraphicFramePr>
          <p:nvPr/>
        </p:nvGraphicFramePr>
        <p:xfrm>
          <a:off x="5595938" y="4429126"/>
          <a:ext cx="1223962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34725" imgH="393529" progId="Equation.3">
                  <p:embed/>
                </p:oleObj>
              </mc:Choice>
              <mc:Fallback>
                <p:oleObj name="Equation" r:id="rId7" imgW="634725" imgH="393529" progId="Equation.3">
                  <p:embed/>
                  <p:pic>
                    <p:nvPicPr>
                      <p:cNvPr id="7172" name="Object 10" descr="Bouqu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938" y="4429126"/>
                        <a:ext cx="1223962" cy="747713"/>
                      </a:xfrm>
                      <a:prstGeom prst="rect">
                        <a:avLst/>
                      </a:prstGeom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2881313" y="5286375"/>
            <a:ext cx="4494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sv-SE" sz="1200">
                <a:cs typeface="Times New Roman" panose="02020603050405020304" pitchFamily="18" charset="0"/>
              </a:rPr>
              <a:t> </a:t>
            </a:r>
            <a:r>
              <a:rPr lang="sv-SE" sz="2400">
                <a:cs typeface="Times New Roman" panose="02020603050405020304" pitchFamily="18" charset="0"/>
              </a:rPr>
              <a:t>menyebabkan distribusi normal</a:t>
            </a:r>
            <a:r>
              <a:rPr lang="sv-SE" sz="1200">
                <a:cs typeface="Times New Roman" panose="02020603050405020304" pitchFamily="18" charset="0"/>
              </a:rPr>
              <a:t> </a:t>
            </a:r>
            <a:endParaRPr lang="sv-SE"/>
          </a:p>
        </p:txBody>
      </p:sp>
      <p:graphicFrame>
        <p:nvGraphicFramePr>
          <p:cNvPr id="7173" name="Object 9" descr="Bouquet"/>
          <p:cNvGraphicFramePr>
            <a:graphicFrameLocks noChangeAspect="1"/>
          </p:cNvGraphicFramePr>
          <p:nvPr/>
        </p:nvGraphicFramePr>
        <p:xfrm>
          <a:off x="7381875" y="5286375"/>
          <a:ext cx="12969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84200" imgH="203200" progId="Equation.3">
                  <p:embed/>
                </p:oleObj>
              </mc:Choice>
              <mc:Fallback>
                <p:oleObj name="Equation" r:id="rId8" imgW="584200" imgH="203200" progId="Equation.3">
                  <p:embed/>
                  <p:pic>
                    <p:nvPicPr>
                      <p:cNvPr id="7173" name="Object 9" descr="Bouqu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75" y="5286375"/>
                        <a:ext cx="1296988" cy="446088"/>
                      </a:xfrm>
                      <a:prstGeom prst="rect">
                        <a:avLst/>
                      </a:prstGeom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8739188" y="5286375"/>
            <a:ext cx="1357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sv-SE" sz="1200">
                <a:cs typeface="Times New Roman" panose="02020603050405020304" pitchFamily="18" charset="0"/>
              </a:rPr>
              <a:t> </a:t>
            </a:r>
            <a:r>
              <a:rPr lang="sv-SE" sz="2400">
                <a:cs typeface="Times New Roman" panose="02020603050405020304" pitchFamily="18" charset="0"/>
              </a:rPr>
              <a:t>menjadi </a:t>
            </a:r>
            <a:endParaRPr lang="sv-SE" sz="2400"/>
          </a:p>
        </p:txBody>
      </p:sp>
      <p:graphicFrame>
        <p:nvGraphicFramePr>
          <p:cNvPr id="7174" name="Object 8" descr="Bouquet"/>
          <p:cNvGraphicFramePr>
            <a:graphicFrameLocks noChangeAspect="1"/>
          </p:cNvGraphicFramePr>
          <p:nvPr/>
        </p:nvGraphicFramePr>
        <p:xfrm>
          <a:off x="2952750" y="5857876"/>
          <a:ext cx="12969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33400" imgH="203200" progId="Equation.3">
                  <p:embed/>
                </p:oleObj>
              </mc:Choice>
              <mc:Fallback>
                <p:oleObj name="Equation" r:id="rId10" imgW="533400" imgH="203200" progId="Equation.3">
                  <p:embed/>
                  <p:pic>
                    <p:nvPicPr>
                      <p:cNvPr id="7174" name="Object 8" descr="Bouqu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5857876"/>
                        <a:ext cx="1296988" cy="485775"/>
                      </a:xfrm>
                      <a:prstGeom prst="rect">
                        <a:avLst/>
                      </a:prstGeom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4452938" y="5786438"/>
            <a:ext cx="5715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457200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57200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57200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57200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57200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r"/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sv-SE" sz="1200">
                <a:cs typeface="Times New Roman" panose="02020603050405020304" pitchFamily="18" charset="0"/>
              </a:rPr>
              <a:t>, </a:t>
            </a:r>
            <a:r>
              <a:rPr lang="sv-SE" sz="2400">
                <a:cs typeface="Times New Roman" panose="02020603050405020304" pitchFamily="18" charset="0"/>
              </a:rPr>
              <a:t>yang disebut </a:t>
            </a:r>
            <a:r>
              <a:rPr lang="sv-SE" sz="2400">
                <a:solidFill>
                  <a:srgbClr val="FFC000"/>
                </a:solidFill>
                <a:cs typeface="Times New Roman" panose="02020603050405020304" pitchFamily="18" charset="0"/>
              </a:rPr>
              <a:t>distribusi </a:t>
            </a:r>
            <a:r>
              <a:rPr lang="sv-SE" sz="2400" b="1">
                <a:solidFill>
                  <a:srgbClr val="FFC000"/>
                </a:solidFill>
                <a:cs typeface="Times New Roman" panose="02020603050405020304" pitchFamily="18" charset="0"/>
              </a:rPr>
              <a:t>normal standar</a:t>
            </a:r>
            <a:r>
              <a:rPr lang="sv-SE" sz="2400">
                <a:cs typeface="Times New Roman" panose="02020603050405020304" pitchFamily="18" charset="0"/>
              </a:rPr>
              <a:t>. </a:t>
            </a:r>
            <a:endParaRPr lang="sv-SE" sz="2400"/>
          </a:p>
        </p:txBody>
      </p:sp>
    </p:spTree>
    <p:extLst>
      <p:ext uri="{BB962C8B-B14F-4D97-AF65-F5344CB8AC3E}">
        <p14:creationId xmlns:p14="http://schemas.microsoft.com/office/powerpoint/2010/main" val="55601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667000" y="1871147"/>
            <a:ext cx="7429500" cy="3424238"/>
          </a:xfrm>
        </p:spPr>
        <p:txBody>
          <a:bodyPr/>
          <a:lstStyle/>
          <a:p>
            <a:pPr eaLnBrk="1" hangingPunct="1"/>
            <a:r>
              <a:rPr lang="sv-SE" dirty="0"/>
              <a:t>Karena transformasi ini, maka selanjutnya nilai </a:t>
            </a:r>
          </a:p>
          <a:p>
            <a:pPr eaLnBrk="1" hangingPunct="1">
              <a:buFontTx/>
              <a:buNone/>
            </a:pPr>
            <a:endParaRPr lang="sv-SE" dirty="0"/>
          </a:p>
          <a:p>
            <a:pPr eaLnBrk="1" hangingPunct="1">
              <a:buFontTx/>
              <a:buNone/>
            </a:pPr>
            <a:r>
              <a:rPr lang="sv-SE" dirty="0"/>
              <a:t>	ini dapat dihitung dengan </a:t>
            </a:r>
            <a:r>
              <a:rPr lang="sv-SE" dirty="0">
                <a:solidFill>
                  <a:srgbClr val="FF0000"/>
                </a:solidFill>
              </a:rPr>
              <a:t>menggunakan tabel distribusi normal standar. 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graphicFrame>
        <p:nvGraphicFramePr>
          <p:cNvPr id="8194" name="Object 4" descr="Bouquet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594375"/>
              </p:ext>
            </p:extLst>
          </p:nvPr>
        </p:nvGraphicFramePr>
        <p:xfrm>
          <a:off x="4024313" y="2329406"/>
          <a:ext cx="25209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900" imgH="215900" progId="Equation.3">
                  <p:embed/>
                </p:oleObj>
              </mc:Choice>
              <mc:Fallback>
                <p:oleObj name="Equation" r:id="rId2" imgW="977900" imgH="215900" progId="Equation.3">
                  <p:embed/>
                  <p:pic>
                    <p:nvPicPr>
                      <p:cNvPr id="8194" name="Object 4" descr="Bouqu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2329406"/>
                        <a:ext cx="2520950" cy="561975"/>
                      </a:xfrm>
                      <a:prstGeom prst="rect">
                        <a:avLst/>
                      </a:prstGeom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Distribusi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Normal </a:t>
            </a:r>
            <a:r>
              <a:rPr lang="en-US" dirty="0" err="1">
                <a:solidFill>
                  <a:schemeClr val="tx2">
                    <a:satMod val="130000"/>
                  </a:schemeClr>
                </a:solidFill>
              </a:rPr>
              <a:t>Standar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(2): </a:t>
            </a:r>
          </a:p>
        </p:txBody>
      </p:sp>
    </p:spTree>
    <p:extLst>
      <p:ext uri="{BB962C8B-B14F-4D97-AF65-F5344CB8AC3E}">
        <p14:creationId xmlns:p14="http://schemas.microsoft.com/office/powerpoint/2010/main" val="32641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4" t="47710" r="30238" b="37399"/>
          <a:stretch>
            <a:fillRect/>
          </a:stretch>
        </p:blipFill>
        <p:spPr bwMode="auto">
          <a:xfrm>
            <a:off x="1398027" y="174811"/>
            <a:ext cx="926147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13461" r="33759" b="4642"/>
          <a:stretch>
            <a:fillRect/>
          </a:stretch>
        </p:blipFill>
        <p:spPr bwMode="auto">
          <a:xfrm>
            <a:off x="1456764" y="1614674"/>
            <a:ext cx="9144000" cy="494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93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C22F95F0130E43B492B79E849C852B" ma:contentTypeVersion="10" ma:contentTypeDescription="Create a new document." ma:contentTypeScope="" ma:versionID="e6b988109215983943c8aefad9d13741">
  <xsd:schema xmlns:xsd="http://www.w3.org/2001/XMLSchema" xmlns:xs="http://www.w3.org/2001/XMLSchema" xmlns:p="http://schemas.microsoft.com/office/2006/metadata/properties" xmlns:ns2="740581d6-c858-4555-b1ae-9696b835810e" targetNamespace="http://schemas.microsoft.com/office/2006/metadata/properties" ma:root="true" ma:fieldsID="cd9367b869022611fb8e8249c3848990" ns2:_="">
    <xsd:import namespace="740581d6-c858-4555-b1ae-9696b83581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581d6-c858-4555-b1ae-9696b83581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8DAB0A-9F18-4C55-83C2-D9AA3B4C6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581d6-c858-4555-b1ae-9696b83581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9061E9-722D-4B07-BD2D-BCF8EE635F9C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740581d6-c858-4555-b1ae-9696b835810e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24429539-82E6-4AA0-A76E-4C15D27A3B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828</Words>
  <Application>Microsoft Office PowerPoint</Application>
  <PresentationFormat>Widescreen</PresentationFormat>
  <Paragraphs>106</Paragraphs>
  <Slides>31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Montserrat</vt:lpstr>
      <vt:lpstr>Tahoma</vt:lpstr>
      <vt:lpstr>Times New Roman</vt:lpstr>
      <vt:lpstr>Wingdings 2</vt:lpstr>
      <vt:lpstr>Office Theme</vt:lpstr>
      <vt:lpstr>Equation</vt:lpstr>
      <vt:lpstr>Statistika dan Probabilitas Program Studi Informatika  Sesi 10 – Probabilitas Diskrit</vt:lpstr>
      <vt:lpstr>Distribusi Normal</vt:lpstr>
      <vt:lpstr>Kurva Normal dan Variabel Random Normal</vt:lpstr>
      <vt:lpstr>Sifat kurva normal, yaitu :</vt:lpstr>
      <vt:lpstr>Distribusi Normal</vt:lpstr>
      <vt:lpstr>PowerPoint Presentation</vt:lpstr>
      <vt:lpstr>Distribusi Normal Standar (1) </vt:lpstr>
      <vt:lpstr>Distribusi Normal Standar (2): </vt:lpstr>
      <vt:lpstr>PowerPoint Presentation</vt:lpstr>
      <vt:lpstr>PowerPoint Presentation</vt:lpstr>
      <vt:lpstr>Distribusi Probabilitas Diskrit</vt:lpstr>
      <vt:lpstr>Percobaan Bernoulli :</vt:lpstr>
      <vt:lpstr>Distribusi Binomial</vt:lpstr>
      <vt:lpstr>PowerPoint Presentation</vt:lpstr>
      <vt:lpstr>PowerPoint Presentation</vt:lpstr>
      <vt:lpstr>PowerPoint Presentation</vt:lpstr>
      <vt:lpstr>Rata-rata dan Variansi Distribusi Binomial :</vt:lpstr>
      <vt:lpstr>Distribusi Poisson</vt:lpstr>
      <vt:lpstr>Percobaan Poisson :</vt:lpstr>
      <vt:lpstr>Distribusi Poisson</vt:lpstr>
      <vt:lpstr>Rata-rata dan Variansi Distribusi Poisson</vt:lpstr>
      <vt:lpstr>PowerPoint Presentation</vt:lpstr>
      <vt:lpstr>PowerPoint Presentation</vt:lpstr>
      <vt:lpstr>Distribusi Hipergeometrik</vt:lpstr>
      <vt:lpstr>Perbedaan diantara distribusi binomial dan distribusi hipergeometrik</vt:lpstr>
      <vt:lpstr>Penerapan untuk distribusi hipergeometrik</vt:lpstr>
      <vt:lpstr>PowerPoint Presentation</vt:lpstr>
      <vt:lpstr>PowerPoint Presentation</vt:lpstr>
      <vt:lpstr>PowerPoint Presentation</vt:lpstr>
      <vt:lpstr>Daftar Pustaka</vt:lpstr>
      <vt:lpstr>  Terima 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Statistika dan Probabilitas</dc:title>
  <dc:creator>syahidabdullah@lecturer.unsia.ac.id</dc:creator>
  <cp:lastModifiedBy>Syahid Abdullah</cp:lastModifiedBy>
  <cp:revision>25</cp:revision>
  <dcterms:created xsi:type="dcterms:W3CDTF">2021-09-06T16:17:13Z</dcterms:created>
  <dcterms:modified xsi:type="dcterms:W3CDTF">2022-06-06T13:43:05Z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0x0101008EC22F95F0130E43B492B79E849C852B</vt:lpwstr>
  </property>
</Properties>
</file>