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4.jpg" ContentType="image/jpg"/>
  <Override PartName="/ppt/media/image6.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2"/>
  </p:notesMasterIdLst>
  <p:sldIdLst>
    <p:sldId id="256" r:id="rId5"/>
    <p:sldId id="453" r:id="rId6"/>
    <p:sldId id="493" r:id="rId7"/>
    <p:sldId id="494" r:id="rId8"/>
    <p:sldId id="495" r:id="rId9"/>
    <p:sldId id="496" r:id="rId10"/>
    <p:sldId id="497" r:id="rId11"/>
    <p:sldId id="498" r:id="rId12"/>
    <p:sldId id="499" r:id="rId13"/>
    <p:sldId id="500" r:id="rId14"/>
    <p:sldId id="501" r:id="rId15"/>
    <p:sldId id="502" r:id="rId16"/>
    <p:sldId id="503" r:id="rId17"/>
    <p:sldId id="504" r:id="rId18"/>
    <p:sldId id="505" r:id="rId19"/>
    <p:sldId id="506" r:id="rId20"/>
    <p:sldId id="507" r:id="rId21"/>
    <p:sldId id="508" r:id="rId22"/>
    <p:sldId id="509" r:id="rId23"/>
    <p:sldId id="510" r:id="rId24"/>
    <p:sldId id="511" r:id="rId25"/>
    <p:sldId id="512" r:id="rId26"/>
    <p:sldId id="513" r:id="rId27"/>
    <p:sldId id="514" r:id="rId28"/>
    <p:sldId id="515" r:id="rId29"/>
    <p:sldId id="520" r:id="rId30"/>
    <p:sldId id="521" r:id="rId31"/>
    <p:sldId id="522" r:id="rId32"/>
    <p:sldId id="523" r:id="rId33"/>
    <p:sldId id="524" r:id="rId34"/>
    <p:sldId id="525" r:id="rId35"/>
    <p:sldId id="526" r:id="rId36"/>
    <p:sldId id="527" r:id="rId37"/>
    <p:sldId id="528" r:id="rId38"/>
    <p:sldId id="529" r:id="rId39"/>
    <p:sldId id="363" r:id="rId40"/>
    <p:sldId id="35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96" autoAdjust="0"/>
    <p:restoredTop sz="94660"/>
  </p:normalViewPr>
  <p:slideViewPr>
    <p:cSldViewPr snapToGrid="0">
      <p:cViewPr varScale="1">
        <p:scale>
          <a:sx n="71" d="100"/>
          <a:sy n="71" d="100"/>
        </p:scale>
        <p:origin x="4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AA345F-8649-4604-9AF0-945FE46E416B}" type="datetimeFigureOut">
              <a:rPr lang="en-US" smtClean="0"/>
              <a:t>6/25/2023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AB19A4-3F1D-48DD-8131-45A5014531E4}" type="slidenum">
              <a:rPr lang="en-US" smtClean="0"/>
              <a:t>‹#›</a:t>
            </a:fld>
            <a:endParaRPr lang="en-US"/>
          </a:p>
        </p:txBody>
      </p:sp>
    </p:spTree>
    <p:extLst>
      <p:ext uri="{BB962C8B-B14F-4D97-AF65-F5344CB8AC3E}">
        <p14:creationId xmlns:p14="http://schemas.microsoft.com/office/powerpoint/2010/main" val="13993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22EC0E-B54A-4757-90C4-7372932CCB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 xmlns:a16="http://schemas.microsoft.com/office/drawing/2014/main" id="{4BA9AD3A-6F1F-4452-A6D5-75775264F8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 xmlns:a16="http://schemas.microsoft.com/office/drawing/2014/main" id="{76B30A2F-CBEC-478C-BF3B-5C1C8E149927}"/>
              </a:ext>
            </a:extLst>
          </p:cNvPr>
          <p:cNvSpPr>
            <a:spLocks noGrp="1"/>
          </p:cNvSpPr>
          <p:nvPr>
            <p:ph type="dt" sz="half" idx="10"/>
          </p:nvPr>
        </p:nvSpPr>
        <p:spPr/>
        <p:txBody>
          <a:bodyPr/>
          <a:lstStyle/>
          <a:p>
            <a:fld id="{034952B0-BC14-4D46-8DFA-CCD43AD5AF56}" type="datetimeFigureOut">
              <a:rPr lang="en-ID" smtClean="0"/>
              <a:t>6/25/2023</a:t>
            </a:fld>
            <a:endParaRPr lang="en-ID"/>
          </a:p>
        </p:txBody>
      </p:sp>
      <p:sp>
        <p:nvSpPr>
          <p:cNvPr id="5" name="Footer Placeholder 4">
            <a:extLst>
              <a:ext uri="{FF2B5EF4-FFF2-40B4-BE49-F238E27FC236}">
                <a16:creationId xmlns="" xmlns:a16="http://schemas.microsoft.com/office/drawing/2014/main" id="{AC576EAF-BE71-4C3B-8B51-D4E293C8F07E}"/>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 xmlns:a16="http://schemas.microsoft.com/office/drawing/2014/main" id="{BB49BB96-5449-4130-B96E-450F18C577FC}"/>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3182040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CF11BD-511A-4E25-B3DA-6451194FBE09}"/>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 xmlns:a16="http://schemas.microsoft.com/office/drawing/2014/main" id="{BF8A8543-2E01-4286-B144-CB03531EAE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 xmlns:a16="http://schemas.microsoft.com/office/drawing/2014/main" id="{5A9DDC02-77FC-4320-95B6-C2191A25AAF9}"/>
              </a:ext>
            </a:extLst>
          </p:cNvPr>
          <p:cNvSpPr>
            <a:spLocks noGrp="1"/>
          </p:cNvSpPr>
          <p:nvPr>
            <p:ph type="dt" sz="half" idx="10"/>
          </p:nvPr>
        </p:nvSpPr>
        <p:spPr/>
        <p:txBody>
          <a:bodyPr/>
          <a:lstStyle/>
          <a:p>
            <a:fld id="{034952B0-BC14-4D46-8DFA-CCD43AD5AF56}" type="datetimeFigureOut">
              <a:rPr lang="en-ID" smtClean="0"/>
              <a:t>6/25/2023</a:t>
            </a:fld>
            <a:endParaRPr lang="en-ID"/>
          </a:p>
        </p:txBody>
      </p:sp>
      <p:sp>
        <p:nvSpPr>
          <p:cNvPr id="5" name="Footer Placeholder 4">
            <a:extLst>
              <a:ext uri="{FF2B5EF4-FFF2-40B4-BE49-F238E27FC236}">
                <a16:creationId xmlns="" xmlns:a16="http://schemas.microsoft.com/office/drawing/2014/main" id="{64EAEF0B-DFCE-444E-BCE8-CA309D163CDF}"/>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 xmlns:a16="http://schemas.microsoft.com/office/drawing/2014/main" id="{A7031F82-749B-4E27-81E5-C104152CAF0B}"/>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4092987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31D189E-4AB7-4959-93BD-EB8425E8D2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 xmlns:a16="http://schemas.microsoft.com/office/drawing/2014/main" id="{EBB47F0F-9537-425D-AC1B-C748D18E91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 xmlns:a16="http://schemas.microsoft.com/office/drawing/2014/main" id="{CEE30B35-6476-4895-B917-97E026CB8246}"/>
              </a:ext>
            </a:extLst>
          </p:cNvPr>
          <p:cNvSpPr>
            <a:spLocks noGrp="1"/>
          </p:cNvSpPr>
          <p:nvPr>
            <p:ph type="dt" sz="half" idx="10"/>
          </p:nvPr>
        </p:nvSpPr>
        <p:spPr/>
        <p:txBody>
          <a:bodyPr/>
          <a:lstStyle/>
          <a:p>
            <a:fld id="{034952B0-BC14-4D46-8DFA-CCD43AD5AF56}" type="datetimeFigureOut">
              <a:rPr lang="en-ID" smtClean="0"/>
              <a:t>6/25/2023</a:t>
            </a:fld>
            <a:endParaRPr lang="en-ID"/>
          </a:p>
        </p:txBody>
      </p:sp>
      <p:sp>
        <p:nvSpPr>
          <p:cNvPr id="5" name="Footer Placeholder 4">
            <a:extLst>
              <a:ext uri="{FF2B5EF4-FFF2-40B4-BE49-F238E27FC236}">
                <a16:creationId xmlns="" xmlns:a16="http://schemas.microsoft.com/office/drawing/2014/main" id="{375FDD39-0BB2-4CFD-B7A5-90C56FB728A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 xmlns:a16="http://schemas.microsoft.com/office/drawing/2014/main" id="{A2612572-5C14-4625-A3EC-90B54DFEEAF1}"/>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1542839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E1D603-B48B-4D51-B53C-42277C035BF9}"/>
              </a:ext>
            </a:extLst>
          </p:cNvPr>
          <p:cNvSpPr>
            <a:spLocks noGrp="1"/>
          </p:cNvSpPr>
          <p:nvPr>
            <p:ph type="title"/>
          </p:nvPr>
        </p:nvSpPr>
        <p:spPr/>
        <p:txBody>
          <a:bodyPr/>
          <a:lstStyle>
            <a:lvl1pPr algn="ctr">
              <a:defRPr b="1"/>
            </a:lvl1pPr>
          </a:lstStyle>
          <a:p>
            <a:r>
              <a:rPr lang="en-US" dirty="0"/>
              <a:t>Click to edit Master title style</a:t>
            </a:r>
            <a:endParaRPr lang="en-ID" dirty="0"/>
          </a:p>
        </p:txBody>
      </p:sp>
      <p:sp>
        <p:nvSpPr>
          <p:cNvPr id="3" name="Content Placeholder 2">
            <a:extLst>
              <a:ext uri="{FF2B5EF4-FFF2-40B4-BE49-F238E27FC236}">
                <a16:creationId xmlns="" xmlns:a16="http://schemas.microsoft.com/office/drawing/2014/main" id="{78CA1A1E-015F-4B43-8BC0-E5D3BD269B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 xmlns:a16="http://schemas.microsoft.com/office/drawing/2014/main" id="{7EFC4540-1B76-4BCF-99BE-B2A4D87D60FA}"/>
              </a:ext>
            </a:extLst>
          </p:cNvPr>
          <p:cNvSpPr>
            <a:spLocks noGrp="1"/>
          </p:cNvSpPr>
          <p:nvPr>
            <p:ph type="dt" sz="half" idx="10"/>
          </p:nvPr>
        </p:nvSpPr>
        <p:spPr/>
        <p:txBody>
          <a:bodyPr/>
          <a:lstStyle/>
          <a:p>
            <a:fld id="{034952B0-BC14-4D46-8DFA-CCD43AD5AF56}" type="datetimeFigureOut">
              <a:rPr lang="en-ID" smtClean="0"/>
              <a:t>6/25/2023</a:t>
            </a:fld>
            <a:endParaRPr lang="en-ID"/>
          </a:p>
        </p:txBody>
      </p:sp>
      <p:sp>
        <p:nvSpPr>
          <p:cNvPr id="5" name="Footer Placeholder 4">
            <a:extLst>
              <a:ext uri="{FF2B5EF4-FFF2-40B4-BE49-F238E27FC236}">
                <a16:creationId xmlns="" xmlns:a16="http://schemas.microsoft.com/office/drawing/2014/main" id="{1CEB4293-0CA6-49C4-86BE-CB98879BDBFF}"/>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 xmlns:a16="http://schemas.microsoft.com/office/drawing/2014/main" id="{B3714F8C-1643-4897-849C-842379110D62}"/>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836861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D45662-4128-4CF6-B6BF-C7462F15B4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 xmlns:a16="http://schemas.microsoft.com/office/drawing/2014/main" id="{1DBFAA2A-5B12-4460-982E-C4A0DA85D7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8CE4750D-CD99-46F0-8516-CFA7E291ABF2}"/>
              </a:ext>
            </a:extLst>
          </p:cNvPr>
          <p:cNvSpPr>
            <a:spLocks noGrp="1"/>
          </p:cNvSpPr>
          <p:nvPr>
            <p:ph type="dt" sz="half" idx="10"/>
          </p:nvPr>
        </p:nvSpPr>
        <p:spPr/>
        <p:txBody>
          <a:bodyPr/>
          <a:lstStyle/>
          <a:p>
            <a:fld id="{034952B0-BC14-4D46-8DFA-CCD43AD5AF56}" type="datetimeFigureOut">
              <a:rPr lang="en-ID" smtClean="0"/>
              <a:t>6/25/2023</a:t>
            </a:fld>
            <a:endParaRPr lang="en-ID"/>
          </a:p>
        </p:txBody>
      </p:sp>
      <p:sp>
        <p:nvSpPr>
          <p:cNvPr id="5" name="Footer Placeholder 4">
            <a:extLst>
              <a:ext uri="{FF2B5EF4-FFF2-40B4-BE49-F238E27FC236}">
                <a16:creationId xmlns="" xmlns:a16="http://schemas.microsoft.com/office/drawing/2014/main" id="{0B88FE43-FE13-479E-8DC8-9D0614BAB755}"/>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 xmlns:a16="http://schemas.microsoft.com/office/drawing/2014/main" id="{A605134C-D41D-4C0E-BA40-D93FA771CAC4}"/>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2846977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3C774D-E817-423D-B6B9-A6CCD9F40695}"/>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 xmlns:a16="http://schemas.microsoft.com/office/drawing/2014/main" id="{D7C13361-0CCF-4E75-ACBA-2DF897F7A3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 xmlns:a16="http://schemas.microsoft.com/office/drawing/2014/main" id="{84BEBA29-35AF-40BF-9A07-09051ACAC3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 xmlns:a16="http://schemas.microsoft.com/office/drawing/2014/main" id="{13A18D48-5215-4E34-BEA9-D54296715904}"/>
              </a:ext>
            </a:extLst>
          </p:cNvPr>
          <p:cNvSpPr>
            <a:spLocks noGrp="1"/>
          </p:cNvSpPr>
          <p:nvPr>
            <p:ph type="dt" sz="half" idx="10"/>
          </p:nvPr>
        </p:nvSpPr>
        <p:spPr/>
        <p:txBody>
          <a:bodyPr/>
          <a:lstStyle/>
          <a:p>
            <a:fld id="{034952B0-BC14-4D46-8DFA-CCD43AD5AF56}" type="datetimeFigureOut">
              <a:rPr lang="en-ID" smtClean="0"/>
              <a:t>6/25/2023</a:t>
            </a:fld>
            <a:endParaRPr lang="en-ID"/>
          </a:p>
        </p:txBody>
      </p:sp>
      <p:sp>
        <p:nvSpPr>
          <p:cNvPr id="6" name="Footer Placeholder 5">
            <a:extLst>
              <a:ext uri="{FF2B5EF4-FFF2-40B4-BE49-F238E27FC236}">
                <a16:creationId xmlns="" xmlns:a16="http://schemas.microsoft.com/office/drawing/2014/main" id="{5538976C-76FA-4349-8FF0-EA7038C0EEDE}"/>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 xmlns:a16="http://schemas.microsoft.com/office/drawing/2014/main" id="{2B0E55C9-AF73-4795-A92A-7A75AFDB50E5}"/>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1495034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D51469-E3CB-4E17-B117-2D5E32465CD8}"/>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 xmlns:a16="http://schemas.microsoft.com/office/drawing/2014/main" id="{E0D31211-4F33-4AA0-9EB9-94F8189E50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E512B0D1-4FEE-4F12-85CF-930D9A6744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 xmlns:a16="http://schemas.microsoft.com/office/drawing/2014/main" id="{2770B2A6-975D-4720-971D-3438C838DA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C09C17BE-CD29-4269-9A5E-D263264E4F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 xmlns:a16="http://schemas.microsoft.com/office/drawing/2014/main" id="{4DFA7450-7AEA-4FD7-A19B-38EE6E6B56FD}"/>
              </a:ext>
            </a:extLst>
          </p:cNvPr>
          <p:cNvSpPr>
            <a:spLocks noGrp="1"/>
          </p:cNvSpPr>
          <p:nvPr>
            <p:ph type="dt" sz="half" idx="10"/>
          </p:nvPr>
        </p:nvSpPr>
        <p:spPr/>
        <p:txBody>
          <a:bodyPr/>
          <a:lstStyle/>
          <a:p>
            <a:fld id="{034952B0-BC14-4D46-8DFA-CCD43AD5AF56}" type="datetimeFigureOut">
              <a:rPr lang="en-ID" smtClean="0"/>
              <a:t>6/25/2023</a:t>
            </a:fld>
            <a:endParaRPr lang="en-ID"/>
          </a:p>
        </p:txBody>
      </p:sp>
      <p:sp>
        <p:nvSpPr>
          <p:cNvPr id="8" name="Footer Placeholder 7">
            <a:extLst>
              <a:ext uri="{FF2B5EF4-FFF2-40B4-BE49-F238E27FC236}">
                <a16:creationId xmlns="" xmlns:a16="http://schemas.microsoft.com/office/drawing/2014/main" id="{01CAC590-6406-48B1-8044-9ADC28CCE9A4}"/>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 xmlns:a16="http://schemas.microsoft.com/office/drawing/2014/main" id="{4ABCCAC4-CBDB-4FF3-B8A0-41CFF7724007}"/>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2841380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78E9DF-EE32-4560-91CD-40FC0C771B89}"/>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 xmlns:a16="http://schemas.microsoft.com/office/drawing/2014/main" id="{D21E6B15-664E-470F-A5A9-FB7646521A0E}"/>
              </a:ext>
            </a:extLst>
          </p:cNvPr>
          <p:cNvSpPr>
            <a:spLocks noGrp="1"/>
          </p:cNvSpPr>
          <p:nvPr>
            <p:ph type="dt" sz="half" idx="10"/>
          </p:nvPr>
        </p:nvSpPr>
        <p:spPr/>
        <p:txBody>
          <a:bodyPr/>
          <a:lstStyle/>
          <a:p>
            <a:fld id="{034952B0-BC14-4D46-8DFA-CCD43AD5AF56}" type="datetimeFigureOut">
              <a:rPr lang="en-ID" smtClean="0"/>
              <a:t>6/25/2023</a:t>
            </a:fld>
            <a:endParaRPr lang="en-ID"/>
          </a:p>
        </p:txBody>
      </p:sp>
      <p:sp>
        <p:nvSpPr>
          <p:cNvPr id="4" name="Footer Placeholder 3">
            <a:extLst>
              <a:ext uri="{FF2B5EF4-FFF2-40B4-BE49-F238E27FC236}">
                <a16:creationId xmlns="" xmlns:a16="http://schemas.microsoft.com/office/drawing/2014/main" id="{0B3F3F62-75A9-4B10-B937-E23323174CEE}"/>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 xmlns:a16="http://schemas.microsoft.com/office/drawing/2014/main" id="{9B1907F2-2F76-4855-A3DB-887452CDDE84}"/>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1018145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FE76255C-049F-4A73-96A8-33118209784D}"/>
              </a:ext>
            </a:extLst>
          </p:cNvPr>
          <p:cNvSpPr>
            <a:spLocks noGrp="1"/>
          </p:cNvSpPr>
          <p:nvPr>
            <p:ph type="dt" sz="half" idx="10"/>
          </p:nvPr>
        </p:nvSpPr>
        <p:spPr/>
        <p:txBody>
          <a:bodyPr/>
          <a:lstStyle/>
          <a:p>
            <a:fld id="{034952B0-BC14-4D46-8DFA-CCD43AD5AF56}" type="datetimeFigureOut">
              <a:rPr lang="en-ID" smtClean="0"/>
              <a:t>6/25/2023</a:t>
            </a:fld>
            <a:endParaRPr lang="en-ID"/>
          </a:p>
        </p:txBody>
      </p:sp>
      <p:sp>
        <p:nvSpPr>
          <p:cNvPr id="3" name="Footer Placeholder 2">
            <a:extLst>
              <a:ext uri="{FF2B5EF4-FFF2-40B4-BE49-F238E27FC236}">
                <a16:creationId xmlns="" xmlns:a16="http://schemas.microsoft.com/office/drawing/2014/main" id="{A5A75076-AF27-4CDA-96E5-A84EBF112A91}"/>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 xmlns:a16="http://schemas.microsoft.com/office/drawing/2014/main" id="{91F9AFC5-D9B0-487B-AA9D-853C4C8D3D7D}"/>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2820748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F4152B-0CA5-4CD5-8F0A-78246D7E72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 xmlns:a16="http://schemas.microsoft.com/office/drawing/2014/main" id="{C9994CF2-A46A-40C6-9834-594343A8B2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 xmlns:a16="http://schemas.microsoft.com/office/drawing/2014/main" id="{6CA4DB8F-EA01-418B-9D1B-4C29395D23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A02A462-739E-4636-927F-803C5EF67684}"/>
              </a:ext>
            </a:extLst>
          </p:cNvPr>
          <p:cNvSpPr>
            <a:spLocks noGrp="1"/>
          </p:cNvSpPr>
          <p:nvPr>
            <p:ph type="dt" sz="half" idx="10"/>
          </p:nvPr>
        </p:nvSpPr>
        <p:spPr/>
        <p:txBody>
          <a:bodyPr/>
          <a:lstStyle/>
          <a:p>
            <a:fld id="{034952B0-BC14-4D46-8DFA-CCD43AD5AF56}" type="datetimeFigureOut">
              <a:rPr lang="en-ID" smtClean="0"/>
              <a:t>6/25/2023</a:t>
            </a:fld>
            <a:endParaRPr lang="en-ID"/>
          </a:p>
        </p:txBody>
      </p:sp>
      <p:sp>
        <p:nvSpPr>
          <p:cNvPr id="6" name="Footer Placeholder 5">
            <a:extLst>
              <a:ext uri="{FF2B5EF4-FFF2-40B4-BE49-F238E27FC236}">
                <a16:creationId xmlns="" xmlns:a16="http://schemas.microsoft.com/office/drawing/2014/main" id="{2FE59B3E-03B6-4C7A-BD1D-DC3375516CC2}"/>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 xmlns:a16="http://schemas.microsoft.com/office/drawing/2014/main" id="{453D13F6-0AA8-4B08-A97C-CD37608A69C1}"/>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1582031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90CCE7-904D-4B40-A7B5-B4C571AEC2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 xmlns:a16="http://schemas.microsoft.com/office/drawing/2014/main" id="{306BC17C-66AB-4464-8858-22EA3AE725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 xmlns:a16="http://schemas.microsoft.com/office/drawing/2014/main" id="{3066F997-37A1-4DC8-B752-3D9C17AEE1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B92BAC1-E0FC-4BC7-8EB8-DEB5B532A991}"/>
              </a:ext>
            </a:extLst>
          </p:cNvPr>
          <p:cNvSpPr>
            <a:spLocks noGrp="1"/>
          </p:cNvSpPr>
          <p:nvPr>
            <p:ph type="dt" sz="half" idx="10"/>
          </p:nvPr>
        </p:nvSpPr>
        <p:spPr/>
        <p:txBody>
          <a:bodyPr/>
          <a:lstStyle/>
          <a:p>
            <a:fld id="{034952B0-BC14-4D46-8DFA-CCD43AD5AF56}" type="datetimeFigureOut">
              <a:rPr lang="en-ID" smtClean="0"/>
              <a:t>6/25/2023</a:t>
            </a:fld>
            <a:endParaRPr lang="en-ID"/>
          </a:p>
        </p:txBody>
      </p:sp>
      <p:sp>
        <p:nvSpPr>
          <p:cNvPr id="6" name="Footer Placeholder 5">
            <a:extLst>
              <a:ext uri="{FF2B5EF4-FFF2-40B4-BE49-F238E27FC236}">
                <a16:creationId xmlns="" xmlns:a16="http://schemas.microsoft.com/office/drawing/2014/main" id="{32A43450-F49A-48DC-AC5D-1FFB17F13F38}"/>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 xmlns:a16="http://schemas.microsoft.com/office/drawing/2014/main" id="{4B889349-023B-4471-BFEE-16073CB2477E}"/>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2749900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6CC9E4F6-9E03-4C0A-9D3E-96394B4E9F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D" dirty="0"/>
          </a:p>
        </p:txBody>
      </p:sp>
      <p:sp>
        <p:nvSpPr>
          <p:cNvPr id="3" name="Text Placeholder 2">
            <a:extLst>
              <a:ext uri="{FF2B5EF4-FFF2-40B4-BE49-F238E27FC236}">
                <a16:creationId xmlns="" xmlns:a16="http://schemas.microsoft.com/office/drawing/2014/main" id="{6533FEEA-59E3-4848-AB4F-481FAFA7CA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 xmlns:a16="http://schemas.microsoft.com/office/drawing/2014/main" id="{1CB40B19-C227-4017-9D8C-535BFA7D31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4952B0-BC14-4D46-8DFA-CCD43AD5AF56}" type="datetimeFigureOut">
              <a:rPr lang="en-ID" smtClean="0"/>
              <a:t>6/25/2023</a:t>
            </a:fld>
            <a:endParaRPr lang="en-ID"/>
          </a:p>
        </p:txBody>
      </p:sp>
      <p:sp>
        <p:nvSpPr>
          <p:cNvPr id="5" name="Footer Placeholder 4">
            <a:extLst>
              <a:ext uri="{FF2B5EF4-FFF2-40B4-BE49-F238E27FC236}">
                <a16:creationId xmlns="" xmlns:a16="http://schemas.microsoft.com/office/drawing/2014/main" id="{BB639005-3B4A-4274-820E-DC2B43CAB4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 xmlns:a16="http://schemas.microsoft.com/office/drawing/2014/main" id="{059879D8-F57B-4FCE-B137-91492800FD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7BFEBF-9308-49D9-9E96-5E7A6CDA27E2}" type="slidenum">
              <a:rPr lang="en-ID" smtClean="0"/>
              <a:t>‹#›</a:t>
            </a:fld>
            <a:endParaRPr lang="en-ID"/>
          </a:p>
        </p:txBody>
      </p:sp>
    </p:spTree>
    <p:extLst>
      <p:ext uri="{BB962C8B-B14F-4D97-AF65-F5344CB8AC3E}">
        <p14:creationId xmlns:p14="http://schemas.microsoft.com/office/powerpoint/2010/main" val="1640711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816A84-E56A-4C5D-986B-43B6981686F4}"/>
              </a:ext>
            </a:extLst>
          </p:cNvPr>
          <p:cNvSpPr>
            <a:spLocks noGrp="1"/>
          </p:cNvSpPr>
          <p:nvPr>
            <p:ph type="ctrTitle"/>
          </p:nvPr>
        </p:nvSpPr>
        <p:spPr>
          <a:xfrm>
            <a:off x="4317475" y="1214438"/>
            <a:ext cx="7745691" cy="2387600"/>
          </a:xfrm>
        </p:spPr>
        <p:txBody>
          <a:bodyPr>
            <a:noAutofit/>
          </a:bodyPr>
          <a:lstStyle/>
          <a:p>
            <a:pPr marL="0" marR="0" lvl="0" indent="0" algn="r" defTabSz="914400" rtl="0" eaLnBrk="1" fontAlgn="auto" latinLnBrk="0" hangingPunct="1">
              <a:lnSpc>
                <a:spcPct val="100000"/>
              </a:lnSpc>
              <a:spcBef>
                <a:spcPts val="1000"/>
              </a:spcBef>
              <a:spcAft>
                <a:spcPts val="1200"/>
              </a:spcAft>
              <a:tabLst/>
              <a:defRPr/>
            </a:pPr>
            <a:r>
              <a:rPr kumimoji="0" lang="en-US" sz="3200" b="1" i="0" u="none" strike="noStrike" kern="1200" cap="none" spc="0" normalizeH="0" baseline="0" noProof="0" dirty="0" err="1">
                <a:ln>
                  <a:noFill/>
                </a:ln>
                <a:solidFill>
                  <a:prstClr val="black"/>
                </a:solidFill>
                <a:effectLst/>
                <a:uLnTx/>
                <a:uFillTx/>
                <a:latin typeface="Montserrat" panose="02000505000000020004" pitchFamily="2" charset="0"/>
                <a:ea typeface="+mn-ea"/>
                <a:cs typeface="Arial" panose="020B0604020202020204" pitchFamily="34" charset="0"/>
              </a:rPr>
              <a:t>Statistika</a:t>
            </a:r>
            <a:r>
              <a:rPr kumimoji="0" lang="en-US" sz="3200" b="1" i="0" u="none" strike="noStrike" kern="1200" cap="none" spc="0" normalizeH="0" baseline="0" noProof="0" dirty="0">
                <a:ln>
                  <a:noFill/>
                </a:ln>
                <a:solidFill>
                  <a:prstClr val="black"/>
                </a:solidFill>
                <a:effectLst/>
                <a:uLnTx/>
                <a:uFillTx/>
                <a:latin typeface="Montserrat" panose="02000505000000020004" pitchFamily="2" charset="0"/>
                <a:ea typeface="+mn-ea"/>
                <a:cs typeface="Arial" panose="020B0604020202020204" pitchFamily="34" charset="0"/>
              </a:rPr>
              <a:t> dan </a:t>
            </a:r>
            <a:r>
              <a:rPr kumimoji="0" lang="en-US" sz="3200" b="1" i="0" u="none" strike="noStrike" kern="1200" cap="none" spc="0" normalizeH="0" baseline="0" noProof="0" dirty="0" err="1">
                <a:ln>
                  <a:noFill/>
                </a:ln>
                <a:solidFill>
                  <a:prstClr val="black"/>
                </a:solidFill>
                <a:effectLst/>
                <a:uLnTx/>
                <a:uFillTx/>
                <a:latin typeface="Montserrat" panose="02000505000000020004" pitchFamily="2" charset="0"/>
                <a:ea typeface="+mn-ea"/>
                <a:cs typeface="Arial" panose="020B0604020202020204" pitchFamily="34" charset="0"/>
              </a:rPr>
              <a:t>Probabilitas</a:t>
            </a:r>
            <a:r>
              <a:rPr kumimoji="0" lang="id-ID" sz="3200" b="1" i="0" u="none" strike="noStrike" kern="1200" cap="none" spc="0" normalizeH="0" baseline="0" noProof="0" dirty="0">
                <a:ln>
                  <a:noFill/>
                </a:ln>
                <a:solidFill>
                  <a:prstClr val="black"/>
                </a:solidFill>
                <a:effectLst/>
                <a:uLnTx/>
                <a:uFillTx/>
                <a:latin typeface="Montserrat" panose="02000505000000020004" pitchFamily="2" charset="0"/>
                <a:ea typeface="+mn-ea"/>
                <a:cs typeface="Arial" panose="020B0604020202020204" pitchFamily="34" charset="0"/>
              </a:rPr>
              <a:t/>
            </a:r>
            <a:br>
              <a:rPr kumimoji="0" lang="id-ID" sz="3200" b="1" i="0" u="none" strike="noStrike" kern="1200" cap="none" spc="0" normalizeH="0" baseline="0" noProof="0" dirty="0">
                <a:ln>
                  <a:noFill/>
                </a:ln>
                <a:solidFill>
                  <a:prstClr val="black"/>
                </a:solidFill>
                <a:effectLst/>
                <a:uLnTx/>
                <a:uFillTx/>
                <a:latin typeface="Montserrat" panose="02000505000000020004" pitchFamily="2" charset="0"/>
                <a:ea typeface="+mn-ea"/>
                <a:cs typeface="Arial" panose="020B0604020202020204" pitchFamily="34" charset="0"/>
              </a:rPr>
            </a:br>
            <a:r>
              <a:rPr kumimoji="0" lang="id-ID" sz="2400" b="0" i="0" u="none" strike="noStrike" kern="1200" cap="none" spc="0" normalizeH="0" baseline="0" noProof="0" dirty="0">
                <a:ln>
                  <a:noFill/>
                </a:ln>
                <a:solidFill>
                  <a:prstClr val="black"/>
                </a:solidFill>
                <a:effectLst/>
                <a:uLnTx/>
                <a:uFillTx/>
                <a:latin typeface="Montserrat" panose="02000505000000020004" pitchFamily="2" charset="0"/>
                <a:ea typeface="+mn-ea"/>
                <a:cs typeface="Arial" panose="020B0604020202020204" pitchFamily="34" charset="0"/>
              </a:rPr>
              <a:t>Program Studi Informatika</a:t>
            </a:r>
            <a:br>
              <a:rPr kumimoji="0" lang="id-ID" sz="2400" b="0" i="0" u="none" strike="noStrike" kern="1200" cap="none" spc="0" normalizeH="0" baseline="0" noProof="0" dirty="0">
                <a:ln>
                  <a:noFill/>
                </a:ln>
                <a:solidFill>
                  <a:prstClr val="black"/>
                </a:solidFill>
                <a:effectLst/>
                <a:uLnTx/>
                <a:uFillTx/>
                <a:latin typeface="Montserrat" panose="02000505000000020004" pitchFamily="2" charset="0"/>
                <a:ea typeface="+mn-ea"/>
                <a:cs typeface="Arial" panose="020B0604020202020204" pitchFamily="34" charset="0"/>
              </a:rPr>
            </a:br>
            <a:r>
              <a:rPr kumimoji="0" lang="id-ID" altLang="id-ID" sz="2800" b="0" i="0" u="none" strike="noStrike" kern="1200" cap="none" spc="0" normalizeH="0" baseline="0" noProof="0" dirty="0">
                <a:ln>
                  <a:noFill/>
                </a:ln>
                <a:solidFill>
                  <a:prstClr val="black"/>
                </a:solidFill>
                <a:effectLst/>
                <a:uLnTx/>
                <a:uFillTx/>
                <a:latin typeface="Montserrat" panose="02000505000000020004" pitchFamily="2" charset="0"/>
                <a:ea typeface="+mn-ea"/>
                <a:cs typeface="Arial" panose="020B0604020202020204" pitchFamily="34" charset="0"/>
              </a:rPr>
              <a:t/>
            </a:r>
            <a:br>
              <a:rPr kumimoji="0" lang="id-ID" altLang="id-ID" sz="2800" b="0" i="0" u="none" strike="noStrike" kern="1200" cap="none" spc="0" normalizeH="0" baseline="0" noProof="0" dirty="0">
                <a:ln>
                  <a:noFill/>
                </a:ln>
                <a:solidFill>
                  <a:prstClr val="black"/>
                </a:solidFill>
                <a:effectLst/>
                <a:uLnTx/>
                <a:uFillTx/>
                <a:latin typeface="Montserrat" panose="02000505000000020004" pitchFamily="2" charset="0"/>
                <a:ea typeface="+mn-ea"/>
                <a:cs typeface="Arial" panose="020B0604020202020204" pitchFamily="34" charset="0"/>
              </a:rPr>
            </a:br>
            <a:r>
              <a:rPr kumimoji="0" lang="en-US" altLang="id-ID" sz="2400" b="1" i="0" u="none" strike="noStrike" kern="1200" cap="none" spc="0" normalizeH="0" baseline="0" noProof="0" dirty="0" err="1">
                <a:ln>
                  <a:noFill/>
                </a:ln>
                <a:solidFill>
                  <a:prstClr val="black"/>
                </a:solidFill>
                <a:effectLst/>
                <a:uLnTx/>
                <a:uFillTx/>
                <a:latin typeface="Montserrat" panose="02000505000000020004" pitchFamily="2" charset="0"/>
                <a:ea typeface="+mn-ea"/>
                <a:cs typeface="Arial" panose="020B0604020202020204" pitchFamily="34" charset="0"/>
              </a:rPr>
              <a:t>Sesi</a:t>
            </a:r>
            <a:r>
              <a:rPr kumimoji="0" lang="en-US" altLang="id-ID" sz="2400" b="1" i="0" u="none" strike="noStrike" kern="1200" cap="none" spc="0" normalizeH="0" baseline="0" noProof="0" dirty="0">
                <a:ln>
                  <a:noFill/>
                </a:ln>
                <a:solidFill>
                  <a:prstClr val="black"/>
                </a:solidFill>
                <a:effectLst/>
                <a:uLnTx/>
                <a:uFillTx/>
                <a:latin typeface="Montserrat" panose="02000505000000020004" pitchFamily="2" charset="0"/>
                <a:ea typeface="+mn-ea"/>
                <a:cs typeface="Arial" panose="020B0604020202020204" pitchFamily="34" charset="0"/>
              </a:rPr>
              <a:t> 11 – </a:t>
            </a:r>
            <a:r>
              <a:rPr kumimoji="0" lang="en-US" altLang="id-ID" sz="2400" i="0" u="none" strike="noStrike" kern="1200" cap="none" spc="0" normalizeH="0" baseline="0" noProof="0" dirty="0" err="1">
                <a:ln>
                  <a:noFill/>
                </a:ln>
                <a:solidFill>
                  <a:prstClr val="black"/>
                </a:solidFill>
                <a:effectLst/>
                <a:uLnTx/>
                <a:uFillTx/>
                <a:latin typeface="Montserrat" panose="02000505000000020004" pitchFamily="2" charset="0"/>
                <a:ea typeface="+mn-ea"/>
                <a:cs typeface="Arial" panose="020B0604020202020204" pitchFamily="34" charset="0"/>
              </a:rPr>
              <a:t>Distribusi</a:t>
            </a:r>
            <a:r>
              <a:rPr kumimoji="0" lang="en-US" altLang="id-ID" sz="2400" i="0" u="none" strike="noStrike" kern="1200" cap="none" spc="0" normalizeH="0" baseline="0" noProof="0" dirty="0">
                <a:ln>
                  <a:noFill/>
                </a:ln>
                <a:solidFill>
                  <a:prstClr val="black"/>
                </a:solidFill>
                <a:effectLst/>
                <a:uLnTx/>
                <a:uFillTx/>
                <a:latin typeface="Montserrat" panose="02000505000000020004" pitchFamily="2" charset="0"/>
                <a:ea typeface="+mn-ea"/>
                <a:cs typeface="Arial" panose="020B0604020202020204" pitchFamily="34" charset="0"/>
              </a:rPr>
              <a:t> Normal dan Chi-Square</a:t>
            </a:r>
            <a:endParaRPr lang="en-ID" sz="2400" dirty="0">
              <a:latin typeface="Montserrat" panose="02000505000000020004" pitchFamily="2" charset="0"/>
            </a:endParaRPr>
          </a:p>
        </p:txBody>
      </p:sp>
      <p:sp>
        <p:nvSpPr>
          <p:cNvPr id="3" name="Subtitle 2">
            <a:extLst>
              <a:ext uri="{FF2B5EF4-FFF2-40B4-BE49-F238E27FC236}">
                <a16:creationId xmlns="" xmlns:a16="http://schemas.microsoft.com/office/drawing/2014/main" id="{E79765D7-3DE7-4B42-876A-8EBCDBE18EFD}"/>
              </a:ext>
            </a:extLst>
          </p:cNvPr>
          <p:cNvSpPr>
            <a:spLocks noGrp="1"/>
          </p:cNvSpPr>
          <p:nvPr>
            <p:ph type="subTitle" idx="1"/>
          </p:nvPr>
        </p:nvSpPr>
        <p:spPr>
          <a:xfrm>
            <a:off x="7105135" y="4695548"/>
            <a:ext cx="4958031" cy="470341"/>
          </a:xfrm>
        </p:spPr>
        <p:txBody>
          <a:bodyPr>
            <a:noAutofit/>
          </a:bodyPr>
          <a:lstStyle/>
          <a:p>
            <a:pPr algn="r"/>
            <a:r>
              <a:rPr lang="id-ID" dirty="0">
                <a:latin typeface="Montserrat" panose="02000505000000020004" pitchFamily="2" charset="0"/>
              </a:rPr>
              <a:t>Syahid Abdullah, S</a:t>
            </a:r>
            <a:r>
              <a:rPr lang="en-US" dirty="0">
                <a:latin typeface="Montserrat" panose="02000505000000020004" pitchFamily="2" charset="0"/>
              </a:rPr>
              <a:t>.</a:t>
            </a:r>
            <a:r>
              <a:rPr lang="id-ID" dirty="0">
                <a:latin typeface="Montserrat" panose="02000505000000020004" pitchFamily="2" charset="0"/>
              </a:rPr>
              <a:t>Si, M.Kom</a:t>
            </a:r>
            <a:endParaRPr lang="en-ID" dirty="0">
              <a:latin typeface="Montserrat" panose="02000505000000020004" pitchFamily="2" charset="0"/>
            </a:endParaRPr>
          </a:p>
        </p:txBody>
      </p:sp>
    </p:spTree>
    <p:extLst>
      <p:ext uri="{BB962C8B-B14F-4D97-AF65-F5344CB8AC3E}">
        <p14:creationId xmlns:p14="http://schemas.microsoft.com/office/powerpoint/2010/main" val="3306976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body" idx="1"/>
          </p:nvPr>
        </p:nvSpPr>
        <p:spPr>
          <a:xfrm>
            <a:off x="1674056" y="1727228"/>
            <a:ext cx="9956800" cy="3562322"/>
          </a:xfrm>
          <a:prstGeom prst="rect">
            <a:avLst/>
          </a:prstGeom>
        </p:spPr>
        <p:txBody>
          <a:bodyPr vert="horz" wrap="square" lIns="0" tIns="16510" rIns="0" bIns="0" rtlCol="0">
            <a:spAutoFit/>
          </a:bodyPr>
          <a:lstStyle/>
          <a:p>
            <a:pPr marL="368300" marR="33655" indent="-342900">
              <a:lnSpc>
                <a:spcPct val="99200"/>
              </a:lnSpc>
              <a:spcBef>
                <a:spcPts val="130"/>
              </a:spcBef>
            </a:pPr>
            <a:r>
              <a:rPr sz="3200" spc="-35" dirty="0" err="1"/>
              <a:t>Semakin</a:t>
            </a:r>
            <a:r>
              <a:rPr sz="3200" spc="-35" dirty="0"/>
              <a:t> </a:t>
            </a:r>
            <a:r>
              <a:rPr sz="3200" dirty="0"/>
              <a:t>banyak data ditambahkan dalam  observasi atau eksperimen, </a:t>
            </a:r>
            <a:r>
              <a:rPr sz="3200" spc="5" dirty="0"/>
              <a:t>maka </a:t>
            </a:r>
            <a:r>
              <a:rPr sz="3200" spc="-5" dirty="0"/>
              <a:t>selisih  </a:t>
            </a:r>
            <a:r>
              <a:rPr sz="3200" dirty="0"/>
              <a:t>antara </a:t>
            </a:r>
            <a:r>
              <a:rPr sz="3200" spc="-5" dirty="0"/>
              <a:t>statistik rata-rata </a:t>
            </a:r>
            <a:r>
              <a:rPr sz="3200" spc="5" dirty="0"/>
              <a:t>sampel </a:t>
            </a:r>
            <a:r>
              <a:rPr sz="3200" spc="40" dirty="0"/>
              <a:t>(</a:t>
            </a:r>
            <a:r>
              <a:rPr sz="3200" i="1" spc="40" dirty="0">
                <a:latin typeface="Times New Roman"/>
                <a:cs typeface="Times New Roman"/>
              </a:rPr>
              <a:t>x</a:t>
            </a:r>
            <a:r>
              <a:rPr sz="3200" spc="40" dirty="0"/>
              <a:t>)</a:t>
            </a:r>
            <a:r>
              <a:rPr sz="3200" spc="-60" dirty="0"/>
              <a:t> </a:t>
            </a:r>
            <a:r>
              <a:rPr sz="3200" dirty="0"/>
              <a:t>dengan  parameter </a:t>
            </a:r>
            <a:r>
              <a:rPr sz="3200" spc="-5" dirty="0"/>
              <a:t>rata-rata </a:t>
            </a:r>
            <a:r>
              <a:rPr sz="3200" dirty="0"/>
              <a:t>populasi </a:t>
            </a:r>
            <a:r>
              <a:rPr sz="3200" spc="10" dirty="0"/>
              <a:t>(</a:t>
            </a:r>
            <a:r>
              <a:rPr sz="3300" spc="10" dirty="0">
                <a:latin typeface="Symbol"/>
                <a:cs typeface="Symbol"/>
              </a:rPr>
              <a:t></a:t>
            </a:r>
            <a:r>
              <a:rPr sz="3200" spc="10" dirty="0"/>
              <a:t>) </a:t>
            </a:r>
            <a:r>
              <a:rPr sz="3200" dirty="0"/>
              <a:t>adalah  sangat kecil atau mendekati 0</a:t>
            </a:r>
            <a:r>
              <a:rPr sz="3200" spc="-60" dirty="0"/>
              <a:t> </a:t>
            </a:r>
            <a:r>
              <a:rPr sz="3200" spc="-5" dirty="0"/>
              <a:t>(nol).</a:t>
            </a:r>
            <a:endParaRPr sz="3200" dirty="0">
              <a:latin typeface="Symbol"/>
              <a:cs typeface="Symbol"/>
            </a:endParaRPr>
          </a:p>
          <a:p>
            <a:pPr marL="368300" marR="17780" indent="-342900">
              <a:lnSpc>
                <a:spcPct val="99100"/>
              </a:lnSpc>
              <a:spcBef>
                <a:spcPts val="835"/>
              </a:spcBef>
            </a:pPr>
            <a:r>
              <a:rPr sz="3200" spc="-60" dirty="0"/>
              <a:t>Data </a:t>
            </a:r>
            <a:r>
              <a:rPr sz="3200" dirty="0"/>
              <a:t>observasi </a:t>
            </a:r>
            <a:r>
              <a:rPr sz="3200" spc="-5" dirty="0"/>
              <a:t>atau </a:t>
            </a:r>
            <a:r>
              <a:rPr sz="3200" dirty="0"/>
              <a:t>eksperimen yang  sangat banyak </a:t>
            </a:r>
            <a:r>
              <a:rPr sz="3200" spc="5" dirty="0"/>
              <a:t>mempunyai </a:t>
            </a:r>
            <a:r>
              <a:rPr sz="3200" spc="-5" dirty="0"/>
              <a:t>statistik</a:t>
            </a:r>
            <a:r>
              <a:rPr sz="3200" spc="-75" dirty="0"/>
              <a:t> </a:t>
            </a:r>
            <a:r>
              <a:rPr sz="3200" spc="5" dirty="0"/>
              <a:t>sampel  </a:t>
            </a:r>
            <a:r>
              <a:rPr sz="3200" dirty="0"/>
              <a:t>(</a:t>
            </a:r>
            <a:r>
              <a:rPr sz="3200" i="1" dirty="0">
                <a:latin typeface="Times New Roman"/>
                <a:cs typeface="Times New Roman"/>
              </a:rPr>
              <a:t>x </a:t>
            </a:r>
            <a:r>
              <a:rPr sz="3200" dirty="0"/>
              <a:t>dan </a:t>
            </a:r>
            <a:r>
              <a:rPr sz="3200" i="1" spc="-5" dirty="0">
                <a:latin typeface="Times New Roman"/>
                <a:cs typeface="Times New Roman"/>
              </a:rPr>
              <a:t>s</a:t>
            </a:r>
            <a:r>
              <a:rPr sz="3200" spc="-5" dirty="0"/>
              <a:t>) </a:t>
            </a:r>
            <a:r>
              <a:rPr sz="3200" dirty="0"/>
              <a:t>sebagai pendekatan parameter  populasi </a:t>
            </a:r>
            <a:r>
              <a:rPr sz="3200" spc="-20" dirty="0"/>
              <a:t>(</a:t>
            </a:r>
            <a:r>
              <a:rPr sz="3300" spc="-20" dirty="0">
                <a:latin typeface="Symbol"/>
                <a:cs typeface="Symbol"/>
              </a:rPr>
              <a:t></a:t>
            </a:r>
            <a:r>
              <a:rPr sz="3300" spc="-20" dirty="0">
                <a:latin typeface="Times New Roman"/>
                <a:cs typeface="Times New Roman"/>
              </a:rPr>
              <a:t> </a:t>
            </a:r>
            <a:r>
              <a:rPr sz="3200" dirty="0"/>
              <a:t>dan</a:t>
            </a:r>
            <a:r>
              <a:rPr sz="3200" spc="85" dirty="0"/>
              <a:t> </a:t>
            </a:r>
            <a:r>
              <a:rPr sz="3300" spc="-35" dirty="0">
                <a:latin typeface="Symbol"/>
                <a:cs typeface="Symbol"/>
              </a:rPr>
              <a:t></a:t>
            </a:r>
            <a:r>
              <a:rPr sz="3200" spc="-35" dirty="0"/>
              <a:t>)</a:t>
            </a:r>
            <a:endParaRPr sz="3200" dirty="0">
              <a:latin typeface="Symbol"/>
              <a:cs typeface="Symbol"/>
            </a:endParaRPr>
          </a:p>
        </p:txBody>
      </p:sp>
      <p:sp>
        <p:nvSpPr>
          <p:cNvPr id="5" name="object 5"/>
          <p:cNvSpPr/>
          <p:nvPr/>
        </p:nvSpPr>
        <p:spPr>
          <a:xfrm>
            <a:off x="8221980" y="2747010"/>
            <a:ext cx="142240" cy="0"/>
          </a:xfrm>
          <a:custGeom>
            <a:avLst/>
            <a:gdLst/>
            <a:ahLst/>
            <a:cxnLst/>
            <a:rect l="l" t="t" r="r" b="b"/>
            <a:pathLst>
              <a:path w="142240">
                <a:moveTo>
                  <a:pt x="0" y="0"/>
                </a:moveTo>
                <a:lnTo>
                  <a:pt x="142240" y="0"/>
                </a:lnTo>
              </a:path>
            </a:pathLst>
          </a:custGeom>
          <a:ln w="12579">
            <a:solidFill>
              <a:srgbClr val="000000"/>
            </a:solidFill>
          </a:ln>
        </p:spPr>
        <p:txBody>
          <a:bodyPr wrap="square" lIns="0" tIns="0" rIns="0" bIns="0" rtlCol="0"/>
          <a:lstStyle/>
          <a:p>
            <a:endParaRPr/>
          </a:p>
        </p:txBody>
      </p:sp>
      <p:sp>
        <p:nvSpPr>
          <p:cNvPr id="6" name="object 6"/>
          <p:cNvSpPr/>
          <p:nvPr/>
        </p:nvSpPr>
        <p:spPr>
          <a:xfrm>
            <a:off x="2413000" y="5289550"/>
            <a:ext cx="144780" cy="0"/>
          </a:xfrm>
          <a:custGeom>
            <a:avLst/>
            <a:gdLst/>
            <a:ahLst/>
            <a:cxnLst/>
            <a:rect l="l" t="t" r="r" b="b"/>
            <a:pathLst>
              <a:path w="144780">
                <a:moveTo>
                  <a:pt x="0" y="0"/>
                </a:moveTo>
                <a:lnTo>
                  <a:pt x="144780" y="0"/>
                </a:lnTo>
              </a:path>
            </a:pathLst>
          </a:custGeom>
          <a:ln w="12579">
            <a:solidFill>
              <a:srgbClr val="000000"/>
            </a:solidFill>
          </a:ln>
        </p:spPr>
        <p:txBody>
          <a:bodyPr wrap="square" lIns="0" tIns="0" rIns="0" bIns="0" rtlCol="0"/>
          <a:lstStyle/>
          <a:p>
            <a:endParaRPr/>
          </a:p>
        </p:txBody>
      </p:sp>
      <p:sp>
        <p:nvSpPr>
          <p:cNvPr id="8" name="object 2"/>
          <p:cNvSpPr txBox="1">
            <a:spLocks noGrp="1"/>
          </p:cNvSpPr>
          <p:nvPr>
            <p:ph type="title"/>
          </p:nvPr>
        </p:nvSpPr>
        <p:spPr>
          <a:xfrm>
            <a:off x="2670517" y="501790"/>
            <a:ext cx="6850966" cy="689932"/>
          </a:xfrm>
          <a:prstGeom prst="rect">
            <a:avLst/>
          </a:prstGeom>
        </p:spPr>
        <p:txBody>
          <a:bodyPr vert="horz" wrap="square" lIns="0" tIns="12700" rIns="0" bIns="0" rtlCol="0" anchor="ctr">
            <a:spAutoFit/>
          </a:bodyPr>
          <a:lstStyle/>
          <a:p>
            <a:pPr marL="12700">
              <a:lnSpc>
                <a:spcPct val="100000"/>
              </a:lnSpc>
              <a:spcBef>
                <a:spcPts val="100"/>
              </a:spcBef>
            </a:pPr>
            <a:r>
              <a:rPr lang="fr-FR" dirty="0"/>
              <a:t>The Law of Large </a:t>
            </a:r>
            <a:r>
              <a:rPr lang="fr-FR" dirty="0" err="1"/>
              <a:t>Numbers</a:t>
            </a:r>
            <a:endParaRPr spc="-750" dirty="0"/>
          </a:p>
        </p:txBody>
      </p:sp>
    </p:spTree>
    <p:extLst>
      <p:ext uri="{BB962C8B-B14F-4D97-AF65-F5344CB8AC3E}">
        <p14:creationId xmlns:p14="http://schemas.microsoft.com/office/powerpoint/2010/main" val="2891307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body" idx="1"/>
          </p:nvPr>
        </p:nvSpPr>
        <p:spPr>
          <a:xfrm>
            <a:off x="1158240" y="1744690"/>
            <a:ext cx="9956800" cy="2475037"/>
          </a:xfrm>
          <a:prstGeom prst="rect">
            <a:avLst/>
          </a:prstGeom>
        </p:spPr>
        <p:txBody>
          <a:bodyPr vert="horz" wrap="square" lIns="0" tIns="12700" rIns="0" bIns="0" rtlCol="0">
            <a:spAutoFit/>
          </a:bodyPr>
          <a:lstStyle/>
          <a:p>
            <a:pPr marL="368300" marR="17780" indent="-342900">
              <a:lnSpc>
                <a:spcPct val="99900"/>
              </a:lnSpc>
              <a:spcBef>
                <a:spcPts val="100"/>
              </a:spcBef>
            </a:pPr>
            <a:r>
              <a:rPr sz="3200" spc="-60" dirty="0"/>
              <a:t>Jika </a:t>
            </a:r>
            <a:r>
              <a:rPr sz="3200" dirty="0" err="1"/>
              <a:t>sebuah</a:t>
            </a:r>
            <a:r>
              <a:rPr sz="3200" dirty="0"/>
              <a:t> </a:t>
            </a:r>
            <a:r>
              <a:rPr sz="3200" spc="-5" dirty="0"/>
              <a:t>variabel </a:t>
            </a:r>
            <a:r>
              <a:rPr sz="3200" dirty="0"/>
              <a:t>x adalah rata-rata  sederet variabel acak independent</a:t>
            </a:r>
            <a:r>
              <a:rPr sz="3200" spc="-65" dirty="0"/>
              <a:t> </a:t>
            </a:r>
            <a:r>
              <a:rPr sz="3200" dirty="0"/>
              <a:t>dengan  ukuran </a:t>
            </a:r>
            <a:r>
              <a:rPr sz="3200" spc="5" dirty="0"/>
              <a:t>sampel </a:t>
            </a:r>
            <a:r>
              <a:rPr sz="3200" dirty="0"/>
              <a:t>yang sangat besar, </a:t>
            </a:r>
            <a:r>
              <a:rPr sz="3200" spc="5" dirty="0"/>
              <a:t>maka  </a:t>
            </a:r>
            <a:r>
              <a:rPr sz="3200" spc="-5" dirty="0"/>
              <a:t>distribusi </a:t>
            </a:r>
            <a:r>
              <a:rPr sz="3200" dirty="0"/>
              <a:t>rata-rata </a:t>
            </a:r>
            <a:r>
              <a:rPr sz="3200" spc="5" dirty="0"/>
              <a:t>sampel </a:t>
            </a:r>
            <a:r>
              <a:rPr sz="3200" dirty="0"/>
              <a:t>tersebut  mendekati </a:t>
            </a:r>
            <a:r>
              <a:rPr sz="3200" spc="-5" dirty="0" err="1"/>
              <a:t>distribusi</a:t>
            </a:r>
            <a:r>
              <a:rPr sz="3200" spc="-5" dirty="0"/>
              <a:t> </a:t>
            </a:r>
            <a:r>
              <a:rPr sz="3200" dirty="0"/>
              <a:t>normal </a:t>
            </a:r>
            <a:r>
              <a:rPr sz="3200" dirty="0" err="1"/>
              <a:t>dengan</a:t>
            </a:r>
            <a:r>
              <a:rPr sz="3200" dirty="0"/>
              <a:t>  </a:t>
            </a:r>
            <a:r>
              <a:rPr sz="3200" dirty="0" err="1"/>
              <a:t>pendekatan</a:t>
            </a:r>
            <a:r>
              <a:rPr sz="3200" dirty="0"/>
              <a:t> rata-rata dan </a:t>
            </a:r>
            <a:r>
              <a:rPr sz="3200" dirty="0" err="1"/>
              <a:t>simpangan</a:t>
            </a:r>
            <a:r>
              <a:rPr sz="3200" spc="-45" dirty="0"/>
              <a:t> </a:t>
            </a:r>
            <a:r>
              <a:rPr sz="3200" dirty="0" err="1"/>
              <a:t>baku</a:t>
            </a:r>
            <a:endParaRPr sz="3200" dirty="0">
              <a:latin typeface="UnDotum"/>
              <a:cs typeface="UnDotum"/>
            </a:endParaRPr>
          </a:p>
        </p:txBody>
      </p:sp>
      <p:sp>
        <p:nvSpPr>
          <p:cNvPr id="5" name="object 5"/>
          <p:cNvSpPr/>
          <p:nvPr/>
        </p:nvSpPr>
        <p:spPr>
          <a:xfrm>
            <a:off x="3982720" y="5067300"/>
            <a:ext cx="81280" cy="0"/>
          </a:xfrm>
          <a:custGeom>
            <a:avLst/>
            <a:gdLst/>
            <a:ahLst/>
            <a:cxnLst/>
            <a:rect l="l" t="t" r="r" b="b"/>
            <a:pathLst>
              <a:path w="81280">
                <a:moveTo>
                  <a:pt x="0" y="0"/>
                </a:moveTo>
                <a:lnTo>
                  <a:pt x="81280" y="0"/>
                </a:lnTo>
              </a:path>
            </a:pathLst>
          </a:custGeom>
          <a:ln w="7620">
            <a:solidFill>
              <a:srgbClr val="000000"/>
            </a:solidFill>
          </a:ln>
        </p:spPr>
        <p:txBody>
          <a:bodyPr wrap="square" lIns="0" tIns="0" rIns="0" bIns="0" rtlCol="0"/>
          <a:lstStyle/>
          <a:p>
            <a:endParaRPr/>
          </a:p>
        </p:txBody>
      </p:sp>
      <p:sp>
        <p:nvSpPr>
          <p:cNvPr id="6" name="object 6"/>
          <p:cNvSpPr/>
          <p:nvPr/>
        </p:nvSpPr>
        <p:spPr>
          <a:xfrm>
            <a:off x="4451350" y="4904740"/>
            <a:ext cx="138430" cy="0"/>
          </a:xfrm>
          <a:custGeom>
            <a:avLst/>
            <a:gdLst/>
            <a:ahLst/>
            <a:cxnLst/>
            <a:rect l="l" t="t" r="r" b="b"/>
            <a:pathLst>
              <a:path w="138430">
                <a:moveTo>
                  <a:pt x="0" y="0"/>
                </a:moveTo>
                <a:lnTo>
                  <a:pt x="138430" y="0"/>
                </a:lnTo>
              </a:path>
            </a:pathLst>
          </a:custGeom>
          <a:ln w="12700">
            <a:solidFill>
              <a:srgbClr val="000000"/>
            </a:solidFill>
          </a:ln>
        </p:spPr>
        <p:txBody>
          <a:bodyPr wrap="square" lIns="0" tIns="0" rIns="0" bIns="0" rtlCol="0"/>
          <a:lstStyle/>
          <a:p>
            <a:endParaRPr/>
          </a:p>
        </p:txBody>
      </p:sp>
      <p:sp>
        <p:nvSpPr>
          <p:cNvPr id="7" name="object 7"/>
          <p:cNvSpPr/>
          <p:nvPr/>
        </p:nvSpPr>
        <p:spPr>
          <a:xfrm>
            <a:off x="4443729" y="4845050"/>
            <a:ext cx="153670" cy="0"/>
          </a:xfrm>
          <a:custGeom>
            <a:avLst/>
            <a:gdLst/>
            <a:ahLst/>
            <a:cxnLst/>
            <a:rect l="l" t="t" r="r" b="b"/>
            <a:pathLst>
              <a:path w="153669">
                <a:moveTo>
                  <a:pt x="0" y="0"/>
                </a:moveTo>
                <a:lnTo>
                  <a:pt x="153669" y="0"/>
                </a:lnTo>
              </a:path>
            </a:pathLst>
          </a:custGeom>
          <a:ln w="12700">
            <a:solidFill>
              <a:srgbClr val="000000"/>
            </a:solidFill>
          </a:ln>
        </p:spPr>
        <p:txBody>
          <a:bodyPr wrap="square" lIns="0" tIns="0" rIns="0" bIns="0" rtlCol="0"/>
          <a:lstStyle/>
          <a:p>
            <a:endParaRPr/>
          </a:p>
        </p:txBody>
      </p:sp>
      <p:sp>
        <p:nvSpPr>
          <p:cNvPr id="8" name="object 8"/>
          <p:cNvSpPr/>
          <p:nvPr/>
        </p:nvSpPr>
        <p:spPr>
          <a:xfrm>
            <a:off x="5497829" y="4665979"/>
            <a:ext cx="138430" cy="0"/>
          </a:xfrm>
          <a:custGeom>
            <a:avLst/>
            <a:gdLst/>
            <a:ahLst/>
            <a:cxnLst/>
            <a:rect l="l" t="t" r="r" b="b"/>
            <a:pathLst>
              <a:path w="138429">
                <a:moveTo>
                  <a:pt x="0" y="0"/>
                </a:moveTo>
                <a:lnTo>
                  <a:pt x="138430" y="0"/>
                </a:lnTo>
              </a:path>
            </a:pathLst>
          </a:custGeom>
          <a:ln w="12700">
            <a:solidFill>
              <a:srgbClr val="000000"/>
            </a:solidFill>
          </a:ln>
        </p:spPr>
        <p:txBody>
          <a:bodyPr wrap="square" lIns="0" tIns="0" rIns="0" bIns="0" rtlCol="0"/>
          <a:lstStyle/>
          <a:p>
            <a:endParaRPr/>
          </a:p>
        </p:txBody>
      </p:sp>
      <p:sp>
        <p:nvSpPr>
          <p:cNvPr id="9" name="object 9"/>
          <p:cNvSpPr/>
          <p:nvPr/>
        </p:nvSpPr>
        <p:spPr>
          <a:xfrm>
            <a:off x="4935221" y="5021579"/>
            <a:ext cx="864869" cy="0"/>
          </a:xfrm>
          <a:custGeom>
            <a:avLst/>
            <a:gdLst/>
            <a:ahLst/>
            <a:cxnLst/>
            <a:rect l="l" t="t" r="r" b="b"/>
            <a:pathLst>
              <a:path w="864870">
                <a:moveTo>
                  <a:pt x="0" y="0"/>
                </a:moveTo>
                <a:lnTo>
                  <a:pt x="864869" y="0"/>
                </a:lnTo>
              </a:path>
            </a:pathLst>
          </a:custGeom>
          <a:ln w="12700">
            <a:solidFill>
              <a:srgbClr val="000000"/>
            </a:solidFill>
          </a:ln>
        </p:spPr>
        <p:txBody>
          <a:bodyPr wrap="square" lIns="0" tIns="0" rIns="0" bIns="0" rtlCol="0"/>
          <a:lstStyle/>
          <a:p>
            <a:endParaRPr/>
          </a:p>
        </p:txBody>
      </p:sp>
      <p:sp>
        <p:nvSpPr>
          <p:cNvPr id="10" name="object 10"/>
          <p:cNvSpPr/>
          <p:nvPr/>
        </p:nvSpPr>
        <p:spPr>
          <a:xfrm>
            <a:off x="6136640" y="5021579"/>
            <a:ext cx="576580" cy="0"/>
          </a:xfrm>
          <a:custGeom>
            <a:avLst/>
            <a:gdLst/>
            <a:ahLst/>
            <a:cxnLst/>
            <a:rect l="l" t="t" r="r" b="b"/>
            <a:pathLst>
              <a:path w="576579">
                <a:moveTo>
                  <a:pt x="0" y="0"/>
                </a:moveTo>
                <a:lnTo>
                  <a:pt x="576580" y="0"/>
                </a:lnTo>
              </a:path>
            </a:pathLst>
          </a:custGeom>
          <a:ln w="12700">
            <a:solidFill>
              <a:srgbClr val="000000"/>
            </a:solidFill>
          </a:ln>
        </p:spPr>
        <p:txBody>
          <a:bodyPr wrap="square" lIns="0" tIns="0" rIns="0" bIns="0" rtlCol="0"/>
          <a:lstStyle/>
          <a:p>
            <a:endParaRPr/>
          </a:p>
        </p:txBody>
      </p:sp>
      <p:sp>
        <p:nvSpPr>
          <p:cNvPr id="11" name="object 11"/>
          <p:cNvSpPr/>
          <p:nvPr/>
        </p:nvSpPr>
        <p:spPr>
          <a:xfrm>
            <a:off x="3987800" y="5988050"/>
            <a:ext cx="80010" cy="0"/>
          </a:xfrm>
          <a:custGeom>
            <a:avLst/>
            <a:gdLst/>
            <a:ahLst/>
            <a:cxnLst/>
            <a:rect l="l" t="t" r="r" b="b"/>
            <a:pathLst>
              <a:path w="80010">
                <a:moveTo>
                  <a:pt x="0" y="0"/>
                </a:moveTo>
                <a:lnTo>
                  <a:pt x="80010" y="0"/>
                </a:lnTo>
              </a:path>
            </a:pathLst>
          </a:custGeom>
          <a:ln w="7620">
            <a:solidFill>
              <a:srgbClr val="000000"/>
            </a:solidFill>
          </a:ln>
        </p:spPr>
        <p:txBody>
          <a:bodyPr wrap="square" lIns="0" tIns="0" rIns="0" bIns="0" rtlCol="0"/>
          <a:lstStyle/>
          <a:p>
            <a:endParaRPr/>
          </a:p>
        </p:txBody>
      </p:sp>
      <p:grpSp>
        <p:nvGrpSpPr>
          <p:cNvPr id="12" name="object 12"/>
          <p:cNvGrpSpPr/>
          <p:nvPr/>
        </p:nvGrpSpPr>
        <p:grpSpPr>
          <a:xfrm>
            <a:off x="4434839" y="5935980"/>
            <a:ext cx="438150" cy="386715"/>
            <a:chOff x="2910839" y="5935979"/>
            <a:chExt cx="438150" cy="386715"/>
          </a:xfrm>
        </p:grpSpPr>
        <p:sp>
          <p:nvSpPr>
            <p:cNvPr id="13" name="object 13"/>
            <p:cNvSpPr/>
            <p:nvPr/>
          </p:nvSpPr>
          <p:spPr>
            <a:xfrm>
              <a:off x="2943859" y="6195059"/>
              <a:ext cx="40640" cy="24130"/>
            </a:xfrm>
            <a:custGeom>
              <a:avLst/>
              <a:gdLst/>
              <a:ahLst/>
              <a:cxnLst/>
              <a:rect l="l" t="t" r="r" b="b"/>
              <a:pathLst>
                <a:path w="40639" h="24129">
                  <a:moveTo>
                    <a:pt x="0" y="24129"/>
                  </a:moveTo>
                  <a:lnTo>
                    <a:pt x="40639" y="0"/>
                  </a:lnTo>
                </a:path>
              </a:pathLst>
            </a:custGeom>
            <a:ln w="12700">
              <a:solidFill>
                <a:srgbClr val="000000"/>
              </a:solidFill>
            </a:ln>
          </p:spPr>
          <p:txBody>
            <a:bodyPr wrap="square" lIns="0" tIns="0" rIns="0" bIns="0" rtlCol="0"/>
            <a:lstStyle/>
            <a:p>
              <a:endParaRPr/>
            </a:p>
          </p:txBody>
        </p:sp>
        <p:sp>
          <p:nvSpPr>
            <p:cNvPr id="14" name="object 14"/>
            <p:cNvSpPr/>
            <p:nvPr/>
          </p:nvSpPr>
          <p:spPr>
            <a:xfrm>
              <a:off x="2984499" y="6202679"/>
              <a:ext cx="58419" cy="106680"/>
            </a:xfrm>
            <a:custGeom>
              <a:avLst/>
              <a:gdLst/>
              <a:ahLst/>
              <a:cxnLst/>
              <a:rect l="l" t="t" r="r" b="b"/>
              <a:pathLst>
                <a:path w="58419" h="106679">
                  <a:moveTo>
                    <a:pt x="0" y="0"/>
                  </a:moveTo>
                  <a:lnTo>
                    <a:pt x="58419" y="106680"/>
                  </a:lnTo>
                </a:path>
              </a:pathLst>
            </a:custGeom>
            <a:ln w="26670">
              <a:solidFill>
                <a:srgbClr val="000000"/>
              </a:solidFill>
            </a:ln>
          </p:spPr>
          <p:txBody>
            <a:bodyPr wrap="square" lIns="0" tIns="0" rIns="0" bIns="0" rtlCol="0"/>
            <a:lstStyle/>
            <a:p>
              <a:endParaRPr/>
            </a:p>
          </p:txBody>
        </p:sp>
        <p:sp>
          <p:nvSpPr>
            <p:cNvPr id="15" name="object 15"/>
            <p:cNvSpPr/>
            <p:nvPr/>
          </p:nvSpPr>
          <p:spPr>
            <a:xfrm>
              <a:off x="2910839" y="5942329"/>
              <a:ext cx="438150" cy="367030"/>
            </a:xfrm>
            <a:custGeom>
              <a:avLst/>
              <a:gdLst/>
              <a:ahLst/>
              <a:cxnLst/>
              <a:rect l="l" t="t" r="r" b="b"/>
              <a:pathLst>
                <a:path w="438150" h="367029">
                  <a:moveTo>
                    <a:pt x="138430" y="367030"/>
                  </a:moveTo>
                  <a:lnTo>
                    <a:pt x="217170" y="45720"/>
                  </a:lnTo>
                </a:path>
                <a:path w="438150" h="367029">
                  <a:moveTo>
                    <a:pt x="217170" y="45720"/>
                  </a:moveTo>
                  <a:lnTo>
                    <a:pt x="411480" y="45720"/>
                  </a:lnTo>
                </a:path>
                <a:path w="438150" h="367029">
                  <a:moveTo>
                    <a:pt x="0" y="0"/>
                  </a:moveTo>
                  <a:lnTo>
                    <a:pt x="438150" y="0"/>
                  </a:lnTo>
                </a:path>
              </a:pathLst>
            </a:custGeom>
            <a:ln w="12700">
              <a:solidFill>
                <a:srgbClr val="000000"/>
              </a:solidFill>
            </a:ln>
          </p:spPr>
          <p:txBody>
            <a:bodyPr wrap="square" lIns="0" tIns="0" rIns="0" bIns="0" rtlCol="0"/>
            <a:lstStyle/>
            <a:p>
              <a:endParaRPr/>
            </a:p>
          </p:txBody>
        </p:sp>
      </p:grpSp>
      <p:sp>
        <p:nvSpPr>
          <p:cNvPr id="16" name="object 16"/>
          <p:cNvSpPr txBox="1"/>
          <p:nvPr/>
        </p:nvSpPr>
        <p:spPr>
          <a:xfrm>
            <a:off x="4658361" y="5961379"/>
            <a:ext cx="184785" cy="406400"/>
          </a:xfrm>
          <a:prstGeom prst="rect">
            <a:avLst/>
          </a:prstGeom>
        </p:spPr>
        <p:txBody>
          <a:bodyPr vert="horz" wrap="square" lIns="0" tIns="12700" rIns="0" bIns="0" rtlCol="0">
            <a:spAutoFit/>
          </a:bodyPr>
          <a:lstStyle/>
          <a:p>
            <a:pPr marL="12700">
              <a:spcBef>
                <a:spcPts val="100"/>
              </a:spcBef>
            </a:pPr>
            <a:r>
              <a:rPr sz="2500" i="1" dirty="0">
                <a:latin typeface="Times New Roman"/>
                <a:cs typeface="Times New Roman"/>
              </a:rPr>
              <a:t>n</a:t>
            </a:r>
            <a:endParaRPr sz="2500">
              <a:latin typeface="Times New Roman"/>
              <a:cs typeface="Times New Roman"/>
            </a:endParaRPr>
          </a:p>
        </p:txBody>
      </p:sp>
      <p:sp>
        <p:nvSpPr>
          <p:cNvPr id="17" name="object 17"/>
          <p:cNvSpPr txBox="1"/>
          <p:nvPr/>
        </p:nvSpPr>
        <p:spPr>
          <a:xfrm>
            <a:off x="4582161" y="5491479"/>
            <a:ext cx="149225" cy="406400"/>
          </a:xfrm>
          <a:prstGeom prst="rect">
            <a:avLst/>
          </a:prstGeom>
        </p:spPr>
        <p:txBody>
          <a:bodyPr vert="horz" wrap="square" lIns="0" tIns="12700" rIns="0" bIns="0" rtlCol="0">
            <a:spAutoFit/>
          </a:bodyPr>
          <a:lstStyle/>
          <a:p>
            <a:pPr marL="12700">
              <a:spcBef>
                <a:spcPts val="100"/>
              </a:spcBef>
            </a:pPr>
            <a:r>
              <a:rPr sz="2500" i="1" dirty="0">
                <a:latin typeface="Times New Roman"/>
                <a:cs typeface="Times New Roman"/>
              </a:rPr>
              <a:t>s</a:t>
            </a:r>
            <a:endParaRPr sz="2500" dirty="0">
              <a:latin typeface="Times New Roman"/>
              <a:cs typeface="Times New Roman"/>
            </a:endParaRPr>
          </a:p>
        </p:txBody>
      </p:sp>
      <p:sp>
        <p:nvSpPr>
          <p:cNvPr id="18" name="object 18"/>
          <p:cNvSpPr txBox="1"/>
          <p:nvPr/>
        </p:nvSpPr>
        <p:spPr>
          <a:xfrm>
            <a:off x="3970020" y="5902959"/>
            <a:ext cx="107950" cy="237244"/>
          </a:xfrm>
          <a:prstGeom prst="rect">
            <a:avLst/>
          </a:prstGeom>
        </p:spPr>
        <p:txBody>
          <a:bodyPr vert="horz" wrap="square" lIns="0" tIns="13970" rIns="0" bIns="0" rtlCol="0">
            <a:spAutoFit/>
          </a:bodyPr>
          <a:lstStyle/>
          <a:p>
            <a:pPr marL="12700">
              <a:spcBef>
                <a:spcPts val="110"/>
              </a:spcBef>
            </a:pPr>
            <a:r>
              <a:rPr sz="1450" i="1" dirty="0">
                <a:latin typeface="Times New Roman"/>
                <a:cs typeface="Times New Roman"/>
              </a:rPr>
              <a:t>x</a:t>
            </a:r>
            <a:endParaRPr sz="1450">
              <a:latin typeface="Times New Roman"/>
              <a:cs typeface="Times New Roman"/>
            </a:endParaRPr>
          </a:p>
        </p:txBody>
      </p:sp>
      <p:sp>
        <p:nvSpPr>
          <p:cNvPr id="19" name="object 19"/>
          <p:cNvSpPr txBox="1"/>
          <p:nvPr/>
        </p:nvSpPr>
        <p:spPr>
          <a:xfrm>
            <a:off x="3964939" y="4982209"/>
            <a:ext cx="107950" cy="237244"/>
          </a:xfrm>
          <a:prstGeom prst="rect">
            <a:avLst/>
          </a:prstGeom>
        </p:spPr>
        <p:txBody>
          <a:bodyPr vert="horz" wrap="square" lIns="0" tIns="13970" rIns="0" bIns="0" rtlCol="0">
            <a:spAutoFit/>
          </a:bodyPr>
          <a:lstStyle/>
          <a:p>
            <a:pPr marL="12700">
              <a:spcBef>
                <a:spcPts val="110"/>
              </a:spcBef>
            </a:pPr>
            <a:r>
              <a:rPr sz="1450" i="1" dirty="0">
                <a:latin typeface="Times New Roman"/>
                <a:cs typeface="Times New Roman"/>
              </a:rPr>
              <a:t>x</a:t>
            </a:r>
            <a:endParaRPr sz="1450">
              <a:latin typeface="Times New Roman"/>
              <a:cs typeface="Times New Roman"/>
            </a:endParaRPr>
          </a:p>
        </p:txBody>
      </p:sp>
      <p:sp>
        <p:nvSpPr>
          <p:cNvPr id="20" name="object 20"/>
          <p:cNvSpPr txBox="1"/>
          <p:nvPr/>
        </p:nvSpPr>
        <p:spPr>
          <a:xfrm>
            <a:off x="5053330" y="4375150"/>
            <a:ext cx="1679575" cy="596900"/>
          </a:xfrm>
          <a:prstGeom prst="rect">
            <a:avLst/>
          </a:prstGeom>
        </p:spPr>
        <p:txBody>
          <a:bodyPr vert="horz" wrap="square" lIns="0" tIns="12700" rIns="0" bIns="0" rtlCol="0">
            <a:spAutoFit/>
          </a:bodyPr>
          <a:lstStyle/>
          <a:p>
            <a:pPr marL="38100">
              <a:spcBef>
                <a:spcPts val="100"/>
              </a:spcBef>
              <a:tabLst>
                <a:tab pos="829944" algn="l"/>
              </a:tabLst>
            </a:pPr>
            <a:r>
              <a:rPr sz="5625" spc="-15" baseline="-8888" dirty="0">
                <a:latin typeface="Symbol"/>
                <a:cs typeface="Symbol"/>
              </a:rPr>
              <a:t></a:t>
            </a:r>
            <a:r>
              <a:rPr sz="5625" spc="-727" baseline="-8888" dirty="0">
                <a:latin typeface="Times New Roman"/>
                <a:cs typeface="Times New Roman"/>
              </a:rPr>
              <a:t> </a:t>
            </a:r>
            <a:r>
              <a:rPr sz="2500" i="1" dirty="0">
                <a:latin typeface="Times New Roman"/>
                <a:cs typeface="Times New Roman"/>
              </a:rPr>
              <a:t>x	</a:t>
            </a:r>
            <a:r>
              <a:rPr sz="3750" spc="-7" baseline="-41111" dirty="0">
                <a:latin typeface="Symbol"/>
                <a:cs typeface="Symbol"/>
              </a:rPr>
              <a:t></a:t>
            </a:r>
            <a:r>
              <a:rPr sz="3750" spc="-7" baseline="-41111" dirty="0">
                <a:latin typeface="Times New Roman"/>
                <a:cs typeface="Times New Roman"/>
              </a:rPr>
              <a:t> </a:t>
            </a:r>
            <a:r>
              <a:rPr sz="5625" spc="-15" baseline="-8888" dirty="0">
                <a:latin typeface="Symbol"/>
                <a:cs typeface="Symbol"/>
              </a:rPr>
              <a:t></a:t>
            </a:r>
            <a:r>
              <a:rPr sz="5625" spc="-607" baseline="-8888" dirty="0">
                <a:latin typeface="Times New Roman"/>
                <a:cs typeface="Times New Roman"/>
              </a:rPr>
              <a:t> </a:t>
            </a:r>
            <a:r>
              <a:rPr sz="2500" i="1" dirty="0">
                <a:latin typeface="Times New Roman"/>
                <a:cs typeface="Times New Roman"/>
              </a:rPr>
              <a:t>x</a:t>
            </a:r>
            <a:endParaRPr sz="2500">
              <a:latin typeface="Times New Roman"/>
              <a:cs typeface="Times New Roman"/>
            </a:endParaRPr>
          </a:p>
        </p:txBody>
      </p:sp>
      <p:sp>
        <p:nvSpPr>
          <p:cNvPr id="21" name="object 21"/>
          <p:cNvSpPr txBox="1"/>
          <p:nvPr/>
        </p:nvSpPr>
        <p:spPr>
          <a:xfrm>
            <a:off x="3729989" y="5679743"/>
            <a:ext cx="638810" cy="420370"/>
          </a:xfrm>
          <a:prstGeom prst="rect">
            <a:avLst/>
          </a:prstGeom>
        </p:spPr>
        <p:txBody>
          <a:bodyPr vert="horz" wrap="square" lIns="0" tIns="17145" rIns="0" bIns="0" rtlCol="0">
            <a:spAutoFit/>
          </a:bodyPr>
          <a:lstStyle/>
          <a:p>
            <a:pPr marL="12700">
              <a:spcBef>
                <a:spcPts val="135"/>
              </a:spcBef>
              <a:tabLst>
                <a:tab pos="451484" algn="l"/>
              </a:tabLst>
            </a:pPr>
            <a:r>
              <a:rPr sz="2550" spc="-40" dirty="0">
                <a:latin typeface="Symbol"/>
                <a:cs typeface="Symbol"/>
              </a:rPr>
              <a:t></a:t>
            </a:r>
            <a:r>
              <a:rPr sz="2550" spc="-40" dirty="0">
                <a:latin typeface="Times New Roman"/>
                <a:cs typeface="Times New Roman"/>
              </a:rPr>
              <a:t>	</a:t>
            </a:r>
            <a:r>
              <a:rPr sz="2500" spc="-5" dirty="0">
                <a:latin typeface="Symbol"/>
                <a:cs typeface="Symbol"/>
              </a:rPr>
              <a:t></a:t>
            </a:r>
            <a:endParaRPr sz="2500">
              <a:latin typeface="Symbol"/>
              <a:cs typeface="Symbol"/>
            </a:endParaRPr>
          </a:p>
        </p:txBody>
      </p:sp>
      <p:sp>
        <p:nvSpPr>
          <p:cNvPr id="22" name="object 22"/>
          <p:cNvSpPr txBox="1"/>
          <p:nvPr/>
        </p:nvSpPr>
        <p:spPr>
          <a:xfrm>
            <a:off x="3760470" y="4760263"/>
            <a:ext cx="1108710" cy="420370"/>
          </a:xfrm>
          <a:prstGeom prst="rect">
            <a:avLst/>
          </a:prstGeom>
        </p:spPr>
        <p:txBody>
          <a:bodyPr vert="horz" wrap="square" lIns="0" tIns="17145" rIns="0" bIns="0" rtlCol="0">
            <a:spAutoFit/>
          </a:bodyPr>
          <a:lstStyle/>
          <a:p>
            <a:pPr marL="12700">
              <a:spcBef>
                <a:spcPts val="135"/>
              </a:spcBef>
              <a:tabLst>
                <a:tab pos="415925" algn="l"/>
              </a:tabLst>
            </a:pPr>
            <a:r>
              <a:rPr sz="2550" spc="-35" dirty="0">
                <a:latin typeface="Symbol"/>
                <a:cs typeface="Symbol"/>
              </a:rPr>
              <a:t></a:t>
            </a:r>
            <a:r>
              <a:rPr sz="2550" spc="-35" dirty="0">
                <a:latin typeface="Times New Roman"/>
                <a:cs typeface="Times New Roman"/>
              </a:rPr>
              <a:t>	</a:t>
            </a:r>
            <a:r>
              <a:rPr sz="2500" spc="-5" dirty="0">
                <a:latin typeface="Symbol"/>
                <a:cs typeface="Symbol"/>
              </a:rPr>
              <a:t></a:t>
            </a:r>
            <a:r>
              <a:rPr sz="2500" spc="-5" dirty="0">
                <a:latin typeface="Times New Roman"/>
                <a:cs typeface="Times New Roman"/>
              </a:rPr>
              <a:t> </a:t>
            </a:r>
            <a:r>
              <a:rPr sz="2500" i="1" dirty="0">
                <a:latin typeface="Times New Roman"/>
                <a:cs typeface="Times New Roman"/>
              </a:rPr>
              <a:t>x</a:t>
            </a:r>
            <a:r>
              <a:rPr sz="2500" i="1" spc="155" dirty="0">
                <a:latin typeface="Times New Roman"/>
                <a:cs typeface="Times New Roman"/>
              </a:rPr>
              <a:t> </a:t>
            </a:r>
            <a:r>
              <a:rPr sz="2500" spc="-5" dirty="0">
                <a:latin typeface="Symbol"/>
                <a:cs typeface="Symbol"/>
              </a:rPr>
              <a:t></a:t>
            </a:r>
            <a:endParaRPr sz="2500">
              <a:latin typeface="Symbol"/>
              <a:cs typeface="Symbol"/>
            </a:endParaRPr>
          </a:p>
        </p:txBody>
      </p:sp>
      <p:sp>
        <p:nvSpPr>
          <p:cNvPr id="23" name="object 23"/>
          <p:cNvSpPr txBox="1"/>
          <p:nvPr/>
        </p:nvSpPr>
        <p:spPr>
          <a:xfrm>
            <a:off x="4939029" y="5019040"/>
            <a:ext cx="1598930" cy="406400"/>
          </a:xfrm>
          <a:prstGeom prst="rect">
            <a:avLst/>
          </a:prstGeom>
        </p:spPr>
        <p:txBody>
          <a:bodyPr vert="horz" wrap="square" lIns="0" tIns="12700" rIns="0" bIns="0" rtlCol="0">
            <a:spAutoFit/>
          </a:bodyPr>
          <a:lstStyle/>
          <a:p>
            <a:pPr marL="12700">
              <a:spcBef>
                <a:spcPts val="100"/>
              </a:spcBef>
              <a:tabLst>
                <a:tab pos="1373505" algn="l"/>
              </a:tabLst>
            </a:pPr>
            <a:r>
              <a:rPr sz="2500" spc="175" dirty="0">
                <a:latin typeface="Times New Roman"/>
                <a:cs typeface="Times New Roman"/>
              </a:rPr>
              <a:t>(</a:t>
            </a:r>
            <a:r>
              <a:rPr sz="2500" i="1" dirty="0">
                <a:latin typeface="Times New Roman"/>
                <a:cs typeface="Times New Roman"/>
              </a:rPr>
              <a:t>N</a:t>
            </a:r>
            <a:r>
              <a:rPr sz="2500" i="1" spc="5" dirty="0">
                <a:latin typeface="Times New Roman"/>
                <a:cs typeface="Times New Roman"/>
              </a:rPr>
              <a:t> </a:t>
            </a:r>
            <a:r>
              <a:rPr sz="2500" dirty="0">
                <a:latin typeface="Times New Roman"/>
                <a:cs typeface="Times New Roman"/>
              </a:rPr>
              <a:t>/</a:t>
            </a:r>
            <a:r>
              <a:rPr sz="2500" spc="-190" dirty="0">
                <a:latin typeface="Times New Roman"/>
                <a:cs typeface="Times New Roman"/>
              </a:rPr>
              <a:t> </a:t>
            </a:r>
            <a:r>
              <a:rPr sz="2500" i="1" spc="35" dirty="0">
                <a:latin typeface="Times New Roman"/>
                <a:cs typeface="Times New Roman"/>
              </a:rPr>
              <a:t>n</a:t>
            </a:r>
            <a:r>
              <a:rPr sz="2500" dirty="0">
                <a:latin typeface="Times New Roman"/>
                <a:cs typeface="Times New Roman"/>
              </a:rPr>
              <a:t>)	</a:t>
            </a:r>
            <a:r>
              <a:rPr sz="2500" i="1" dirty="0">
                <a:latin typeface="Times New Roman"/>
                <a:cs typeface="Times New Roman"/>
              </a:rPr>
              <a:t>N</a:t>
            </a:r>
            <a:endParaRPr sz="2500">
              <a:latin typeface="Times New Roman"/>
              <a:cs typeface="Times New Roman"/>
            </a:endParaRPr>
          </a:p>
        </p:txBody>
      </p:sp>
      <p:sp>
        <p:nvSpPr>
          <p:cNvPr id="25" name="object 2"/>
          <p:cNvSpPr txBox="1">
            <a:spLocks noGrp="1"/>
          </p:cNvSpPr>
          <p:nvPr>
            <p:ph type="title"/>
          </p:nvPr>
        </p:nvSpPr>
        <p:spPr>
          <a:xfrm>
            <a:off x="2923971" y="538423"/>
            <a:ext cx="5752237" cy="689932"/>
          </a:xfrm>
          <a:prstGeom prst="rect">
            <a:avLst/>
          </a:prstGeom>
        </p:spPr>
        <p:txBody>
          <a:bodyPr vert="horz" wrap="square" lIns="0" tIns="12700" rIns="0" bIns="0" rtlCol="0" anchor="ctr">
            <a:spAutoFit/>
          </a:bodyPr>
          <a:lstStyle/>
          <a:p>
            <a:pPr marL="12700">
              <a:lnSpc>
                <a:spcPct val="100000"/>
              </a:lnSpc>
              <a:spcBef>
                <a:spcPts val="100"/>
              </a:spcBef>
            </a:pPr>
            <a:r>
              <a:rPr lang="fr-FR" dirty="0"/>
              <a:t>Central </a:t>
            </a:r>
            <a:r>
              <a:rPr lang="fr-FR" dirty="0" err="1"/>
              <a:t>Limit</a:t>
            </a:r>
            <a:r>
              <a:rPr lang="fr-FR" dirty="0"/>
              <a:t> </a:t>
            </a:r>
            <a:r>
              <a:rPr lang="fr-FR" dirty="0" err="1"/>
              <a:t>Theorem</a:t>
            </a:r>
            <a:endParaRPr spc="-750" dirty="0"/>
          </a:p>
        </p:txBody>
      </p:sp>
    </p:spTree>
    <p:extLst>
      <p:ext uri="{BB962C8B-B14F-4D97-AF65-F5344CB8AC3E}">
        <p14:creationId xmlns:p14="http://schemas.microsoft.com/office/powerpoint/2010/main" val="28876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1524000" y="1427480"/>
            <a:ext cx="9144000" cy="4664710"/>
            <a:chOff x="0" y="1427480"/>
            <a:chExt cx="9144000" cy="4664710"/>
          </a:xfrm>
        </p:grpSpPr>
        <p:sp>
          <p:nvSpPr>
            <p:cNvPr id="4" name="object 4"/>
            <p:cNvSpPr/>
            <p:nvPr/>
          </p:nvSpPr>
          <p:spPr>
            <a:xfrm>
              <a:off x="610869" y="1427480"/>
              <a:ext cx="7767320" cy="466471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584960" y="2843530"/>
              <a:ext cx="3343910" cy="153670"/>
            </a:xfrm>
            <a:custGeom>
              <a:avLst/>
              <a:gdLst/>
              <a:ahLst/>
              <a:cxnLst/>
              <a:rect l="l" t="t" r="r" b="b"/>
              <a:pathLst>
                <a:path w="3343910" h="153669">
                  <a:moveTo>
                    <a:pt x="0" y="153670"/>
                  </a:moveTo>
                  <a:lnTo>
                    <a:pt x="566420" y="153670"/>
                  </a:lnTo>
                </a:path>
                <a:path w="3343910" h="153669">
                  <a:moveTo>
                    <a:pt x="1383030" y="81280"/>
                  </a:moveTo>
                  <a:lnTo>
                    <a:pt x="1950719" y="81280"/>
                  </a:lnTo>
                </a:path>
                <a:path w="3343910" h="153669">
                  <a:moveTo>
                    <a:pt x="2778760" y="0"/>
                  </a:moveTo>
                  <a:lnTo>
                    <a:pt x="3343910" y="0"/>
                  </a:lnTo>
                </a:path>
              </a:pathLst>
            </a:custGeom>
            <a:ln w="12579">
              <a:solidFill>
                <a:srgbClr val="000000"/>
              </a:solidFill>
            </a:ln>
          </p:spPr>
          <p:txBody>
            <a:bodyPr wrap="square" lIns="0" tIns="0" rIns="0" bIns="0" rtlCol="0"/>
            <a:lstStyle/>
            <a:p>
              <a:endParaRPr/>
            </a:p>
          </p:txBody>
        </p:sp>
        <p:sp>
          <p:nvSpPr>
            <p:cNvPr id="6" name="object 6"/>
            <p:cNvSpPr/>
            <p:nvPr/>
          </p:nvSpPr>
          <p:spPr>
            <a:xfrm>
              <a:off x="0" y="1512570"/>
              <a:ext cx="9144000" cy="438023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7825740" y="2622550"/>
              <a:ext cx="647700" cy="791210"/>
            </a:xfrm>
            <a:custGeom>
              <a:avLst/>
              <a:gdLst/>
              <a:ahLst/>
              <a:cxnLst/>
              <a:rect l="l" t="t" r="r" b="b"/>
              <a:pathLst>
                <a:path w="647700" h="791210">
                  <a:moveTo>
                    <a:pt x="3809" y="0"/>
                  </a:moveTo>
                  <a:lnTo>
                    <a:pt x="3631" y="40778"/>
                  </a:lnTo>
                  <a:lnTo>
                    <a:pt x="9048" y="80486"/>
                  </a:lnTo>
                  <a:lnTo>
                    <a:pt x="26134" y="118050"/>
                  </a:lnTo>
                  <a:lnTo>
                    <a:pt x="60959" y="152400"/>
                  </a:lnTo>
                  <a:lnTo>
                    <a:pt x="98278" y="173178"/>
                  </a:lnTo>
                  <a:lnTo>
                    <a:pt x="147414" y="192475"/>
                  </a:lnTo>
                  <a:lnTo>
                    <a:pt x="203676" y="210502"/>
                  </a:lnTo>
                  <a:lnTo>
                    <a:pt x="262372" y="227471"/>
                  </a:lnTo>
                  <a:lnTo>
                    <a:pt x="318811" y="243593"/>
                  </a:lnTo>
                  <a:lnTo>
                    <a:pt x="368300" y="259079"/>
                  </a:lnTo>
                  <a:lnTo>
                    <a:pt x="421304" y="276514"/>
                  </a:lnTo>
                  <a:lnTo>
                    <a:pt x="472297" y="292486"/>
                  </a:lnTo>
                  <a:lnTo>
                    <a:pt x="519267" y="307360"/>
                  </a:lnTo>
                  <a:lnTo>
                    <a:pt x="560202" y="321503"/>
                  </a:lnTo>
                  <a:lnTo>
                    <a:pt x="620375" y="351770"/>
                  </a:lnTo>
                  <a:lnTo>
                    <a:pt x="643989" y="381892"/>
                  </a:lnTo>
                  <a:lnTo>
                    <a:pt x="647700" y="396239"/>
                  </a:lnTo>
                </a:path>
                <a:path w="647700" h="791210">
                  <a:moveTo>
                    <a:pt x="647700" y="0"/>
                  </a:moveTo>
                  <a:lnTo>
                    <a:pt x="647700" y="0"/>
                  </a:lnTo>
                </a:path>
                <a:path w="647700" h="791210">
                  <a:moveTo>
                    <a:pt x="0" y="396239"/>
                  </a:moveTo>
                  <a:lnTo>
                    <a:pt x="0" y="396239"/>
                  </a:lnTo>
                </a:path>
                <a:path w="647700" h="791210">
                  <a:moveTo>
                    <a:pt x="3809" y="791210"/>
                  </a:moveTo>
                  <a:lnTo>
                    <a:pt x="3631" y="750966"/>
                  </a:lnTo>
                  <a:lnTo>
                    <a:pt x="9048" y="711200"/>
                  </a:lnTo>
                  <a:lnTo>
                    <a:pt x="26134" y="673338"/>
                  </a:lnTo>
                  <a:lnTo>
                    <a:pt x="60959" y="638810"/>
                  </a:lnTo>
                  <a:lnTo>
                    <a:pt x="98278" y="618031"/>
                  </a:lnTo>
                  <a:lnTo>
                    <a:pt x="147414" y="598734"/>
                  </a:lnTo>
                  <a:lnTo>
                    <a:pt x="203676" y="580707"/>
                  </a:lnTo>
                  <a:lnTo>
                    <a:pt x="262372" y="563738"/>
                  </a:lnTo>
                  <a:lnTo>
                    <a:pt x="318811" y="547616"/>
                  </a:lnTo>
                  <a:lnTo>
                    <a:pt x="368300" y="532129"/>
                  </a:lnTo>
                  <a:lnTo>
                    <a:pt x="421304" y="514695"/>
                  </a:lnTo>
                  <a:lnTo>
                    <a:pt x="472297" y="498723"/>
                  </a:lnTo>
                  <a:lnTo>
                    <a:pt x="519267" y="483849"/>
                  </a:lnTo>
                  <a:lnTo>
                    <a:pt x="560202" y="469706"/>
                  </a:lnTo>
                  <a:lnTo>
                    <a:pt x="620375" y="439439"/>
                  </a:lnTo>
                  <a:lnTo>
                    <a:pt x="643989" y="409317"/>
                  </a:lnTo>
                  <a:lnTo>
                    <a:pt x="647700" y="394970"/>
                  </a:lnTo>
                </a:path>
                <a:path w="647700" h="791210">
                  <a:moveTo>
                    <a:pt x="647700" y="791210"/>
                  </a:moveTo>
                  <a:lnTo>
                    <a:pt x="647700" y="791210"/>
                  </a:lnTo>
                </a:path>
                <a:path w="647700" h="791210">
                  <a:moveTo>
                    <a:pt x="0" y="394970"/>
                  </a:moveTo>
                  <a:lnTo>
                    <a:pt x="0" y="394970"/>
                  </a:lnTo>
                </a:path>
              </a:pathLst>
            </a:custGeom>
            <a:ln w="38097">
              <a:solidFill>
                <a:srgbClr val="FF0000"/>
              </a:solidFill>
            </a:ln>
          </p:spPr>
          <p:txBody>
            <a:bodyPr wrap="square" lIns="0" tIns="0" rIns="0" bIns="0" rtlCol="0"/>
            <a:lstStyle/>
            <a:p>
              <a:endParaRPr/>
            </a:p>
          </p:txBody>
        </p:sp>
        <p:sp>
          <p:nvSpPr>
            <p:cNvPr id="8" name="object 8"/>
            <p:cNvSpPr/>
            <p:nvPr/>
          </p:nvSpPr>
          <p:spPr>
            <a:xfrm>
              <a:off x="5751829" y="3074669"/>
              <a:ext cx="1959610" cy="60960"/>
            </a:xfrm>
            <a:custGeom>
              <a:avLst/>
              <a:gdLst/>
              <a:ahLst/>
              <a:cxnLst/>
              <a:rect l="l" t="t" r="r" b="b"/>
              <a:pathLst>
                <a:path w="1959609" h="60960">
                  <a:moveTo>
                    <a:pt x="0" y="0"/>
                  </a:moveTo>
                  <a:lnTo>
                    <a:pt x="566420" y="0"/>
                  </a:lnTo>
                </a:path>
                <a:path w="1959609" h="60960">
                  <a:moveTo>
                    <a:pt x="1393190" y="60959"/>
                  </a:moveTo>
                  <a:lnTo>
                    <a:pt x="1959610" y="60959"/>
                  </a:lnTo>
                </a:path>
              </a:pathLst>
            </a:custGeom>
            <a:ln w="12579">
              <a:solidFill>
                <a:srgbClr val="000000"/>
              </a:solidFill>
            </a:ln>
          </p:spPr>
          <p:txBody>
            <a:bodyPr wrap="square" lIns="0" tIns="0" rIns="0" bIns="0" rtlCol="0"/>
            <a:lstStyle/>
            <a:p>
              <a:endParaRPr/>
            </a:p>
          </p:txBody>
        </p:sp>
        <p:sp>
          <p:nvSpPr>
            <p:cNvPr id="9" name="object 9"/>
            <p:cNvSpPr/>
            <p:nvPr/>
          </p:nvSpPr>
          <p:spPr>
            <a:xfrm>
              <a:off x="1187450" y="3026410"/>
              <a:ext cx="7308850" cy="0"/>
            </a:xfrm>
            <a:custGeom>
              <a:avLst/>
              <a:gdLst/>
              <a:ahLst/>
              <a:cxnLst/>
              <a:rect l="l" t="t" r="r" b="b"/>
              <a:pathLst>
                <a:path w="7308850">
                  <a:moveTo>
                    <a:pt x="0" y="0"/>
                  </a:moveTo>
                  <a:lnTo>
                    <a:pt x="7308850" y="0"/>
                  </a:lnTo>
                </a:path>
              </a:pathLst>
            </a:custGeom>
            <a:ln w="12579">
              <a:solidFill>
                <a:srgbClr val="009900"/>
              </a:solidFill>
            </a:ln>
          </p:spPr>
          <p:txBody>
            <a:bodyPr wrap="square" lIns="0" tIns="0" rIns="0" bIns="0" rtlCol="0"/>
            <a:lstStyle/>
            <a:p>
              <a:endParaRPr/>
            </a:p>
          </p:txBody>
        </p:sp>
      </p:grpSp>
    </p:spTree>
    <p:extLst>
      <p:ext uri="{BB962C8B-B14F-4D97-AF65-F5344CB8AC3E}">
        <p14:creationId xmlns:p14="http://schemas.microsoft.com/office/powerpoint/2010/main" val="822640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569406" y="715400"/>
            <a:ext cx="8135620" cy="583184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404368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208530" y="496569"/>
            <a:ext cx="7637780" cy="581025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879269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727191" y="1052830"/>
            <a:ext cx="3112769" cy="495554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443480" y="1247140"/>
            <a:ext cx="3683000" cy="299720"/>
          </a:xfrm>
          <a:prstGeom prst="rect">
            <a:avLst/>
          </a:prstGeom>
        </p:spPr>
        <p:txBody>
          <a:bodyPr vert="horz" wrap="square" lIns="0" tIns="12700" rIns="0" bIns="0" rtlCol="0" anchor="ctr">
            <a:spAutoFit/>
          </a:bodyPr>
          <a:lstStyle/>
          <a:p>
            <a:pPr marL="12700">
              <a:lnSpc>
                <a:spcPct val="100000"/>
              </a:lnSpc>
              <a:spcBef>
                <a:spcPts val="100"/>
              </a:spcBef>
            </a:pPr>
            <a:r>
              <a:rPr sz="1800" i="1" spc="-5" dirty="0">
                <a:solidFill>
                  <a:srgbClr val="000000"/>
                </a:solidFill>
                <a:latin typeface="Times New Roman"/>
                <a:cs typeface="Times New Roman"/>
              </a:rPr>
              <a:t>P</a:t>
            </a:r>
            <a:r>
              <a:rPr sz="1800" spc="-5" dirty="0">
                <a:solidFill>
                  <a:srgbClr val="000000"/>
                </a:solidFill>
                <a:latin typeface="Times New Roman"/>
                <a:cs typeface="Times New Roman"/>
              </a:rPr>
              <a:t>(1)</a:t>
            </a:r>
            <a:r>
              <a:rPr sz="1800" i="1" spc="-5" dirty="0">
                <a:solidFill>
                  <a:srgbClr val="000000"/>
                </a:solidFill>
                <a:latin typeface="Times New Roman"/>
                <a:cs typeface="Times New Roman"/>
              </a:rPr>
              <a:t>=P</a:t>
            </a:r>
            <a:r>
              <a:rPr sz="1800" spc="-5" dirty="0">
                <a:solidFill>
                  <a:srgbClr val="000000"/>
                </a:solidFill>
                <a:latin typeface="Times New Roman"/>
                <a:cs typeface="Times New Roman"/>
              </a:rPr>
              <a:t>(2)</a:t>
            </a:r>
            <a:r>
              <a:rPr sz="1800" i="1" spc="-5" dirty="0">
                <a:solidFill>
                  <a:srgbClr val="000000"/>
                </a:solidFill>
                <a:latin typeface="Times New Roman"/>
                <a:cs typeface="Times New Roman"/>
              </a:rPr>
              <a:t>=P</a:t>
            </a:r>
            <a:r>
              <a:rPr sz="1800" spc="-5" dirty="0">
                <a:solidFill>
                  <a:srgbClr val="000000"/>
                </a:solidFill>
                <a:latin typeface="Times New Roman"/>
                <a:cs typeface="Times New Roman"/>
              </a:rPr>
              <a:t>(3)</a:t>
            </a:r>
            <a:r>
              <a:rPr sz="1800" i="1" spc="-5" dirty="0">
                <a:solidFill>
                  <a:srgbClr val="000000"/>
                </a:solidFill>
                <a:latin typeface="Times New Roman"/>
                <a:cs typeface="Times New Roman"/>
              </a:rPr>
              <a:t>=P</a:t>
            </a:r>
            <a:r>
              <a:rPr sz="1800" spc="-5" dirty="0">
                <a:solidFill>
                  <a:srgbClr val="000000"/>
                </a:solidFill>
                <a:latin typeface="Times New Roman"/>
                <a:cs typeface="Times New Roman"/>
              </a:rPr>
              <a:t>(4)</a:t>
            </a:r>
            <a:r>
              <a:rPr sz="1800" i="1" spc="-5" dirty="0">
                <a:solidFill>
                  <a:srgbClr val="000000"/>
                </a:solidFill>
                <a:latin typeface="Times New Roman"/>
                <a:cs typeface="Times New Roman"/>
              </a:rPr>
              <a:t>=P</a:t>
            </a:r>
            <a:r>
              <a:rPr sz="1800" spc="-5" dirty="0">
                <a:solidFill>
                  <a:srgbClr val="000000"/>
                </a:solidFill>
                <a:latin typeface="Times New Roman"/>
                <a:cs typeface="Times New Roman"/>
              </a:rPr>
              <a:t>(5)</a:t>
            </a:r>
            <a:r>
              <a:rPr sz="1800" i="1" spc="-5" dirty="0">
                <a:solidFill>
                  <a:srgbClr val="000000"/>
                </a:solidFill>
                <a:latin typeface="Times New Roman"/>
                <a:cs typeface="Times New Roman"/>
              </a:rPr>
              <a:t>=P</a:t>
            </a:r>
            <a:r>
              <a:rPr sz="1800" spc="-5" dirty="0">
                <a:solidFill>
                  <a:srgbClr val="000000"/>
                </a:solidFill>
                <a:latin typeface="Times New Roman"/>
                <a:cs typeface="Times New Roman"/>
              </a:rPr>
              <a:t>(6)</a:t>
            </a:r>
            <a:r>
              <a:rPr sz="1800" i="1" spc="-5" dirty="0">
                <a:solidFill>
                  <a:srgbClr val="000000"/>
                </a:solidFill>
                <a:latin typeface="Times New Roman"/>
                <a:cs typeface="Times New Roman"/>
              </a:rPr>
              <a:t>=</a:t>
            </a:r>
            <a:r>
              <a:rPr sz="1800" spc="-5" dirty="0">
                <a:solidFill>
                  <a:srgbClr val="000000"/>
                </a:solidFill>
                <a:latin typeface="Times New Roman"/>
                <a:cs typeface="Times New Roman"/>
              </a:rPr>
              <a:t>1</a:t>
            </a:r>
            <a:r>
              <a:rPr sz="1800" i="1" spc="-5" dirty="0">
                <a:solidFill>
                  <a:srgbClr val="000000"/>
                </a:solidFill>
                <a:latin typeface="Times New Roman"/>
                <a:cs typeface="Times New Roman"/>
              </a:rPr>
              <a:t>/</a:t>
            </a:r>
            <a:r>
              <a:rPr sz="1800" spc="-5" dirty="0">
                <a:solidFill>
                  <a:srgbClr val="000000"/>
                </a:solidFill>
                <a:latin typeface="Times New Roman"/>
                <a:cs typeface="Times New Roman"/>
              </a:rPr>
              <a:t>6</a:t>
            </a:r>
            <a:endParaRPr sz="1800">
              <a:latin typeface="Times New Roman"/>
              <a:cs typeface="Times New Roman"/>
            </a:endParaRPr>
          </a:p>
        </p:txBody>
      </p:sp>
      <p:sp>
        <p:nvSpPr>
          <p:cNvPr id="5" name="object 5"/>
          <p:cNvSpPr txBox="1"/>
          <p:nvPr/>
        </p:nvSpPr>
        <p:spPr>
          <a:xfrm>
            <a:off x="4151629" y="1819909"/>
            <a:ext cx="2011680" cy="2851150"/>
          </a:xfrm>
          <a:prstGeom prst="rect">
            <a:avLst/>
          </a:prstGeom>
        </p:spPr>
        <p:txBody>
          <a:bodyPr vert="horz" wrap="square" lIns="0" tIns="12700" rIns="0" bIns="0" rtlCol="0">
            <a:spAutoFit/>
          </a:bodyPr>
          <a:lstStyle/>
          <a:p>
            <a:pPr marL="441325" marR="32384" algn="just">
              <a:spcBef>
                <a:spcPts val="100"/>
              </a:spcBef>
            </a:pPr>
            <a:r>
              <a:rPr i="1" dirty="0">
                <a:latin typeface="Times New Roman"/>
                <a:cs typeface="Times New Roman"/>
              </a:rPr>
              <a:t>P</a:t>
            </a:r>
            <a:r>
              <a:rPr dirty="0">
                <a:latin typeface="Times New Roman"/>
                <a:cs typeface="Times New Roman"/>
              </a:rPr>
              <a:t>(1)</a:t>
            </a:r>
            <a:r>
              <a:rPr i="1" dirty="0">
                <a:latin typeface="Times New Roman"/>
                <a:cs typeface="Times New Roman"/>
              </a:rPr>
              <a:t>=P</a:t>
            </a:r>
            <a:r>
              <a:rPr dirty="0">
                <a:latin typeface="Times New Roman"/>
                <a:cs typeface="Times New Roman"/>
              </a:rPr>
              <a:t>(6)=1/36  </a:t>
            </a:r>
            <a:r>
              <a:rPr i="1" spc="10" dirty="0">
                <a:latin typeface="Times New Roman"/>
                <a:cs typeface="Times New Roman"/>
              </a:rPr>
              <a:t>P</a:t>
            </a:r>
            <a:r>
              <a:rPr dirty="0">
                <a:latin typeface="Times New Roman"/>
                <a:cs typeface="Times New Roman"/>
              </a:rPr>
              <a:t>(2)</a:t>
            </a:r>
            <a:r>
              <a:rPr i="1" spc="-5" dirty="0">
                <a:latin typeface="Times New Roman"/>
                <a:cs typeface="Times New Roman"/>
              </a:rPr>
              <a:t>=</a:t>
            </a:r>
            <a:r>
              <a:rPr i="1" dirty="0">
                <a:latin typeface="Times New Roman"/>
                <a:cs typeface="Times New Roman"/>
              </a:rPr>
              <a:t>P</a:t>
            </a:r>
            <a:r>
              <a:rPr dirty="0">
                <a:latin typeface="Times New Roman"/>
                <a:cs typeface="Times New Roman"/>
              </a:rPr>
              <a:t>(5)</a:t>
            </a:r>
            <a:r>
              <a:rPr i="1" spc="5" dirty="0">
                <a:latin typeface="Times New Roman"/>
                <a:cs typeface="Times New Roman"/>
              </a:rPr>
              <a:t>=</a:t>
            </a:r>
            <a:r>
              <a:rPr dirty="0">
                <a:latin typeface="Times New Roman"/>
                <a:cs typeface="Times New Roman"/>
              </a:rPr>
              <a:t>3/36  </a:t>
            </a:r>
            <a:r>
              <a:rPr i="1" spc="10" dirty="0">
                <a:latin typeface="Times New Roman"/>
                <a:cs typeface="Times New Roman"/>
              </a:rPr>
              <a:t>P</a:t>
            </a:r>
            <a:r>
              <a:rPr dirty="0">
                <a:latin typeface="Times New Roman"/>
                <a:cs typeface="Times New Roman"/>
              </a:rPr>
              <a:t>(3)</a:t>
            </a:r>
            <a:r>
              <a:rPr i="1" spc="-5" dirty="0">
                <a:latin typeface="Times New Roman"/>
                <a:cs typeface="Times New Roman"/>
              </a:rPr>
              <a:t>=</a:t>
            </a:r>
            <a:r>
              <a:rPr i="1" dirty="0">
                <a:latin typeface="Times New Roman"/>
                <a:cs typeface="Times New Roman"/>
              </a:rPr>
              <a:t>P</a:t>
            </a:r>
            <a:r>
              <a:rPr dirty="0">
                <a:latin typeface="Times New Roman"/>
                <a:cs typeface="Times New Roman"/>
              </a:rPr>
              <a:t>(4)</a:t>
            </a:r>
            <a:r>
              <a:rPr i="1" spc="5" dirty="0">
                <a:latin typeface="Times New Roman"/>
                <a:cs typeface="Times New Roman"/>
              </a:rPr>
              <a:t>=</a:t>
            </a:r>
            <a:r>
              <a:rPr dirty="0">
                <a:latin typeface="Times New Roman"/>
                <a:cs typeface="Times New Roman"/>
              </a:rPr>
              <a:t>5</a:t>
            </a:r>
            <a:r>
              <a:rPr i="1" spc="-5" dirty="0">
                <a:latin typeface="Times New Roman"/>
                <a:cs typeface="Times New Roman"/>
              </a:rPr>
              <a:t>/</a:t>
            </a:r>
            <a:r>
              <a:rPr dirty="0">
                <a:latin typeface="Times New Roman"/>
                <a:cs typeface="Times New Roman"/>
              </a:rPr>
              <a:t>36</a:t>
            </a:r>
            <a:endParaRPr>
              <a:latin typeface="Times New Roman"/>
              <a:cs typeface="Times New Roman"/>
            </a:endParaRPr>
          </a:p>
          <a:p>
            <a:pPr marL="172085" marR="38735" algn="just">
              <a:spcBef>
                <a:spcPts val="1360"/>
              </a:spcBef>
            </a:pPr>
            <a:r>
              <a:rPr i="1" dirty="0">
                <a:latin typeface="Times New Roman"/>
                <a:cs typeface="Times New Roman"/>
              </a:rPr>
              <a:t>P</a:t>
            </a:r>
            <a:r>
              <a:rPr dirty="0">
                <a:latin typeface="Times New Roman"/>
                <a:cs typeface="Times New Roman"/>
              </a:rPr>
              <a:t>(1)</a:t>
            </a:r>
            <a:r>
              <a:rPr i="1" dirty="0">
                <a:latin typeface="Times New Roman"/>
                <a:cs typeface="Times New Roman"/>
              </a:rPr>
              <a:t>=P</a:t>
            </a:r>
            <a:r>
              <a:rPr dirty="0">
                <a:latin typeface="Times New Roman"/>
                <a:cs typeface="Times New Roman"/>
              </a:rPr>
              <a:t>(6)= </a:t>
            </a:r>
            <a:r>
              <a:rPr spc="-5" dirty="0">
                <a:latin typeface="Times New Roman"/>
                <a:cs typeface="Times New Roman"/>
              </a:rPr>
              <a:t>1/216  </a:t>
            </a:r>
            <a:r>
              <a:rPr i="1" dirty="0">
                <a:latin typeface="Times New Roman"/>
                <a:cs typeface="Times New Roman"/>
              </a:rPr>
              <a:t>P</a:t>
            </a:r>
            <a:r>
              <a:rPr dirty="0">
                <a:latin typeface="Times New Roman"/>
                <a:cs typeface="Times New Roman"/>
              </a:rPr>
              <a:t>(2)</a:t>
            </a:r>
            <a:r>
              <a:rPr i="1" dirty="0">
                <a:latin typeface="Times New Roman"/>
                <a:cs typeface="Times New Roman"/>
              </a:rPr>
              <a:t>=P</a:t>
            </a:r>
            <a:r>
              <a:rPr dirty="0">
                <a:latin typeface="Times New Roman"/>
                <a:cs typeface="Times New Roman"/>
              </a:rPr>
              <a:t>(5)</a:t>
            </a:r>
            <a:r>
              <a:rPr i="1" dirty="0">
                <a:latin typeface="Times New Roman"/>
                <a:cs typeface="Times New Roman"/>
              </a:rPr>
              <a:t>=</a:t>
            </a:r>
            <a:r>
              <a:rPr dirty="0">
                <a:latin typeface="Times New Roman"/>
                <a:cs typeface="Times New Roman"/>
              </a:rPr>
              <a:t>10/216  </a:t>
            </a:r>
            <a:r>
              <a:rPr i="1" dirty="0">
                <a:latin typeface="Times New Roman"/>
                <a:cs typeface="Times New Roman"/>
              </a:rPr>
              <a:t>P</a:t>
            </a:r>
            <a:r>
              <a:rPr dirty="0">
                <a:latin typeface="Times New Roman"/>
                <a:cs typeface="Times New Roman"/>
              </a:rPr>
              <a:t>(3)</a:t>
            </a:r>
            <a:r>
              <a:rPr i="1" dirty="0">
                <a:latin typeface="Times New Roman"/>
                <a:cs typeface="Times New Roman"/>
              </a:rPr>
              <a:t>=P</a:t>
            </a:r>
            <a:r>
              <a:rPr dirty="0">
                <a:latin typeface="Times New Roman"/>
                <a:cs typeface="Times New Roman"/>
              </a:rPr>
              <a:t>(4)</a:t>
            </a:r>
            <a:r>
              <a:rPr i="1" dirty="0">
                <a:latin typeface="Times New Roman"/>
                <a:cs typeface="Times New Roman"/>
              </a:rPr>
              <a:t>=</a:t>
            </a:r>
            <a:r>
              <a:rPr dirty="0">
                <a:latin typeface="Times New Roman"/>
                <a:cs typeface="Times New Roman"/>
              </a:rPr>
              <a:t>25</a:t>
            </a:r>
            <a:r>
              <a:rPr i="1" dirty="0">
                <a:latin typeface="Times New Roman"/>
                <a:cs typeface="Times New Roman"/>
              </a:rPr>
              <a:t>/</a:t>
            </a:r>
            <a:r>
              <a:rPr dirty="0">
                <a:latin typeface="Times New Roman"/>
                <a:cs typeface="Times New Roman"/>
              </a:rPr>
              <a:t>216</a:t>
            </a:r>
            <a:endParaRPr>
              <a:latin typeface="Times New Roman"/>
              <a:cs typeface="Times New Roman"/>
            </a:endParaRPr>
          </a:p>
          <a:p>
            <a:pPr marL="12700" marR="5080" algn="just">
              <a:spcBef>
                <a:spcPts val="1450"/>
              </a:spcBef>
            </a:pPr>
            <a:r>
              <a:rPr i="1" spc="-5" dirty="0">
                <a:latin typeface="Times New Roman"/>
                <a:cs typeface="Times New Roman"/>
              </a:rPr>
              <a:t>P</a:t>
            </a:r>
            <a:r>
              <a:rPr spc="-5" dirty="0">
                <a:latin typeface="Times New Roman"/>
                <a:cs typeface="Times New Roman"/>
              </a:rPr>
              <a:t>(1)</a:t>
            </a:r>
            <a:r>
              <a:rPr i="1" spc="-5" dirty="0">
                <a:latin typeface="Times New Roman"/>
                <a:cs typeface="Times New Roman"/>
              </a:rPr>
              <a:t>=P</a:t>
            </a:r>
            <a:r>
              <a:rPr spc="-5" dirty="0">
                <a:latin typeface="Times New Roman"/>
                <a:cs typeface="Times New Roman"/>
              </a:rPr>
              <a:t>(6)= 1/7776  </a:t>
            </a:r>
            <a:r>
              <a:rPr i="1" dirty="0">
                <a:latin typeface="Times New Roman"/>
                <a:cs typeface="Times New Roman"/>
              </a:rPr>
              <a:t>P</a:t>
            </a:r>
            <a:r>
              <a:rPr spc="5" dirty="0">
                <a:latin typeface="Times New Roman"/>
                <a:cs typeface="Times New Roman"/>
              </a:rPr>
              <a:t>(</a:t>
            </a:r>
            <a:r>
              <a:rPr spc="-15" dirty="0">
                <a:latin typeface="Times New Roman"/>
                <a:cs typeface="Times New Roman"/>
              </a:rPr>
              <a:t>2</a:t>
            </a:r>
            <a:r>
              <a:rPr spc="10" dirty="0">
                <a:latin typeface="Times New Roman"/>
                <a:cs typeface="Times New Roman"/>
              </a:rPr>
              <a:t>)</a:t>
            </a:r>
            <a:r>
              <a:rPr i="1" spc="-5" dirty="0">
                <a:latin typeface="Times New Roman"/>
                <a:cs typeface="Times New Roman"/>
              </a:rPr>
              <a:t>=</a:t>
            </a:r>
            <a:r>
              <a:rPr i="1" dirty="0">
                <a:latin typeface="Times New Roman"/>
                <a:cs typeface="Times New Roman"/>
              </a:rPr>
              <a:t>P</a:t>
            </a:r>
            <a:r>
              <a:rPr dirty="0">
                <a:latin typeface="Times New Roman"/>
                <a:cs typeface="Times New Roman"/>
              </a:rPr>
              <a:t>(5)</a:t>
            </a:r>
            <a:r>
              <a:rPr i="1" spc="-5" dirty="0">
                <a:latin typeface="Times New Roman"/>
                <a:cs typeface="Times New Roman"/>
              </a:rPr>
              <a:t>=</a:t>
            </a:r>
            <a:r>
              <a:rPr spc="5" dirty="0">
                <a:latin typeface="Times New Roman"/>
                <a:cs typeface="Times New Roman"/>
              </a:rPr>
              <a:t>1</a:t>
            </a:r>
            <a:r>
              <a:rPr spc="-15" dirty="0">
                <a:latin typeface="Times New Roman"/>
                <a:cs typeface="Times New Roman"/>
              </a:rPr>
              <a:t>2</a:t>
            </a:r>
            <a:r>
              <a:rPr spc="5" dirty="0">
                <a:latin typeface="Times New Roman"/>
                <a:cs typeface="Times New Roman"/>
              </a:rPr>
              <a:t>6</a:t>
            </a:r>
            <a:r>
              <a:rPr spc="-5" dirty="0">
                <a:latin typeface="Times New Roman"/>
                <a:cs typeface="Times New Roman"/>
              </a:rPr>
              <a:t>/7776  </a:t>
            </a:r>
            <a:r>
              <a:rPr i="1" spc="-5" dirty="0">
                <a:latin typeface="Times New Roman"/>
                <a:cs typeface="Times New Roman"/>
              </a:rPr>
              <a:t>P</a:t>
            </a:r>
            <a:r>
              <a:rPr spc="-5" dirty="0">
                <a:latin typeface="Times New Roman"/>
                <a:cs typeface="Times New Roman"/>
              </a:rPr>
              <a:t>(3)</a:t>
            </a:r>
            <a:r>
              <a:rPr i="1" spc="-5" dirty="0">
                <a:latin typeface="Times New Roman"/>
                <a:cs typeface="Times New Roman"/>
              </a:rPr>
              <a:t>=P</a:t>
            </a:r>
            <a:r>
              <a:rPr spc="-5" dirty="0">
                <a:latin typeface="Times New Roman"/>
                <a:cs typeface="Times New Roman"/>
              </a:rPr>
              <a:t>(4)</a:t>
            </a:r>
            <a:r>
              <a:rPr i="1" spc="-5" dirty="0">
                <a:latin typeface="Times New Roman"/>
                <a:cs typeface="Times New Roman"/>
              </a:rPr>
              <a:t>=</a:t>
            </a:r>
            <a:r>
              <a:rPr spc="-5" dirty="0">
                <a:latin typeface="Times New Roman"/>
                <a:cs typeface="Times New Roman"/>
              </a:rPr>
              <a:t>651</a:t>
            </a:r>
            <a:r>
              <a:rPr i="1" spc="-5" dirty="0">
                <a:latin typeface="Times New Roman"/>
                <a:cs typeface="Times New Roman"/>
              </a:rPr>
              <a:t>/</a:t>
            </a:r>
            <a:r>
              <a:rPr spc="-5" dirty="0">
                <a:latin typeface="Times New Roman"/>
                <a:cs typeface="Times New Roman"/>
              </a:rPr>
              <a:t>7776</a:t>
            </a:r>
            <a:endParaRPr>
              <a:latin typeface="Times New Roman"/>
              <a:cs typeface="Times New Roman"/>
            </a:endParaRPr>
          </a:p>
        </p:txBody>
      </p:sp>
      <p:sp>
        <p:nvSpPr>
          <p:cNvPr id="6" name="object 6"/>
          <p:cNvSpPr/>
          <p:nvPr/>
        </p:nvSpPr>
        <p:spPr>
          <a:xfrm>
            <a:off x="2341880" y="2705100"/>
            <a:ext cx="1306830" cy="130810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783326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269131" y="1616934"/>
            <a:ext cx="9622987" cy="2468817"/>
          </a:xfrm>
          <a:prstGeom prst="rect">
            <a:avLst/>
          </a:prstGeom>
        </p:spPr>
        <p:txBody>
          <a:bodyPr vert="horz" wrap="square" lIns="0" tIns="15875" rIns="0" bIns="0" rtlCol="0">
            <a:spAutoFit/>
          </a:bodyPr>
          <a:lstStyle/>
          <a:p>
            <a:pPr marL="482600" marR="17780" indent="-457200">
              <a:lnSpc>
                <a:spcPct val="99300"/>
              </a:lnSpc>
              <a:spcBef>
                <a:spcPts val="125"/>
              </a:spcBef>
              <a:buFont typeface="Arial" panose="020B0604020202020204" pitchFamily="34" charset="0"/>
              <a:buChar char="•"/>
            </a:pPr>
            <a:r>
              <a:rPr sz="3200" b="1" spc="-30" dirty="0" err="1">
                <a:latin typeface="Arial"/>
                <a:cs typeface="Arial"/>
              </a:rPr>
              <a:t>Distribusi</a:t>
            </a:r>
            <a:r>
              <a:rPr sz="3200" b="1" spc="-30" dirty="0">
                <a:latin typeface="Arial"/>
                <a:cs typeface="Arial"/>
              </a:rPr>
              <a:t> </a:t>
            </a:r>
            <a:r>
              <a:rPr sz="3200" b="1" spc="-5" dirty="0">
                <a:latin typeface="Arial"/>
                <a:cs typeface="Arial"/>
              </a:rPr>
              <a:t>Normal </a:t>
            </a:r>
            <a:r>
              <a:rPr sz="3200" dirty="0">
                <a:latin typeface="Arial"/>
                <a:cs typeface="Arial"/>
              </a:rPr>
              <a:t>menunjukkan sebaran  variabel acak yang </a:t>
            </a:r>
            <a:r>
              <a:rPr sz="3200" spc="5" dirty="0">
                <a:latin typeface="Arial"/>
                <a:cs typeface="Arial"/>
              </a:rPr>
              <a:t>membentuk </a:t>
            </a:r>
            <a:r>
              <a:rPr sz="3200" spc="-5" dirty="0">
                <a:latin typeface="Arial"/>
                <a:cs typeface="Arial"/>
              </a:rPr>
              <a:t>pola  simetris </a:t>
            </a:r>
            <a:r>
              <a:rPr sz="3200" dirty="0">
                <a:latin typeface="Arial"/>
                <a:cs typeface="Arial"/>
              </a:rPr>
              <a:t>berbentuk lonceng dengan </a:t>
            </a:r>
            <a:r>
              <a:rPr sz="3200" spc="-5" dirty="0">
                <a:latin typeface="Arial"/>
                <a:cs typeface="Arial"/>
              </a:rPr>
              <a:t>laju </a:t>
            </a:r>
            <a:r>
              <a:rPr sz="3300" spc="-25" dirty="0">
                <a:latin typeface="Symbol"/>
                <a:cs typeface="Symbol"/>
              </a:rPr>
              <a:t></a:t>
            </a:r>
            <a:r>
              <a:rPr sz="3200" spc="-25" dirty="0">
                <a:latin typeface="Arial"/>
                <a:cs typeface="Arial"/>
              </a:rPr>
              <a:t>.  </a:t>
            </a:r>
            <a:r>
              <a:rPr sz="3200" spc="-5" dirty="0">
                <a:latin typeface="Arial"/>
                <a:cs typeface="Arial"/>
              </a:rPr>
              <a:t>Variabel </a:t>
            </a:r>
            <a:r>
              <a:rPr sz="3200" dirty="0">
                <a:latin typeface="Arial"/>
                <a:cs typeface="Arial"/>
              </a:rPr>
              <a:t>acak meliputi </a:t>
            </a:r>
            <a:r>
              <a:rPr sz="3200" spc="5" dirty="0">
                <a:latin typeface="Arial"/>
                <a:cs typeface="Arial"/>
              </a:rPr>
              <a:t>semua </a:t>
            </a:r>
            <a:r>
              <a:rPr sz="3200" spc="-5" dirty="0">
                <a:latin typeface="Arial"/>
                <a:cs typeface="Arial"/>
              </a:rPr>
              <a:t>bilangan  nyata </a:t>
            </a:r>
            <a:r>
              <a:rPr sz="3200" dirty="0">
                <a:latin typeface="Arial"/>
                <a:cs typeface="Arial"/>
              </a:rPr>
              <a:t>mulai dari negatif </a:t>
            </a:r>
            <a:r>
              <a:rPr sz="3200" spc="-5" dirty="0">
                <a:latin typeface="Arial"/>
                <a:cs typeface="Arial"/>
              </a:rPr>
              <a:t>tak </a:t>
            </a:r>
            <a:r>
              <a:rPr sz="3200" dirty="0">
                <a:latin typeface="Arial"/>
                <a:cs typeface="Arial"/>
              </a:rPr>
              <a:t>hingga </a:t>
            </a:r>
            <a:r>
              <a:rPr sz="3200" spc="20" dirty="0">
                <a:latin typeface="Arial"/>
                <a:cs typeface="Arial"/>
              </a:rPr>
              <a:t>(-</a:t>
            </a:r>
            <a:r>
              <a:rPr sz="3200" spc="20" dirty="0">
                <a:latin typeface="Symbol"/>
                <a:cs typeface="Symbol"/>
              </a:rPr>
              <a:t></a:t>
            </a:r>
            <a:r>
              <a:rPr sz="3200" spc="20" dirty="0">
                <a:latin typeface="Arial"/>
                <a:cs typeface="Arial"/>
              </a:rPr>
              <a:t>)  </a:t>
            </a:r>
            <a:r>
              <a:rPr sz="3200" spc="5" dirty="0">
                <a:latin typeface="Arial"/>
                <a:cs typeface="Arial"/>
              </a:rPr>
              <a:t>sampai </a:t>
            </a:r>
            <a:r>
              <a:rPr sz="3200" spc="-5" dirty="0">
                <a:latin typeface="Arial"/>
                <a:cs typeface="Arial"/>
              </a:rPr>
              <a:t>tak </a:t>
            </a:r>
            <a:r>
              <a:rPr sz="3200" dirty="0">
                <a:latin typeface="Arial"/>
                <a:cs typeface="Arial"/>
              </a:rPr>
              <a:t>hingga </a:t>
            </a:r>
            <a:r>
              <a:rPr sz="3200" spc="10" dirty="0">
                <a:latin typeface="Arial"/>
                <a:cs typeface="Arial"/>
              </a:rPr>
              <a:t>(</a:t>
            </a:r>
            <a:r>
              <a:rPr sz="3200" spc="10" dirty="0">
                <a:latin typeface="Symbol"/>
                <a:cs typeface="Symbol"/>
              </a:rPr>
              <a:t></a:t>
            </a:r>
            <a:r>
              <a:rPr sz="3200" spc="10" dirty="0">
                <a:latin typeface="Arial"/>
                <a:cs typeface="Arial"/>
              </a:rPr>
              <a:t>),</a:t>
            </a:r>
            <a:r>
              <a:rPr sz="3200" spc="-30" dirty="0">
                <a:latin typeface="Arial"/>
                <a:cs typeface="Arial"/>
              </a:rPr>
              <a:t> </a:t>
            </a:r>
            <a:r>
              <a:rPr sz="3200" i="1" spc="-5" dirty="0">
                <a:latin typeface="Times New Roman"/>
                <a:cs typeface="Times New Roman"/>
              </a:rPr>
              <a:t>X</a:t>
            </a:r>
            <a:r>
              <a:rPr sz="3200" spc="-5" dirty="0">
                <a:latin typeface="Symbol"/>
                <a:cs typeface="Symbol"/>
              </a:rPr>
              <a:t></a:t>
            </a:r>
            <a:r>
              <a:rPr sz="3200" spc="-5" dirty="0">
                <a:latin typeface="Arial"/>
                <a:cs typeface="Arial"/>
              </a:rPr>
              <a:t>{-</a:t>
            </a:r>
            <a:r>
              <a:rPr sz="3200" spc="-5" dirty="0">
                <a:latin typeface="Symbol"/>
                <a:cs typeface="Symbol"/>
              </a:rPr>
              <a:t></a:t>
            </a:r>
            <a:r>
              <a:rPr sz="3200" u="heavy" spc="-5" dirty="0">
                <a:uFill>
                  <a:solidFill>
                    <a:srgbClr val="000000"/>
                  </a:solidFill>
                </a:uFill>
                <a:latin typeface="Arial"/>
                <a:cs typeface="Arial"/>
              </a:rPr>
              <a:t>&lt;</a:t>
            </a:r>
            <a:r>
              <a:rPr sz="3200" i="1" spc="-5" dirty="0">
                <a:latin typeface="Times New Roman"/>
                <a:cs typeface="Times New Roman"/>
              </a:rPr>
              <a:t>x</a:t>
            </a:r>
            <a:r>
              <a:rPr sz="3200" u="heavy" spc="-5" dirty="0">
                <a:uFill>
                  <a:solidFill>
                    <a:srgbClr val="000000"/>
                  </a:solidFill>
                </a:uFill>
                <a:latin typeface="Arial"/>
                <a:cs typeface="Arial"/>
              </a:rPr>
              <a:t>&lt;</a:t>
            </a:r>
            <a:r>
              <a:rPr sz="3200" spc="-5" dirty="0">
                <a:latin typeface="Symbol"/>
                <a:cs typeface="Symbol"/>
              </a:rPr>
              <a:t></a:t>
            </a:r>
            <a:r>
              <a:rPr sz="3200" spc="-5" dirty="0">
                <a:latin typeface="Arial"/>
                <a:cs typeface="Arial"/>
              </a:rPr>
              <a:t>}.</a:t>
            </a:r>
            <a:endParaRPr sz="3200" dirty="0">
              <a:latin typeface="Arial"/>
              <a:cs typeface="Arial"/>
            </a:endParaRPr>
          </a:p>
        </p:txBody>
      </p:sp>
      <p:sp>
        <p:nvSpPr>
          <p:cNvPr id="6" name="object 2"/>
          <p:cNvSpPr txBox="1">
            <a:spLocks noGrp="1"/>
          </p:cNvSpPr>
          <p:nvPr>
            <p:ph type="title"/>
          </p:nvPr>
        </p:nvSpPr>
        <p:spPr>
          <a:xfrm>
            <a:off x="3590300" y="604430"/>
            <a:ext cx="4980647" cy="689932"/>
          </a:xfrm>
          <a:prstGeom prst="rect">
            <a:avLst/>
          </a:prstGeom>
        </p:spPr>
        <p:txBody>
          <a:bodyPr vert="horz" wrap="square" lIns="0" tIns="12700" rIns="0" bIns="0" rtlCol="0" anchor="ctr">
            <a:spAutoFit/>
          </a:bodyPr>
          <a:lstStyle/>
          <a:p>
            <a:pPr marL="12700">
              <a:lnSpc>
                <a:spcPct val="100000"/>
              </a:lnSpc>
              <a:spcBef>
                <a:spcPts val="100"/>
              </a:spcBef>
            </a:pPr>
            <a:r>
              <a:rPr lang="fr-FR" dirty="0" err="1"/>
              <a:t>Distribusi</a:t>
            </a:r>
            <a:r>
              <a:rPr lang="fr-FR" dirty="0"/>
              <a:t> Normal</a:t>
            </a:r>
            <a:endParaRPr spc="-750" dirty="0"/>
          </a:p>
        </p:txBody>
      </p:sp>
    </p:spTree>
    <p:extLst>
      <p:ext uri="{BB962C8B-B14F-4D97-AF65-F5344CB8AC3E}">
        <p14:creationId xmlns:p14="http://schemas.microsoft.com/office/powerpoint/2010/main" val="3422153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75002" y="2127922"/>
            <a:ext cx="10006804" cy="2967479"/>
          </a:xfrm>
          <a:prstGeom prst="rect">
            <a:avLst/>
          </a:prstGeom>
        </p:spPr>
        <p:txBody>
          <a:bodyPr vert="horz" wrap="square" lIns="0" tIns="12700" rIns="0" bIns="0" rtlCol="0">
            <a:spAutoFit/>
          </a:bodyPr>
          <a:lstStyle/>
          <a:p>
            <a:pPr marL="482600" marR="17780" indent="-457200">
              <a:spcBef>
                <a:spcPts val="100"/>
              </a:spcBef>
              <a:buFont typeface="Arial" panose="020B0604020202020204" pitchFamily="34" charset="0"/>
              <a:buChar char="•"/>
            </a:pPr>
            <a:r>
              <a:rPr sz="3200" spc="-30" dirty="0" err="1">
                <a:latin typeface="Arial"/>
                <a:cs typeface="Arial"/>
              </a:rPr>
              <a:t>Penerapan</a:t>
            </a:r>
            <a:r>
              <a:rPr sz="3200" spc="-30" dirty="0">
                <a:latin typeface="Arial"/>
                <a:cs typeface="Arial"/>
              </a:rPr>
              <a:t> </a:t>
            </a:r>
            <a:r>
              <a:rPr sz="3200" dirty="0">
                <a:latin typeface="Arial"/>
                <a:cs typeface="Arial"/>
              </a:rPr>
              <a:t>Distribusi Normal </a:t>
            </a:r>
            <a:r>
              <a:rPr sz="3200" spc="-5" dirty="0">
                <a:latin typeface="Arial"/>
                <a:cs typeface="Arial"/>
              </a:rPr>
              <a:t>antara lain  </a:t>
            </a:r>
            <a:r>
              <a:rPr sz="3200" dirty="0">
                <a:latin typeface="Arial"/>
                <a:cs typeface="Arial"/>
              </a:rPr>
              <a:t>untuk menunjukkan sebaran </a:t>
            </a:r>
            <a:r>
              <a:rPr sz="3200" spc="-5" dirty="0">
                <a:latin typeface="Arial"/>
                <a:cs typeface="Arial"/>
              </a:rPr>
              <a:t>data hasil  </a:t>
            </a:r>
            <a:r>
              <a:rPr sz="3200" dirty="0">
                <a:latin typeface="Arial"/>
                <a:cs typeface="Arial"/>
              </a:rPr>
              <a:t>pengukuran ilmiah baik observasi</a:t>
            </a:r>
            <a:r>
              <a:rPr sz="3200" spc="-75" dirty="0">
                <a:latin typeface="Arial"/>
                <a:cs typeface="Arial"/>
              </a:rPr>
              <a:t> </a:t>
            </a:r>
            <a:r>
              <a:rPr sz="3200" dirty="0">
                <a:latin typeface="Arial"/>
                <a:cs typeface="Arial"/>
              </a:rPr>
              <a:t>ataupun  eksperimen, sebaran kesalahan, sebaran  </a:t>
            </a:r>
            <a:r>
              <a:rPr sz="3200" spc="-5" dirty="0">
                <a:latin typeface="Arial"/>
                <a:cs typeface="Arial"/>
              </a:rPr>
              <a:t>rata-rata </a:t>
            </a:r>
            <a:r>
              <a:rPr sz="3200" dirty="0">
                <a:latin typeface="Arial"/>
                <a:cs typeface="Arial"/>
              </a:rPr>
              <a:t>data subgrup, sebaran </a:t>
            </a:r>
            <a:r>
              <a:rPr sz="3200" spc="-5" dirty="0">
                <a:latin typeface="Arial"/>
                <a:cs typeface="Arial"/>
              </a:rPr>
              <a:t>data </a:t>
            </a:r>
            <a:r>
              <a:rPr sz="3200" dirty="0">
                <a:latin typeface="Arial"/>
                <a:cs typeface="Arial"/>
              </a:rPr>
              <a:t>yang  sangat banyak </a:t>
            </a:r>
            <a:r>
              <a:rPr sz="3200" spc="10" dirty="0">
                <a:latin typeface="Arial"/>
                <a:cs typeface="Arial"/>
              </a:rPr>
              <a:t>(</a:t>
            </a:r>
            <a:r>
              <a:rPr sz="3200" i="1" spc="10" dirty="0">
                <a:latin typeface="Arial"/>
                <a:cs typeface="Arial"/>
              </a:rPr>
              <a:t>Law </a:t>
            </a:r>
            <a:r>
              <a:rPr sz="3200" i="1" dirty="0">
                <a:latin typeface="Arial"/>
                <a:cs typeface="Arial"/>
              </a:rPr>
              <a:t>of Large Number </a:t>
            </a:r>
            <a:r>
              <a:rPr sz="3200" dirty="0">
                <a:latin typeface="Arial"/>
                <a:cs typeface="Arial"/>
              </a:rPr>
              <a:t>dan  </a:t>
            </a:r>
            <a:r>
              <a:rPr sz="3200" i="1" spc="-5" dirty="0">
                <a:latin typeface="Arial"/>
                <a:cs typeface="Arial"/>
              </a:rPr>
              <a:t>Central Limit</a:t>
            </a:r>
            <a:r>
              <a:rPr sz="3200" i="1" spc="-15" dirty="0">
                <a:latin typeface="Arial"/>
                <a:cs typeface="Arial"/>
              </a:rPr>
              <a:t> </a:t>
            </a:r>
            <a:r>
              <a:rPr sz="3200" i="1" spc="5" dirty="0">
                <a:latin typeface="Arial"/>
                <a:cs typeface="Arial"/>
              </a:rPr>
              <a:t>Theorem</a:t>
            </a:r>
            <a:r>
              <a:rPr sz="3200" spc="5" dirty="0">
                <a:latin typeface="Arial"/>
                <a:cs typeface="Arial"/>
              </a:rPr>
              <a:t>).</a:t>
            </a:r>
            <a:endParaRPr sz="3200" dirty="0">
              <a:latin typeface="Arial"/>
              <a:cs typeface="Arial"/>
            </a:endParaRPr>
          </a:p>
        </p:txBody>
      </p:sp>
      <p:sp>
        <p:nvSpPr>
          <p:cNvPr id="6" name="object 2"/>
          <p:cNvSpPr txBox="1">
            <a:spLocks noGrp="1"/>
          </p:cNvSpPr>
          <p:nvPr>
            <p:ph type="title"/>
          </p:nvPr>
        </p:nvSpPr>
        <p:spPr>
          <a:xfrm>
            <a:off x="3605676" y="807398"/>
            <a:ext cx="4980647" cy="689932"/>
          </a:xfrm>
          <a:prstGeom prst="rect">
            <a:avLst/>
          </a:prstGeom>
        </p:spPr>
        <p:txBody>
          <a:bodyPr vert="horz" wrap="square" lIns="0" tIns="12700" rIns="0" bIns="0" rtlCol="0" anchor="ctr">
            <a:spAutoFit/>
          </a:bodyPr>
          <a:lstStyle/>
          <a:p>
            <a:pPr marL="12700">
              <a:lnSpc>
                <a:spcPct val="100000"/>
              </a:lnSpc>
              <a:spcBef>
                <a:spcPts val="100"/>
              </a:spcBef>
            </a:pPr>
            <a:r>
              <a:rPr lang="fr-FR" dirty="0" err="1"/>
              <a:t>Distribusi</a:t>
            </a:r>
            <a:r>
              <a:rPr lang="fr-FR" dirty="0"/>
              <a:t> Normal</a:t>
            </a:r>
            <a:endParaRPr spc="-750" dirty="0"/>
          </a:p>
        </p:txBody>
      </p:sp>
    </p:spTree>
    <p:extLst>
      <p:ext uri="{BB962C8B-B14F-4D97-AF65-F5344CB8AC3E}">
        <p14:creationId xmlns:p14="http://schemas.microsoft.com/office/powerpoint/2010/main" val="1997230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p:cNvGrpSpPr/>
          <p:nvPr/>
        </p:nvGrpSpPr>
        <p:grpSpPr>
          <a:xfrm>
            <a:off x="3906521" y="3144521"/>
            <a:ext cx="1691639" cy="512445"/>
            <a:chOff x="2382520" y="3144520"/>
            <a:chExt cx="1691639" cy="512445"/>
          </a:xfrm>
        </p:grpSpPr>
        <p:sp>
          <p:nvSpPr>
            <p:cNvPr id="5" name="object 5"/>
            <p:cNvSpPr/>
            <p:nvPr/>
          </p:nvSpPr>
          <p:spPr>
            <a:xfrm>
              <a:off x="2661920" y="3484880"/>
              <a:ext cx="45720" cy="27940"/>
            </a:xfrm>
            <a:custGeom>
              <a:avLst/>
              <a:gdLst/>
              <a:ahLst/>
              <a:cxnLst/>
              <a:rect l="l" t="t" r="r" b="b"/>
              <a:pathLst>
                <a:path w="45719" h="27939">
                  <a:moveTo>
                    <a:pt x="0" y="27940"/>
                  </a:moveTo>
                  <a:lnTo>
                    <a:pt x="45719" y="0"/>
                  </a:lnTo>
                </a:path>
              </a:pathLst>
            </a:custGeom>
            <a:ln w="15240">
              <a:solidFill>
                <a:srgbClr val="000000"/>
              </a:solidFill>
            </a:ln>
          </p:spPr>
          <p:txBody>
            <a:bodyPr wrap="square" lIns="0" tIns="0" rIns="0" bIns="0" rtlCol="0"/>
            <a:lstStyle/>
            <a:p>
              <a:endParaRPr/>
            </a:p>
          </p:txBody>
        </p:sp>
        <p:sp>
          <p:nvSpPr>
            <p:cNvPr id="6" name="object 6"/>
            <p:cNvSpPr/>
            <p:nvPr/>
          </p:nvSpPr>
          <p:spPr>
            <a:xfrm>
              <a:off x="2707640" y="3492500"/>
              <a:ext cx="67310" cy="148590"/>
            </a:xfrm>
            <a:custGeom>
              <a:avLst/>
              <a:gdLst/>
              <a:ahLst/>
              <a:cxnLst/>
              <a:rect l="l" t="t" r="r" b="b"/>
              <a:pathLst>
                <a:path w="67310" h="148589">
                  <a:moveTo>
                    <a:pt x="0" y="0"/>
                  </a:moveTo>
                  <a:lnTo>
                    <a:pt x="67310" y="148589"/>
                  </a:lnTo>
                </a:path>
              </a:pathLst>
            </a:custGeom>
            <a:ln w="31750">
              <a:solidFill>
                <a:srgbClr val="000000"/>
              </a:solidFill>
            </a:ln>
          </p:spPr>
          <p:txBody>
            <a:bodyPr wrap="square" lIns="0" tIns="0" rIns="0" bIns="0" rtlCol="0"/>
            <a:lstStyle/>
            <a:p>
              <a:endParaRPr/>
            </a:p>
          </p:txBody>
        </p:sp>
        <p:sp>
          <p:nvSpPr>
            <p:cNvPr id="7" name="object 7"/>
            <p:cNvSpPr/>
            <p:nvPr/>
          </p:nvSpPr>
          <p:spPr>
            <a:xfrm>
              <a:off x="2382520" y="3152140"/>
              <a:ext cx="1691639" cy="488950"/>
            </a:xfrm>
            <a:custGeom>
              <a:avLst/>
              <a:gdLst/>
              <a:ahLst/>
              <a:cxnLst/>
              <a:rect l="l" t="t" r="r" b="b"/>
              <a:pathLst>
                <a:path w="1691639" h="488950">
                  <a:moveTo>
                    <a:pt x="400050" y="488950"/>
                  </a:moveTo>
                  <a:lnTo>
                    <a:pt x="488950" y="55880"/>
                  </a:lnTo>
                </a:path>
                <a:path w="1691639" h="488950">
                  <a:moveTo>
                    <a:pt x="488950" y="55880"/>
                  </a:moveTo>
                  <a:lnTo>
                    <a:pt x="1419859" y="55880"/>
                  </a:lnTo>
                </a:path>
                <a:path w="1691639" h="488950">
                  <a:moveTo>
                    <a:pt x="0" y="0"/>
                  </a:moveTo>
                  <a:lnTo>
                    <a:pt x="1691640" y="0"/>
                  </a:lnTo>
                </a:path>
              </a:pathLst>
            </a:custGeom>
            <a:ln w="15240">
              <a:solidFill>
                <a:srgbClr val="000000"/>
              </a:solidFill>
            </a:ln>
          </p:spPr>
          <p:txBody>
            <a:bodyPr wrap="square" lIns="0" tIns="0" rIns="0" bIns="0" rtlCol="0"/>
            <a:lstStyle/>
            <a:p>
              <a:endParaRPr/>
            </a:p>
          </p:txBody>
        </p:sp>
      </p:grpSp>
      <p:sp>
        <p:nvSpPr>
          <p:cNvPr id="8" name="object 8"/>
          <p:cNvSpPr txBox="1"/>
          <p:nvPr/>
        </p:nvSpPr>
        <p:spPr>
          <a:xfrm>
            <a:off x="4380229" y="3214572"/>
            <a:ext cx="930910" cy="496570"/>
          </a:xfrm>
          <a:prstGeom prst="rect">
            <a:avLst/>
          </a:prstGeom>
        </p:spPr>
        <p:txBody>
          <a:bodyPr vert="horz" wrap="square" lIns="0" tIns="17145" rIns="0" bIns="0" rtlCol="0">
            <a:spAutoFit/>
          </a:bodyPr>
          <a:lstStyle/>
          <a:p>
            <a:pPr marL="38100">
              <a:spcBef>
                <a:spcPts val="135"/>
              </a:spcBef>
            </a:pPr>
            <a:r>
              <a:rPr sz="3000" spc="-190" dirty="0">
                <a:latin typeface="Times New Roman"/>
                <a:cs typeface="Times New Roman"/>
              </a:rPr>
              <a:t>2</a:t>
            </a:r>
            <a:r>
              <a:rPr sz="3050" spc="-190" dirty="0">
                <a:latin typeface="Symbol"/>
                <a:cs typeface="Symbol"/>
              </a:rPr>
              <a:t></a:t>
            </a:r>
            <a:r>
              <a:rPr sz="3050" spc="-190" dirty="0">
                <a:latin typeface="Times New Roman"/>
                <a:cs typeface="Times New Roman"/>
              </a:rPr>
              <a:t> </a:t>
            </a:r>
            <a:r>
              <a:rPr sz="3000" spc="-270" dirty="0">
                <a:latin typeface="Times New Roman"/>
                <a:cs typeface="Times New Roman"/>
              </a:rPr>
              <a:t>.</a:t>
            </a:r>
            <a:r>
              <a:rPr sz="3050" spc="-270" dirty="0">
                <a:latin typeface="Symbol"/>
                <a:cs typeface="Symbol"/>
              </a:rPr>
              <a:t></a:t>
            </a:r>
            <a:r>
              <a:rPr sz="3050" spc="-385" dirty="0">
                <a:latin typeface="Times New Roman"/>
                <a:cs typeface="Times New Roman"/>
              </a:rPr>
              <a:t> </a:t>
            </a:r>
            <a:r>
              <a:rPr sz="2625" spc="-60" baseline="42857" dirty="0">
                <a:latin typeface="Times New Roman"/>
                <a:cs typeface="Times New Roman"/>
              </a:rPr>
              <a:t>2</a:t>
            </a:r>
            <a:endParaRPr sz="2625" baseline="42857">
              <a:latin typeface="Times New Roman"/>
              <a:cs typeface="Times New Roman"/>
            </a:endParaRPr>
          </a:p>
        </p:txBody>
      </p:sp>
      <p:sp>
        <p:nvSpPr>
          <p:cNvPr id="9" name="object 9"/>
          <p:cNvSpPr txBox="1"/>
          <p:nvPr/>
        </p:nvSpPr>
        <p:spPr>
          <a:xfrm>
            <a:off x="2033270" y="1502627"/>
            <a:ext cx="6848475" cy="1833880"/>
          </a:xfrm>
          <a:prstGeom prst="rect">
            <a:avLst/>
          </a:prstGeom>
        </p:spPr>
        <p:txBody>
          <a:bodyPr vert="horz" wrap="square" lIns="0" tIns="93345" rIns="0" bIns="0" rtlCol="0">
            <a:spAutoFit/>
          </a:bodyPr>
          <a:lstStyle/>
          <a:p>
            <a:pPr marL="393700" indent="-342900">
              <a:spcBef>
                <a:spcPts val="735"/>
              </a:spcBef>
              <a:buFont typeface="Arial" panose="020B0604020202020204" pitchFamily="34" charset="0"/>
              <a:buChar char="•"/>
            </a:pPr>
            <a:r>
              <a:rPr sz="2400" spc="-5" dirty="0">
                <a:latin typeface="Arial"/>
                <a:cs typeface="Arial"/>
              </a:rPr>
              <a:t>Parameter </a:t>
            </a:r>
            <a:r>
              <a:rPr lang="en-ID" sz="2400" dirty="0">
                <a:latin typeface="UnDotum"/>
                <a:cs typeface="Arial"/>
              </a:rPr>
              <a:t>     </a:t>
            </a:r>
            <a:r>
              <a:rPr sz="2450" spc="-30" dirty="0">
                <a:latin typeface="Symbol"/>
                <a:cs typeface="Symbol"/>
              </a:rPr>
              <a:t></a:t>
            </a:r>
            <a:r>
              <a:rPr sz="2450" spc="-30" dirty="0">
                <a:latin typeface="Times New Roman"/>
                <a:cs typeface="Times New Roman"/>
              </a:rPr>
              <a:t> </a:t>
            </a:r>
            <a:r>
              <a:rPr sz="2400" spc="-5" dirty="0">
                <a:latin typeface="Times New Roman"/>
                <a:cs typeface="Times New Roman"/>
              </a:rPr>
              <a:t>(mean) </a:t>
            </a:r>
            <a:r>
              <a:rPr sz="2400" spc="-10" dirty="0">
                <a:latin typeface="Arial"/>
                <a:cs typeface="Arial"/>
              </a:rPr>
              <a:t>dan </a:t>
            </a:r>
            <a:r>
              <a:rPr sz="2450" spc="-35" dirty="0">
                <a:latin typeface="Symbol"/>
                <a:cs typeface="Symbol"/>
              </a:rPr>
              <a:t></a:t>
            </a:r>
            <a:r>
              <a:rPr sz="2450" spc="-35" dirty="0">
                <a:latin typeface="Times New Roman"/>
                <a:cs typeface="Times New Roman"/>
              </a:rPr>
              <a:t> </a:t>
            </a:r>
            <a:r>
              <a:rPr sz="2400" dirty="0">
                <a:latin typeface="Times New Roman"/>
                <a:cs typeface="Times New Roman"/>
              </a:rPr>
              <a:t>(standard</a:t>
            </a:r>
            <a:r>
              <a:rPr sz="2400" spc="70" dirty="0">
                <a:latin typeface="Times New Roman"/>
                <a:cs typeface="Times New Roman"/>
              </a:rPr>
              <a:t> </a:t>
            </a:r>
            <a:r>
              <a:rPr sz="2400" dirty="0">
                <a:latin typeface="Times New Roman"/>
                <a:cs typeface="Times New Roman"/>
              </a:rPr>
              <a:t>deviation)</a:t>
            </a:r>
          </a:p>
          <a:p>
            <a:pPr marL="393700" indent="-342900">
              <a:spcBef>
                <a:spcPts val="590"/>
              </a:spcBef>
              <a:buFont typeface="Arial" panose="020B0604020202020204" pitchFamily="34" charset="0"/>
              <a:buChar char="•"/>
            </a:pPr>
            <a:r>
              <a:rPr sz="2400" spc="-10" dirty="0">
                <a:latin typeface="Arial"/>
                <a:cs typeface="Arial"/>
              </a:rPr>
              <a:t>Probability </a:t>
            </a:r>
            <a:r>
              <a:rPr sz="2400" spc="-5" dirty="0">
                <a:latin typeface="Arial"/>
                <a:cs typeface="Arial"/>
              </a:rPr>
              <a:t>Density </a:t>
            </a:r>
            <a:r>
              <a:rPr sz="2400" spc="-10" dirty="0">
                <a:latin typeface="Arial"/>
                <a:cs typeface="Arial"/>
              </a:rPr>
              <a:t>Function,</a:t>
            </a:r>
            <a:r>
              <a:rPr sz="2400" spc="50" dirty="0">
                <a:latin typeface="Arial"/>
                <a:cs typeface="Arial"/>
              </a:rPr>
              <a:t> </a:t>
            </a:r>
            <a:r>
              <a:rPr sz="2400" i="1" dirty="0">
                <a:latin typeface="Times New Roman"/>
                <a:cs typeface="Times New Roman"/>
              </a:rPr>
              <a:t>f</a:t>
            </a:r>
            <a:r>
              <a:rPr sz="2400" dirty="0">
                <a:latin typeface="Arial"/>
                <a:cs typeface="Arial"/>
              </a:rPr>
              <a:t>(</a:t>
            </a:r>
            <a:r>
              <a:rPr sz="2400" i="1" dirty="0">
                <a:latin typeface="Times New Roman"/>
                <a:cs typeface="Times New Roman"/>
              </a:rPr>
              <a:t>x</a:t>
            </a:r>
            <a:r>
              <a:rPr sz="2400" dirty="0">
                <a:latin typeface="Arial"/>
                <a:cs typeface="Arial"/>
              </a:rPr>
              <a:t>)</a:t>
            </a:r>
          </a:p>
          <a:p>
            <a:pPr marL="1892300">
              <a:lnSpc>
                <a:spcPts val="3415"/>
              </a:lnSpc>
              <a:spcBef>
                <a:spcPts val="360"/>
              </a:spcBef>
            </a:pPr>
            <a:r>
              <a:rPr sz="4500" i="1" spc="52" baseline="-25000" dirty="0">
                <a:latin typeface="Times New Roman"/>
                <a:cs typeface="Times New Roman"/>
              </a:rPr>
              <a:t>e</a:t>
            </a:r>
            <a:r>
              <a:rPr sz="1750" spc="35" dirty="0">
                <a:latin typeface="Symbol"/>
                <a:cs typeface="Symbol"/>
              </a:rPr>
              <a:t></a:t>
            </a:r>
            <a:r>
              <a:rPr sz="1750" spc="35" dirty="0">
                <a:latin typeface="Times New Roman"/>
                <a:cs typeface="Times New Roman"/>
              </a:rPr>
              <a:t>(</a:t>
            </a:r>
            <a:r>
              <a:rPr sz="1750" spc="-229" dirty="0">
                <a:latin typeface="Times New Roman"/>
                <a:cs typeface="Times New Roman"/>
              </a:rPr>
              <a:t> </a:t>
            </a:r>
            <a:r>
              <a:rPr sz="1750" i="1" spc="-5" dirty="0">
                <a:latin typeface="Times New Roman"/>
                <a:cs typeface="Times New Roman"/>
              </a:rPr>
              <a:t>x</a:t>
            </a:r>
            <a:r>
              <a:rPr sz="1750" spc="-5" dirty="0">
                <a:latin typeface="Symbol"/>
                <a:cs typeface="Symbol"/>
              </a:rPr>
              <a:t></a:t>
            </a:r>
            <a:r>
              <a:rPr sz="1750" spc="-275" dirty="0">
                <a:latin typeface="Times New Roman"/>
                <a:cs typeface="Times New Roman"/>
              </a:rPr>
              <a:t> </a:t>
            </a:r>
            <a:r>
              <a:rPr spc="-120" dirty="0">
                <a:latin typeface="Symbol"/>
                <a:cs typeface="Symbol"/>
              </a:rPr>
              <a:t></a:t>
            </a:r>
            <a:r>
              <a:rPr spc="-195" dirty="0">
                <a:latin typeface="Times New Roman"/>
                <a:cs typeface="Times New Roman"/>
              </a:rPr>
              <a:t> </a:t>
            </a:r>
            <a:r>
              <a:rPr sz="1750" spc="20" dirty="0">
                <a:latin typeface="Times New Roman"/>
                <a:cs typeface="Times New Roman"/>
              </a:rPr>
              <a:t>)</a:t>
            </a:r>
            <a:r>
              <a:rPr sz="1875" spc="30" baseline="35555" dirty="0">
                <a:latin typeface="Times New Roman"/>
                <a:cs typeface="Times New Roman"/>
              </a:rPr>
              <a:t>2</a:t>
            </a:r>
            <a:r>
              <a:rPr sz="1875" spc="112" baseline="35555" dirty="0">
                <a:latin typeface="Times New Roman"/>
                <a:cs typeface="Times New Roman"/>
              </a:rPr>
              <a:t> </a:t>
            </a:r>
            <a:r>
              <a:rPr sz="1750" spc="-25" dirty="0">
                <a:latin typeface="Times New Roman"/>
                <a:cs typeface="Times New Roman"/>
              </a:rPr>
              <a:t>/(2</a:t>
            </a:r>
            <a:r>
              <a:rPr spc="-25" dirty="0">
                <a:latin typeface="Symbol"/>
                <a:cs typeface="Symbol"/>
              </a:rPr>
              <a:t></a:t>
            </a:r>
            <a:r>
              <a:rPr spc="-45" dirty="0">
                <a:latin typeface="Times New Roman"/>
                <a:cs typeface="Times New Roman"/>
              </a:rPr>
              <a:t> </a:t>
            </a:r>
            <a:r>
              <a:rPr sz="1875" spc="-44" baseline="35555" dirty="0">
                <a:latin typeface="Times New Roman"/>
                <a:cs typeface="Times New Roman"/>
              </a:rPr>
              <a:t>2</a:t>
            </a:r>
            <a:r>
              <a:rPr sz="1875" spc="-52" baseline="35555" dirty="0">
                <a:latin typeface="Times New Roman"/>
                <a:cs typeface="Times New Roman"/>
              </a:rPr>
              <a:t> </a:t>
            </a:r>
            <a:r>
              <a:rPr sz="1750" spc="-30" dirty="0">
                <a:latin typeface="Times New Roman"/>
                <a:cs typeface="Times New Roman"/>
              </a:rPr>
              <a:t>)</a:t>
            </a:r>
            <a:endParaRPr sz="1750" dirty="0">
              <a:latin typeface="Times New Roman"/>
              <a:cs typeface="Times New Roman"/>
            </a:endParaRPr>
          </a:p>
          <a:p>
            <a:pPr marL="871855">
              <a:lnSpc>
                <a:spcPts val="3415"/>
              </a:lnSpc>
            </a:pPr>
            <a:r>
              <a:rPr sz="3000" i="1" spc="-40" dirty="0">
                <a:latin typeface="Times New Roman"/>
                <a:cs typeface="Times New Roman"/>
              </a:rPr>
              <a:t>f </a:t>
            </a:r>
            <a:r>
              <a:rPr sz="3000" spc="40" dirty="0">
                <a:latin typeface="Times New Roman"/>
                <a:cs typeface="Times New Roman"/>
              </a:rPr>
              <a:t>(</a:t>
            </a:r>
            <a:r>
              <a:rPr sz="3000" i="1" spc="40" dirty="0">
                <a:latin typeface="Times New Roman"/>
                <a:cs typeface="Times New Roman"/>
              </a:rPr>
              <a:t>x</a:t>
            </a:r>
            <a:r>
              <a:rPr sz="3000" spc="40" dirty="0">
                <a:latin typeface="Times New Roman"/>
                <a:cs typeface="Times New Roman"/>
              </a:rPr>
              <a:t>)</a:t>
            </a:r>
            <a:r>
              <a:rPr sz="3000" spc="-130" dirty="0">
                <a:latin typeface="Times New Roman"/>
                <a:cs typeface="Times New Roman"/>
              </a:rPr>
              <a:t> </a:t>
            </a:r>
            <a:r>
              <a:rPr sz="3000" spc="-145" dirty="0">
                <a:latin typeface="Symbol"/>
                <a:cs typeface="Symbol"/>
              </a:rPr>
              <a:t></a:t>
            </a:r>
            <a:endParaRPr sz="3000" dirty="0">
              <a:latin typeface="Symbol"/>
              <a:cs typeface="Symbol"/>
            </a:endParaRPr>
          </a:p>
        </p:txBody>
      </p:sp>
      <p:sp>
        <p:nvSpPr>
          <p:cNvPr id="10" name="object 10"/>
          <p:cNvSpPr/>
          <p:nvPr/>
        </p:nvSpPr>
        <p:spPr>
          <a:xfrm>
            <a:off x="8142604" y="5935232"/>
            <a:ext cx="3384550" cy="0"/>
          </a:xfrm>
          <a:custGeom>
            <a:avLst/>
            <a:gdLst/>
            <a:ahLst/>
            <a:cxnLst/>
            <a:rect l="l" t="t" r="r" b="b"/>
            <a:pathLst>
              <a:path w="3384550">
                <a:moveTo>
                  <a:pt x="0" y="0"/>
                </a:moveTo>
                <a:lnTo>
                  <a:pt x="3384550" y="0"/>
                </a:lnTo>
              </a:path>
            </a:pathLst>
          </a:custGeom>
          <a:ln w="25518">
            <a:solidFill>
              <a:srgbClr val="000000"/>
            </a:solidFill>
          </a:ln>
        </p:spPr>
        <p:txBody>
          <a:bodyPr wrap="square" lIns="0" tIns="0" rIns="0" bIns="0" rtlCol="0"/>
          <a:lstStyle/>
          <a:p>
            <a:endParaRPr/>
          </a:p>
        </p:txBody>
      </p:sp>
      <p:grpSp>
        <p:nvGrpSpPr>
          <p:cNvPr id="11" name="object 11"/>
          <p:cNvGrpSpPr/>
          <p:nvPr/>
        </p:nvGrpSpPr>
        <p:grpSpPr>
          <a:xfrm>
            <a:off x="8052773" y="1881632"/>
            <a:ext cx="3403600" cy="1329055"/>
            <a:chOff x="5345431" y="2042161"/>
            <a:chExt cx="3403600" cy="1329055"/>
          </a:xfrm>
        </p:grpSpPr>
        <p:sp>
          <p:nvSpPr>
            <p:cNvPr id="12" name="object 12"/>
            <p:cNvSpPr/>
            <p:nvPr/>
          </p:nvSpPr>
          <p:spPr>
            <a:xfrm>
              <a:off x="5364479" y="3357879"/>
              <a:ext cx="3384550" cy="0"/>
            </a:xfrm>
            <a:custGeom>
              <a:avLst/>
              <a:gdLst/>
              <a:ahLst/>
              <a:cxnLst/>
              <a:rect l="l" t="t" r="r" b="b"/>
              <a:pathLst>
                <a:path w="3384550">
                  <a:moveTo>
                    <a:pt x="0" y="0"/>
                  </a:moveTo>
                  <a:lnTo>
                    <a:pt x="3384550" y="0"/>
                  </a:lnTo>
                </a:path>
              </a:pathLst>
            </a:custGeom>
            <a:ln w="25518">
              <a:solidFill>
                <a:srgbClr val="000000"/>
              </a:solidFill>
            </a:ln>
          </p:spPr>
          <p:txBody>
            <a:bodyPr wrap="square" lIns="0" tIns="0" rIns="0" bIns="0" rtlCol="0"/>
            <a:lstStyle/>
            <a:p>
              <a:endParaRPr/>
            </a:p>
          </p:txBody>
        </p:sp>
        <p:sp>
          <p:nvSpPr>
            <p:cNvPr id="13" name="object 13"/>
            <p:cNvSpPr/>
            <p:nvPr/>
          </p:nvSpPr>
          <p:spPr>
            <a:xfrm>
              <a:off x="5364479" y="2061209"/>
              <a:ext cx="3313429" cy="1224280"/>
            </a:xfrm>
            <a:custGeom>
              <a:avLst/>
              <a:gdLst/>
              <a:ahLst/>
              <a:cxnLst/>
              <a:rect l="l" t="t" r="r" b="b"/>
              <a:pathLst>
                <a:path w="3313429" h="1224279">
                  <a:moveTo>
                    <a:pt x="0" y="1215389"/>
                  </a:moveTo>
                  <a:lnTo>
                    <a:pt x="52461" y="1216236"/>
                  </a:lnTo>
                  <a:lnTo>
                    <a:pt x="104835" y="1216794"/>
                  </a:lnTo>
                  <a:lnTo>
                    <a:pt x="156992" y="1216732"/>
                  </a:lnTo>
                  <a:lnTo>
                    <a:pt x="208797" y="1215716"/>
                  </a:lnTo>
                  <a:lnTo>
                    <a:pt x="260121" y="1213413"/>
                  </a:lnTo>
                  <a:lnTo>
                    <a:pt x="310831" y="1209490"/>
                  </a:lnTo>
                  <a:lnTo>
                    <a:pt x="360795" y="1203614"/>
                  </a:lnTo>
                  <a:lnTo>
                    <a:pt x="409882" y="1195453"/>
                  </a:lnTo>
                  <a:lnTo>
                    <a:pt x="457959" y="1184674"/>
                  </a:lnTo>
                  <a:lnTo>
                    <a:pt x="504895" y="1170942"/>
                  </a:lnTo>
                  <a:lnTo>
                    <a:pt x="550559" y="1153927"/>
                  </a:lnTo>
                  <a:lnTo>
                    <a:pt x="594817" y="1133293"/>
                  </a:lnTo>
                  <a:lnTo>
                    <a:pt x="637540" y="1108710"/>
                  </a:lnTo>
                  <a:lnTo>
                    <a:pt x="673279" y="1083693"/>
                  </a:lnTo>
                  <a:lnTo>
                    <a:pt x="707894" y="1054235"/>
                  </a:lnTo>
                  <a:lnTo>
                    <a:pt x="741446" y="1020907"/>
                  </a:lnTo>
                  <a:lnTo>
                    <a:pt x="773995" y="984280"/>
                  </a:lnTo>
                  <a:lnTo>
                    <a:pt x="805603" y="944927"/>
                  </a:lnTo>
                  <a:lnTo>
                    <a:pt x="836330" y="903417"/>
                  </a:lnTo>
                  <a:lnTo>
                    <a:pt x="866238" y="860322"/>
                  </a:lnTo>
                  <a:lnTo>
                    <a:pt x="895387" y="816213"/>
                  </a:lnTo>
                  <a:lnTo>
                    <a:pt x="923838" y="771662"/>
                  </a:lnTo>
                  <a:lnTo>
                    <a:pt x="951653" y="727239"/>
                  </a:lnTo>
                  <a:lnTo>
                    <a:pt x="978892" y="683517"/>
                  </a:lnTo>
                  <a:lnTo>
                    <a:pt x="1005616" y="641065"/>
                  </a:lnTo>
                  <a:lnTo>
                    <a:pt x="1031886" y="600456"/>
                  </a:lnTo>
                  <a:lnTo>
                    <a:pt x="1057764" y="562260"/>
                  </a:lnTo>
                  <a:lnTo>
                    <a:pt x="1083310" y="527050"/>
                  </a:lnTo>
                  <a:lnTo>
                    <a:pt x="1120797" y="476838"/>
                  </a:lnTo>
                  <a:lnTo>
                    <a:pt x="1156441" y="427106"/>
                  </a:lnTo>
                  <a:lnTo>
                    <a:pt x="1190454" y="378334"/>
                  </a:lnTo>
                  <a:lnTo>
                    <a:pt x="1223050" y="331002"/>
                  </a:lnTo>
                  <a:lnTo>
                    <a:pt x="1254442" y="285591"/>
                  </a:lnTo>
                  <a:lnTo>
                    <a:pt x="1284843" y="242580"/>
                  </a:lnTo>
                  <a:lnTo>
                    <a:pt x="1314467" y="202449"/>
                  </a:lnTo>
                  <a:lnTo>
                    <a:pt x="1343527" y="165679"/>
                  </a:lnTo>
                  <a:lnTo>
                    <a:pt x="1372237" y="132749"/>
                  </a:lnTo>
                  <a:lnTo>
                    <a:pt x="1400810" y="104139"/>
                  </a:lnTo>
                  <a:lnTo>
                    <a:pt x="1447770" y="66528"/>
                  </a:lnTo>
                  <a:lnTo>
                    <a:pt x="1492438" y="39887"/>
                  </a:lnTo>
                  <a:lnTo>
                    <a:pt x="1535271" y="22066"/>
                  </a:lnTo>
                  <a:lnTo>
                    <a:pt x="1576728" y="10912"/>
                  </a:lnTo>
                  <a:lnTo>
                    <a:pt x="1617268" y="4274"/>
                  </a:lnTo>
                  <a:lnTo>
                    <a:pt x="1657350" y="0"/>
                  </a:lnTo>
                </a:path>
                <a:path w="3313429" h="1224279">
                  <a:moveTo>
                    <a:pt x="0" y="0"/>
                  </a:moveTo>
                  <a:lnTo>
                    <a:pt x="0" y="0"/>
                  </a:lnTo>
                </a:path>
                <a:path w="3313429" h="1224279">
                  <a:moveTo>
                    <a:pt x="1657350" y="1224279"/>
                  </a:moveTo>
                  <a:lnTo>
                    <a:pt x="1657350" y="1224279"/>
                  </a:lnTo>
                </a:path>
                <a:path w="3313429" h="1224279">
                  <a:moveTo>
                    <a:pt x="3313429" y="1215389"/>
                  </a:moveTo>
                  <a:lnTo>
                    <a:pt x="3260698" y="1216236"/>
                  </a:lnTo>
                  <a:lnTo>
                    <a:pt x="3208098" y="1216794"/>
                  </a:lnTo>
                  <a:lnTo>
                    <a:pt x="3155761" y="1216732"/>
                  </a:lnTo>
                  <a:lnTo>
                    <a:pt x="3103820" y="1215716"/>
                  </a:lnTo>
                  <a:lnTo>
                    <a:pt x="3052406" y="1213413"/>
                  </a:lnTo>
                  <a:lnTo>
                    <a:pt x="3001651" y="1209490"/>
                  </a:lnTo>
                  <a:lnTo>
                    <a:pt x="2951687" y="1203614"/>
                  </a:lnTo>
                  <a:lnTo>
                    <a:pt x="2902645" y="1195453"/>
                  </a:lnTo>
                  <a:lnTo>
                    <a:pt x="2854658" y="1184674"/>
                  </a:lnTo>
                  <a:lnTo>
                    <a:pt x="2807857" y="1170942"/>
                  </a:lnTo>
                  <a:lnTo>
                    <a:pt x="2762374" y="1153927"/>
                  </a:lnTo>
                  <a:lnTo>
                    <a:pt x="2718341" y="1133293"/>
                  </a:lnTo>
                  <a:lnTo>
                    <a:pt x="2675890" y="1108710"/>
                  </a:lnTo>
                  <a:lnTo>
                    <a:pt x="2640134" y="1083693"/>
                  </a:lnTo>
                  <a:lnTo>
                    <a:pt x="2605473" y="1054235"/>
                  </a:lnTo>
                  <a:lnTo>
                    <a:pt x="2571851" y="1020907"/>
                  </a:lnTo>
                  <a:lnTo>
                    <a:pt x="2539211" y="984280"/>
                  </a:lnTo>
                  <a:lnTo>
                    <a:pt x="2507497" y="944927"/>
                  </a:lnTo>
                  <a:lnTo>
                    <a:pt x="2476652" y="903417"/>
                  </a:lnTo>
                  <a:lnTo>
                    <a:pt x="2446620" y="860322"/>
                  </a:lnTo>
                  <a:lnTo>
                    <a:pt x="2417344" y="816213"/>
                  </a:lnTo>
                  <a:lnTo>
                    <a:pt x="2388768" y="771662"/>
                  </a:lnTo>
                  <a:lnTo>
                    <a:pt x="2360835" y="727239"/>
                  </a:lnTo>
                  <a:lnTo>
                    <a:pt x="2333490" y="683517"/>
                  </a:lnTo>
                  <a:lnTo>
                    <a:pt x="2306675" y="641065"/>
                  </a:lnTo>
                  <a:lnTo>
                    <a:pt x="2280334" y="600456"/>
                  </a:lnTo>
                  <a:lnTo>
                    <a:pt x="2254411" y="562260"/>
                  </a:lnTo>
                  <a:lnTo>
                    <a:pt x="2228850" y="527050"/>
                  </a:lnTo>
                  <a:lnTo>
                    <a:pt x="2191362" y="476838"/>
                  </a:lnTo>
                  <a:lnTo>
                    <a:pt x="2155718" y="427106"/>
                  </a:lnTo>
                  <a:lnTo>
                    <a:pt x="2121705" y="378334"/>
                  </a:lnTo>
                  <a:lnTo>
                    <a:pt x="2089109" y="331002"/>
                  </a:lnTo>
                  <a:lnTo>
                    <a:pt x="2057717" y="285591"/>
                  </a:lnTo>
                  <a:lnTo>
                    <a:pt x="2027316" y="242580"/>
                  </a:lnTo>
                  <a:lnTo>
                    <a:pt x="1997692" y="202449"/>
                  </a:lnTo>
                  <a:lnTo>
                    <a:pt x="1968632" y="165679"/>
                  </a:lnTo>
                  <a:lnTo>
                    <a:pt x="1939922" y="132749"/>
                  </a:lnTo>
                  <a:lnTo>
                    <a:pt x="1911350" y="104139"/>
                  </a:lnTo>
                  <a:lnTo>
                    <a:pt x="1864389" y="66528"/>
                  </a:lnTo>
                  <a:lnTo>
                    <a:pt x="1819721" y="39887"/>
                  </a:lnTo>
                  <a:lnTo>
                    <a:pt x="1776888" y="22066"/>
                  </a:lnTo>
                  <a:lnTo>
                    <a:pt x="1735431" y="10912"/>
                  </a:lnTo>
                  <a:lnTo>
                    <a:pt x="1694891" y="4274"/>
                  </a:lnTo>
                  <a:lnTo>
                    <a:pt x="1654810" y="0"/>
                  </a:lnTo>
                </a:path>
                <a:path w="3313429" h="1224279">
                  <a:moveTo>
                    <a:pt x="3313429" y="0"/>
                  </a:moveTo>
                  <a:lnTo>
                    <a:pt x="3313429" y="0"/>
                  </a:lnTo>
                </a:path>
                <a:path w="3313429" h="1224279">
                  <a:moveTo>
                    <a:pt x="1654810" y="1224279"/>
                  </a:moveTo>
                  <a:lnTo>
                    <a:pt x="1654810" y="1224279"/>
                  </a:lnTo>
                </a:path>
              </a:pathLst>
            </a:custGeom>
            <a:ln w="38097">
              <a:solidFill>
                <a:srgbClr val="FF0000"/>
              </a:solidFill>
            </a:ln>
          </p:spPr>
          <p:txBody>
            <a:bodyPr wrap="square" lIns="0" tIns="0" rIns="0" bIns="0" rtlCol="0"/>
            <a:lstStyle/>
            <a:p>
              <a:endParaRPr/>
            </a:p>
          </p:txBody>
        </p:sp>
      </p:grpSp>
      <p:sp>
        <p:nvSpPr>
          <p:cNvPr id="14" name="object 14"/>
          <p:cNvSpPr txBox="1"/>
          <p:nvPr/>
        </p:nvSpPr>
        <p:spPr>
          <a:xfrm>
            <a:off x="9556450" y="3412282"/>
            <a:ext cx="344170" cy="299720"/>
          </a:xfrm>
          <a:prstGeom prst="rect">
            <a:avLst/>
          </a:prstGeom>
        </p:spPr>
        <p:txBody>
          <a:bodyPr vert="horz" wrap="square" lIns="0" tIns="12700" rIns="0" bIns="0" rtlCol="0">
            <a:spAutoFit/>
          </a:bodyPr>
          <a:lstStyle/>
          <a:p>
            <a:pPr marL="12700">
              <a:spcBef>
                <a:spcPts val="100"/>
              </a:spcBef>
            </a:pPr>
            <a:r>
              <a:rPr i="1" spc="5" dirty="0">
                <a:latin typeface="Times New Roman"/>
                <a:cs typeface="Times New Roman"/>
              </a:rPr>
              <a:t>f</a:t>
            </a:r>
            <a:r>
              <a:rPr dirty="0">
                <a:latin typeface="Arial"/>
                <a:cs typeface="Arial"/>
              </a:rPr>
              <a:t>(</a:t>
            </a:r>
            <a:r>
              <a:rPr i="1" dirty="0">
                <a:latin typeface="Times New Roman"/>
                <a:cs typeface="Times New Roman"/>
              </a:rPr>
              <a:t>x</a:t>
            </a:r>
            <a:r>
              <a:rPr dirty="0">
                <a:latin typeface="Arial"/>
                <a:cs typeface="Arial"/>
              </a:rPr>
              <a:t>)</a:t>
            </a:r>
          </a:p>
        </p:txBody>
      </p:sp>
      <p:sp>
        <p:nvSpPr>
          <p:cNvPr id="15" name="object 15"/>
          <p:cNvSpPr txBox="1"/>
          <p:nvPr/>
        </p:nvSpPr>
        <p:spPr>
          <a:xfrm>
            <a:off x="9805034" y="6040643"/>
            <a:ext cx="419100" cy="299720"/>
          </a:xfrm>
          <a:prstGeom prst="rect">
            <a:avLst/>
          </a:prstGeom>
        </p:spPr>
        <p:txBody>
          <a:bodyPr vert="horz" wrap="square" lIns="0" tIns="12700" rIns="0" bIns="0" rtlCol="0">
            <a:spAutoFit/>
          </a:bodyPr>
          <a:lstStyle/>
          <a:p>
            <a:pPr marL="12700">
              <a:spcBef>
                <a:spcPts val="100"/>
              </a:spcBef>
            </a:pPr>
            <a:r>
              <a:rPr i="1" dirty="0">
                <a:latin typeface="Times New Roman"/>
                <a:cs typeface="Times New Roman"/>
              </a:rPr>
              <a:t>F</a:t>
            </a:r>
            <a:r>
              <a:rPr dirty="0">
                <a:latin typeface="Arial"/>
                <a:cs typeface="Arial"/>
              </a:rPr>
              <a:t>(</a:t>
            </a:r>
            <a:r>
              <a:rPr i="1" dirty="0">
                <a:latin typeface="Times New Roman"/>
                <a:cs typeface="Times New Roman"/>
              </a:rPr>
              <a:t>x</a:t>
            </a:r>
            <a:r>
              <a:rPr dirty="0">
                <a:latin typeface="Arial"/>
                <a:cs typeface="Arial"/>
              </a:rPr>
              <a:t>)</a:t>
            </a:r>
            <a:endParaRPr>
              <a:latin typeface="Arial"/>
              <a:cs typeface="Arial"/>
            </a:endParaRPr>
          </a:p>
        </p:txBody>
      </p:sp>
      <p:sp>
        <p:nvSpPr>
          <p:cNvPr id="16" name="object 16"/>
          <p:cNvSpPr txBox="1"/>
          <p:nvPr/>
        </p:nvSpPr>
        <p:spPr>
          <a:xfrm>
            <a:off x="2045969" y="3798570"/>
            <a:ext cx="5756910" cy="1563370"/>
          </a:xfrm>
          <a:prstGeom prst="rect">
            <a:avLst/>
          </a:prstGeom>
        </p:spPr>
        <p:txBody>
          <a:bodyPr vert="horz" wrap="square" lIns="0" tIns="12700" rIns="0" bIns="0" rtlCol="0">
            <a:spAutoFit/>
          </a:bodyPr>
          <a:lstStyle/>
          <a:p>
            <a:pPr marL="381000" indent="-342900">
              <a:spcBef>
                <a:spcPts val="100"/>
              </a:spcBef>
              <a:buFont typeface="Arial" panose="020B0604020202020204" pitchFamily="34" charset="0"/>
              <a:buChar char="•"/>
            </a:pPr>
            <a:r>
              <a:rPr sz="2400" spc="-5" dirty="0" err="1">
                <a:latin typeface="Arial"/>
                <a:cs typeface="Arial"/>
              </a:rPr>
              <a:t>Cummulative</a:t>
            </a:r>
            <a:r>
              <a:rPr sz="2400" spc="-5" dirty="0">
                <a:latin typeface="Arial"/>
                <a:cs typeface="Arial"/>
              </a:rPr>
              <a:t> Distribution </a:t>
            </a:r>
            <a:r>
              <a:rPr sz="2400" spc="-10" dirty="0">
                <a:latin typeface="Arial"/>
                <a:cs typeface="Arial"/>
              </a:rPr>
              <a:t>Function,</a:t>
            </a:r>
            <a:r>
              <a:rPr sz="2400" spc="35" dirty="0">
                <a:latin typeface="Arial"/>
                <a:cs typeface="Arial"/>
              </a:rPr>
              <a:t> </a:t>
            </a:r>
            <a:r>
              <a:rPr sz="2400" i="1" dirty="0">
                <a:latin typeface="Times New Roman"/>
                <a:cs typeface="Times New Roman"/>
              </a:rPr>
              <a:t>F</a:t>
            </a:r>
            <a:r>
              <a:rPr sz="2400" dirty="0">
                <a:latin typeface="Arial"/>
                <a:cs typeface="Arial"/>
              </a:rPr>
              <a:t>(</a:t>
            </a:r>
            <a:r>
              <a:rPr sz="2400" i="1" dirty="0">
                <a:latin typeface="Times New Roman"/>
                <a:cs typeface="Times New Roman"/>
              </a:rPr>
              <a:t>x</a:t>
            </a:r>
            <a:r>
              <a:rPr sz="2400" dirty="0">
                <a:latin typeface="Arial"/>
                <a:cs typeface="Arial"/>
              </a:rPr>
              <a:t>)</a:t>
            </a:r>
          </a:p>
          <a:p>
            <a:pPr marL="1612900">
              <a:lnSpc>
                <a:spcPts val="1060"/>
              </a:lnSpc>
              <a:spcBef>
                <a:spcPts val="2330"/>
              </a:spcBef>
            </a:pPr>
            <a:r>
              <a:rPr sz="1350" i="1" spc="10" dirty="0">
                <a:latin typeface="Times New Roman"/>
                <a:cs typeface="Times New Roman"/>
              </a:rPr>
              <a:t>x</a:t>
            </a:r>
            <a:endParaRPr sz="1350" dirty="0">
              <a:latin typeface="Times New Roman"/>
              <a:cs typeface="Times New Roman"/>
            </a:endParaRPr>
          </a:p>
          <a:p>
            <a:pPr marL="648970">
              <a:lnSpc>
                <a:spcPts val="3700"/>
              </a:lnSpc>
            </a:pPr>
            <a:r>
              <a:rPr sz="2350" i="1" spc="5" dirty="0">
                <a:latin typeface="Times New Roman"/>
                <a:cs typeface="Times New Roman"/>
              </a:rPr>
              <a:t>F </a:t>
            </a:r>
            <a:r>
              <a:rPr sz="2350" spc="80" dirty="0">
                <a:latin typeface="Times New Roman"/>
                <a:cs typeface="Times New Roman"/>
              </a:rPr>
              <a:t>(</a:t>
            </a:r>
            <a:r>
              <a:rPr sz="2350" i="1" spc="80" dirty="0">
                <a:latin typeface="Times New Roman"/>
                <a:cs typeface="Times New Roman"/>
              </a:rPr>
              <a:t>x</a:t>
            </a:r>
            <a:r>
              <a:rPr sz="2350" spc="80" dirty="0">
                <a:latin typeface="Times New Roman"/>
                <a:cs typeface="Times New Roman"/>
              </a:rPr>
              <a:t>) </a:t>
            </a:r>
            <a:r>
              <a:rPr sz="2350" spc="5" dirty="0">
                <a:latin typeface="Symbol"/>
                <a:cs typeface="Symbol"/>
              </a:rPr>
              <a:t></a:t>
            </a:r>
            <a:r>
              <a:rPr sz="2350" spc="5" dirty="0">
                <a:latin typeface="Times New Roman"/>
                <a:cs typeface="Times New Roman"/>
              </a:rPr>
              <a:t> </a:t>
            </a:r>
            <a:r>
              <a:rPr sz="5325" spc="-7" baseline="-13302" dirty="0">
                <a:latin typeface="Symbol"/>
                <a:cs typeface="Symbol"/>
              </a:rPr>
              <a:t></a:t>
            </a:r>
            <a:r>
              <a:rPr sz="5325" spc="-7" baseline="-13302" dirty="0">
                <a:latin typeface="Times New Roman"/>
                <a:cs typeface="Times New Roman"/>
              </a:rPr>
              <a:t> </a:t>
            </a:r>
            <a:r>
              <a:rPr sz="2350" i="1" dirty="0">
                <a:latin typeface="Times New Roman"/>
                <a:cs typeface="Times New Roman"/>
              </a:rPr>
              <a:t>f</a:t>
            </a:r>
            <a:r>
              <a:rPr sz="2350" i="1" spc="-175" dirty="0">
                <a:latin typeface="Times New Roman"/>
                <a:cs typeface="Times New Roman"/>
              </a:rPr>
              <a:t> </a:t>
            </a:r>
            <a:r>
              <a:rPr sz="2350" spc="30" dirty="0">
                <a:latin typeface="Times New Roman"/>
                <a:cs typeface="Times New Roman"/>
              </a:rPr>
              <a:t>(</a:t>
            </a:r>
            <a:r>
              <a:rPr sz="2350" i="1" spc="30" dirty="0">
                <a:latin typeface="Times New Roman"/>
                <a:cs typeface="Times New Roman"/>
              </a:rPr>
              <a:t>i</a:t>
            </a:r>
            <a:r>
              <a:rPr sz="2350" spc="30" dirty="0">
                <a:latin typeface="Times New Roman"/>
                <a:cs typeface="Times New Roman"/>
              </a:rPr>
              <a:t>)</a:t>
            </a:r>
            <a:r>
              <a:rPr sz="2350" i="1" spc="30" dirty="0">
                <a:latin typeface="Times New Roman"/>
                <a:cs typeface="Times New Roman"/>
              </a:rPr>
              <a:t>di</a:t>
            </a:r>
            <a:endParaRPr sz="2350" dirty="0">
              <a:latin typeface="Times New Roman"/>
              <a:cs typeface="Times New Roman"/>
            </a:endParaRPr>
          </a:p>
          <a:p>
            <a:pPr marL="1534160">
              <a:spcBef>
                <a:spcPts val="509"/>
              </a:spcBef>
            </a:pPr>
            <a:r>
              <a:rPr sz="1350" spc="40" dirty="0">
                <a:latin typeface="Symbol"/>
                <a:cs typeface="Symbol"/>
              </a:rPr>
              <a:t></a:t>
            </a:r>
            <a:endParaRPr sz="1350" dirty="0">
              <a:latin typeface="Symbol"/>
              <a:cs typeface="Symbol"/>
            </a:endParaRPr>
          </a:p>
        </p:txBody>
      </p:sp>
      <p:sp>
        <p:nvSpPr>
          <p:cNvPr id="17" name="object 17"/>
          <p:cNvSpPr/>
          <p:nvPr/>
        </p:nvSpPr>
        <p:spPr>
          <a:xfrm>
            <a:off x="8213725" y="4135644"/>
            <a:ext cx="3168650" cy="1799589"/>
          </a:xfrm>
          <a:custGeom>
            <a:avLst/>
            <a:gdLst/>
            <a:ahLst/>
            <a:cxnLst/>
            <a:rect l="l" t="t" r="r" b="b"/>
            <a:pathLst>
              <a:path w="3168650" h="1799589">
                <a:moveTo>
                  <a:pt x="0" y="1786890"/>
                </a:moveTo>
                <a:lnTo>
                  <a:pt x="52132" y="1787500"/>
                </a:lnTo>
                <a:lnTo>
                  <a:pt x="104265" y="1788066"/>
                </a:lnTo>
                <a:lnTo>
                  <a:pt x="156362" y="1788521"/>
                </a:lnTo>
                <a:lnTo>
                  <a:pt x="208385" y="1788795"/>
                </a:lnTo>
                <a:lnTo>
                  <a:pt x="260299" y="1788820"/>
                </a:lnTo>
                <a:lnTo>
                  <a:pt x="312066" y="1788528"/>
                </a:lnTo>
                <a:lnTo>
                  <a:pt x="363650" y="1787851"/>
                </a:lnTo>
                <a:lnTo>
                  <a:pt x="415015" y="1786720"/>
                </a:lnTo>
                <a:lnTo>
                  <a:pt x="466124" y="1785068"/>
                </a:lnTo>
                <a:lnTo>
                  <a:pt x="516940" y="1782826"/>
                </a:lnTo>
                <a:lnTo>
                  <a:pt x="567427" y="1779925"/>
                </a:lnTo>
                <a:lnTo>
                  <a:pt x="617549" y="1776297"/>
                </a:lnTo>
                <a:lnTo>
                  <a:pt x="667268" y="1771875"/>
                </a:lnTo>
                <a:lnTo>
                  <a:pt x="716548" y="1766589"/>
                </a:lnTo>
                <a:lnTo>
                  <a:pt x="765352" y="1760372"/>
                </a:lnTo>
                <a:lnTo>
                  <a:pt x="813645" y="1753155"/>
                </a:lnTo>
                <a:lnTo>
                  <a:pt x="861389" y="1744870"/>
                </a:lnTo>
                <a:lnTo>
                  <a:pt x="908547" y="1735449"/>
                </a:lnTo>
                <a:lnTo>
                  <a:pt x="955084" y="1724823"/>
                </a:lnTo>
                <a:lnTo>
                  <a:pt x="1000963" y="1712925"/>
                </a:lnTo>
                <a:lnTo>
                  <a:pt x="1046146" y="1699685"/>
                </a:lnTo>
                <a:lnTo>
                  <a:pt x="1090598" y="1685036"/>
                </a:lnTo>
                <a:lnTo>
                  <a:pt x="1134282" y="1668909"/>
                </a:lnTo>
                <a:lnTo>
                  <a:pt x="1177161" y="1651236"/>
                </a:lnTo>
                <a:lnTo>
                  <a:pt x="1219200" y="1631950"/>
                </a:lnTo>
                <a:lnTo>
                  <a:pt x="1260407" y="1610411"/>
                </a:lnTo>
                <a:lnTo>
                  <a:pt x="1300834" y="1586454"/>
                </a:lnTo>
                <a:lnTo>
                  <a:pt x="1340508" y="1560255"/>
                </a:lnTo>
                <a:lnTo>
                  <a:pt x="1379453" y="1531991"/>
                </a:lnTo>
                <a:lnTo>
                  <a:pt x="1417695" y="1501841"/>
                </a:lnTo>
                <a:lnTo>
                  <a:pt x="1455260" y="1469981"/>
                </a:lnTo>
                <a:lnTo>
                  <a:pt x="1492171" y="1436589"/>
                </a:lnTo>
                <a:lnTo>
                  <a:pt x="1528456" y="1401843"/>
                </a:lnTo>
                <a:lnTo>
                  <a:pt x="1564138" y="1365921"/>
                </a:lnTo>
                <a:lnTo>
                  <a:pt x="1599244" y="1328999"/>
                </a:lnTo>
                <a:lnTo>
                  <a:pt x="1633800" y="1291255"/>
                </a:lnTo>
                <a:lnTo>
                  <a:pt x="1667829" y="1252867"/>
                </a:lnTo>
                <a:lnTo>
                  <a:pt x="1701358" y="1214012"/>
                </a:lnTo>
                <a:lnTo>
                  <a:pt x="1734412" y="1174869"/>
                </a:lnTo>
                <a:lnTo>
                  <a:pt x="1767017" y="1135613"/>
                </a:lnTo>
                <a:lnTo>
                  <a:pt x="1799197" y="1096424"/>
                </a:lnTo>
                <a:lnTo>
                  <a:pt x="1830978" y="1057477"/>
                </a:lnTo>
                <a:lnTo>
                  <a:pt x="1862386" y="1018952"/>
                </a:lnTo>
                <a:lnTo>
                  <a:pt x="1893445" y="981025"/>
                </a:lnTo>
                <a:lnTo>
                  <a:pt x="1924182" y="943874"/>
                </a:lnTo>
                <a:lnTo>
                  <a:pt x="1954621" y="907676"/>
                </a:lnTo>
                <a:lnTo>
                  <a:pt x="1984788" y="872609"/>
                </a:lnTo>
                <a:lnTo>
                  <a:pt x="2014708" y="838851"/>
                </a:lnTo>
                <a:lnTo>
                  <a:pt x="2044407" y="806578"/>
                </a:lnTo>
                <a:lnTo>
                  <a:pt x="2073909" y="775970"/>
                </a:lnTo>
                <a:lnTo>
                  <a:pt x="2116282" y="732515"/>
                </a:lnTo>
                <a:lnTo>
                  <a:pt x="2157393" y="689204"/>
                </a:lnTo>
                <a:lnTo>
                  <a:pt x="2197327" y="646182"/>
                </a:lnTo>
                <a:lnTo>
                  <a:pt x="2236168" y="603593"/>
                </a:lnTo>
                <a:lnTo>
                  <a:pt x="2273998" y="561580"/>
                </a:lnTo>
                <a:lnTo>
                  <a:pt x="2310903" y="520289"/>
                </a:lnTo>
                <a:lnTo>
                  <a:pt x="2346966" y="479864"/>
                </a:lnTo>
                <a:lnTo>
                  <a:pt x="2382271" y="440448"/>
                </a:lnTo>
                <a:lnTo>
                  <a:pt x="2416900" y="402185"/>
                </a:lnTo>
                <a:lnTo>
                  <a:pt x="2450939" y="365222"/>
                </a:lnTo>
                <a:lnTo>
                  <a:pt x="2484471" y="329700"/>
                </a:lnTo>
                <a:lnTo>
                  <a:pt x="2517579" y="295765"/>
                </a:lnTo>
                <a:lnTo>
                  <a:pt x="2550347" y="263561"/>
                </a:lnTo>
                <a:lnTo>
                  <a:pt x="2582860" y="233233"/>
                </a:lnTo>
                <a:lnTo>
                  <a:pt x="2615200" y="204923"/>
                </a:lnTo>
                <a:lnTo>
                  <a:pt x="2647452" y="178777"/>
                </a:lnTo>
                <a:lnTo>
                  <a:pt x="2679700" y="154940"/>
                </a:lnTo>
                <a:lnTo>
                  <a:pt x="2733715" y="119774"/>
                </a:lnTo>
                <a:lnTo>
                  <a:pt x="2786146" y="90789"/>
                </a:lnTo>
                <a:lnTo>
                  <a:pt x="2837159" y="67306"/>
                </a:lnTo>
                <a:lnTo>
                  <a:pt x="2886923" y="48646"/>
                </a:lnTo>
                <a:lnTo>
                  <a:pt x="2935604" y="34131"/>
                </a:lnTo>
                <a:lnTo>
                  <a:pt x="2983372" y="23083"/>
                </a:lnTo>
                <a:lnTo>
                  <a:pt x="3030392" y="14824"/>
                </a:lnTo>
                <a:lnTo>
                  <a:pt x="3076834" y="8676"/>
                </a:lnTo>
                <a:lnTo>
                  <a:pt x="3122863" y="3961"/>
                </a:lnTo>
                <a:lnTo>
                  <a:pt x="3168650" y="0"/>
                </a:lnTo>
              </a:path>
              <a:path w="3168650" h="1799589">
                <a:moveTo>
                  <a:pt x="0" y="0"/>
                </a:moveTo>
                <a:lnTo>
                  <a:pt x="0" y="0"/>
                </a:lnTo>
              </a:path>
              <a:path w="3168650" h="1799589">
                <a:moveTo>
                  <a:pt x="3168650" y="1799590"/>
                </a:moveTo>
                <a:lnTo>
                  <a:pt x="3168650" y="1799590"/>
                </a:lnTo>
              </a:path>
            </a:pathLst>
          </a:custGeom>
          <a:ln w="38097">
            <a:solidFill>
              <a:srgbClr val="FF0000"/>
            </a:solidFill>
          </a:ln>
        </p:spPr>
        <p:txBody>
          <a:bodyPr wrap="square" lIns="0" tIns="0" rIns="0" bIns="0" rtlCol="0"/>
          <a:lstStyle/>
          <a:p>
            <a:endParaRPr/>
          </a:p>
        </p:txBody>
      </p:sp>
      <p:sp>
        <p:nvSpPr>
          <p:cNvPr id="19" name="object 2"/>
          <p:cNvSpPr txBox="1">
            <a:spLocks noGrp="1"/>
          </p:cNvSpPr>
          <p:nvPr>
            <p:ph type="title"/>
          </p:nvPr>
        </p:nvSpPr>
        <p:spPr>
          <a:xfrm>
            <a:off x="2033270" y="561343"/>
            <a:ext cx="4980647" cy="689932"/>
          </a:xfrm>
          <a:prstGeom prst="rect">
            <a:avLst/>
          </a:prstGeom>
        </p:spPr>
        <p:txBody>
          <a:bodyPr vert="horz" wrap="square" lIns="0" tIns="12700" rIns="0" bIns="0" rtlCol="0" anchor="ctr">
            <a:spAutoFit/>
          </a:bodyPr>
          <a:lstStyle/>
          <a:p>
            <a:pPr marL="12700">
              <a:lnSpc>
                <a:spcPct val="100000"/>
              </a:lnSpc>
              <a:spcBef>
                <a:spcPts val="100"/>
              </a:spcBef>
            </a:pPr>
            <a:r>
              <a:rPr lang="fr-FR" dirty="0" err="1"/>
              <a:t>Distribusi</a:t>
            </a:r>
            <a:r>
              <a:rPr lang="fr-FR" dirty="0"/>
              <a:t> Normal</a:t>
            </a:r>
            <a:endParaRPr spc="-750" dirty="0"/>
          </a:p>
        </p:txBody>
      </p:sp>
      <p:sp>
        <p:nvSpPr>
          <p:cNvPr id="20" name="Right Arrow 19"/>
          <p:cNvSpPr/>
          <p:nvPr/>
        </p:nvSpPr>
        <p:spPr>
          <a:xfrm>
            <a:off x="3906521" y="1713338"/>
            <a:ext cx="279400" cy="17039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7721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913889" y="1491308"/>
            <a:ext cx="6813251" cy="3461845"/>
          </a:xfrm>
          <a:prstGeom prst="rect">
            <a:avLst/>
          </a:prstGeom>
        </p:spPr>
        <p:txBody>
          <a:bodyPr vert="horz" wrap="square" lIns="0" tIns="98425" rIns="0" bIns="0" rtlCol="0">
            <a:spAutoFit/>
          </a:bodyPr>
          <a:lstStyle/>
          <a:p>
            <a:pPr marL="482600" indent="-457200">
              <a:spcBef>
                <a:spcPts val="775"/>
              </a:spcBef>
              <a:buFont typeface="Arial" panose="020B0604020202020204" pitchFamily="34" charset="0"/>
              <a:buChar char="•"/>
            </a:pPr>
            <a:r>
              <a:rPr sz="3200" spc="-25" dirty="0" err="1">
                <a:latin typeface="Arial"/>
                <a:cs typeface="Arial"/>
              </a:rPr>
              <a:t>Dinotasikan</a:t>
            </a:r>
            <a:r>
              <a:rPr sz="3200" spc="-25" dirty="0">
                <a:latin typeface="Arial"/>
                <a:cs typeface="Arial"/>
              </a:rPr>
              <a:t> </a:t>
            </a:r>
            <a:r>
              <a:rPr sz="3200" dirty="0">
                <a:latin typeface="Arial"/>
                <a:cs typeface="Arial"/>
              </a:rPr>
              <a:t>dengan</a:t>
            </a:r>
            <a:r>
              <a:rPr sz="3200" spc="-30" dirty="0">
                <a:latin typeface="Arial"/>
                <a:cs typeface="Arial"/>
              </a:rPr>
              <a:t> </a:t>
            </a:r>
            <a:r>
              <a:rPr sz="3200" spc="-10" dirty="0">
                <a:latin typeface="Arial"/>
                <a:cs typeface="Arial"/>
              </a:rPr>
              <a:t>N(</a:t>
            </a:r>
            <a:r>
              <a:rPr sz="3200" i="1" spc="-10" dirty="0">
                <a:latin typeface="Times New Roman"/>
                <a:cs typeface="Times New Roman"/>
              </a:rPr>
              <a:t>x</a:t>
            </a:r>
            <a:r>
              <a:rPr sz="3200" spc="-10" dirty="0">
                <a:latin typeface="Arial"/>
                <a:cs typeface="Arial"/>
              </a:rPr>
              <a:t>;</a:t>
            </a:r>
            <a:r>
              <a:rPr sz="3300" spc="-10" dirty="0">
                <a:latin typeface="Symbol"/>
                <a:cs typeface="Symbol"/>
              </a:rPr>
              <a:t></a:t>
            </a:r>
            <a:r>
              <a:rPr sz="3200" spc="-10" dirty="0">
                <a:latin typeface="Arial"/>
                <a:cs typeface="Arial"/>
              </a:rPr>
              <a:t>,</a:t>
            </a:r>
            <a:r>
              <a:rPr sz="3300" spc="-10" dirty="0">
                <a:latin typeface="Symbol"/>
                <a:cs typeface="Symbol"/>
              </a:rPr>
              <a:t></a:t>
            </a:r>
            <a:r>
              <a:rPr sz="3200" spc="-10" dirty="0">
                <a:latin typeface="Arial"/>
                <a:cs typeface="Arial"/>
              </a:rPr>
              <a:t>)</a:t>
            </a:r>
            <a:endParaRPr sz="3200" dirty="0">
              <a:latin typeface="Arial"/>
              <a:cs typeface="Arial"/>
            </a:endParaRPr>
          </a:p>
          <a:p>
            <a:pPr marL="482600" indent="-457200">
              <a:spcBef>
                <a:spcPts val="680"/>
              </a:spcBef>
              <a:buFont typeface="Arial" panose="020B0604020202020204" pitchFamily="34" charset="0"/>
              <a:buChar char="•"/>
            </a:pPr>
            <a:r>
              <a:rPr sz="3200" spc="-30" dirty="0">
                <a:latin typeface="Arial"/>
                <a:cs typeface="Arial"/>
              </a:rPr>
              <a:t>Parameter </a:t>
            </a:r>
            <a:r>
              <a:rPr lang="en-ID" sz="3200" dirty="0">
                <a:latin typeface="UnDotum"/>
                <a:cs typeface="Arial"/>
              </a:rPr>
              <a:t>  </a:t>
            </a:r>
            <a:r>
              <a:rPr sz="3200" dirty="0">
                <a:latin typeface="UnDotum"/>
                <a:cs typeface="UnDotum"/>
              </a:rPr>
              <a:t> </a:t>
            </a:r>
            <a:r>
              <a:rPr sz="3300" spc="-60" dirty="0">
                <a:latin typeface="Symbol"/>
                <a:cs typeface="Symbol"/>
              </a:rPr>
              <a:t></a:t>
            </a:r>
            <a:r>
              <a:rPr sz="3300" spc="-60" dirty="0">
                <a:latin typeface="Times New Roman"/>
                <a:cs typeface="Times New Roman"/>
              </a:rPr>
              <a:t> </a:t>
            </a:r>
            <a:r>
              <a:rPr sz="3200" dirty="0">
                <a:latin typeface="Arial"/>
                <a:cs typeface="Arial"/>
              </a:rPr>
              <a:t>dan</a:t>
            </a:r>
            <a:r>
              <a:rPr sz="3200" spc="105" dirty="0">
                <a:latin typeface="Arial"/>
                <a:cs typeface="Arial"/>
              </a:rPr>
              <a:t> </a:t>
            </a:r>
            <a:r>
              <a:rPr sz="3300" spc="-65" dirty="0">
                <a:latin typeface="Symbol"/>
                <a:cs typeface="Symbol"/>
              </a:rPr>
              <a:t></a:t>
            </a:r>
            <a:endParaRPr sz="3300" dirty="0">
              <a:latin typeface="Symbol"/>
              <a:cs typeface="Symbol"/>
            </a:endParaRPr>
          </a:p>
          <a:p>
            <a:pPr marL="482600" indent="-457200">
              <a:spcBef>
                <a:spcPts val="780"/>
              </a:spcBef>
              <a:buFont typeface="Arial" panose="020B0604020202020204" pitchFamily="34" charset="0"/>
              <a:buChar char="•"/>
            </a:pPr>
            <a:r>
              <a:rPr sz="3200" spc="-55" dirty="0">
                <a:latin typeface="Arial"/>
                <a:cs typeface="Arial"/>
              </a:rPr>
              <a:t>Mean</a:t>
            </a:r>
            <a:endParaRPr sz="3200" dirty="0">
              <a:latin typeface="Arial"/>
              <a:cs typeface="Arial"/>
            </a:endParaRPr>
          </a:p>
          <a:p>
            <a:pPr marL="648970">
              <a:spcBef>
                <a:spcPts val="30"/>
              </a:spcBef>
            </a:pPr>
            <a:r>
              <a:rPr sz="3300" spc="-50" dirty="0">
                <a:latin typeface="Symbol"/>
                <a:cs typeface="Symbol"/>
              </a:rPr>
              <a:t></a:t>
            </a:r>
            <a:r>
              <a:rPr sz="3300" spc="-50" dirty="0">
                <a:latin typeface="Times New Roman"/>
                <a:cs typeface="Times New Roman"/>
              </a:rPr>
              <a:t> </a:t>
            </a:r>
            <a:r>
              <a:rPr sz="3150" spc="35" dirty="0">
                <a:latin typeface="Symbol"/>
                <a:cs typeface="Symbol"/>
              </a:rPr>
              <a:t></a:t>
            </a:r>
            <a:r>
              <a:rPr sz="3150" spc="165" dirty="0">
                <a:latin typeface="Times New Roman"/>
                <a:cs typeface="Times New Roman"/>
              </a:rPr>
              <a:t> </a:t>
            </a:r>
            <a:r>
              <a:rPr sz="3300" spc="-50" dirty="0">
                <a:latin typeface="Symbol"/>
                <a:cs typeface="Symbol"/>
              </a:rPr>
              <a:t></a:t>
            </a:r>
            <a:endParaRPr sz="3300" dirty="0">
              <a:latin typeface="Symbol"/>
              <a:cs typeface="Symbol"/>
            </a:endParaRPr>
          </a:p>
          <a:p>
            <a:pPr marL="482600" indent="-457200">
              <a:lnSpc>
                <a:spcPts val="3745"/>
              </a:lnSpc>
              <a:spcBef>
                <a:spcPts val="1440"/>
              </a:spcBef>
              <a:buFont typeface="Arial" panose="020B0604020202020204" pitchFamily="34" charset="0"/>
              <a:buChar char="•"/>
            </a:pPr>
            <a:r>
              <a:rPr sz="3200" spc="-35" dirty="0">
                <a:latin typeface="Arial"/>
                <a:cs typeface="Arial"/>
              </a:rPr>
              <a:t>Variance</a:t>
            </a:r>
            <a:endParaRPr sz="3200" dirty="0">
              <a:latin typeface="Arial"/>
              <a:cs typeface="Arial"/>
            </a:endParaRPr>
          </a:p>
          <a:p>
            <a:pPr marL="681990">
              <a:lnSpc>
                <a:spcPts val="3865"/>
              </a:lnSpc>
              <a:tabLst>
                <a:tab pos="1260475" algn="l"/>
              </a:tabLst>
            </a:pPr>
            <a:r>
              <a:rPr sz="3300" spc="-75" dirty="0">
                <a:latin typeface="Symbol"/>
                <a:cs typeface="Symbol"/>
              </a:rPr>
              <a:t></a:t>
            </a:r>
            <a:r>
              <a:rPr sz="3300" spc="-175" dirty="0">
                <a:latin typeface="Times New Roman"/>
                <a:cs typeface="Times New Roman"/>
              </a:rPr>
              <a:t> </a:t>
            </a:r>
            <a:r>
              <a:rPr sz="2775" spc="7" baseline="43543" dirty="0">
                <a:latin typeface="Times New Roman"/>
                <a:cs typeface="Times New Roman"/>
              </a:rPr>
              <a:t>2	</a:t>
            </a:r>
            <a:r>
              <a:rPr sz="3200" spc="-15" dirty="0">
                <a:latin typeface="Symbol"/>
                <a:cs typeface="Symbol"/>
              </a:rPr>
              <a:t></a:t>
            </a:r>
            <a:r>
              <a:rPr sz="3200" spc="-15" dirty="0">
                <a:latin typeface="Times New Roman"/>
                <a:cs typeface="Times New Roman"/>
              </a:rPr>
              <a:t> </a:t>
            </a:r>
            <a:r>
              <a:rPr sz="3300" spc="-75" dirty="0">
                <a:latin typeface="Symbol"/>
                <a:cs typeface="Symbol"/>
              </a:rPr>
              <a:t></a:t>
            </a:r>
            <a:r>
              <a:rPr sz="3300" spc="-550" dirty="0">
                <a:latin typeface="Times New Roman"/>
                <a:cs typeface="Times New Roman"/>
              </a:rPr>
              <a:t> </a:t>
            </a:r>
            <a:r>
              <a:rPr sz="2775" spc="7" baseline="43543" dirty="0">
                <a:latin typeface="Times New Roman"/>
                <a:cs typeface="Times New Roman"/>
              </a:rPr>
              <a:t>2</a:t>
            </a:r>
            <a:endParaRPr sz="2775" baseline="43543" dirty="0">
              <a:latin typeface="Times New Roman"/>
              <a:cs typeface="Times New Roman"/>
            </a:endParaRPr>
          </a:p>
        </p:txBody>
      </p:sp>
      <p:sp>
        <p:nvSpPr>
          <p:cNvPr id="6" name="object 2"/>
          <p:cNvSpPr txBox="1">
            <a:spLocks noGrp="1"/>
          </p:cNvSpPr>
          <p:nvPr>
            <p:ph type="title"/>
          </p:nvPr>
        </p:nvSpPr>
        <p:spPr>
          <a:xfrm>
            <a:off x="2033270" y="561343"/>
            <a:ext cx="4980647" cy="689932"/>
          </a:xfrm>
          <a:prstGeom prst="rect">
            <a:avLst/>
          </a:prstGeom>
        </p:spPr>
        <p:txBody>
          <a:bodyPr vert="horz" wrap="square" lIns="0" tIns="12700" rIns="0" bIns="0" rtlCol="0" anchor="ctr">
            <a:spAutoFit/>
          </a:bodyPr>
          <a:lstStyle/>
          <a:p>
            <a:pPr marL="12700">
              <a:lnSpc>
                <a:spcPct val="100000"/>
              </a:lnSpc>
              <a:spcBef>
                <a:spcPts val="100"/>
              </a:spcBef>
            </a:pPr>
            <a:r>
              <a:rPr lang="fr-FR" dirty="0" err="1"/>
              <a:t>Distribusi</a:t>
            </a:r>
            <a:r>
              <a:rPr lang="fr-FR" dirty="0"/>
              <a:t> Normal</a:t>
            </a:r>
            <a:endParaRPr spc="-750" dirty="0"/>
          </a:p>
        </p:txBody>
      </p:sp>
      <p:sp>
        <p:nvSpPr>
          <p:cNvPr id="7" name="Right Arrow 6"/>
          <p:cNvSpPr/>
          <p:nvPr/>
        </p:nvSpPr>
        <p:spPr>
          <a:xfrm>
            <a:off x="4343552" y="2385691"/>
            <a:ext cx="279400" cy="17039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8743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600" b="1" kern="1200">
                <a:solidFill>
                  <a:schemeClr val="tx1"/>
                </a:solidFill>
                <a:latin typeface="Alegreya Bold" panose="020B0604020202020204" charset="0"/>
                <a:ea typeface="+mj-ea"/>
                <a:cs typeface="+mj-cs"/>
              </a:defRPr>
            </a:lvl1pPr>
          </a:lstStyle>
          <a:p>
            <a:pPr>
              <a:defRPr/>
            </a:pPr>
            <a:r>
              <a:rPr lang="fr-FR" dirty="0" err="1"/>
              <a:t>Sekilas</a:t>
            </a:r>
            <a:r>
              <a:rPr lang="fr-FR" dirty="0"/>
              <a:t> </a:t>
            </a:r>
            <a:r>
              <a:rPr lang="fr-FR" dirty="0" err="1"/>
              <a:t>Distribusi</a:t>
            </a:r>
            <a:r>
              <a:rPr lang="fr-FR" dirty="0"/>
              <a:t> Normal </a:t>
            </a:r>
            <a:r>
              <a:rPr lang="fr-FR" dirty="0" err="1"/>
              <a:t>atau</a:t>
            </a:r>
            <a:r>
              <a:rPr lang="fr-FR" dirty="0"/>
              <a:t> </a:t>
            </a:r>
            <a:r>
              <a:rPr lang="fr-FR" dirty="0" err="1"/>
              <a:t>Gaussian</a:t>
            </a:r>
            <a:endParaRPr lang="en-US" dirty="0"/>
          </a:p>
        </p:txBody>
      </p:sp>
      <p:sp>
        <p:nvSpPr>
          <p:cNvPr id="47" name="Rectangle 46"/>
          <p:cNvSpPr/>
          <p:nvPr/>
        </p:nvSpPr>
        <p:spPr>
          <a:xfrm>
            <a:off x="1459523" y="2126875"/>
            <a:ext cx="9894277" cy="4226798"/>
          </a:xfrm>
          <a:prstGeom prst="rect">
            <a:avLst/>
          </a:prstGeom>
        </p:spPr>
        <p:txBody>
          <a:bodyPr wrap="square">
            <a:spAutoFit/>
          </a:bodyPr>
          <a:lstStyle/>
          <a:p>
            <a:pPr marL="368300" marR="86995" lvl="0" indent="-342900">
              <a:spcBef>
                <a:spcPts val="100"/>
              </a:spcBef>
              <a:buFont typeface="Arial" panose="020B0604020202020204" pitchFamily="34" charset="0"/>
              <a:buChar char="•"/>
            </a:pPr>
            <a:r>
              <a:rPr lang="en-US" sz="3200" spc="-30" dirty="0" err="1">
                <a:solidFill>
                  <a:prstClr val="black"/>
                </a:solidFill>
                <a:latin typeface="Alegreya Bold" panose="020B0604020202020204" charset="0"/>
              </a:rPr>
              <a:t>Distribusi</a:t>
            </a:r>
            <a:r>
              <a:rPr lang="en-US" sz="3200" spc="-30" dirty="0">
                <a:solidFill>
                  <a:prstClr val="black"/>
                </a:solidFill>
                <a:latin typeface="Alegreya Bold" panose="020B0604020202020204" charset="0"/>
              </a:rPr>
              <a:t> </a:t>
            </a:r>
            <a:r>
              <a:rPr lang="en-US" sz="3200" dirty="0">
                <a:solidFill>
                  <a:prstClr val="black"/>
                </a:solidFill>
                <a:latin typeface="Alegreya Bold" panose="020B0604020202020204" charset="0"/>
              </a:rPr>
              <a:t>Normal </a:t>
            </a:r>
            <a:r>
              <a:rPr lang="en-US" sz="3200" dirty="0" err="1">
                <a:solidFill>
                  <a:prstClr val="black"/>
                </a:solidFill>
                <a:latin typeface="Alegreya Bold" panose="020B0604020202020204" charset="0"/>
              </a:rPr>
              <a:t>atau</a:t>
            </a:r>
            <a:r>
              <a:rPr lang="en-US" sz="3200" dirty="0">
                <a:solidFill>
                  <a:prstClr val="black"/>
                </a:solidFill>
                <a:latin typeface="Alegreya Bold" panose="020B0604020202020204" charset="0"/>
              </a:rPr>
              <a:t> Gaussian </a:t>
            </a:r>
            <a:r>
              <a:rPr lang="en-US" sz="3200" dirty="0" err="1">
                <a:solidFill>
                  <a:prstClr val="black"/>
                </a:solidFill>
                <a:latin typeface="Alegreya Bold" panose="020B0604020202020204" charset="0"/>
              </a:rPr>
              <a:t>termasuk</a:t>
            </a:r>
            <a:r>
              <a:rPr lang="en-US" sz="3200" dirty="0">
                <a:solidFill>
                  <a:prstClr val="black"/>
                </a:solidFill>
                <a:latin typeface="Alegreya Bold" panose="020B0604020202020204" charset="0"/>
              </a:rPr>
              <a:t>  </a:t>
            </a:r>
            <a:r>
              <a:rPr lang="en-US" sz="3200" spc="-5" dirty="0" err="1">
                <a:solidFill>
                  <a:prstClr val="black"/>
                </a:solidFill>
                <a:latin typeface="Alegreya Bold" panose="020B0604020202020204" charset="0"/>
              </a:rPr>
              <a:t>distribusi</a:t>
            </a:r>
            <a:r>
              <a:rPr lang="en-US" sz="3200" spc="-5" dirty="0">
                <a:solidFill>
                  <a:prstClr val="black"/>
                </a:solidFill>
                <a:latin typeface="Alegreya Bold" panose="020B0604020202020204" charset="0"/>
              </a:rPr>
              <a:t> </a:t>
            </a:r>
            <a:r>
              <a:rPr lang="en-US" sz="3200" dirty="0" err="1">
                <a:solidFill>
                  <a:prstClr val="black"/>
                </a:solidFill>
                <a:latin typeface="Alegreya Bold" panose="020B0604020202020204" charset="0"/>
              </a:rPr>
              <a:t>variabel</a:t>
            </a:r>
            <a:r>
              <a:rPr lang="en-US" sz="3200" spc="-10" dirty="0">
                <a:solidFill>
                  <a:prstClr val="black"/>
                </a:solidFill>
                <a:latin typeface="Alegreya Bold" panose="020B0604020202020204" charset="0"/>
              </a:rPr>
              <a:t> </a:t>
            </a:r>
            <a:r>
              <a:rPr lang="en-US" sz="3200" spc="-5" dirty="0" err="1">
                <a:solidFill>
                  <a:prstClr val="black"/>
                </a:solidFill>
                <a:latin typeface="Alegreya Bold" panose="020B0604020202020204" charset="0"/>
              </a:rPr>
              <a:t>kontinyu</a:t>
            </a:r>
            <a:r>
              <a:rPr lang="en-US" sz="3200" spc="-5" dirty="0">
                <a:solidFill>
                  <a:prstClr val="black"/>
                </a:solidFill>
                <a:latin typeface="Alegreya Bold" panose="020B0604020202020204" charset="0"/>
              </a:rPr>
              <a:t>.</a:t>
            </a:r>
            <a:endParaRPr lang="en-US" sz="3200" dirty="0">
              <a:solidFill>
                <a:prstClr val="black"/>
              </a:solidFill>
              <a:latin typeface="UnDotum"/>
              <a:cs typeface="UnDotum"/>
            </a:endParaRPr>
          </a:p>
          <a:p>
            <a:pPr marL="368300" marR="440055" lvl="0" indent="-342900">
              <a:lnSpc>
                <a:spcPts val="3829"/>
              </a:lnSpc>
              <a:spcBef>
                <a:spcPts val="935"/>
              </a:spcBef>
              <a:buFont typeface="Arial" panose="020B0604020202020204" pitchFamily="34" charset="0"/>
              <a:buChar char="•"/>
            </a:pPr>
            <a:r>
              <a:rPr lang="en-US" sz="3200" spc="-50" dirty="0" err="1">
                <a:solidFill>
                  <a:prstClr val="black"/>
                </a:solidFill>
                <a:latin typeface="Alegreya Bold" panose="020B0604020202020204" charset="0"/>
              </a:rPr>
              <a:t>Kurva</a:t>
            </a:r>
            <a:r>
              <a:rPr lang="en-US" sz="3200" spc="-50" dirty="0">
                <a:solidFill>
                  <a:prstClr val="black"/>
                </a:solidFill>
                <a:latin typeface="Alegreya Bold" panose="020B0604020202020204" charset="0"/>
              </a:rPr>
              <a:t> </a:t>
            </a:r>
            <a:r>
              <a:rPr lang="en-US" sz="3200" spc="-5" dirty="0" err="1">
                <a:solidFill>
                  <a:prstClr val="black"/>
                </a:solidFill>
                <a:latin typeface="Alegreya Bold" panose="020B0604020202020204" charset="0"/>
              </a:rPr>
              <a:t>distribusi</a:t>
            </a:r>
            <a:r>
              <a:rPr lang="en-US" sz="3200" spc="-5" dirty="0">
                <a:solidFill>
                  <a:prstClr val="black"/>
                </a:solidFill>
                <a:latin typeface="Alegreya Bold" panose="020B0604020202020204" charset="0"/>
              </a:rPr>
              <a:t> </a:t>
            </a:r>
            <a:r>
              <a:rPr lang="en-US" sz="3200" dirty="0" err="1">
                <a:solidFill>
                  <a:prstClr val="black"/>
                </a:solidFill>
                <a:latin typeface="Alegreya Bold" panose="020B0604020202020204" charset="0"/>
              </a:rPr>
              <a:t>berbentuk</a:t>
            </a:r>
            <a:r>
              <a:rPr lang="en-US" sz="3200" dirty="0">
                <a:solidFill>
                  <a:prstClr val="black"/>
                </a:solidFill>
                <a:latin typeface="Alegreya Bold" panose="020B0604020202020204" charset="0"/>
              </a:rPr>
              <a:t> </a:t>
            </a:r>
            <a:r>
              <a:rPr lang="en-US" sz="3200" dirty="0" err="1">
                <a:solidFill>
                  <a:prstClr val="black"/>
                </a:solidFill>
                <a:latin typeface="Alegreya Bold" panose="020B0604020202020204" charset="0"/>
              </a:rPr>
              <a:t>lonceng</a:t>
            </a:r>
            <a:r>
              <a:rPr lang="en-US" sz="3200" dirty="0">
                <a:solidFill>
                  <a:prstClr val="black"/>
                </a:solidFill>
                <a:latin typeface="Alegreya Bold" panose="020B0604020202020204" charset="0"/>
              </a:rPr>
              <a:t> </a:t>
            </a:r>
            <a:r>
              <a:rPr lang="en-US" sz="3200" spc="10" dirty="0">
                <a:solidFill>
                  <a:prstClr val="black"/>
                </a:solidFill>
                <a:latin typeface="Alegreya Bold" panose="020B0604020202020204" charset="0"/>
              </a:rPr>
              <a:t>(</a:t>
            </a:r>
            <a:r>
              <a:rPr lang="en-US" sz="3200" i="1" spc="10" dirty="0">
                <a:solidFill>
                  <a:prstClr val="black"/>
                </a:solidFill>
                <a:latin typeface="Arial"/>
                <a:cs typeface="Arial"/>
              </a:rPr>
              <a:t>bell-  </a:t>
            </a:r>
            <a:r>
              <a:rPr lang="en-US" sz="3200" i="1" dirty="0">
                <a:solidFill>
                  <a:prstClr val="black"/>
                </a:solidFill>
                <a:latin typeface="Arial"/>
                <a:cs typeface="Arial"/>
              </a:rPr>
              <a:t>shaped</a:t>
            </a:r>
            <a:r>
              <a:rPr lang="en-US" sz="3200" i="1" spc="-10" dirty="0">
                <a:solidFill>
                  <a:prstClr val="black"/>
                </a:solidFill>
                <a:latin typeface="Arial"/>
                <a:cs typeface="Arial"/>
              </a:rPr>
              <a:t> </a:t>
            </a:r>
            <a:r>
              <a:rPr lang="en-US" sz="3200" i="1" dirty="0">
                <a:solidFill>
                  <a:prstClr val="black"/>
                </a:solidFill>
                <a:latin typeface="Arial"/>
                <a:cs typeface="Arial"/>
              </a:rPr>
              <a:t>distribution</a:t>
            </a:r>
            <a:r>
              <a:rPr lang="en-US" sz="3200" dirty="0">
                <a:solidFill>
                  <a:prstClr val="black"/>
                </a:solidFill>
                <a:latin typeface="Alegreya Bold" panose="020B0604020202020204" charset="0"/>
              </a:rPr>
              <a:t>)</a:t>
            </a:r>
            <a:endParaRPr lang="en-US" sz="3200" dirty="0">
              <a:solidFill>
                <a:prstClr val="black"/>
              </a:solidFill>
              <a:latin typeface="Arial"/>
              <a:cs typeface="Arial"/>
            </a:endParaRPr>
          </a:p>
          <a:p>
            <a:pPr marL="368300" marR="17780" lvl="0" indent="-342900">
              <a:lnSpc>
                <a:spcPct val="99900"/>
              </a:lnSpc>
              <a:spcBef>
                <a:spcPts val="675"/>
              </a:spcBef>
              <a:buFont typeface="Arial" panose="020B0604020202020204" pitchFamily="34" charset="0"/>
              <a:buChar char="•"/>
            </a:pPr>
            <a:r>
              <a:rPr lang="en-US" sz="3200" spc="-30" dirty="0" err="1">
                <a:solidFill>
                  <a:prstClr val="black"/>
                </a:solidFill>
                <a:latin typeface="Alegreya Bold" panose="020B0604020202020204" charset="0"/>
              </a:rPr>
              <a:t>Distribusi</a:t>
            </a:r>
            <a:r>
              <a:rPr lang="en-US" sz="3200" spc="-30" dirty="0">
                <a:solidFill>
                  <a:prstClr val="black"/>
                </a:solidFill>
                <a:latin typeface="Alegreya Bold" panose="020B0604020202020204" charset="0"/>
              </a:rPr>
              <a:t> </a:t>
            </a:r>
            <a:r>
              <a:rPr lang="en-US" sz="3200" dirty="0">
                <a:solidFill>
                  <a:prstClr val="black"/>
                </a:solidFill>
                <a:latin typeface="Alegreya Bold" panose="020B0604020202020204" charset="0"/>
              </a:rPr>
              <a:t>Normal </a:t>
            </a:r>
            <a:r>
              <a:rPr lang="en-US" sz="3200" dirty="0" err="1">
                <a:solidFill>
                  <a:prstClr val="black"/>
                </a:solidFill>
                <a:latin typeface="Alegreya Bold" panose="020B0604020202020204" charset="0"/>
              </a:rPr>
              <a:t>dirumuskan</a:t>
            </a:r>
            <a:r>
              <a:rPr lang="en-US" sz="3200" dirty="0">
                <a:solidFill>
                  <a:prstClr val="black"/>
                </a:solidFill>
                <a:latin typeface="Alegreya Bold" panose="020B0604020202020204" charset="0"/>
              </a:rPr>
              <a:t> </a:t>
            </a:r>
            <a:r>
              <a:rPr lang="en-US" sz="3200" dirty="0" err="1">
                <a:solidFill>
                  <a:prstClr val="black"/>
                </a:solidFill>
                <a:latin typeface="Alegreya Bold" panose="020B0604020202020204" charset="0"/>
              </a:rPr>
              <a:t>bermula</a:t>
            </a:r>
            <a:r>
              <a:rPr lang="en-US" sz="3200" dirty="0">
                <a:solidFill>
                  <a:prstClr val="black"/>
                </a:solidFill>
                <a:latin typeface="Alegreya Bold" panose="020B0604020202020204" charset="0"/>
              </a:rPr>
              <a:t> </a:t>
            </a:r>
            <a:r>
              <a:rPr lang="en-US" sz="3200" spc="-5" dirty="0" err="1">
                <a:solidFill>
                  <a:prstClr val="black"/>
                </a:solidFill>
                <a:latin typeface="Alegreya Bold" panose="020B0604020202020204" charset="0"/>
              </a:rPr>
              <a:t>dari</a:t>
            </a:r>
            <a:r>
              <a:rPr lang="en-US" sz="3200" spc="-5" dirty="0">
                <a:solidFill>
                  <a:prstClr val="black"/>
                </a:solidFill>
                <a:latin typeface="Alegreya Bold" panose="020B0604020202020204" charset="0"/>
              </a:rPr>
              <a:t>  </a:t>
            </a:r>
            <a:r>
              <a:rPr lang="en-US" sz="3200" dirty="0" err="1">
                <a:solidFill>
                  <a:prstClr val="black"/>
                </a:solidFill>
                <a:latin typeface="Alegreya Bold" panose="020B0604020202020204" charset="0"/>
              </a:rPr>
              <a:t>observasi</a:t>
            </a:r>
            <a:r>
              <a:rPr lang="en-US" sz="3200" dirty="0">
                <a:solidFill>
                  <a:prstClr val="black"/>
                </a:solidFill>
                <a:latin typeface="Alegreya Bold" panose="020B0604020202020204" charset="0"/>
              </a:rPr>
              <a:t> </a:t>
            </a:r>
            <a:r>
              <a:rPr lang="en-US" sz="3200" dirty="0" err="1">
                <a:solidFill>
                  <a:prstClr val="black"/>
                </a:solidFill>
                <a:latin typeface="Alegreya Bold" panose="020B0604020202020204" charset="0"/>
              </a:rPr>
              <a:t>pada</a:t>
            </a:r>
            <a:r>
              <a:rPr lang="en-US" sz="3200" dirty="0">
                <a:solidFill>
                  <a:prstClr val="black"/>
                </a:solidFill>
                <a:latin typeface="Alegreya Bold" panose="020B0604020202020204" charset="0"/>
              </a:rPr>
              <a:t> </a:t>
            </a:r>
            <a:r>
              <a:rPr lang="en-US" sz="3200" spc="5" dirty="0">
                <a:solidFill>
                  <a:prstClr val="black"/>
                </a:solidFill>
                <a:latin typeface="Alegreya Bold" panose="020B0604020202020204" charset="0"/>
              </a:rPr>
              <a:t>model </a:t>
            </a:r>
            <a:r>
              <a:rPr lang="en-US" sz="3200" dirty="0" err="1">
                <a:solidFill>
                  <a:prstClr val="black"/>
                </a:solidFill>
                <a:latin typeface="Alegreya Bold" panose="020B0604020202020204" charset="0"/>
              </a:rPr>
              <a:t>sebaran</a:t>
            </a:r>
            <a:r>
              <a:rPr lang="en-US" sz="3200" dirty="0">
                <a:solidFill>
                  <a:prstClr val="black"/>
                </a:solidFill>
                <a:latin typeface="Alegreya Bold" panose="020B0604020202020204" charset="0"/>
              </a:rPr>
              <a:t> </a:t>
            </a:r>
            <a:r>
              <a:rPr lang="en-US" sz="3200" i="1" dirty="0">
                <a:solidFill>
                  <a:prstClr val="black"/>
                </a:solidFill>
                <a:latin typeface="Arial"/>
                <a:cs typeface="Arial"/>
              </a:rPr>
              <a:t>error </a:t>
            </a:r>
            <a:r>
              <a:rPr lang="en-US" sz="3200" dirty="0" err="1">
                <a:solidFill>
                  <a:prstClr val="black"/>
                </a:solidFill>
                <a:latin typeface="Alegreya Bold" panose="020B0604020202020204" charset="0"/>
              </a:rPr>
              <a:t>atau</a:t>
            </a:r>
            <a:r>
              <a:rPr lang="en-US" sz="3200" dirty="0">
                <a:solidFill>
                  <a:prstClr val="black"/>
                </a:solidFill>
                <a:latin typeface="Alegreya Bold" panose="020B0604020202020204" charset="0"/>
              </a:rPr>
              <a:t>  </a:t>
            </a:r>
            <a:r>
              <a:rPr lang="en-US" sz="3200" i="1" dirty="0">
                <a:solidFill>
                  <a:prstClr val="black"/>
                </a:solidFill>
                <a:latin typeface="Arial"/>
                <a:cs typeface="Arial"/>
              </a:rPr>
              <a:t>residual </a:t>
            </a:r>
            <a:r>
              <a:rPr lang="en-US" sz="3200" dirty="0" err="1">
                <a:solidFill>
                  <a:prstClr val="black"/>
                </a:solidFill>
                <a:latin typeface="Alegreya Bold" panose="020B0604020202020204" charset="0"/>
              </a:rPr>
              <a:t>dalam</a:t>
            </a:r>
            <a:r>
              <a:rPr lang="en-US" sz="3200" dirty="0">
                <a:solidFill>
                  <a:prstClr val="black"/>
                </a:solidFill>
                <a:latin typeface="Alegreya Bold" panose="020B0604020202020204" charset="0"/>
              </a:rPr>
              <a:t> </a:t>
            </a:r>
            <a:r>
              <a:rPr lang="en-US" sz="3200" dirty="0" err="1">
                <a:solidFill>
                  <a:prstClr val="black"/>
                </a:solidFill>
                <a:latin typeface="Alegreya Bold" panose="020B0604020202020204" charset="0"/>
              </a:rPr>
              <a:t>pengukuran</a:t>
            </a:r>
            <a:r>
              <a:rPr lang="en-US" sz="3200" dirty="0">
                <a:solidFill>
                  <a:prstClr val="black"/>
                </a:solidFill>
                <a:latin typeface="Alegreya Bold" panose="020B0604020202020204" charset="0"/>
              </a:rPr>
              <a:t> </a:t>
            </a:r>
            <a:r>
              <a:rPr lang="en-US" sz="3200" dirty="0" err="1">
                <a:solidFill>
                  <a:prstClr val="black"/>
                </a:solidFill>
                <a:latin typeface="Alegreya Bold" panose="020B0604020202020204" charset="0"/>
              </a:rPr>
              <a:t>ilmiah</a:t>
            </a:r>
            <a:r>
              <a:rPr lang="en-US" sz="3200" dirty="0">
                <a:solidFill>
                  <a:prstClr val="black"/>
                </a:solidFill>
                <a:latin typeface="Alegreya Bold" panose="020B0604020202020204" charset="0"/>
              </a:rPr>
              <a:t> yang  </a:t>
            </a:r>
            <a:r>
              <a:rPr lang="en-US" sz="3200" dirty="0" err="1">
                <a:solidFill>
                  <a:prstClr val="black"/>
                </a:solidFill>
                <a:latin typeface="Alegreya Bold" panose="020B0604020202020204" charset="0"/>
              </a:rPr>
              <a:t>mengikuti</a:t>
            </a:r>
            <a:r>
              <a:rPr lang="en-US" sz="3200" dirty="0">
                <a:solidFill>
                  <a:prstClr val="black"/>
                </a:solidFill>
                <a:latin typeface="Alegreya Bold" panose="020B0604020202020204" charset="0"/>
              </a:rPr>
              <a:t> </a:t>
            </a:r>
            <a:r>
              <a:rPr lang="en-US" sz="3200" spc="-5" dirty="0" err="1">
                <a:solidFill>
                  <a:prstClr val="black"/>
                </a:solidFill>
                <a:latin typeface="Alegreya Bold" panose="020B0604020202020204" charset="0"/>
              </a:rPr>
              <a:t>pola</a:t>
            </a:r>
            <a:r>
              <a:rPr lang="en-US" sz="3200" spc="-5" dirty="0">
                <a:solidFill>
                  <a:prstClr val="black"/>
                </a:solidFill>
                <a:latin typeface="Alegreya Bold" panose="020B0604020202020204" charset="0"/>
              </a:rPr>
              <a:t> </a:t>
            </a:r>
            <a:r>
              <a:rPr lang="en-US" sz="3200" spc="-5" dirty="0" err="1">
                <a:solidFill>
                  <a:prstClr val="black"/>
                </a:solidFill>
                <a:latin typeface="Alegreya Bold" panose="020B0604020202020204" charset="0"/>
              </a:rPr>
              <a:t>simetris</a:t>
            </a:r>
            <a:r>
              <a:rPr lang="en-US" sz="3200" spc="-5" dirty="0">
                <a:solidFill>
                  <a:prstClr val="black"/>
                </a:solidFill>
                <a:latin typeface="Alegreya Bold" panose="020B0604020202020204" charset="0"/>
              </a:rPr>
              <a:t> </a:t>
            </a:r>
            <a:r>
              <a:rPr lang="en-US" sz="3200" dirty="0" err="1">
                <a:solidFill>
                  <a:prstClr val="black"/>
                </a:solidFill>
                <a:latin typeface="Alegreya Bold" panose="020B0604020202020204" charset="0"/>
              </a:rPr>
              <a:t>dalam</a:t>
            </a:r>
            <a:r>
              <a:rPr lang="en-US" sz="3200" dirty="0">
                <a:solidFill>
                  <a:prstClr val="black"/>
                </a:solidFill>
                <a:latin typeface="Alegreya Bold" panose="020B0604020202020204" charset="0"/>
              </a:rPr>
              <a:t> </a:t>
            </a:r>
            <a:r>
              <a:rPr lang="en-US" sz="3200" spc="-5" dirty="0" err="1">
                <a:solidFill>
                  <a:prstClr val="black"/>
                </a:solidFill>
                <a:latin typeface="Alegreya Bold" panose="020B0604020202020204" charset="0"/>
              </a:rPr>
              <a:t>distribusi</a:t>
            </a:r>
            <a:r>
              <a:rPr lang="en-US" sz="3200" spc="-5" dirty="0">
                <a:solidFill>
                  <a:prstClr val="black"/>
                </a:solidFill>
                <a:latin typeface="Alegreya Bold" panose="020B0604020202020204" charset="0"/>
              </a:rPr>
              <a:t>  </a:t>
            </a:r>
            <a:r>
              <a:rPr lang="en-US" sz="3200" dirty="0" err="1">
                <a:solidFill>
                  <a:prstClr val="black"/>
                </a:solidFill>
                <a:latin typeface="Alegreya Bold" panose="020B0604020202020204" charset="0"/>
              </a:rPr>
              <a:t>berbentuk</a:t>
            </a:r>
            <a:r>
              <a:rPr lang="en-US" sz="3200" spc="-5" dirty="0">
                <a:solidFill>
                  <a:prstClr val="black"/>
                </a:solidFill>
                <a:latin typeface="Alegreya Bold" panose="020B0604020202020204" charset="0"/>
              </a:rPr>
              <a:t> </a:t>
            </a:r>
            <a:r>
              <a:rPr lang="en-US" sz="3200" dirty="0" err="1">
                <a:solidFill>
                  <a:prstClr val="black"/>
                </a:solidFill>
                <a:latin typeface="Alegreya Bold" panose="020B0604020202020204" charset="0"/>
              </a:rPr>
              <a:t>lonceng</a:t>
            </a:r>
            <a:r>
              <a:rPr lang="en-US" sz="3200" dirty="0">
                <a:solidFill>
                  <a:prstClr val="black"/>
                </a:solidFill>
                <a:latin typeface="Alegreya Bold" panose="020B0604020202020204" charset="0"/>
              </a:rPr>
              <a:t>.</a:t>
            </a:r>
            <a:endParaRPr lang="en-US" sz="3200" dirty="0">
              <a:solidFill>
                <a:prstClr val="black"/>
              </a:solidFill>
              <a:latin typeface="Arial"/>
              <a:cs typeface="Arial"/>
            </a:endParaRPr>
          </a:p>
        </p:txBody>
      </p:sp>
    </p:spTree>
    <p:extLst>
      <p:ext uri="{BB962C8B-B14F-4D97-AF65-F5344CB8AC3E}">
        <p14:creationId xmlns:p14="http://schemas.microsoft.com/office/powerpoint/2010/main" val="1817439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992630" y="3284220"/>
            <a:ext cx="4174490" cy="0"/>
          </a:xfrm>
          <a:custGeom>
            <a:avLst/>
            <a:gdLst/>
            <a:ahLst/>
            <a:cxnLst/>
            <a:rect l="l" t="t" r="r" b="b"/>
            <a:pathLst>
              <a:path w="4174490">
                <a:moveTo>
                  <a:pt x="0" y="0"/>
                </a:moveTo>
                <a:lnTo>
                  <a:pt x="4174490" y="0"/>
                </a:lnTo>
              </a:path>
            </a:pathLst>
          </a:custGeom>
          <a:ln w="25518">
            <a:solidFill>
              <a:srgbClr val="000000"/>
            </a:solidFill>
          </a:ln>
        </p:spPr>
        <p:txBody>
          <a:bodyPr wrap="square" lIns="0" tIns="0" rIns="0" bIns="0" rtlCol="0"/>
          <a:lstStyle/>
          <a:p>
            <a:endParaRPr/>
          </a:p>
        </p:txBody>
      </p:sp>
      <p:grpSp>
        <p:nvGrpSpPr>
          <p:cNvPr id="5" name="object 5"/>
          <p:cNvGrpSpPr/>
          <p:nvPr/>
        </p:nvGrpSpPr>
        <p:grpSpPr>
          <a:xfrm>
            <a:off x="1973581" y="1503682"/>
            <a:ext cx="4141470" cy="1704339"/>
            <a:chOff x="449581" y="1503681"/>
            <a:chExt cx="4141470" cy="1704339"/>
          </a:xfrm>
        </p:grpSpPr>
        <p:sp>
          <p:nvSpPr>
            <p:cNvPr id="6" name="object 6"/>
            <p:cNvSpPr/>
            <p:nvPr/>
          </p:nvSpPr>
          <p:spPr>
            <a:xfrm>
              <a:off x="468630" y="1522730"/>
              <a:ext cx="2807970" cy="1666239"/>
            </a:xfrm>
            <a:custGeom>
              <a:avLst/>
              <a:gdLst/>
              <a:ahLst/>
              <a:cxnLst/>
              <a:rect l="l" t="t" r="r" b="b"/>
              <a:pathLst>
                <a:path w="2807970" h="1666239">
                  <a:moveTo>
                    <a:pt x="0" y="1656080"/>
                  </a:moveTo>
                  <a:lnTo>
                    <a:pt x="47970" y="1656990"/>
                  </a:lnTo>
                  <a:lnTo>
                    <a:pt x="95896" y="1657438"/>
                  </a:lnTo>
                  <a:lnTo>
                    <a:pt x="143629" y="1656853"/>
                  </a:lnTo>
                  <a:lnTo>
                    <a:pt x="191017" y="1654668"/>
                  </a:lnTo>
                  <a:lnTo>
                    <a:pt x="237911" y="1650314"/>
                  </a:lnTo>
                  <a:lnTo>
                    <a:pt x="284162" y="1643221"/>
                  </a:lnTo>
                  <a:lnTo>
                    <a:pt x="329619" y="1632820"/>
                  </a:lnTo>
                  <a:lnTo>
                    <a:pt x="374132" y="1618544"/>
                  </a:lnTo>
                  <a:lnTo>
                    <a:pt x="417552" y="1599822"/>
                  </a:lnTo>
                  <a:lnTo>
                    <a:pt x="459728" y="1576087"/>
                  </a:lnTo>
                  <a:lnTo>
                    <a:pt x="500510" y="1546769"/>
                  </a:lnTo>
                  <a:lnTo>
                    <a:pt x="539750" y="1511300"/>
                  </a:lnTo>
                  <a:lnTo>
                    <a:pt x="589647" y="1450507"/>
                  </a:lnTo>
                  <a:lnTo>
                    <a:pt x="613645" y="1414233"/>
                  </a:lnTo>
                  <a:lnTo>
                    <a:pt x="637046" y="1374631"/>
                  </a:lnTo>
                  <a:lnTo>
                    <a:pt x="659881" y="1332144"/>
                  </a:lnTo>
                  <a:lnTo>
                    <a:pt x="682178" y="1287215"/>
                  </a:lnTo>
                  <a:lnTo>
                    <a:pt x="703965" y="1240287"/>
                  </a:lnTo>
                  <a:lnTo>
                    <a:pt x="725271" y="1191803"/>
                  </a:lnTo>
                  <a:lnTo>
                    <a:pt x="746124" y="1142206"/>
                  </a:lnTo>
                  <a:lnTo>
                    <a:pt x="766555" y="1091938"/>
                  </a:lnTo>
                  <a:lnTo>
                    <a:pt x="786591" y="1041443"/>
                  </a:lnTo>
                  <a:lnTo>
                    <a:pt x="806261" y="991164"/>
                  </a:lnTo>
                  <a:lnTo>
                    <a:pt x="825594" y="941543"/>
                  </a:lnTo>
                  <a:lnTo>
                    <a:pt x="844619" y="893024"/>
                  </a:lnTo>
                  <a:lnTo>
                    <a:pt x="863364" y="846049"/>
                  </a:lnTo>
                  <a:lnTo>
                    <a:pt x="881859" y="801061"/>
                  </a:lnTo>
                  <a:lnTo>
                    <a:pt x="900131" y="758504"/>
                  </a:lnTo>
                  <a:lnTo>
                    <a:pt x="918210" y="718820"/>
                  </a:lnTo>
                  <a:lnTo>
                    <a:pt x="942909" y="666115"/>
                  </a:lnTo>
                  <a:lnTo>
                    <a:pt x="966656" y="613710"/>
                  </a:lnTo>
                  <a:lnTo>
                    <a:pt x="989531" y="561900"/>
                  </a:lnTo>
                  <a:lnTo>
                    <a:pt x="1011620" y="510986"/>
                  </a:lnTo>
                  <a:lnTo>
                    <a:pt x="1033004" y="461264"/>
                  </a:lnTo>
                  <a:lnTo>
                    <a:pt x="1053767" y="413034"/>
                  </a:lnTo>
                  <a:lnTo>
                    <a:pt x="1073993" y="366594"/>
                  </a:lnTo>
                  <a:lnTo>
                    <a:pt x="1093764" y="322242"/>
                  </a:lnTo>
                  <a:lnTo>
                    <a:pt x="1113165" y="280276"/>
                  </a:lnTo>
                  <a:lnTo>
                    <a:pt x="1132277" y="240994"/>
                  </a:lnTo>
                  <a:lnTo>
                    <a:pt x="1151185" y="204696"/>
                  </a:lnTo>
                  <a:lnTo>
                    <a:pt x="1188720" y="142240"/>
                  </a:lnTo>
                  <a:lnTo>
                    <a:pt x="1227819" y="90957"/>
                  </a:lnTo>
                  <a:lnTo>
                    <a:pt x="1265296" y="54562"/>
                  </a:lnTo>
                  <a:lnTo>
                    <a:pt x="1301432" y="30162"/>
                  </a:lnTo>
                  <a:lnTo>
                    <a:pt x="1336510" y="14863"/>
                  </a:lnTo>
                  <a:lnTo>
                    <a:pt x="1370812" y="5773"/>
                  </a:lnTo>
                  <a:lnTo>
                    <a:pt x="1404620" y="0"/>
                  </a:lnTo>
                </a:path>
                <a:path w="2807970" h="1666239">
                  <a:moveTo>
                    <a:pt x="0" y="0"/>
                  </a:moveTo>
                  <a:lnTo>
                    <a:pt x="0" y="0"/>
                  </a:lnTo>
                </a:path>
                <a:path w="2807970" h="1666239">
                  <a:moveTo>
                    <a:pt x="1404620" y="1666240"/>
                  </a:moveTo>
                  <a:lnTo>
                    <a:pt x="1404620" y="1666240"/>
                  </a:lnTo>
                </a:path>
                <a:path w="2807970" h="1666239">
                  <a:moveTo>
                    <a:pt x="2807970" y="1656080"/>
                  </a:moveTo>
                  <a:lnTo>
                    <a:pt x="2759732" y="1656990"/>
                  </a:lnTo>
                  <a:lnTo>
                    <a:pt x="2711632" y="1657438"/>
                  </a:lnTo>
                  <a:lnTo>
                    <a:pt x="2663805" y="1656853"/>
                  </a:lnTo>
                  <a:lnTo>
                    <a:pt x="2616388" y="1654668"/>
                  </a:lnTo>
                  <a:lnTo>
                    <a:pt x="2569517" y="1650314"/>
                  </a:lnTo>
                  <a:lnTo>
                    <a:pt x="2523331" y="1643221"/>
                  </a:lnTo>
                  <a:lnTo>
                    <a:pt x="2477964" y="1632820"/>
                  </a:lnTo>
                  <a:lnTo>
                    <a:pt x="2433555" y="1618544"/>
                  </a:lnTo>
                  <a:lnTo>
                    <a:pt x="2390239" y="1599822"/>
                  </a:lnTo>
                  <a:lnTo>
                    <a:pt x="2348153" y="1576087"/>
                  </a:lnTo>
                  <a:lnTo>
                    <a:pt x="2307434" y="1546769"/>
                  </a:lnTo>
                  <a:lnTo>
                    <a:pt x="2268220" y="1511300"/>
                  </a:lnTo>
                  <a:lnTo>
                    <a:pt x="2218320" y="1450507"/>
                  </a:lnTo>
                  <a:lnTo>
                    <a:pt x="2194318" y="1414233"/>
                  </a:lnTo>
                  <a:lnTo>
                    <a:pt x="2170909" y="1374631"/>
                  </a:lnTo>
                  <a:lnTo>
                    <a:pt x="2148061" y="1332144"/>
                  </a:lnTo>
                  <a:lnTo>
                    <a:pt x="2125744" y="1287215"/>
                  </a:lnTo>
                  <a:lnTo>
                    <a:pt x="2103930" y="1240287"/>
                  </a:lnTo>
                  <a:lnTo>
                    <a:pt x="2082587" y="1191803"/>
                  </a:lnTo>
                  <a:lnTo>
                    <a:pt x="2061686" y="1142206"/>
                  </a:lnTo>
                  <a:lnTo>
                    <a:pt x="2041196" y="1091938"/>
                  </a:lnTo>
                  <a:lnTo>
                    <a:pt x="2021088" y="1041443"/>
                  </a:lnTo>
                  <a:lnTo>
                    <a:pt x="2001331" y="991164"/>
                  </a:lnTo>
                  <a:lnTo>
                    <a:pt x="1981896" y="941543"/>
                  </a:lnTo>
                  <a:lnTo>
                    <a:pt x="1962752" y="893024"/>
                  </a:lnTo>
                  <a:lnTo>
                    <a:pt x="1943870" y="846049"/>
                  </a:lnTo>
                  <a:lnTo>
                    <a:pt x="1925218" y="801061"/>
                  </a:lnTo>
                  <a:lnTo>
                    <a:pt x="1906768" y="758504"/>
                  </a:lnTo>
                  <a:lnTo>
                    <a:pt x="1888489" y="718820"/>
                  </a:lnTo>
                  <a:lnTo>
                    <a:pt x="1864061" y="666115"/>
                  </a:lnTo>
                  <a:lnTo>
                    <a:pt x="1840544" y="613710"/>
                  </a:lnTo>
                  <a:lnTo>
                    <a:pt x="1817860" y="561900"/>
                  </a:lnTo>
                  <a:lnTo>
                    <a:pt x="1795928" y="510986"/>
                  </a:lnTo>
                  <a:lnTo>
                    <a:pt x="1774669" y="461264"/>
                  </a:lnTo>
                  <a:lnTo>
                    <a:pt x="1754004" y="413034"/>
                  </a:lnTo>
                  <a:lnTo>
                    <a:pt x="1733851" y="366594"/>
                  </a:lnTo>
                  <a:lnTo>
                    <a:pt x="1714132" y="322242"/>
                  </a:lnTo>
                  <a:lnTo>
                    <a:pt x="1694767" y="280276"/>
                  </a:lnTo>
                  <a:lnTo>
                    <a:pt x="1675676" y="240994"/>
                  </a:lnTo>
                  <a:lnTo>
                    <a:pt x="1656780" y="204696"/>
                  </a:lnTo>
                  <a:lnTo>
                    <a:pt x="1619250" y="142240"/>
                  </a:lnTo>
                  <a:lnTo>
                    <a:pt x="1580150" y="90957"/>
                  </a:lnTo>
                  <a:lnTo>
                    <a:pt x="1542673" y="54562"/>
                  </a:lnTo>
                  <a:lnTo>
                    <a:pt x="1506537" y="30162"/>
                  </a:lnTo>
                  <a:lnTo>
                    <a:pt x="1471459" y="14863"/>
                  </a:lnTo>
                  <a:lnTo>
                    <a:pt x="1437157" y="5773"/>
                  </a:lnTo>
                  <a:lnTo>
                    <a:pt x="1403350" y="0"/>
                  </a:lnTo>
                </a:path>
                <a:path w="2807970" h="1666239">
                  <a:moveTo>
                    <a:pt x="2807970" y="0"/>
                  </a:moveTo>
                  <a:lnTo>
                    <a:pt x="2807970" y="0"/>
                  </a:lnTo>
                </a:path>
                <a:path w="2807970" h="1666239">
                  <a:moveTo>
                    <a:pt x="1403350" y="1666240"/>
                  </a:moveTo>
                  <a:lnTo>
                    <a:pt x="1403350" y="1666240"/>
                  </a:lnTo>
                </a:path>
              </a:pathLst>
            </a:custGeom>
            <a:ln w="38097">
              <a:solidFill>
                <a:srgbClr val="FF0000"/>
              </a:solidFill>
            </a:ln>
          </p:spPr>
          <p:txBody>
            <a:bodyPr wrap="square" lIns="0" tIns="0" rIns="0" bIns="0" rtlCol="0"/>
            <a:lstStyle/>
            <a:p>
              <a:endParaRPr/>
            </a:p>
          </p:txBody>
        </p:sp>
        <p:sp>
          <p:nvSpPr>
            <p:cNvPr id="7" name="object 7"/>
            <p:cNvSpPr/>
            <p:nvPr/>
          </p:nvSpPr>
          <p:spPr>
            <a:xfrm>
              <a:off x="1764030" y="1522730"/>
              <a:ext cx="2807970" cy="1666239"/>
            </a:xfrm>
            <a:custGeom>
              <a:avLst/>
              <a:gdLst/>
              <a:ahLst/>
              <a:cxnLst/>
              <a:rect l="l" t="t" r="r" b="b"/>
              <a:pathLst>
                <a:path w="2807970" h="1666239">
                  <a:moveTo>
                    <a:pt x="0" y="1656080"/>
                  </a:moveTo>
                  <a:lnTo>
                    <a:pt x="47970" y="1656990"/>
                  </a:lnTo>
                  <a:lnTo>
                    <a:pt x="95896" y="1657438"/>
                  </a:lnTo>
                  <a:lnTo>
                    <a:pt x="143629" y="1656853"/>
                  </a:lnTo>
                  <a:lnTo>
                    <a:pt x="191017" y="1654668"/>
                  </a:lnTo>
                  <a:lnTo>
                    <a:pt x="237911" y="1650314"/>
                  </a:lnTo>
                  <a:lnTo>
                    <a:pt x="284162" y="1643221"/>
                  </a:lnTo>
                  <a:lnTo>
                    <a:pt x="329619" y="1632820"/>
                  </a:lnTo>
                  <a:lnTo>
                    <a:pt x="374132" y="1618544"/>
                  </a:lnTo>
                  <a:lnTo>
                    <a:pt x="417552" y="1599822"/>
                  </a:lnTo>
                  <a:lnTo>
                    <a:pt x="459728" y="1576087"/>
                  </a:lnTo>
                  <a:lnTo>
                    <a:pt x="500510" y="1546769"/>
                  </a:lnTo>
                  <a:lnTo>
                    <a:pt x="539750" y="1511300"/>
                  </a:lnTo>
                  <a:lnTo>
                    <a:pt x="589647" y="1450507"/>
                  </a:lnTo>
                  <a:lnTo>
                    <a:pt x="613645" y="1414233"/>
                  </a:lnTo>
                  <a:lnTo>
                    <a:pt x="637046" y="1374631"/>
                  </a:lnTo>
                  <a:lnTo>
                    <a:pt x="659881" y="1332144"/>
                  </a:lnTo>
                  <a:lnTo>
                    <a:pt x="682178" y="1287215"/>
                  </a:lnTo>
                  <a:lnTo>
                    <a:pt x="703965" y="1240287"/>
                  </a:lnTo>
                  <a:lnTo>
                    <a:pt x="725271" y="1191803"/>
                  </a:lnTo>
                  <a:lnTo>
                    <a:pt x="746125" y="1142206"/>
                  </a:lnTo>
                  <a:lnTo>
                    <a:pt x="766555" y="1091938"/>
                  </a:lnTo>
                  <a:lnTo>
                    <a:pt x="786591" y="1041443"/>
                  </a:lnTo>
                  <a:lnTo>
                    <a:pt x="806261" y="991164"/>
                  </a:lnTo>
                  <a:lnTo>
                    <a:pt x="825594" y="941543"/>
                  </a:lnTo>
                  <a:lnTo>
                    <a:pt x="844619" y="893024"/>
                  </a:lnTo>
                  <a:lnTo>
                    <a:pt x="863364" y="846049"/>
                  </a:lnTo>
                  <a:lnTo>
                    <a:pt x="881859" y="801061"/>
                  </a:lnTo>
                  <a:lnTo>
                    <a:pt x="900131" y="758504"/>
                  </a:lnTo>
                  <a:lnTo>
                    <a:pt x="918209" y="718820"/>
                  </a:lnTo>
                  <a:lnTo>
                    <a:pt x="942909" y="666115"/>
                  </a:lnTo>
                  <a:lnTo>
                    <a:pt x="966651" y="613710"/>
                  </a:lnTo>
                  <a:lnTo>
                    <a:pt x="989516" y="561900"/>
                  </a:lnTo>
                  <a:lnTo>
                    <a:pt x="1011583" y="510986"/>
                  </a:lnTo>
                  <a:lnTo>
                    <a:pt x="1032931" y="461264"/>
                  </a:lnTo>
                  <a:lnTo>
                    <a:pt x="1053642" y="413034"/>
                  </a:lnTo>
                  <a:lnTo>
                    <a:pt x="1073795" y="366594"/>
                  </a:lnTo>
                  <a:lnTo>
                    <a:pt x="1093468" y="322242"/>
                  </a:lnTo>
                  <a:lnTo>
                    <a:pt x="1112743" y="280276"/>
                  </a:lnTo>
                  <a:lnTo>
                    <a:pt x="1131699" y="240994"/>
                  </a:lnTo>
                  <a:lnTo>
                    <a:pt x="1150415" y="204696"/>
                  </a:lnTo>
                  <a:lnTo>
                    <a:pt x="1187450" y="142240"/>
                  </a:lnTo>
                  <a:lnTo>
                    <a:pt x="1226996" y="90957"/>
                  </a:lnTo>
                  <a:lnTo>
                    <a:pt x="1264637" y="54562"/>
                  </a:lnTo>
                  <a:lnTo>
                    <a:pt x="1300797" y="30162"/>
                  </a:lnTo>
                  <a:lnTo>
                    <a:pt x="1335898" y="14863"/>
                  </a:lnTo>
                  <a:lnTo>
                    <a:pt x="1370365" y="5773"/>
                  </a:lnTo>
                  <a:lnTo>
                    <a:pt x="1404620" y="0"/>
                  </a:lnTo>
                </a:path>
                <a:path w="2807970" h="1666239">
                  <a:moveTo>
                    <a:pt x="0" y="0"/>
                  </a:moveTo>
                  <a:lnTo>
                    <a:pt x="0" y="0"/>
                  </a:lnTo>
                </a:path>
                <a:path w="2807970" h="1666239">
                  <a:moveTo>
                    <a:pt x="1404620" y="1666240"/>
                  </a:moveTo>
                  <a:lnTo>
                    <a:pt x="1404620" y="1666240"/>
                  </a:lnTo>
                </a:path>
                <a:path w="2807970" h="1666239">
                  <a:moveTo>
                    <a:pt x="2807970" y="1656080"/>
                  </a:moveTo>
                  <a:lnTo>
                    <a:pt x="2759732" y="1656990"/>
                  </a:lnTo>
                  <a:lnTo>
                    <a:pt x="2711632" y="1657438"/>
                  </a:lnTo>
                  <a:lnTo>
                    <a:pt x="2663805" y="1656853"/>
                  </a:lnTo>
                  <a:lnTo>
                    <a:pt x="2616388" y="1654668"/>
                  </a:lnTo>
                  <a:lnTo>
                    <a:pt x="2569517" y="1650314"/>
                  </a:lnTo>
                  <a:lnTo>
                    <a:pt x="2523331" y="1643221"/>
                  </a:lnTo>
                  <a:lnTo>
                    <a:pt x="2477964" y="1632820"/>
                  </a:lnTo>
                  <a:lnTo>
                    <a:pt x="2433555" y="1618544"/>
                  </a:lnTo>
                  <a:lnTo>
                    <a:pt x="2390239" y="1599822"/>
                  </a:lnTo>
                  <a:lnTo>
                    <a:pt x="2348153" y="1576087"/>
                  </a:lnTo>
                  <a:lnTo>
                    <a:pt x="2307434" y="1546769"/>
                  </a:lnTo>
                  <a:lnTo>
                    <a:pt x="2268220" y="1511300"/>
                  </a:lnTo>
                  <a:lnTo>
                    <a:pt x="2217986" y="1450507"/>
                  </a:lnTo>
                  <a:lnTo>
                    <a:pt x="2193877" y="1414233"/>
                  </a:lnTo>
                  <a:lnTo>
                    <a:pt x="2170396" y="1374631"/>
                  </a:lnTo>
                  <a:lnTo>
                    <a:pt x="2147509" y="1332144"/>
                  </a:lnTo>
                  <a:lnTo>
                    <a:pt x="2125180" y="1287215"/>
                  </a:lnTo>
                  <a:lnTo>
                    <a:pt x="2103376" y="1240287"/>
                  </a:lnTo>
                  <a:lnTo>
                    <a:pt x="2082064" y="1191803"/>
                  </a:lnTo>
                  <a:lnTo>
                    <a:pt x="2061210" y="1142206"/>
                  </a:lnTo>
                  <a:lnTo>
                    <a:pt x="2040778" y="1091938"/>
                  </a:lnTo>
                  <a:lnTo>
                    <a:pt x="2020736" y="1041443"/>
                  </a:lnTo>
                  <a:lnTo>
                    <a:pt x="2001049" y="991164"/>
                  </a:lnTo>
                  <a:lnTo>
                    <a:pt x="1981684" y="941543"/>
                  </a:lnTo>
                  <a:lnTo>
                    <a:pt x="1962606" y="893024"/>
                  </a:lnTo>
                  <a:lnTo>
                    <a:pt x="1943782" y="846049"/>
                  </a:lnTo>
                  <a:lnTo>
                    <a:pt x="1925177" y="801061"/>
                  </a:lnTo>
                  <a:lnTo>
                    <a:pt x="1906757" y="758504"/>
                  </a:lnTo>
                  <a:lnTo>
                    <a:pt x="1888490" y="718820"/>
                  </a:lnTo>
                  <a:lnTo>
                    <a:pt x="1864061" y="666115"/>
                  </a:lnTo>
                  <a:lnTo>
                    <a:pt x="1840544" y="613710"/>
                  </a:lnTo>
                  <a:lnTo>
                    <a:pt x="1817860" y="561900"/>
                  </a:lnTo>
                  <a:lnTo>
                    <a:pt x="1795928" y="510986"/>
                  </a:lnTo>
                  <a:lnTo>
                    <a:pt x="1774669" y="461264"/>
                  </a:lnTo>
                  <a:lnTo>
                    <a:pt x="1754004" y="413034"/>
                  </a:lnTo>
                  <a:lnTo>
                    <a:pt x="1733851" y="366594"/>
                  </a:lnTo>
                  <a:lnTo>
                    <a:pt x="1714132" y="322242"/>
                  </a:lnTo>
                  <a:lnTo>
                    <a:pt x="1694767" y="280276"/>
                  </a:lnTo>
                  <a:lnTo>
                    <a:pt x="1675676" y="240994"/>
                  </a:lnTo>
                  <a:lnTo>
                    <a:pt x="1656780" y="204696"/>
                  </a:lnTo>
                  <a:lnTo>
                    <a:pt x="1619249" y="142240"/>
                  </a:lnTo>
                  <a:lnTo>
                    <a:pt x="1580150" y="90957"/>
                  </a:lnTo>
                  <a:lnTo>
                    <a:pt x="1542673" y="54562"/>
                  </a:lnTo>
                  <a:lnTo>
                    <a:pt x="1506537" y="30162"/>
                  </a:lnTo>
                  <a:lnTo>
                    <a:pt x="1471459" y="14863"/>
                  </a:lnTo>
                  <a:lnTo>
                    <a:pt x="1437157" y="5773"/>
                  </a:lnTo>
                  <a:lnTo>
                    <a:pt x="1403350" y="0"/>
                  </a:lnTo>
                </a:path>
                <a:path w="2807970" h="1666239">
                  <a:moveTo>
                    <a:pt x="2807970" y="0"/>
                  </a:moveTo>
                  <a:lnTo>
                    <a:pt x="2807970" y="0"/>
                  </a:lnTo>
                </a:path>
                <a:path w="2807970" h="1666239">
                  <a:moveTo>
                    <a:pt x="1403350" y="1666240"/>
                  </a:moveTo>
                  <a:lnTo>
                    <a:pt x="1403350" y="1666240"/>
                  </a:lnTo>
                </a:path>
              </a:pathLst>
            </a:custGeom>
            <a:ln w="38097">
              <a:solidFill>
                <a:srgbClr val="006FBF"/>
              </a:solidFill>
            </a:ln>
          </p:spPr>
          <p:txBody>
            <a:bodyPr wrap="square" lIns="0" tIns="0" rIns="0" bIns="0" rtlCol="0"/>
            <a:lstStyle/>
            <a:p>
              <a:endParaRPr/>
            </a:p>
          </p:txBody>
        </p:sp>
      </p:grpSp>
      <p:sp>
        <p:nvSpPr>
          <p:cNvPr id="8" name="object 8"/>
          <p:cNvSpPr/>
          <p:nvPr/>
        </p:nvSpPr>
        <p:spPr>
          <a:xfrm>
            <a:off x="6383020" y="3284220"/>
            <a:ext cx="3816350" cy="0"/>
          </a:xfrm>
          <a:custGeom>
            <a:avLst/>
            <a:gdLst/>
            <a:ahLst/>
            <a:cxnLst/>
            <a:rect l="l" t="t" r="r" b="b"/>
            <a:pathLst>
              <a:path w="3816350">
                <a:moveTo>
                  <a:pt x="0" y="0"/>
                </a:moveTo>
                <a:lnTo>
                  <a:pt x="3816350" y="0"/>
                </a:lnTo>
              </a:path>
            </a:pathLst>
          </a:custGeom>
          <a:ln w="25518">
            <a:solidFill>
              <a:srgbClr val="000000"/>
            </a:solidFill>
          </a:ln>
        </p:spPr>
        <p:txBody>
          <a:bodyPr wrap="square" lIns="0" tIns="0" rIns="0" bIns="0" rtlCol="0"/>
          <a:lstStyle/>
          <a:p>
            <a:endParaRPr/>
          </a:p>
        </p:txBody>
      </p:sp>
      <p:grpSp>
        <p:nvGrpSpPr>
          <p:cNvPr id="9" name="object 9"/>
          <p:cNvGrpSpPr/>
          <p:nvPr/>
        </p:nvGrpSpPr>
        <p:grpSpPr>
          <a:xfrm>
            <a:off x="6527801" y="1503682"/>
            <a:ext cx="3458210" cy="1704339"/>
            <a:chOff x="5003801" y="1503681"/>
            <a:chExt cx="3458210" cy="1704339"/>
          </a:xfrm>
        </p:grpSpPr>
        <p:sp>
          <p:nvSpPr>
            <p:cNvPr id="10" name="object 10"/>
            <p:cNvSpPr/>
            <p:nvPr/>
          </p:nvSpPr>
          <p:spPr>
            <a:xfrm>
              <a:off x="5328919" y="1522730"/>
              <a:ext cx="2807970" cy="1666239"/>
            </a:xfrm>
            <a:custGeom>
              <a:avLst/>
              <a:gdLst/>
              <a:ahLst/>
              <a:cxnLst/>
              <a:rect l="l" t="t" r="r" b="b"/>
              <a:pathLst>
                <a:path w="2807970" h="1666239">
                  <a:moveTo>
                    <a:pt x="0" y="1656080"/>
                  </a:moveTo>
                  <a:lnTo>
                    <a:pt x="48262" y="1656990"/>
                  </a:lnTo>
                  <a:lnTo>
                    <a:pt x="96431" y="1657438"/>
                  </a:lnTo>
                  <a:lnTo>
                    <a:pt x="144363" y="1656853"/>
                  </a:lnTo>
                  <a:lnTo>
                    <a:pt x="191911" y="1654668"/>
                  </a:lnTo>
                  <a:lnTo>
                    <a:pt x="238929" y="1650314"/>
                  </a:lnTo>
                  <a:lnTo>
                    <a:pt x="285273" y="1643221"/>
                  </a:lnTo>
                  <a:lnTo>
                    <a:pt x="330797" y="1632820"/>
                  </a:lnTo>
                  <a:lnTo>
                    <a:pt x="375355" y="1618544"/>
                  </a:lnTo>
                  <a:lnTo>
                    <a:pt x="418802" y="1599822"/>
                  </a:lnTo>
                  <a:lnTo>
                    <a:pt x="460992" y="1576087"/>
                  </a:lnTo>
                  <a:lnTo>
                    <a:pt x="501780" y="1546769"/>
                  </a:lnTo>
                  <a:lnTo>
                    <a:pt x="541019" y="1511300"/>
                  </a:lnTo>
                  <a:lnTo>
                    <a:pt x="590875" y="1450507"/>
                  </a:lnTo>
                  <a:lnTo>
                    <a:pt x="614826" y="1414233"/>
                  </a:lnTo>
                  <a:lnTo>
                    <a:pt x="638170" y="1374631"/>
                  </a:lnTo>
                  <a:lnTo>
                    <a:pt x="660939" y="1332144"/>
                  </a:lnTo>
                  <a:lnTo>
                    <a:pt x="683165" y="1287215"/>
                  </a:lnTo>
                  <a:lnTo>
                    <a:pt x="704882" y="1240287"/>
                  </a:lnTo>
                  <a:lnTo>
                    <a:pt x="726122" y="1191803"/>
                  </a:lnTo>
                  <a:lnTo>
                    <a:pt x="746918" y="1142206"/>
                  </a:lnTo>
                  <a:lnTo>
                    <a:pt x="767302" y="1091938"/>
                  </a:lnTo>
                  <a:lnTo>
                    <a:pt x="787308" y="1041443"/>
                  </a:lnTo>
                  <a:lnTo>
                    <a:pt x="806967" y="991164"/>
                  </a:lnTo>
                  <a:lnTo>
                    <a:pt x="826312" y="941543"/>
                  </a:lnTo>
                  <a:lnTo>
                    <a:pt x="845377" y="893024"/>
                  </a:lnTo>
                  <a:lnTo>
                    <a:pt x="864193" y="846049"/>
                  </a:lnTo>
                  <a:lnTo>
                    <a:pt x="882794" y="801061"/>
                  </a:lnTo>
                  <a:lnTo>
                    <a:pt x="901212" y="758504"/>
                  </a:lnTo>
                  <a:lnTo>
                    <a:pt x="919479" y="718820"/>
                  </a:lnTo>
                  <a:lnTo>
                    <a:pt x="943908" y="666115"/>
                  </a:lnTo>
                  <a:lnTo>
                    <a:pt x="967425" y="613710"/>
                  </a:lnTo>
                  <a:lnTo>
                    <a:pt x="990109" y="561900"/>
                  </a:lnTo>
                  <a:lnTo>
                    <a:pt x="1012041" y="510986"/>
                  </a:lnTo>
                  <a:lnTo>
                    <a:pt x="1033300" y="461264"/>
                  </a:lnTo>
                  <a:lnTo>
                    <a:pt x="1053965" y="413034"/>
                  </a:lnTo>
                  <a:lnTo>
                    <a:pt x="1074118" y="366594"/>
                  </a:lnTo>
                  <a:lnTo>
                    <a:pt x="1093837" y="322242"/>
                  </a:lnTo>
                  <a:lnTo>
                    <a:pt x="1113202" y="280276"/>
                  </a:lnTo>
                  <a:lnTo>
                    <a:pt x="1132293" y="240994"/>
                  </a:lnTo>
                  <a:lnTo>
                    <a:pt x="1151189" y="204696"/>
                  </a:lnTo>
                  <a:lnTo>
                    <a:pt x="1188720" y="142240"/>
                  </a:lnTo>
                  <a:lnTo>
                    <a:pt x="1227819" y="90957"/>
                  </a:lnTo>
                  <a:lnTo>
                    <a:pt x="1265296" y="54562"/>
                  </a:lnTo>
                  <a:lnTo>
                    <a:pt x="1301432" y="30162"/>
                  </a:lnTo>
                  <a:lnTo>
                    <a:pt x="1336510" y="14863"/>
                  </a:lnTo>
                  <a:lnTo>
                    <a:pt x="1370812" y="5773"/>
                  </a:lnTo>
                  <a:lnTo>
                    <a:pt x="1404620" y="0"/>
                  </a:lnTo>
                </a:path>
                <a:path w="2807970" h="1666239">
                  <a:moveTo>
                    <a:pt x="0" y="0"/>
                  </a:moveTo>
                  <a:lnTo>
                    <a:pt x="0" y="0"/>
                  </a:lnTo>
                </a:path>
                <a:path w="2807970" h="1666239">
                  <a:moveTo>
                    <a:pt x="1404620" y="1666240"/>
                  </a:moveTo>
                  <a:lnTo>
                    <a:pt x="1404620" y="1666240"/>
                  </a:lnTo>
                </a:path>
                <a:path w="2807970" h="1666239">
                  <a:moveTo>
                    <a:pt x="2807970" y="1656080"/>
                  </a:moveTo>
                  <a:lnTo>
                    <a:pt x="2759999" y="1656990"/>
                  </a:lnTo>
                  <a:lnTo>
                    <a:pt x="2712073" y="1657438"/>
                  </a:lnTo>
                  <a:lnTo>
                    <a:pt x="2664340" y="1656853"/>
                  </a:lnTo>
                  <a:lnTo>
                    <a:pt x="2616952" y="1654668"/>
                  </a:lnTo>
                  <a:lnTo>
                    <a:pt x="2570058" y="1650314"/>
                  </a:lnTo>
                  <a:lnTo>
                    <a:pt x="2523807" y="1643221"/>
                  </a:lnTo>
                  <a:lnTo>
                    <a:pt x="2478350" y="1632820"/>
                  </a:lnTo>
                  <a:lnTo>
                    <a:pt x="2433837" y="1618544"/>
                  </a:lnTo>
                  <a:lnTo>
                    <a:pt x="2390417" y="1599822"/>
                  </a:lnTo>
                  <a:lnTo>
                    <a:pt x="2348241" y="1576087"/>
                  </a:lnTo>
                  <a:lnTo>
                    <a:pt x="2307459" y="1546769"/>
                  </a:lnTo>
                  <a:lnTo>
                    <a:pt x="2268220" y="1511300"/>
                  </a:lnTo>
                  <a:lnTo>
                    <a:pt x="2218322" y="1450507"/>
                  </a:lnTo>
                  <a:lnTo>
                    <a:pt x="2194324" y="1414233"/>
                  </a:lnTo>
                  <a:lnTo>
                    <a:pt x="2170923" y="1374631"/>
                  </a:lnTo>
                  <a:lnTo>
                    <a:pt x="2148088" y="1332144"/>
                  </a:lnTo>
                  <a:lnTo>
                    <a:pt x="2125791" y="1287215"/>
                  </a:lnTo>
                  <a:lnTo>
                    <a:pt x="2104004" y="1240287"/>
                  </a:lnTo>
                  <a:lnTo>
                    <a:pt x="2082698" y="1191803"/>
                  </a:lnTo>
                  <a:lnTo>
                    <a:pt x="2061845" y="1142206"/>
                  </a:lnTo>
                  <a:lnTo>
                    <a:pt x="2041414" y="1091938"/>
                  </a:lnTo>
                  <a:lnTo>
                    <a:pt x="2021378" y="1041443"/>
                  </a:lnTo>
                  <a:lnTo>
                    <a:pt x="2001708" y="991164"/>
                  </a:lnTo>
                  <a:lnTo>
                    <a:pt x="1982375" y="941543"/>
                  </a:lnTo>
                  <a:lnTo>
                    <a:pt x="1963350" y="893024"/>
                  </a:lnTo>
                  <a:lnTo>
                    <a:pt x="1944605" y="846049"/>
                  </a:lnTo>
                  <a:lnTo>
                    <a:pt x="1926110" y="801061"/>
                  </a:lnTo>
                  <a:lnTo>
                    <a:pt x="1907838" y="758504"/>
                  </a:lnTo>
                  <a:lnTo>
                    <a:pt x="1889759" y="718820"/>
                  </a:lnTo>
                  <a:lnTo>
                    <a:pt x="1865060" y="666115"/>
                  </a:lnTo>
                  <a:lnTo>
                    <a:pt x="1841318" y="613710"/>
                  </a:lnTo>
                  <a:lnTo>
                    <a:pt x="1818453" y="561900"/>
                  </a:lnTo>
                  <a:lnTo>
                    <a:pt x="1796386" y="510986"/>
                  </a:lnTo>
                  <a:lnTo>
                    <a:pt x="1775038" y="461264"/>
                  </a:lnTo>
                  <a:lnTo>
                    <a:pt x="1754327" y="413034"/>
                  </a:lnTo>
                  <a:lnTo>
                    <a:pt x="1734174" y="366594"/>
                  </a:lnTo>
                  <a:lnTo>
                    <a:pt x="1714501" y="322242"/>
                  </a:lnTo>
                  <a:lnTo>
                    <a:pt x="1695226" y="280276"/>
                  </a:lnTo>
                  <a:lnTo>
                    <a:pt x="1676270" y="240994"/>
                  </a:lnTo>
                  <a:lnTo>
                    <a:pt x="1657554" y="204696"/>
                  </a:lnTo>
                  <a:lnTo>
                    <a:pt x="1620520" y="142240"/>
                  </a:lnTo>
                  <a:lnTo>
                    <a:pt x="1580973" y="90957"/>
                  </a:lnTo>
                  <a:lnTo>
                    <a:pt x="1543332" y="54562"/>
                  </a:lnTo>
                  <a:lnTo>
                    <a:pt x="1507172" y="30162"/>
                  </a:lnTo>
                  <a:lnTo>
                    <a:pt x="1472071" y="14863"/>
                  </a:lnTo>
                  <a:lnTo>
                    <a:pt x="1437604" y="5773"/>
                  </a:lnTo>
                  <a:lnTo>
                    <a:pt x="1403350" y="0"/>
                  </a:lnTo>
                </a:path>
                <a:path w="2807970" h="1666239">
                  <a:moveTo>
                    <a:pt x="2807970" y="0"/>
                  </a:moveTo>
                  <a:lnTo>
                    <a:pt x="2807970" y="0"/>
                  </a:lnTo>
                </a:path>
                <a:path w="2807970" h="1666239">
                  <a:moveTo>
                    <a:pt x="1403350" y="1666240"/>
                  </a:moveTo>
                  <a:lnTo>
                    <a:pt x="1403350" y="1666240"/>
                  </a:lnTo>
                </a:path>
              </a:pathLst>
            </a:custGeom>
            <a:ln w="38097">
              <a:solidFill>
                <a:srgbClr val="FF0000"/>
              </a:solidFill>
            </a:ln>
          </p:spPr>
          <p:txBody>
            <a:bodyPr wrap="square" lIns="0" tIns="0" rIns="0" bIns="0" rtlCol="0"/>
            <a:lstStyle/>
            <a:p>
              <a:endParaRPr/>
            </a:p>
          </p:txBody>
        </p:sp>
        <p:sp>
          <p:nvSpPr>
            <p:cNvPr id="11" name="object 11"/>
            <p:cNvSpPr/>
            <p:nvPr/>
          </p:nvSpPr>
          <p:spPr>
            <a:xfrm>
              <a:off x="5022849" y="2204720"/>
              <a:ext cx="3420110" cy="899160"/>
            </a:xfrm>
            <a:custGeom>
              <a:avLst/>
              <a:gdLst/>
              <a:ahLst/>
              <a:cxnLst/>
              <a:rect l="l" t="t" r="r" b="b"/>
              <a:pathLst>
                <a:path w="3420109" h="899160">
                  <a:moveTo>
                    <a:pt x="0" y="892809"/>
                  </a:moveTo>
                  <a:lnTo>
                    <a:pt x="54218" y="893378"/>
                  </a:lnTo>
                  <a:lnTo>
                    <a:pt x="108343" y="893748"/>
                  </a:lnTo>
                  <a:lnTo>
                    <a:pt x="162236" y="893678"/>
                  </a:lnTo>
                  <a:lnTo>
                    <a:pt x="215757" y="892925"/>
                  </a:lnTo>
                  <a:lnTo>
                    <a:pt x="268769" y="891246"/>
                  </a:lnTo>
                  <a:lnTo>
                    <a:pt x="321132" y="888398"/>
                  </a:lnTo>
                  <a:lnTo>
                    <a:pt x="372708" y="884138"/>
                  </a:lnTo>
                  <a:lnTo>
                    <a:pt x="423357" y="878224"/>
                  </a:lnTo>
                  <a:lnTo>
                    <a:pt x="472942" y="870413"/>
                  </a:lnTo>
                  <a:lnTo>
                    <a:pt x="521324" y="860461"/>
                  </a:lnTo>
                  <a:lnTo>
                    <a:pt x="568363" y="848127"/>
                  </a:lnTo>
                  <a:lnTo>
                    <a:pt x="613921" y="833167"/>
                  </a:lnTo>
                  <a:lnTo>
                    <a:pt x="657860" y="815339"/>
                  </a:lnTo>
                  <a:lnTo>
                    <a:pt x="700168" y="793669"/>
                  </a:lnTo>
                  <a:lnTo>
                    <a:pt x="740993" y="767774"/>
                  </a:lnTo>
                  <a:lnTo>
                    <a:pt x="780426" y="738300"/>
                  </a:lnTo>
                  <a:lnTo>
                    <a:pt x="818563" y="705892"/>
                  </a:lnTo>
                  <a:lnTo>
                    <a:pt x="855496" y="671194"/>
                  </a:lnTo>
                  <a:lnTo>
                    <a:pt x="891319" y="634853"/>
                  </a:lnTo>
                  <a:lnTo>
                    <a:pt x="926125" y="597512"/>
                  </a:lnTo>
                  <a:lnTo>
                    <a:pt x="960010" y="559818"/>
                  </a:lnTo>
                  <a:lnTo>
                    <a:pt x="993065" y="522415"/>
                  </a:lnTo>
                  <a:lnTo>
                    <a:pt x="1025385" y="485949"/>
                  </a:lnTo>
                  <a:lnTo>
                    <a:pt x="1057063" y="451064"/>
                  </a:lnTo>
                  <a:lnTo>
                    <a:pt x="1088194" y="418406"/>
                  </a:lnTo>
                  <a:lnTo>
                    <a:pt x="1118870" y="388619"/>
                  </a:lnTo>
                  <a:lnTo>
                    <a:pt x="1161673" y="347260"/>
                  </a:lnTo>
                  <a:lnTo>
                    <a:pt x="1202219" y="306475"/>
                  </a:lnTo>
                  <a:lnTo>
                    <a:pt x="1240789" y="266747"/>
                  </a:lnTo>
                  <a:lnTo>
                    <a:pt x="1277667" y="228554"/>
                  </a:lnTo>
                  <a:lnTo>
                    <a:pt x="1313132" y="192379"/>
                  </a:lnTo>
                  <a:lnTo>
                    <a:pt x="1347469" y="158702"/>
                  </a:lnTo>
                  <a:lnTo>
                    <a:pt x="1380960" y="128005"/>
                  </a:lnTo>
                  <a:lnTo>
                    <a:pt x="1413886" y="100767"/>
                  </a:lnTo>
                  <a:lnTo>
                    <a:pt x="1446529" y="77469"/>
                  </a:lnTo>
                  <a:lnTo>
                    <a:pt x="1494760" y="49682"/>
                  </a:lnTo>
                  <a:lnTo>
                    <a:pt x="1540698" y="30009"/>
                  </a:lnTo>
                  <a:lnTo>
                    <a:pt x="1584801" y="16827"/>
                  </a:lnTo>
                  <a:lnTo>
                    <a:pt x="1627528" y="8513"/>
                  </a:lnTo>
                  <a:lnTo>
                    <a:pt x="1669338" y="3445"/>
                  </a:lnTo>
                  <a:lnTo>
                    <a:pt x="1710690" y="0"/>
                  </a:lnTo>
                </a:path>
                <a:path w="3420109" h="899160">
                  <a:moveTo>
                    <a:pt x="0" y="0"/>
                  </a:moveTo>
                  <a:lnTo>
                    <a:pt x="0" y="0"/>
                  </a:lnTo>
                </a:path>
                <a:path w="3420109" h="899160">
                  <a:moveTo>
                    <a:pt x="1710690" y="899159"/>
                  </a:moveTo>
                  <a:lnTo>
                    <a:pt x="1710690" y="899159"/>
                  </a:lnTo>
                </a:path>
                <a:path w="3420109" h="899160">
                  <a:moveTo>
                    <a:pt x="3420109" y="892809"/>
                  </a:moveTo>
                  <a:lnTo>
                    <a:pt x="3365869" y="893378"/>
                  </a:lnTo>
                  <a:lnTo>
                    <a:pt x="3311685" y="893748"/>
                  </a:lnTo>
                  <a:lnTo>
                    <a:pt x="3257702" y="893678"/>
                  </a:lnTo>
                  <a:lnTo>
                    <a:pt x="3204065" y="892925"/>
                  </a:lnTo>
                  <a:lnTo>
                    <a:pt x="3150921" y="891246"/>
                  </a:lnTo>
                  <a:lnTo>
                    <a:pt x="3098415" y="888398"/>
                  </a:lnTo>
                  <a:lnTo>
                    <a:pt x="3046693" y="884138"/>
                  </a:lnTo>
                  <a:lnTo>
                    <a:pt x="2995901" y="878224"/>
                  </a:lnTo>
                  <a:lnTo>
                    <a:pt x="2946183" y="870413"/>
                  </a:lnTo>
                  <a:lnTo>
                    <a:pt x="2897687" y="860461"/>
                  </a:lnTo>
                  <a:lnTo>
                    <a:pt x="2850557" y="848127"/>
                  </a:lnTo>
                  <a:lnTo>
                    <a:pt x="2804939" y="833167"/>
                  </a:lnTo>
                  <a:lnTo>
                    <a:pt x="2760979" y="815339"/>
                  </a:lnTo>
                  <a:lnTo>
                    <a:pt x="2718671" y="793669"/>
                  </a:lnTo>
                  <a:lnTo>
                    <a:pt x="2677846" y="767774"/>
                  </a:lnTo>
                  <a:lnTo>
                    <a:pt x="2638413" y="738300"/>
                  </a:lnTo>
                  <a:lnTo>
                    <a:pt x="2600276" y="705892"/>
                  </a:lnTo>
                  <a:lnTo>
                    <a:pt x="2563343" y="671194"/>
                  </a:lnTo>
                  <a:lnTo>
                    <a:pt x="2527520" y="634853"/>
                  </a:lnTo>
                  <a:lnTo>
                    <a:pt x="2492714" y="597512"/>
                  </a:lnTo>
                  <a:lnTo>
                    <a:pt x="2458829" y="559818"/>
                  </a:lnTo>
                  <a:lnTo>
                    <a:pt x="2425774" y="522415"/>
                  </a:lnTo>
                  <a:lnTo>
                    <a:pt x="2393454" y="485949"/>
                  </a:lnTo>
                  <a:lnTo>
                    <a:pt x="2361776" y="451064"/>
                  </a:lnTo>
                  <a:lnTo>
                    <a:pt x="2330645" y="418406"/>
                  </a:lnTo>
                  <a:lnTo>
                    <a:pt x="2299970" y="388619"/>
                  </a:lnTo>
                  <a:lnTo>
                    <a:pt x="2257208" y="347260"/>
                  </a:lnTo>
                  <a:lnTo>
                    <a:pt x="2216766" y="306475"/>
                  </a:lnTo>
                  <a:lnTo>
                    <a:pt x="2178332" y="266747"/>
                  </a:lnTo>
                  <a:lnTo>
                    <a:pt x="2141591" y="228554"/>
                  </a:lnTo>
                  <a:lnTo>
                    <a:pt x="2106229" y="192379"/>
                  </a:lnTo>
                  <a:lnTo>
                    <a:pt x="2071934" y="158702"/>
                  </a:lnTo>
                  <a:lnTo>
                    <a:pt x="2038391" y="128005"/>
                  </a:lnTo>
                  <a:lnTo>
                    <a:pt x="2005288" y="100767"/>
                  </a:lnTo>
                  <a:lnTo>
                    <a:pt x="1972309" y="77469"/>
                  </a:lnTo>
                  <a:lnTo>
                    <a:pt x="1924520" y="49682"/>
                  </a:lnTo>
                  <a:lnTo>
                    <a:pt x="1878706" y="30009"/>
                  </a:lnTo>
                  <a:lnTo>
                    <a:pt x="1834515" y="16827"/>
                  </a:lnTo>
                  <a:lnTo>
                    <a:pt x="1791593" y="8513"/>
                  </a:lnTo>
                  <a:lnTo>
                    <a:pt x="1749589" y="3445"/>
                  </a:lnTo>
                  <a:lnTo>
                    <a:pt x="1708150" y="0"/>
                  </a:lnTo>
                </a:path>
                <a:path w="3420109" h="899160">
                  <a:moveTo>
                    <a:pt x="3420109" y="0"/>
                  </a:moveTo>
                  <a:lnTo>
                    <a:pt x="3420109" y="0"/>
                  </a:lnTo>
                </a:path>
                <a:path w="3420109" h="899160">
                  <a:moveTo>
                    <a:pt x="1708150" y="899159"/>
                  </a:moveTo>
                  <a:lnTo>
                    <a:pt x="1708150" y="899159"/>
                  </a:lnTo>
                </a:path>
              </a:pathLst>
            </a:custGeom>
            <a:ln w="38097">
              <a:solidFill>
                <a:srgbClr val="006FBF"/>
              </a:solidFill>
            </a:ln>
          </p:spPr>
          <p:txBody>
            <a:bodyPr wrap="square" lIns="0" tIns="0" rIns="0" bIns="0" rtlCol="0"/>
            <a:lstStyle/>
            <a:p>
              <a:endParaRPr/>
            </a:p>
          </p:txBody>
        </p:sp>
      </p:grpSp>
      <p:grpSp>
        <p:nvGrpSpPr>
          <p:cNvPr id="12" name="object 12"/>
          <p:cNvGrpSpPr/>
          <p:nvPr/>
        </p:nvGrpSpPr>
        <p:grpSpPr>
          <a:xfrm>
            <a:off x="4097021" y="3841751"/>
            <a:ext cx="4519930" cy="1771014"/>
            <a:chOff x="2573021" y="3841751"/>
            <a:chExt cx="4519930" cy="1771014"/>
          </a:xfrm>
        </p:grpSpPr>
        <p:sp>
          <p:nvSpPr>
            <p:cNvPr id="13" name="object 13"/>
            <p:cNvSpPr/>
            <p:nvPr/>
          </p:nvSpPr>
          <p:spPr>
            <a:xfrm>
              <a:off x="2592069" y="5599429"/>
              <a:ext cx="4500880" cy="0"/>
            </a:xfrm>
            <a:custGeom>
              <a:avLst/>
              <a:gdLst/>
              <a:ahLst/>
              <a:cxnLst/>
              <a:rect l="l" t="t" r="r" b="b"/>
              <a:pathLst>
                <a:path w="4500880">
                  <a:moveTo>
                    <a:pt x="0" y="0"/>
                  </a:moveTo>
                  <a:lnTo>
                    <a:pt x="4500880" y="0"/>
                  </a:lnTo>
                </a:path>
              </a:pathLst>
            </a:custGeom>
            <a:ln w="25518">
              <a:solidFill>
                <a:srgbClr val="000000"/>
              </a:solidFill>
            </a:ln>
          </p:spPr>
          <p:txBody>
            <a:bodyPr wrap="square" lIns="0" tIns="0" rIns="0" bIns="0" rtlCol="0"/>
            <a:lstStyle/>
            <a:p>
              <a:endParaRPr/>
            </a:p>
          </p:txBody>
        </p:sp>
        <p:sp>
          <p:nvSpPr>
            <p:cNvPr id="14" name="object 14"/>
            <p:cNvSpPr/>
            <p:nvPr/>
          </p:nvSpPr>
          <p:spPr>
            <a:xfrm>
              <a:off x="2592069" y="3860799"/>
              <a:ext cx="2809240" cy="1667510"/>
            </a:xfrm>
            <a:custGeom>
              <a:avLst/>
              <a:gdLst/>
              <a:ahLst/>
              <a:cxnLst/>
              <a:rect l="l" t="t" r="r" b="b"/>
              <a:pathLst>
                <a:path w="2809240" h="1667510">
                  <a:moveTo>
                    <a:pt x="0" y="1656080"/>
                  </a:moveTo>
                  <a:lnTo>
                    <a:pt x="48262" y="1657014"/>
                  </a:lnTo>
                  <a:lnTo>
                    <a:pt x="96431" y="1657526"/>
                  </a:lnTo>
                  <a:lnTo>
                    <a:pt x="144363" y="1657032"/>
                  </a:lnTo>
                  <a:lnTo>
                    <a:pt x="191911" y="1654951"/>
                  </a:lnTo>
                  <a:lnTo>
                    <a:pt x="238929" y="1650700"/>
                  </a:lnTo>
                  <a:lnTo>
                    <a:pt x="285273" y="1643697"/>
                  </a:lnTo>
                  <a:lnTo>
                    <a:pt x="330797" y="1633361"/>
                  </a:lnTo>
                  <a:lnTo>
                    <a:pt x="375355" y="1619108"/>
                  </a:lnTo>
                  <a:lnTo>
                    <a:pt x="418802" y="1600358"/>
                  </a:lnTo>
                  <a:lnTo>
                    <a:pt x="460992" y="1576528"/>
                  </a:lnTo>
                  <a:lnTo>
                    <a:pt x="501780" y="1547036"/>
                  </a:lnTo>
                  <a:lnTo>
                    <a:pt x="541019" y="1511300"/>
                  </a:lnTo>
                  <a:lnTo>
                    <a:pt x="590917" y="1450507"/>
                  </a:lnTo>
                  <a:lnTo>
                    <a:pt x="614915" y="1414233"/>
                  </a:lnTo>
                  <a:lnTo>
                    <a:pt x="638316" y="1374631"/>
                  </a:lnTo>
                  <a:lnTo>
                    <a:pt x="661151" y="1332144"/>
                  </a:lnTo>
                  <a:lnTo>
                    <a:pt x="683448" y="1287215"/>
                  </a:lnTo>
                  <a:lnTo>
                    <a:pt x="705235" y="1240287"/>
                  </a:lnTo>
                  <a:lnTo>
                    <a:pt x="726541" y="1191803"/>
                  </a:lnTo>
                  <a:lnTo>
                    <a:pt x="747394" y="1142206"/>
                  </a:lnTo>
                  <a:lnTo>
                    <a:pt x="767825" y="1091938"/>
                  </a:lnTo>
                  <a:lnTo>
                    <a:pt x="787861" y="1041443"/>
                  </a:lnTo>
                  <a:lnTo>
                    <a:pt x="807531" y="991164"/>
                  </a:lnTo>
                  <a:lnTo>
                    <a:pt x="826864" y="941543"/>
                  </a:lnTo>
                  <a:lnTo>
                    <a:pt x="845889" y="893024"/>
                  </a:lnTo>
                  <a:lnTo>
                    <a:pt x="864634" y="846049"/>
                  </a:lnTo>
                  <a:lnTo>
                    <a:pt x="883129" y="801061"/>
                  </a:lnTo>
                  <a:lnTo>
                    <a:pt x="901401" y="758504"/>
                  </a:lnTo>
                  <a:lnTo>
                    <a:pt x="919480" y="718819"/>
                  </a:lnTo>
                  <a:lnTo>
                    <a:pt x="943908" y="666115"/>
                  </a:lnTo>
                  <a:lnTo>
                    <a:pt x="967425" y="613710"/>
                  </a:lnTo>
                  <a:lnTo>
                    <a:pt x="990109" y="561900"/>
                  </a:lnTo>
                  <a:lnTo>
                    <a:pt x="1012041" y="510986"/>
                  </a:lnTo>
                  <a:lnTo>
                    <a:pt x="1033300" y="461264"/>
                  </a:lnTo>
                  <a:lnTo>
                    <a:pt x="1053965" y="413034"/>
                  </a:lnTo>
                  <a:lnTo>
                    <a:pt x="1074118" y="366594"/>
                  </a:lnTo>
                  <a:lnTo>
                    <a:pt x="1093837" y="322242"/>
                  </a:lnTo>
                  <a:lnTo>
                    <a:pt x="1113202" y="280276"/>
                  </a:lnTo>
                  <a:lnTo>
                    <a:pt x="1132293" y="240994"/>
                  </a:lnTo>
                  <a:lnTo>
                    <a:pt x="1151189" y="204696"/>
                  </a:lnTo>
                  <a:lnTo>
                    <a:pt x="1188720" y="142239"/>
                  </a:lnTo>
                  <a:lnTo>
                    <a:pt x="1227825" y="90957"/>
                  </a:lnTo>
                  <a:lnTo>
                    <a:pt x="1265343" y="54562"/>
                  </a:lnTo>
                  <a:lnTo>
                    <a:pt x="1301591" y="30162"/>
                  </a:lnTo>
                  <a:lnTo>
                    <a:pt x="1336886" y="14863"/>
                  </a:lnTo>
                  <a:lnTo>
                    <a:pt x="1371547" y="5773"/>
                  </a:lnTo>
                  <a:lnTo>
                    <a:pt x="1405890" y="0"/>
                  </a:lnTo>
                </a:path>
                <a:path w="2809240" h="1667510">
                  <a:moveTo>
                    <a:pt x="0" y="0"/>
                  </a:moveTo>
                  <a:lnTo>
                    <a:pt x="0" y="0"/>
                  </a:lnTo>
                </a:path>
                <a:path w="2809240" h="1667510">
                  <a:moveTo>
                    <a:pt x="1405890" y="1667510"/>
                  </a:moveTo>
                  <a:lnTo>
                    <a:pt x="1405890" y="1667510"/>
                  </a:lnTo>
                </a:path>
                <a:path w="2809240" h="1667510">
                  <a:moveTo>
                    <a:pt x="2809240" y="1656080"/>
                  </a:moveTo>
                  <a:lnTo>
                    <a:pt x="2760977" y="1657014"/>
                  </a:lnTo>
                  <a:lnTo>
                    <a:pt x="2712808" y="1657526"/>
                  </a:lnTo>
                  <a:lnTo>
                    <a:pt x="2664876" y="1657032"/>
                  </a:lnTo>
                  <a:lnTo>
                    <a:pt x="2617328" y="1654951"/>
                  </a:lnTo>
                  <a:lnTo>
                    <a:pt x="2570310" y="1650700"/>
                  </a:lnTo>
                  <a:lnTo>
                    <a:pt x="2523966" y="1643697"/>
                  </a:lnTo>
                  <a:lnTo>
                    <a:pt x="2478442" y="1633361"/>
                  </a:lnTo>
                  <a:lnTo>
                    <a:pt x="2433884" y="1619108"/>
                  </a:lnTo>
                  <a:lnTo>
                    <a:pt x="2390437" y="1600358"/>
                  </a:lnTo>
                  <a:lnTo>
                    <a:pt x="2348247" y="1576528"/>
                  </a:lnTo>
                  <a:lnTo>
                    <a:pt x="2307459" y="1547036"/>
                  </a:lnTo>
                  <a:lnTo>
                    <a:pt x="2268220" y="1511300"/>
                  </a:lnTo>
                  <a:lnTo>
                    <a:pt x="2218322" y="1450507"/>
                  </a:lnTo>
                  <a:lnTo>
                    <a:pt x="2194324" y="1414233"/>
                  </a:lnTo>
                  <a:lnTo>
                    <a:pt x="2170923" y="1374631"/>
                  </a:lnTo>
                  <a:lnTo>
                    <a:pt x="2148088" y="1332144"/>
                  </a:lnTo>
                  <a:lnTo>
                    <a:pt x="2125791" y="1287215"/>
                  </a:lnTo>
                  <a:lnTo>
                    <a:pt x="2104004" y="1240287"/>
                  </a:lnTo>
                  <a:lnTo>
                    <a:pt x="2082698" y="1191803"/>
                  </a:lnTo>
                  <a:lnTo>
                    <a:pt x="2061845" y="1142206"/>
                  </a:lnTo>
                  <a:lnTo>
                    <a:pt x="2041414" y="1091938"/>
                  </a:lnTo>
                  <a:lnTo>
                    <a:pt x="2021378" y="1041443"/>
                  </a:lnTo>
                  <a:lnTo>
                    <a:pt x="2001708" y="991164"/>
                  </a:lnTo>
                  <a:lnTo>
                    <a:pt x="1982375" y="941543"/>
                  </a:lnTo>
                  <a:lnTo>
                    <a:pt x="1963350" y="893024"/>
                  </a:lnTo>
                  <a:lnTo>
                    <a:pt x="1944605" y="846049"/>
                  </a:lnTo>
                  <a:lnTo>
                    <a:pt x="1926110" y="801061"/>
                  </a:lnTo>
                  <a:lnTo>
                    <a:pt x="1907838" y="758504"/>
                  </a:lnTo>
                  <a:lnTo>
                    <a:pt x="1889759" y="718819"/>
                  </a:lnTo>
                  <a:lnTo>
                    <a:pt x="1865331" y="666115"/>
                  </a:lnTo>
                  <a:lnTo>
                    <a:pt x="1841814" y="613710"/>
                  </a:lnTo>
                  <a:lnTo>
                    <a:pt x="1819130" y="561900"/>
                  </a:lnTo>
                  <a:lnTo>
                    <a:pt x="1797198" y="510986"/>
                  </a:lnTo>
                  <a:lnTo>
                    <a:pt x="1775939" y="461264"/>
                  </a:lnTo>
                  <a:lnTo>
                    <a:pt x="1755274" y="413034"/>
                  </a:lnTo>
                  <a:lnTo>
                    <a:pt x="1735121" y="366594"/>
                  </a:lnTo>
                  <a:lnTo>
                    <a:pt x="1715402" y="322242"/>
                  </a:lnTo>
                  <a:lnTo>
                    <a:pt x="1696037" y="280276"/>
                  </a:lnTo>
                  <a:lnTo>
                    <a:pt x="1676946" y="240994"/>
                  </a:lnTo>
                  <a:lnTo>
                    <a:pt x="1658050" y="204696"/>
                  </a:lnTo>
                  <a:lnTo>
                    <a:pt x="1620520" y="142239"/>
                  </a:lnTo>
                  <a:lnTo>
                    <a:pt x="1580973" y="90957"/>
                  </a:lnTo>
                  <a:lnTo>
                    <a:pt x="1543332" y="54562"/>
                  </a:lnTo>
                  <a:lnTo>
                    <a:pt x="1507172" y="30162"/>
                  </a:lnTo>
                  <a:lnTo>
                    <a:pt x="1472071" y="14863"/>
                  </a:lnTo>
                  <a:lnTo>
                    <a:pt x="1437604" y="5773"/>
                  </a:lnTo>
                  <a:lnTo>
                    <a:pt x="1403350" y="0"/>
                  </a:lnTo>
                </a:path>
                <a:path w="2809240" h="1667510">
                  <a:moveTo>
                    <a:pt x="2809240" y="0"/>
                  </a:moveTo>
                  <a:lnTo>
                    <a:pt x="2809240" y="0"/>
                  </a:lnTo>
                </a:path>
                <a:path w="2809240" h="1667510">
                  <a:moveTo>
                    <a:pt x="1403350" y="1667510"/>
                  </a:moveTo>
                  <a:lnTo>
                    <a:pt x="1403350" y="1667510"/>
                  </a:lnTo>
                </a:path>
              </a:pathLst>
            </a:custGeom>
            <a:ln w="38097">
              <a:solidFill>
                <a:srgbClr val="FF0000"/>
              </a:solidFill>
            </a:ln>
          </p:spPr>
          <p:txBody>
            <a:bodyPr wrap="square" lIns="0" tIns="0" rIns="0" bIns="0" rtlCol="0"/>
            <a:lstStyle/>
            <a:p>
              <a:endParaRPr/>
            </a:p>
          </p:txBody>
        </p:sp>
        <p:sp>
          <p:nvSpPr>
            <p:cNvPr id="15" name="object 15"/>
            <p:cNvSpPr/>
            <p:nvPr/>
          </p:nvSpPr>
          <p:spPr>
            <a:xfrm>
              <a:off x="3569969" y="4519929"/>
              <a:ext cx="3421379" cy="897890"/>
            </a:xfrm>
            <a:custGeom>
              <a:avLst/>
              <a:gdLst/>
              <a:ahLst/>
              <a:cxnLst/>
              <a:rect l="l" t="t" r="r" b="b"/>
              <a:pathLst>
                <a:path w="3421379" h="897889">
                  <a:moveTo>
                    <a:pt x="0" y="892810"/>
                  </a:moveTo>
                  <a:lnTo>
                    <a:pt x="54219" y="893356"/>
                  </a:lnTo>
                  <a:lnTo>
                    <a:pt x="108348" y="893667"/>
                  </a:lnTo>
                  <a:lnTo>
                    <a:pt x="162251" y="893507"/>
                  </a:lnTo>
                  <a:lnTo>
                    <a:pt x="215794" y="892638"/>
                  </a:lnTo>
                  <a:lnTo>
                    <a:pt x="268841" y="890827"/>
                  </a:lnTo>
                  <a:lnTo>
                    <a:pt x="321257" y="887836"/>
                  </a:lnTo>
                  <a:lnTo>
                    <a:pt x="372906" y="883430"/>
                  </a:lnTo>
                  <a:lnTo>
                    <a:pt x="423653" y="877373"/>
                  </a:lnTo>
                  <a:lnTo>
                    <a:pt x="473364" y="869429"/>
                  </a:lnTo>
                  <a:lnTo>
                    <a:pt x="521902" y="859363"/>
                  </a:lnTo>
                  <a:lnTo>
                    <a:pt x="569132" y="846938"/>
                  </a:lnTo>
                  <a:lnTo>
                    <a:pt x="614920" y="831919"/>
                  </a:lnTo>
                  <a:lnTo>
                    <a:pt x="659129" y="814070"/>
                  </a:lnTo>
                  <a:lnTo>
                    <a:pt x="701438" y="792420"/>
                  </a:lnTo>
                  <a:lnTo>
                    <a:pt x="742263" y="766581"/>
                  </a:lnTo>
                  <a:lnTo>
                    <a:pt x="781696" y="737186"/>
                  </a:lnTo>
                  <a:lnTo>
                    <a:pt x="819833" y="704871"/>
                  </a:lnTo>
                  <a:lnTo>
                    <a:pt x="856766" y="670271"/>
                  </a:lnTo>
                  <a:lnTo>
                    <a:pt x="892589" y="634020"/>
                  </a:lnTo>
                  <a:lnTo>
                    <a:pt x="927395" y="596752"/>
                  </a:lnTo>
                  <a:lnTo>
                    <a:pt x="961280" y="559103"/>
                  </a:lnTo>
                  <a:lnTo>
                    <a:pt x="994335" y="521707"/>
                  </a:lnTo>
                  <a:lnTo>
                    <a:pt x="1026655" y="485199"/>
                  </a:lnTo>
                  <a:lnTo>
                    <a:pt x="1058333" y="450214"/>
                  </a:lnTo>
                  <a:lnTo>
                    <a:pt x="1089464" y="417386"/>
                  </a:lnTo>
                  <a:lnTo>
                    <a:pt x="1120139" y="387350"/>
                  </a:lnTo>
                  <a:lnTo>
                    <a:pt x="1162901" y="346366"/>
                  </a:lnTo>
                  <a:lnTo>
                    <a:pt x="1203343" y="305864"/>
                  </a:lnTo>
                  <a:lnTo>
                    <a:pt x="1241777" y="266323"/>
                  </a:lnTo>
                  <a:lnTo>
                    <a:pt x="1278518" y="228225"/>
                  </a:lnTo>
                  <a:lnTo>
                    <a:pt x="1313880" y="192050"/>
                  </a:lnTo>
                  <a:lnTo>
                    <a:pt x="1348175" y="158279"/>
                  </a:lnTo>
                  <a:lnTo>
                    <a:pt x="1381718" y="127393"/>
                  </a:lnTo>
                  <a:lnTo>
                    <a:pt x="1414821" y="99873"/>
                  </a:lnTo>
                  <a:lnTo>
                    <a:pt x="1447800" y="76200"/>
                  </a:lnTo>
                  <a:lnTo>
                    <a:pt x="1496030" y="48859"/>
                  </a:lnTo>
                  <a:lnTo>
                    <a:pt x="1541968" y="29351"/>
                  </a:lnTo>
                  <a:lnTo>
                    <a:pt x="1586071" y="16192"/>
                  </a:lnTo>
                  <a:lnTo>
                    <a:pt x="1628798" y="7902"/>
                  </a:lnTo>
                  <a:lnTo>
                    <a:pt x="1670608" y="2998"/>
                  </a:lnTo>
                  <a:lnTo>
                    <a:pt x="1711959" y="0"/>
                  </a:lnTo>
                </a:path>
                <a:path w="3421379" h="897889">
                  <a:moveTo>
                    <a:pt x="0" y="0"/>
                  </a:moveTo>
                  <a:lnTo>
                    <a:pt x="0" y="0"/>
                  </a:lnTo>
                </a:path>
                <a:path w="3421379" h="897889">
                  <a:moveTo>
                    <a:pt x="1711959" y="897890"/>
                  </a:moveTo>
                  <a:lnTo>
                    <a:pt x="1711959" y="897890"/>
                  </a:lnTo>
                </a:path>
                <a:path w="3421379" h="897889">
                  <a:moveTo>
                    <a:pt x="3421379" y="892810"/>
                  </a:moveTo>
                  <a:lnTo>
                    <a:pt x="3367160" y="893356"/>
                  </a:lnTo>
                  <a:lnTo>
                    <a:pt x="3313031" y="893667"/>
                  </a:lnTo>
                  <a:lnTo>
                    <a:pt x="3259128" y="893507"/>
                  </a:lnTo>
                  <a:lnTo>
                    <a:pt x="3205585" y="892638"/>
                  </a:lnTo>
                  <a:lnTo>
                    <a:pt x="3152538" y="890827"/>
                  </a:lnTo>
                  <a:lnTo>
                    <a:pt x="3100122" y="887836"/>
                  </a:lnTo>
                  <a:lnTo>
                    <a:pt x="3048473" y="883430"/>
                  </a:lnTo>
                  <a:lnTo>
                    <a:pt x="2997726" y="877373"/>
                  </a:lnTo>
                  <a:lnTo>
                    <a:pt x="2948015" y="869429"/>
                  </a:lnTo>
                  <a:lnTo>
                    <a:pt x="2899477" y="859363"/>
                  </a:lnTo>
                  <a:lnTo>
                    <a:pt x="2852247" y="846938"/>
                  </a:lnTo>
                  <a:lnTo>
                    <a:pt x="2806459" y="831919"/>
                  </a:lnTo>
                  <a:lnTo>
                    <a:pt x="2762250" y="814070"/>
                  </a:lnTo>
                  <a:lnTo>
                    <a:pt x="2719941" y="792420"/>
                  </a:lnTo>
                  <a:lnTo>
                    <a:pt x="2679116" y="766581"/>
                  </a:lnTo>
                  <a:lnTo>
                    <a:pt x="2639683" y="737186"/>
                  </a:lnTo>
                  <a:lnTo>
                    <a:pt x="2601546" y="704871"/>
                  </a:lnTo>
                  <a:lnTo>
                    <a:pt x="2564613" y="670271"/>
                  </a:lnTo>
                  <a:lnTo>
                    <a:pt x="2528790" y="634020"/>
                  </a:lnTo>
                  <a:lnTo>
                    <a:pt x="2493984" y="596752"/>
                  </a:lnTo>
                  <a:lnTo>
                    <a:pt x="2460099" y="559103"/>
                  </a:lnTo>
                  <a:lnTo>
                    <a:pt x="2427044" y="521707"/>
                  </a:lnTo>
                  <a:lnTo>
                    <a:pt x="2394724" y="485199"/>
                  </a:lnTo>
                  <a:lnTo>
                    <a:pt x="2363046" y="450214"/>
                  </a:lnTo>
                  <a:lnTo>
                    <a:pt x="2331915" y="417386"/>
                  </a:lnTo>
                  <a:lnTo>
                    <a:pt x="2301240" y="387350"/>
                  </a:lnTo>
                  <a:lnTo>
                    <a:pt x="2258478" y="346366"/>
                  </a:lnTo>
                  <a:lnTo>
                    <a:pt x="2218036" y="305864"/>
                  </a:lnTo>
                  <a:lnTo>
                    <a:pt x="2179602" y="266323"/>
                  </a:lnTo>
                  <a:lnTo>
                    <a:pt x="2142861" y="228225"/>
                  </a:lnTo>
                  <a:lnTo>
                    <a:pt x="2107499" y="192050"/>
                  </a:lnTo>
                  <a:lnTo>
                    <a:pt x="2073204" y="158279"/>
                  </a:lnTo>
                  <a:lnTo>
                    <a:pt x="2039661" y="127393"/>
                  </a:lnTo>
                  <a:lnTo>
                    <a:pt x="2006558" y="99873"/>
                  </a:lnTo>
                  <a:lnTo>
                    <a:pt x="1973579" y="76200"/>
                  </a:lnTo>
                  <a:lnTo>
                    <a:pt x="1925349" y="48859"/>
                  </a:lnTo>
                  <a:lnTo>
                    <a:pt x="1879411" y="29351"/>
                  </a:lnTo>
                  <a:lnTo>
                    <a:pt x="1835308" y="16192"/>
                  </a:lnTo>
                  <a:lnTo>
                    <a:pt x="1792581" y="7902"/>
                  </a:lnTo>
                  <a:lnTo>
                    <a:pt x="1750771" y="2998"/>
                  </a:lnTo>
                  <a:lnTo>
                    <a:pt x="1709419" y="0"/>
                  </a:lnTo>
                </a:path>
                <a:path w="3421379" h="897889">
                  <a:moveTo>
                    <a:pt x="3421379" y="0"/>
                  </a:moveTo>
                  <a:lnTo>
                    <a:pt x="3421379" y="0"/>
                  </a:lnTo>
                </a:path>
                <a:path w="3421379" h="897889">
                  <a:moveTo>
                    <a:pt x="1709419" y="897890"/>
                  </a:moveTo>
                  <a:lnTo>
                    <a:pt x="1709419" y="897890"/>
                  </a:lnTo>
                </a:path>
              </a:pathLst>
            </a:custGeom>
            <a:ln w="38097">
              <a:solidFill>
                <a:srgbClr val="006FBF"/>
              </a:solidFill>
            </a:ln>
          </p:spPr>
          <p:txBody>
            <a:bodyPr wrap="square" lIns="0" tIns="0" rIns="0" bIns="0" rtlCol="0"/>
            <a:lstStyle/>
            <a:p>
              <a:endParaRPr/>
            </a:p>
          </p:txBody>
        </p:sp>
      </p:grpSp>
      <p:sp>
        <p:nvSpPr>
          <p:cNvPr id="16" name="object 16"/>
          <p:cNvSpPr txBox="1"/>
          <p:nvPr/>
        </p:nvSpPr>
        <p:spPr>
          <a:xfrm>
            <a:off x="3601720" y="3221814"/>
            <a:ext cx="951230" cy="916940"/>
          </a:xfrm>
          <a:prstGeom prst="rect">
            <a:avLst/>
          </a:prstGeom>
        </p:spPr>
        <p:txBody>
          <a:bodyPr vert="horz" wrap="square" lIns="0" tIns="92710" rIns="0" bIns="0" rtlCol="0">
            <a:spAutoFit/>
          </a:bodyPr>
          <a:lstStyle/>
          <a:p>
            <a:pPr marL="65405">
              <a:spcBef>
                <a:spcPts val="730"/>
              </a:spcBef>
            </a:pPr>
            <a:r>
              <a:rPr sz="2400" spc="-50" dirty="0">
                <a:latin typeface="Symbol"/>
                <a:cs typeface="Symbol"/>
              </a:rPr>
              <a:t></a:t>
            </a:r>
            <a:r>
              <a:rPr sz="2025" spc="-75" baseline="-24691" dirty="0">
                <a:latin typeface="Times New Roman"/>
                <a:cs typeface="Times New Roman"/>
              </a:rPr>
              <a:t>1  </a:t>
            </a:r>
            <a:r>
              <a:rPr sz="2300" spc="15" dirty="0">
                <a:latin typeface="Symbol"/>
                <a:cs typeface="Symbol"/>
              </a:rPr>
              <a:t></a:t>
            </a:r>
            <a:r>
              <a:rPr sz="2300" spc="-50" dirty="0">
                <a:latin typeface="Times New Roman"/>
                <a:cs typeface="Times New Roman"/>
              </a:rPr>
              <a:t> </a:t>
            </a:r>
            <a:r>
              <a:rPr sz="2400" spc="25" dirty="0">
                <a:latin typeface="Symbol"/>
                <a:cs typeface="Symbol"/>
              </a:rPr>
              <a:t></a:t>
            </a:r>
            <a:r>
              <a:rPr sz="2025" spc="37" baseline="-24691" dirty="0">
                <a:latin typeface="Times New Roman"/>
                <a:cs typeface="Times New Roman"/>
              </a:rPr>
              <a:t>2</a:t>
            </a:r>
            <a:endParaRPr sz="2025" baseline="-24691">
              <a:latin typeface="Times New Roman"/>
              <a:cs typeface="Times New Roman"/>
            </a:endParaRPr>
          </a:p>
          <a:p>
            <a:pPr marL="38100">
              <a:spcBef>
                <a:spcPts val="630"/>
              </a:spcBef>
            </a:pPr>
            <a:r>
              <a:rPr sz="2400" spc="45" dirty="0">
                <a:latin typeface="Symbol"/>
                <a:cs typeface="Symbol"/>
              </a:rPr>
              <a:t></a:t>
            </a:r>
            <a:r>
              <a:rPr sz="2025" spc="67" baseline="-24691" dirty="0">
                <a:latin typeface="Times New Roman"/>
                <a:cs typeface="Times New Roman"/>
              </a:rPr>
              <a:t>1 </a:t>
            </a:r>
            <a:r>
              <a:rPr sz="2300" spc="15" dirty="0">
                <a:latin typeface="Symbol"/>
                <a:cs typeface="Symbol"/>
              </a:rPr>
              <a:t></a:t>
            </a:r>
            <a:r>
              <a:rPr sz="2300" spc="15" dirty="0">
                <a:latin typeface="Times New Roman"/>
                <a:cs typeface="Times New Roman"/>
              </a:rPr>
              <a:t> </a:t>
            </a:r>
            <a:r>
              <a:rPr sz="2400" spc="-45" dirty="0">
                <a:latin typeface="Symbol"/>
                <a:cs typeface="Symbol"/>
              </a:rPr>
              <a:t></a:t>
            </a:r>
            <a:r>
              <a:rPr sz="2400" spc="-370" dirty="0">
                <a:latin typeface="Times New Roman"/>
                <a:cs typeface="Times New Roman"/>
              </a:rPr>
              <a:t> </a:t>
            </a:r>
            <a:r>
              <a:rPr sz="2025" baseline="-24691" dirty="0">
                <a:latin typeface="Times New Roman"/>
                <a:cs typeface="Times New Roman"/>
              </a:rPr>
              <a:t>2</a:t>
            </a:r>
            <a:endParaRPr sz="2025" baseline="-24691">
              <a:latin typeface="Times New Roman"/>
              <a:cs typeface="Times New Roman"/>
            </a:endParaRPr>
          </a:p>
        </p:txBody>
      </p:sp>
      <p:sp>
        <p:nvSpPr>
          <p:cNvPr id="17" name="object 17"/>
          <p:cNvSpPr txBox="1"/>
          <p:nvPr/>
        </p:nvSpPr>
        <p:spPr>
          <a:xfrm>
            <a:off x="7819390" y="3235776"/>
            <a:ext cx="946150" cy="916940"/>
          </a:xfrm>
          <a:prstGeom prst="rect">
            <a:avLst/>
          </a:prstGeom>
        </p:spPr>
        <p:txBody>
          <a:bodyPr vert="horz" wrap="square" lIns="0" tIns="92710" rIns="0" bIns="0" rtlCol="0">
            <a:spAutoFit/>
          </a:bodyPr>
          <a:lstStyle/>
          <a:p>
            <a:pPr marL="65405">
              <a:spcBef>
                <a:spcPts val="730"/>
              </a:spcBef>
            </a:pPr>
            <a:r>
              <a:rPr sz="2400" spc="-55" dirty="0">
                <a:latin typeface="Symbol"/>
                <a:cs typeface="Symbol"/>
              </a:rPr>
              <a:t></a:t>
            </a:r>
            <a:r>
              <a:rPr sz="2025" spc="-82" baseline="-24691" dirty="0">
                <a:latin typeface="Times New Roman"/>
                <a:cs typeface="Times New Roman"/>
              </a:rPr>
              <a:t>1  </a:t>
            </a:r>
            <a:r>
              <a:rPr sz="2300" spc="15" dirty="0">
                <a:latin typeface="Symbol"/>
                <a:cs typeface="Symbol"/>
              </a:rPr>
              <a:t></a:t>
            </a:r>
            <a:r>
              <a:rPr sz="2300" spc="15" dirty="0">
                <a:latin typeface="Times New Roman"/>
                <a:cs typeface="Times New Roman"/>
              </a:rPr>
              <a:t> </a:t>
            </a:r>
            <a:r>
              <a:rPr sz="2400" spc="20" dirty="0">
                <a:latin typeface="Symbol"/>
                <a:cs typeface="Symbol"/>
              </a:rPr>
              <a:t></a:t>
            </a:r>
            <a:r>
              <a:rPr sz="2025" spc="30" baseline="-24691" dirty="0">
                <a:latin typeface="Times New Roman"/>
                <a:cs typeface="Times New Roman"/>
              </a:rPr>
              <a:t>2</a:t>
            </a:r>
            <a:endParaRPr sz="2025" baseline="-24691">
              <a:latin typeface="Times New Roman"/>
              <a:cs typeface="Times New Roman"/>
            </a:endParaRPr>
          </a:p>
          <a:p>
            <a:pPr marL="38100">
              <a:spcBef>
                <a:spcPts val="630"/>
              </a:spcBef>
            </a:pPr>
            <a:r>
              <a:rPr sz="2400" spc="45" dirty="0">
                <a:latin typeface="Symbol"/>
                <a:cs typeface="Symbol"/>
              </a:rPr>
              <a:t></a:t>
            </a:r>
            <a:r>
              <a:rPr sz="2025" spc="67" baseline="-24691" dirty="0">
                <a:latin typeface="Times New Roman"/>
                <a:cs typeface="Times New Roman"/>
              </a:rPr>
              <a:t>1 </a:t>
            </a:r>
            <a:r>
              <a:rPr sz="2300" spc="15" dirty="0">
                <a:latin typeface="Symbol"/>
                <a:cs typeface="Symbol"/>
              </a:rPr>
              <a:t></a:t>
            </a:r>
            <a:r>
              <a:rPr sz="2300" spc="15" dirty="0">
                <a:latin typeface="Times New Roman"/>
                <a:cs typeface="Times New Roman"/>
              </a:rPr>
              <a:t> </a:t>
            </a:r>
            <a:r>
              <a:rPr sz="2400" spc="-45" dirty="0">
                <a:latin typeface="Symbol"/>
                <a:cs typeface="Symbol"/>
              </a:rPr>
              <a:t></a:t>
            </a:r>
            <a:r>
              <a:rPr sz="2400" spc="-395" dirty="0">
                <a:latin typeface="Times New Roman"/>
                <a:cs typeface="Times New Roman"/>
              </a:rPr>
              <a:t> </a:t>
            </a:r>
            <a:r>
              <a:rPr sz="2025" baseline="-24691" dirty="0">
                <a:latin typeface="Times New Roman"/>
                <a:cs typeface="Times New Roman"/>
              </a:rPr>
              <a:t>2</a:t>
            </a:r>
            <a:endParaRPr sz="2025" baseline="-24691">
              <a:latin typeface="Times New Roman"/>
              <a:cs typeface="Times New Roman"/>
            </a:endParaRPr>
          </a:p>
        </p:txBody>
      </p:sp>
      <p:sp>
        <p:nvSpPr>
          <p:cNvPr id="18" name="object 18"/>
          <p:cNvSpPr txBox="1"/>
          <p:nvPr/>
        </p:nvSpPr>
        <p:spPr>
          <a:xfrm>
            <a:off x="5882640" y="5426532"/>
            <a:ext cx="946150" cy="914400"/>
          </a:xfrm>
          <a:prstGeom prst="rect">
            <a:avLst/>
          </a:prstGeom>
        </p:spPr>
        <p:txBody>
          <a:bodyPr vert="horz" wrap="square" lIns="0" tIns="91440" rIns="0" bIns="0" rtlCol="0">
            <a:spAutoFit/>
          </a:bodyPr>
          <a:lstStyle/>
          <a:p>
            <a:pPr marL="65405">
              <a:spcBef>
                <a:spcPts val="720"/>
              </a:spcBef>
            </a:pPr>
            <a:r>
              <a:rPr sz="2400" spc="-55" dirty="0">
                <a:latin typeface="Symbol"/>
                <a:cs typeface="Symbol"/>
              </a:rPr>
              <a:t></a:t>
            </a:r>
            <a:r>
              <a:rPr sz="2025" spc="-82" baseline="-24691" dirty="0">
                <a:latin typeface="Times New Roman"/>
                <a:cs typeface="Times New Roman"/>
              </a:rPr>
              <a:t>1  </a:t>
            </a:r>
            <a:r>
              <a:rPr sz="2300" spc="15" dirty="0">
                <a:latin typeface="Symbol"/>
                <a:cs typeface="Symbol"/>
              </a:rPr>
              <a:t></a:t>
            </a:r>
            <a:r>
              <a:rPr sz="2300" spc="-30" dirty="0">
                <a:latin typeface="Times New Roman"/>
                <a:cs typeface="Times New Roman"/>
              </a:rPr>
              <a:t> </a:t>
            </a:r>
            <a:r>
              <a:rPr sz="2400" spc="25" dirty="0">
                <a:latin typeface="Symbol"/>
                <a:cs typeface="Symbol"/>
              </a:rPr>
              <a:t></a:t>
            </a:r>
            <a:r>
              <a:rPr sz="2025" spc="37" baseline="-24691" dirty="0">
                <a:latin typeface="Times New Roman"/>
                <a:cs typeface="Times New Roman"/>
              </a:rPr>
              <a:t>2</a:t>
            </a:r>
            <a:endParaRPr sz="2025" baseline="-24691">
              <a:latin typeface="Times New Roman"/>
              <a:cs typeface="Times New Roman"/>
            </a:endParaRPr>
          </a:p>
          <a:p>
            <a:pPr marL="38100">
              <a:spcBef>
                <a:spcPts val="620"/>
              </a:spcBef>
            </a:pPr>
            <a:r>
              <a:rPr sz="2400" spc="40" dirty="0">
                <a:latin typeface="Symbol"/>
                <a:cs typeface="Symbol"/>
              </a:rPr>
              <a:t></a:t>
            </a:r>
            <a:r>
              <a:rPr sz="2025" spc="60" baseline="-24691" dirty="0">
                <a:latin typeface="Times New Roman"/>
                <a:cs typeface="Times New Roman"/>
              </a:rPr>
              <a:t>1 </a:t>
            </a:r>
            <a:r>
              <a:rPr sz="2300" spc="15" dirty="0">
                <a:latin typeface="Symbol"/>
                <a:cs typeface="Symbol"/>
              </a:rPr>
              <a:t></a:t>
            </a:r>
            <a:r>
              <a:rPr sz="2300" spc="15" dirty="0">
                <a:latin typeface="Times New Roman"/>
                <a:cs typeface="Times New Roman"/>
              </a:rPr>
              <a:t> </a:t>
            </a:r>
            <a:r>
              <a:rPr sz="2400" spc="-45" dirty="0">
                <a:latin typeface="Symbol"/>
                <a:cs typeface="Symbol"/>
              </a:rPr>
              <a:t></a:t>
            </a:r>
            <a:r>
              <a:rPr sz="2400" spc="-395" dirty="0">
                <a:latin typeface="Times New Roman"/>
                <a:cs typeface="Times New Roman"/>
              </a:rPr>
              <a:t> </a:t>
            </a:r>
            <a:r>
              <a:rPr sz="2025" baseline="-24691" dirty="0">
                <a:latin typeface="Times New Roman"/>
                <a:cs typeface="Times New Roman"/>
              </a:rPr>
              <a:t>2</a:t>
            </a:r>
            <a:endParaRPr sz="2025" baseline="-24691">
              <a:latin typeface="Times New Roman"/>
              <a:cs typeface="Times New Roman"/>
            </a:endParaRPr>
          </a:p>
        </p:txBody>
      </p:sp>
      <p:sp>
        <p:nvSpPr>
          <p:cNvPr id="21" name="Title 20"/>
          <p:cNvSpPr>
            <a:spLocks noGrp="1"/>
          </p:cNvSpPr>
          <p:nvPr>
            <p:ph type="title"/>
          </p:nvPr>
        </p:nvSpPr>
        <p:spPr/>
        <p:txBody>
          <a:bodyPr/>
          <a:lstStyle/>
          <a:p>
            <a:r>
              <a:rPr lang="en-ID" dirty="0" err="1"/>
              <a:t>Perbedaan</a:t>
            </a:r>
            <a:r>
              <a:rPr lang="en-ID" dirty="0"/>
              <a:t> </a:t>
            </a:r>
            <a:r>
              <a:rPr lang="en-ID" dirty="0" err="1"/>
              <a:t>Dua</a:t>
            </a:r>
            <a:r>
              <a:rPr lang="en-ID" dirty="0"/>
              <a:t> </a:t>
            </a:r>
            <a:r>
              <a:rPr lang="en-ID" dirty="0" err="1"/>
              <a:t>Distribusi</a:t>
            </a:r>
            <a:r>
              <a:rPr lang="en-ID" dirty="0"/>
              <a:t> Normal</a:t>
            </a:r>
            <a:endParaRPr lang="en-US" dirty="0"/>
          </a:p>
        </p:txBody>
      </p:sp>
    </p:spTree>
    <p:extLst>
      <p:ext uri="{BB962C8B-B14F-4D97-AF65-F5344CB8AC3E}">
        <p14:creationId xmlns:p14="http://schemas.microsoft.com/office/powerpoint/2010/main" val="820303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body" idx="1"/>
          </p:nvPr>
        </p:nvSpPr>
        <p:spPr>
          <a:xfrm>
            <a:off x="2133600" y="1600200"/>
            <a:ext cx="9956800" cy="2565446"/>
          </a:xfrm>
          <a:prstGeom prst="rect">
            <a:avLst/>
          </a:prstGeom>
        </p:spPr>
        <p:txBody>
          <a:bodyPr vert="horz" wrap="square" lIns="0" tIns="28575" rIns="0" bIns="0" rtlCol="0">
            <a:spAutoFit/>
          </a:bodyPr>
          <a:lstStyle/>
          <a:p>
            <a:pPr marL="368300" marR="777240" indent="-342900">
              <a:lnSpc>
                <a:spcPts val="3840"/>
              </a:lnSpc>
              <a:spcBef>
                <a:spcPts val="225"/>
              </a:spcBef>
            </a:pPr>
            <a:r>
              <a:rPr sz="3200" b="1" spc="-30" dirty="0" err="1">
                <a:latin typeface="Arial"/>
                <a:cs typeface="Arial"/>
              </a:rPr>
              <a:t>Distribusi</a:t>
            </a:r>
            <a:r>
              <a:rPr sz="3200" b="1" spc="-30" dirty="0">
                <a:latin typeface="Arial"/>
                <a:cs typeface="Arial"/>
              </a:rPr>
              <a:t> </a:t>
            </a:r>
            <a:r>
              <a:rPr sz="3200" b="1" spc="-5" dirty="0">
                <a:latin typeface="Arial"/>
                <a:cs typeface="Arial"/>
              </a:rPr>
              <a:t>Standard </a:t>
            </a:r>
            <a:r>
              <a:rPr sz="3200" dirty="0"/>
              <a:t>(Standardized)  </a:t>
            </a:r>
            <a:r>
              <a:rPr sz="3200" b="1" spc="-5" dirty="0">
                <a:latin typeface="Arial"/>
                <a:cs typeface="Arial"/>
              </a:rPr>
              <a:t>Normal </a:t>
            </a:r>
            <a:r>
              <a:rPr sz="3200" dirty="0"/>
              <a:t>adalah distribusi normal yang  </a:t>
            </a:r>
            <a:r>
              <a:rPr sz="3200" spc="5" dirty="0"/>
              <a:t>mempunyai </a:t>
            </a:r>
            <a:r>
              <a:rPr sz="3200" dirty="0"/>
              <a:t>parameter </a:t>
            </a:r>
            <a:r>
              <a:rPr sz="3300" spc="-60" dirty="0">
                <a:latin typeface="Symbol"/>
                <a:cs typeface="Symbol"/>
              </a:rPr>
              <a:t></a:t>
            </a:r>
            <a:r>
              <a:rPr sz="3300" spc="-60" dirty="0">
                <a:latin typeface="Times New Roman"/>
                <a:cs typeface="Times New Roman"/>
              </a:rPr>
              <a:t> </a:t>
            </a:r>
            <a:r>
              <a:rPr sz="3200" dirty="0"/>
              <a:t>= 0 dan </a:t>
            </a:r>
            <a:r>
              <a:rPr sz="3300" spc="-65" dirty="0">
                <a:latin typeface="Symbol"/>
                <a:cs typeface="Symbol"/>
              </a:rPr>
              <a:t></a:t>
            </a:r>
            <a:r>
              <a:rPr sz="3300" spc="-65" dirty="0">
                <a:latin typeface="Times New Roman"/>
                <a:cs typeface="Times New Roman"/>
              </a:rPr>
              <a:t> </a:t>
            </a:r>
            <a:r>
              <a:rPr sz="3200" dirty="0">
                <a:latin typeface="Times New Roman"/>
                <a:cs typeface="Times New Roman"/>
              </a:rPr>
              <a:t>=</a:t>
            </a:r>
            <a:r>
              <a:rPr sz="3200" spc="175" dirty="0">
                <a:latin typeface="Times New Roman"/>
                <a:cs typeface="Times New Roman"/>
              </a:rPr>
              <a:t> </a:t>
            </a:r>
            <a:r>
              <a:rPr sz="3200" dirty="0">
                <a:latin typeface="Times New Roman"/>
                <a:cs typeface="Times New Roman"/>
              </a:rPr>
              <a:t>1</a:t>
            </a:r>
          </a:p>
          <a:p>
            <a:pPr marL="368300" marR="17780" indent="-342900">
              <a:lnSpc>
                <a:spcPct val="100000"/>
              </a:lnSpc>
              <a:spcBef>
                <a:spcPts val="665"/>
              </a:spcBef>
            </a:pPr>
            <a:r>
              <a:rPr sz="3200" spc="-30" dirty="0" err="1"/>
              <a:t>Distribusi</a:t>
            </a:r>
            <a:r>
              <a:rPr sz="3200" spc="-30" dirty="0"/>
              <a:t> </a:t>
            </a:r>
            <a:r>
              <a:rPr sz="3200" spc="-5" dirty="0"/>
              <a:t>Standard </a:t>
            </a:r>
            <a:r>
              <a:rPr sz="3200" dirty="0"/>
              <a:t>(Standardized) Normal  </a:t>
            </a:r>
            <a:r>
              <a:rPr sz="3200" spc="-5" dirty="0"/>
              <a:t>juga </a:t>
            </a:r>
            <a:r>
              <a:rPr sz="3200" dirty="0"/>
              <a:t>disebut dengan </a:t>
            </a:r>
            <a:r>
              <a:rPr sz="3200" spc="-5" dirty="0"/>
              <a:t>Distribusi</a:t>
            </a:r>
            <a:r>
              <a:rPr sz="3200" spc="70" dirty="0"/>
              <a:t> </a:t>
            </a:r>
            <a:r>
              <a:rPr sz="3200" i="1" dirty="0">
                <a:latin typeface="Times New Roman"/>
                <a:cs typeface="Times New Roman"/>
              </a:rPr>
              <a:t>Z.</a:t>
            </a:r>
            <a:endParaRPr sz="3200" dirty="0">
              <a:latin typeface="Times New Roman"/>
              <a:cs typeface="Times New Roman"/>
            </a:endParaRPr>
          </a:p>
        </p:txBody>
      </p:sp>
      <p:sp>
        <p:nvSpPr>
          <p:cNvPr id="5" name="object 5"/>
          <p:cNvSpPr/>
          <p:nvPr/>
        </p:nvSpPr>
        <p:spPr>
          <a:xfrm>
            <a:off x="3935729" y="4220209"/>
            <a:ext cx="3474720" cy="2016760"/>
          </a:xfrm>
          <a:prstGeom prst="rect">
            <a:avLst/>
          </a:prstGeom>
          <a:blipFill>
            <a:blip r:embed="rId2" cstate="print"/>
            <a:stretch>
              <a:fillRect/>
            </a:stretch>
          </a:blipFill>
        </p:spPr>
        <p:txBody>
          <a:bodyPr wrap="square" lIns="0" tIns="0" rIns="0" bIns="0" rtlCol="0"/>
          <a:lstStyle/>
          <a:p>
            <a:endParaRPr/>
          </a:p>
        </p:txBody>
      </p:sp>
      <p:sp>
        <p:nvSpPr>
          <p:cNvPr id="7" name="object 2"/>
          <p:cNvSpPr txBox="1">
            <a:spLocks/>
          </p:cNvSpPr>
          <p:nvPr/>
        </p:nvSpPr>
        <p:spPr>
          <a:xfrm>
            <a:off x="2033270" y="561343"/>
            <a:ext cx="7541036" cy="68993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Alegreya Bold" panose="020B0604020202020204" charset="0"/>
                <a:ea typeface="+mj-ea"/>
                <a:cs typeface="+mj-cs"/>
              </a:defRPr>
            </a:lvl1pPr>
          </a:lstStyle>
          <a:p>
            <a:pPr marL="12700">
              <a:lnSpc>
                <a:spcPct val="100000"/>
              </a:lnSpc>
              <a:spcBef>
                <a:spcPts val="100"/>
              </a:spcBef>
            </a:pPr>
            <a:r>
              <a:rPr lang="fr-FR" dirty="0" err="1"/>
              <a:t>Distribusi</a:t>
            </a:r>
            <a:r>
              <a:rPr lang="fr-FR" dirty="0"/>
              <a:t> Standard Normal</a:t>
            </a:r>
            <a:endParaRPr lang="fr-FR" spc="-750" dirty="0"/>
          </a:p>
        </p:txBody>
      </p:sp>
    </p:spTree>
    <p:extLst>
      <p:ext uri="{BB962C8B-B14F-4D97-AF65-F5344CB8AC3E}">
        <p14:creationId xmlns:p14="http://schemas.microsoft.com/office/powerpoint/2010/main" val="2006240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p:cNvGrpSpPr/>
          <p:nvPr/>
        </p:nvGrpSpPr>
        <p:grpSpPr>
          <a:xfrm>
            <a:off x="4331970" y="3161029"/>
            <a:ext cx="828040" cy="464184"/>
            <a:chOff x="2807970" y="3161029"/>
            <a:chExt cx="828040" cy="464184"/>
          </a:xfrm>
        </p:grpSpPr>
        <p:sp>
          <p:nvSpPr>
            <p:cNvPr id="5" name="object 5"/>
            <p:cNvSpPr/>
            <p:nvPr/>
          </p:nvSpPr>
          <p:spPr>
            <a:xfrm>
              <a:off x="2893060" y="3472179"/>
              <a:ext cx="45720" cy="27940"/>
            </a:xfrm>
            <a:custGeom>
              <a:avLst/>
              <a:gdLst/>
              <a:ahLst/>
              <a:cxnLst/>
              <a:rect l="l" t="t" r="r" b="b"/>
              <a:pathLst>
                <a:path w="45719" h="27939">
                  <a:moveTo>
                    <a:pt x="0" y="27940"/>
                  </a:moveTo>
                  <a:lnTo>
                    <a:pt x="45719" y="0"/>
                  </a:lnTo>
                </a:path>
              </a:pathLst>
            </a:custGeom>
            <a:ln w="15240">
              <a:solidFill>
                <a:srgbClr val="000000"/>
              </a:solidFill>
            </a:ln>
          </p:spPr>
          <p:txBody>
            <a:bodyPr wrap="square" lIns="0" tIns="0" rIns="0" bIns="0" rtlCol="0"/>
            <a:lstStyle/>
            <a:p>
              <a:endParaRPr/>
            </a:p>
          </p:txBody>
        </p:sp>
        <p:sp>
          <p:nvSpPr>
            <p:cNvPr id="6" name="object 6"/>
            <p:cNvSpPr/>
            <p:nvPr/>
          </p:nvSpPr>
          <p:spPr>
            <a:xfrm>
              <a:off x="2938780" y="3479799"/>
              <a:ext cx="67310" cy="129539"/>
            </a:xfrm>
            <a:custGeom>
              <a:avLst/>
              <a:gdLst/>
              <a:ahLst/>
              <a:cxnLst/>
              <a:rect l="l" t="t" r="r" b="b"/>
              <a:pathLst>
                <a:path w="67310" h="129539">
                  <a:moveTo>
                    <a:pt x="0" y="0"/>
                  </a:moveTo>
                  <a:lnTo>
                    <a:pt x="67309" y="129539"/>
                  </a:lnTo>
                </a:path>
              </a:pathLst>
            </a:custGeom>
            <a:ln w="31749">
              <a:solidFill>
                <a:srgbClr val="000000"/>
              </a:solidFill>
            </a:ln>
          </p:spPr>
          <p:txBody>
            <a:bodyPr wrap="square" lIns="0" tIns="0" rIns="0" bIns="0" rtlCol="0"/>
            <a:lstStyle/>
            <a:p>
              <a:endParaRPr/>
            </a:p>
          </p:txBody>
        </p:sp>
        <p:sp>
          <p:nvSpPr>
            <p:cNvPr id="7" name="object 7"/>
            <p:cNvSpPr/>
            <p:nvPr/>
          </p:nvSpPr>
          <p:spPr>
            <a:xfrm>
              <a:off x="2807970" y="3168649"/>
              <a:ext cx="828040" cy="440690"/>
            </a:xfrm>
            <a:custGeom>
              <a:avLst/>
              <a:gdLst/>
              <a:ahLst/>
              <a:cxnLst/>
              <a:rect l="l" t="t" r="r" b="b"/>
              <a:pathLst>
                <a:path w="828039" h="440689">
                  <a:moveTo>
                    <a:pt x="205740" y="440689"/>
                  </a:moveTo>
                  <a:lnTo>
                    <a:pt x="294640" y="55879"/>
                  </a:lnTo>
                </a:path>
                <a:path w="828039" h="440689">
                  <a:moveTo>
                    <a:pt x="294640" y="55879"/>
                  </a:moveTo>
                  <a:lnTo>
                    <a:pt x="751840" y="55879"/>
                  </a:lnTo>
                </a:path>
                <a:path w="828039" h="440689">
                  <a:moveTo>
                    <a:pt x="0" y="0"/>
                  </a:moveTo>
                  <a:lnTo>
                    <a:pt x="828040" y="0"/>
                  </a:lnTo>
                </a:path>
              </a:pathLst>
            </a:custGeom>
            <a:ln w="15240">
              <a:solidFill>
                <a:srgbClr val="000000"/>
              </a:solidFill>
            </a:ln>
          </p:spPr>
          <p:txBody>
            <a:bodyPr wrap="square" lIns="0" tIns="0" rIns="0" bIns="0" rtlCol="0"/>
            <a:lstStyle/>
            <a:p>
              <a:endParaRPr/>
            </a:p>
          </p:txBody>
        </p:sp>
      </p:grpSp>
      <p:sp>
        <p:nvSpPr>
          <p:cNvPr id="8" name="object 8"/>
          <p:cNvSpPr txBox="1"/>
          <p:nvPr/>
        </p:nvSpPr>
        <p:spPr>
          <a:xfrm>
            <a:off x="4636771" y="3182828"/>
            <a:ext cx="381635" cy="496570"/>
          </a:xfrm>
          <a:prstGeom prst="rect">
            <a:avLst/>
          </a:prstGeom>
        </p:spPr>
        <p:txBody>
          <a:bodyPr vert="horz" wrap="square" lIns="0" tIns="17145" rIns="0" bIns="0" rtlCol="0">
            <a:spAutoFit/>
          </a:bodyPr>
          <a:lstStyle/>
          <a:p>
            <a:pPr marL="12700">
              <a:spcBef>
                <a:spcPts val="135"/>
              </a:spcBef>
            </a:pPr>
            <a:r>
              <a:rPr sz="3000" spc="-204" dirty="0">
                <a:latin typeface="Times New Roman"/>
                <a:cs typeface="Times New Roman"/>
              </a:rPr>
              <a:t>2</a:t>
            </a:r>
            <a:r>
              <a:rPr sz="3050" spc="-175" dirty="0">
                <a:latin typeface="Symbol"/>
                <a:cs typeface="Symbol"/>
              </a:rPr>
              <a:t></a:t>
            </a:r>
            <a:endParaRPr sz="3050">
              <a:latin typeface="Symbol"/>
              <a:cs typeface="Symbol"/>
            </a:endParaRPr>
          </a:p>
        </p:txBody>
      </p:sp>
      <p:sp>
        <p:nvSpPr>
          <p:cNvPr id="9" name="object 9"/>
          <p:cNvSpPr txBox="1"/>
          <p:nvPr/>
        </p:nvSpPr>
        <p:spPr>
          <a:xfrm>
            <a:off x="2045970" y="1502627"/>
            <a:ext cx="6823075" cy="1456168"/>
          </a:xfrm>
          <a:prstGeom prst="rect">
            <a:avLst/>
          </a:prstGeom>
        </p:spPr>
        <p:txBody>
          <a:bodyPr vert="horz" wrap="square" lIns="0" tIns="93345" rIns="0" bIns="0" rtlCol="0">
            <a:spAutoFit/>
          </a:bodyPr>
          <a:lstStyle/>
          <a:p>
            <a:pPr marL="381000" indent="-342900">
              <a:spcBef>
                <a:spcPts val="735"/>
              </a:spcBef>
              <a:buFont typeface="Arial" panose="020B0604020202020204" pitchFamily="34" charset="0"/>
              <a:buChar char="•"/>
            </a:pPr>
            <a:r>
              <a:rPr sz="2400" spc="-5" dirty="0">
                <a:latin typeface="Arial"/>
                <a:cs typeface="Arial"/>
              </a:rPr>
              <a:t>Parameter </a:t>
            </a:r>
            <a:r>
              <a:rPr sz="2400" dirty="0">
                <a:latin typeface="UnDotum"/>
                <a:cs typeface="UnDotum"/>
              </a:rPr>
              <a:t> </a:t>
            </a:r>
            <a:r>
              <a:rPr sz="2450" spc="-30" dirty="0">
                <a:latin typeface="Times New Roman"/>
                <a:cs typeface="Times New Roman"/>
              </a:rPr>
              <a:t> </a:t>
            </a:r>
            <a:r>
              <a:rPr lang="en-ID" sz="2450" spc="-30" dirty="0">
                <a:latin typeface="Times New Roman"/>
                <a:cs typeface="Times New Roman"/>
              </a:rPr>
              <a:t>  </a:t>
            </a:r>
            <a:r>
              <a:rPr sz="2400" spc="-5" dirty="0">
                <a:latin typeface="Times New Roman"/>
                <a:cs typeface="Times New Roman"/>
              </a:rPr>
              <a:t>(mean) </a:t>
            </a:r>
            <a:r>
              <a:rPr sz="2400" spc="-10" dirty="0">
                <a:latin typeface="Arial"/>
                <a:cs typeface="Arial"/>
              </a:rPr>
              <a:t>dan </a:t>
            </a:r>
            <a:r>
              <a:rPr sz="2450" spc="-35" dirty="0">
                <a:latin typeface="Symbol"/>
                <a:cs typeface="Symbol"/>
              </a:rPr>
              <a:t></a:t>
            </a:r>
            <a:r>
              <a:rPr sz="2450" spc="-35" dirty="0">
                <a:latin typeface="Times New Roman"/>
                <a:cs typeface="Times New Roman"/>
              </a:rPr>
              <a:t> </a:t>
            </a:r>
            <a:r>
              <a:rPr sz="2400" dirty="0">
                <a:latin typeface="Times New Roman"/>
                <a:cs typeface="Times New Roman"/>
              </a:rPr>
              <a:t>(standard</a:t>
            </a:r>
            <a:r>
              <a:rPr sz="2400" spc="70" dirty="0">
                <a:latin typeface="Times New Roman"/>
                <a:cs typeface="Times New Roman"/>
              </a:rPr>
              <a:t> </a:t>
            </a:r>
            <a:r>
              <a:rPr sz="2400" dirty="0">
                <a:latin typeface="Times New Roman"/>
                <a:cs typeface="Times New Roman"/>
              </a:rPr>
              <a:t>deviation)</a:t>
            </a:r>
          </a:p>
          <a:p>
            <a:pPr marL="381000" indent="-342900">
              <a:spcBef>
                <a:spcPts val="590"/>
              </a:spcBef>
              <a:buFont typeface="Arial" panose="020B0604020202020204" pitchFamily="34" charset="0"/>
              <a:buChar char="•"/>
            </a:pPr>
            <a:r>
              <a:rPr sz="2400" spc="-10" dirty="0">
                <a:latin typeface="Arial"/>
                <a:cs typeface="Arial"/>
              </a:rPr>
              <a:t>Probability </a:t>
            </a:r>
            <a:r>
              <a:rPr sz="2400" spc="-5" dirty="0">
                <a:latin typeface="Arial"/>
                <a:cs typeface="Arial"/>
              </a:rPr>
              <a:t>Density </a:t>
            </a:r>
            <a:r>
              <a:rPr sz="2400" spc="-10" dirty="0">
                <a:latin typeface="Arial"/>
                <a:cs typeface="Arial"/>
              </a:rPr>
              <a:t>Function,</a:t>
            </a:r>
            <a:r>
              <a:rPr sz="2400" spc="50" dirty="0">
                <a:latin typeface="Arial"/>
                <a:cs typeface="Arial"/>
              </a:rPr>
              <a:t> </a:t>
            </a:r>
            <a:r>
              <a:rPr sz="2400" i="1" dirty="0">
                <a:latin typeface="Times New Roman"/>
                <a:cs typeface="Times New Roman"/>
              </a:rPr>
              <a:t>f</a:t>
            </a:r>
            <a:r>
              <a:rPr sz="2400" dirty="0">
                <a:latin typeface="Arial"/>
                <a:cs typeface="Arial"/>
              </a:rPr>
              <a:t>(</a:t>
            </a:r>
            <a:r>
              <a:rPr sz="2400" i="1" dirty="0">
                <a:latin typeface="Times New Roman"/>
                <a:cs typeface="Times New Roman"/>
              </a:rPr>
              <a:t>x</a:t>
            </a:r>
            <a:r>
              <a:rPr sz="2400" dirty="0">
                <a:latin typeface="Arial"/>
                <a:cs typeface="Arial"/>
              </a:rPr>
              <a:t>)</a:t>
            </a:r>
          </a:p>
          <a:p>
            <a:pPr marR="1262380" algn="ctr">
              <a:lnSpc>
                <a:spcPts val="270"/>
              </a:lnSpc>
              <a:spcBef>
                <a:spcPts val="1450"/>
              </a:spcBef>
            </a:pPr>
            <a:r>
              <a:rPr sz="1250" spc="-30" dirty="0">
                <a:latin typeface="Times New Roman"/>
                <a:cs typeface="Times New Roman"/>
              </a:rPr>
              <a:t>2</a:t>
            </a:r>
            <a:endParaRPr sz="1250" dirty="0">
              <a:latin typeface="Times New Roman"/>
              <a:cs typeface="Times New Roman"/>
            </a:endParaRPr>
          </a:p>
          <a:p>
            <a:pPr marR="1449705" algn="ctr">
              <a:lnSpc>
                <a:spcPts val="2370"/>
              </a:lnSpc>
              <a:tabLst>
                <a:tab pos="558165" algn="l"/>
              </a:tabLst>
            </a:pPr>
            <a:r>
              <a:rPr sz="4500" i="1" spc="-7" baseline="-25000" dirty="0">
                <a:latin typeface="Times New Roman"/>
                <a:cs typeface="Times New Roman"/>
              </a:rPr>
              <a:t>e</a:t>
            </a:r>
            <a:r>
              <a:rPr sz="1750" spc="-5" dirty="0">
                <a:latin typeface="Symbol"/>
                <a:cs typeface="Symbol"/>
              </a:rPr>
              <a:t></a:t>
            </a:r>
            <a:r>
              <a:rPr sz="1750" spc="-185" dirty="0">
                <a:latin typeface="Times New Roman"/>
                <a:cs typeface="Times New Roman"/>
              </a:rPr>
              <a:t> </a:t>
            </a:r>
            <a:r>
              <a:rPr sz="1750" i="1" spc="-35" dirty="0">
                <a:latin typeface="Times New Roman"/>
                <a:cs typeface="Times New Roman"/>
              </a:rPr>
              <a:t>x	</a:t>
            </a:r>
            <a:r>
              <a:rPr sz="1750" spc="-25" dirty="0">
                <a:latin typeface="Times New Roman"/>
                <a:cs typeface="Times New Roman"/>
              </a:rPr>
              <a:t>/</a:t>
            </a:r>
            <a:r>
              <a:rPr sz="1750" spc="-200" dirty="0">
                <a:latin typeface="Times New Roman"/>
                <a:cs typeface="Times New Roman"/>
              </a:rPr>
              <a:t> </a:t>
            </a:r>
            <a:r>
              <a:rPr sz="1750" spc="-40" dirty="0">
                <a:latin typeface="Times New Roman"/>
                <a:cs typeface="Times New Roman"/>
              </a:rPr>
              <a:t>2</a:t>
            </a:r>
            <a:endParaRPr sz="1750" dirty="0">
              <a:latin typeface="Times New Roman"/>
              <a:cs typeface="Times New Roman"/>
            </a:endParaRPr>
          </a:p>
        </p:txBody>
      </p:sp>
      <p:sp>
        <p:nvSpPr>
          <p:cNvPr id="10" name="object 10"/>
          <p:cNvSpPr txBox="1"/>
          <p:nvPr/>
        </p:nvSpPr>
        <p:spPr>
          <a:xfrm>
            <a:off x="3318511" y="2870200"/>
            <a:ext cx="927735" cy="482600"/>
          </a:xfrm>
          <a:prstGeom prst="rect">
            <a:avLst/>
          </a:prstGeom>
        </p:spPr>
        <p:txBody>
          <a:bodyPr vert="horz" wrap="square" lIns="0" tIns="12700" rIns="0" bIns="0" rtlCol="0">
            <a:spAutoFit/>
          </a:bodyPr>
          <a:lstStyle/>
          <a:p>
            <a:pPr marL="12700">
              <a:spcBef>
                <a:spcPts val="100"/>
              </a:spcBef>
            </a:pPr>
            <a:r>
              <a:rPr sz="3000" i="1" spc="-40" dirty="0">
                <a:latin typeface="Times New Roman"/>
                <a:cs typeface="Times New Roman"/>
              </a:rPr>
              <a:t>f </a:t>
            </a:r>
            <a:r>
              <a:rPr sz="3000" spc="40" dirty="0">
                <a:latin typeface="Times New Roman"/>
                <a:cs typeface="Times New Roman"/>
              </a:rPr>
              <a:t>(</a:t>
            </a:r>
            <a:r>
              <a:rPr sz="3000" i="1" spc="40" dirty="0">
                <a:latin typeface="Times New Roman"/>
                <a:cs typeface="Times New Roman"/>
              </a:rPr>
              <a:t>x</a:t>
            </a:r>
            <a:r>
              <a:rPr sz="3000" spc="40" dirty="0">
                <a:latin typeface="Times New Roman"/>
                <a:cs typeface="Times New Roman"/>
              </a:rPr>
              <a:t>)</a:t>
            </a:r>
            <a:r>
              <a:rPr sz="3000" spc="-200" dirty="0">
                <a:latin typeface="Times New Roman"/>
                <a:cs typeface="Times New Roman"/>
              </a:rPr>
              <a:t> </a:t>
            </a:r>
            <a:r>
              <a:rPr sz="3000" spc="-145" dirty="0">
                <a:latin typeface="Symbol"/>
                <a:cs typeface="Symbol"/>
              </a:rPr>
              <a:t></a:t>
            </a:r>
            <a:endParaRPr sz="3000">
              <a:latin typeface="Symbol"/>
              <a:cs typeface="Symbol"/>
            </a:endParaRPr>
          </a:p>
        </p:txBody>
      </p:sp>
      <p:sp>
        <p:nvSpPr>
          <p:cNvPr id="11" name="object 11"/>
          <p:cNvSpPr/>
          <p:nvPr/>
        </p:nvSpPr>
        <p:spPr>
          <a:xfrm>
            <a:off x="6888479" y="5948679"/>
            <a:ext cx="3384550" cy="0"/>
          </a:xfrm>
          <a:custGeom>
            <a:avLst/>
            <a:gdLst/>
            <a:ahLst/>
            <a:cxnLst/>
            <a:rect l="l" t="t" r="r" b="b"/>
            <a:pathLst>
              <a:path w="3384550">
                <a:moveTo>
                  <a:pt x="0" y="0"/>
                </a:moveTo>
                <a:lnTo>
                  <a:pt x="3384550" y="0"/>
                </a:lnTo>
              </a:path>
            </a:pathLst>
          </a:custGeom>
          <a:ln w="25518">
            <a:solidFill>
              <a:srgbClr val="000000"/>
            </a:solidFill>
          </a:ln>
        </p:spPr>
        <p:txBody>
          <a:bodyPr wrap="square" lIns="0" tIns="0" rIns="0" bIns="0" rtlCol="0"/>
          <a:lstStyle/>
          <a:p>
            <a:endParaRPr/>
          </a:p>
        </p:txBody>
      </p:sp>
      <p:grpSp>
        <p:nvGrpSpPr>
          <p:cNvPr id="12" name="object 12"/>
          <p:cNvGrpSpPr/>
          <p:nvPr/>
        </p:nvGrpSpPr>
        <p:grpSpPr>
          <a:xfrm>
            <a:off x="6869431" y="2042162"/>
            <a:ext cx="3403600" cy="1329055"/>
            <a:chOff x="5345431" y="2042161"/>
            <a:chExt cx="3403600" cy="1329055"/>
          </a:xfrm>
        </p:grpSpPr>
        <p:sp>
          <p:nvSpPr>
            <p:cNvPr id="13" name="object 13"/>
            <p:cNvSpPr/>
            <p:nvPr/>
          </p:nvSpPr>
          <p:spPr>
            <a:xfrm>
              <a:off x="5364479" y="3357879"/>
              <a:ext cx="3384550" cy="0"/>
            </a:xfrm>
            <a:custGeom>
              <a:avLst/>
              <a:gdLst/>
              <a:ahLst/>
              <a:cxnLst/>
              <a:rect l="l" t="t" r="r" b="b"/>
              <a:pathLst>
                <a:path w="3384550">
                  <a:moveTo>
                    <a:pt x="0" y="0"/>
                  </a:moveTo>
                  <a:lnTo>
                    <a:pt x="3384550" y="0"/>
                  </a:lnTo>
                </a:path>
              </a:pathLst>
            </a:custGeom>
            <a:ln w="25518">
              <a:solidFill>
                <a:srgbClr val="000000"/>
              </a:solidFill>
            </a:ln>
          </p:spPr>
          <p:txBody>
            <a:bodyPr wrap="square" lIns="0" tIns="0" rIns="0" bIns="0" rtlCol="0"/>
            <a:lstStyle/>
            <a:p>
              <a:endParaRPr/>
            </a:p>
          </p:txBody>
        </p:sp>
        <p:sp>
          <p:nvSpPr>
            <p:cNvPr id="14" name="object 14"/>
            <p:cNvSpPr/>
            <p:nvPr/>
          </p:nvSpPr>
          <p:spPr>
            <a:xfrm>
              <a:off x="5364479" y="2061209"/>
              <a:ext cx="3313429" cy="1224280"/>
            </a:xfrm>
            <a:custGeom>
              <a:avLst/>
              <a:gdLst/>
              <a:ahLst/>
              <a:cxnLst/>
              <a:rect l="l" t="t" r="r" b="b"/>
              <a:pathLst>
                <a:path w="3313429" h="1224279">
                  <a:moveTo>
                    <a:pt x="0" y="1215389"/>
                  </a:moveTo>
                  <a:lnTo>
                    <a:pt x="52461" y="1216236"/>
                  </a:lnTo>
                  <a:lnTo>
                    <a:pt x="104835" y="1216794"/>
                  </a:lnTo>
                  <a:lnTo>
                    <a:pt x="156992" y="1216732"/>
                  </a:lnTo>
                  <a:lnTo>
                    <a:pt x="208797" y="1215716"/>
                  </a:lnTo>
                  <a:lnTo>
                    <a:pt x="260121" y="1213413"/>
                  </a:lnTo>
                  <a:lnTo>
                    <a:pt x="310831" y="1209490"/>
                  </a:lnTo>
                  <a:lnTo>
                    <a:pt x="360795" y="1203614"/>
                  </a:lnTo>
                  <a:lnTo>
                    <a:pt x="409882" y="1195453"/>
                  </a:lnTo>
                  <a:lnTo>
                    <a:pt x="457959" y="1184674"/>
                  </a:lnTo>
                  <a:lnTo>
                    <a:pt x="504895" y="1170942"/>
                  </a:lnTo>
                  <a:lnTo>
                    <a:pt x="550559" y="1153927"/>
                  </a:lnTo>
                  <a:lnTo>
                    <a:pt x="594817" y="1133293"/>
                  </a:lnTo>
                  <a:lnTo>
                    <a:pt x="637540" y="1108710"/>
                  </a:lnTo>
                  <a:lnTo>
                    <a:pt x="673279" y="1083693"/>
                  </a:lnTo>
                  <a:lnTo>
                    <a:pt x="707894" y="1054235"/>
                  </a:lnTo>
                  <a:lnTo>
                    <a:pt x="741446" y="1020907"/>
                  </a:lnTo>
                  <a:lnTo>
                    <a:pt x="773995" y="984280"/>
                  </a:lnTo>
                  <a:lnTo>
                    <a:pt x="805603" y="944927"/>
                  </a:lnTo>
                  <a:lnTo>
                    <a:pt x="836330" y="903417"/>
                  </a:lnTo>
                  <a:lnTo>
                    <a:pt x="866238" y="860322"/>
                  </a:lnTo>
                  <a:lnTo>
                    <a:pt x="895387" y="816213"/>
                  </a:lnTo>
                  <a:lnTo>
                    <a:pt x="923838" y="771662"/>
                  </a:lnTo>
                  <a:lnTo>
                    <a:pt x="951653" y="727239"/>
                  </a:lnTo>
                  <a:lnTo>
                    <a:pt x="978892" y="683517"/>
                  </a:lnTo>
                  <a:lnTo>
                    <a:pt x="1005616" y="641065"/>
                  </a:lnTo>
                  <a:lnTo>
                    <a:pt x="1031886" y="600456"/>
                  </a:lnTo>
                  <a:lnTo>
                    <a:pt x="1057764" y="562260"/>
                  </a:lnTo>
                  <a:lnTo>
                    <a:pt x="1083310" y="527050"/>
                  </a:lnTo>
                  <a:lnTo>
                    <a:pt x="1120797" y="476838"/>
                  </a:lnTo>
                  <a:lnTo>
                    <a:pt x="1156441" y="427106"/>
                  </a:lnTo>
                  <a:lnTo>
                    <a:pt x="1190454" y="378334"/>
                  </a:lnTo>
                  <a:lnTo>
                    <a:pt x="1223050" y="331002"/>
                  </a:lnTo>
                  <a:lnTo>
                    <a:pt x="1254442" y="285591"/>
                  </a:lnTo>
                  <a:lnTo>
                    <a:pt x="1284843" y="242580"/>
                  </a:lnTo>
                  <a:lnTo>
                    <a:pt x="1314467" y="202449"/>
                  </a:lnTo>
                  <a:lnTo>
                    <a:pt x="1343527" y="165679"/>
                  </a:lnTo>
                  <a:lnTo>
                    <a:pt x="1372237" y="132749"/>
                  </a:lnTo>
                  <a:lnTo>
                    <a:pt x="1400810" y="104139"/>
                  </a:lnTo>
                  <a:lnTo>
                    <a:pt x="1447770" y="66528"/>
                  </a:lnTo>
                  <a:lnTo>
                    <a:pt x="1492438" y="39887"/>
                  </a:lnTo>
                  <a:lnTo>
                    <a:pt x="1535271" y="22066"/>
                  </a:lnTo>
                  <a:lnTo>
                    <a:pt x="1576728" y="10912"/>
                  </a:lnTo>
                  <a:lnTo>
                    <a:pt x="1617268" y="4274"/>
                  </a:lnTo>
                  <a:lnTo>
                    <a:pt x="1657350" y="0"/>
                  </a:lnTo>
                </a:path>
                <a:path w="3313429" h="1224279">
                  <a:moveTo>
                    <a:pt x="0" y="0"/>
                  </a:moveTo>
                  <a:lnTo>
                    <a:pt x="0" y="0"/>
                  </a:lnTo>
                </a:path>
                <a:path w="3313429" h="1224279">
                  <a:moveTo>
                    <a:pt x="1657350" y="1224279"/>
                  </a:moveTo>
                  <a:lnTo>
                    <a:pt x="1657350" y="1224279"/>
                  </a:lnTo>
                </a:path>
                <a:path w="3313429" h="1224279">
                  <a:moveTo>
                    <a:pt x="3313429" y="1215389"/>
                  </a:moveTo>
                  <a:lnTo>
                    <a:pt x="3260698" y="1216236"/>
                  </a:lnTo>
                  <a:lnTo>
                    <a:pt x="3208098" y="1216794"/>
                  </a:lnTo>
                  <a:lnTo>
                    <a:pt x="3155761" y="1216732"/>
                  </a:lnTo>
                  <a:lnTo>
                    <a:pt x="3103820" y="1215716"/>
                  </a:lnTo>
                  <a:lnTo>
                    <a:pt x="3052406" y="1213413"/>
                  </a:lnTo>
                  <a:lnTo>
                    <a:pt x="3001651" y="1209490"/>
                  </a:lnTo>
                  <a:lnTo>
                    <a:pt x="2951687" y="1203614"/>
                  </a:lnTo>
                  <a:lnTo>
                    <a:pt x="2902645" y="1195453"/>
                  </a:lnTo>
                  <a:lnTo>
                    <a:pt x="2854658" y="1184674"/>
                  </a:lnTo>
                  <a:lnTo>
                    <a:pt x="2807857" y="1170942"/>
                  </a:lnTo>
                  <a:lnTo>
                    <a:pt x="2762374" y="1153927"/>
                  </a:lnTo>
                  <a:lnTo>
                    <a:pt x="2718341" y="1133293"/>
                  </a:lnTo>
                  <a:lnTo>
                    <a:pt x="2675890" y="1108710"/>
                  </a:lnTo>
                  <a:lnTo>
                    <a:pt x="2640134" y="1083693"/>
                  </a:lnTo>
                  <a:lnTo>
                    <a:pt x="2605473" y="1054235"/>
                  </a:lnTo>
                  <a:lnTo>
                    <a:pt x="2571851" y="1020907"/>
                  </a:lnTo>
                  <a:lnTo>
                    <a:pt x="2539211" y="984280"/>
                  </a:lnTo>
                  <a:lnTo>
                    <a:pt x="2507497" y="944927"/>
                  </a:lnTo>
                  <a:lnTo>
                    <a:pt x="2476652" y="903417"/>
                  </a:lnTo>
                  <a:lnTo>
                    <a:pt x="2446620" y="860322"/>
                  </a:lnTo>
                  <a:lnTo>
                    <a:pt x="2417344" y="816213"/>
                  </a:lnTo>
                  <a:lnTo>
                    <a:pt x="2388768" y="771662"/>
                  </a:lnTo>
                  <a:lnTo>
                    <a:pt x="2360835" y="727239"/>
                  </a:lnTo>
                  <a:lnTo>
                    <a:pt x="2333490" y="683517"/>
                  </a:lnTo>
                  <a:lnTo>
                    <a:pt x="2306675" y="641065"/>
                  </a:lnTo>
                  <a:lnTo>
                    <a:pt x="2280334" y="600456"/>
                  </a:lnTo>
                  <a:lnTo>
                    <a:pt x="2254411" y="562260"/>
                  </a:lnTo>
                  <a:lnTo>
                    <a:pt x="2228850" y="527050"/>
                  </a:lnTo>
                  <a:lnTo>
                    <a:pt x="2191362" y="476838"/>
                  </a:lnTo>
                  <a:lnTo>
                    <a:pt x="2155718" y="427106"/>
                  </a:lnTo>
                  <a:lnTo>
                    <a:pt x="2121705" y="378334"/>
                  </a:lnTo>
                  <a:lnTo>
                    <a:pt x="2089109" y="331002"/>
                  </a:lnTo>
                  <a:lnTo>
                    <a:pt x="2057717" y="285591"/>
                  </a:lnTo>
                  <a:lnTo>
                    <a:pt x="2027316" y="242580"/>
                  </a:lnTo>
                  <a:lnTo>
                    <a:pt x="1997692" y="202449"/>
                  </a:lnTo>
                  <a:lnTo>
                    <a:pt x="1968632" y="165679"/>
                  </a:lnTo>
                  <a:lnTo>
                    <a:pt x="1939922" y="132749"/>
                  </a:lnTo>
                  <a:lnTo>
                    <a:pt x="1911350" y="104139"/>
                  </a:lnTo>
                  <a:lnTo>
                    <a:pt x="1864389" y="66528"/>
                  </a:lnTo>
                  <a:lnTo>
                    <a:pt x="1819721" y="39887"/>
                  </a:lnTo>
                  <a:lnTo>
                    <a:pt x="1776888" y="22066"/>
                  </a:lnTo>
                  <a:lnTo>
                    <a:pt x="1735431" y="10912"/>
                  </a:lnTo>
                  <a:lnTo>
                    <a:pt x="1694891" y="4274"/>
                  </a:lnTo>
                  <a:lnTo>
                    <a:pt x="1654810" y="0"/>
                  </a:lnTo>
                </a:path>
                <a:path w="3313429" h="1224279">
                  <a:moveTo>
                    <a:pt x="3313429" y="0"/>
                  </a:moveTo>
                  <a:lnTo>
                    <a:pt x="3313429" y="0"/>
                  </a:lnTo>
                </a:path>
                <a:path w="3313429" h="1224279">
                  <a:moveTo>
                    <a:pt x="1654810" y="1224279"/>
                  </a:moveTo>
                  <a:lnTo>
                    <a:pt x="1654810" y="1224279"/>
                  </a:lnTo>
                </a:path>
              </a:pathLst>
            </a:custGeom>
            <a:ln w="38097">
              <a:solidFill>
                <a:srgbClr val="FF0000"/>
              </a:solidFill>
            </a:ln>
          </p:spPr>
          <p:txBody>
            <a:bodyPr wrap="square" lIns="0" tIns="0" rIns="0" bIns="0" rtlCol="0"/>
            <a:lstStyle/>
            <a:p>
              <a:endParaRPr/>
            </a:p>
          </p:txBody>
        </p:sp>
      </p:grpSp>
      <p:sp>
        <p:nvSpPr>
          <p:cNvPr id="15" name="object 15"/>
          <p:cNvSpPr txBox="1"/>
          <p:nvPr/>
        </p:nvSpPr>
        <p:spPr>
          <a:xfrm>
            <a:off x="8717280" y="3463290"/>
            <a:ext cx="344170" cy="299720"/>
          </a:xfrm>
          <a:prstGeom prst="rect">
            <a:avLst/>
          </a:prstGeom>
        </p:spPr>
        <p:txBody>
          <a:bodyPr vert="horz" wrap="square" lIns="0" tIns="12700" rIns="0" bIns="0" rtlCol="0">
            <a:spAutoFit/>
          </a:bodyPr>
          <a:lstStyle/>
          <a:p>
            <a:pPr marL="12700">
              <a:spcBef>
                <a:spcPts val="100"/>
              </a:spcBef>
            </a:pPr>
            <a:r>
              <a:rPr i="1" spc="5" dirty="0">
                <a:latin typeface="Times New Roman"/>
                <a:cs typeface="Times New Roman"/>
              </a:rPr>
              <a:t>f</a:t>
            </a:r>
            <a:r>
              <a:rPr dirty="0">
                <a:latin typeface="Arial"/>
                <a:cs typeface="Arial"/>
              </a:rPr>
              <a:t>(</a:t>
            </a:r>
            <a:r>
              <a:rPr i="1" dirty="0">
                <a:latin typeface="Times New Roman"/>
                <a:cs typeface="Times New Roman"/>
              </a:rPr>
              <a:t>x</a:t>
            </a:r>
            <a:r>
              <a:rPr dirty="0">
                <a:latin typeface="Arial"/>
                <a:cs typeface="Arial"/>
              </a:rPr>
              <a:t>)</a:t>
            </a:r>
            <a:endParaRPr>
              <a:latin typeface="Arial"/>
              <a:cs typeface="Arial"/>
            </a:endParaRPr>
          </a:p>
        </p:txBody>
      </p:sp>
      <p:sp>
        <p:nvSpPr>
          <p:cNvPr id="16" name="object 16"/>
          <p:cNvSpPr txBox="1"/>
          <p:nvPr/>
        </p:nvSpPr>
        <p:spPr>
          <a:xfrm>
            <a:off x="8550909" y="6054090"/>
            <a:ext cx="419100" cy="299720"/>
          </a:xfrm>
          <a:prstGeom prst="rect">
            <a:avLst/>
          </a:prstGeom>
        </p:spPr>
        <p:txBody>
          <a:bodyPr vert="horz" wrap="square" lIns="0" tIns="12700" rIns="0" bIns="0" rtlCol="0">
            <a:spAutoFit/>
          </a:bodyPr>
          <a:lstStyle/>
          <a:p>
            <a:pPr marL="12700">
              <a:spcBef>
                <a:spcPts val="100"/>
              </a:spcBef>
            </a:pPr>
            <a:r>
              <a:rPr i="1" dirty="0">
                <a:latin typeface="Times New Roman"/>
                <a:cs typeface="Times New Roman"/>
              </a:rPr>
              <a:t>F</a:t>
            </a:r>
            <a:r>
              <a:rPr dirty="0">
                <a:latin typeface="Arial"/>
                <a:cs typeface="Arial"/>
              </a:rPr>
              <a:t>(</a:t>
            </a:r>
            <a:r>
              <a:rPr i="1" dirty="0">
                <a:latin typeface="Times New Roman"/>
                <a:cs typeface="Times New Roman"/>
              </a:rPr>
              <a:t>x</a:t>
            </a:r>
            <a:r>
              <a:rPr dirty="0">
                <a:latin typeface="Arial"/>
                <a:cs typeface="Arial"/>
              </a:rPr>
              <a:t>)</a:t>
            </a:r>
            <a:endParaRPr>
              <a:latin typeface="Arial"/>
              <a:cs typeface="Arial"/>
            </a:endParaRPr>
          </a:p>
        </p:txBody>
      </p:sp>
      <p:sp>
        <p:nvSpPr>
          <p:cNvPr id="17" name="object 17"/>
          <p:cNvSpPr txBox="1"/>
          <p:nvPr/>
        </p:nvSpPr>
        <p:spPr>
          <a:xfrm>
            <a:off x="2045969" y="3798570"/>
            <a:ext cx="5756910" cy="1563370"/>
          </a:xfrm>
          <a:prstGeom prst="rect">
            <a:avLst/>
          </a:prstGeom>
        </p:spPr>
        <p:txBody>
          <a:bodyPr vert="horz" wrap="square" lIns="0" tIns="12700" rIns="0" bIns="0" rtlCol="0">
            <a:spAutoFit/>
          </a:bodyPr>
          <a:lstStyle/>
          <a:p>
            <a:pPr marL="381000" indent="-342900">
              <a:spcBef>
                <a:spcPts val="100"/>
              </a:spcBef>
              <a:buFont typeface="Arial" panose="020B0604020202020204" pitchFamily="34" charset="0"/>
              <a:buChar char="•"/>
            </a:pPr>
            <a:r>
              <a:rPr sz="2400" spc="-5" dirty="0" err="1">
                <a:latin typeface="Arial"/>
                <a:cs typeface="Arial"/>
              </a:rPr>
              <a:t>Cummulative</a:t>
            </a:r>
            <a:r>
              <a:rPr sz="2400" spc="-5" dirty="0">
                <a:latin typeface="Arial"/>
                <a:cs typeface="Arial"/>
              </a:rPr>
              <a:t> Distribution </a:t>
            </a:r>
            <a:r>
              <a:rPr sz="2400" spc="-10" dirty="0">
                <a:latin typeface="Arial"/>
                <a:cs typeface="Arial"/>
              </a:rPr>
              <a:t>Function,</a:t>
            </a:r>
            <a:r>
              <a:rPr sz="2400" spc="35" dirty="0">
                <a:latin typeface="Arial"/>
                <a:cs typeface="Arial"/>
              </a:rPr>
              <a:t> </a:t>
            </a:r>
            <a:r>
              <a:rPr sz="2400" i="1" dirty="0">
                <a:latin typeface="Times New Roman"/>
                <a:cs typeface="Times New Roman"/>
              </a:rPr>
              <a:t>F</a:t>
            </a:r>
            <a:r>
              <a:rPr sz="2400" dirty="0">
                <a:latin typeface="Arial"/>
                <a:cs typeface="Arial"/>
              </a:rPr>
              <a:t>(</a:t>
            </a:r>
            <a:r>
              <a:rPr sz="2400" i="1" dirty="0">
                <a:latin typeface="Times New Roman"/>
                <a:cs typeface="Times New Roman"/>
              </a:rPr>
              <a:t>x</a:t>
            </a:r>
            <a:r>
              <a:rPr sz="2400" dirty="0">
                <a:latin typeface="Arial"/>
                <a:cs typeface="Arial"/>
              </a:rPr>
              <a:t>)</a:t>
            </a:r>
          </a:p>
          <a:p>
            <a:pPr marL="1612900">
              <a:lnSpc>
                <a:spcPts val="1060"/>
              </a:lnSpc>
              <a:spcBef>
                <a:spcPts val="2330"/>
              </a:spcBef>
            </a:pPr>
            <a:r>
              <a:rPr sz="1350" i="1" spc="10" dirty="0">
                <a:latin typeface="Times New Roman"/>
                <a:cs typeface="Times New Roman"/>
              </a:rPr>
              <a:t>x</a:t>
            </a:r>
            <a:endParaRPr sz="1350" dirty="0">
              <a:latin typeface="Times New Roman"/>
              <a:cs typeface="Times New Roman"/>
            </a:endParaRPr>
          </a:p>
          <a:p>
            <a:pPr marL="648970">
              <a:lnSpc>
                <a:spcPts val="3700"/>
              </a:lnSpc>
            </a:pPr>
            <a:r>
              <a:rPr sz="2350" i="1" spc="5" dirty="0">
                <a:latin typeface="Times New Roman"/>
                <a:cs typeface="Times New Roman"/>
              </a:rPr>
              <a:t>F </a:t>
            </a:r>
            <a:r>
              <a:rPr sz="2350" spc="80" dirty="0">
                <a:latin typeface="Times New Roman"/>
                <a:cs typeface="Times New Roman"/>
              </a:rPr>
              <a:t>(</a:t>
            </a:r>
            <a:r>
              <a:rPr sz="2350" i="1" spc="80" dirty="0">
                <a:latin typeface="Times New Roman"/>
                <a:cs typeface="Times New Roman"/>
              </a:rPr>
              <a:t>x</a:t>
            </a:r>
            <a:r>
              <a:rPr sz="2350" spc="80" dirty="0">
                <a:latin typeface="Times New Roman"/>
                <a:cs typeface="Times New Roman"/>
              </a:rPr>
              <a:t>) </a:t>
            </a:r>
            <a:r>
              <a:rPr sz="2350" spc="5" dirty="0">
                <a:latin typeface="Symbol"/>
                <a:cs typeface="Symbol"/>
              </a:rPr>
              <a:t></a:t>
            </a:r>
            <a:r>
              <a:rPr sz="2350" spc="5" dirty="0">
                <a:latin typeface="Times New Roman"/>
                <a:cs typeface="Times New Roman"/>
              </a:rPr>
              <a:t> </a:t>
            </a:r>
            <a:r>
              <a:rPr sz="5325" spc="-7" baseline="-13302" dirty="0">
                <a:latin typeface="Symbol"/>
                <a:cs typeface="Symbol"/>
              </a:rPr>
              <a:t></a:t>
            </a:r>
            <a:r>
              <a:rPr sz="5325" spc="-7" baseline="-13302" dirty="0">
                <a:latin typeface="Times New Roman"/>
                <a:cs typeface="Times New Roman"/>
              </a:rPr>
              <a:t> </a:t>
            </a:r>
            <a:r>
              <a:rPr sz="2350" i="1" dirty="0">
                <a:latin typeface="Times New Roman"/>
                <a:cs typeface="Times New Roman"/>
              </a:rPr>
              <a:t>f</a:t>
            </a:r>
            <a:r>
              <a:rPr sz="2350" i="1" spc="-175" dirty="0">
                <a:latin typeface="Times New Roman"/>
                <a:cs typeface="Times New Roman"/>
              </a:rPr>
              <a:t> </a:t>
            </a:r>
            <a:r>
              <a:rPr sz="2350" spc="30" dirty="0">
                <a:latin typeface="Times New Roman"/>
                <a:cs typeface="Times New Roman"/>
              </a:rPr>
              <a:t>(</a:t>
            </a:r>
            <a:r>
              <a:rPr sz="2350" i="1" spc="30" dirty="0">
                <a:latin typeface="Times New Roman"/>
                <a:cs typeface="Times New Roman"/>
              </a:rPr>
              <a:t>i</a:t>
            </a:r>
            <a:r>
              <a:rPr sz="2350" spc="30" dirty="0">
                <a:latin typeface="Times New Roman"/>
                <a:cs typeface="Times New Roman"/>
              </a:rPr>
              <a:t>)</a:t>
            </a:r>
            <a:r>
              <a:rPr sz="2350" i="1" spc="30" dirty="0">
                <a:latin typeface="Times New Roman"/>
                <a:cs typeface="Times New Roman"/>
              </a:rPr>
              <a:t>di</a:t>
            </a:r>
            <a:endParaRPr sz="2350" dirty="0">
              <a:latin typeface="Times New Roman"/>
              <a:cs typeface="Times New Roman"/>
            </a:endParaRPr>
          </a:p>
          <a:p>
            <a:pPr marL="1534160">
              <a:spcBef>
                <a:spcPts val="509"/>
              </a:spcBef>
            </a:pPr>
            <a:r>
              <a:rPr sz="1350" spc="40" dirty="0">
                <a:latin typeface="Symbol"/>
                <a:cs typeface="Symbol"/>
              </a:rPr>
              <a:t></a:t>
            </a:r>
            <a:endParaRPr sz="1350" dirty="0">
              <a:latin typeface="Symbol"/>
              <a:cs typeface="Symbol"/>
            </a:endParaRPr>
          </a:p>
        </p:txBody>
      </p:sp>
      <p:sp>
        <p:nvSpPr>
          <p:cNvPr id="18" name="object 18"/>
          <p:cNvSpPr/>
          <p:nvPr/>
        </p:nvSpPr>
        <p:spPr>
          <a:xfrm>
            <a:off x="6959600" y="4149091"/>
            <a:ext cx="3168650" cy="1799589"/>
          </a:xfrm>
          <a:custGeom>
            <a:avLst/>
            <a:gdLst/>
            <a:ahLst/>
            <a:cxnLst/>
            <a:rect l="l" t="t" r="r" b="b"/>
            <a:pathLst>
              <a:path w="3168650" h="1799589">
                <a:moveTo>
                  <a:pt x="0" y="1786890"/>
                </a:moveTo>
                <a:lnTo>
                  <a:pt x="52132" y="1787500"/>
                </a:lnTo>
                <a:lnTo>
                  <a:pt x="104265" y="1788066"/>
                </a:lnTo>
                <a:lnTo>
                  <a:pt x="156362" y="1788521"/>
                </a:lnTo>
                <a:lnTo>
                  <a:pt x="208385" y="1788795"/>
                </a:lnTo>
                <a:lnTo>
                  <a:pt x="260299" y="1788820"/>
                </a:lnTo>
                <a:lnTo>
                  <a:pt x="312066" y="1788528"/>
                </a:lnTo>
                <a:lnTo>
                  <a:pt x="363650" y="1787851"/>
                </a:lnTo>
                <a:lnTo>
                  <a:pt x="415015" y="1786720"/>
                </a:lnTo>
                <a:lnTo>
                  <a:pt x="466124" y="1785068"/>
                </a:lnTo>
                <a:lnTo>
                  <a:pt x="516940" y="1782826"/>
                </a:lnTo>
                <a:lnTo>
                  <a:pt x="567427" y="1779925"/>
                </a:lnTo>
                <a:lnTo>
                  <a:pt x="617549" y="1776297"/>
                </a:lnTo>
                <a:lnTo>
                  <a:pt x="667268" y="1771875"/>
                </a:lnTo>
                <a:lnTo>
                  <a:pt x="716548" y="1766589"/>
                </a:lnTo>
                <a:lnTo>
                  <a:pt x="765352" y="1760372"/>
                </a:lnTo>
                <a:lnTo>
                  <a:pt x="813645" y="1753155"/>
                </a:lnTo>
                <a:lnTo>
                  <a:pt x="861389" y="1744870"/>
                </a:lnTo>
                <a:lnTo>
                  <a:pt x="908547" y="1735449"/>
                </a:lnTo>
                <a:lnTo>
                  <a:pt x="955084" y="1724823"/>
                </a:lnTo>
                <a:lnTo>
                  <a:pt x="1000963" y="1712925"/>
                </a:lnTo>
                <a:lnTo>
                  <a:pt x="1046146" y="1699685"/>
                </a:lnTo>
                <a:lnTo>
                  <a:pt x="1090598" y="1685036"/>
                </a:lnTo>
                <a:lnTo>
                  <a:pt x="1134282" y="1668909"/>
                </a:lnTo>
                <a:lnTo>
                  <a:pt x="1177161" y="1651236"/>
                </a:lnTo>
                <a:lnTo>
                  <a:pt x="1219200" y="1631950"/>
                </a:lnTo>
                <a:lnTo>
                  <a:pt x="1260407" y="1610411"/>
                </a:lnTo>
                <a:lnTo>
                  <a:pt x="1300834" y="1586454"/>
                </a:lnTo>
                <a:lnTo>
                  <a:pt x="1340508" y="1560255"/>
                </a:lnTo>
                <a:lnTo>
                  <a:pt x="1379453" y="1531991"/>
                </a:lnTo>
                <a:lnTo>
                  <a:pt x="1417695" y="1501841"/>
                </a:lnTo>
                <a:lnTo>
                  <a:pt x="1455260" y="1469981"/>
                </a:lnTo>
                <a:lnTo>
                  <a:pt x="1492171" y="1436589"/>
                </a:lnTo>
                <a:lnTo>
                  <a:pt x="1528456" y="1401843"/>
                </a:lnTo>
                <a:lnTo>
                  <a:pt x="1564138" y="1365921"/>
                </a:lnTo>
                <a:lnTo>
                  <a:pt x="1599244" y="1328999"/>
                </a:lnTo>
                <a:lnTo>
                  <a:pt x="1633800" y="1291255"/>
                </a:lnTo>
                <a:lnTo>
                  <a:pt x="1667829" y="1252867"/>
                </a:lnTo>
                <a:lnTo>
                  <a:pt x="1701358" y="1214012"/>
                </a:lnTo>
                <a:lnTo>
                  <a:pt x="1734412" y="1174869"/>
                </a:lnTo>
                <a:lnTo>
                  <a:pt x="1767017" y="1135613"/>
                </a:lnTo>
                <a:lnTo>
                  <a:pt x="1799197" y="1096424"/>
                </a:lnTo>
                <a:lnTo>
                  <a:pt x="1830978" y="1057477"/>
                </a:lnTo>
                <a:lnTo>
                  <a:pt x="1862386" y="1018952"/>
                </a:lnTo>
                <a:lnTo>
                  <a:pt x="1893445" y="981025"/>
                </a:lnTo>
                <a:lnTo>
                  <a:pt x="1924182" y="943874"/>
                </a:lnTo>
                <a:lnTo>
                  <a:pt x="1954621" y="907676"/>
                </a:lnTo>
                <a:lnTo>
                  <a:pt x="1984788" y="872609"/>
                </a:lnTo>
                <a:lnTo>
                  <a:pt x="2014708" y="838851"/>
                </a:lnTo>
                <a:lnTo>
                  <a:pt x="2044407" y="806578"/>
                </a:lnTo>
                <a:lnTo>
                  <a:pt x="2073909" y="775970"/>
                </a:lnTo>
                <a:lnTo>
                  <a:pt x="2116282" y="732515"/>
                </a:lnTo>
                <a:lnTo>
                  <a:pt x="2157393" y="689204"/>
                </a:lnTo>
                <a:lnTo>
                  <a:pt x="2197327" y="646182"/>
                </a:lnTo>
                <a:lnTo>
                  <a:pt x="2236168" y="603593"/>
                </a:lnTo>
                <a:lnTo>
                  <a:pt x="2273998" y="561580"/>
                </a:lnTo>
                <a:lnTo>
                  <a:pt x="2310903" y="520289"/>
                </a:lnTo>
                <a:lnTo>
                  <a:pt x="2346966" y="479864"/>
                </a:lnTo>
                <a:lnTo>
                  <a:pt x="2382271" y="440448"/>
                </a:lnTo>
                <a:lnTo>
                  <a:pt x="2416900" y="402185"/>
                </a:lnTo>
                <a:lnTo>
                  <a:pt x="2450939" y="365222"/>
                </a:lnTo>
                <a:lnTo>
                  <a:pt x="2484471" y="329700"/>
                </a:lnTo>
                <a:lnTo>
                  <a:pt x="2517579" y="295765"/>
                </a:lnTo>
                <a:lnTo>
                  <a:pt x="2550347" y="263561"/>
                </a:lnTo>
                <a:lnTo>
                  <a:pt x="2582860" y="233233"/>
                </a:lnTo>
                <a:lnTo>
                  <a:pt x="2615200" y="204923"/>
                </a:lnTo>
                <a:lnTo>
                  <a:pt x="2647452" y="178777"/>
                </a:lnTo>
                <a:lnTo>
                  <a:pt x="2679700" y="154940"/>
                </a:lnTo>
                <a:lnTo>
                  <a:pt x="2733715" y="119774"/>
                </a:lnTo>
                <a:lnTo>
                  <a:pt x="2786146" y="90789"/>
                </a:lnTo>
                <a:lnTo>
                  <a:pt x="2837159" y="67306"/>
                </a:lnTo>
                <a:lnTo>
                  <a:pt x="2886923" y="48646"/>
                </a:lnTo>
                <a:lnTo>
                  <a:pt x="2935604" y="34131"/>
                </a:lnTo>
                <a:lnTo>
                  <a:pt x="2983372" y="23083"/>
                </a:lnTo>
                <a:lnTo>
                  <a:pt x="3030392" y="14824"/>
                </a:lnTo>
                <a:lnTo>
                  <a:pt x="3076834" y="8676"/>
                </a:lnTo>
                <a:lnTo>
                  <a:pt x="3122863" y="3961"/>
                </a:lnTo>
                <a:lnTo>
                  <a:pt x="3168650" y="0"/>
                </a:lnTo>
              </a:path>
              <a:path w="3168650" h="1799589">
                <a:moveTo>
                  <a:pt x="0" y="0"/>
                </a:moveTo>
                <a:lnTo>
                  <a:pt x="0" y="0"/>
                </a:lnTo>
              </a:path>
              <a:path w="3168650" h="1799589">
                <a:moveTo>
                  <a:pt x="3168650" y="1799590"/>
                </a:moveTo>
                <a:lnTo>
                  <a:pt x="3168650" y="1799590"/>
                </a:lnTo>
              </a:path>
            </a:pathLst>
          </a:custGeom>
          <a:ln w="38097">
            <a:solidFill>
              <a:srgbClr val="FF0000"/>
            </a:solidFill>
          </a:ln>
        </p:spPr>
        <p:txBody>
          <a:bodyPr wrap="square" lIns="0" tIns="0" rIns="0" bIns="0" rtlCol="0"/>
          <a:lstStyle/>
          <a:p>
            <a:endParaRPr/>
          </a:p>
        </p:txBody>
      </p:sp>
      <p:sp>
        <p:nvSpPr>
          <p:cNvPr id="20" name="object 2"/>
          <p:cNvSpPr txBox="1">
            <a:spLocks/>
          </p:cNvSpPr>
          <p:nvPr/>
        </p:nvSpPr>
        <p:spPr>
          <a:xfrm>
            <a:off x="2033270" y="561343"/>
            <a:ext cx="7541036" cy="68993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Alegreya Bold" panose="020B0604020202020204" charset="0"/>
                <a:ea typeface="+mj-ea"/>
                <a:cs typeface="+mj-cs"/>
              </a:defRPr>
            </a:lvl1pPr>
          </a:lstStyle>
          <a:p>
            <a:pPr marL="12700">
              <a:lnSpc>
                <a:spcPct val="100000"/>
              </a:lnSpc>
              <a:spcBef>
                <a:spcPts val="100"/>
              </a:spcBef>
            </a:pPr>
            <a:r>
              <a:rPr lang="fr-FR" dirty="0" err="1"/>
              <a:t>Distribusi</a:t>
            </a:r>
            <a:r>
              <a:rPr lang="fr-FR" dirty="0"/>
              <a:t> Standard Normal</a:t>
            </a:r>
            <a:endParaRPr lang="fr-FR" spc="-750" dirty="0"/>
          </a:p>
        </p:txBody>
      </p:sp>
      <p:sp>
        <p:nvSpPr>
          <p:cNvPr id="21" name="Right Arrow 20"/>
          <p:cNvSpPr/>
          <p:nvPr/>
        </p:nvSpPr>
        <p:spPr>
          <a:xfrm>
            <a:off x="3893074" y="1713338"/>
            <a:ext cx="279400" cy="17039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42095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913889" y="1505748"/>
            <a:ext cx="6786357" cy="3418885"/>
          </a:xfrm>
          <a:prstGeom prst="rect">
            <a:avLst/>
          </a:prstGeom>
        </p:spPr>
        <p:txBody>
          <a:bodyPr vert="horz" wrap="square" lIns="0" tIns="96520" rIns="0" bIns="0" rtlCol="0">
            <a:spAutoFit/>
          </a:bodyPr>
          <a:lstStyle/>
          <a:p>
            <a:pPr marL="482600" indent="-457200">
              <a:spcBef>
                <a:spcPts val="760"/>
              </a:spcBef>
              <a:buFont typeface="Arial" panose="020B0604020202020204" pitchFamily="34" charset="0"/>
              <a:buChar char="•"/>
            </a:pPr>
            <a:r>
              <a:rPr sz="3200" spc="-25" dirty="0" err="1">
                <a:latin typeface="Arial"/>
                <a:cs typeface="Arial"/>
              </a:rPr>
              <a:t>Dinotasikan</a:t>
            </a:r>
            <a:r>
              <a:rPr sz="3200" spc="-25" dirty="0">
                <a:latin typeface="Arial"/>
                <a:cs typeface="Arial"/>
              </a:rPr>
              <a:t> </a:t>
            </a:r>
            <a:r>
              <a:rPr sz="3200" dirty="0">
                <a:latin typeface="Arial"/>
                <a:cs typeface="Arial"/>
              </a:rPr>
              <a:t>dengan</a:t>
            </a:r>
            <a:r>
              <a:rPr sz="3200" spc="-50" dirty="0">
                <a:latin typeface="Arial"/>
                <a:cs typeface="Arial"/>
              </a:rPr>
              <a:t> </a:t>
            </a:r>
            <a:r>
              <a:rPr sz="3200" spc="15" dirty="0">
                <a:latin typeface="Arial"/>
                <a:cs typeface="Arial"/>
              </a:rPr>
              <a:t>Z(</a:t>
            </a:r>
            <a:r>
              <a:rPr sz="3200" i="1" spc="15" dirty="0">
                <a:latin typeface="Times New Roman"/>
                <a:cs typeface="Times New Roman"/>
              </a:rPr>
              <a:t>x</a:t>
            </a:r>
            <a:r>
              <a:rPr sz="3200" spc="15" dirty="0">
                <a:latin typeface="Arial"/>
                <a:cs typeface="Arial"/>
              </a:rPr>
              <a:t>)</a:t>
            </a:r>
            <a:endParaRPr sz="3200" dirty="0">
              <a:latin typeface="Arial"/>
              <a:cs typeface="Arial"/>
            </a:endParaRPr>
          </a:p>
          <a:p>
            <a:pPr marL="482600" indent="-457200">
              <a:spcBef>
                <a:spcPts val="700"/>
              </a:spcBef>
              <a:buFont typeface="Arial" panose="020B0604020202020204" pitchFamily="34" charset="0"/>
              <a:buChar char="•"/>
            </a:pPr>
            <a:r>
              <a:rPr sz="3200" spc="-30" dirty="0">
                <a:latin typeface="Arial"/>
                <a:cs typeface="Arial"/>
              </a:rPr>
              <a:t>Parameter</a:t>
            </a:r>
            <a:r>
              <a:rPr lang="en-ID" sz="3200" spc="-30" dirty="0">
                <a:latin typeface="Arial"/>
                <a:cs typeface="Arial"/>
              </a:rPr>
              <a:t>  </a:t>
            </a:r>
            <a:r>
              <a:rPr sz="3200" spc="-30" dirty="0">
                <a:latin typeface="Arial"/>
                <a:cs typeface="Arial"/>
              </a:rPr>
              <a:t> </a:t>
            </a:r>
            <a:r>
              <a:rPr sz="3200" dirty="0">
                <a:latin typeface="UnDotum"/>
                <a:cs typeface="UnDotum"/>
              </a:rPr>
              <a:t> </a:t>
            </a:r>
            <a:r>
              <a:rPr sz="3300" spc="-60" dirty="0">
                <a:latin typeface="Symbol"/>
                <a:cs typeface="Symbol"/>
              </a:rPr>
              <a:t></a:t>
            </a:r>
            <a:r>
              <a:rPr sz="3300" spc="-60" dirty="0">
                <a:latin typeface="Times New Roman"/>
                <a:cs typeface="Times New Roman"/>
              </a:rPr>
              <a:t> </a:t>
            </a:r>
            <a:r>
              <a:rPr sz="3200" dirty="0">
                <a:latin typeface="Arial"/>
                <a:cs typeface="Arial"/>
              </a:rPr>
              <a:t>dan</a:t>
            </a:r>
            <a:r>
              <a:rPr sz="3200" spc="95" dirty="0">
                <a:latin typeface="Arial"/>
                <a:cs typeface="Arial"/>
              </a:rPr>
              <a:t> </a:t>
            </a:r>
            <a:r>
              <a:rPr sz="3300" spc="-65" dirty="0">
                <a:latin typeface="Symbol"/>
                <a:cs typeface="Symbol"/>
              </a:rPr>
              <a:t></a:t>
            </a:r>
            <a:endParaRPr sz="3300" dirty="0">
              <a:latin typeface="Symbol"/>
              <a:cs typeface="Symbol"/>
            </a:endParaRPr>
          </a:p>
          <a:p>
            <a:pPr marL="482600" indent="-457200">
              <a:lnSpc>
                <a:spcPts val="3579"/>
              </a:lnSpc>
              <a:spcBef>
                <a:spcPts val="780"/>
              </a:spcBef>
              <a:buFont typeface="Arial" panose="020B0604020202020204" pitchFamily="34" charset="0"/>
              <a:buChar char="•"/>
            </a:pPr>
            <a:r>
              <a:rPr sz="3200" spc="-55" dirty="0">
                <a:latin typeface="Arial"/>
                <a:cs typeface="Arial"/>
              </a:rPr>
              <a:t>Mean</a:t>
            </a:r>
            <a:endParaRPr sz="3200" dirty="0">
              <a:latin typeface="Arial"/>
              <a:cs typeface="Arial"/>
            </a:endParaRPr>
          </a:p>
          <a:p>
            <a:pPr marL="681990">
              <a:lnSpc>
                <a:spcPts val="3700"/>
              </a:lnSpc>
            </a:pPr>
            <a:r>
              <a:rPr sz="3300" spc="-45" dirty="0">
                <a:latin typeface="Symbol"/>
                <a:cs typeface="Symbol"/>
              </a:rPr>
              <a:t></a:t>
            </a:r>
            <a:r>
              <a:rPr sz="3300" spc="-45" dirty="0">
                <a:latin typeface="Times New Roman"/>
                <a:cs typeface="Times New Roman"/>
              </a:rPr>
              <a:t> </a:t>
            </a:r>
            <a:r>
              <a:rPr sz="3150" spc="40" dirty="0">
                <a:latin typeface="Symbol"/>
                <a:cs typeface="Symbol"/>
              </a:rPr>
              <a:t></a:t>
            </a:r>
            <a:r>
              <a:rPr sz="3150" spc="50" dirty="0">
                <a:latin typeface="Times New Roman"/>
                <a:cs typeface="Times New Roman"/>
              </a:rPr>
              <a:t> </a:t>
            </a:r>
            <a:r>
              <a:rPr sz="3150" spc="25" dirty="0">
                <a:latin typeface="Times New Roman"/>
                <a:cs typeface="Times New Roman"/>
              </a:rPr>
              <a:t>0</a:t>
            </a:r>
            <a:endParaRPr sz="3150" dirty="0">
              <a:latin typeface="Times New Roman"/>
              <a:cs typeface="Times New Roman"/>
            </a:endParaRPr>
          </a:p>
          <a:p>
            <a:pPr marL="482600" indent="-457200">
              <a:lnSpc>
                <a:spcPts val="3615"/>
              </a:lnSpc>
              <a:spcBef>
                <a:spcPts val="1989"/>
              </a:spcBef>
              <a:buFont typeface="Arial" panose="020B0604020202020204" pitchFamily="34" charset="0"/>
              <a:buChar char="•"/>
            </a:pPr>
            <a:r>
              <a:rPr sz="3200" spc="-35" dirty="0">
                <a:latin typeface="Arial"/>
                <a:cs typeface="Arial"/>
              </a:rPr>
              <a:t>Variance</a:t>
            </a:r>
            <a:endParaRPr sz="3200" dirty="0">
              <a:latin typeface="Arial"/>
              <a:cs typeface="Arial"/>
            </a:endParaRPr>
          </a:p>
          <a:p>
            <a:pPr marL="610870">
              <a:lnSpc>
                <a:spcPts val="3735"/>
              </a:lnSpc>
              <a:tabLst>
                <a:tab pos="1189355" algn="l"/>
              </a:tabLst>
            </a:pPr>
            <a:r>
              <a:rPr sz="3300" spc="-75" dirty="0">
                <a:latin typeface="Symbol"/>
                <a:cs typeface="Symbol"/>
              </a:rPr>
              <a:t></a:t>
            </a:r>
            <a:r>
              <a:rPr sz="3300" spc="-175" dirty="0">
                <a:latin typeface="Times New Roman"/>
                <a:cs typeface="Times New Roman"/>
              </a:rPr>
              <a:t> </a:t>
            </a:r>
            <a:r>
              <a:rPr sz="2775" spc="7" baseline="43543" dirty="0">
                <a:latin typeface="Times New Roman"/>
                <a:cs typeface="Times New Roman"/>
              </a:rPr>
              <a:t>2	</a:t>
            </a:r>
            <a:r>
              <a:rPr sz="3200" spc="-10" dirty="0">
                <a:latin typeface="Symbol"/>
                <a:cs typeface="Symbol"/>
              </a:rPr>
              <a:t></a:t>
            </a:r>
            <a:r>
              <a:rPr sz="3200" spc="-400" dirty="0">
                <a:latin typeface="Times New Roman"/>
                <a:cs typeface="Times New Roman"/>
              </a:rPr>
              <a:t> </a:t>
            </a:r>
            <a:r>
              <a:rPr sz="3200" spc="-5" dirty="0">
                <a:latin typeface="Times New Roman"/>
                <a:cs typeface="Times New Roman"/>
              </a:rPr>
              <a:t>1</a:t>
            </a:r>
            <a:endParaRPr sz="3200" dirty="0">
              <a:latin typeface="Times New Roman"/>
              <a:cs typeface="Times New Roman"/>
            </a:endParaRPr>
          </a:p>
        </p:txBody>
      </p:sp>
      <p:sp>
        <p:nvSpPr>
          <p:cNvPr id="6" name="object 2"/>
          <p:cNvSpPr txBox="1">
            <a:spLocks/>
          </p:cNvSpPr>
          <p:nvPr/>
        </p:nvSpPr>
        <p:spPr>
          <a:xfrm>
            <a:off x="2033270" y="561343"/>
            <a:ext cx="7541036" cy="68993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Alegreya Bold" panose="020B0604020202020204" charset="0"/>
                <a:ea typeface="+mj-ea"/>
                <a:cs typeface="+mj-cs"/>
              </a:defRPr>
            </a:lvl1pPr>
          </a:lstStyle>
          <a:p>
            <a:pPr marL="12700">
              <a:lnSpc>
                <a:spcPct val="100000"/>
              </a:lnSpc>
              <a:spcBef>
                <a:spcPts val="100"/>
              </a:spcBef>
            </a:pPr>
            <a:r>
              <a:rPr lang="fr-FR" dirty="0" err="1"/>
              <a:t>Distribusi</a:t>
            </a:r>
            <a:r>
              <a:rPr lang="fr-FR" dirty="0"/>
              <a:t> Standard Normal</a:t>
            </a:r>
            <a:endParaRPr lang="fr-FR" spc="-750" dirty="0"/>
          </a:p>
        </p:txBody>
      </p:sp>
      <p:sp>
        <p:nvSpPr>
          <p:cNvPr id="5" name="Right Arrow 4"/>
          <p:cNvSpPr/>
          <p:nvPr/>
        </p:nvSpPr>
        <p:spPr>
          <a:xfrm>
            <a:off x="4363721" y="2426033"/>
            <a:ext cx="279400" cy="17039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5895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901189" y="1590041"/>
            <a:ext cx="8241665" cy="2002789"/>
          </a:xfrm>
          <a:prstGeom prst="rect">
            <a:avLst/>
          </a:prstGeom>
        </p:spPr>
        <p:txBody>
          <a:bodyPr vert="horz" wrap="square" lIns="0" tIns="12700" rIns="0" bIns="0" rtlCol="0">
            <a:spAutoFit/>
          </a:bodyPr>
          <a:lstStyle/>
          <a:p>
            <a:pPr marL="495300" marR="30480" indent="-457200">
              <a:spcBef>
                <a:spcPts val="100"/>
              </a:spcBef>
              <a:buFont typeface="Arial" panose="020B0604020202020204" pitchFamily="34" charset="0"/>
              <a:buChar char="•"/>
            </a:pPr>
            <a:r>
              <a:rPr sz="3200" spc="-30" dirty="0" err="1">
                <a:latin typeface="Arial"/>
                <a:cs typeface="Arial"/>
              </a:rPr>
              <a:t>Hubungan</a:t>
            </a:r>
            <a:r>
              <a:rPr sz="3200" spc="-30" dirty="0">
                <a:latin typeface="Arial"/>
                <a:cs typeface="Arial"/>
              </a:rPr>
              <a:t> </a:t>
            </a:r>
            <a:r>
              <a:rPr sz="3200" spc="-5" dirty="0" err="1">
                <a:latin typeface="Arial"/>
                <a:cs typeface="Arial"/>
              </a:rPr>
              <a:t>Distribusi</a:t>
            </a:r>
            <a:r>
              <a:rPr sz="3200" spc="-5" dirty="0">
                <a:latin typeface="Arial"/>
                <a:cs typeface="Arial"/>
              </a:rPr>
              <a:t> </a:t>
            </a:r>
            <a:r>
              <a:rPr sz="3200" dirty="0">
                <a:latin typeface="Arial"/>
                <a:cs typeface="Arial"/>
              </a:rPr>
              <a:t>Standard</a:t>
            </a:r>
            <a:r>
              <a:rPr lang="en-US" sz="3200" dirty="0">
                <a:latin typeface="Arial"/>
                <a:cs typeface="Arial"/>
              </a:rPr>
              <a:t> </a:t>
            </a:r>
            <a:r>
              <a:rPr sz="3200" dirty="0">
                <a:latin typeface="Arial"/>
                <a:cs typeface="Arial"/>
              </a:rPr>
              <a:t>(Standardized) Normal dengan </a:t>
            </a:r>
            <a:r>
              <a:rPr sz="3200" spc="-5" dirty="0">
                <a:latin typeface="Arial"/>
                <a:cs typeface="Arial"/>
              </a:rPr>
              <a:t>Distribusi  </a:t>
            </a:r>
            <a:r>
              <a:rPr sz="3200" dirty="0">
                <a:latin typeface="Arial"/>
                <a:cs typeface="Arial"/>
              </a:rPr>
              <a:t>Normal</a:t>
            </a:r>
          </a:p>
          <a:p>
            <a:pPr marL="712788" indent="-354013">
              <a:spcBef>
                <a:spcPts val="690"/>
              </a:spcBef>
              <a:buFont typeface="Arial" panose="020B0604020202020204" pitchFamily="34" charset="0"/>
              <a:buChar char="•"/>
            </a:pPr>
            <a:r>
              <a:rPr sz="2800" dirty="0" err="1">
                <a:latin typeface="Arial"/>
                <a:cs typeface="Arial"/>
              </a:rPr>
              <a:t>Jika</a:t>
            </a:r>
            <a:r>
              <a:rPr sz="2800" dirty="0">
                <a:latin typeface="Arial"/>
                <a:cs typeface="Arial"/>
              </a:rPr>
              <a:t> </a:t>
            </a:r>
            <a:r>
              <a:rPr sz="2800" i="1" dirty="0">
                <a:latin typeface="Times New Roman"/>
                <a:cs typeface="Times New Roman"/>
              </a:rPr>
              <a:t>X </a:t>
            </a:r>
            <a:r>
              <a:rPr sz="2800" spc="-5" dirty="0">
                <a:latin typeface="Arial"/>
                <a:cs typeface="Arial"/>
              </a:rPr>
              <a:t>adalah variabel </a:t>
            </a:r>
            <a:r>
              <a:rPr sz="2800" dirty="0">
                <a:latin typeface="Arial"/>
                <a:cs typeface="Arial"/>
              </a:rPr>
              <a:t>acak</a:t>
            </a:r>
            <a:r>
              <a:rPr sz="2800" spc="60" dirty="0">
                <a:latin typeface="Arial"/>
                <a:cs typeface="Arial"/>
              </a:rPr>
              <a:t> </a:t>
            </a:r>
            <a:r>
              <a:rPr sz="2800" spc="-5" dirty="0">
                <a:latin typeface="Arial"/>
                <a:cs typeface="Arial"/>
              </a:rPr>
              <a:t>independen</a:t>
            </a:r>
            <a:endParaRPr sz="2800" dirty="0">
              <a:latin typeface="Arial"/>
              <a:cs typeface="Arial"/>
            </a:endParaRPr>
          </a:p>
        </p:txBody>
      </p:sp>
      <p:sp>
        <p:nvSpPr>
          <p:cNvPr id="5" name="object 5"/>
          <p:cNvSpPr txBox="1"/>
          <p:nvPr/>
        </p:nvSpPr>
        <p:spPr>
          <a:xfrm>
            <a:off x="2669540" y="3789116"/>
            <a:ext cx="6927215" cy="657225"/>
          </a:xfrm>
          <a:prstGeom prst="rect">
            <a:avLst/>
          </a:prstGeom>
        </p:spPr>
        <p:txBody>
          <a:bodyPr vert="horz" wrap="square" lIns="0" tIns="14605" rIns="0" bIns="0" rtlCol="0">
            <a:spAutoFit/>
          </a:bodyPr>
          <a:lstStyle/>
          <a:p>
            <a:pPr marR="897890" algn="r">
              <a:lnSpc>
                <a:spcPts val="2060"/>
              </a:lnSpc>
              <a:spcBef>
                <a:spcPts val="115"/>
              </a:spcBef>
            </a:pPr>
            <a:r>
              <a:rPr sz="2100" spc="-15" dirty="0">
                <a:latin typeface="Symbol"/>
                <a:cs typeface="Symbol"/>
              </a:rPr>
              <a:t></a:t>
            </a:r>
            <a:endParaRPr sz="2100">
              <a:latin typeface="Symbol"/>
              <a:cs typeface="Symbol"/>
            </a:endParaRPr>
          </a:p>
          <a:p>
            <a:pPr marL="12700">
              <a:lnSpc>
                <a:spcPts val="2900"/>
              </a:lnSpc>
            </a:pPr>
            <a:r>
              <a:rPr sz="2800" spc="-5" dirty="0">
                <a:latin typeface="Arial"/>
                <a:cs typeface="Arial"/>
              </a:rPr>
              <a:t>variabel acak berdistribusi Standard </a:t>
            </a:r>
            <a:r>
              <a:rPr sz="2800" dirty="0">
                <a:latin typeface="Arial"/>
                <a:cs typeface="Arial"/>
              </a:rPr>
              <a:t>Normal</a:t>
            </a:r>
            <a:endParaRPr sz="2800">
              <a:latin typeface="Arial"/>
              <a:cs typeface="Arial"/>
            </a:endParaRPr>
          </a:p>
        </p:txBody>
      </p:sp>
      <p:sp>
        <p:nvSpPr>
          <p:cNvPr id="6" name="object 6"/>
          <p:cNvSpPr txBox="1"/>
          <p:nvPr/>
        </p:nvSpPr>
        <p:spPr>
          <a:xfrm>
            <a:off x="2644140" y="3554887"/>
            <a:ext cx="7498715" cy="467359"/>
          </a:xfrm>
          <a:prstGeom prst="rect">
            <a:avLst/>
          </a:prstGeom>
        </p:spPr>
        <p:txBody>
          <a:bodyPr vert="horz" wrap="square" lIns="0" tIns="12065" rIns="0" bIns="0" rtlCol="0">
            <a:spAutoFit/>
          </a:bodyPr>
          <a:lstStyle/>
          <a:p>
            <a:pPr marL="38100">
              <a:spcBef>
                <a:spcPts val="95"/>
              </a:spcBef>
            </a:pPr>
            <a:r>
              <a:rPr sz="2800" spc="-5" dirty="0">
                <a:latin typeface="Arial"/>
                <a:cs typeface="Arial"/>
              </a:rPr>
              <a:t>berdistribusi </a:t>
            </a:r>
            <a:r>
              <a:rPr sz="2800" dirty="0">
                <a:latin typeface="Arial"/>
                <a:cs typeface="Arial"/>
              </a:rPr>
              <a:t>Normal </a:t>
            </a:r>
            <a:r>
              <a:rPr sz="2800" spc="-15" dirty="0">
                <a:latin typeface="Arial"/>
                <a:cs typeface="Arial"/>
              </a:rPr>
              <a:t>(</a:t>
            </a:r>
            <a:r>
              <a:rPr sz="2900" spc="-15" dirty="0">
                <a:latin typeface="Symbol"/>
                <a:cs typeface="Symbol"/>
              </a:rPr>
              <a:t></a:t>
            </a:r>
            <a:r>
              <a:rPr sz="2800" spc="-15" dirty="0">
                <a:latin typeface="Arial"/>
                <a:cs typeface="Arial"/>
              </a:rPr>
              <a:t>,</a:t>
            </a:r>
            <a:r>
              <a:rPr sz="2900" spc="-15" dirty="0">
                <a:latin typeface="Symbol"/>
                <a:cs typeface="Symbol"/>
              </a:rPr>
              <a:t></a:t>
            </a:r>
            <a:r>
              <a:rPr sz="2800" spc="-15" dirty="0">
                <a:latin typeface="Arial"/>
                <a:cs typeface="Arial"/>
              </a:rPr>
              <a:t>), </a:t>
            </a:r>
            <a:r>
              <a:rPr sz="2800" dirty="0">
                <a:latin typeface="Arial"/>
                <a:cs typeface="Arial"/>
              </a:rPr>
              <a:t>maka </a:t>
            </a:r>
            <a:r>
              <a:rPr sz="3075" i="1" baseline="14905" dirty="0">
                <a:latin typeface="Times New Roman"/>
                <a:cs typeface="Times New Roman"/>
              </a:rPr>
              <a:t>Z </a:t>
            </a:r>
            <a:r>
              <a:rPr sz="3075" spc="15" baseline="14905" dirty="0">
                <a:latin typeface="Symbol"/>
                <a:cs typeface="Symbol"/>
              </a:rPr>
              <a:t></a:t>
            </a:r>
            <a:r>
              <a:rPr sz="3075" u="sng" spc="15" baseline="48780" dirty="0">
                <a:uFill>
                  <a:solidFill>
                    <a:srgbClr val="000000"/>
                  </a:solidFill>
                </a:uFill>
                <a:latin typeface="Times New Roman"/>
                <a:cs typeface="Times New Roman"/>
              </a:rPr>
              <a:t> </a:t>
            </a:r>
            <a:r>
              <a:rPr sz="3075" i="1" u="sng" baseline="48780" dirty="0">
                <a:uFill>
                  <a:solidFill>
                    <a:srgbClr val="000000"/>
                  </a:solidFill>
                </a:uFill>
                <a:latin typeface="Times New Roman"/>
                <a:cs typeface="Times New Roman"/>
              </a:rPr>
              <a:t>X </a:t>
            </a:r>
            <a:r>
              <a:rPr sz="3075" u="sng" spc="15" baseline="48780" dirty="0">
                <a:uFill>
                  <a:solidFill>
                    <a:srgbClr val="000000"/>
                  </a:solidFill>
                </a:uFill>
                <a:latin typeface="Symbol"/>
                <a:cs typeface="Symbol"/>
              </a:rPr>
              <a:t></a:t>
            </a:r>
            <a:r>
              <a:rPr sz="3075" u="sng" spc="15" baseline="48780" dirty="0">
                <a:uFill>
                  <a:solidFill>
                    <a:srgbClr val="000000"/>
                  </a:solidFill>
                </a:uFill>
                <a:latin typeface="Times New Roman"/>
                <a:cs typeface="Times New Roman"/>
              </a:rPr>
              <a:t> </a:t>
            </a:r>
            <a:r>
              <a:rPr sz="3150" u="sng" spc="-22" baseline="47619" dirty="0">
                <a:uFill>
                  <a:solidFill>
                    <a:srgbClr val="000000"/>
                  </a:solidFill>
                </a:uFill>
                <a:latin typeface="Symbol"/>
                <a:cs typeface="Symbol"/>
              </a:rPr>
              <a:t></a:t>
            </a:r>
            <a:r>
              <a:rPr sz="3150" spc="202" baseline="47619" dirty="0">
                <a:latin typeface="Times New Roman"/>
                <a:cs typeface="Times New Roman"/>
              </a:rPr>
              <a:t> </a:t>
            </a:r>
            <a:r>
              <a:rPr sz="2800" spc="-5" dirty="0">
                <a:latin typeface="Arial"/>
                <a:cs typeface="Arial"/>
              </a:rPr>
              <a:t>adalah</a:t>
            </a:r>
            <a:endParaRPr sz="2800">
              <a:latin typeface="Arial"/>
              <a:cs typeface="Arial"/>
            </a:endParaRPr>
          </a:p>
        </p:txBody>
      </p:sp>
      <p:sp>
        <p:nvSpPr>
          <p:cNvPr id="8" name="object 2"/>
          <p:cNvSpPr txBox="1">
            <a:spLocks/>
          </p:cNvSpPr>
          <p:nvPr/>
        </p:nvSpPr>
        <p:spPr>
          <a:xfrm>
            <a:off x="2033270" y="561343"/>
            <a:ext cx="7541036" cy="68993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Alegreya Bold" panose="020B0604020202020204" charset="0"/>
                <a:ea typeface="+mj-ea"/>
                <a:cs typeface="+mj-cs"/>
              </a:defRPr>
            </a:lvl1pPr>
          </a:lstStyle>
          <a:p>
            <a:pPr marL="12700">
              <a:lnSpc>
                <a:spcPct val="100000"/>
              </a:lnSpc>
              <a:spcBef>
                <a:spcPts val="100"/>
              </a:spcBef>
            </a:pPr>
            <a:r>
              <a:rPr lang="fr-FR" dirty="0" err="1"/>
              <a:t>Distribusi</a:t>
            </a:r>
            <a:r>
              <a:rPr lang="fr-FR" dirty="0"/>
              <a:t> Standard Normal</a:t>
            </a:r>
            <a:endParaRPr lang="fr-FR" spc="-750" dirty="0"/>
          </a:p>
        </p:txBody>
      </p:sp>
    </p:spTree>
    <p:extLst>
      <p:ext uri="{BB962C8B-B14F-4D97-AF65-F5344CB8AC3E}">
        <p14:creationId xmlns:p14="http://schemas.microsoft.com/office/powerpoint/2010/main" val="30648663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2302509" y="1267460"/>
            <a:ext cx="7538720" cy="4969510"/>
          </a:xfrm>
          <a:prstGeom prst="rect">
            <a:avLst/>
          </a:prstGeom>
          <a:blipFill>
            <a:blip r:embed="rId2" cstate="print"/>
            <a:stretch>
              <a:fillRect/>
            </a:stretch>
          </a:blipFill>
        </p:spPr>
        <p:txBody>
          <a:bodyPr wrap="square" lIns="0" tIns="0" rIns="0" bIns="0" rtlCol="0"/>
          <a:lstStyle/>
          <a:p>
            <a:endParaRPr/>
          </a:p>
        </p:txBody>
      </p:sp>
      <p:sp>
        <p:nvSpPr>
          <p:cNvPr id="6" name="object 2"/>
          <p:cNvSpPr txBox="1">
            <a:spLocks/>
          </p:cNvSpPr>
          <p:nvPr/>
        </p:nvSpPr>
        <p:spPr>
          <a:xfrm>
            <a:off x="2033270" y="561343"/>
            <a:ext cx="7541036" cy="68993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Alegreya Bold" panose="020B0604020202020204" charset="0"/>
                <a:ea typeface="+mj-ea"/>
                <a:cs typeface="+mj-cs"/>
              </a:defRPr>
            </a:lvl1pPr>
          </a:lstStyle>
          <a:p>
            <a:pPr marL="12700">
              <a:lnSpc>
                <a:spcPct val="100000"/>
              </a:lnSpc>
              <a:spcBef>
                <a:spcPts val="100"/>
              </a:spcBef>
            </a:pPr>
            <a:r>
              <a:rPr lang="fr-FR" dirty="0" err="1"/>
              <a:t>Distribusi</a:t>
            </a:r>
            <a:r>
              <a:rPr lang="fr-FR" dirty="0"/>
              <a:t> Standard Normal</a:t>
            </a:r>
            <a:endParaRPr lang="fr-FR" spc="-750" dirty="0"/>
          </a:p>
        </p:txBody>
      </p:sp>
    </p:spTree>
    <p:extLst>
      <p:ext uri="{BB962C8B-B14F-4D97-AF65-F5344CB8AC3E}">
        <p14:creationId xmlns:p14="http://schemas.microsoft.com/office/powerpoint/2010/main" val="40870358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Tujuan Uji Chi Square:</a:t>
            </a:r>
          </a:p>
        </p:txBody>
      </p:sp>
      <p:sp>
        <p:nvSpPr>
          <p:cNvPr id="3" name="Content Placeholder 2"/>
          <p:cNvSpPr>
            <a:spLocks noGrp="1"/>
          </p:cNvSpPr>
          <p:nvPr>
            <p:ph idx="1"/>
          </p:nvPr>
        </p:nvSpPr>
        <p:spPr>
          <a:xfrm>
            <a:off x="838200" y="1492623"/>
            <a:ext cx="10515600" cy="4921624"/>
          </a:xfrm>
        </p:spPr>
        <p:txBody>
          <a:bodyPr>
            <a:normAutofit/>
          </a:bodyPr>
          <a:lstStyle/>
          <a:p>
            <a:pPr algn="just"/>
            <a:r>
              <a:rPr lang="id-ID" sz="1800" dirty="0"/>
              <a:t>Untuk menguji perbedaan proporsi/ presentase antara beberapa kelompok data</a:t>
            </a:r>
            <a:r>
              <a:rPr lang="id-ID" sz="1800" dirty="0" smtClean="0"/>
              <a:t>.</a:t>
            </a:r>
          </a:p>
          <a:p>
            <a:pPr algn="just"/>
            <a:r>
              <a:rPr lang="id-ID" sz="1800" dirty="0"/>
              <a:t>Dapat digunakan untuk mengetahui hubungan antara variabel kategorik dengan variabel </a:t>
            </a:r>
            <a:r>
              <a:rPr lang="id-ID" sz="1800" dirty="0" smtClean="0"/>
              <a:t>kategorik.</a:t>
            </a:r>
          </a:p>
          <a:p>
            <a:pPr marL="0" indent="0" algn="just">
              <a:buNone/>
            </a:pPr>
            <a:r>
              <a:rPr lang="id-ID" sz="1800" dirty="0" smtClean="0"/>
              <a:t>	Contoh</a:t>
            </a:r>
            <a:r>
              <a:rPr lang="id-ID" sz="1800" dirty="0"/>
              <a:t>: Studi yang bertujuan untuk melihat hubungan penggunaan alkohol dan rokok pada ibu </a:t>
            </a:r>
            <a:r>
              <a:rPr lang="id-ID" sz="1800" dirty="0" smtClean="0"/>
              <a:t>	selama </a:t>
            </a:r>
            <a:r>
              <a:rPr lang="id-ID" sz="1800" dirty="0"/>
              <a:t>kehamilan dengan kejadian BBLR (berat bayi lahir rendah</a:t>
            </a:r>
            <a:r>
              <a:rPr lang="id-ID" sz="1800" dirty="0" smtClean="0"/>
              <a:t>)</a:t>
            </a:r>
          </a:p>
          <a:p>
            <a:pPr algn="just"/>
            <a:r>
              <a:rPr lang="id-ID" sz="1800" dirty="0"/>
              <a:t>Independency test : untuk menguji ada tidaknya asosiasi atau hubungan di dalam </a:t>
            </a:r>
            <a:r>
              <a:rPr lang="id-ID" sz="1800" dirty="0" smtClean="0"/>
              <a:t>kelompok.</a:t>
            </a:r>
          </a:p>
          <a:p>
            <a:pPr algn="just"/>
            <a:r>
              <a:rPr lang="id-ID" sz="1800" dirty="0"/>
              <a:t>Homogenity test : untuk menguji homogenitas antara subkelompok </a:t>
            </a:r>
            <a:endParaRPr lang="id-ID" sz="1800" dirty="0" smtClean="0"/>
          </a:p>
          <a:p>
            <a:pPr marL="0" indent="0" algn="just">
              <a:buNone/>
            </a:pPr>
            <a:r>
              <a:rPr lang="id-ID" sz="1800" dirty="0"/>
              <a:t>	</a:t>
            </a:r>
            <a:r>
              <a:rPr lang="id-ID" sz="1800" dirty="0" smtClean="0"/>
              <a:t>Contoh</a:t>
            </a:r>
            <a:r>
              <a:rPr lang="id-ID" sz="1800" dirty="0"/>
              <a:t>: Studi yang bertujuan untuk melihat apakah ada perbedaan sikap (setuju/tidak) terhadap </a:t>
            </a:r>
            <a:r>
              <a:rPr lang="id-ID" sz="1800" dirty="0" smtClean="0"/>
              <a:t>	kenaikan </a:t>
            </a:r>
            <a:r>
              <a:rPr lang="id-ID" sz="1800" dirty="0"/>
              <a:t>BBM (Bahan Bakan </a:t>
            </a:r>
            <a:r>
              <a:rPr lang="id-ID" sz="1800" dirty="0" smtClean="0"/>
              <a:t>Minyak</a:t>
            </a:r>
            <a:r>
              <a:rPr lang="id-ID" sz="1800" dirty="0"/>
              <a:t>) antara kelompok laki-laki dengan kelompok perempuan</a:t>
            </a:r>
            <a:r>
              <a:rPr lang="id-ID" sz="1800" dirty="0" smtClean="0"/>
              <a:t>.</a:t>
            </a:r>
          </a:p>
          <a:p>
            <a:pPr algn="just"/>
            <a:r>
              <a:rPr lang="id-ID" sz="1800" dirty="0"/>
              <a:t>Goodness of fit: untuk mengetahui seberapa jauh suatu pengamatan sesuai dengan parameter yang telah ditentukan sebelumnya</a:t>
            </a:r>
            <a:r>
              <a:rPr lang="id-ID" sz="1800" dirty="0" smtClean="0"/>
              <a:t>.</a:t>
            </a:r>
          </a:p>
          <a:p>
            <a:pPr marL="0" indent="0" algn="just">
              <a:buNone/>
            </a:pPr>
            <a:r>
              <a:rPr lang="id-ID" sz="1800" dirty="0" smtClean="0"/>
              <a:t>	Contoh</a:t>
            </a:r>
            <a:r>
              <a:rPr lang="id-ID" sz="1800" dirty="0"/>
              <a:t>: Studi untuk melihat kesesuaian hasil suatu pengamatan dangan suatu distribusi tertentu. </a:t>
            </a:r>
            <a:r>
              <a:rPr lang="id-ID" sz="1800" dirty="0" smtClean="0"/>
              <a:t>	Penentuan </a:t>
            </a:r>
            <a:r>
              <a:rPr lang="id-ID" sz="1800" dirty="0"/>
              <a:t>apakah suatu himpunan data sesuai (fit) dengan model tertentu, misalnya hendak </a:t>
            </a:r>
            <a:r>
              <a:rPr lang="id-ID" sz="1800" dirty="0" smtClean="0"/>
              <a:t>	diketahui </a:t>
            </a:r>
            <a:r>
              <a:rPr lang="id-ID" sz="1800" dirty="0"/>
              <a:t>apakah data yang kita miliki sesuai dengan distribusi normal, atau apakah distribusi </a:t>
            </a:r>
            <a:r>
              <a:rPr lang="id-ID" sz="1800" dirty="0" smtClean="0"/>
              <a:t>	golongan </a:t>
            </a:r>
            <a:r>
              <a:rPr lang="id-ID" sz="1800" dirty="0"/>
              <a:t>darah hasil pengamatan sesuai/ konsisten dengan suatu standar yang telah ditentukan </a:t>
            </a:r>
            <a:r>
              <a:rPr lang="id-ID" sz="1800" dirty="0" smtClean="0"/>
              <a:t>	sebelumnya</a:t>
            </a:r>
            <a:endParaRPr lang="id-ID" sz="1800" dirty="0"/>
          </a:p>
        </p:txBody>
      </p:sp>
    </p:spTree>
    <p:extLst>
      <p:ext uri="{BB962C8B-B14F-4D97-AF65-F5344CB8AC3E}">
        <p14:creationId xmlns:p14="http://schemas.microsoft.com/office/powerpoint/2010/main" val="33792797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Contoh Uji Chi Square</a:t>
            </a:r>
            <a:endParaRPr lang="id-ID" dirty="0"/>
          </a:p>
        </p:txBody>
      </p:sp>
      <p:sp>
        <p:nvSpPr>
          <p:cNvPr id="3" name="Content Placeholder 2"/>
          <p:cNvSpPr>
            <a:spLocks noGrp="1"/>
          </p:cNvSpPr>
          <p:nvPr>
            <p:ph idx="1"/>
          </p:nvPr>
        </p:nvSpPr>
        <p:spPr/>
        <p:txBody>
          <a:bodyPr/>
          <a:lstStyle/>
          <a:p>
            <a:pPr algn="just"/>
            <a:r>
              <a:rPr lang="id-ID" dirty="0"/>
              <a:t>Apakah ada perbedaan kejadian hipertensi antara wanita dan pria. Hal ini artinya kita akan menguji variabel hipertensi (kategorinya adalah “Ya” dan “tidak”) dengan variabel jenis kelamin (kategori </a:t>
            </a:r>
            <a:r>
              <a:rPr lang="id-ID" dirty="0" smtClean="0"/>
              <a:t>wanita </a:t>
            </a:r>
            <a:r>
              <a:rPr lang="id-ID" dirty="0"/>
              <a:t>dan pria). </a:t>
            </a:r>
            <a:endParaRPr lang="id-ID" dirty="0" smtClean="0"/>
          </a:p>
          <a:p>
            <a:pPr marL="0" indent="0" algn="just">
              <a:buNone/>
            </a:pPr>
            <a:endParaRPr lang="id-ID" dirty="0" smtClean="0"/>
          </a:p>
          <a:p>
            <a:pPr algn="just"/>
            <a:r>
              <a:rPr lang="id-ID" dirty="0" smtClean="0"/>
              <a:t>Apakah </a:t>
            </a:r>
            <a:r>
              <a:rPr lang="id-ID" dirty="0"/>
              <a:t>ada perbedaan kejadian anemia antara ibu yang kondisinya sosial ekonominya tinggi, sedang dan rendah. Pada kasus ini akan menguji hubungan variabel sosial ekonomi (kategori dengan klasifikasi rendah, sedang dan tinggi).</a:t>
            </a:r>
          </a:p>
        </p:txBody>
      </p:sp>
    </p:spTree>
    <p:extLst>
      <p:ext uri="{BB962C8B-B14F-4D97-AF65-F5344CB8AC3E}">
        <p14:creationId xmlns:p14="http://schemas.microsoft.com/office/powerpoint/2010/main" val="745142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Ciri Distribusi Chi-Square:</a:t>
            </a:r>
          </a:p>
        </p:txBody>
      </p:sp>
      <p:sp>
        <p:nvSpPr>
          <p:cNvPr id="3" name="Content Placeholder 2"/>
          <p:cNvSpPr>
            <a:spLocks noGrp="1"/>
          </p:cNvSpPr>
          <p:nvPr>
            <p:ph idx="1"/>
          </p:nvPr>
        </p:nvSpPr>
        <p:spPr>
          <a:xfrm>
            <a:off x="838200" y="1385317"/>
            <a:ext cx="10515600" cy="4351338"/>
          </a:xfrm>
        </p:spPr>
        <p:txBody>
          <a:bodyPr>
            <a:normAutofit/>
          </a:bodyPr>
          <a:lstStyle/>
          <a:p>
            <a:r>
              <a:rPr lang="id-ID" sz="1800" dirty="0" smtClean="0"/>
              <a:t>Kurva </a:t>
            </a:r>
            <a:r>
              <a:rPr lang="id-ID" sz="1800" dirty="0"/>
              <a:t>distribusi chi-square miring ke </a:t>
            </a:r>
            <a:r>
              <a:rPr lang="id-ID" sz="1800" dirty="0" smtClean="0"/>
              <a:t>kanan.</a:t>
            </a:r>
          </a:p>
          <a:p>
            <a:r>
              <a:rPr lang="id-ID" sz="1800" dirty="0" smtClean="0"/>
              <a:t>Distribusinya </a:t>
            </a:r>
            <a:r>
              <a:rPr lang="id-ID" sz="1800" dirty="0"/>
              <a:t>tidak simetris. </a:t>
            </a:r>
            <a:endParaRPr lang="id-ID" sz="1800" dirty="0" smtClean="0"/>
          </a:p>
          <a:p>
            <a:r>
              <a:rPr lang="id-ID" sz="1800" dirty="0" smtClean="0"/>
              <a:t>Hanya </a:t>
            </a:r>
            <a:r>
              <a:rPr lang="id-ID" sz="1800" dirty="0"/>
              <a:t>mengandung nilai </a:t>
            </a:r>
            <a:r>
              <a:rPr lang="id-ID" sz="1800" dirty="0" smtClean="0"/>
              <a:t>positif</a:t>
            </a:r>
          </a:p>
          <a:p>
            <a:r>
              <a:rPr lang="id-ID" sz="1800" dirty="0"/>
              <a:t>Bentuk distribusi chi square bentuknya berbeda-beda sesuai dengan besarnya derajat bebasnya/degree of freedom (df</a:t>
            </a:r>
            <a:r>
              <a:rPr lang="id-ID" sz="1800" dirty="0" smtClean="0"/>
              <a:t>).</a:t>
            </a:r>
          </a:p>
          <a:p>
            <a:r>
              <a:rPr lang="id-ID" sz="1800" dirty="0" smtClean="0"/>
              <a:t>Semakin </a:t>
            </a:r>
            <a:r>
              <a:rPr lang="id-ID" sz="1800" dirty="0"/>
              <a:t>besar nilai df maka bentuk distribusinya semakin mendekati bentuk distribusi Z, tetapi tetap miring ke kanan.</a:t>
            </a:r>
          </a:p>
        </p:txBody>
      </p:sp>
      <p:pic>
        <p:nvPicPr>
          <p:cNvPr id="4" name="Picture 3"/>
          <p:cNvPicPr>
            <a:picLocks noChangeAspect="1"/>
          </p:cNvPicPr>
          <p:nvPr/>
        </p:nvPicPr>
        <p:blipFill>
          <a:blip r:embed="rId2"/>
          <a:stretch>
            <a:fillRect/>
          </a:stretch>
        </p:blipFill>
        <p:spPr>
          <a:xfrm>
            <a:off x="1256460" y="4001294"/>
            <a:ext cx="3799634" cy="2411421"/>
          </a:xfrm>
          <a:prstGeom prst="rect">
            <a:avLst/>
          </a:prstGeom>
        </p:spPr>
      </p:pic>
      <p:pic>
        <p:nvPicPr>
          <p:cNvPr id="5" name="Picture 4"/>
          <p:cNvPicPr>
            <a:picLocks noChangeAspect="1"/>
          </p:cNvPicPr>
          <p:nvPr/>
        </p:nvPicPr>
        <p:blipFill>
          <a:blip r:embed="rId3"/>
          <a:stretch>
            <a:fillRect/>
          </a:stretch>
        </p:blipFill>
        <p:spPr>
          <a:xfrm>
            <a:off x="6871447" y="3560986"/>
            <a:ext cx="4078942" cy="2750914"/>
          </a:xfrm>
          <a:prstGeom prst="rect">
            <a:avLst/>
          </a:prstGeom>
        </p:spPr>
      </p:pic>
    </p:spTree>
    <p:extLst>
      <p:ext uri="{BB962C8B-B14F-4D97-AF65-F5344CB8AC3E}">
        <p14:creationId xmlns:p14="http://schemas.microsoft.com/office/powerpoint/2010/main" val="42741129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Prinsip dasar Uji Chi Square:</a:t>
            </a:r>
            <a:endParaRPr lang="id-ID" dirty="0"/>
          </a:p>
        </p:txBody>
      </p:sp>
      <p:sp>
        <p:nvSpPr>
          <p:cNvPr id="3" name="Content Placeholder 2"/>
          <p:cNvSpPr>
            <a:spLocks noGrp="1"/>
          </p:cNvSpPr>
          <p:nvPr>
            <p:ph idx="1"/>
          </p:nvPr>
        </p:nvSpPr>
        <p:spPr/>
        <p:txBody>
          <a:bodyPr/>
          <a:lstStyle/>
          <a:p>
            <a:pPr algn="just"/>
            <a:r>
              <a:rPr lang="id-ID" dirty="0"/>
              <a:t>Proses pengujian Chi-Square adalah membandingkan frekuensi yang terjadi (observasi) dengan frekuensi harapan (ekspektasi</a:t>
            </a:r>
            <a:r>
              <a:rPr lang="id-ID" dirty="0" smtClean="0"/>
              <a:t>).</a:t>
            </a:r>
          </a:p>
          <a:p>
            <a:pPr algn="just"/>
            <a:r>
              <a:rPr lang="id-ID" dirty="0"/>
              <a:t>Bila nilai frekuensi observasi dengan nilai frekuensi harapan sama, maka dikatakan tidak ada perbedaan yang bermaksa (signifikan). </a:t>
            </a:r>
            <a:endParaRPr lang="id-ID" dirty="0" smtClean="0"/>
          </a:p>
          <a:p>
            <a:pPr algn="just"/>
            <a:r>
              <a:rPr lang="id-ID" dirty="0" smtClean="0"/>
              <a:t>Sebaliknya </a:t>
            </a:r>
            <a:r>
              <a:rPr lang="id-ID" dirty="0"/>
              <a:t>jika nilai frekuensi observasi dan nilai frekuensi harapan berbeda, maka dikatakan ada perbedaan yang bermakna atau signifikan.</a:t>
            </a:r>
          </a:p>
        </p:txBody>
      </p:sp>
      <p:pic>
        <p:nvPicPr>
          <p:cNvPr id="4" name="Picture 3"/>
          <p:cNvPicPr>
            <a:picLocks noChangeAspect="1"/>
          </p:cNvPicPr>
          <p:nvPr/>
        </p:nvPicPr>
        <p:blipFill>
          <a:blip r:embed="rId2"/>
          <a:stretch>
            <a:fillRect/>
          </a:stretch>
        </p:blipFill>
        <p:spPr>
          <a:xfrm>
            <a:off x="1788739" y="4980734"/>
            <a:ext cx="2404614" cy="922525"/>
          </a:xfrm>
          <a:prstGeom prst="rect">
            <a:avLst/>
          </a:prstGeom>
        </p:spPr>
      </p:pic>
      <p:pic>
        <p:nvPicPr>
          <p:cNvPr id="5" name="Picture 4"/>
          <p:cNvPicPr>
            <a:picLocks noChangeAspect="1"/>
          </p:cNvPicPr>
          <p:nvPr/>
        </p:nvPicPr>
        <p:blipFill>
          <a:blip r:embed="rId3"/>
          <a:stretch>
            <a:fillRect/>
          </a:stretch>
        </p:blipFill>
        <p:spPr>
          <a:xfrm>
            <a:off x="4707311" y="4828986"/>
            <a:ext cx="4261877" cy="1226019"/>
          </a:xfrm>
          <a:prstGeom prst="rect">
            <a:avLst/>
          </a:prstGeom>
        </p:spPr>
      </p:pic>
    </p:spTree>
    <p:extLst>
      <p:ext uri="{BB962C8B-B14F-4D97-AF65-F5344CB8AC3E}">
        <p14:creationId xmlns:p14="http://schemas.microsoft.com/office/powerpoint/2010/main" val="2845075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78614" y="537195"/>
            <a:ext cx="4980647" cy="689932"/>
          </a:xfrm>
          <a:prstGeom prst="rect">
            <a:avLst/>
          </a:prstGeom>
        </p:spPr>
        <p:txBody>
          <a:bodyPr vert="horz" wrap="square" lIns="0" tIns="12700" rIns="0" bIns="0" rtlCol="0" anchor="ctr">
            <a:spAutoFit/>
          </a:bodyPr>
          <a:lstStyle/>
          <a:p>
            <a:pPr marL="12700">
              <a:lnSpc>
                <a:spcPct val="100000"/>
              </a:lnSpc>
              <a:spcBef>
                <a:spcPts val="100"/>
              </a:spcBef>
            </a:pPr>
            <a:r>
              <a:rPr lang="fr-FR" dirty="0" err="1"/>
              <a:t>Distribusi</a:t>
            </a:r>
            <a:r>
              <a:rPr lang="fr-FR" dirty="0"/>
              <a:t> Normal</a:t>
            </a:r>
            <a:endParaRPr spc="-750" dirty="0"/>
          </a:p>
        </p:txBody>
      </p:sp>
      <p:sp>
        <p:nvSpPr>
          <p:cNvPr id="4" name="object 4"/>
          <p:cNvSpPr/>
          <p:nvPr/>
        </p:nvSpPr>
        <p:spPr>
          <a:xfrm>
            <a:off x="2476500" y="1700529"/>
            <a:ext cx="7148830" cy="403225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7269412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Cara Perhitungannya :</a:t>
            </a:r>
            <a:endParaRPr lang="id-ID" dirty="0"/>
          </a:p>
        </p:txBody>
      </p:sp>
      <p:pic>
        <p:nvPicPr>
          <p:cNvPr id="4" name="Picture 3"/>
          <p:cNvPicPr>
            <a:picLocks noChangeAspect="1"/>
          </p:cNvPicPr>
          <p:nvPr/>
        </p:nvPicPr>
        <p:blipFill>
          <a:blip r:embed="rId2"/>
          <a:stretch>
            <a:fillRect/>
          </a:stretch>
        </p:blipFill>
        <p:spPr>
          <a:xfrm>
            <a:off x="1913544" y="1502429"/>
            <a:ext cx="8714535" cy="4981285"/>
          </a:xfrm>
          <a:prstGeom prst="rect">
            <a:avLst/>
          </a:prstGeom>
        </p:spPr>
      </p:pic>
      <p:sp>
        <p:nvSpPr>
          <p:cNvPr id="3" name="TextBox 2"/>
          <p:cNvSpPr txBox="1"/>
          <p:nvPr/>
        </p:nvSpPr>
        <p:spPr>
          <a:xfrm>
            <a:off x="6454588" y="3993071"/>
            <a:ext cx="2622834" cy="369332"/>
          </a:xfrm>
          <a:prstGeom prst="rect">
            <a:avLst/>
          </a:prstGeom>
          <a:noFill/>
        </p:spPr>
        <p:txBody>
          <a:bodyPr wrap="none" rtlCol="0">
            <a:spAutoFit/>
          </a:bodyPr>
          <a:lstStyle/>
          <a:p>
            <a:r>
              <a:rPr lang="id-ID" dirty="0" smtClean="0"/>
              <a:t>X²hitung per sel : (a – E)/E</a:t>
            </a:r>
            <a:endParaRPr lang="id-ID" dirty="0"/>
          </a:p>
        </p:txBody>
      </p:sp>
    </p:spTree>
    <p:extLst>
      <p:ext uri="{BB962C8B-B14F-4D97-AF65-F5344CB8AC3E}">
        <p14:creationId xmlns:p14="http://schemas.microsoft.com/office/powerpoint/2010/main" val="15238289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Ketentuan Pemakaian Chi-Kuadrat (</a:t>
            </a:r>
            <a:r>
              <a:rPr lang="el-GR" dirty="0"/>
              <a:t>χ2 )</a:t>
            </a:r>
            <a:endParaRPr lang="id-ID" dirty="0"/>
          </a:p>
        </p:txBody>
      </p:sp>
      <p:sp>
        <p:nvSpPr>
          <p:cNvPr id="3" name="Content Placeholder 2"/>
          <p:cNvSpPr>
            <a:spLocks noGrp="1"/>
          </p:cNvSpPr>
          <p:nvPr>
            <p:ph idx="1"/>
          </p:nvPr>
        </p:nvSpPr>
        <p:spPr>
          <a:xfrm>
            <a:off x="838200" y="1949824"/>
            <a:ext cx="10515600" cy="4639235"/>
          </a:xfrm>
        </p:spPr>
        <p:txBody>
          <a:bodyPr>
            <a:normAutofit/>
          </a:bodyPr>
          <a:lstStyle/>
          <a:p>
            <a:pPr marL="0" indent="0" algn="just">
              <a:buNone/>
            </a:pPr>
            <a:r>
              <a:rPr lang="id-ID" sz="2400" dirty="0"/>
              <a:t>Agar pengujian hipotesis dengan Chi Kuadrat dapat digunakan dengan baik, maka hendaknya memperhatikan ketentuan-ketentuan sebagai berikut : </a:t>
            </a:r>
            <a:endParaRPr lang="id-ID" sz="2400" dirty="0" smtClean="0"/>
          </a:p>
          <a:p>
            <a:pPr algn="just"/>
            <a:r>
              <a:rPr lang="id-ID" sz="2400" dirty="0" smtClean="0"/>
              <a:t>Jumlah </a:t>
            </a:r>
            <a:r>
              <a:rPr lang="id-ID" sz="2400" dirty="0"/>
              <a:t>sampel harus cukup besar untuk meyakinkan kita bahwa terdapat kesamaan antara distribusi teoritis dengan distribusi sampling Chi Kuadrat. </a:t>
            </a:r>
            <a:endParaRPr lang="id-ID" sz="2400" dirty="0" smtClean="0"/>
          </a:p>
          <a:p>
            <a:pPr algn="just"/>
            <a:r>
              <a:rPr lang="id-ID" sz="2400" dirty="0" smtClean="0"/>
              <a:t>Pengamatan </a:t>
            </a:r>
            <a:r>
              <a:rPr lang="id-ID" sz="2400" dirty="0"/>
              <a:t>harus bersifat independen (unpaired). Ini berarti bahwa jawaban satu subjek tidak berpengaruh terhadap jawaban </a:t>
            </a:r>
            <a:r>
              <a:rPr lang="id-ID" sz="2400" dirty="0" smtClean="0"/>
              <a:t>subjek </a:t>
            </a:r>
            <a:r>
              <a:rPr lang="id-ID" sz="2400" dirty="0"/>
              <a:t>lain atau satu subjek hanya satu kali digunakan dalam analisis</a:t>
            </a:r>
            <a:r>
              <a:rPr lang="id-ID" sz="2400" dirty="0" smtClean="0"/>
              <a:t>.</a:t>
            </a:r>
          </a:p>
          <a:p>
            <a:pPr algn="just"/>
            <a:r>
              <a:rPr lang="id-ID" sz="2400" dirty="0"/>
              <a:t>Pengujian Chi Kuadrat hanya dapat digunakan pada data deskrit (data frekuensi atau data kategori) atau data kontinu yang telah dikelompokan menjadi </a:t>
            </a:r>
            <a:r>
              <a:rPr lang="id-ID" sz="2400" dirty="0" smtClean="0"/>
              <a:t>kategori.</a:t>
            </a:r>
          </a:p>
          <a:p>
            <a:pPr algn="just"/>
            <a:r>
              <a:rPr lang="id-ID" sz="2400" dirty="0" smtClean="0"/>
              <a:t>Jumlah </a:t>
            </a:r>
            <a:r>
              <a:rPr lang="id-ID" sz="2400" dirty="0"/>
              <a:t>frekuensi yang diharapkan harus sama dengan jumlah frekuensi yang </a:t>
            </a:r>
            <a:r>
              <a:rPr lang="id-ID" sz="2400" dirty="0" smtClean="0"/>
              <a:t>diamati.</a:t>
            </a:r>
          </a:p>
        </p:txBody>
      </p:sp>
    </p:spTree>
    <p:extLst>
      <p:ext uri="{BB962C8B-B14F-4D97-AF65-F5344CB8AC3E}">
        <p14:creationId xmlns:p14="http://schemas.microsoft.com/office/powerpoint/2010/main" val="10848236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14637" y="2504235"/>
            <a:ext cx="6562725" cy="2333625"/>
          </a:xfrm>
          <a:prstGeom prst="rect">
            <a:avLst/>
          </a:prstGeom>
        </p:spPr>
      </p:pic>
      <p:sp>
        <p:nvSpPr>
          <p:cNvPr id="2" name="Title 1"/>
          <p:cNvSpPr>
            <a:spLocks noGrp="1"/>
          </p:cNvSpPr>
          <p:nvPr>
            <p:ph type="title"/>
          </p:nvPr>
        </p:nvSpPr>
        <p:spPr/>
        <p:txBody>
          <a:bodyPr/>
          <a:lstStyle/>
          <a:p>
            <a:r>
              <a:rPr lang="id-ID" dirty="0" smtClean="0"/>
              <a:t>Contoh Soal :</a:t>
            </a:r>
            <a:endParaRPr lang="id-ID" dirty="0"/>
          </a:p>
        </p:txBody>
      </p:sp>
      <p:sp>
        <p:nvSpPr>
          <p:cNvPr id="3" name="Content Placeholder 2"/>
          <p:cNvSpPr>
            <a:spLocks noGrp="1"/>
          </p:cNvSpPr>
          <p:nvPr>
            <p:ph idx="1"/>
          </p:nvPr>
        </p:nvSpPr>
        <p:spPr>
          <a:xfrm>
            <a:off x="838200" y="1452282"/>
            <a:ext cx="10515600" cy="5109883"/>
          </a:xfrm>
        </p:spPr>
        <p:txBody>
          <a:bodyPr>
            <a:normAutofit/>
          </a:bodyPr>
          <a:lstStyle/>
          <a:p>
            <a:pPr algn="just"/>
            <a:r>
              <a:rPr lang="id-ID" sz="2000" dirty="0"/>
              <a:t>Sebuah studi dilakukan untuk meneliti apakah terdapat perbedaan proporsi atau apakah terdapat hubungan antara tingkat pemahamana pasien tentang hak dan kewajibannya dengan tingkat kepuasan pasien tersebut. Ujilah hipotesis dari penelitian tersebut dan berikan kesimpulan </a:t>
            </a:r>
            <a:r>
              <a:rPr lang="id-ID" sz="2000" dirty="0" smtClean="0"/>
              <a:t>!</a:t>
            </a:r>
          </a:p>
          <a:p>
            <a:pPr algn="just"/>
            <a:endParaRPr lang="id-ID" sz="2000" dirty="0"/>
          </a:p>
          <a:p>
            <a:pPr algn="just"/>
            <a:endParaRPr lang="id-ID" sz="2000" dirty="0" smtClean="0"/>
          </a:p>
          <a:p>
            <a:pPr algn="just"/>
            <a:endParaRPr lang="id-ID" sz="2000" dirty="0"/>
          </a:p>
          <a:p>
            <a:pPr algn="just"/>
            <a:endParaRPr lang="id-ID" sz="2000" dirty="0" smtClean="0"/>
          </a:p>
          <a:p>
            <a:pPr algn="just"/>
            <a:endParaRPr lang="id-ID" sz="2000" dirty="0"/>
          </a:p>
          <a:p>
            <a:pPr algn="just"/>
            <a:endParaRPr lang="id-ID" sz="2000" dirty="0" smtClean="0"/>
          </a:p>
          <a:p>
            <a:pPr marL="0" indent="0" algn="just">
              <a:buNone/>
            </a:pPr>
            <a:r>
              <a:rPr lang="id-ID" sz="2000" dirty="0"/>
              <a:t>Hipotesis: </a:t>
            </a:r>
            <a:endParaRPr lang="id-ID" sz="2000" dirty="0" smtClean="0"/>
          </a:p>
          <a:p>
            <a:pPr algn="just"/>
            <a:r>
              <a:rPr lang="id-ID" sz="2000" dirty="0" smtClean="0"/>
              <a:t>H0 </a:t>
            </a:r>
            <a:r>
              <a:rPr lang="id-ID" sz="2000" dirty="0"/>
              <a:t>: tidak terdapat perbedaan tingkat kepuasan pasien dengan tingkat pemahaman terhadap hak dan kewajiban pasien </a:t>
            </a:r>
            <a:endParaRPr lang="id-ID" sz="2000" dirty="0" smtClean="0"/>
          </a:p>
          <a:p>
            <a:pPr algn="just"/>
            <a:r>
              <a:rPr lang="id-ID" sz="2000" dirty="0" smtClean="0"/>
              <a:t>H1 </a:t>
            </a:r>
            <a:r>
              <a:rPr lang="id-ID" sz="2000" dirty="0"/>
              <a:t>: terdapat perbedaan tingkat kepuasan pasien dengan tingkat pemahaman terhadap hak dan kewajiban pasien</a:t>
            </a:r>
          </a:p>
        </p:txBody>
      </p:sp>
      <p:sp>
        <p:nvSpPr>
          <p:cNvPr id="5" name="Rectangle 4"/>
          <p:cNvSpPr/>
          <p:nvPr/>
        </p:nvSpPr>
        <p:spPr>
          <a:xfrm>
            <a:off x="1101701" y="2319569"/>
            <a:ext cx="1449436" cy="369332"/>
          </a:xfrm>
          <a:prstGeom prst="rect">
            <a:avLst/>
          </a:prstGeom>
        </p:spPr>
        <p:txBody>
          <a:bodyPr wrap="none">
            <a:spAutoFit/>
          </a:bodyPr>
          <a:lstStyle/>
          <a:p>
            <a:r>
              <a:rPr lang="el-GR" dirty="0"/>
              <a:t>α </a:t>
            </a:r>
            <a:r>
              <a:rPr lang="id-ID" dirty="0"/>
              <a:t>= </a:t>
            </a:r>
            <a:r>
              <a:rPr lang="el-GR" dirty="0"/>
              <a:t>5%</a:t>
            </a:r>
            <a:r>
              <a:rPr lang="id-ID" dirty="0"/>
              <a:t> = 0,05</a:t>
            </a:r>
          </a:p>
        </p:txBody>
      </p:sp>
    </p:spTree>
    <p:extLst>
      <p:ext uri="{BB962C8B-B14F-4D97-AF65-F5344CB8AC3E}">
        <p14:creationId xmlns:p14="http://schemas.microsoft.com/office/powerpoint/2010/main" val="10490850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29553"/>
            <a:ext cx="10515600" cy="5047410"/>
          </a:xfrm>
        </p:spPr>
        <p:txBody>
          <a:bodyPr/>
          <a:lstStyle/>
          <a:p>
            <a:r>
              <a:rPr lang="it-IT" dirty="0"/>
              <a:t>Kriteria pengujian menggunakan tabel χ² (tabel chi-square</a:t>
            </a:r>
            <a:r>
              <a:rPr lang="it-IT" dirty="0" smtClean="0"/>
              <a:t>)</a:t>
            </a:r>
            <a:r>
              <a:rPr lang="id-ID" dirty="0"/>
              <a:t> : </a:t>
            </a:r>
            <a:r>
              <a:rPr lang="el-GR" dirty="0" smtClean="0"/>
              <a:t>χ²</a:t>
            </a:r>
            <a:r>
              <a:rPr lang="id-ID" dirty="0" smtClean="0"/>
              <a:t>tabel</a:t>
            </a:r>
            <a:r>
              <a:rPr lang="el-GR" dirty="0" smtClean="0"/>
              <a:t> (</a:t>
            </a:r>
            <a:r>
              <a:rPr lang="id-ID" dirty="0"/>
              <a:t>baris-1.kolom-1) = </a:t>
            </a:r>
            <a:r>
              <a:rPr lang="el-GR" dirty="0" smtClean="0"/>
              <a:t>(3-1.4-1</a:t>
            </a:r>
            <a:r>
              <a:rPr lang="el-GR" dirty="0"/>
              <a:t>) = </a:t>
            </a:r>
            <a:r>
              <a:rPr lang="el-GR" dirty="0" smtClean="0"/>
              <a:t>6</a:t>
            </a:r>
            <a:r>
              <a:rPr lang="id-ID" dirty="0" smtClean="0"/>
              <a:t> (df)</a:t>
            </a:r>
          </a:p>
          <a:p>
            <a:r>
              <a:rPr lang="el-GR" dirty="0" smtClean="0"/>
              <a:t>α </a:t>
            </a:r>
            <a:r>
              <a:rPr lang="id-ID" dirty="0" smtClean="0"/>
              <a:t>= </a:t>
            </a:r>
            <a:r>
              <a:rPr lang="el-GR" dirty="0" smtClean="0"/>
              <a:t>5%</a:t>
            </a:r>
            <a:r>
              <a:rPr lang="id-ID" dirty="0" smtClean="0"/>
              <a:t> = 0,05</a:t>
            </a:r>
          </a:p>
          <a:p>
            <a:r>
              <a:rPr lang="id-ID" dirty="0" smtClean="0"/>
              <a:t>df(6)</a:t>
            </a:r>
            <a:r>
              <a:rPr lang="el-GR" dirty="0"/>
              <a:t> </a:t>
            </a:r>
            <a:r>
              <a:rPr lang="el-GR" dirty="0" smtClean="0"/>
              <a:t>α</a:t>
            </a:r>
            <a:r>
              <a:rPr lang="id-ID" dirty="0" smtClean="0"/>
              <a:t> 0,05</a:t>
            </a:r>
          </a:p>
          <a:p>
            <a:endParaRPr lang="id-ID" dirty="0"/>
          </a:p>
          <a:p>
            <a:endParaRPr lang="id-ID" dirty="0" smtClean="0"/>
          </a:p>
          <a:p>
            <a:endParaRPr lang="id-ID" dirty="0"/>
          </a:p>
          <a:p>
            <a:endParaRPr lang="id-ID" dirty="0" smtClean="0"/>
          </a:p>
          <a:p>
            <a:r>
              <a:rPr lang="el-GR" dirty="0" smtClean="0"/>
              <a:t>Χ²</a:t>
            </a:r>
            <a:r>
              <a:rPr lang="id-ID" dirty="0" smtClean="0"/>
              <a:t>tabel = 12,59</a:t>
            </a:r>
            <a:endParaRPr lang="id-ID" dirty="0"/>
          </a:p>
        </p:txBody>
      </p:sp>
      <p:pic>
        <p:nvPicPr>
          <p:cNvPr id="17" name="Picture 16"/>
          <p:cNvPicPr>
            <a:picLocks noChangeAspect="1"/>
          </p:cNvPicPr>
          <p:nvPr/>
        </p:nvPicPr>
        <p:blipFill>
          <a:blip r:embed="rId2"/>
          <a:stretch>
            <a:fillRect/>
          </a:stretch>
        </p:blipFill>
        <p:spPr>
          <a:xfrm>
            <a:off x="3838575" y="2005293"/>
            <a:ext cx="4514850" cy="2686050"/>
          </a:xfrm>
          <a:prstGeom prst="rect">
            <a:avLst/>
          </a:prstGeom>
        </p:spPr>
      </p:pic>
      <p:cxnSp>
        <p:nvCxnSpPr>
          <p:cNvPr id="19" name="Straight Arrow Connector 18"/>
          <p:cNvCxnSpPr/>
          <p:nvPr/>
        </p:nvCxnSpPr>
        <p:spPr>
          <a:xfrm>
            <a:off x="1694329" y="2904565"/>
            <a:ext cx="2366683" cy="968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944906" y="2743200"/>
            <a:ext cx="2353235" cy="1344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889816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468359" y="3185272"/>
            <a:ext cx="7948193" cy="3258195"/>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441791" y="996763"/>
            <a:ext cx="5811091" cy="2002644"/>
          </a:xfrm>
          <a:prstGeom prst="rect">
            <a:avLst/>
          </a:prstGeom>
        </p:spPr>
      </p:pic>
    </p:spTree>
    <p:extLst>
      <p:ext uri="{BB962C8B-B14F-4D97-AF65-F5344CB8AC3E}">
        <p14:creationId xmlns:p14="http://schemas.microsoft.com/office/powerpoint/2010/main" val="7044036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01353"/>
            <a:ext cx="10515600" cy="2075610"/>
          </a:xfrm>
        </p:spPr>
        <p:txBody>
          <a:bodyPr>
            <a:normAutofit/>
          </a:bodyPr>
          <a:lstStyle/>
          <a:p>
            <a:pPr marL="0" indent="0">
              <a:buNone/>
            </a:pPr>
            <a:r>
              <a:rPr lang="el-GR" sz="2000" dirty="0"/>
              <a:t>χ² </a:t>
            </a:r>
            <a:r>
              <a:rPr lang="id-ID" sz="2000" dirty="0" smtClean="0"/>
              <a:t>hitung </a:t>
            </a:r>
            <a:r>
              <a:rPr lang="el-GR" sz="2000" dirty="0" smtClean="0"/>
              <a:t>= </a:t>
            </a:r>
            <a:r>
              <a:rPr lang="el-GR" sz="2000" dirty="0"/>
              <a:t>11,2 + 0,49 + 7,21 + 0,49 = 19,39 </a:t>
            </a:r>
            <a:endParaRPr lang="id-ID" sz="2000" dirty="0" smtClean="0"/>
          </a:p>
          <a:p>
            <a:pPr marL="0" indent="0">
              <a:buNone/>
            </a:pPr>
            <a:r>
              <a:rPr lang="id-ID" sz="2000" dirty="0" smtClean="0"/>
              <a:t>KESIMPULAN</a:t>
            </a:r>
            <a:r>
              <a:rPr lang="id-ID" sz="2000" dirty="0"/>
              <a:t>: </a:t>
            </a:r>
            <a:endParaRPr lang="id-ID" sz="2000" dirty="0" smtClean="0"/>
          </a:p>
          <a:p>
            <a:r>
              <a:rPr lang="el-GR" sz="2000" dirty="0" smtClean="0"/>
              <a:t>χ² </a:t>
            </a:r>
            <a:r>
              <a:rPr lang="id-ID" sz="2000" dirty="0"/>
              <a:t>hitung (19,39 ) &gt; </a:t>
            </a:r>
            <a:r>
              <a:rPr lang="el-GR" sz="2000" dirty="0"/>
              <a:t>χ² </a:t>
            </a:r>
            <a:r>
              <a:rPr lang="id-ID" sz="2000" dirty="0"/>
              <a:t>tabel (12,592) maka tolak H0 artinya terdapat perbedaan tingkat kepuasan pasien dengan tingkat pemahaman terhadap hak dan kewajiban pasien </a:t>
            </a:r>
          </a:p>
        </p:txBody>
      </p:sp>
      <p:pic>
        <p:nvPicPr>
          <p:cNvPr id="5" name="Picture 4"/>
          <p:cNvPicPr>
            <a:picLocks noChangeAspect="1"/>
          </p:cNvPicPr>
          <p:nvPr/>
        </p:nvPicPr>
        <p:blipFill>
          <a:blip r:embed="rId2"/>
          <a:stretch>
            <a:fillRect/>
          </a:stretch>
        </p:blipFill>
        <p:spPr>
          <a:xfrm>
            <a:off x="954180" y="1190904"/>
            <a:ext cx="6466451" cy="2318778"/>
          </a:xfrm>
          <a:prstGeom prst="rect">
            <a:avLst/>
          </a:prstGeom>
        </p:spPr>
      </p:pic>
      <p:pic>
        <p:nvPicPr>
          <p:cNvPr id="6" name="Picture 5"/>
          <p:cNvPicPr>
            <a:picLocks noChangeAspect="1"/>
          </p:cNvPicPr>
          <p:nvPr/>
        </p:nvPicPr>
        <p:blipFill>
          <a:blip r:embed="rId3"/>
          <a:stretch>
            <a:fillRect/>
          </a:stretch>
        </p:blipFill>
        <p:spPr>
          <a:xfrm>
            <a:off x="1065215" y="3509682"/>
            <a:ext cx="6355416" cy="311330"/>
          </a:xfrm>
          <a:prstGeom prst="rect">
            <a:avLst/>
          </a:prstGeom>
        </p:spPr>
      </p:pic>
      <p:sp>
        <p:nvSpPr>
          <p:cNvPr id="7" name="TextBox 6"/>
          <p:cNvSpPr txBox="1"/>
          <p:nvPr/>
        </p:nvSpPr>
        <p:spPr>
          <a:xfrm>
            <a:off x="7718612" y="1190904"/>
            <a:ext cx="2622834" cy="369332"/>
          </a:xfrm>
          <a:prstGeom prst="rect">
            <a:avLst/>
          </a:prstGeom>
          <a:noFill/>
        </p:spPr>
        <p:txBody>
          <a:bodyPr wrap="none" rtlCol="0">
            <a:spAutoFit/>
          </a:bodyPr>
          <a:lstStyle/>
          <a:p>
            <a:r>
              <a:rPr lang="id-ID" dirty="0" smtClean="0"/>
              <a:t>X²hitung per sel : (a – E)/E</a:t>
            </a:r>
            <a:endParaRPr lang="id-ID" dirty="0"/>
          </a:p>
        </p:txBody>
      </p:sp>
    </p:spTree>
    <p:extLst>
      <p:ext uri="{BB962C8B-B14F-4D97-AF65-F5344CB8AC3E}">
        <p14:creationId xmlns:p14="http://schemas.microsoft.com/office/powerpoint/2010/main" val="12744481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9128" y="237744"/>
            <a:ext cx="10515600" cy="1325563"/>
          </a:xfrm>
        </p:spPr>
        <p:txBody>
          <a:bodyPr/>
          <a:lstStyle/>
          <a:p>
            <a:r>
              <a:rPr lang="en-ID" dirty="0" err="1"/>
              <a:t>Daftar</a:t>
            </a:r>
            <a:r>
              <a:rPr lang="en-ID" dirty="0"/>
              <a:t> </a:t>
            </a:r>
            <a:r>
              <a:rPr lang="en-ID" dirty="0" err="1"/>
              <a:t>Pustaka</a:t>
            </a:r>
            <a:endParaRPr lang="en-US" dirty="0"/>
          </a:p>
        </p:txBody>
      </p:sp>
      <p:sp>
        <p:nvSpPr>
          <p:cNvPr id="3" name="Slide Number Placeholder 2"/>
          <p:cNvSpPr>
            <a:spLocks noGrp="1"/>
          </p:cNvSpPr>
          <p:nvPr>
            <p:ph type="sldNum" sz="quarter" idx="12"/>
          </p:nvPr>
        </p:nvSpPr>
        <p:spPr/>
        <p:txBody>
          <a:bodyPr/>
          <a:lstStyle/>
          <a:p>
            <a:fld id="{32B87638-22CA-44D4-8B2C-5BAA397DFA19}" type="slidenum">
              <a:rPr lang="id-ID" smtClean="0"/>
              <a:t>36</a:t>
            </a:fld>
            <a:endParaRPr lang="id-ID"/>
          </a:p>
        </p:txBody>
      </p:sp>
      <p:sp>
        <p:nvSpPr>
          <p:cNvPr id="4" name="Rectangle 3"/>
          <p:cNvSpPr/>
          <p:nvPr/>
        </p:nvSpPr>
        <p:spPr>
          <a:xfrm>
            <a:off x="1648264" y="1325563"/>
            <a:ext cx="8895471" cy="4524315"/>
          </a:xfrm>
          <a:prstGeom prst="rect">
            <a:avLst/>
          </a:prstGeom>
        </p:spPr>
        <p:txBody>
          <a:bodyPr wrap="square">
            <a:spAutoFit/>
          </a:bodyPr>
          <a:lstStyle/>
          <a:p>
            <a:pPr algn="just">
              <a:spcAft>
                <a:spcPts val="0"/>
              </a:spcAft>
            </a:pPr>
            <a:r>
              <a:rPr lang="en-US" spc="95" dirty="0">
                <a:latin typeface="Arial" panose="020B0604020202020204" pitchFamily="34" charset="0"/>
                <a:ea typeface="Times New Roman" panose="02020603050405020304" pitchFamily="18" charset="0"/>
              </a:rPr>
              <a:t> </a:t>
            </a:r>
            <a:endParaRPr lang="en-US" sz="14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pPr>
            <a:r>
              <a:rPr lang="en-US" spc="95" dirty="0">
                <a:latin typeface="Arial" panose="020B0604020202020204" pitchFamily="34" charset="0"/>
                <a:ea typeface="Times New Roman" panose="02020603050405020304" pitchFamily="18" charset="0"/>
              </a:rPr>
              <a:t>Prof. Dr. </a:t>
            </a:r>
            <a:r>
              <a:rPr lang="en-US" spc="95" dirty="0" err="1">
                <a:latin typeface="Arial" panose="020B0604020202020204" pitchFamily="34" charset="0"/>
                <a:ea typeface="Times New Roman" panose="02020603050405020304" pitchFamily="18" charset="0"/>
              </a:rPr>
              <a:t>Agus</a:t>
            </a:r>
            <a:r>
              <a:rPr lang="en-US" spc="95" dirty="0">
                <a:latin typeface="Arial" panose="020B0604020202020204" pitchFamily="34" charset="0"/>
                <a:ea typeface="Times New Roman" panose="02020603050405020304" pitchFamily="18" charset="0"/>
              </a:rPr>
              <a:t> </a:t>
            </a:r>
            <a:r>
              <a:rPr lang="en-US" spc="95" dirty="0" err="1">
                <a:latin typeface="Arial" panose="020B0604020202020204" pitchFamily="34" charset="0"/>
                <a:ea typeface="Times New Roman" panose="02020603050405020304" pitchFamily="18" charset="0"/>
              </a:rPr>
              <a:t>Irianto</a:t>
            </a:r>
            <a:r>
              <a:rPr lang="en-US" spc="95" dirty="0">
                <a:latin typeface="Arial" panose="020B0604020202020204" pitchFamily="34" charset="0"/>
                <a:ea typeface="Times New Roman" panose="02020603050405020304" pitchFamily="18" charset="0"/>
              </a:rPr>
              <a:t>, , “</a:t>
            </a:r>
            <a:r>
              <a:rPr lang="en-US" spc="95" dirty="0" err="1">
                <a:latin typeface="Arial" panose="020B0604020202020204" pitchFamily="34" charset="0"/>
                <a:ea typeface="Times New Roman" panose="02020603050405020304" pitchFamily="18" charset="0"/>
              </a:rPr>
              <a:t>Statistik</a:t>
            </a:r>
            <a:r>
              <a:rPr lang="en-US" spc="95" dirty="0">
                <a:latin typeface="Arial" panose="020B0604020202020204" pitchFamily="34" charset="0"/>
                <a:ea typeface="Times New Roman" panose="02020603050405020304" pitchFamily="18" charset="0"/>
              </a:rPr>
              <a:t> : </a:t>
            </a:r>
            <a:r>
              <a:rPr lang="en-US" spc="95" dirty="0" err="1">
                <a:latin typeface="Arial" panose="020B0604020202020204" pitchFamily="34" charset="0"/>
                <a:ea typeface="Times New Roman" panose="02020603050405020304" pitchFamily="18" charset="0"/>
              </a:rPr>
              <a:t>Konsep</a:t>
            </a:r>
            <a:r>
              <a:rPr lang="en-US" spc="95" dirty="0">
                <a:latin typeface="Arial" panose="020B0604020202020204" pitchFamily="34" charset="0"/>
                <a:ea typeface="Times New Roman" panose="02020603050405020304" pitchFamily="18" charset="0"/>
              </a:rPr>
              <a:t> </a:t>
            </a:r>
            <a:r>
              <a:rPr lang="en-US" spc="95" dirty="0" err="1">
                <a:latin typeface="Arial" panose="020B0604020202020204" pitchFamily="34" charset="0"/>
                <a:ea typeface="Times New Roman" panose="02020603050405020304" pitchFamily="18" charset="0"/>
              </a:rPr>
              <a:t>Dasar</a:t>
            </a:r>
            <a:r>
              <a:rPr lang="en-US" spc="95" dirty="0">
                <a:latin typeface="Arial" panose="020B0604020202020204" pitchFamily="34" charset="0"/>
                <a:ea typeface="Times New Roman" panose="02020603050405020304" pitchFamily="18" charset="0"/>
              </a:rPr>
              <a:t> </a:t>
            </a:r>
            <a:r>
              <a:rPr lang="en-US" spc="95" dirty="0" err="1">
                <a:latin typeface="Arial" panose="020B0604020202020204" pitchFamily="34" charset="0"/>
                <a:ea typeface="Times New Roman" panose="02020603050405020304" pitchFamily="18" charset="0"/>
              </a:rPr>
              <a:t>dan</a:t>
            </a:r>
            <a:r>
              <a:rPr lang="en-US" spc="95" dirty="0">
                <a:latin typeface="Arial" panose="020B0604020202020204" pitchFamily="34" charset="0"/>
                <a:ea typeface="Times New Roman" panose="02020603050405020304" pitchFamily="18" charset="0"/>
              </a:rPr>
              <a:t> </a:t>
            </a:r>
            <a:r>
              <a:rPr lang="en-US" spc="95" dirty="0" err="1">
                <a:latin typeface="Arial" panose="020B0604020202020204" pitchFamily="34" charset="0"/>
                <a:ea typeface="Times New Roman" panose="02020603050405020304" pitchFamily="18" charset="0"/>
              </a:rPr>
              <a:t>Aplikasinya</a:t>
            </a:r>
            <a:r>
              <a:rPr lang="en-US" spc="95" dirty="0">
                <a:latin typeface="Arial" panose="020B0604020202020204" pitchFamily="34" charset="0"/>
                <a:ea typeface="Times New Roman" panose="02020603050405020304" pitchFamily="18" charset="0"/>
              </a:rPr>
              <a:t>”, Jakarta, </a:t>
            </a:r>
            <a:r>
              <a:rPr lang="en-US" spc="95" dirty="0" err="1">
                <a:latin typeface="Arial" panose="020B0604020202020204" pitchFamily="34" charset="0"/>
                <a:ea typeface="Times New Roman" panose="02020603050405020304" pitchFamily="18" charset="0"/>
              </a:rPr>
              <a:t>Kencana</a:t>
            </a:r>
            <a:r>
              <a:rPr lang="en-US" spc="95" dirty="0">
                <a:latin typeface="Arial" panose="020B0604020202020204" pitchFamily="34" charset="0"/>
                <a:ea typeface="Times New Roman" panose="02020603050405020304" pitchFamily="18" charset="0"/>
              </a:rPr>
              <a:t>, 2006 </a:t>
            </a:r>
            <a:endParaRPr lang="en-US" sz="1400" dirty="0">
              <a:latin typeface="Times New Roman" panose="02020603050405020304" pitchFamily="18" charset="0"/>
              <a:ea typeface="Times New Roman" panose="02020603050405020304" pitchFamily="18" charset="0"/>
            </a:endParaRPr>
          </a:p>
          <a:p>
            <a:pPr marL="457200" algn="just">
              <a:spcAft>
                <a:spcPts val="0"/>
              </a:spcAft>
            </a:pPr>
            <a:r>
              <a:rPr lang="en-US" spc="95" dirty="0">
                <a:latin typeface="Arial" panose="020B0604020202020204" pitchFamily="34" charset="0"/>
                <a:ea typeface="Times New Roman" panose="02020603050405020304" pitchFamily="18" charset="0"/>
              </a:rPr>
              <a:t> </a:t>
            </a:r>
            <a:endParaRPr lang="en-US" sz="14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startAt="2"/>
            </a:pPr>
            <a:r>
              <a:rPr lang="en-US" spc="95" dirty="0">
                <a:latin typeface="Arial" panose="020B0604020202020204" pitchFamily="34" charset="0"/>
                <a:ea typeface="Times New Roman" panose="02020603050405020304" pitchFamily="18" charset="0"/>
              </a:rPr>
              <a:t>Getut </a:t>
            </a:r>
            <a:r>
              <a:rPr lang="en-US" spc="95" dirty="0" err="1">
                <a:latin typeface="Arial" panose="020B0604020202020204" pitchFamily="34" charset="0"/>
                <a:ea typeface="Times New Roman" panose="02020603050405020304" pitchFamily="18" charset="0"/>
              </a:rPr>
              <a:t>Pramesti</a:t>
            </a:r>
            <a:r>
              <a:rPr lang="en-US" spc="95" dirty="0">
                <a:latin typeface="Arial" panose="020B0604020202020204" pitchFamily="34" charset="0"/>
                <a:ea typeface="Times New Roman" panose="02020603050405020304" pitchFamily="18" charset="0"/>
              </a:rPr>
              <a:t>, “</a:t>
            </a:r>
            <a:r>
              <a:rPr lang="en-US" spc="95" dirty="0" err="1">
                <a:latin typeface="Arial" panose="020B0604020202020204" pitchFamily="34" charset="0"/>
                <a:ea typeface="Times New Roman" panose="02020603050405020304" pitchFamily="18" charset="0"/>
              </a:rPr>
              <a:t>Aplikasi</a:t>
            </a:r>
            <a:r>
              <a:rPr lang="en-US" spc="95" dirty="0">
                <a:latin typeface="Arial" panose="020B0604020202020204" pitchFamily="34" charset="0"/>
                <a:ea typeface="Times New Roman" panose="02020603050405020304" pitchFamily="18" charset="0"/>
              </a:rPr>
              <a:t> SPSS 15.0 </a:t>
            </a:r>
            <a:r>
              <a:rPr lang="en-US" spc="95" dirty="0" err="1">
                <a:latin typeface="Arial" panose="020B0604020202020204" pitchFamily="34" charset="0"/>
                <a:ea typeface="Times New Roman" panose="02020603050405020304" pitchFamily="18" charset="0"/>
              </a:rPr>
              <a:t>dalam</a:t>
            </a:r>
            <a:r>
              <a:rPr lang="en-US" spc="95" dirty="0">
                <a:latin typeface="Arial" panose="020B0604020202020204" pitchFamily="34" charset="0"/>
                <a:ea typeface="Times New Roman" panose="02020603050405020304" pitchFamily="18" charset="0"/>
              </a:rPr>
              <a:t> Model Linier </a:t>
            </a:r>
            <a:r>
              <a:rPr lang="en-US" spc="95" dirty="0" err="1">
                <a:latin typeface="Arial" panose="020B0604020202020204" pitchFamily="34" charset="0"/>
                <a:ea typeface="Times New Roman" panose="02020603050405020304" pitchFamily="18" charset="0"/>
              </a:rPr>
              <a:t>Statistika</a:t>
            </a:r>
            <a:r>
              <a:rPr lang="en-US" spc="95" dirty="0">
                <a:latin typeface="Arial" panose="020B0604020202020204" pitchFamily="34" charset="0"/>
                <a:ea typeface="Times New Roman" panose="02020603050405020304" pitchFamily="18" charset="0"/>
              </a:rPr>
              <a:t>”, Jakarta, Media Alex </a:t>
            </a:r>
            <a:r>
              <a:rPr lang="en-US" spc="95" dirty="0" err="1">
                <a:latin typeface="Arial" panose="020B0604020202020204" pitchFamily="34" charset="0"/>
                <a:ea typeface="Times New Roman" panose="02020603050405020304" pitchFamily="18" charset="0"/>
              </a:rPr>
              <a:t>Computindo</a:t>
            </a:r>
            <a:r>
              <a:rPr lang="en-US" spc="95" dirty="0">
                <a:latin typeface="Arial" panose="020B0604020202020204" pitchFamily="34" charset="0"/>
                <a:ea typeface="Times New Roman" panose="02020603050405020304" pitchFamily="18" charset="0"/>
              </a:rPr>
              <a:t>, 2007.</a:t>
            </a:r>
            <a:endParaRPr lang="en-US" sz="1400" dirty="0">
              <a:latin typeface="Times New Roman" panose="02020603050405020304" pitchFamily="18" charset="0"/>
              <a:ea typeface="Times New Roman" panose="02020603050405020304" pitchFamily="18" charset="0"/>
            </a:endParaRPr>
          </a:p>
          <a:p>
            <a:pPr marL="457200">
              <a:spcAft>
                <a:spcPts val="0"/>
              </a:spcAft>
            </a:pPr>
            <a:r>
              <a:rPr lang="en-US" spc="95" dirty="0">
                <a:latin typeface="Arial" panose="020B0604020202020204" pitchFamily="34" charset="0"/>
                <a:ea typeface="Times New Roman" panose="02020603050405020304" pitchFamily="18" charset="0"/>
              </a:rPr>
              <a:t> </a:t>
            </a:r>
            <a:endParaRPr lang="en-US" sz="1400" dirty="0">
              <a:latin typeface="Times New Roman" panose="02020603050405020304" pitchFamily="18" charset="0"/>
              <a:ea typeface="Times New Roman" panose="02020603050405020304" pitchFamily="18" charset="0"/>
            </a:endParaRPr>
          </a:p>
          <a:p>
            <a:pPr marL="457200" algn="just">
              <a:spcAft>
                <a:spcPts val="0"/>
              </a:spcAft>
            </a:pPr>
            <a:r>
              <a:rPr lang="en-US" spc="95" dirty="0">
                <a:latin typeface="Arial" panose="020B0604020202020204" pitchFamily="34" charset="0"/>
                <a:ea typeface="Times New Roman" panose="02020603050405020304" pitchFamily="18" charset="0"/>
              </a:rPr>
              <a:t> </a:t>
            </a:r>
            <a:endParaRPr lang="en-US" sz="14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startAt="3"/>
            </a:pPr>
            <a:r>
              <a:rPr lang="en-US" spc="95" dirty="0">
                <a:latin typeface="Arial" panose="020B0604020202020204" pitchFamily="34" charset="0"/>
                <a:ea typeface="Times New Roman" panose="02020603050405020304" pitchFamily="18" charset="0"/>
              </a:rPr>
              <a:t>Dr. Ir. </a:t>
            </a:r>
            <a:r>
              <a:rPr lang="en-US" spc="95" dirty="0" err="1">
                <a:latin typeface="Arial" panose="020B0604020202020204" pitchFamily="34" charset="0"/>
                <a:ea typeface="Times New Roman" panose="02020603050405020304" pitchFamily="18" charset="0"/>
              </a:rPr>
              <a:t>Harinaldi</a:t>
            </a:r>
            <a:r>
              <a:rPr lang="en-US" spc="95" dirty="0">
                <a:latin typeface="Arial" panose="020B0604020202020204" pitchFamily="34" charset="0"/>
                <a:ea typeface="Times New Roman" panose="02020603050405020304" pitchFamily="18" charset="0"/>
              </a:rPr>
              <a:t>, </a:t>
            </a:r>
            <a:r>
              <a:rPr lang="en-US" spc="95" dirty="0" err="1">
                <a:latin typeface="Arial" panose="020B0604020202020204" pitchFamily="34" charset="0"/>
                <a:ea typeface="Times New Roman" panose="02020603050405020304" pitchFamily="18" charset="0"/>
              </a:rPr>
              <a:t>M.Eng</a:t>
            </a:r>
            <a:r>
              <a:rPr lang="en-US" spc="95" dirty="0">
                <a:latin typeface="Arial" panose="020B0604020202020204" pitchFamily="34" charset="0"/>
                <a:ea typeface="Times New Roman" panose="02020603050405020304" pitchFamily="18" charset="0"/>
              </a:rPr>
              <a:t>, “</a:t>
            </a:r>
            <a:r>
              <a:rPr lang="en-US" spc="95" dirty="0" err="1">
                <a:latin typeface="Arial" panose="020B0604020202020204" pitchFamily="34" charset="0"/>
                <a:ea typeface="Times New Roman" panose="02020603050405020304" pitchFamily="18" charset="0"/>
              </a:rPr>
              <a:t>Prinsip-Prinsip</a:t>
            </a:r>
            <a:r>
              <a:rPr lang="en-US" spc="95" dirty="0">
                <a:latin typeface="Arial" panose="020B0604020202020204" pitchFamily="34" charset="0"/>
                <a:ea typeface="Times New Roman" panose="02020603050405020304" pitchFamily="18" charset="0"/>
              </a:rPr>
              <a:t> </a:t>
            </a:r>
            <a:r>
              <a:rPr lang="en-US" spc="95" dirty="0" err="1">
                <a:latin typeface="Arial" panose="020B0604020202020204" pitchFamily="34" charset="0"/>
                <a:ea typeface="Times New Roman" panose="02020603050405020304" pitchFamily="18" charset="0"/>
              </a:rPr>
              <a:t>Statistik</a:t>
            </a:r>
            <a:r>
              <a:rPr lang="en-US" spc="95" dirty="0">
                <a:latin typeface="Arial" panose="020B0604020202020204" pitchFamily="34" charset="0"/>
                <a:ea typeface="Times New Roman" panose="02020603050405020304" pitchFamily="18" charset="0"/>
              </a:rPr>
              <a:t> </a:t>
            </a:r>
            <a:r>
              <a:rPr lang="en-US" spc="95" dirty="0" err="1">
                <a:latin typeface="Arial" panose="020B0604020202020204" pitchFamily="34" charset="0"/>
                <a:ea typeface="Times New Roman" panose="02020603050405020304" pitchFamily="18" charset="0"/>
              </a:rPr>
              <a:t>untuk</a:t>
            </a:r>
            <a:r>
              <a:rPr lang="en-US" spc="95" dirty="0">
                <a:latin typeface="Arial" panose="020B0604020202020204" pitchFamily="34" charset="0"/>
                <a:ea typeface="Times New Roman" panose="02020603050405020304" pitchFamily="18" charset="0"/>
              </a:rPr>
              <a:t> </a:t>
            </a:r>
            <a:r>
              <a:rPr lang="en-US" spc="95" dirty="0" err="1">
                <a:latin typeface="Arial" panose="020B0604020202020204" pitchFamily="34" charset="0"/>
                <a:ea typeface="Times New Roman" panose="02020603050405020304" pitchFamily="18" charset="0"/>
              </a:rPr>
              <a:t>Teknik</a:t>
            </a:r>
            <a:r>
              <a:rPr lang="en-US" spc="95" dirty="0">
                <a:latin typeface="Arial" panose="020B0604020202020204" pitchFamily="34" charset="0"/>
                <a:ea typeface="Times New Roman" panose="02020603050405020304" pitchFamily="18" charset="0"/>
              </a:rPr>
              <a:t> </a:t>
            </a:r>
            <a:r>
              <a:rPr lang="en-US" spc="95" dirty="0" err="1">
                <a:latin typeface="Arial" panose="020B0604020202020204" pitchFamily="34" charset="0"/>
                <a:ea typeface="Times New Roman" panose="02020603050405020304" pitchFamily="18" charset="0"/>
              </a:rPr>
              <a:t>dan</a:t>
            </a:r>
            <a:r>
              <a:rPr lang="en-US" spc="95" dirty="0">
                <a:latin typeface="Arial" panose="020B0604020202020204" pitchFamily="34" charset="0"/>
                <a:ea typeface="Times New Roman" panose="02020603050405020304" pitchFamily="18" charset="0"/>
              </a:rPr>
              <a:t> </a:t>
            </a:r>
            <a:r>
              <a:rPr lang="en-US" spc="95" dirty="0" err="1">
                <a:latin typeface="Arial" panose="020B0604020202020204" pitchFamily="34" charset="0"/>
                <a:ea typeface="Times New Roman" panose="02020603050405020304" pitchFamily="18" charset="0"/>
              </a:rPr>
              <a:t>Sains</a:t>
            </a:r>
            <a:r>
              <a:rPr lang="en-US" spc="95" dirty="0">
                <a:latin typeface="Arial" panose="020B0604020202020204" pitchFamily="34" charset="0"/>
                <a:ea typeface="Times New Roman" panose="02020603050405020304" pitchFamily="18" charset="0"/>
              </a:rPr>
              <a:t>”,Jakarta, </a:t>
            </a:r>
            <a:r>
              <a:rPr lang="en-US" spc="95" dirty="0" err="1">
                <a:latin typeface="Arial" panose="020B0604020202020204" pitchFamily="34" charset="0"/>
                <a:ea typeface="Times New Roman" panose="02020603050405020304" pitchFamily="18" charset="0"/>
              </a:rPr>
              <a:t>Erlangga</a:t>
            </a:r>
            <a:r>
              <a:rPr lang="en-US" spc="95" dirty="0">
                <a:latin typeface="Arial" panose="020B0604020202020204" pitchFamily="34" charset="0"/>
                <a:ea typeface="Times New Roman" panose="02020603050405020304" pitchFamily="18" charset="0"/>
              </a:rPr>
              <a:t>, 2005.</a:t>
            </a:r>
            <a:endParaRPr lang="en-US" sz="1400" dirty="0">
              <a:latin typeface="Times New Roman" panose="02020603050405020304" pitchFamily="18" charset="0"/>
              <a:ea typeface="Times New Roman" panose="02020603050405020304" pitchFamily="18" charset="0"/>
            </a:endParaRPr>
          </a:p>
          <a:p>
            <a:pPr marL="457200" algn="just">
              <a:spcAft>
                <a:spcPts val="0"/>
              </a:spcAft>
            </a:pPr>
            <a:r>
              <a:rPr lang="en-US" spc="95" dirty="0">
                <a:latin typeface="Arial" panose="020B0604020202020204" pitchFamily="34" charset="0"/>
                <a:ea typeface="Times New Roman" panose="02020603050405020304" pitchFamily="18" charset="0"/>
              </a:rPr>
              <a:t> </a:t>
            </a:r>
            <a:endParaRPr lang="en-US" sz="14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startAt="4"/>
            </a:pPr>
            <a:r>
              <a:rPr lang="en-US" spc="95" dirty="0">
                <a:latin typeface="Arial" panose="020B0604020202020204" pitchFamily="34" charset="0"/>
                <a:ea typeface="Times New Roman" panose="02020603050405020304" pitchFamily="18" charset="0"/>
              </a:rPr>
              <a:t>Prof. Dr. </a:t>
            </a:r>
            <a:r>
              <a:rPr lang="en-US" spc="95" dirty="0" err="1">
                <a:latin typeface="Arial" panose="020B0604020202020204" pitchFamily="34" charset="0"/>
                <a:ea typeface="Times New Roman" panose="02020603050405020304" pitchFamily="18" charset="0"/>
              </a:rPr>
              <a:t>Sudjana</a:t>
            </a:r>
            <a:r>
              <a:rPr lang="en-US" spc="95" dirty="0">
                <a:latin typeface="Arial" panose="020B0604020202020204" pitchFamily="34" charset="0"/>
                <a:ea typeface="Times New Roman" panose="02020603050405020304" pitchFamily="18" charset="0"/>
              </a:rPr>
              <a:t>, </a:t>
            </a:r>
            <a:r>
              <a:rPr lang="en-US" spc="95" dirty="0" err="1">
                <a:latin typeface="Arial" panose="020B0604020202020204" pitchFamily="34" charset="0"/>
                <a:ea typeface="Times New Roman" panose="02020603050405020304" pitchFamily="18" charset="0"/>
              </a:rPr>
              <a:t>MA.,MSc</a:t>
            </a:r>
            <a:r>
              <a:rPr lang="en-US" spc="95" dirty="0">
                <a:latin typeface="Arial" panose="020B0604020202020204" pitchFamily="34" charset="0"/>
                <a:ea typeface="Times New Roman" panose="02020603050405020304" pitchFamily="18" charset="0"/>
              </a:rPr>
              <a:t>., ”</a:t>
            </a:r>
            <a:r>
              <a:rPr lang="en-US" spc="95" dirty="0" err="1">
                <a:latin typeface="Arial" panose="020B0604020202020204" pitchFamily="34" charset="0"/>
                <a:ea typeface="Times New Roman" panose="02020603050405020304" pitchFamily="18" charset="0"/>
              </a:rPr>
              <a:t>Metoda</a:t>
            </a:r>
            <a:r>
              <a:rPr lang="en-US" spc="95" dirty="0">
                <a:latin typeface="Arial" panose="020B0604020202020204" pitchFamily="34" charset="0"/>
                <a:ea typeface="Times New Roman" panose="02020603050405020304" pitchFamily="18" charset="0"/>
              </a:rPr>
              <a:t> </a:t>
            </a:r>
            <a:r>
              <a:rPr lang="en-US" spc="95" dirty="0" err="1">
                <a:latin typeface="Arial" panose="020B0604020202020204" pitchFamily="34" charset="0"/>
                <a:ea typeface="Times New Roman" panose="02020603050405020304" pitchFamily="18" charset="0"/>
              </a:rPr>
              <a:t>Statistika</a:t>
            </a:r>
            <a:r>
              <a:rPr lang="en-US" spc="95" dirty="0">
                <a:latin typeface="Arial" panose="020B0604020202020204" pitchFamily="34" charset="0"/>
                <a:ea typeface="Times New Roman" panose="02020603050405020304" pitchFamily="18" charset="0"/>
              </a:rPr>
              <a:t>”, Bandung, </a:t>
            </a:r>
            <a:r>
              <a:rPr lang="en-US" spc="95" dirty="0" err="1">
                <a:latin typeface="Arial" panose="020B0604020202020204" pitchFamily="34" charset="0"/>
                <a:ea typeface="Times New Roman" panose="02020603050405020304" pitchFamily="18" charset="0"/>
              </a:rPr>
              <a:t>Tarsito</a:t>
            </a:r>
            <a:r>
              <a:rPr lang="en-US" spc="95" dirty="0">
                <a:latin typeface="Arial" panose="020B0604020202020204" pitchFamily="34" charset="0"/>
                <a:ea typeface="Times New Roman" panose="02020603050405020304" pitchFamily="18" charset="0"/>
              </a:rPr>
              <a:t>, 2007</a:t>
            </a:r>
            <a:endParaRPr lang="en-US" sz="1400" dirty="0">
              <a:latin typeface="Times New Roman" panose="02020603050405020304" pitchFamily="18" charset="0"/>
              <a:ea typeface="Times New Roman" panose="02020603050405020304" pitchFamily="18" charset="0"/>
            </a:endParaRPr>
          </a:p>
          <a:p>
            <a:pPr marL="457200">
              <a:spcAft>
                <a:spcPts val="0"/>
              </a:spcAft>
            </a:pPr>
            <a:r>
              <a:rPr lang="en-US" spc="95" dirty="0">
                <a:latin typeface="Arial" panose="020B0604020202020204" pitchFamily="34" charset="0"/>
                <a:ea typeface="Times New Roman" panose="02020603050405020304" pitchFamily="18" charset="0"/>
              </a:rPr>
              <a:t> </a:t>
            </a:r>
            <a:endParaRPr lang="en-US" sz="1400" dirty="0">
              <a:latin typeface="Times New Roman" panose="02020603050405020304" pitchFamily="18" charset="0"/>
              <a:ea typeface="Times New Roman" panose="02020603050405020304" pitchFamily="18" charset="0"/>
            </a:endParaRPr>
          </a:p>
          <a:p>
            <a:pPr marL="457200" algn="just">
              <a:spcAft>
                <a:spcPts val="0"/>
              </a:spcAft>
            </a:pPr>
            <a:r>
              <a:rPr lang="en-US" spc="95" dirty="0">
                <a:latin typeface="Arial" panose="020B0604020202020204" pitchFamily="34" charset="0"/>
                <a:ea typeface="Times New Roman" panose="02020603050405020304" pitchFamily="18" charset="0"/>
              </a:rPr>
              <a:t> </a:t>
            </a:r>
            <a:endParaRPr lang="en-US" sz="1400" dirty="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startAt="5"/>
            </a:pPr>
            <a:r>
              <a:rPr lang="en-US" spc="95" dirty="0">
                <a:latin typeface="Arial" panose="020B0604020202020204" pitchFamily="34" charset="0"/>
                <a:ea typeface="Times New Roman" panose="02020603050405020304" pitchFamily="18" charset="0"/>
              </a:rPr>
              <a:t>Sudaryono, </a:t>
            </a:r>
            <a:r>
              <a:rPr lang="en-US" spc="95" dirty="0" err="1">
                <a:latin typeface="Arial" panose="020B0604020202020204" pitchFamily="34" charset="0"/>
                <a:ea typeface="Times New Roman" panose="02020603050405020304" pitchFamily="18" charset="0"/>
              </a:rPr>
              <a:t>M.Pd</a:t>
            </a:r>
            <a:r>
              <a:rPr lang="en-US" spc="95" dirty="0">
                <a:latin typeface="Arial" panose="020B0604020202020204" pitchFamily="34" charset="0"/>
                <a:ea typeface="Times New Roman" panose="02020603050405020304" pitchFamily="18" charset="0"/>
              </a:rPr>
              <a:t>., “</a:t>
            </a:r>
            <a:r>
              <a:rPr lang="en-US" spc="95" dirty="0" err="1">
                <a:latin typeface="Arial" panose="020B0604020202020204" pitchFamily="34" charset="0"/>
                <a:ea typeface="Times New Roman" panose="02020603050405020304" pitchFamily="18" charset="0"/>
              </a:rPr>
              <a:t>Statistika</a:t>
            </a:r>
            <a:r>
              <a:rPr lang="en-US" spc="95" dirty="0">
                <a:latin typeface="Arial" panose="020B0604020202020204" pitchFamily="34" charset="0"/>
                <a:ea typeface="Times New Roman" panose="02020603050405020304" pitchFamily="18" charset="0"/>
              </a:rPr>
              <a:t> </a:t>
            </a:r>
            <a:r>
              <a:rPr lang="en-US" spc="95" dirty="0" err="1">
                <a:latin typeface="Arial" panose="020B0604020202020204" pitchFamily="34" charset="0"/>
                <a:ea typeface="Times New Roman" panose="02020603050405020304" pitchFamily="18" charset="0"/>
              </a:rPr>
              <a:t>Probabilitas</a:t>
            </a:r>
            <a:r>
              <a:rPr lang="en-US" spc="95" dirty="0">
                <a:latin typeface="Arial" panose="020B0604020202020204" pitchFamily="34" charset="0"/>
                <a:ea typeface="Times New Roman" panose="02020603050405020304" pitchFamily="18" charset="0"/>
              </a:rPr>
              <a:t> [</a:t>
            </a:r>
            <a:r>
              <a:rPr lang="en-US" spc="95" dirty="0" err="1">
                <a:latin typeface="Arial" panose="020B0604020202020204" pitchFamily="34" charset="0"/>
                <a:ea typeface="Times New Roman" panose="02020603050405020304" pitchFamily="18" charset="0"/>
              </a:rPr>
              <a:t>Teori&amp;Aplikasi</a:t>
            </a:r>
            <a:r>
              <a:rPr lang="en-US" spc="95" dirty="0">
                <a:latin typeface="Arial" panose="020B0604020202020204" pitchFamily="34" charset="0"/>
                <a:ea typeface="Times New Roman" panose="02020603050405020304" pitchFamily="18" charset="0"/>
              </a:rPr>
              <a:t>]”, Yogyakarta, Andi, 2012.</a:t>
            </a:r>
            <a:endParaRPr lang="en-US" sz="14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691870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nchor="b">
            <a:spAutoFit/>
          </a:bodyPr>
          <a:lstStyle/>
          <a:p>
            <a:pPr marL="12700">
              <a:lnSpc>
                <a:spcPct val="100000"/>
              </a:lnSpc>
              <a:spcBef>
                <a:spcPts val="105"/>
              </a:spcBef>
              <a:tabLst>
                <a:tab pos="903605" algn="l"/>
                <a:tab pos="5260340" algn="l"/>
              </a:tabLst>
            </a:pPr>
            <a:r>
              <a:rPr dirty="0"/>
              <a:t> 	Terima</a:t>
            </a:r>
            <a:r>
              <a:rPr spc="-50" dirty="0"/>
              <a:t> </a:t>
            </a:r>
            <a:r>
              <a:rPr dirty="0"/>
              <a:t>Kasih	</a:t>
            </a:r>
          </a:p>
        </p:txBody>
      </p:sp>
      <p:sp>
        <p:nvSpPr>
          <p:cNvPr id="5" name="Text Placeholder 4">
            <a:extLst>
              <a:ext uri="{FF2B5EF4-FFF2-40B4-BE49-F238E27FC236}">
                <a16:creationId xmlns="" xmlns:a16="http://schemas.microsoft.com/office/drawing/2014/main" id="{FB722D93-AFFC-B17A-D602-43E81AA0432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75868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6590" y="607534"/>
            <a:ext cx="9791798" cy="689932"/>
          </a:xfrm>
          <a:prstGeom prst="rect">
            <a:avLst/>
          </a:prstGeom>
        </p:spPr>
        <p:txBody>
          <a:bodyPr vert="horz" wrap="square" lIns="0" tIns="12700" rIns="0" bIns="0" rtlCol="0" anchor="ctr">
            <a:spAutoFit/>
          </a:bodyPr>
          <a:lstStyle/>
          <a:p>
            <a:pPr marL="12700">
              <a:lnSpc>
                <a:spcPct val="100000"/>
              </a:lnSpc>
              <a:spcBef>
                <a:spcPts val="100"/>
              </a:spcBef>
            </a:pPr>
            <a:r>
              <a:rPr lang="fr-FR" dirty="0" err="1"/>
              <a:t>Teori</a:t>
            </a:r>
            <a:r>
              <a:rPr lang="fr-FR" dirty="0"/>
              <a:t> </a:t>
            </a:r>
            <a:r>
              <a:rPr lang="fr-FR" dirty="0" err="1"/>
              <a:t>Statistik</a:t>
            </a:r>
            <a:r>
              <a:rPr lang="fr-FR" dirty="0"/>
              <a:t> </a:t>
            </a:r>
            <a:r>
              <a:rPr lang="fr-FR" dirty="0" err="1"/>
              <a:t>terkait</a:t>
            </a:r>
            <a:r>
              <a:rPr lang="fr-FR" dirty="0"/>
              <a:t> </a:t>
            </a:r>
            <a:r>
              <a:rPr lang="fr-FR" dirty="0" err="1"/>
              <a:t>Distribusi</a:t>
            </a:r>
            <a:r>
              <a:rPr lang="fr-FR" dirty="0"/>
              <a:t> Normal</a:t>
            </a:r>
            <a:endParaRPr spc="-750" dirty="0"/>
          </a:p>
        </p:txBody>
      </p:sp>
      <p:sp>
        <p:nvSpPr>
          <p:cNvPr id="3" name="object 3"/>
          <p:cNvSpPr txBox="1"/>
          <p:nvPr/>
        </p:nvSpPr>
        <p:spPr>
          <a:xfrm>
            <a:off x="1913890" y="1488440"/>
            <a:ext cx="6045200" cy="2392963"/>
          </a:xfrm>
          <a:prstGeom prst="rect">
            <a:avLst/>
          </a:prstGeom>
        </p:spPr>
        <p:txBody>
          <a:bodyPr vert="horz" wrap="square" lIns="0" tIns="114300" rIns="0" bIns="0" rtlCol="0">
            <a:spAutoFit/>
          </a:bodyPr>
          <a:lstStyle/>
          <a:p>
            <a:pPr marL="482600" indent="-457200">
              <a:spcBef>
                <a:spcPts val="900"/>
              </a:spcBef>
              <a:buFont typeface="Arial" panose="020B0604020202020204" pitchFamily="34" charset="0"/>
              <a:buChar char="•"/>
            </a:pPr>
            <a:r>
              <a:rPr sz="3200" spc="-40" dirty="0">
                <a:latin typeface="Arial"/>
                <a:cs typeface="Arial"/>
              </a:rPr>
              <a:t>Abraham </a:t>
            </a:r>
            <a:r>
              <a:rPr sz="3200" dirty="0">
                <a:latin typeface="Arial"/>
                <a:cs typeface="Arial"/>
              </a:rPr>
              <a:t>DeMoivre</a:t>
            </a:r>
            <a:r>
              <a:rPr sz="3200" spc="20" dirty="0">
                <a:latin typeface="Arial"/>
                <a:cs typeface="Arial"/>
              </a:rPr>
              <a:t> </a:t>
            </a:r>
            <a:r>
              <a:rPr sz="3200" dirty="0">
                <a:latin typeface="Arial"/>
                <a:cs typeface="Arial"/>
              </a:rPr>
              <a:t>(1733)</a:t>
            </a:r>
          </a:p>
          <a:p>
            <a:pPr marL="482600" indent="-457200">
              <a:spcBef>
                <a:spcPts val="800"/>
              </a:spcBef>
              <a:buFont typeface="Arial" panose="020B0604020202020204" pitchFamily="34" charset="0"/>
              <a:buChar char="•"/>
            </a:pPr>
            <a:r>
              <a:rPr sz="3200" spc="-35" dirty="0">
                <a:latin typeface="Arial"/>
                <a:cs typeface="Arial"/>
              </a:rPr>
              <a:t>Laplace</a:t>
            </a:r>
            <a:r>
              <a:rPr sz="3200" spc="-5" dirty="0">
                <a:latin typeface="Arial"/>
                <a:cs typeface="Arial"/>
              </a:rPr>
              <a:t> </a:t>
            </a:r>
            <a:r>
              <a:rPr sz="3200" dirty="0">
                <a:latin typeface="Arial"/>
                <a:cs typeface="Arial"/>
              </a:rPr>
              <a:t>(1775)</a:t>
            </a:r>
          </a:p>
          <a:p>
            <a:pPr marL="482600" indent="-457200">
              <a:spcBef>
                <a:spcPts val="800"/>
              </a:spcBef>
              <a:buFont typeface="Arial" panose="020B0604020202020204" pitchFamily="34" charset="0"/>
              <a:buChar char="•"/>
            </a:pPr>
            <a:r>
              <a:rPr sz="3200" spc="-35" dirty="0">
                <a:latin typeface="Arial"/>
                <a:cs typeface="Arial"/>
              </a:rPr>
              <a:t>Legendre</a:t>
            </a:r>
            <a:r>
              <a:rPr sz="3200" spc="-5" dirty="0">
                <a:latin typeface="Arial"/>
                <a:cs typeface="Arial"/>
              </a:rPr>
              <a:t> </a:t>
            </a:r>
            <a:r>
              <a:rPr sz="3200" dirty="0">
                <a:latin typeface="Arial"/>
                <a:cs typeface="Arial"/>
              </a:rPr>
              <a:t>(1805)</a:t>
            </a:r>
          </a:p>
          <a:p>
            <a:pPr marL="482600" indent="-457200">
              <a:spcBef>
                <a:spcPts val="790"/>
              </a:spcBef>
              <a:buFont typeface="Arial" panose="020B0604020202020204" pitchFamily="34" charset="0"/>
              <a:buChar char="•"/>
            </a:pPr>
            <a:r>
              <a:rPr sz="3200" spc="-60" dirty="0">
                <a:latin typeface="Arial"/>
                <a:cs typeface="Arial"/>
              </a:rPr>
              <a:t>Karl </a:t>
            </a:r>
            <a:r>
              <a:rPr sz="3200" dirty="0">
                <a:latin typeface="Arial"/>
                <a:cs typeface="Arial"/>
              </a:rPr>
              <a:t>Friedrich Gauss</a:t>
            </a:r>
            <a:r>
              <a:rPr lang="en-US" sz="3200" dirty="0">
                <a:latin typeface="Arial"/>
                <a:cs typeface="Arial"/>
              </a:rPr>
              <a:t> </a:t>
            </a:r>
            <a:r>
              <a:rPr sz="3200" dirty="0">
                <a:latin typeface="Arial"/>
                <a:cs typeface="Arial"/>
              </a:rPr>
              <a:t>(1809)</a:t>
            </a:r>
          </a:p>
        </p:txBody>
      </p:sp>
      <p:sp>
        <p:nvSpPr>
          <p:cNvPr id="5" name="object 5"/>
          <p:cNvSpPr/>
          <p:nvPr/>
        </p:nvSpPr>
        <p:spPr>
          <a:xfrm>
            <a:off x="8409940" y="3964940"/>
            <a:ext cx="1620520" cy="1619250"/>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8702040" y="5801359"/>
            <a:ext cx="876300" cy="452120"/>
          </a:xfrm>
          <a:prstGeom prst="rect">
            <a:avLst/>
          </a:prstGeom>
        </p:spPr>
        <p:txBody>
          <a:bodyPr vert="horz" wrap="square" lIns="0" tIns="12700" rIns="0" bIns="0" rtlCol="0">
            <a:spAutoFit/>
          </a:bodyPr>
          <a:lstStyle/>
          <a:p>
            <a:pPr marL="12700" marR="5080">
              <a:spcBef>
                <a:spcPts val="100"/>
              </a:spcBef>
            </a:pPr>
            <a:r>
              <a:rPr sz="1400" b="1" spc="-5" dirty="0">
                <a:latin typeface="Arial"/>
                <a:cs typeface="Arial"/>
              </a:rPr>
              <a:t>Gauss  1777</a:t>
            </a:r>
            <a:r>
              <a:rPr sz="1400" b="1" dirty="0">
                <a:latin typeface="Arial"/>
                <a:cs typeface="Arial"/>
              </a:rPr>
              <a:t>-</a:t>
            </a:r>
            <a:r>
              <a:rPr sz="1400" b="1" spc="-5" dirty="0">
                <a:latin typeface="Arial"/>
                <a:cs typeface="Arial"/>
              </a:rPr>
              <a:t>1855</a:t>
            </a:r>
            <a:endParaRPr sz="1400">
              <a:latin typeface="Arial"/>
              <a:cs typeface="Arial"/>
            </a:endParaRPr>
          </a:p>
        </p:txBody>
      </p:sp>
      <p:sp>
        <p:nvSpPr>
          <p:cNvPr id="7" name="object 7"/>
          <p:cNvSpPr/>
          <p:nvPr/>
        </p:nvSpPr>
        <p:spPr>
          <a:xfrm>
            <a:off x="2197100" y="3964940"/>
            <a:ext cx="1619250" cy="1619250"/>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2493010" y="5801359"/>
            <a:ext cx="880744" cy="452120"/>
          </a:xfrm>
          <a:prstGeom prst="rect">
            <a:avLst/>
          </a:prstGeom>
        </p:spPr>
        <p:txBody>
          <a:bodyPr vert="horz" wrap="square" lIns="0" tIns="12700" rIns="0" bIns="0" rtlCol="0">
            <a:spAutoFit/>
          </a:bodyPr>
          <a:lstStyle/>
          <a:p>
            <a:pPr marL="12700" marR="5080">
              <a:spcBef>
                <a:spcPts val="100"/>
              </a:spcBef>
            </a:pPr>
            <a:r>
              <a:rPr sz="1400" b="1" dirty="0">
                <a:latin typeface="Arial"/>
                <a:cs typeface="Arial"/>
              </a:rPr>
              <a:t>De</a:t>
            </a:r>
            <a:r>
              <a:rPr sz="1400" b="1" spc="-75" dirty="0">
                <a:latin typeface="Arial"/>
                <a:cs typeface="Arial"/>
              </a:rPr>
              <a:t> </a:t>
            </a:r>
            <a:r>
              <a:rPr sz="1400" b="1" dirty="0">
                <a:latin typeface="Arial"/>
                <a:cs typeface="Arial"/>
              </a:rPr>
              <a:t>Moivre  </a:t>
            </a:r>
            <a:r>
              <a:rPr sz="1400" b="1" spc="-5" dirty="0">
                <a:latin typeface="Arial"/>
                <a:cs typeface="Arial"/>
              </a:rPr>
              <a:t>1667</a:t>
            </a:r>
            <a:r>
              <a:rPr sz="1400" b="1" dirty="0">
                <a:latin typeface="Arial"/>
                <a:cs typeface="Arial"/>
              </a:rPr>
              <a:t>-</a:t>
            </a:r>
            <a:r>
              <a:rPr sz="1400" b="1" spc="-5" dirty="0">
                <a:latin typeface="Arial"/>
                <a:cs typeface="Arial"/>
              </a:rPr>
              <a:t>1754</a:t>
            </a:r>
            <a:endParaRPr sz="1400">
              <a:latin typeface="Arial"/>
              <a:cs typeface="Arial"/>
            </a:endParaRPr>
          </a:p>
        </p:txBody>
      </p:sp>
      <p:sp>
        <p:nvSpPr>
          <p:cNvPr id="9" name="object 9"/>
          <p:cNvSpPr/>
          <p:nvPr/>
        </p:nvSpPr>
        <p:spPr>
          <a:xfrm>
            <a:off x="4268470" y="3964940"/>
            <a:ext cx="1619250" cy="1619250"/>
          </a:xfrm>
          <a:prstGeom prst="rect">
            <a:avLst/>
          </a:prstGeom>
          <a:blipFill>
            <a:blip r:embed="rId4" cstate="print"/>
            <a:stretch>
              <a:fillRect/>
            </a:stretch>
          </a:blipFill>
        </p:spPr>
        <p:txBody>
          <a:bodyPr wrap="square" lIns="0" tIns="0" rIns="0" bIns="0" rtlCol="0"/>
          <a:lstStyle/>
          <a:p>
            <a:endParaRPr/>
          </a:p>
        </p:txBody>
      </p:sp>
      <p:sp>
        <p:nvSpPr>
          <p:cNvPr id="10" name="object 10"/>
          <p:cNvSpPr txBox="1"/>
          <p:nvPr/>
        </p:nvSpPr>
        <p:spPr>
          <a:xfrm>
            <a:off x="4591050" y="5801359"/>
            <a:ext cx="875030" cy="452120"/>
          </a:xfrm>
          <a:prstGeom prst="rect">
            <a:avLst/>
          </a:prstGeom>
        </p:spPr>
        <p:txBody>
          <a:bodyPr vert="horz" wrap="square" lIns="0" tIns="12700" rIns="0" bIns="0" rtlCol="0">
            <a:spAutoFit/>
          </a:bodyPr>
          <a:lstStyle/>
          <a:p>
            <a:pPr marL="12700" marR="5080">
              <a:spcBef>
                <a:spcPts val="100"/>
              </a:spcBef>
            </a:pPr>
            <a:r>
              <a:rPr sz="1400" b="1" spc="-5" dirty="0">
                <a:latin typeface="Arial"/>
                <a:cs typeface="Arial"/>
              </a:rPr>
              <a:t>Laplace  1749</a:t>
            </a:r>
            <a:r>
              <a:rPr sz="1400" b="1" dirty="0">
                <a:latin typeface="Arial"/>
                <a:cs typeface="Arial"/>
              </a:rPr>
              <a:t>-</a:t>
            </a:r>
            <a:r>
              <a:rPr sz="1400" b="1" spc="-5" dirty="0">
                <a:latin typeface="Arial"/>
                <a:cs typeface="Arial"/>
              </a:rPr>
              <a:t>18</a:t>
            </a:r>
            <a:r>
              <a:rPr sz="1400" b="1" spc="-10" dirty="0">
                <a:latin typeface="Arial"/>
                <a:cs typeface="Arial"/>
              </a:rPr>
              <a:t>2</a:t>
            </a:r>
            <a:r>
              <a:rPr sz="1400" b="1" dirty="0">
                <a:latin typeface="Arial"/>
                <a:cs typeface="Arial"/>
              </a:rPr>
              <a:t>7</a:t>
            </a:r>
            <a:endParaRPr sz="1400">
              <a:latin typeface="Arial"/>
              <a:cs typeface="Arial"/>
            </a:endParaRPr>
          </a:p>
        </p:txBody>
      </p:sp>
      <p:sp>
        <p:nvSpPr>
          <p:cNvPr id="11" name="object 11"/>
          <p:cNvSpPr/>
          <p:nvPr/>
        </p:nvSpPr>
        <p:spPr>
          <a:xfrm>
            <a:off x="6339840" y="3964940"/>
            <a:ext cx="1619250" cy="1619250"/>
          </a:xfrm>
          <a:prstGeom prst="rect">
            <a:avLst/>
          </a:prstGeom>
          <a:blipFill>
            <a:blip r:embed="rId5" cstate="print"/>
            <a:stretch>
              <a:fillRect/>
            </a:stretch>
          </a:blipFill>
        </p:spPr>
        <p:txBody>
          <a:bodyPr wrap="square" lIns="0" tIns="0" rIns="0" bIns="0" rtlCol="0"/>
          <a:lstStyle/>
          <a:p>
            <a:endParaRPr/>
          </a:p>
        </p:txBody>
      </p:sp>
      <p:sp>
        <p:nvSpPr>
          <p:cNvPr id="12" name="object 12"/>
          <p:cNvSpPr txBox="1"/>
          <p:nvPr/>
        </p:nvSpPr>
        <p:spPr>
          <a:xfrm>
            <a:off x="6534150" y="5801359"/>
            <a:ext cx="875030" cy="452120"/>
          </a:xfrm>
          <a:prstGeom prst="rect">
            <a:avLst/>
          </a:prstGeom>
        </p:spPr>
        <p:txBody>
          <a:bodyPr vert="horz" wrap="square" lIns="0" tIns="12700" rIns="0" bIns="0" rtlCol="0">
            <a:spAutoFit/>
          </a:bodyPr>
          <a:lstStyle/>
          <a:p>
            <a:pPr marL="12700" marR="5080">
              <a:spcBef>
                <a:spcPts val="100"/>
              </a:spcBef>
            </a:pPr>
            <a:r>
              <a:rPr sz="1400" b="1" spc="-5" dirty="0">
                <a:latin typeface="Arial"/>
                <a:cs typeface="Arial"/>
              </a:rPr>
              <a:t>Legendre  1752</a:t>
            </a:r>
            <a:r>
              <a:rPr sz="1400" b="1" spc="-10" dirty="0">
                <a:latin typeface="Arial"/>
                <a:cs typeface="Arial"/>
              </a:rPr>
              <a:t>-</a:t>
            </a:r>
            <a:r>
              <a:rPr sz="1400" b="1" spc="-5" dirty="0">
                <a:latin typeface="Arial"/>
                <a:cs typeface="Arial"/>
              </a:rPr>
              <a:t>1833</a:t>
            </a:r>
            <a:endParaRPr sz="1400">
              <a:latin typeface="Arial"/>
              <a:cs typeface="Arial"/>
            </a:endParaRPr>
          </a:p>
        </p:txBody>
      </p:sp>
    </p:spTree>
    <p:extLst>
      <p:ext uri="{BB962C8B-B14F-4D97-AF65-F5344CB8AC3E}">
        <p14:creationId xmlns:p14="http://schemas.microsoft.com/office/powerpoint/2010/main" val="1893664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6591" y="607534"/>
            <a:ext cx="8269605" cy="689932"/>
          </a:xfrm>
          <a:prstGeom prst="rect">
            <a:avLst/>
          </a:prstGeom>
        </p:spPr>
        <p:txBody>
          <a:bodyPr vert="horz" wrap="square" lIns="0" tIns="12700" rIns="0" bIns="0" rtlCol="0" anchor="ctr">
            <a:spAutoFit/>
          </a:bodyPr>
          <a:lstStyle/>
          <a:p>
            <a:pPr marL="12700">
              <a:lnSpc>
                <a:spcPct val="100000"/>
              </a:lnSpc>
              <a:spcBef>
                <a:spcPts val="100"/>
              </a:spcBef>
            </a:pPr>
            <a:r>
              <a:rPr lang="fr-FR" dirty="0" err="1"/>
              <a:t>Sifat</a:t>
            </a:r>
            <a:r>
              <a:rPr lang="fr-FR" dirty="0"/>
              <a:t> </a:t>
            </a:r>
            <a:r>
              <a:rPr lang="fr-FR" dirty="0" err="1"/>
              <a:t>Penting</a:t>
            </a:r>
            <a:r>
              <a:rPr lang="fr-FR" dirty="0"/>
              <a:t> </a:t>
            </a:r>
            <a:r>
              <a:rPr lang="fr-FR" dirty="0" err="1"/>
              <a:t>Distribusi</a:t>
            </a:r>
            <a:r>
              <a:rPr lang="fr-FR" dirty="0"/>
              <a:t> Normal</a:t>
            </a:r>
            <a:endParaRPr spc="-750" dirty="0"/>
          </a:p>
        </p:txBody>
      </p:sp>
      <p:sp>
        <p:nvSpPr>
          <p:cNvPr id="3" name="object 3"/>
          <p:cNvSpPr txBox="1"/>
          <p:nvPr/>
        </p:nvSpPr>
        <p:spPr>
          <a:xfrm>
            <a:off x="1926591" y="1590040"/>
            <a:ext cx="8269605" cy="3153410"/>
          </a:xfrm>
          <a:prstGeom prst="rect">
            <a:avLst/>
          </a:prstGeom>
        </p:spPr>
        <p:txBody>
          <a:bodyPr vert="horz" wrap="square" lIns="0" tIns="12700" rIns="0" bIns="0" rtlCol="0">
            <a:spAutoFit/>
          </a:bodyPr>
          <a:lstStyle/>
          <a:p>
            <a:pPr marL="527050" marR="833119" indent="-514350">
              <a:spcBef>
                <a:spcPts val="100"/>
              </a:spcBef>
              <a:buAutoNum type="arabicPeriod"/>
              <a:tabLst>
                <a:tab pos="526415" algn="l"/>
                <a:tab pos="527050" algn="l"/>
              </a:tabLst>
            </a:pPr>
            <a:r>
              <a:rPr sz="3200" spc="-5" dirty="0">
                <a:latin typeface="Arial"/>
                <a:cs typeface="Arial"/>
              </a:rPr>
              <a:t>Rentang </a:t>
            </a:r>
            <a:r>
              <a:rPr sz="3200" dirty="0">
                <a:latin typeface="Arial"/>
                <a:cs typeface="Arial"/>
              </a:rPr>
              <a:t>variabel acak meliputi </a:t>
            </a:r>
            <a:r>
              <a:rPr sz="3200" spc="5" dirty="0">
                <a:latin typeface="Arial"/>
                <a:cs typeface="Arial"/>
              </a:rPr>
              <a:t>semua  </a:t>
            </a:r>
            <a:r>
              <a:rPr sz="3200" spc="-5" dirty="0">
                <a:latin typeface="Arial"/>
                <a:cs typeface="Arial"/>
              </a:rPr>
              <a:t>bilangan nyata dari </a:t>
            </a:r>
            <a:r>
              <a:rPr sz="3200" dirty="0">
                <a:latin typeface="Arial"/>
                <a:cs typeface="Arial"/>
              </a:rPr>
              <a:t>negatif </a:t>
            </a:r>
            <a:r>
              <a:rPr sz="3200" spc="-5" dirty="0">
                <a:latin typeface="Arial"/>
                <a:cs typeface="Arial"/>
              </a:rPr>
              <a:t>tak </a:t>
            </a:r>
            <a:r>
              <a:rPr sz="3200" dirty="0">
                <a:latin typeface="Arial"/>
                <a:cs typeface="Arial"/>
              </a:rPr>
              <a:t>hingga  </a:t>
            </a:r>
            <a:r>
              <a:rPr sz="3200" spc="5" dirty="0">
                <a:latin typeface="Arial"/>
                <a:cs typeface="Arial"/>
              </a:rPr>
              <a:t>sampai </a:t>
            </a:r>
            <a:r>
              <a:rPr sz="3200" spc="-5" dirty="0">
                <a:latin typeface="Arial"/>
                <a:cs typeface="Arial"/>
              </a:rPr>
              <a:t>positif tak </a:t>
            </a:r>
            <a:r>
              <a:rPr sz="3200" dirty="0">
                <a:latin typeface="Arial"/>
                <a:cs typeface="Arial"/>
              </a:rPr>
              <a:t>hingga </a:t>
            </a:r>
            <a:r>
              <a:rPr sz="3200" spc="20" dirty="0">
                <a:latin typeface="Arial"/>
                <a:cs typeface="Arial"/>
              </a:rPr>
              <a:t>(-</a:t>
            </a:r>
            <a:r>
              <a:rPr sz="3200" spc="20" dirty="0">
                <a:latin typeface="Symbol"/>
                <a:cs typeface="Symbol"/>
              </a:rPr>
              <a:t></a:t>
            </a:r>
            <a:r>
              <a:rPr sz="3200" spc="20" dirty="0">
                <a:latin typeface="Times New Roman"/>
                <a:cs typeface="Times New Roman"/>
              </a:rPr>
              <a:t> </a:t>
            </a:r>
            <a:r>
              <a:rPr sz="3200" u="heavy" dirty="0">
                <a:uFill>
                  <a:solidFill>
                    <a:srgbClr val="000000"/>
                  </a:solidFill>
                </a:uFill>
                <a:latin typeface="Arial"/>
                <a:cs typeface="Arial"/>
              </a:rPr>
              <a:t>&lt;</a:t>
            </a:r>
            <a:r>
              <a:rPr sz="3200" dirty="0">
                <a:latin typeface="Arial"/>
                <a:cs typeface="Arial"/>
              </a:rPr>
              <a:t> </a:t>
            </a:r>
            <a:r>
              <a:rPr sz="3200" i="1" dirty="0">
                <a:latin typeface="Times New Roman"/>
                <a:cs typeface="Times New Roman"/>
              </a:rPr>
              <a:t>x </a:t>
            </a:r>
            <a:r>
              <a:rPr sz="3200" u="heavy" dirty="0">
                <a:uFill>
                  <a:solidFill>
                    <a:srgbClr val="000000"/>
                  </a:solidFill>
                </a:uFill>
                <a:latin typeface="Arial"/>
                <a:cs typeface="Arial"/>
              </a:rPr>
              <a:t>&lt;</a:t>
            </a:r>
            <a:r>
              <a:rPr sz="3200" spc="10" dirty="0">
                <a:latin typeface="Arial"/>
                <a:cs typeface="Arial"/>
              </a:rPr>
              <a:t> </a:t>
            </a:r>
            <a:r>
              <a:rPr sz="3200" spc="-5" dirty="0">
                <a:latin typeface="Symbol"/>
                <a:cs typeface="Symbol"/>
              </a:rPr>
              <a:t></a:t>
            </a:r>
            <a:r>
              <a:rPr sz="3200" spc="-5" dirty="0">
                <a:latin typeface="Arial"/>
                <a:cs typeface="Arial"/>
              </a:rPr>
              <a:t>)</a:t>
            </a:r>
            <a:endParaRPr sz="3200" dirty="0">
              <a:latin typeface="Arial"/>
              <a:cs typeface="Arial"/>
            </a:endParaRPr>
          </a:p>
          <a:p>
            <a:pPr marL="527050" marR="5080" indent="-514350">
              <a:spcBef>
                <a:spcPts val="790"/>
              </a:spcBef>
              <a:buAutoNum type="arabicPeriod"/>
              <a:tabLst>
                <a:tab pos="526415" algn="l"/>
                <a:tab pos="527050" algn="l"/>
              </a:tabLst>
            </a:pPr>
            <a:r>
              <a:rPr sz="3200" spc="-5" dirty="0">
                <a:latin typeface="Arial"/>
                <a:cs typeface="Arial"/>
              </a:rPr>
              <a:t>Nilai </a:t>
            </a:r>
            <a:r>
              <a:rPr sz="3200" dirty="0">
                <a:latin typeface="Arial"/>
                <a:cs typeface="Arial"/>
              </a:rPr>
              <a:t>fungsi </a:t>
            </a:r>
            <a:r>
              <a:rPr sz="3200" spc="-5" dirty="0">
                <a:latin typeface="Arial"/>
                <a:cs typeface="Arial"/>
              </a:rPr>
              <a:t>probabilitas (pdf) </a:t>
            </a:r>
            <a:r>
              <a:rPr sz="3200" dirty="0">
                <a:latin typeface="Arial"/>
                <a:cs typeface="Arial"/>
              </a:rPr>
              <a:t>bernilai </a:t>
            </a:r>
            <a:r>
              <a:rPr sz="3200" spc="-5" dirty="0">
                <a:latin typeface="Arial"/>
                <a:cs typeface="Arial"/>
              </a:rPr>
              <a:t>positif  </a:t>
            </a:r>
            <a:r>
              <a:rPr sz="3200" dirty="0">
                <a:latin typeface="Arial"/>
                <a:cs typeface="Arial"/>
              </a:rPr>
              <a:t>untuk </a:t>
            </a:r>
            <a:r>
              <a:rPr sz="3200" spc="5" dirty="0">
                <a:latin typeface="Arial"/>
                <a:cs typeface="Arial"/>
              </a:rPr>
              <a:t>semua </a:t>
            </a:r>
            <a:r>
              <a:rPr sz="3200" dirty="0">
                <a:latin typeface="Arial"/>
                <a:cs typeface="Arial"/>
              </a:rPr>
              <a:t>variabel acak </a:t>
            </a:r>
            <a:r>
              <a:rPr sz="3200" spc="15" dirty="0">
                <a:latin typeface="Arial"/>
                <a:cs typeface="Arial"/>
              </a:rPr>
              <a:t>(</a:t>
            </a:r>
            <a:r>
              <a:rPr sz="3200" i="1" spc="15" dirty="0">
                <a:latin typeface="Times New Roman"/>
                <a:cs typeface="Times New Roman"/>
              </a:rPr>
              <a:t>f</a:t>
            </a:r>
            <a:r>
              <a:rPr sz="3200" spc="15" dirty="0">
                <a:latin typeface="Arial"/>
                <a:cs typeface="Arial"/>
              </a:rPr>
              <a:t>(</a:t>
            </a:r>
            <a:r>
              <a:rPr sz="3200" i="1" spc="15" dirty="0">
                <a:latin typeface="Times New Roman"/>
                <a:cs typeface="Times New Roman"/>
              </a:rPr>
              <a:t>x</a:t>
            </a:r>
            <a:r>
              <a:rPr sz="3200" spc="15" dirty="0">
                <a:latin typeface="Arial"/>
                <a:cs typeface="Arial"/>
              </a:rPr>
              <a:t>) </a:t>
            </a:r>
            <a:r>
              <a:rPr sz="3200" u="heavy" dirty="0">
                <a:uFill>
                  <a:solidFill>
                    <a:srgbClr val="000000"/>
                  </a:solidFill>
                </a:uFill>
                <a:latin typeface="Arial"/>
                <a:cs typeface="Arial"/>
              </a:rPr>
              <a:t>&gt;</a:t>
            </a:r>
            <a:r>
              <a:rPr sz="3200" spc="-70" dirty="0">
                <a:latin typeface="Arial"/>
                <a:cs typeface="Arial"/>
              </a:rPr>
              <a:t> </a:t>
            </a:r>
            <a:r>
              <a:rPr sz="3200" dirty="0">
                <a:latin typeface="Arial"/>
                <a:cs typeface="Arial"/>
              </a:rPr>
              <a:t>0)</a:t>
            </a:r>
          </a:p>
          <a:p>
            <a:pPr marL="527050" indent="-514350">
              <a:spcBef>
                <a:spcPts val="800"/>
              </a:spcBef>
              <a:buAutoNum type="arabicPeriod"/>
              <a:tabLst>
                <a:tab pos="526415" algn="l"/>
                <a:tab pos="527050" algn="l"/>
              </a:tabLst>
            </a:pPr>
            <a:r>
              <a:rPr sz="3200" spc="-5" dirty="0">
                <a:latin typeface="Arial"/>
                <a:cs typeface="Arial"/>
              </a:rPr>
              <a:t>Total probabilitas </a:t>
            </a:r>
            <a:r>
              <a:rPr sz="3200" dirty="0">
                <a:latin typeface="Arial"/>
                <a:cs typeface="Arial"/>
              </a:rPr>
              <a:t>bernilai sebesar</a:t>
            </a:r>
            <a:r>
              <a:rPr sz="3200" spc="-30" dirty="0">
                <a:latin typeface="Arial"/>
                <a:cs typeface="Arial"/>
              </a:rPr>
              <a:t> </a:t>
            </a:r>
            <a:r>
              <a:rPr sz="3200" dirty="0">
                <a:latin typeface="Arial"/>
                <a:cs typeface="Arial"/>
              </a:rPr>
              <a:t>1</a:t>
            </a:r>
          </a:p>
        </p:txBody>
      </p:sp>
      <p:sp>
        <p:nvSpPr>
          <p:cNvPr id="9" name="object 9"/>
          <p:cNvSpPr txBox="1"/>
          <p:nvPr/>
        </p:nvSpPr>
        <p:spPr>
          <a:xfrm>
            <a:off x="2341153" y="4774020"/>
            <a:ext cx="2129155" cy="648970"/>
          </a:xfrm>
          <a:prstGeom prst="rect">
            <a:avLst/>
          </a:prstGeom>
        </p:spPr>
        <p:txBody>
          <a:bodyPr vert="horz" wrap="square" lIns="0" tIns="11430" rIns="0" bIns="0" rtlCol="0">
            <a:spAutoFit/>
          </a:bodyPr>
          <a:lstStyle/>
          <a:p>
            <a:pPr marL="38100">
              <a:spcBef>
                <a:spcPts val="90"/>
              </a:spcBef>
            </a:pPr>
            <a:r>
              <a:rPr sz="4050" spc="7" baseline="6172" dirty="0">
                <a:latin typeface="Times New Roman"/>
                <a:cs typeface="Times New Roman"/>
              </a:rPr>
              <a:t> </a:t>
            </a:r>
            <a:r>
              <a:rPr sz="6150" spc="-7" baseline="-13550" dirty="0">
                <a:latin typeface="Symbol"/>
                <a:cs typeface="Symbol"/>
              </a:rPr>
              <a:t></a:t>
            </a:r>
            <a:r>
              <a:rPr sz="6150" spc="-7" baseline="-13550" dirty="0">
                <a:latin typeface="Times New Roman"/>
                <a:cs typeface="Times New Roman"/>
              </a:rPr>
              <a:t> </a:t>
            </a:r>
            <a:r>
              <a:rPr sz="2700" i="1" spc="5" dirty="0">
                <a:latin typeface="Times New Roman"/>
                <a:cs typeface="Times New Roman"/>
              </a:rPr>
              <a:t>f </a:t>
            </a:r>
            <a:r>
              <a:rPr sz="2700" spc="75" dirty="0">
                <a:latin typeface="Times New Roman"/>
                <a:cs typeface="Times New Roman"/>
              </a:rPr>
              <a:t>(</a:t>
            </a:r>
            <a:r>
              <a:rPr sz="2700" i="1" spc="75" dirty="0">
                <a:latin typeface="Times New Roman"/>
                <a:cs typeface="Times New Roman"/>
              </a:rPr>
              <a:t>x</a:t>
            </a:r>
            <a:r>
              <a:rPr sz="2700" spc="75" dirty="0">
                <a:latin typeface="Times New Roman"/>
                <a:cs typeface="Times New Roman"/>
              </a:rPr>
              <a:t>)</a:t>
            </a:r>
            <a:r>
              <a:rPr sz="2700" i="1" spc="75" dirty="0">
                <a:latin typeface="Times New Roman"/>
                <a:cs typeface="Times New Roman"/>
              </a:rPr>
              <a:t>dx </a:t>
            </a:r>
            <a:r>
              <a:rPr sz="2700" spc="10" dirty="0">
                <a:latin typeface="Symbol"/>
                <a:cs typeface="Symbol"/>
              </a:rPr>
              <a:t></a:t>
            </a:r>
            <a:r>
              <a:rPr sz="2700" spc="-484" dirty="0">
                <a:latin typeface="Times New Roman"/>
                <a:cs typeface="Times New Roman"/>
              </a:rPr>
              <a:t> </a:t>
            </a:r>
            <a:r>
              <a:rPr sz="2700" spc="10" dirty="0">
                <a:latin typeface="Times New Roman"/>
                <a:cs typeface="Times New Roman"/>
              </a:rPr>
              <a:t>1</a:t>
            </a:r>
            <a:r>
              <a:rPr sz="4050" spc="15" baseline="6172" dirty="0">
                <a:latin typeface="Symbol"/>
                <a:cs typeface="Symbol"/>
              </a:rPr>
              <a:t></a:t>
            </a:r>
            <a:endParaRPr sz="4050" baseline="6172" dirty="0">
              <a:latin typeface="Symbol"/>
              <a:cs typeface="Symbol"/>
            </a:endParaRPr>
          </a:p>
        </p:txBody>
      </p:sp>
    </p:spTree>
    <p:extLst>
      <p:ext uri="{BB962C8B-B14F-4D97-AF65-F5344CB8AC3E}">
        <p14:creationId xmlns:p14="http://schemas.microsoft.com/office/powerpoint/2010/main" val="1074680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6591" y="298674"/>
            <a:ext cx="5311775" cy="1028487"/>
          </a:xfrm>
          <a:prstGeom prst="rect">
            <a:avLst/>
          </a:prstGeom>
        </p:spPr>
        <p:txBody>
          <a:bodyPr vert="horz" wrap="square" lIns="0" tIns="12700" rIns="0" bIns="0" rtlCol="0" anchor="ctr">
            <a:spAutoFit/>
          </a:bodyPr>
          <a:lstStyle/>
          <a:p>
            <a:pPr marL="12700">
              <a:lnSpc>
                <a:spcPct val="100000"/>
              </a:lnSpc>
              <a:spcBef>
                <a:spcPts val="100"/>
              </a:spcBef>
            </a:pPr>
            <a:r>
              <a:rPr lang="en-ID" sz="6600" spc="-455" dirty="0">
                <a:solidFill>
                  <a:schemeClr val="bg2">
                    <a:lumMod val="25000"/>
                  </a:schemeClr>
                </a:solidFill>
              </a:rPr>
              <a:t>…</a:t>
            </a:r>
            <a:endParaRPr sz="6600" spc="-750" dirty="0">
              <a:solidFill>
                <a:schemeClr val="bg2">
                  <a:lumMod val="25000"/>
                </a:schemeClr>
              </a:solidFill>
            </a:endParaRPr>
          </a:p>
        </p:txBody>
      </p:sp>
      <p:sp>
        <p:nvSpPr>
          <p:cNvPr id="3" name="object 3"/>
          <p:cNvSpPr txBox="1"/>
          <p:nvPr/>
        </p:nvSpPr>
        <p:spPr>
          <a:xfrm>
            <a:off x="1926591" y="1488440"/>
            <a:ext cx="8188959" cy="4255652"/>
          </a:xfrm>
          <a:prstGeom prst="rect">
            <a:avLst/>
          </a:prstGeom>
        </p:spPr>
        <p:txBody>
          <a:bodyPr vert="horz" wrap="square" lIns="0" tIns="114300" rIns="0" bIns="0" rtlCol="0">
            <a:spAutoFit/>
          </a:bodyPr>
          <a:lstStyle/>
          <a:p>
            <a:pPr marL="527050" indent="-514350">
              <a:spcBef>
                <a:spcPts val="800"/>
              </a:spcBef>
              <a:buAutoNum type="arabicPeriod" startAt="4"/>
              <a:tabLst>
                <a:tab pos="526415" algn="l"/>
                <a:tab pos="527050" algn="l"/>
              </a:tabLst>
            </a:pPr>
            <a:r>
              <a:rPr sz="3200" spc="-5" dirty="0">
                <a:latin typeface="Arial"/>
                <a:cs typeface="Arial"/>
              </a:rPr>
              <a:t>Nilai </a:t>
            </a:r>
            <a:r>
              <a:rPr sz="3200" i="1" dirty="0">
                <a:latin typeface="Arial"/>
                <a:cs typeface="Arial"/>
              </a:rPr>
              <a:t>mean</a:t>
            </a:r>
            <a:r>
              <a:rPr sz="3200" dirty="0">
                <a:latin typeface="Arial"/>
                <a:cs typeface="Arial"/>
              </a:rPr>
              <a:t>, </a:t>
            </a:r>
            <a:r>
              <a:rPr sz="3200" i="1" dirty="0">
                <a:latin typeface="Arial"/>
                <a:cs typeface="Arial"/>
              </a:rPr>
              <a:t>median </a:t>
            </a:r>
            <a:r>
              <a:rPr sz="3200" dirty="0">
                <a:latin typeface="Arial"/>
                <a:cs typeface="Arial"/>
              </a:rPr>
              <a:t>dan </a:t>
            </a:r>
            <a:r>
              <a:rPr sz="3200" i="1" dirty="0">
                <a:latin typeface="Arial"/>
                <a:cs typeface="Arial"/>
              </a:rPr>
              <a:t>mode</a:t>
            </a:r>
            <a:r>
              <a:rPr sz="3200" i="1" spc="5" dirty="0">
                <a:latin typeface="Arial"/>
                <a:cs typeface="Arial"/>
              </a:rPr>
              <a:t> </a:t>
            </a:r>
            <a:r>
              <a:rPr sz="3200" dirty="0">
                <a:latin typeface="Arial"/>
                <a:cs typeface="Arial"/>
              </a:rPr>
              <a:t>berimpit.</a:t>
            </a:r>
          </a:p>
          <a:p>
            <a:pPr marL="527050" marR="682625" indent="-514350">
              <a:spcBef>
                <a:spcPts val="800"/>
              </a:spcBef>
              <a:buAutoNum type="arabicPeriod" startAt="4"/>
              <a:tabLst>
                <a:tab pos="526415" algn="l"/>
                <a:tab pos="527050" algn="l"/>
              </a:tabLst>
            </a:pPr>
            <a:r>
              <a:rPr sz="3200" spc="-5" dirty="0">
                <a:latin typeface="Arial"/>
                <a:cs typeface="Arial"/>
              </a:rPr>
              <a:t>Kurva </a:t>
            </a:r>
            <a:r>
              <a:rPr sz="3200" dirty="0">
                <a:latin typeface="Arial"/>
                <a:cs typeface="Arial"/>
              </a:rPr>
              <a:t>simetris dengan pembatas pada  </a:t>
            </a:r>
            <a:r>
              <a:rPr sz="3200" spc="-5" dirty="0">
                <a:latin typeface="Arial"/>
                <a:cs typeface="Arial"/>
              </a:rPr>
              <a:t>nilai rata-rata atau </a:t>
            </a:r>
            <a:r>
              <a:rPr sz="3200" spc="5" dirty="0">
                <a:latin typeface="Arial"/>
                <a:cs typeface="Arial"/>
              </a:rPr>
              <a:t>mean </a:t>
            </a:r>
            <a:r>
              <a:rPr sz="3200" dirty="0">
                <a:latin typeface="Arial"/>
                <a:cs typeface="Arial"/>
              </a:rPr>
              <a:t>sebagai </a:t>
            </a:r>
            <a:r>
              <a:rPr sz="3200" i="1" dirty="0">
                <a:latin typeface="Arial"/>
                <a:cs typeface="Arial"/>
              </a:rPr>
              <a:t>axis  </a:t>
            </a:r>
            <a:r>
              <a:rPr sz="3200" spc="-5" dirty="0">
                <a:latin typeface="Arial"/>
                <a:cs typeface="Arial"/>
              </a:rPr>
              <a:t>vertikal.</a:t>
            </a:r>
            <a:endParaRPr sz="3200" dirty="0">
              <a:latin typeface="Arial"/>
              <a:cs typeface="Arial"/>
            </a:endParaRPr>
          </a:p>
          <a:p>
            <a:pPr marL="527050" marR="5080" indent="-514350">
              <a:lnSpc>
                <a:spcPct val="98900"/>
              </a:lnSpc>
              <a:spcBef>
                <a:spcPts val="830"/>
              </a:spcBef>
              <a:buAutoNum type="arabicPeriod" startAt="4"/>
              <a:tabLst>
                <a:tab pos="526415" algn="l"/>
                <a:tab pos="527050" algn="l"/>
              </a:tabLst>
            </a:pPr>
            <a:r>
              <a:rPr sz="3200" spc="-5" dirty="0">
                <a:latin typeface="Arial"/>
                <a:cs typeface="Arial"/>
              </a:rPr>
              <a:t>Titik </a:t>
            </a:r>
            <a:r>
              <a:rPr sz="3200" dirty="0">
                <a:latin typeface="Arial"/>
                <a:cs typeface="Arial"/>
              </a:rPr>
              <a:t>belok atau perubahan fungsi kurva  </a:t>
            </a:r>
            <a:r>
              <a:rPr sz="3200" spc="-5" dirty="0">
                <a:latin typeface="Arial"/>
                <a:cs typeface="Arial"/>
              </a:rPr>
              <a:t>(</a:t>
            </a:r>
            <a:r>
              <a:rPr sz="2800" i="1" spc="-5" dirty="0">
                <a:latin typeface="Arial"/>
                <a:cs typeface="Arial"/>
              </a:rPr>
              <a:t>inflection </a:t>
            </a:r>
            <a:r>
              <a:rPr sz="2800" i="1" dirty="0">
                <a:latin typeface="Arial"/>
                <a:cs typeface="Arial"/>
              </a:rPr>
              <a:t>points</a:t>
            </a:r>
            <a:r>
              <a:rPr sz="3200" dirty="0">
                <a:latin typeface="Arial"/>
                <a:cs typeface="Arial"/>
              </a:rPr>
              <a:t>) di </a:t>
            </a:r>
            <a:r>
              <a:rPr sz="3300" spc="-30" dirty="0">
                <a:latin typeface="Symbol"/>
                <a:cs typeface="Symbol"/>
              </a:rPr>
              <a:t></a:t>
            </a:r>
            <a:r>
              <a:rPr sz="3200" u="heavy" spc="-30" dirty="0">
                <a:uFill>
                  <a:solidFill>
                    <a:srgbClr val="000000"/>
                  </a:solidFill>
                </a:uFill>
                <a:latin typeface="Arial"/>
                <a:cs typeface="Arial"/>
              </a:rPr>
              <a:t>+</a:t>
            </a:r>
            <a:r>
              <a:rPr sz="3300" spc="-30" dirty="0">
                <a:latin typeface="Symbol"/>
                <a:cs typeface="Symbol"/>
              </a:rPr>
              <a:t></a:t>
            </a:r>
            <a:r>
              <a:rPr sz="3200" spc="-30" dirty="0">
                <a:latin typeface="Arial"/>
                <a:cs typeface="Arial"/>
              </a:rPr>
              <a:t>, </a:t>
            </a:r>
            <a:r>
              <a:rPr sz="3200" dirty="0">
                <a:latin typeface="Arial"/>
                <a:cs typeface="Arial"/>
              </a:rPr>
              <a:t>pada bagian  tengah </a:t>
            </a:r>
            <a:r>
              <a:rPr sz="3200" spc="5" dirty="0">
                <a:latin typeface="Arial"/>
                <a:cs typeface="Arial"/>
              </a:rPr>
              <a:t>cembung (</a:t>
            </a:r>
            <a:r>
              <a:rPr sz="2800" i="1" spc="5" dirty="0">
                <a:latin typeface="Arial"/>
                <a:cs typeface="Arial"/>
              </a:rPr>
              <a:t>concave </a:t>
            </a:r>
            <a:r>
              <a:rPr sz="2800" i="1" spc="-5" dirty="0">
                <a:latin typeface="Arial"/>
                <a:cs typeface="Arial"/>
              </a:rPr>
              <a:t>downward</a:t>
            </a:r>
            <a:r>
              <a:rPr sz="3200" spc="-5" dirty="0">
                <a:latin typeface="Arial"/>
                <a:cs typeface="Arial"/>
              </a:rPr>
              <a:t>) </a:t>
            </a:r>
            <a:r>
              <a:rPr sz="3200" dirty="0">
                <a:latin typeface="Arial"/>
                <a:cs typeface="Arial"/>
              </a:rPr>
              <a:t>dan  pada </a:t>
            </a:r>
            <a:r>
              <a:rPr sz="3200" spc="-5" dirty="0">
                <a:latin typeface="Arial"/>
                <a:cs typeface="Arial"/>
              </a:rPr>
              <a:t>sisi luar </a:t>
            </a:r>
            <a:r>
              <a:rPr sz="3200" spc="5" dirty="0">
                <a:latin typeface="Arial"/>
                <a:cs typeface="Arial"/>
              </a:rPr>
              <a:t>(</a:t>
            </a:r>
            <a:r>
              <a:rPr sz="2800" i="1" spc="5" dirty="0">
                <a:latin typeface="Arial"/>
                <a:cs typeface="Arial"/>
              </a:rPr>
              <a:t>tail</a:t>
            </a:r>
            <a:r>
              <a:rPr sz="3200" spc="5" dirty="0">
                <a:latin typeface="Arial"/>
                <a:cs typeface="Arial"/>
              </a:rPr>
              <a:t>) </a:t>
            </a:r>
            <a:r>
              <a:rPr sz="3200" dirty="0">
                <a:latin typeface="Arial"/>
                <a:cs typeface="Arial"/>
              </a:rPr>
              <a:t>cekung </a:t>
            </a:r>
            <a:r>
              <a:rPr sz="3200" spc="5" dirty="0">
                <a:latin typeface="Arial"/>
                <a:cs typeface="Arial"/>
              </a:rPr>
              <a:t>(</a:t>
            </a:r>
            <a:r>
              <a:rPr sz="2800" i="1" spc="5" dirty="0">
                <a:latin typeface="Arial"/>
                <a:cs typeface="Arial"/>
              </a:rPr>
              <a:t>concave</a:t>
            </a:r>
            <a:r>
              <a:rPr sz="2800" i="1" spc="-50" dirty="0">
                <a:latin typeface="Arial"/>
                <a:cs typeface="Arial"/>
              </a:rPr>
              <a:t> </a:t>
            </a:r>
            <a:r>
              <a:rPr sz="2800" i="1" dirty="0">
                <a:latin typeface="Arial"/>
                <a:cs typeface="Arial"/>
              </a:rPr>
              <a:t>upward</a:t>
            </a:r>
            <a:r>
              <a:rPr sz="3200" dirty="0">
                <a:latin typeface="Arial"/>
                <a:cs typeface="Arial"/>
              </a:rPr>
              <a:t>)</a:t>
            </a:r>
          </a:p>
        </p:txBody>
      </p:sp>
    </p:spTree>
    <p:extLst>
      <p:ext uri="{BB962C8B-B14F-4D97-AF65-F5344CB8AC3E}">
        <p14:creationId xmlns:p14="http://schemas.microsoft.com/office/powerpoint/2010/main" val="3687791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440940" y="4331970"/>
            <a:ext cx="4389755" cy="513080"/>
          </a:xfrm>
          <a:prstGeom prst="rect">
            <a:avLst/>
          </a:prstGeom>
        </p:spPr>
        <p:txBody>
          <a:bodyPr vert="horz" wrap="square" lIns="0" tIns="12700" rIns="0" bIns="0" rtlCol="0">
            <a:spAutoFit/>
          </a:bodyPr>
          <a:lstStyle/>
          <a:p>
            <a:pPr marL="12700">
              <a:spcBef>
                <a:spcPts val="100"/>
              </a:spcBef>
            </a:pPr>
            <a:r>
              <a:rPr sz="3200" spc="-5" dirty="0">
                <a:latin typeface="Arial"/>
                <a:cs typeface="Arial"/>
              </a:rPr>
              <a:t>(</a:t>
            </a:r>
            <a:r>
              <a:rPr sz="3200" i="1" spc="-5" dirty="0">
                <a:latin typeface="Arial"/>
                <a:cs typeface="Arial"/>
              </a:rPr>
              <a:t>tail</a:t>
            </a:r>
            <a:r>
              <a:rPr sz="3200" spc="-5" dirty="0">
                <a:latin typeface="Arial"/>
                <a:cs typeface="Arial"/>
              </a:rPr>
              <a:t>) distribusi</a:t>
            </a:r>
            <a:r>
              <a:rPr sz="3200" spc="-25" dirty="0">
                <a:latin typeface="Arial"/>
                <a:cs typeface="Arial"/>
              </a:rPr>
              <a:t> </a:t>
            </a:r>
            <a:r>
              <a:rPr sz="3200" dirty="0">
                <a:latin typeface="Arial"/>
                <a:cs typeface="Arial"/>
              </a:rPr>
              <a:t>mengecil.</a:t>
            </a:r>
            <a:endParaRPr sz="3200">
              <a:latin typeface="Arial"/>
              <a:cs typeface="Arial"/>
            </a:endParaRPr>
          </a:p>
        </p:txBody>
      </p:sp>
      <p:sp>
        <p:nvSpPr>
          <p:cNvPr id="5" name="object 5"/>
          <p:cNvSpPr txBox="1"/>
          <p:nvPr/>
        </p:nvSpPr>
        <p:spPr>
          <a:xfrm>
            <a:off x="2443480" y="4560570"/>
            <a:ext cx="5116830" cy="892810"/>
          </a:xfrm>
          <a:prstGeom prst="rect">
            <a:avLst/>
          </a:prstGeom>
        </p:spPr>
        <p:txBody>
          <a:bodyPr vert="horz" wrap="square" lIns="0" tIns="11430" rIns="0" bIns="0" rtlCol="0">
            <a:spAutoFit/>
          </a:bodyPr>
          <a:lstStyle/>
          <a:p>
            <a:pPr marL="12700">
              <a:spcBef>
                <a:spcPts val="90"/>
              </a:spcBef>
              <a:tabLst>
                <a:tab pos="798195" algn="l"/>
                <a:tab pos="2348865" algn="l"/>
                <a:tab pos="3293745" algn="l"/>
              </a:tabLst>
            </a:pPr>
            <a:r>
              <a:rPr sz="5700" spc="-1355" dirty="0">
                <a:latin typeface="Symbol"/>
                <a:cs typeface="Symbol"/>
              </a:rPr>
              <a:t></a:t>
            </a:r>
            <a:r>
              <a:rPr sz="5700" spc="-894" dirty="0">
                <a:latin typeface="Times New Roman"/>
                <a:cs typeface="Times New Roman"/>
              </a:rPr>
              <a:t> </a:t>
            </a:r>
            <a:r>
              <a:rPr sz="2800" spc="-20" dirty="0">
                <a:latin typeface="Times New Roman"/>
                <a:cs typeface="Times New Roman"/>
              </a:rPr>
              <a:t>l</a:t>
            </a:r>
            <a:r>
              <a:rPr sz="2800" spc="-10" dirty="0">
                <a:latin typeface="Times New Roman"/>
                <a:cs typeface="Times New Roman"/>
              </a:rPr>
              <a:t>im</a:t>
            </a:r>
            <a:r>
              <a:rPr sz="2800" dirty="0">
                <a:latin typeface="Times New Roman"/>
                <a:cs typeface="Times New Roman"/>
              </a:rPr>
              <a:t>	</a:t>
            </a:r>
            <a:r>
              <a:rPr sz="2800" i="1" spc="-10" dirty="0">
                <a:latin typeface="Times New Roman"/>
                <a:cs typeface="Times New Roman"/>
              </a:rPr>
              <a:t>f</a:t>
            </a:r>
            <a:r>
              <a:rPr sz="2800" i="1" spc="-45" dirty="0">
                <a:latin typeface="Times New Roman"/>
                <a:cs typeface="Times New Roman"/>
              </a:rPr>
              <a:t> </a:t>
            </a:r>
            <a:r>
              <a:rPr sz="2800" spc="190" dirty="0">
                <a:latin typeface="Times New Roman"/>
                <a:cs typeface="Times New Roman"/>
              </a:rPr>
              <a:t>(</a:t>
            </a:r>
            <a:r>
              <a:rPr sz="2800" i="1" spc="65" dirty="0">
                <a:latin typeface="Times New Roman"/>
                <a:cs typeface="Times New Roman"/>
              </a:rPr>
              <a:t>x</a:t>
            </a:r>
            <a:r>
              <a:rPr sz="2800" spc="-10" dirty="0">
                <a:latin typeface="Times New Roman"/>
                <a:cs typeface="Times New Roman"/>
              </a:rPr>
              <a:t>)</a:t>
            </a:r>
            <a:r>
              <a:rPr sz="2800" spc="-70" dirty="0">
                <a:latin typeface="Times New Roman"/>
                <a:cs typeface="Times New Roman"/>
              </a:rPr>
              <a:t> </a:t>
            </a:r>
            <a:r>
              <a:rPr sz="2800" spc="-20" dirty="0">
                <a:latin typeface="Symbol"/>
                <a:cs typeface="Symbol"/>
              </a:rPr>
              <a:t></a:t>
            </a:r>
            <a:r>
              <a:rPr sz="2800" spc="-95" dirty="0">
                <a:latin typeface="Times New Roman"/>
                <a:cs typeface="Times New Roman"/>
              </a:rPr>
              <a:t> </a:t>
            </a:r>
            <a:r>
              <a:rPr sz="2800" spc="-10" dirty="0">
                <a:latin typeface="Times New Roman"/>
                <a:cs typeface="Times New Roman"/>
              </a:rPr>
              <a:t>0</a:t>
            </a:r>
            <a:r>
              <a:rPr sz="2800" dirty="0">
                <a:latin typeface="Times New Roman"/>
                <a:cs typeface="Times New Roman"/>
              </a:rPr>
              <a:t>	</a:t>
            </a:r>
            <a:r>
              <a:rPr sz="2800" spc="-20" dirty="0">
                <a:latin typeface="Times New Roman"/>
                <a:cs typeface="Times New Roman"/>
              </a:rPr>
              <a:t>d</a:t>
            </a:r>
            <a:r>
              <a:rPr sz="2800" spc="-5" dirty="0">
                <a:latin typeface="Times New Roman"/>
                <a:cs typeface="Times New Roman"/>
              </a:rPr>
              <a:t>a</a:t>
            </a:r>
            <a:r>
              <a:rPr sz="2800" spc="-10" dirty="0">
                <a:latin typeface="Times New Roman"/>
                <a:cs typeface="Times New Roman"/>
              </a:rPr>
              <a:t>n</a:t>
            </a:r>
            <a:r>
              <a:rPr sz="2800" dirty="0">
                <a:latin typeface="Times New Roman"/>
                <a:cs typeface="Times New Roman"/>
              </a:rPr>
              <a:t>	</a:t>
            </a:r>
            <a:r>
              <a:rPr sz="2800" spc="-20" dirty="0">
                <a:latin typeface="Times New Roman"/>
                <a:cs typeface="Times New Roman"/>
              </a:rPr>
              <a:t>l</a:t>
            </a:r>
            <a:r>
              <a:rPr sz="2800" spc="-10" dirty="0">
                <a:latin typeface="Times New Roman"/>
                <a:cs typeface="Times New Roman"/>
              </a:rPr>
              <a:t>im</a:t>
            </a:r>
            <a:r>
              <a:rPr sz="2800" spc="240" dirty="0">
                <a:latin typeface="Times New Roman"/>
                <a:cs typeface="Times New Roman"/>
              </a:rPr>
              <a:t> </a:t>
            </a:r>
            <a:r>
              <a:rPr sz="2800" i="1" spc="-10" dirty="0">
                <a:latin typeface="Times New Roman"/>
                <a:cs typeface="Times New Roman"/>
              </a:rPr>
              <a:t>f</a:t>
            </a:r>
            <a:r>
              <a:rPr sz="2800" i="1" spc="-35" dirty="0">
                <a:latin typeface="Times New Roman"/>
                <a:cs typeface="Times New Roman"/>
              </a:rPr>
              <a:t> </a:t>
            </a:r>
            <a:r>
              <a:rPr sz="2800" spc="190" dirty="0">
                <a:latin typeface="Times New Roman"/>
                <a:cs typeface="Times New Roman"/>
              </a:rPr>
              <a:t>(</a:t>
            </a:r>
            <a:r>
              <a:rPr sz="2800" i="1" spc="55" dirty="0">
                <a:latin typeface="Times New Roman"/>
                <a:cs typeface="Times New Roman"/>
              </a:rPr>
              <a:t>x</a:t>
            </a:r>
            <a:r>
              <a:rPr sz="2800" spc="-10" dirty="0">
                <a:latin typeface="Times New Roman"/>
                <a:cs typeface="Times New Roman"/>
              </a:rPr>
              <a:t>)</a:t>
            </a:r>
            <a:r>
              <a:rPr sz="2800" spc="-60" dirty="0">
                <a:latin typeface="Times New Roman"/>
                <a:cs typeface="Times New Roman"/>
              </a:rPr>
              <a:t> </a:t>
            </a:r>
            <a:r>
              <a:rPr sz="2800" spc="-20" dirty="0">
                <a:latin typeface="Symbol"/>
                <a:cs typeface="Symbol"/>
              </a:rPr>
              <a:t></a:t>
            </a:r>
            <a:r>
              <a:rPr sz="2800" spc="-95" dirty="0">
                <a:latin typeface="Times New Roman"/>
                <a:cs typeface="Times New Roman"/>
              </a:rPr>
              <a:t> </a:t>
            </a:r>
            <a:r>
              <a:rPr sz="2800" spc="75" dirty="0">
                <a:latin typeface="Times New Roman"/>
                <a:cs typeface="Times New Roman"/>
              </a:rPr>
              <a:t>0</a:t>
            </a:r>
            <a:r>
              <a:rPr sz="5700" spc="-1355" dirty="0">
                <a:latin typeface="Symbol"/>
                <a:cs typeface="Symbol"/>
              </a:rPr>
              <a:t></a:t>
            </a:r>
            <a:endParaRPr sz="5700">
              <a:latin typeface="Symbol"/>
              <a:cs typeface="Symbol"/>
            </a:endParaRPr>
          </a:p>
        </p:txBody>
      </p:sp>
      <p:sp>
        <p:nvSpPr>
          <p:cNvPr id="6" name="object 6"/>
          <p:cNvSpPr txBox="1"/>
          <p:nvPr/>
        </p:nvSpPr>
        <p:spPr>
          <a:xfrm>
            <a:off x="2533651" y="5283200"/>
            <a:ext cx="3686175" cy="262892"/>
          </a:xfrm>
          <a:prstGeom prst="rect">
            <a:avLst/>
          </a:prstGeom>
        </p:spPr>
        <p:txBody>
          <a:bodyPr vert="horz" wrap="square" lIns="0" tIns="16510" rIns="0" bIns="0" rtlCol="0">
            <a:spAutoFit/>
          </a:bodyPr>
          <a:lstStyle/>
          <a:p>
            <a:pPr marL="12700">
              <a:spcBef>
                <a:spcPts val="130"/>
              </a:spcBef>
              <a:tabLst>
                <a:tab pos="3215005" algn="l"/>
              </a:tabLst>
            </a:pPr>
            <a:r>
              <a:rPr sz="1600" i="1" spc="95" dirty="0">
                <a:latin typeface="Times New Roman"/>
                <a:cs typeface="Times New Roman"/>
              </a:rPr>
              <a:t>x</a:t>
            </a:r>
            <a:r>
              <a:rPr sz="1600" spc="85" dirty="0">
                <a:latin typeface="Symbol"/>
                <a:cs typeface="Symbol"/>
              </a:rPr>
              <a:t></a:t>
            </a:r>
            <a:r>
              <a:rPr sz="1600" spc="10" dirty="0">
                <a:latin typeface="Symbol"/>
                <a:cs typeface="Symbol"/>
              </a:rPr>
              <a:t></a:t>
            </a:r>
            <a:r>
              <a:rPr sz="1600" dirty="0">
                <a:latin typeface="Times New Roman"/>
                <a:cs typeface="Times New Roman"/>
              </a:rPr>
              <a:t>	</a:t>
            </a:r>
            <a:r>
              <a:rPr sz="1600" i="1" spc="85" dirty="0">
                <a:latin typeface="Times New Roman"/>
                <a:cs typeface="Times New Roman"/>
              </a:rPr>
              <a:t>x</a:t>
            </a:r>
            <a:r>
              <a:rPr sz="1600" spc="65" dirty="0">
                <a:latin typeface="Symbol"/>
                <a:cs typeface="Symbol"/>
              </a:rPr>
              <a:t></a:t>
            </a:r>
            <a:r>
              <a:rPr sz="1600" spc="10" dirty="0">
                <a:latin typeface="Symbol"/>
                <a:cs typeface="Symbol"/>
              </a:rPr>
              <a:t></a:t>
            </a:r>
            <a:endParaRPr sz="1600">
              <a:latin typeface="Symbol"/>
              <a:cs typeface="Symbol"/>
            </a:endParaRPr>
          </a:p>
        </p:txBody>
      </p:sp>
      <p:sp>
        <p:nvSpPr>
          <p:cNvPr id="7" name="object 7"/>
          <p:cNvSpPr txBox="1"/>
          <p:nvPr/>
        </p:nvSpPr>
        <p:spPr>
          <a:xfrm>
            <a:off x="1926590" y="1488440"/>
            <a:ext cx="7957184" cy="2868930"/>
          </a:xfrm>
          <a:prstGeom prst="rect">
            <a:avLst/>
          </a:prstGeom>
        </p:spPr>
        <p:txBody>
          <a:bodyPr vert="horz" wrap="square" lIns="0" tIns="114300" rIns="0" bIns="0" rtlCol="0">
            <a:spAutoFit/>
          </a:bodyPr>
          <a:lstStyle/>
          <a:p>
            <a:pPr marL="12700">
              <a:spcBef>
                <a:spcPts val="900"/>
              </a:spcBef>
              <a:tabLst>
                <a:tab pos="526415" algn="l"/>
              </a:tabLst>
            </a:pPr>
            <a:endParaRPr lang="en-US" sz="3200" dirty="0">
              <a:latin typeface="Arial"/>
              <a:cs typeface="Arial"/>
            </a:endParaRPr>
          </a:p>
          <a:p>
            <a:pPr marL="527050" indent="-514350">
              <a:spcBef>
                <a:spcPts val="800"/>
              </a:spcBef>
              <a:buAutoNum type="arabicPeriod" startAt="7"/>
              <a:tabLst>
                <a:tab pos="526415" algn="l"/>
                <a:tab pos="527050" algn="l"/>
              </a:tabLst>
            </a:pPr>
            <a:r>
              <a:rPr sz="3200" spc="-5" dirty="0">
                <a:latin typeface="Arial"/>
                <a:cs typeface="Arial"/>
              </a:rPr>
              <a:t>Nilai </a:t>
            </a:r>
            <a:r>
              <a:rPr sz="3200" dirty="0">
                <a:latin typeface="Arial"/>
                <a:cs typeface="Arial"/>
              </a:rPr>
              <a:t>fungsi </a:t>
            </a:r>
            <a:r>
              <a:rPr sz="3200" spc="-5" dirty="0">
                <a:latin typeface="Arial"/>
                <a:cs typeface="Arial"/>
              </a:rPr>
              <a:t>probabilitas </a:t>
            </a:r>
            <a:r>
              <a:rPr sz="3200" dirty="0">
                <a:latin typeface="Arial"/>
                <a:cs typeface="Arial"/>
              </a:rPr>
              <a:t>simetris</a:t>
            </a:r>
            <a:r>
              <a:rPr sz="3200" spc="-20" dirty="0">
                <a:latin typeface="Arial"/>
                <a:cs typeface="Arial"/>
              </a:rPr>
              <a:t> </a:t>
            </a:r>
            <a:r>
              <a:rPr sz="3200" dirty="0">
                <a:latin typeface="Arial"/>
                <a:cs typeface="Arial"/>
              </a:rPr>
              <a:t>terhadap</a:t>
            </a:r>
          </a:p>
          <a:p>
            <a:pPr marL="527050"/>
            <a:r>
              <a:rPr sz="3200" i="1" dirty="0">
                <a:latin typeface="Arial"/>
                <a:cs typeface="Arial"/>
              </a:rPr>
              <a:t>mean.</a:t>
            </a:r>
            <a:endParaRPr sz="3200" dirty="0">
              <a:latin typeface="Arial"/>
              <a:cs typeface="Arial"/>
            </a:endParaRPr>
          </a:p>
          <a:p>
            <a:pPr marL="588010">
              <a:spcBef>
                <a:spcPts val="620"/>
              </a:spcBef>
              <a:tabLst>
                <a:tab pos="2365375" algn="l"/>
              </a:tabLst>
            </a:pPr>
            <a:r>
              <a:rPr sz="2750" i="1" spc="5" dirty="0">
                <a:latin typeface="Times New Roman"/>
                <a:cs typeface="Times New Roman"/>
              </a:rPr>
              <a:t>f </a:t>
            </a:r>
            <a:r>
              <a:rPr sz="2750" spc="40" dirty="0">
                <a:latin typeface="Times New Roman"/>
                <a:cs typeface="Times New Roman"/>
              </a:rPr>
              <a:t>(</a:t>
            </a:r>
            <a:r>
              <a:rPr sz="2850" spc="40" dirty="0">
                <a:latin typeface="Symbol"/>
                <a:cs typeface="Symbol"/>
              </a:rPr>
              <a:t></a:t>
            </a:r>
            <a:r>
              <a:rPr sz="2850" spc="40" dirty="0">
                <a:latin typeface="Times New Roman"/>
                <a:cs typeface="Times New Roman"/>
              </a:rPr>
              <a:t> </a:t>
            </a:r>
            <a:r>
              <a:rPr sz="2750" spc="15" dirty="0">
                <a:latin typeface="Symbol"/>
                <a:cs typeface="Symbol"/>
              </a:rPr>
              <a:t></a:t>
            </a:r>
            <a:r>
              <a:rPr sz="2750" spc="-335" dirty="0">
                <a:latin typeface="Times New Roman"/>
                <a:cs typeface="Times New Roman"/>
              </a:rPr>
              <a:t> </a:t>
            </a:r>
            <a:r>
              <a:rPr sz="2750" spc="30" dirty="0">
                <a:latin typeface="Symbol"/>
                <a:cs typeface="Symbol"/>
              </a:rPr>
              <a:t></a:t>
            </a:r>
            <a:r>
              <a:rPr sz="2750" i="1" spc="30" dirty="0">
                <a:latin typeface="Times New Roman"/>
                <a:cs typeface="Times New Roman"/>
              </a:rPr>
              <a:t>x</a:t>
            </a:r>
            <a:r>
              <a:rPr sz="2750" spc="30" dirty="0">
                <a:latin typeface="Times New Roman"/>
                <a:cs typeface="Times New Roman"/>
              </a:rPr>
              <a:t>)</a:t>
            </a:r>
            <a:r>
              <a:rPr sz="2750" spc="-50" dirty="0">
                <a:latin typeface="Times New Roman"/>
                <a:cs typeface="Times New Roman"/>
              </a:rPr>
              <a:t> </a:t>
            </a:r>
            <a:r>
              <a:rPr sz="2750" spc="15" dirty="0">
                <a:latin typeface="Symbol"/>
                <a:cs typeface="Symbol"/>
              </a:rPr>
              <a:t></a:t>
            </a:r>
            <a:r>
              <a:rPr sz="2750" spc="15" dirty="0">
                <a:latin typeface="Times New Roman"/>
                <a:cs typeface="Times New Roman"/>
              </a:rPr>
              <a:t>	</a:t>
            </a:r>
            <a:r>
              <a:rPr sz="2750" i="1" spc="5" dirty="0">
                <a:latin typeface="Times New Roman"/>
                <a:cs typeface="Times New Roman"/>
              </a:rPr>
              <a:t>f </a:t>
            </a:r>
            <a:r>
              <a:rPr sz="2750" spc="45" dirty="0">
                <a:latin typeface="Times New Roman"/>
                <a:cs typeface="Times New Roman"/>
              </a:rPr>
              <a:t>(</a:t>
            </a:r>
            <a:r>
              <a:rPr sz="2850" spc="45" dirty="0">
                <a:latin typeface="Symbol"/>
                <a:cs typeface="Symbol"/>
              </a:rPr>
              <a:t></a:t>
            </a:r>
            <a:r>
              <a:rPr sz="2850" spc="45" dirty="0">
                <a:latin typeface="Times New Roman"/>
                <a:cs typeface="Times New Roman"/>
              </a:rPr>
              <a:t> </a:t>
            </a:r>
            <a:r>
              <a:rPr sz="2750" spc="15" dirty="0">
                <a:latin typeface="Symbol"/>
                <a:cs typeface="Symbol"/>
              </a:rPr>
              <a:t></a:t>
            </a:r>
            <a:r>
              <a:rPr sz="2750" spc="-325" dirty="0">
                <a:latin typeface="Times New Roman"/>
                <a:cs typeface="Times New Roman"/>
              </a:rPr>
              <a:t> </a:t>
            </a:r>
            <a:r>
              <a:rPr sz="2750" spc="30" dirty="0">
                <a:latin typeface="Symbol"/>
                <a:cs typeface="Symbol"/>
              </a:rPr>
              <a:t></a:t>
            </a:r>
            <a:r>
              <a:rPr sz="2750" i="1" spc="30" dirty="0">
                <a:latin typeface="Times New Roman"/>
                <a:cs typeface="Times New Roman"/>
              </a:rPr>
              <a:t>x</a:t>
            </a:r>
            <a:r>
              <a:rPr sz="2750" spc="30" dirty="0">
                <a:latin typeface="Times New Roman"/>
                <a:cs typeface="Times New Roman"/>
              </a:rPr>
              <a:t>)</a:t>
            </a:r>
            <a:endParaRPr sz="2750" dirty="0">
              <a:latin typeface="Times New Roman"/>
              <a:cs typeface="Times New Roman"/>
            </a:endParaRPr>
          </a:p>
          <a:p>
            <a:pPr marL="527050" indent="-514350">
              <a:spcBef>
                <a:spcPts val="1390"/>
              </a:spcBef>
              <a:buAutoNum type="arabicPeriod" startAt="8"/>
              <a:tabLst>
                <a:tab pos="526415" algn="l"/>
                <a:tab pos="527050" algn="l"/>
              </a:tabLst>
            </a:pPr>
            <a:r>
              <a:rPr sz="3200" spc="-5" dirty="0">
                <a:latin typeface="Arial"/>
                <a:cs typeface="Arial"/>
              </a:rPr>
              <a:t>Nilai </a:t>
            </a:r>
            <a:r>
              <a:rPr sz="3200" dirty="0">
                <a:latin typeface="Arial"/>
                <a:cs typeface="Arial"/>
              </a:rPr>
              <a:t>fungsi </a:t>
            </a:r>
            <a:r>
              <a:rPr sz="3200" spc="-5" dirty="0">
                <a:latin typeface="Arial"/>
                <a:cs typeface="Arial"/>
              </a:rPr>
              <a:t>probabilitas di </a:t>
            </a:r>
            <a:r>
              <a:rPr sz="3200" dirty="0">
                <a:latin typeface="Arial"/>
                <a:cs typeface="Arial"/>
              </a:rPr>
              <a:t>kedua</a:t>
            </a:r>
            <a:r>
              <a:rPr sz="3200" spc="-20" dirty="0">
                <a:latin typeface="Arial"/>
                <a:cs typeface="Arial"/>
              </a:rPr>
              <a:t> </a:t>
            </a:r>
            <a:r>
              <a:rPr sz="3200" dirty="0">
                <a:latin typeface="Arial"/>
                <a:cs typeface="Arial"/>
              </a:rPr>
              <a:t>ujung</a:t>
            </a:r>
          </a:p>
        </p:txBody>
      </p:sp>
      <p:sp>
        <p:nvSpPr>
          <p:cNvPr id="9" name="object 2"/>
          <p:cNvSpPr txBox="1">
            <a:spLocks noGrp="1"/>
          </p:cNvSpPr>
          <p:nvPr>
            <p:ph type="title"/>
          </p:nvPr>
        </p:nvSpPr>
        <p:spPr>
          <a:xfrm>
            <a:off x="1926591" y="298674"/>
            <a:ext cx="5311775" cy="1028487"/>
          </a:xfrm>
          <a:prstGeom prst="rect">
            <a:avLst/>
          </a:prstGeom>
        </p:spPr>
        <p:txBody>
          <a:bodyPr vert="horz" wrap="square" lIns="0" tIns="12700" rIns="0" bIns="0" rtlCol="0" anchor="ctr">
            <a:spAutoFit/>
          </a:bodyPr>
          <a:lstStyle/>
          <a:p>
            <a:pPr marL="12700">
              <a:lnSpc>
                <a:spcPct val="100000"/>
              </a:lnSpc>
              <a:spcBef>
                <a:spcPts val="100"/>
              </a:spcBef>
            </a:pPr>
            <a:r>
              <a:rPr lang="en-ID" sz="6600" spc="-455" dirty="0">
                <a:solidFill>
                  <a:schemeClr val="bg2">
                    <a:lumMod val="25000"/>
                  </a:schemeClr>
                </a:solidFill>
              </a:rPr>
              <a:t>…</a:t>
            </a:r>
            <a:endParaRPr sz="6600" spc="-750" dirty="0">
              <a:solidFill>
                <a:schemeClr val="bg2">
                  <a:lumMod val="25000"/>
                </a:schemeClr>
              </a:solidFill>
            </a:endParaRPr>
          </a:p>
        </p:txBody>
      </p:sp>
    </p:spTree>
    <p:extLst>
      <p:ext uri="{BB962C8B-B14F-4D97-AF65-F5344CB8AC3E}">
        <p14:creationId xmlns:p14="http://schemas.microsoft.com/office/powerpoint/2010/main" val="3068078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2528570" y="1507489"/>
            <a:ext cx="7134859" cy="4513580"/>
          </a:xfrm>
          <a:prstGeom prst="rect">
            <a:avLst/>
          </a:prstGeom>
          <a:blipFill>
            <a:blip r:embed="rId2" cstate="print"/>
            <a:stretch>
              <a:fillRect/>
            </a:stretch>
          </a:blipFill>
        </p:spPr>
        <p:txBody>
          <a:bodyPr wrap="square" lIns="0" tIns="0" rIns="0" bIns="0" rtlCol="0"/>
          <a:lstStyle/>
          <a:p>
            <a:endParaRPr/>
          </a:p>
        </p:txBody>
      </p:sp>
      <p:sp>
        <p:nvSpPr>
          <p:cNvPr id="6" name="object 2"/>
          <p:cNvSpPr txBox="1">
            <a:spLocks noGrp="1"/>
          </p:cNvSpPr>
          <p:nvPr>
            <p:ph type="title"/>
          </p:nvPr>
        </p:nvSpPr>
        <p:spPr>
          <a:xfrm>
            <a:off x="3178614" y="537195"/>
            <a:ext cx="4980647" cy="689932"/>
          </a:xfrm>
          <a:prstGeom prst="rect">
            <a:avLst/>
          </a:prstGeom>
        </p:spPr>
        <p:txBody>
          <a:bodyPr vert="horz" wrap="square" lIns="0" tIns="12700" rIns="0" bIns="0" rtlCol="0" anchor="ctr">
            <a:spAutoFit/>
          </a:bodyPr>
          <a:lstStyle/>
          <a:p>
            <a:pPr marL="12700">
              <a:lnSpc>
                <a:spcPct val="100000"/>
              </a:lnSpc>
              <a:spcBef>
                <a:spcPts val="100"/>
              </a:spcBef>
            </a:pPr>
            <a:r>
              <a:rPr lang="fr-FR" dirty="0" err="1"/>
              <a:t>Distribusi</a:t>
            </a:r>
            <a:r>
              <a:rPr lang="fr-FR" dirty="0"/>
              <a:t> Normal</a:t>
            </a:r>
            <a:endParaRPr spc="-750" dirty="0"/>
          </a:p>
        </p:txBody>
      </p:sp>
    </p:spTree>
    <p:extLst>
      <p:ext uri="{BB962C8B-B14F-4D97-AF65-F5344CB8AC3E}">
        <p14:creationId xmlns:p14="http://schemas.microsoft.com/office/powerpoint/2010/main" val="2993169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913889" y="1590040"/>
            <a:ext cx="5091821" cy="505267"/>
          </a:xfrm>
          <a:prstGeom prst="rect">
            <a:avLst/>
          </a:prstGeom>
        </p:spPr>
        <p:txBody>
          <a:bodyPr vert="horz" wrap="square" lIns="0" tIns="12700" rIns="0" bIns="0" rtlCol="0">
            <a:spAutoFit/>
          </a:bodyPr>
          <a:lstStyle/>
          <a:p>
            <a:pPr marL="482600" indent="-457200">
              <a:spcBef>
                <a:spcPts val="100"/>
              </a:spcBef>
              <a:buFont typeface="Arial" panose="020B0604020202020204" pitchFamily="34" charset="0"/>
              <a:buChar char="•"/>
            </a:pPr>
            <a:r>
              <a:rPr sz="3200" spc="-35" dirty="0" err="1">
                <a:latin typeface="Arial"/>
                <a:cs typeface="Arial"/>
              </a:rPr>
              <a:t>Bilangan</a:t>
            </a:r>
            <a:r>
              <a:rPr sz="3200" spc="-35" dirty="0">
                <a:latin typeface="Arial"/>
                <a:cs typeface="Arial"/>
              </a:rPr>
              <a:t> </a:t>
            </a:r>
            <a:r>
              <a:rPr sz="3200" spc="-5" dirty="0">
                <a:latin typeface="Arial"/>
                <a:cs typeface="Arial"/>
              </a:rPr>
              <a:t>natural</a:t>
            </a:r>
            <a:r>
              <a:rPr sz="3200" spc="-20" dirty="0">
                <a:latin typeface="Arial"/>
                <a:cs typeface="Arial"/>
              </a:rPr>
              <a:t> </a:t>
            </a:r>
            <a:r>
              <a:rPr sz="3200" spc="20" dirty="0">
                <a:latin typeface="Arial"/>
                <a:cs typeface="Arial"/>
              </a:rPr>
              <a:t>(</a:t>
            </a:r>
            <a:r>
              <a:rPr sz="3200" i="1" spc="20" dirty="0">
                <a:latin typeface="Times New Roman"/>
                <a:cs typeface="Times New Roman"/>
              </a:rPr>
              <a:t>e</a:t>
            </a:r>
            <a:r>
              <a:rPr sz="3200" spc="20" dirty="0">
                <a:latin typeface="Arial"/>
                <a:cs typeface="Arial"/>
              </a:rPr>
              <a:t>)</a:t>
            </a:r>
            <a:endParaRPr sz="3200" dirty="0">
              <a:latin typeface="Arial"/>
              <a:cs typeface="Arial"/>
            </a:endParaRPr>
          </a:p>
        </p:txBody>
      </p:sp>
      <p:sp>
        <p:nvSpPr>
          <p:cNvPr id="5" name="object 5"/>
          <p:cNvSpPr/>
          <p:nvPr/>
        </p:nvSpPr>
        <p:spPr>
          <a:xfrm>
            <a:off x="4316729" y="2631439"/>
            <a:ext cx="224790" cy="0"/>
          </a:xfrm>
          <a:custGeom>
            <a:avLst/>
            <a:gdLst/>
            <a:ahLst/>
            <a:cxnLst/>
            <a:rect l="l" t="t" r="r" b="b"/>
            <a:pathLst>
              <a:path w="224789">
                <a:moveTo>
                  <a:pt x="0" y="0"/>
                </a:moveTo>
                <a:lnTo>
                  <a:pt x="224789" y="0"/>
                </a:lnTo>
              </a:path>
            </a:pathLst>
          </a:custGeom>
          <a:ln w="15240">
            <a:solidFill>
              <a:srgbClr val="000000"/>
            </a:solidFill>
          </a:ln>
        </p:spPr>
        <p:txBody>
          <a:bodyPr wrap="square" lIns="0" tIns="0" rIns="0" bIns="0" rtlCol="0"/>
          <a:lstStyle/>
          <a:p>
            <a:endParaRPr/>
          </a:p>
        </p:txBody>
      </p:sp>
      <p:sp>
        <p:nvSpPr>
          <p:cNvPr id="6" name="object 6"/>
          <p:cNvSpPr/>
          <p:nvPr/>
        </p:nvSpPr>
        <p:spPr>
          <a:xfrm>
            <a:off x="6164579" y="2631439"/>
            <a:ext cx="381000" cy="0"/>
          </a:xfrm>
          <a:custGeom>
            <a:avLst/>
            <a:gdLst/>
            <a:ahLst/>
            <a:cxnLst/>
            <a:rect l="l" t="t" r="r" b="b"/>
            <a:pathLst>
              <a:path w="381000">
                <a:moveTo>
                  <a:pt x="0" y="0"/>
                </a:moveTo>
                <a:lnTo>
                  <a:pt x="381000" y="0"/>
                </a:lnTo>
              </a:path>
            </a:pathLst>
          </a:custGeom>
          <a:ln w="15240">
            <a:solidFill>
              <a:srgbClr val="000000"/>
            </a:solidFill>
          </a:ln>
        </p:spPr>
        <p:txBody>
          <a:bodyPr wrap="square" lIns="0" tIns="0" rIns="0" bIns="0" rtlCol="0"/>
          <a:lstStyle/>
          <a:p>
            <a:endParaRPr/>
          </a:p>
        </p:txBody>
      </p:sp>
      <p:sp>
        <p:nvSpPr>
          <p:cNvPr id="7" name="object 7"/>
          <p:cNvSpPr/>
          <p:nvPr/>
        </p:nvSpPr>
        <p:spPr>
          <a:xfrm>
            <a:off x="6877050" y="2631439"/>
            <a:ext cx="368300" cy="0"/>
          </a:xfrm>
          <a:custGeom>
            <a:avLst/>
            <a:gdLst/>
            <a:ahLst/>
            <a:cxnLst/>
            <a:rect l="l" t="t" r="r" b="b"/>
            <a:pathLst>
              <a:path w="368300">
                <a:moveTo>
                  <a:pt x="0" y="0"/>
                </a:moveTo>
                <a:lnTo>
                  <a:pt x="368300" y="0"/>
                </a:lnTo>
              </a:path>
            </a:pathLst>
          </a:custGeom>
          <a:ln w="15240">
            <a:solidFill>
              <a:srgbClr val="000000"/>
            </a:solidFill>
          </a:ln>
        </p:spPr>
        <p:txBody>
          <a:bodyPr wrap="square" lIns="0" tIns="0" rIns="0" bIns="0" rtlCol="0"/>
          <a:lstStyle/>
          <a:p>
            <a:endParaRPr/>
          </a:p>
        </p:txBody>
      </p:sp>
      <p:sp>
        <p:nvSpPr>
          <p:cNvPr id="8" name="object 8"/>
          <p:cNvSpPr txBox="1"/>
          <p:nvPr/>
        </p:nvSpPr>
        <p:spPr>
          <a:xfrm>
            <a:off x="3702050" y="2672079"/>
            <a:ext cx="161290" cy="450850"/>
          </a:xfrm>
          <a:prstGeom prst="rect">
            <a:avLst/>
          </a:prstGeom>
        </p:spPr>
        <p:txBody>
          <a:bodyPr vert="horz" wrap="square" lIns="0" tIns="11430" rIns="0" bIns="0" rtlCol="0">
            <a:spAutoFit/>
          </a:bodyPr>
          <a:lstStyle/>
          <a:p>
            <a:pPr marL="12700">
              <a:spcBef>
                <a:spcPts val="90"/>
              </a:spcBef>
            </a:pPr>
            <a:r>
              <a:rPr sz="2800" spc="-10" dirty="0">
                <a:latin typeface="Symbol"/>
                <a:cs typeface="Symbol"/>
              </a:rPr>
              <a:t></a:t>
            </a:r>
            <a:endParaRPr sz="2800">
              <a:latin typeface="Symbol"/>
              <a:cs typeface="Symbol"/>
            </a:endParaRPr>
          </a:p>
        </p:txBody>
      </p:sp>
      <p:sp>
        <p:nvSpPr>
          <p:cNvPr id="9" name="object 9"/>
          <p:cNvSpPr txBox="1"/>
          <p:nvPr/>
        </p:nvSpPr>
        <p:spPr>
          <a:xfrm>
            <a:off x="3702050" y="2156460"/>
            <a:ext cx="161290" cy="450850"/>
          </a:xfrm>
          <a:prstGeom prst="rect">
            <a:avLst/>
          </a:prstGeom>
        </p:spPr>
        <p:txBody>
          <a:bodyPr vert="horz" wrap="square" lIns="0" tIns="11430" rIns="0" bIns="0" rtlCol="0">
            <a:spAutoFit/>
          </a:bodyPr>
          <a:lstStyle/>
          <a:p>
            <a:pPr marL="12700">
              <a:spcBef>
                <a:spcPts val="90"/>
              </a:spcBef>
            </a:pPr>
            <a:r>
              <a:rPr sz="2800" spc="-10" dirty="0">
                <a:latin typeface="Symbol"/>
                <a:cs typeface="Symbol"/>
              </a:rPr>
              <a:t></a:t>
            </a:r>
            <a:endParaRPr sz="2800">
              <a:latin typeface="Symbol"/>
              <a:cs typeface="Symbol"/>
            </a:endParaRPr>
          </a:p>
        </p:txBody>
      </p:sp>
      <p:sp>
        <p:nvSpPr>
          <p:cNvPr id="10" name="object 10"/>
          <p:cNvSpPr txBox="1"/>
          <p:nvPr/>
        </p:nvSpPr>
        <p:spPr>
          <a:xfrm>
            <a:off x="1926591" y="3148329"/>
            <a:ext cx="5497195" cy="1310640"/>
          </a:xfrm>
          <a:prstGeom prst="rect">
            <a:avLst/>
          </a:prstGeom>
        </p:spPr>
        <p:txBody>
          <a:bodyPr vert="horz" wrap="square" lIns="0" tIns="11430" rIns="0" bIns="0" rtlCol="0">
            <a:spAutoFit/>
          </a:bodyPr>
          <a:lstStyle/>
          <a:p>
            <a:pPr marL="472440">
              <a:spcBef>
                <a:spcPts val="90"/>
              </a:spcBef>
            </a:pPr>
            <a:r>
              <a:rPr sz="2800" i="1" spc="-10" dirty="0">
                <a:latin typeface="Times New Roman"/>
                <a:cs typeface="Times New Roman"/>
              </a:rPr>
              <a:t>e </a:t>
            </a:r>
            <a:r>
              <a:rPr sz="2800" spc="-15" dirty="0">
                <a:latin typeface="Symbol"/>
                <a:cs typeface="Symbol"/>
              </a:rPr>
              <a:t></a:t>
            </a:r>
            <a:r>
              <a:rPr sz="2800" spc="-185" dirty="0">
                <a:latin typeface="Times New Roman"/>
                <a:cs typeface="Times New Roman"/>
              </a:rPr>
              <a:t> </a:t>
            </a:r>
            <a:r>
              <a:rPr sz="2800" spc="-15" dirty="0">
                <a:latin typeface="Times New Roman"/>
                <a:cs typeface="Times New Roman"/>
              </a:rPr>
              <a:t>2,718281828459045235360287</a:t>
            </a:r>
            <a:endParaRPr sz="2800" dirty="0">
              <a:latin typeface="Times New Roman"/>
              <a:cs typeface="Times New Roman"/>
            </a:endParaRPr>
          </a:p>
          <a:p>
            <a:pPr marL="469900" indent="-457200">
              <a:spcBef>
                <a:spcPts val="2930"/>
              </a:spcBef>
              <a:buFont typeface="Arial" panose="020B0604020202020204" pitchFamily="34" charset="0"/>
              <a:buChar char="•"/>
            </a:pPr>
            <a:r>
              <a:rPr sz="3200" spc="-35" dirty="0" err="1">
                <a:latin typeface="Arial"/>
                <a:cs typeface="Arial"/>
              </a:rPr>
              <a:t>Bilangan</a:t>
            </a:r>
            <a:r>
              <a:rPr sz="3200" spc="-35" dirty="0">
                <a:latin typeface="Arial"/>
                <a:cs typeface="Arial"/>
              </a:rPr>
              <a:t> </a:t>
            </a:r>
            <a:r>
              <a:rPr sz="3200" dirty="0">
                <a:latin typeface="Arial"/>
                <a:cs typeface="Arial"/>
              </a:rPr>
              <a:t>phi</a:t>
            </a:r>
            <a:r>
              <a:rPr sz="3200" spc="15" dirty="0">
                <a:latin typeface="Arial"/>
                <a:cs typeface="Arial"/>
              </a:rPr>
              <a:t> </a:t>
            </a:r>
            <a:r>
              <a:rPr sz="3200" spc="10" dirty="0">
                <a:latin typeface="Arial"/>
                <a:cs typeface="Arial"/>
              </a:rPr>
              <a:t>(</a:t>
            </a:r>
            <a:r>
              <a:rPr sz="3200" spc="10" dirty="0">
                <a:latin typeface="Symbol"/>
                <a:cs typeface="Symbol"/>
              </a:rPr>
              <a:t></a:t>
            </a:r>
            <a:r>
              <a:rPr sz="3200" spc="10" dirty="0">
                <a:latin typeface="Arial"/>
                <a:cs typeface="Arial"/>
              </a:rPr>
              <a:t>)</a:t>
            </a:r>
            <a:endParaRPr sz="3200" dirty="0">
              <a:latin typeface="Arial"/>
              <a:cs typeface="Arial"/>
            </a:endParaRPr>
          </a:p>
        </p:txBody>
      </p:sp>
      <p:sp>
        <p:nvSpPr>
          <p:cNvPr id="11" name="object 11"/>
          <p:cNvSpPr txBox="1"/>
          <p:nvPr/>
        </p:nvSpPr>
        <p:spPr>
          <a:xfrm>
            <a:off x="6137909" y="1971040"/>
            <a:ext cx="1111250" cy="450850"/>
          </a:xfrm>
          <a:prstGeom prst="rect">
            <a:avLst/>
          </a:prstGeom>
        </p:spPr>
        <p:txBody>
          <a:bodyPr vert="horz" wrap="square" lIns="0" tIns="11430" rIns="0" bIns="0" rtlCol="0">
            <a:spAutoFit/>
          </a:bodyPr>
          <a:lstStyle/>
          <a:p>
            <a:pPr marL="50800">
              <a:spcBef>
                <a:spcPts val="90"/>
              </a:spcBef>
              <a:tabLst>
                <a:tab pos="762635" algn="l"/>
              </a:tabLst>
            </a:pPr>
            <a:r>
              <a:rPr sz="4200" i="1" spc="142" baseline="-24801" dirty="0">
                <a:latin typeface="Times New Roman"/>
                <a:cs typeface="Times New Roman"/>
              </a:rPr>
              <a:t>a</a:t>
            </a:r>
            <a:r>
              <a:rPr sz="1600" spc="95" dirty="0">
                <a:latin typeface="Times New Roman"/>
                <a:cs typeface="Times New Roman"/>
              </a:rPr>
              <a:t>2	</a:t>
            </a:r>
            <a:r>
              <a:rPr sz="4200" i="1" spc="97" baseline="-24801" dirty="0">
                <a:latin typeface="Times New Roman"/>
                <a:cs typeface="Times New Roman"/>
              </a:rPr>
              <a:t>a</a:t>
            </a:r>
            <a:r>
              <a:rPr sz="1600" spc="65" dirty="0">
                <a:latin typeface="Times New Roman"/>
                <a:cs typeface="Times New Roman"/>
              </a:rPr>
              <a:t>3</a:t>
            </a:r>
            <a:endParaRPr sz="1600">
              <a:latin typeface="Times New Roman"/>
              <a:cs typeface="Times New Roman"/>
            </a:endParaRPr>
          </a:p>
        </p:txBody>
      </p:sp>
      <p:sp>
        <p:nvSpPr>
          <p:cNvPr id="12" name="object 12"/>
          <p:cNvSpPr txBox="1"/>
          <p:nvPr/>
        </p:nvSpPr>
        <p:spPr>
          <a:xfrm>
            <a:off x="4279900" y="2630170"/>
            <a:ext cx="2964180" cy="450850"/>
          </a:xfrm>
          <a:prstGeom prst="rect">
            <a:avLst/>
          </a:prstGeom>
        </p:spPr>
        <p:txBody>
          <a:bodyPr vert="horz" wrap="square" lIns="0" tIns="11430" rIns="0" bIns="0" rtlCol="0">
            <a:spAutoFit/>
          </a:bodyPr>
          <a:lstStyle/>
          <a:p>
            <a:pPr marL="63500">
              <a:spcBef>
                <a:spcPts val="90"/>
              </a:spcBef>
              <a:tabLst>
                <a:tab pos="1964055" algn="l"/>
                <a:tab pos="2670175" algn="l"/>
              </a:tabLst>
            </a:pPr>
            <a:r>
              <a:rPr sz="2800" i="1" spc="-10" dirty="0">
                <a:latin typeface="Times New Roman"/>
                <a:cs typeface="Times New Roman"/>
              </a:rPr>
              <a:t>n</a:t>
            </a:r>
            <a:r>
              <a:rPr sz="2800" i="1" spc="-185" dirty="0">
                <a:latin typeface="Times New Roman"/>
                <a:cs typeface="Times New Roman"/>
              </a:rPr>
              <a:t> </a:t>
            </a:r>
            <a:r>
              <a:rPr sz="4200" spc="-15" baseline="-6944" dirty="0">
                <a:latin typeface="Symbol"/>
                <a:cs typeface="Symbol"/>
              </a:rPr>
              <a:t></a:t>
            </a:r>
            <a:r>
              <a:rPr sz="4200" spc="-15" baseline="-6944" dirty="0">
                <a:latin typeface="Times New Roman"/>
                <a:cs typeface="Times New Roman"/>
              </a:rPr>
              <a:t>	</a:t>
            </a:r>
            <a:r>
              <a:rPr sz="2800" spc="-120" dirty="0">
                <a:latin typeface="Times New Roman"/>
                <a:cs typeface="Times New Roman"/>
              </a:rPr>
              <a:t>2!	</a:t>
            </a:r>
            <a:r>
              <a:rPr sz="2800" spc="-165" dirty="0">
                <a:latin typeface="Times New Roman"/>
                <a:cs typeface="Times New Roman"/>
              </a:rPr>
              <a:t>3!</a:t>
            </a:r>
            <a:endParaRPr sz="2800">
              <a:latin typeface="Times New Roman"/>
              <a:cs typeface="Times New Roman"/>
            </a:endParaRPr>
          </a:p>
        </p:txBody>
      </p:sp>
      <p:sp>
        <p:nvSpPr>
          <p:cNvPr id="13" name="object 13"/>
          <p:cNvSpPr txBox="1"/>
          <p:nvPr/>
        </p:nvSpPr>
        <p:spPr>
          <a:xfrm>
            <a:off x="4302760" y="1916429"/>
            <a:ext cx="575310" cy="450850"/>
          </a:xfrm>
          <a:prstGeom prst="rect">
            <a:avLst/>
          </a:prstGeom>
        </p:spPr>
        <p:txBody>
          <a:bodyPr vert="horz" wrap="square" lIns="0" tIns="11430" rIns="0" bIns="0" rtlCol="0">
            <a:spAutoFit/>
          </a:bodyPr>
          <a:lstStyle/>
          <a:p>
            <a:pPr marL="38100">
              <a:spcBef>
                <a:spcPts val="90"/>
              </a:spcBef>
            </a:pPr>
            <a:r>
              <a:rPr sz="4200" i="1" spc="-15" baseline="-33730" dirty="0">
                <a:latin typeface="Times New Roman"/>
                <a:cs typeface="Times New Roman"/>
              </a:rPr>
              <a:t>a</a:t>
            </a:r>
            <a:r>
              <a:rPr sz="4200" i="1" spc="-345" baseline="-33730" dirty="0">
                <a:latin typeface="Times New Roman"/>
                <a:cs typeface="Times New Roman"/>
              </a:rPr>
              <a:t> </a:t>
            </a:r>
            <a:r>
              <a:rPr sz="4200" spc="89" baseline="-37698" dirty="0">
                <a:latin typeface="Symbol"/>
                <a:cs typeface="Symbol"/>
              </a:rPr>
              <a:t></a:t>
            </a:r>
            <a:r>
              <a:rPr sz="1600" i="1" spc="60" dirty="0">
                <a:latin typeface="Times New Roman"/>
                <a:cs typeface="Times New Roman"/>
              </a:rPr>
              <a:t>n</a:t>
            </a:r>
            <a:endParaRPr sz="1600">
              <a:latin typeface="Times New Roman"/>
              <a:cs typeface="Times New Roman"/>
            </a:endParaRPr>
          </a:p>
        </p:txBody>
      </p:sp>
      <p:sp>
        <p:nvSpPr>
          <p:cNvPr id="14" name="object 14"/>
          <p:cNvSpPr txBox="1"/>
          <p:nvPr/>
        </p:nvSpPr>
        <p:spPr>
          <a:xfrm>
            <a:off x="2367281" y="2353310"/>
            <a:ext cx="1922145" cy="450850"/>
          </a:xfrm>
          <a:prstGeom prst="rect">
            <a:avLst/>
          </a:prstGeom>
        </p:spPr>
        <p:txBody>
          <a:bodyPr vert="horz" wrap="square" lIns="0" tIns="11430" rIns="0" bIns="0" rtlCol="0">
            <a:spAutoFit/>
          </a:bodyPr>
          <a:lstStyle/>
          <a:p>
            <a:pPr marL="38100">
              <a:spcBef>
                <a:spcPts val="90"/>
              </a:spcBef>
            </a:pPr>
            <a:r>
              <a:rPr sz="2800" spc="-10" dirty="0">
                <a:latin typeface="Times New Roman"/>
                <a:cs typeface="Times New Roman"/>
              </a:rPr>
              <a:t>lim </a:t>
            </a:r>
            <a:r>
              <a:rPr sz="2800" i="1" spc="80" dirty="0">
                <a:latin typeface="Times New Roman"/>
                <a:cs typeface="Times New Roman"/>
              </a:rPr>
              <a:t>e</a:t>
            </a:r>
            <a:r>
              <a:rPr sz="2400" spc="120" baseline="43402" dirty="0">
                <a:latin typeface="Symbol"/>
                <a:cs typeface="Symbol"/>
              </a:rPr>
              <a:t></a:t>
            </a:r>
            <a:r>
              <a:rPr sz="2400" i="1" spc="120" baseline="43402" dirty="0">
                <a:latin typeface="Times New Roman"/>
                <a:cs typeface="Times New Roman"/>
              </a:rPr>
              <a:t>a </a:t>
            </a:r>
            <a:r>
              <a:rPr sz="2800" spc="-15" dirty="0">
                <a:latin typeface="Symbol"/>
                <a:cs typeface="Symbol"/>
              </a:rPr>
              <a:t></a:t>
            </a:r>
            <a:r>
              <a:rPr sz="2800" spc="-525" dirty="0">
                <a:latin typeface="Times New Roman"/>
                <a:cs typeface="Times New Roman"/>
              </a:rPr>
              <a:t> </a:t>
            </a:r>
            <a:r>
              <a:rPr lang="en-ID" sz="2800" spc="-525" dirty="0">
                <a:latin typeface="Times New Roman"/>
                <a:cs typeface="Times New Roman"/>
              </a:rPr>
              <a:t>   </a:t>
            </a:r>
            <a:r>
              <a:rPr sz="4200" spc="97" baseline="-4960" dirty="0">
                <a:latin typeface="Symbol"/>
                <a:cs typeface="Symbol"/>
              </a:rPr>
              <a:t></a:t>
            </a:r>
            <a:r>
              <a:rPr sz="2800" spc="65" dirty="0">
                <a:latin typeface="Times New Roman"/>
                <a:cs typeface="Times New Roman"/>
              </a:rPr>
              <a:t>1</a:t>
            </a:r>
            <a:r>
              <a:rPr sz="2800" spc="65" dirty="0">
                <a:latin typeface="Symbol"/>
                <a:cs typeface="Symbol"/>
              </a:rPr>
              <a:t></a:t>
            </a:r>
            <a:endParaRPr sz="2800" dirty="0">
              <a:latin typeface="Symbol"/>
              <a:cs typeface="Symbol"/>
            </a:endParaRPr>
          </a:p>
        </p:txBody>
      </p:sp>
      <p:sp>
        <p:nvSpPr>
          <p:cNvPr id="15" name="object 15"/>
          <p:cNvSpPr txBox="1"/>
          <p:nvPr/>
        </p:nvSpPr>
        <p:spPr>
          <a:xfrm>
            <a:off x="2393951" y="2707639"/>
            <a:ext cx="493395" cy="262892"/>
          </a:xfrm>
          <a:prstGeom prst="rect">
            <a:avLst/>
          </a:prstGeom>
        </p:spPr>
        <p:txBody>
          <a:bodyPr vert="horz" wrap="square" lIns="0" tIns="16510" rIns="0" bIns="0" rtlCol="0">
            <a:spAutoFit/>
          </a:bodyPr>
          <a:lstStyle/>
          <a:p>
            <a:pPr marL="12700">
              <a:spcBef>
                <a:spcPts val="130"/>
              </a:spcBef>
            </a:pPr>
            <a:r>
              <a:rPr sz="1600" i="1" spc="85" dirty="0">
                <a:latin typeface="Times New Roman"/>
                <a:cs typeface="Times New Roman"/>
              </a:rPr>
              <a:t>n</a:t>
            </a:r>
            <a:r>
              <a:rPr sz="1600" spc="55" dirty="0">
                <a:latin typeface="Symbol"/>
                <a:cs typeface="Symbol"/>
              </a:rPr>
              <a:t></a:t>
            </a:r>
            <a:r>
              <a:rPr sz="1600" spc="10" dirty="0">
                <a:latin typeface="Symbol"/>
                <a:cs typeface="Symbol"/>
              </a:rPr>
              <a:t></a:t>
            </a:r>
            <a:endParaRPr sz="1600">
              <a:latin typeface="Symbol"/>
              <a:cs typeface="Symbol"/>
            </a:endParaRPr>
          </a:p>
        </p:txBody>
      </p:sp>
      <p:sp>
        <p:nvSpPr>
          <p:cNvPr id="16" name="object 16"/>
          <p:cNvSpPr txBox="1"/>
          <p:nvPr/>
        </p:nvSpPr>
        <p:spPr>
          <a:xfrm>
            <a:off x="4573270" y="2353310"/>
            <a:ext cx="3336290" cy="442429"/>
          </a:xfrm>
          <a:prstGeom prst="rect">
            <a:avLst/>
          </a:prstGeom>
        </p:spPr>
        <p:txBody>
          <a:bodyPr vert="horz" wrap="square" lIns="0" tIns="11430" rIns="0" bIns="0" rtlCol="0">
            <a:spAutoFit/>
          </a:bodyPr>
          <a:lstStyle/>
          <a:p>
            <a:pPr marL="12700">
              <a:spcBef>
                <a:spcPts val="90"/>
              </a:spcBef>
              <a:tabLst>
                <a:tab pos="386715" algn="l"/>
                <a:tab pos="2044064" algn="l"/>
                <a:tab pos="2742565" algn="l"/>
              </a:tabLst>
            </a:pPr>
            <a:r>
              <a:rPr sz="4200" spc="-15" baseline="-4960" dirty="0">
                <a:latin typeface="Symbol"/>
                <a:cs typeface="Symbol"/>
              </a:rPr>
              <a:t></a:t>
            </a:r>
            <a:r>
              <a:rPr sz="4200" spc="-15" baseline="-4960" dirty="0">
                <a:latin typeface="Times New Roman"/>
                <a:cs typeface="Times New Roman"/>
              </a:rPr>
              <a:t>	</a:t>
            </a:r>
            <a:r>
              <a:rPr sz="2800" spc="-15" dirty="0">
                <a:latin typeface="Symbol"/>
                <a:cs typeface="Symbol"/>
              </a:rPr>
              <a:t></a:t>
            </a:r>
            <a:r>
              <a:rPr sz="2800" spc="-355" dirty="0">
                <a:latin typeface="Times New Roman"/>
                <a:cs typeface="Times New Roman"/>
              </a:rPr>
              <a:t> </a:t>
            </a:r>
            <a:r>
              <a:rPr sz="2800" spc="204" dirty="0">
                <a:latin typeface="Times New Roman"/>
                <a:cs typeface="Times New Roman"/>
              </a:rPr>
              <a:t>1</a:t>
            </a:r>
            <a:r>
              <a:rPr sz="2800" spc="-15" dirty="0">
                <a:latin typeface="Symbol"/>
                <a:cs typeface="Symbol"/>
              </a:rPr>
              <a:t></a:t>
            </a:r>
            <a:r>
              <a:rPr sz="2800" spc="-225" dirty="0">
                <a:latin typeface="Times New Roman"/>
                <a:cs typeface="Times New Roman"/>
              </a:rPr>
              <a:t> </a:t>
            </a:r>
            <a:r>
              <a:rPr sz="2800" i="1" spc="-10" dirty="0">
                <a:latin typeface="Times New Roman"/>
                <a:cs typeface="Times New Roman"/>
              </a:rPr>
              <a:t>a</a:t>
            </a:r>
            <a:r>
              <a:rPr sz="2800" i="1" spc="-185" dirty="0">
                <a:latin typeface="Times New Roman"/>
                <a:cs typeface="Times New Roman"/>
              </a:rPr>
              <a:t> </a:t>
            </a:r>
            <a:r>
              <a:rPr sz="2800" spc="-15" dirty="0">
                <a:latin typeface="Symbol"/>
                <a:cs typeface="Symbol"/>
              </a:rPr>
              <a:t></a:t>
            </a:r>
            <a:r>
              <a:rPr sz="2800" dirty="0">
                <a:latin typeface="Times New Roman"/>
                <a:cs typeface="Times New Roman"/>
              </a:rPr>
              <a:t>	</a:t>
            </a:r>
            <a:r>
              <a:rPr sz="2800" spc="-15" dirty="0">
                <a:latin typeface="Symbol"/>
                <a:cs typeface="Symbol"/>
              </a:rPr>
              <a:t></a:t>
            </a:r>
            <a:r>
              <a:rPr sz="2800" dirty="0">
                <a:latin typeface="Times New Roman"/>
                <a:cs typeface="Times New Roman"/>
              </a:rPr>
              <a:t>	</a:t>
            </a:r>
            <a:r>
              <a:rPr sz="2800" spc="-200" dirty="0">
                <a:latin typeface="Symbol"/>
                <a:cs typeface="Symbol"/>
              </a:rPr>
              <a:t></a:t>
            </a:r>
            <a:r>
              <a:rPr lang="en-ID" sz="2800" spc="470" dirty="0">
                <a:latin typeface="Arial"/>
                <a:cs typeface="Arial"/>
              </a:rPr>
              <a:t>…</a:t>
            </a:r>
            <a:endParaRPr sz="2800" dirty="0">
              <a:latin typeface="Arial"/>
              <a:cs typeface="Arial"/>
            </a:endParaRPr>
          </a:p>
        </p:txBody>
      </p:sp>
      <p:sp>
        <p:nvSpPr>
          <p:cNvPr id="17" name="object 17"/>
          <p:cNvSpPr txBox="1"/>
          <p:nvPr/>
        </p:nvSpPr>
        <p:spPr>
          <a:xfrm>
            <a:off x="4283711" y="5020309"/>
            <a:ext cx="1264285" cy="450850"/>
          </a:xfrm>
          <a:prstGeom prst="rect">
            <a:avLst/>
          </a:prstGeom>
        </p:spPr>
        <p:txBody>
          <a:bodyPr vert="horz" wrap="square" lIns="0" tIns="11430" rIns="0" bIns="0" rtlCol="0">
            <a:spAutoFit/>
          </a:bodyPr>
          <a:lstStyle/>
          <a:p>
            <a:pPr marL="12700">
              <a:spcBef>
                <a:spcPts val="90"/>
              </a:spcBef>
              <a:tabLst>
                <a:tab pos="539115" algn="l"/>
                <a:tab pos="1073785" algn="l"/>
              </a:tabLst>
            </a:pPr>
            <a:r>
              <a:rPr sz="2800" spc="-10" dirty="0">
                <a:latin typeface="Times New Roman"/>
                <a:cs typeface="Times New Roman"/>
              </a:rPr>
              <a:t>3	5	7</a:t>
            </a:r>
            <a:endParaRPr sz="2800">
              <a:latin typeface="Times New Roman"/>
              <a:cs typeface="Times New Roman"/>
            </a:endParaRPr>
          </a:p>
        </p:txBody>
      </p:sp>
      <p:sp>
        <p:nvSpPr>
          <p:cNvPr id="18" name="object 18"/>
          <p:cNvSpPr txBox="1"/>
          <p:nvPr/>
        </p:nvSpPr>
        <p:spPr>
          <a:xfrm>
            <a:off x="6197601" y="4772659"/>
            <a:ext cx="160655" cy="450850"/>
          </a:xfrm>
          <a:prstGeom prst="rect">
            <a:avLst/>
          </a:prstGeom>
        </p:spPr>
        <p:txBody>
          <a:bodyPr vert="horz" wrap="square" lIns="0" tIns="11430" rIns="0" bIns="0" rtlCol="0">
            <a:spAutoFit/>
          </a:bodyPr>
          <a:lstStyle/>
          <a:p>
            <a:pPr marL="12700">
              <a:spcBef>
                <a:spcPts val="90"/>
              </a:spcBef>
            </a:pPr>
            <a:r>
              <a:rPr sz="2800" spc="-10" dirty="0">
                <a:latin typeface="Symbol"/>
                <a:cs typeface="Symbol"/>
              </a:rPr>
              <a:t></a:t>
            </a:r>
            <a:endParaRPr sz="2800">
              <a:latin typeface="Symbol"/>
              <a:cs typeface="Symbol"/>
            </a:endParaRPr>
          </a:p>
        </p:txBody>
      </p:sp>
      <p:sp>
        <p:nvSpPr>
          <p:cNvPr id="19" name="object 19"/>
          <p:cNvSpPr txBox="1"/>
          <p:nvPr/>
        </p:nvSpPr>
        <p:spPr>
          <a:xfrm>
            <a:off x="3669030" y="5062220"/>
            <a:ext cx="2689225" cy="450850"/>
          </a:xfrm>
          <a:prstGeom prst="rect">
            <a:avLst/>
          </a:prstGeom>
        </p:spPr>
        <p:txBody>
          <a:bodyPr vert="horz" wrap="square" lIns="0" tIns="11430" rIns="0" bIns="0" rtlCol="0">
            <a:spAutoFit/>
          </a:bodyPr>
          <a:lstStyle/>
          <a:p>
            <a:pPr marL="12700">
              <a:spcBef>
                <a:spcPts val="90"/>
              </a:spcBef>
              <a:tabLst>
                <a:tab pos="2540635" algn="l"/>
              </a:tabLst>
            </a:pPr>
            <a:r>
              <a:rPr sz="2800" spc="-10" dirty="0">
                <a:latin typeface="Symbol"/>
                <a:cs typeface="Symbol"/>
              </a:rPr>
              <a:t></a:t>
            </a:r>
            <a:r>
              <a:rPr sz="2800" spc="-10" dirty="0">
                <a:latin typeface="Times New Roman"/>
                <a:cs typeface="Times New Roman"/>
              </a:rPr>
              <a:t>	</a:t>
            </a:r>
            <a:r>
              <a:rPr sz="2800" spc="-10" dirty="0">
                <a:latin typeface="Symbol"/>
                <a:cs typeface="Symbol"/>
              </a:rPr>
              <a:t></a:t>
            </a:r>
            <a:endParaRPr sz="2800">
              <a:latin typeface="Symbol"/>
              <a:cs typeface="Symbol"/>
            </a:endParaRPr>
          </a:p>
        </p:txBody>
      </p:sp>
      <p:sp>
        <p:nvSpPr>
          <p:cNvPr id="20" name="object 20"/>
          <p:cNvSpPr txBox="1"/>
          <p:nvPr/>
        </p:nvSpPr>
        <p:spPr>
          <a:xfrm>
            <a:off x="2369819" y="5526111"/>
            <a:ext cx="5071110" cy="465455"/>
          </a:xfrm>
          <a:prstGeom prst="rect">
            <a:avLst/>
          </a:prstGeom>
        </p:spPr>
        <p:txBody>
          <a:bodyPr vert="horz" wrap="square" lIns="0" tIns="17145" rIns="0" bIns="0" rtlCol="0">
            <a:spAutoFit/>
          </a:bodyPr>
          <a:lstStyle/>
          <a:p>
            <a:pPr marL="12700">
              <a:spcBef>
                <a:spcPts val="135"/>
              </a:spcBef>
            </a:pPr>
            <a:r>
              <a:rPr sz="2850" spc="-45" dirty="0">
                <a:latin typeface="Symbol"/>
                <a:cs typeface="Symbol"/>
              </a:rPr>
              <a:t></a:t>
            </a:r>
            <a:r>
              <a:rPr sz="2850" spc="-45" dirty="0">
                <a:latin typeface="Times New Roman"/>
                <a:cs typeface="Times New Roman"/>
              </a:rPr>
              <a:t> </a:t>
            </a:r>
            <a:r>
              <a:rPr sz="2800" spc="-15" dirty="0">
                <a:latin typeface="Symbol"/>
                <a:cs typeface="Symbol"/>
              </a:rPr>
              <a:t></a:t>
            </a:r>
            <a:r>
              <a:rPr sz="2800" spc="-465" dirty="0">
                <a:latin typeface="Times New Roman"/>
                <a:cs typeface="Times New Roman"/>
              </a:rPr>
              <a:t> </a:t>
            </a:r>
            <a:r>
              <a:rPr sz="2800" spc="-30" dirty="0">
                <a:latin typeface="Times New Roman"/>
                <a:cs typeface="Times New Roman"/>
              </a:rPr>
              <a:t>3,141592653589793238462643</a:t>
            </a:r>
            <a:endParaRPr sz="2800">
              <a:latin typeface="Times New Roman"/>
              <a:cs typeface="Times New Roman"/>
            </a:endParaRPr>
          </a:p>
        </p:txBody>
      </p:sp>
      <p:sp>
        <p:nvSpPr>
          <p:cNvPr id="21" name="object 21"/>
          <p:cNvSpPr txBox="1"/>
          <p:nvPr/>
        </p:nvSpPr>
        <p:spPr>
          <a:xfrm>
            <a:off x="2367281" y="4731091"/>
            <a:ext cx="1487805" cy="465455"/>
          </a:xfrm>
          <a:prstGeom prst="rect">
            <a:avLst/>
          </a:prstGeom>
        </p:spPr>
        <p:txBody>
          <a:bodyPr vert="horz" wrap="square" lIns="0" tIns="17145" rIns="0" bIns="0" rtlCol="0">
            <a:spAutoFit/>
          </a:bodyPr>
          <a:lstStyle/>
          <a:p>
            <a:pPr marL="38100">
              <a:spcBef>
                <a:spcPts val="135"/>
              </a:spcBef>
              <a:tabLst>
                <a:tab pos="1313815" algn="l"/>
              </a:tabLst>
            </a:pPr>
            <a:r>
              <a:rPr sz="2800" spc="-15" dirty="0">
                <a:latin typeface="Times New Roman"/>
                <a:cs typeface="Times New Roman"/>
              </a:rPr>
              <a:t>lim</a:t>
            </a:r>
            <a:r>
              <a:rPr sz="2800" spc="-455" dirty="0">
                <a:latin typeface="Times New Roman"/>
                <a:cs typeface="Times New Roman"/>
              </a:rPr>
              <a:t> </a:t>
            </a:r>
            <a:r>
              <a:rPr sz="2850" spc="-45" dirty="0">
                <a:latin typeface="Symbol"/>
                <a:cs typeface="Symbol"/>
              </a:rPr>
              <a:t></a:t>
            </a:r>
            <a:r>
              <a:rPr sz="2850" spc="340" dirty="0">
                <a:latin typeface="Times New Roman"/>
                <a:cs typeface="Times New Roman"/>
              </a:rPr>
              <a:t> </a:t>
            </a:r>
            <a:r>
              <a:rPr sz="2800" spc="-15" dirty="0">
                <a:latin typeface="Symbol"/>
                <a:cs typeface="Symbol"/>
              </a:rPr>
              <a:t></a:t>
            </a:r>
            <a:r>
              <a:rPr sz="2800" spc="-15" dirty="0">
                <a:latin typeface="Times New Roman"/>
                <a:cs typeface="Times New Roman"/>
              </a:rPr>
              <a:t>	</a:t>
            </a:r>
            <a:r>
              <a:rPr sz="4200" spc="-15" baseline="30753" dirty="0">
                <a:latin typeface="Symbol"/>
                <a:cs typeface="Symbol"/>
              </a:rPr>
              <a:t></a:t>
            </a:r>
            <a:endParaRPr sz="4200" baseline="30753">
              <a:latin typeface="Symbol"/>
              <a:cs typeface="Symbol"/>
            </a:endParaRPr>
          </a:p>
        </p:txBody>
      </p:sp>
      <p:sp>
        <p:nvSpPr>
          <p:cNvPr id="22" name="object 22"/>
          <p:cNvSpPr txBox="1"/>
          <p:nvPr/>
        </p:nvSpPr>
        <p:spPr>
          <a:xfrm>
            <a:off x="3472180" y="4743450"/>
            <a:ext cx="2911475" cy="450850"/>
          </a:xfrm>
          <a:prstGeom prst="rect">
            <a:avLst/>
          </a:prstGeom>
        </p:spPr>
        <p:txBody>
          <a:bodyPr vert="horz" wrap="square" lIns="0" tIns="11430" rIns="0" bIns="0" rtlCol="0">
            <a:spAutoFit/>
          </a:bodyPr>
          <a:lstStyle/>
          <a:p>
            <a:pPr marL="38100">
              <a:spcBef>
                <a:spcPts val="90"/>
              </a:spcBef>
            </a:pPr>
            <a:r>
              <a:rPr sz="2800" spc="35" dirty="0">
                <a:latin typeface="Times New Roman"/>
                <a:cs typeface="Times New Roman"/>
              </a:rPr>
              <a:t>4</a:t>
            </a:r>
            <a:r>
              <a:rPr sz="4200" spc="52" baseline="-4960" dirty="0">
                <a:latin typeface="Symbol"/>
                <a:cs typeface="Symbol"/>
              </a:rPr>
              <a:t></a:t>
            </a:r>
            <a:r>
              <a:rPr sz="2800" spc="35" dirty="0">
                <a:latin typeface="Times New Roman"/>
                <a:cs typeface="Times New Roman"/>
              </a:rPr>
              <a:t>1</a:t>
            </a:r>
            <a:r>
              <a:rPr sz="2800" spc="35" dirty="0">
                <a:latin typeface="Symbol"/>
                <a:cs typeface="Symbol"/>
              </a:rPr>
              <a:t></a:t>
            </a:r>
            <a:r>
              <a:rPr sz="2800" spc="35" dirty="0">
                <a:latin typeface="Times New Roman"/>
                <a:cs typeface="Times New Roman"/>
              </a:rPr>
              <a:t> </a:t>
            </a:r>
            <a:r>
              <a:rPr sz="4200" u="heavy" spc="-15" baseline="34722" dirty="0">
                <a:uFill>
                  <a:solidFill>
                    <a:srgbClr val="000000"/>
                  </a:solidFill>
                </a:uFill>
                <a:latin typeface="Times New Roman"/>
                <a:cs typeface="Times New Roman"/>
              </a:rPr>
              <a:t>1</a:t>
            </a:r>
            <a:r>
              <a:rPr sz="4200" spc="-15" baseline="34722" dirty="0">
                <a:latin typeface="Times New Roman"/>
                <a:cs typeface="Times New Roman"/>
              </a:rPr>
              <a:t> </a:t>
            </a:r>
            <a:r>
              <a:rPr sz="2800" spc="-15" dirty="0">
                <a:latin typeface="Symbol"/>
                <a:cs typeface="Symbol"/>
              </a:rPr>
              <a:t></a:t>
            </a:r>
            <a:r>
              <a:rPr sz="2800" spc="-15" dirty="0">
                <a:latin typeface="Times New Roman"/>
                <a:cs typeface="Times New Roman"/>
              </a:rPr>
              <a:t> </a:t>
            </a:r>
            <a:r>
              <a:rPr sz="4200" u="heavy" spc="-15" baseline="34722" dirty="0">
                <a:uFill>
                  <a:solidFill>
                    <a:srgbClr val="000000"/>
                  </a:solidFill>
                </a:uFill>
                <a:latin typeface="Times New Roman"/>
                <a:cs typeface="Times New Roman"/>
              </a:rPr>
              <a:t>1</a:t>
            </a:r>
            <a:r>
              <a:rPr sz="4200" spc="-15" baseline="34722" dirty="0">
                <a:latin typeface="Times New Roman"/>
                <a:cs typeface="Times New Roman"/>
              </a:rPr>
              <a:t> </a:t>
            </a:r>
            <a:r>
              <a:rPr sz="2800" spc="-15" dirty="0">
                <a:latin typeface="Symbol"/>
                <a:cs typeface="Symbol"/>
              </a:rPr>
              <a:t></a:t>
            </a:r>
            <a:r>
              <a:rPr sz="2800" spc="-15" dirty="0">
                <a:latin typeface="Times New Roman"/>
                <a:cs typeface="Times New Roman"/>
              </a:rPr>
              <a:t> </a:t>
            </a:r>
            <a:r>
              <a:rPr sz="4200" u="heavy" spc="-15" baseline="34722" dirty="0">
                <a:uFill>
                  <a:solidFill>
                    <a:srgbClr val="000000"/>
                  </a:solidFill>
                </a:uFill>
                <a:latin typeface="Times New Roman"/>
                <a:cs typeface="Times New Roman"/>
              </a:rPr>
              <a:t>1</a:t>
            </a:r>
            <a:r>
              <a:rPr sz="4200" spc="-622" baseline="34722" dirty="0">
                <a:latin typeface="Times New Roman"/>
                <a:cs typeface="Times New Roman"/>
              </a:rPr>
              <a:t> </a:t>
            </a:r>
            <a:r>
              <a:rPr sz="2800" spc="175" dirty="0">
                <a:latin typeface="Symbol"/>
                <a:cs typeface="Symbol"/>
              </a:rPr>
              <a:t></a:t>
            </a:r>
            <a:r>
              <a:rPr lang="en-ID" sz="2800" spc="175" dirty="0">
                <a:latin typeface="Arial"/>
                <a:cs typeface="Arial"/>
              </a:rPr>
              <a:t>…</a:t>
            </a:r>
            <a:r>
              <a:rPr sz="4200" spc="262" baseline="30753" dirty="0">
                <a:latin typeface="Symbol"/>
                <a:cs typeface="Symbol"/>
              </a:rPr>
              <a:t></a:t>
            </a:r>
            <a:endParaRPr sz="4200" baseline="30753" dirty="0">
              <a:latin typeface="Symbol"/>
              <a:cs typeface="Symbol"/>
            </a:endParaRPr>
          </a:p>
        </p:txBody>
      </p:sp>
      <p:sp>
        <p:nvSpPr>
          <p:cNvPr id="23" name="object 23"/>
          <p:cNvSpPr txBox="1"/>
          <p:nvPr/>
        </p:nvSpPr>
        <p:spPr>
          <a:xfrm>
            <a:off x="2393951" y="5096509"/>
            <a:ext cx="493395" cy="262892"/>
          </a:xfrm>
          <a:prstGeom prst="rect">
            <a:avLst/>
          </a:prstGeom>
        </p:spPr>
        <p:txBody>
          <a:bodyPr vert="horz" wrap="square" lIns="0" tIns="16510" rIns="0" bIns="0" rtlCol="0">
            <a:spAutoFit/>
          </a:bodyPr>
          <a:lstStyle/>
          <a:p>
            <a:pPr marL="12700">
              <a:spcBef>
                <a:spcPts val="130"/>
              </a:spcBef>
            </a:pPr>
            <a:r>
              <a:rPr sz="1600" i="1" spc="85" dirty="0">
                <a:latin typeface="Times New Roman"/>
                <a:cs typeface="Times New Roman"/>
              </a:rPr>
              <a:t>n</a:t>
            </a:r>
            <a:r>
              <a:rPr sz="1600" spc="55" dirty="0">
                <a:latin typeface="Symbol"/>
                <a:cs typeface="Symbol"/>
              </a:rPr>
              <a:t></a:t>
            </a:r>
            <a:r>
              <a:rPr sz="1600" spc="10" dirty="0">
                <a:latin typeface="Symbol"/>
                <a:cs typeface="Symbol"/>
              </a:rPr>
              <a:t></a:t>
            </a:r>
            <a:endParaRPr sz="1600">
              <a:latin typeface="Symbol"/>
              <a:cs typeface="Symbol"/>
            </a:endParaRPr>
          </a:p>
        </p:txBody>
      </p:sp>
      <p:sp>
        <p:nvSpPr>
          <p:cNvPr id="24" name="object 2"/>
          <p:cNvSpPr txBox="1">
            <a:spLocks/>
          </p:cNvSpPr>
          <p:nvPr/>
        </p:nvSpPr>
        <p:spPr>
          <a:xfrm>
            <a:off x="1223890" y="537195"/>
            <a:ext cx="9199002" cy="68993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Alegreya Bold" panose="020B0604020202020204" charset="0"/>
                <a:ea typeface="+mj-ea"/>
                <a:cs typeface="+mj-cs"/>
              </a:defRPr>
            </a:lvl1pPr>
          </a:lstStyle>
          <a:p>
            <a:pPr marL="12700" algn="ctr">
              <a:lnSpc>
                <a:spcPct val="100000"/>
              </a:lnSpc>
              <a:spcBef>
                <a:spcPts val="100"/>
              </a:spcBef>
            </a:pPr>
            <a:r>
              <a:rPr lang="fr-FR" dirty="0" err="1"/>
              <a:t>Dua</a:t>
            </a:r>
            <a:r>
              <a:rPr lang="fr-FR" dirty="0"/>
              <a:t> </a:t>
            </a:r>
            <a:r>
              <a:rPr lang="fr-FR" dirty="0" err="1"/>
              <a:t>Bilangan</a:t>
            </a:r>
            <a:r>
              <a:rPr lang="fr-FR" dirty="0"/>
              <a:t> </a:t>
            </a:r>
            <a:r>
              <a:rPr lang="fr-FR" dirty="0" err="1"/>
              <a:t>Konstanta</a:t>
            </a:r>
            <a:r>
              <a:rPr lang="fr-FR" dirty="0"/>
              <a:t> </a:t>
            </a:r>
            <a:r>
              <a:rPr lang="fr-FR" dirty="0" err="1"/>
              <a:t>Spesial</a:t>
            </a:r>
            <a:endParaRPr lang="fr-FR" spc="-750" dirty="0"/>
          </a:p>
        </p:txBody>
      </p:sp>
    </p:spTree>
    <p:extLst>
      <p:ext uri="{BB962C8B-B14F-4D97-AF65-F5344CB8AC3E}">
        <p14:creationId xmlns:p14="http://schemas.microsoft.com/office/powerpoint/2010/main" val="32926699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EC22F95F0130E43B492B79E849C852B" ma:contentTypeVersion="10" ma:contentTypeDescription="Create a new document." ma:contentTypeScope="" ma:versionID="e6b988109215983943c8aefad9d13741">
  <xsd:schema xmlns:xsd="http://www.w3.org/2001/XMLSchema" xmlns:xs="http://www.w3.org/2001/XMLSchema" xmlns:p="http://schemas.microsoft.com/office/2006/metadata/properties" xmlns:ns2="740581d6-c858-4555-b1ae-9696b835810e" targetNamespace="http://schemas.microsoft.com/office/2006/metadata/properties" ma:root="true" ma:fieldsID="cd9367b869022611fb8e8249c3848990" ns2:_="">
    <xsd:import namespace="740581d6-c858-4555-b1ae-9696b835810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0581d6-c858-4555-b1ae-9696b83581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4429539-82E6-4AA0-A76E-4C15D27A3B8D}">
  <ds:schemaRefs>
    <ds:schemaRef ds:uri="http://schemas.microsoft.com/sharepoint/v3/contenttype/forms"/>
  </ds:schemaRefs>
</ds:datastoreItem>
</file>

<file path=customXml/itemProps2.xml><?xml version="1.0" encoding="utf-8"?>
<ds:datastoreItem xmlns:ds="http://schemas.openxmlformats.org/officeDocument/2006/customXml" ds:itemID="{C99061E9-722D-4B07-BD2D-BCF8EE635F9C}">
  <ds:schemaRefs>
    <ds:schemaRef ds:uri="http://schemas.microsoft.com/office/infopath/2007/PartnerControls"/>
    <ds:schemaRef ds:uri="http://purl.org/dc/dcmitype/"/>
    <ds:schemaRef ds:uri="http://schemas.microsoft.com/office/2006/metadata/properties"/>
    <ds:schemaRef ds:uri="http://schemas.microsoft.com/office/2006/documentManagement/types"/>
    <ds:schemaRef ds:uri="http://purl.org/dc/elements/1.1/"/>
    <ds:schemaRef ds:uri="740581d6-c858-4555-b1ae-9696b835810e"/>
    <ds:schemaRef ds:uri="http://www.w3.org/XML/1998/namespace"/>
    <ds:schemaRef ds:uri="http://purl.org/dc/terms/"/>
    <ds:schemaRef ds:uri="http://schemas.openxmlformats.org/package/2006/metadata/core-properties"/>
  </ds:schemaRefs>
</ds:datastoreItem>
</file>

<file path=customXml/itemProps3.xml><?xml version="1.0" encoding="utf-8"?>
<ds:datastoreItem xmlns:ds="http://schemas.openxmlformats.org/officeDocument/2006/customXml" ds:itemID="{A68DAB0A-9F18-4C55-83C2-D9AA3B4C63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40581d6-c858-4555-b1ae-9696b835810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3036</TotalTime>
  <Words>1332</Words>
  <Application>Microsoft Office PowerPoint</Application>
  <PresentationFormat>Widescreen</PresentationFormat>
  <Paragraphs>201</Paragraphs>
  <Slides>37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Alegreya Bold</vt:lpstr>
      <vt:lpstr>Arial</vt:lpstr>
      <vt:lpstr>Calibri</vt:lpstr>
      <vt:lpstr>Calibri Light</vt:lpstr>
      <vt:lpstr>Montserrat</vt:lpstr>
      <vt:lpstr>Symbol</vt:lpstr>
      <vt:lpstr>Times New Roman</vt:lpstr>
      <vt:lpstr>UnDotum</vt:lpstr>
      <vt:lpstr>Office Theme</vt:lpstr>
      <vt:lpstr>Statistika dan Probabilitas Program Studi Informatika  Sesi 11 – Distribusi Normal dan Chi-Square</vt:lpstr>
      <vt:lpstr>PowerPoint Presentation</vt:lpstr>
      <vt:lpstr>Distribusi Normal</vt:lpstr>
      <vt:lpstr>Teori Statistik terkait Distribusi Normal</vt:lpstr>
      <vt:lpstr>Sifat Penting Distribusi Normal</vt:lpstr>
      <vt:lpstr>…</vt:lpstr>
      <vt:lpstr>…</vt:lpstr>
      <vt:lpstr>Distribusi Normal</vt:lpstr>
      <vt:lpstr>PowerPoint Presentation</vt:lpstr>
      <vt:lpstr>The Law of Large Numbers</vt:lpstr>
      <vt:lpstr>Central Limit Theorem</vt:lpstr>
      <vt:lpstr>PowerPoint Presentation</vt:lpstr>
      <vt:lpstr>PowerPoint Presentation</vt:lpstr>
      <vt:lpstr>PowerPoint Presentation</vt:lpstr>
      <vt:lpstr>P(1)=P(2)=P(3)=P(4)=P(5)=P(6)=1/6</vt:lpstr>
      <vt:lpstr>Distribusi Normal</vt:lpstr>
      <vt:lpstr>Distribusi Normal</vt:lpstr>
      <vt:lpstr>Distribusi Normal</vt:lpstr>
      <vt:lpstr>Distribusi Normal</vt:lpstr>
      <vt:lpstr>Perbedaan Dua Distribusi Normal</vt:lpstr>
      <vt:lpstr>PowerPoint Presentation</vt:lpstr>
      <vt:lpstr>PowerPoint Presentation</vt:lpstr>
      <vt:lpstr>PowerPoint Presentation</vt:lpstr>
      <vt:lpstr>PowerPoint Presentation</vt:lpstr>
      <vt:lpstr>PowerPoint Presentation</vt:lpstr>
      <vt:lpstr>Tujuan Uji Chi Square:</vt:lpstr>
      <vt:lpstr>Contoh Uji Chi Square</vt:lpstr>
      <vt:lpstr>Ciri Distribusi Chi-Square:</vt:lpstr>
      <vt:lpstr>Prinsip dasar Uji Chi Square:</vt:lpstr>
      <vt:lpstr>Cara Perhitungannya :</vt:lpstr>
      <vt:lpstr>Ketentuan Pemakaian Chi-Kuadrat (χ2 )</vt:lpstr>
      <vt:lpstr>Contoh Soal :</vt:lpstr>
      <vt:lpstr>PowerPoint Presentation</vt:lpstr>
      <vt:lpstr>PowerPoint Presentation</vt:lpstr>
      <vt:lpstr>PowerPoint Presentation</vt:lpstr>
      <vt:lpstr>Daftar Pustaka</vt:lpstr>
      <vt:lpstr>  Terima Kasih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Statistika dan Probabilitas</dc:title>
  <dc:creator>syahidabdullah@lecturer.unsia.ac.id</dc:creator>
  <cp:lastModifiedBy>SONY</cp:lastModifiedBy>
  <cp:revision>36</cp:revision>
  <dcterms:created xsi:type="dcterms:W3CDTF">2021-09-06T16:17:13Z</dcterms:created>
  <dcterms:modified xsi:type="dcterms:W3CDTF">2023-06-25T02:56:27Z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0x0101008EC22F95F0130E43B492B79E849C852B</vt:lpwstr>
  </property>
</Properties>
</file>