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453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363" r:id="rId34"/>
    <p:sldId id="3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08/06/22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11 –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Distribusi</a:t>
            </a:r>
            <a:r>
              <a:rPr kumimoji="0" lang="en-US" altLang="id-ID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Normal dan Chi-Square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74056" y="1727228"/>
            <a:ext cx="9956800" cy="3562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 marR="33655" indent="-342900">
              <a:lnSpc>
                <a:spcPct val="99200"/>
              </a:lnSpc>
              <a:spcBef>
                <a:spcPts val="130"/>
              </a:spcBef>
            </a:pPr>
            <a:r>
              <a:rPr sz="3200" spc="-35" dirty="0" err="1"/>
              <a:t>Semakin</a:t>
            </a:r>
            <a:r>
              <a:rPr sz="3200" spc="-35" dirty="0"/>
              <a:t> </a:t>
            </a:r>
            <a:r>
              <a:rPr sz="3200" dirty="0"/>
              <a:t>banyak data ditambahkan dalam  observasi atau eksperimen, </a:t>
            </a:r>
            <a:r>
              <a:rPr sz="3200" spc="5" dirty="0"/>
              <a:t>maka </a:t>
            </a:r>
            <a:r>
              <a:rPr sz="3200" spc="-5" dirty="0"/>
              <a:t>selisih  </a:t>
            </a:r>
            <a:r>
              <a:rPr sz="3200" dirty="0"/>
              <a:t>antara </a:t>
            </a:r>
            <a:r>
              <a:rPr sz="3200" spc="-5" dirty="0"/>
              <a:t>statistik rata-rata </a:t>
            </a:r>
            <a:r>
              <a:rPr sz="3200" spc="5" dirty="0"/>
              <a:t>sampel </a:t>
            </a:r>
            <a:r>
              <a:rPr sz="3200" spc="40" dirty="0"/>
              <a:t>(</a:t>
            </a:r>
            <a:r>
              <a:rPr sz="3200" i="1" spc="40" dirty="0">
                <a:latin typeface="Times New Roman"/>
                <a:cs typeface="Times New Roman"/>
              </a:rPr>
              <a:t>x</a:t>
            </a:r>
            <a:r>
              <a:rPr sz="3200" spc="40" dirty="0"/>
              <a:t>)</a:t>
            </a:r>
            <a:r>
              <a:rPr sz="3200" spc="-60" dirty="0"/>
              <a:t> </a:t>
            </a:r>
            <a:r>
              <a:rPr sz="3200" dirty="0"/>
              <a:t>dengan  parameter </a:t>
            </a:r>
            <a:r>
              <a:rPr sz="3200" spc="-5" dirty="0"/>
              <a:t>rata-rata </a:t>
            </a:r>
            <a:r>
              <a:rPr sz="3200" dirty="0"/>
              <a:t>populasi </a:t>
            </a:r>
            <a:r>
              <a:rPr sz="3200" spc="10" dirty="0"/>
              <a:t>(</a:t>
            </a:r>
            <a:r>
              <a:rPr sz="3300" spc="10" dirty="0">
                <a:latin typeface="Symbol"/>
                <a:cs typeface="Symbol"/>
              </a:rPr>
              <a:t></a:t>
            </a:r>
            <a:r>
              <a:rPr sz="3200" spc="10" dirty="0"/>
              <a:t>) </a:t>
            </a:r>
            <a:r>
              <a:rPr sz="3200" dirty="0"/>
              <a:t>adalah  sangat kecil atau mendekati 0</a:t>
            </a:r>
            <a:r>
              <a:rPr sz="3200" spc="-60" dirty="0"/>
              <a:t> </a:t>
            </a:r>
            <a:r>
              <a:rPr sz="3200" spc="-5" dirty="0"/>
              <a:t>(nol).</a:t>
            </a:r>
            <a:endParaRPr sz="3200" dirty="0">
              <a:latin typeface="Symbol"/>
              <a:cs typeface="Symbol"/>
            </a:endParaRPr>
          </a:p>
          <a:p>
            <a:pPr marL="368300" marR="17780" indent="-342900">
              <a:lnSpc>
                <a:spcPct val="99100"/>
              </a:lnSpc>
              <a:spcBef>
                <a:spcPts val="835"/>
              </a:spcBef>
            </a:pPr>
            <a:r>
              <a:rPr sz="3200" spc="-60" dirty="0"/>
              <a:t>Data </a:t>
            </a:r>
            <a:r>
              <a:rPr sz="3200" dirty="0"/>
              <a:t>observasi </a:t>
            </a:r>
            <a:r>
              <a:rPr sz="3200" spc="-5" dirty="0"/>
              <a:t>atau </a:t>
            </a:r>
            <a:r>
              <a:rPr sz="3200" dirty="0"/>
              <a:t>eksperimen yang  sangat banyak </a:t>
            </a:r>
            <a:r>
              <a:rPr sz="3200" spc="5" dirty="0"/>
              <a:t>mempunyai </a:t>
            </a:r>
            <a:r>
              <a:rPr sz="3200" spc="-5" dirty="0"/>
              <a:t>statistik</a:t>
            </a:r>
            <a:r>
              <a:rPr sz="3200" spc="-75" dirty="0"/>
              <a:t> </a:t>
            </a:r>
            <a:r>
              <a:rPr sz="3200" spc="5" dirty="0"/>
              <a:t>sampel  </a:t>
            </a:r>
            <a:r>
              <a:rPr sz="3200" dirty="0"/>
              <a:t>(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dirty="0"/>
              <a:t>dan </a:t>
            </a:r>
            <a:r>
              <a:rPr sz="3200" i="1" spc="-5" dirty="0">
                <a:latin typeface="Times New Roman"/>
                <a:cs typeface="Times New Roman"/>
              </a:rPr>
              <a:t>s</a:t>
            </a:r>
            <a:r>
              <a:rPr sz="3200" spc="-5" dirty="0"/>
              <a:t>) </a:t>
            </a:r>
            <a:r>
              <a:rPr sz="3200" dirty="0"/>
              <a:t>sebagai pendekatan parameter  populasi </a:t>
            </a:r>
            <a:r>
              <a:rPr sz="3200" spc="-20" dirty="0"/>
              <a:t>(</a:t>
            </a:r>
            <a:r>
              <a:rPr sz="3300" spc="-20" dirty="0">
                <a:latin typeface="Symbol"/>
                <a:cs typeface="Symbol"/>
              </a:rPr>
              <a:t>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200" dirty="0"/>
              <a:t>dan</a:t>
            </a:r>
            <a:r>
              <a:rPr sz="3200" spc="85" dirty="0"/>
              <a:t> </a:t>
            </a:r>
            <a:r>
              <a:rPr sz="3300" spc="-35" dirty="0">
                <a:latin typeface="Symbol"/>
                <a:cs typeface="Symbol"/>
              </a:rPr>
              <a:t></a:t>
            </a:r>
            <a:r>
              <a:rPr sz="3200" spc="-35" dirty="0"/>
              <a:t>)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1980" y="2747010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22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0" y="528955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670517" y="501790"/>
            <a:ext cx="685096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The Law of Large </a:t>
            </a:r>
            <a:r>
              <a:rPr lang="fr-FR" dirty="0" err="1"/>
              <a:t>Numbers</a:t>
            </a:r>
            <a:endParaRPr spc="-750" dirty="0"/>
          </a:p>
        </p:txBody>
      </p:sp>
    </p:spTree>
    <p:extLst>
      <p:ext uri="{BB962C8B-B14F-4D97-AF65-F5344CB8AC3E}">
        <p14:creationId xmlns:p14="http://schemas.microsoft.com/office/powerpoint/2010/main" val="289130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8240" y="1744690"/>
            <a:ext cx="99568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99900"/>
              </a:lnSpc>
              <a:spcBef>
                <a:spcPts val="100"/>
              </a:spcBef>
            </a:pPr>
            <a:r>
              <a:rPr sz="3200" spc="-60" dirty="0"/>
              <a:t>Jika </a:t>
            </a:r>
            <a:r>
              <a:rPr sz="3200" dirty="0" err="1"/>
              <a:t>sebuah</a:t>
            </a:r>
            <a:r>
              <a:rPr sz="3200" dirty="0"/>
              <a:t> </a:t>
            </a:r>
            <a:r>
              <a:rPr sz="3200" spc="-5" dirty="0"/>
              <a:t>variabel </a:t>
            </a:r>
            <a:r>
              <a:rPr sz="3200" dirty="0"/>
              <a:t>x adalah rata-rata  sederet variabel acak independent</a:t>
            </a:r>
            <a:r>
              <a:rPr sz="3200" spc="-65" dirty="0"/>
              <a:t> </a:t>
            </a:r>
            <a:r>
              <a:rPr sz="3200" dirty="0"/>
              <a:t>dengan  ukuran </a:t>
            </a:r>
            <a:r>
              <a:rPr sz="3200" spc="5" dirty="0"/>
              <a:t>sampel </a:t>
            </a:r>
            <a:r>
              <a:rPr sz="3200" dirty="0"/>
              <a:t>yang sangat besar, </a:t>
            </a:r>
            <a:r>
              <a:rPr sz="3200" spc="5" dirty="0"/>
              <a:t>maka  </a:t>
            </a:r>
            <a:r>
              <a:rPr sz="3200" spc="-5" dirty="0"/>
              <a:t>distribusi </a:t>
            </a:r>
            <a:r>
              <a:rPr sz="3200" dirty="0"/>
              <a:t>rata-rata </a:t>
            </a:r>
            <a:r>
              <a:rPr sz="3200" spc="5" dirty="0"/>
              <a:t>sampel </a:t>
            </a:r>
            <a:r>
              <a:rPr sz="3200" dirty="0"/>
              <a:t>tersebut  mendekati </a:t>
            </a:r>
            <a:r>
              <a:rPr sz="3200" spc="-5" dirty="0" err="1"/>
              <a:t>distribusi</a:t>
            </a:r>
            <a:r>
              <a:rPr sz="3200" spc="-5" dirty="0"/>
              <a:t> </a:t>
            </a:r>
            <a:r>
              <a:rPr sz="3200" dirty="0"/>
              <a:t>normal </a:t>
            </a:r>
            <a:r>
              <a:rPr sz="3200" dirty="0" err="1"/>
              <a:t>dengan</a:t>
            </a:r>
            <a:r>
              <a:rPr sz="3200" dirty="0"/>
              <a:t>  </a:t>
            </a:r>
            <a:r>
              <a:rPr sz="3200" dirty="0" err="1"/>
              <a:t>pendekatan</a:t>
            </a:r>
            <a:r>
              <a:rPr sz="3200" dirty="0"/>
              <a:t> rata-rata dan </a:t>
            </a:r>
            <a:r>
              <a:rPr sz="3200" dirty="0" err="1"/>
              <a:t>simpangan</a:t>
            </a:r>
            <a:r>
              <a:rPr sz="3200" spc="-45" dirty="0"/>
              <a:t> </a:t>
            </a:r>
            <a:r>
              <a:rPr sz="3200" dirty="0" err="1"/>
              <a:t>baku</a:t>
            </a:r>
            <a:endParaRPr sz="3200" dirty="0">
              <a:latin typeface="UnDotum"/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2720" y="5067300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2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1350" y="490474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3729" y="484505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0" y="0"/>
                </a:moveTo>
                <a:lnTo>
                  <a:pt x="1536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7829" y="4665979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5221" y="5021579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6640" y="5021579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800" y="5988050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434839" y="5935980"/>
            <a:ext cx="438150" cy="386715"/>
            <a:chOff x="2910839" y="5935979"/>
            <a:chExt cx="438150" cy="386715"/>
          </a:xfrm>
        </p:grpSpPr>
        <p:sp>
          <p:nvSpPr>
            <p:cNvPr id="13" name="object 13"/>
            <p:cNvSpPr/>
            <p:nvPr/>
          </p:nvSpPr>
          <p:spPr>
            <a:xfrm>
              <a:off x="2943859" y="6195059"/>
              <a:ext cx="40640" cy="24130"/>
            </a:xfrm>
            <a:custGeom>
              <a:avLst/>
              <a:gdLst/>
              <a:ahLst/>
              <a:cxnLst/>
              <a:rect l="l" t="t" r="r" b="b"/>
              <a:pathLst>
                <a:path w="40639" h="24129">
                  <a:moveTo>
                    <a:pt x="0" y="24129"/>
                  </a:moveTo>
                  <a:lnTo>
                    <a:pt x="406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4499" y="6202679"/>
              <a:ext cx="58419" cy="106680"/>
            </a:xfrm>
            <a:custGeom>
              <a:avLst/>
              <a:gdLst/>
              <a:ahLst/>
              <a:cxnLst/>
              <a:rect l="l" t="t" r="r" b="b"/>
              <a:pathLst>
                <a:path w="58419" h="106679">
                  <a:moveTo>
                    <a:pt x="0" y="0"/>
                  </a:moveTo>
                  <a:lnTo>
                    <a:pt x="58419" y="10668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0839" y="5942329"/>
              <a:ext cx="438150" cy="367030"/>
            </a:xfrm>
            <a:custGeom>
              <a:avLst/>
              <a:gdLst/>
              <a:ahLst/>
              <a:cxnLst/>
              <a:rect l="l" t="t" r="r" b="b"/>
              <a:pathLst>
                <a:path w="438150" h="367029">
                  <a:moveTo>
                    <a:pt x="138430" y="367030"/>
                  </a:moveTo>
                  <a:lnTo>
                    <a:pt x="217170" y="45720"/>
                  </a:lnTo>
                </a:path>
                <a:path w="438150" h="367029">
                  <a:moveTo>
                    <a:pt x="217170" y="45720"/>
                  </a:moveTo>
                  <a:lnTo>
                    <a:pt x="411480" y="45720"/>
                  </a:lnTo>
                </a:path>
                <a:path w="438150" h="367029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58361" y="5961379"/>
            <a:ext cx="1847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2161" y="5491479"/>
            <a:ext cx="1492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0020" y="5902959"/>
            <a:ext cx="10795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i="1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4939" y="4982209"/>
            <a:ext cx="10795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450" i="1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53330" y="4375150"/>
            <a:ext cx="16795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829944" algn="l"/>
              </a:tabLst>
            </a:pPr>
            <a:r>
              <a:rPr sz="5625" spc="-15" baseline="-8888" dirty="0">
                <a:latin typeface="Symbol"/>
                <a:cs typeface="Symbol"/>
              </a:rPr>
              <a:t></a:t>
            </a:r>
            <a:r>
              <a:rPr sz="5625" spc="-727" baseline="-8888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	</a:t>
            </a:r>
            <a:r>
              <a:rPr sz="3750" spc="-7" baseline="-41111" dirty="0">
                <a:latin typeface="Symbol"/>
                <a:cs typeface="Symbol"/>
              </a:rPr>
              <a:t></a:t>
            </a:r>
            <a:r>
              <a:rPr sz="3750" spc="-7" baseline="-41111" dirty="0">
                <a:latin typeface="Times New Roman"/>
                <a:cs typeface="Times New Roman"/>
              </a:rPr>
              <a:t> </a:t>
            </a:r>
            <a:r>
              <a:rPr sz="5625" spc="-15" baseline="-8888" dirty="0">
                <a:latin typeface="Symbol"/>
                <a:cs typeface="Symbol"/>
              </a:rPr>
              <a:t></a:t>
            </a:r>
            <a:r>
              <a:rPr sz="5625" spc="-607" baseline="-8888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29989" y="5679743"/>
            <a:ext cx="6388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451484" algn="l"/>
              </a:tabLst>
            </a:pPr>
            <a:r>
              <a:rPr sz="2550" spc="-40" dirty="0">
                <a:latin typeface="Symbol"/>
                <a:cs typeface="Symbol"/>
              </a:rPr>
              <a:t></a:t>
            </a:r>
            <a:r>
              <a:rPr sz="2550" spc="-4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0470" y="4760263"/>
            <a:ext cx="11087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415925" algn="l"/>
              </a:tabLst>
            </a:pPr>
            <a:r>
              <a:rPr sz="2550" spc="-35" dirty="0">
                <a:latin typeface="Symbol"/>
                <a:cs typeface="Symbol"/>
              </a:rPr>
              <a:t></a:t>
            </a:r>
            <a:r>
              <a:rPr sz="2550" spc="-35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9029" y="5019040"/>
            <a:ext cx="15989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73505" algn="l"/>
              </a:tabLst>
            </a:pPr>
            <a:r>
              <a:rPr sz="2500" spc="175" dirty="0">
                <a:latin typeface="Times New Roman"/>
                <a:cs typeface="Times New Roman"/>
              </a:rPr>
              <a:t>(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/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3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)	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"/>
          <p:cNvSpPr txBox="1">
            <a:spLocks noGrp="1"/>
          </p:cNvSpPr>
          <p:nvPr>
            <p:ph type="title"/>
          </p:nvPr>
        </p:nvSpPr>
        <p:spPr>
          <a:xfrm>
            <a:off x="2923971" y="538423"/>
            <a:ext cx="575223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Central </a:t>
            </a:r>
            <a:r>
              <a:rPr lang="fr-FR" dirty="0" err="1"/>
              <a:t>Limit</a:t>
            </a:r>
            <a:r>
              <a:rPr lang="fr-FR" dirty="0"/>
              <a:t> </a:t>
            </a:r>
            <a:r>
              <a:rPr lang="fr-FR" dirty="0" err="1"/>
              <a:t>Theorem</a:t>
            </a:r>
            <a:endParaRPr spc="-750" dirty="0"/>
          </a:p>
        </p:txBody>
      </p:sp>
    </p:spTree>
    <p:extLst>
      <p:ext uri="{BB962C8B-B14F-4D97-AF65-F5344CB8AC3E}">
        <p14:creationId xmlns:p14="http://schemas.microsoft.com/office/powerpoint/2010/main" val="2887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24000" y="1427480"/>
            <a:ext cx="9144000" cy="4664710"/>
            <a:chOff x="0" y="1427480"/>
            <a:chExt cx="9144000" cy="4664710"/>
          </a:xfrm>
        </p:grpSpPr>
        <p:sp>
          <p:nvSpPr>
            <p:cNvPr id="4" name="object 4"/>
            <p:cNvSpPr/>
            <p:nvPr/>
          </p:nvSpPr>
          <p:spPr>
            <a:xfrm>
              <a:off x="610869" y="1427480"/>
              <a:ext cx="7767320" cy="4664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4960" y="2843530"/>
              <a:ext cx="3343910" cy="153670"/>
            </a:xfrm>
            <a:custGeom>
              <a:avLst/>
              <a:gdLst/>
              <a:ahLst/>
              <a:cxnLst/>
              <a:rect l="l" t="t" r="r" b="b"/>
              <a:pathLst>
                <a:path w="3343910" h="153669">
                  <a:moveTo>
                    <a:pt x="0" y="153670"/>
                  </a:moveTo>
                  <a:lnTo>
                    <a:pt x="566420" y="153670"/>
                  </a:lnTo>
                </a:path>
                <a:path w="3343910" h="153669">
                  <a:moveTo>
                    <a:pt x="1383030" y="81280"/>
                  </a:moveTo>
                  <a:lnTo>
                    <a:pt x="1950719" y="81280"/>
                  </a:lnTo>
                </a:path>
                <a:path w="3343910" h="153669">
                  <a:moveTo>
                    <a:pt x="2778760" y="0"/>
                  </a:moveTo>
                  <a:lnTo>
                    <a:pt x="334391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12570"/>
              <a:ext cx="9144000" cy="4380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25740" y="2622550"/>
              <a:ext cx="647700" cy="791210"/>
            </a:xfrm>
            <a:custGeom>
              <a:avLst/>
              <a:gdLst/>
              <a:ahLst/>
              <a:cxnLst/>
              <a:rect l="l" t="t" r="r" b="b"/>
              <a:pathLst>
                <a:path w="647700" h="791210">
                  <a:moveTo>
                    <a:pt x="3809" y="0"/>
                  </a:moveTo>
                  <a:lnTo>
                    <a:pt x="3631" y="40778"/>
                  </a:lnTo>
                  <a:lnTo>
                    <a:pt x="9048" y="80486"/>
                  </a:lnTo>
                  <a:lnTo>
                    <a:pt x="26134" y="118050"/>
                  </a:lnTo>
                  <a:lnTo>
                    <a:pt x="60959" y="152400"/>
                  </a:lnTo>
                  <a:lnTo>
                    <a:pt x="98278" y="173178"/>
                  </a:lnTo>
                  <a:lnTo>
                    <a:pt x="147414" y="192475"/>
                  </a:lnTo>
                  <a:lnTo>
                    <a:pt x="203676" y="210502"/>
                  </a:lnTo>
                  <a:lnTo>
                    <a:pt x="262372" y="227471"/>
                  </a:lnTo>
                  <a:lnTo>
                    <a:pt x="318811" y="243593"/>
                  </a:lnTo>
                  <a:lnTo>
                    <a:pt x="368300" y="259079"/>
                  </a:lnTo>
                  <a:lnTo>
                    <a:pt x="421304" y="276514"/>
                  </a:lnTo>
                  <a:lnTo>
                    <a:pt x="472297" y="292486"/>
                  </a:lnTo>
                  <a:lnTo>
                    <a:pt x="519267" y="307360"/>
                  </a:lnTo>
                  <a:lnTo>
                    <a:pt x="560202" y="321503"/>
                  </a:lnTo>
                  <a:lnTo>
                    <a:pt x="620375" y="351770"/>
                  </a:lnTo>
                  <a:lnTo>
                    <a:pt x="643989" y="381892"/>
                  </a:lnTo>
                  <a:lnTo>
                    <a:pt x="647700" y="396239"/>
                  </a:lnTo>
                </a:path>
                <a:path w="647700" h="791210">
                  <a:moveTo>
                    <a:pt x="647700" y="0"/>
                  </a:moveTo>
                  <a:lnTo>
                    <a:pt x="647700" y="0"/>
                  </a:lnTo>
                </a:path>
                <a:path w="647700" h="791210">
                  <a:moveTo>
                    <a:pt x="0" y="396239"/>
                  </a:moveTo>
                  <a:lnTo>
                    <a:pt x="0" y="396239"/>
                  </a:lnTo>
                </a:path>
                <a:path w="647700" h="791210">
                  <a:moveTo>
                    <a:pt x="3809" y="791210"/>
                  </a:moveTo>
                  <a:lnTo>
                    <a:pt x="3631" y="750966"/>
                  </a:lnTo>
                  <a:lnTo>
                    <a:pt x="9048" y="711200"/>
                  </a:lnTo>
                  <a:lnTo>
                    <a:pt x="26134" y="673338"/>
                  </a:lnTo>
                  <a:lnTo>
                    <a:pt x="60959" y="638810"/>
                  </a:lnTo>
                  <a:lnTo>
                    <a:pt x="98278" y="618031"/>
                  </a:lnTo>
                  <a:lnTo>
                    <a:pt x="147414" y="598734"/>
                  </a:lnTo>
                  <a:lnTo>
                    <a:pt x="203676" y="580707"/>
                  </a:lnTo>
                  <a:lnTo>
                    <a:pt x="262372" y="563738"/>
                  </a:lnTo>
                  <a:lnTo>
                    <a:pt x="318811" y="547616"/>
                  </a:lnTo>
                  <a:lnTo>
                    <a:pt x="368300" y="532129"/>
                  </a:lnTo>
                  <a:lnTo>
                    <a:pt x="421304" y="514695"/>
                  </a:lnTo>
                  <a:lnTo>
                    <a:pt x="472297" y="498723"/>
                  </a:lnTo>
                  <a:lnTo>
                    <a:pt x="519267" y="483849"/>
                  </a:lnTo>
                  <a:lnTo>
                    <a:pt x="560202" y="469706"/>
                  </a:lnTo>
                  <a:lnTo>
                    <a:pt x="620375" y="439439"/>
                  </a:lnTo>
                  <a:lnTo>
                    <a:pt x="643989" y="409317"/>
                  </a:lnTo>
                  <a:lnTo>
                    <a:pt x="647700" y="394970"/>
                  </a:lnTo>
                </a:path>
                <a:path w="647700" h="791210">
                  <a:moveTo>
                    <a:pt x="647700" y="791210"/>
                  </a:moveTo>
                  <a:lnTo>
                    <a:pt x="647700" y="791210"/>
                  </a:lnTo>
                </a:path>
                <a:path w="647700" h="791210">
                  <a:moveTo>
                    <a:pt x="0" y="394970"/>
                  </a:moveTo>
                  <a:lnTo>
                    <a:pt x="0" y="3949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1829" y="3074669"/>
              <a:ext cx="1959610" cy="60960"/>
            </a:xfrm>
            <a:custGeom>
              <a:avLst/>
              <a:gdLst/>
              <a:ahLst/>
              <a:cxnLst/>
              <a:rect l="l" t="t" r="r" b="b"/>
              <a:pathLst>
                <a:path w="1959609" h="60960">
                  <a:moveTo>
                    <a:pt x="0" y="0"/>
                  </a:moveTo>
                  <a:lnTo>
                    <a:pt x="566420" y="0"/>
                  </a:lnTo>
                </a:path>
                <a:path w="1959609" h="60960">
                  <a:moveTo>
                    <a:pt x="1393190" y="60959"/>
                  </a:moveTo>
                  <a:lnTo>
                    <a:pt x="1959610" y="6095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7450" y="3026410"/>
              <a:ext cx="7308850" cy="0"/>
            </a:xfrm>
            <a:custGeom>
              <a:avLst/>
              <a:gdLst/>
              <a:ahLst/>
              <a:cxnLst/>
              <a:rect l="l" t="t" r="r" b="b"/>
              <a:pathLst>
                <a:path w="7308850">
                  <a:moveTo>
                    <a:pt x="0" y="0"/>
                  </a:moveTo>
                  <a:lnTo>
                    <a:pt x="7308850" y="0"/>
                  </a:lnTo>
                </a:path>
              </a:pathLst>
            </a:custGeom>
            <a:ln w="12579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264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9406" y="715400"/>
            <a:ext cx="8135620" cy="583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36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08530" y="496569"/>
            <a:ext cx="7637780" cy="581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26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7191" y="1052830"/>
            <a:ext cx="3112769" cy="495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3480" y="1247140"/>
            <a:ext cx="3683000" cy="2997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(1)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=P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(2)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=P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(3)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=P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(4)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=P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(5)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=P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(6)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18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1629" y="1819909"/>
            <a:ext cx="2011680" cy="285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32384" algn="just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(1)</a:t>
            </a:r>
            <a:r>
              <a:rPr i="1" dirty="0">
                <a:latin typeface="Times New Roman"/>
                <a:cs typeface="Times New Roman"/>
              </a:rPr>
              <a:t>=P</a:t>
            </a:r>
            <a:r>
              <a:rPr dirty="0">
                <a:latin typeface="Times New Roman"/>
                <a:cs typeface="Times New Roman"/>
              </a:rPr>
              <a:t>(6)=1/36  </a:t>
            </a:r>
            <a:r>
              <a:rPr i="1" spc="10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(2)</a:t>
            </a:r>
            <a:r>
              <a:rPr i="1" spc="-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(5)</a:t>
            </a:r>
            <a:r>
              <a:rPr i="1" spc="5" dirty="0">
                <a:latin typeface="Times New Roman"/>
                <a:cs typeface="Times New Roman"/>
              </a:rPr>
              <a:t>=</a:t>
            </a:r>
            <a:r>
              <a:rPr dirty="0">
                <a:latin typeface="Times New Roman"/>
                <a:cs typeface="Times New Roman"/>
              </a:rPr>
              <a:t>3/36  </a:t>
            </a:r>
            <a:r>
              <a:rPr i="1" spc="10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(3)</a:t>
            </a:r>
            <a:r>
              <a:rPr i="1" spc="-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(4)</a:t>
            </a:r>
            <a:r>
              <a:rPr i="1" spc="5" dirty="0">
                <a:latin typeface="Times New Roman"/>
                <a:cs typeface="Times New Roman"/>
              </a:rPr>
              <a:t>=</a:t>
            </a:r>
            <a:r>
              <a:rPr dirty="0">
                <a:latin typeface="Times New Roman"/>
                <a:cs typeface="Times New Roman"/>
              </a:rPr>
              <a:t>5</a:t>
            </a:r>
            <a:r>
              <a:rPr i="1" spc="-5" dirty="0">
                <a:latin typeface="Times New Roman"/>
                <a:cs typeface="Times New Roman"/>
              </a:rPr>
              <a:t>/</a:t>
            </a:r>
            <a:r>
              <a:rPr dirty="0">
                <a:latin typeface="Times New Roman"/>
                <a:cs typeface="Times New Roman"/>
              </a:rPr>
              <a:t>36</a:t>
            </a:r>
            <a:endParaRPr>
              <a:latin typeface="Times New Roman"/>
              <a:cs typeface="Times New Roman"/>
            </a:endParaRPr>
          </a:p>
          <a:p>
            <a:pPr marL="172085" marR="38735" algn="just">
              <a:spcBef>
                <a:spcPts val="1360"/>
              </a:spcBef>
            </a:pP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(1)</a:t>
            </a:r>
            <a:r>
              <a:rPr i="1" dirty="0">
                <a:latin typeface="Times New Roman"/>
                <a:cs typeface="Times New Roman"/>
              </a:rPr>
              <a:t>=P</a:t>
            </a:r>
            <a:r>
              <a:rPr dirty="0">
                <a:latin typeface="Times New Roman"/>
                <a:cs typeface="Times New Roman"/>
              </a:rPr>
              <a:t>(6)= </a:t>
            </a:r>
            <a:r>
              <a:rPr spc="-5" dirty="0">
                <a:latin typeface="Times New Roman"/>
                <a:cs typeface="Times New Roman"/>
              </a:rPr>
              <a:t>1/216 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(2)</a:t>
            </a:r>
            <a:r>
              <a:rPr i="1" dirty="0">
                <a:latin typeface="Times New Roman"/>
                <a:cs typeface="Times New Roman"/>
              </a:rPr>
              <a:t>=P</a:t>
            </a:r>
            <a:r>
              <a:rPr dirty="0">
                <a:latin typeface="Times New Roman"/>
                <a:cs typeface="Times New Roman"/>
              </a:rPr>
              <a:t>(5)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dirty="0">
                <a:latin typeface="Times New Roman"/>
                <a:cs typeface="Times New Roman"/>
              </a:rPr>
              <a:t>10/216 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(3)</a:t>
            </a:r>
            <a:r>
              <a:rPr i="1" dirty="0">
                <a:latin typeface="Times New Roman"/>
                <a:cs typeface="Times New Roman"/>
              </a:rPr>
              <a:t>=P</a:t>
            </a:r>
            <a:r>
              <a:rPr dirty="0">
                <a:latin typeface="Times New Roman"/>
                <a:cs typeface="Times New Roman"/>
              </a:rPr>
              <a:t>(4)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dirty="0">
                <a:latin typeface="Times New Roman"/>
                <a:cs typeface="Times New Roman"/>
              </a:rPr>
              <a:t>25</a:t>
            </a:r>
            <a:r>
              <a:rPr i="1" dirty="0">
                <a:latin typeface="Times New Roman"/>
                <a:cs typeface="Times New Roman"/>
              </a:rPr>
              <a:t>/</a:t>
            </a:r>
            <a:r>
              <a:rPr dirty="0">
                <a:latin typeface="Times New Roman"/>
                <a:cs typeface="Times New Roman"/>
              </a:rPr>
              <a:t>216</a:t>
            </a:r>
            <a:endParaRPr>
              <a:latin typeface="Times New Roman"/>
              <a:cs typeface="Times New Roman"/>
            </a:endParaRPr>
          </a:p>
          <a:p>
            <a:pPr marL="12700" marR="5080" algn="just">
              <a:spcBef>
                <a:spcPts val="1450"/>
              </a:spcBef>
            </a:pPr>
            <a:r>
              <a:rPr i="1" spc="-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(1)</a:t>
            </a:r>
            <a:r>
              <a:rPr i="1" spc="-5" dirty="0">
                <a:latin typeface="Times New Roman"/>
                <a:cs typeface="Times New Roman"/>
              </a:rPr>
              <a:t>=P</a:t>
            </a:r>
            <a:r>
              <a:rPr spc="-5" dirty="0">
                <a:latin typeface="Times New Roman"/>
                <a:cs typeface="Times New Roman"/>
              </a:rPr>
              <a:t>(6)= 1/7776 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spc="5" dirty="0">
                <a:latin typeface="Times New Roman"/>
                <a:cs typeface="Times New Roman"/>
              </a:rPr>
              <a:t>(</a:t>
            </a:r>
            <a:r>
              <a:rPr spc="-15" dirty="0">
                <a:latin typeface="Times New Roman"/>
                <a:cs typeface="Times New Roman"/>
              </a:rPr>
              <a:t>2</a:t>
            </a:r>
            <a:r>
              <a:rPr spc="10" dirty="0">
                <a:latin typeface="Times New Roman"/>
                <a:cs typeface="Times New Roman"/>
              </a:rPr>
              <a:t>)</a:t>
            </a:r>
            <a:r>
              <a:rPr i="1" spc="-5" dirty="0">
                <a:latin typeface="Times New Roman"/>
                <a:cs typeface="Times New Roman"/>
              </a:rPr>
              <a:t>=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(5)</a:t>
            </a:r>
            <a:r>
              <a:rPr i="1" spc="-5" dirty="0">
                <a:latin typeface="Times New Roman"/>
                <a:cs typeface="Times New Roman"/>
              </a:rPr>
              <a:t>=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spc="-15" dirty="0">
                <a:latin typeface="Times New Roman"/>
                <a:cs typeface="Times New Roman"/>
              </a:rPr>
              <a:t>2</a:t>
            </a:r>
            <a:r>
              <a:rPr spc="5" dirty="0">
                <a:latin typeface="Times New Roman"/>
                <a:cs typeface="Times New Roman"/>
              </a:rPr>
              <a:t>6</a:t>
            </a:r>
            <a:r>
              <a:rPr spc="-5" dirty="0">
                <a:latin typeface="Times New Roman"/>
                <a:cs typeface="Times New Roman"/>
              </a:rPr>
              <a:t>/7776  </a:t>
            </a:r>
            <a:r>
              <a:rPr i="1" spc="-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(3)</a:t>
            </a:r>
            <a:r>
              <a:rPr i="1" spc="-5" dirty="0">
                <a:latin typeface="Times New Roman"/>
                <a:cs typeface="Times New Roman"/>
              </a:rPr>
              <a:t>=P</a:t>
            </a:r>
            <a:r>
              <a:rPr spc="-5" dirty="0">
                <a:latin typeface="Times New Roman"/>
                <a:cs typeface="Times New Roman"/>
              </a:rPr>
              <a:t>(4)</a:t>
            </a:r>
            <a:r>
              <a:rPr i="1" spc="-5" dirty="0">
                <a:latin typeface="Times New Roman"/>
                <a:cs typeface="Times New Roman"/>
              </a:rPr>
              <a:t>=</a:t>
            </a:r>
            <a:r>
              <a:rPr spc="-5" dirty="0">
                <a:latin typeface="Times New Roman"/>
                <a:cs typeface="Times New Roman"/>
              </a:rPr>
              <a:t>651</a:t>
            </a:r>
            <a:r>
              <a:rPr i="1" spc="-5" dirty="0">
                <a:latin typeface="Times New Roman"/>
                <a:cs typeface="Times New Roman"/>
              </a:rPr>
              <a:t>/</a:t>
            </a:r>
            <a:r>
              <a:rPr spc="-5" dirty="0">
                <a:latin typeface="Times New Roman"/>
                <a:cs typeface="Times New Roman"/>
              </a:rPr>
              <a:t>7776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1880" y="2705100"/>
            <a:ext cx="130683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2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9131" y="1616934"/>
            <a:ext cx="9622987" cy="24688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2600" marR="17780" indent="-457200">
              <a:lnSpc>
                <a:spcPct val="993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z="3200" b="1" spc="-30" dirty="0" err="1">
                <a:latin typeface="Arial"/>
                <a:cs typeface="Arial"/>
              </a:rPr>
              <a:t>Distribusi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Normal </a:t>
            </a:r>
            <a:r>
              <a:rPr sz="3200" dirty="0">
                <a:latin typeface="Arial"/>
                <a:cs typeface="Arial"/>
              </a:rPr>
              <a:t>menunjukkan sebaran  variabel acak yang </a:t>
            </a:r>
            <a:r>
              <a:rPr sz="3200" spc="5" dirty="0">
                <a:latin typeface="Arial"/>
                <a:cs typeface="Arial"/>
              </a:rPr>
              <a:t>membentuk </a:t>
            </a:r>
            <a:r>
              <a:rPr sz="3200" spc="-5" dirty="0">
                <a:latin typeface="Arial"/>
                <a:cs typeface="Arial"/>
              </a:rPr>
              <a:t>pola  simetris </a:t>
            </a:r>
            <a:r>
              <a:rPr sz="3200" dirty="0">
                <a:latin typeface="Arial"/>
                <a:cs typeface="Arial"/>
              </a:rPr>
              <a:t>berbentuk lonceng dengan </a:t>
            </a:r>
            <a:r>
              <a:rPr sz="3200" spc="-5" dirty="0">
                <a:latin typeface="Arial"/>
                <a:cs typeface="Arial"/>
              </a:rPr>
              <a:t>laju </a:t>
            </a:r>
            <a:r>
              <a:rPr sz="3300" spc="-25" dirty="0">
                <a:latin typeface="Symbol"/>
                <a:cs typeface="Symbol"/>
              </a:rPr>
              <a:t></a:t>
            </a:r>
            <a:r>
              <a:rPr sz="3200" spc="-25" dirty="0">
                <a:latin typeface="Arial"/>
                <a:cs typeface="Arial"/>
              </a:rPr>
              <a:t>.  </a:t>
            </a:r>
            <a:r>
              <a:rPr sz="3200" spc="-5" dirty="0">
                <a:latin typeface="Arial"/>
                <a:cs typeface="Arial"/>
              </a:rPr>
              <a:t>Variabel </a:t>
            </a:r>
            <a:r>
              <a:rPr sz="3200" dirty="0">
                <a:latin typeface="Arial"/>
                <a:cs typeface="Arial"/>
              </a:rPr>
              <a:t>acak meliputi </a:t>
            </a:r>
            <a:r>
              <a:rPr sz="3200" spc="5" dirty="0">
                <a:latin typeface="Arial"/>
                <a:cs typeface="Arial"/>
              </a:rPr>
              <a:t>semua </a:t>
            </a:r>
            <a:r>
              <a:rPr sz="3200" spc="-5" dirty="0">
                <a:latin typeface="Arial"/>
                <a:cs typeface="Arial"/>
              </a:rPr>
              <a:t>bilangan  nyata </a:t>
            </a:r>
            <a:r>
              <a:rPr sz="3200" dirty="0">
                <a:latin typeface="Arial"/>
                <a:cs typeface="Arial"/>
              </a:rPr>
              <a:t>mulai dari negatif </a:t>
            </a:r>
            <a:r>
              <a:rPr sz="3200" spc="-5" dirty="0">
                <a:latin typeface="Arial"/>
                <a:cs typeface="Arial"/>
              </a:rPr>
              <a:t>tak </a:t>
            </a:r>
            <a:r>
              <a:rPr sz="3200" dirty="0">
                <a:latin typeface="Arial"/>
                <a:cs typeface="Arial"/>
              </a:rPr>
              <a:t>hingga </a:t>
            </a:r>
            <a:r>
              <a:rPr sz="3200" spc="20" dirty="0">
                <a:latin typeface="Arial"/>
                <a:cs typeface="Arial"/>
              </a:rPr>
              <a:t>(-</a:t>
            </a:r>
            <a:r>
              <a:rPr sz="3200" spc="20" dirty="0">
                <a:latin typeface="Symbol"/>
                <a:cs typeface="Symbol"/>
              </a:rPr>
              <a:t></a:t>
            </a:r>
            <a:r>
              <a:rPr sz="3200" spc="20" dirty="0">
                <a:latin typeface="Arial"/>
                <a:cs typeface="Arial"/>
              </a:rPr>
              <a:t>)  </a:t>
            </a:r>
            <a:r>
              <a:rPr sz="3200" spc="5" dirty="0">
                <a:latin typeface="Arial"/>
                <a:cs typeface="Arial"/>
              </a:rPr>
              <a:t>sampai </a:t>
            </a:r>
            <a:r>
              <a:rPr sz="3200" spc="-5" dirty="0">
                <a:latin typeface="Arial"/>
                <a:cs typeface="Arial"/>
              </a:rPr>
              <a:t>tak </a:t>
            </a:r>
            <a:r>
              <a:rPr sz="3200" dirty="0">
                <a:latin typeface="Arial"/>
                <a:cs typeface="Arial"/>
              </a:rPr>
              <a:t>hingga 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spc="10" dirty="0">
                <a:latin typeface="Symbol"/>
                <a:cs typeface="Symbol"/>
              </a:rPr>
              <a:t></a:t>
            </a:r>
            <a:r>
              <a:rPr sz="3200" spc="10" dirty="0">
                <a:latin typeface="Arial"/>
                <a:cs typeface="Arial"/>
              </a:rPr>
              <a:t>),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Symbol"/>
                <a:cs typeface="Symbol"/>
              </a:rPr>
              <a:t></a:t>
            </a:r>
            <a:r>
              <a:rPr sz="3200" spc="-5" dirty="0">
                <a:latin typeface="Arial"/>
                <a:cs typeface="Arial"/>
              </a:rPr>
              <a:t>{-</a:t>
            </a:r>
            <a:r>
              <a:rPr sz="3200" spc="-5" dirty="0">
                <a:latin typeface="Symbol"/>
                <a:cs typeface="Symbol"/>
              </a:rPr>
              <a:t>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3200" spc="-5" dirty="0">
                <a:latin typeface="Symbol"/>
                <a:cs typeface="Symbol"/>
              </a:rPr>
              <a:t></a:t>
            </a:r>
            <a:r>
              <a:rPr sz="3200" spc="-5" dirty="0">
                <a:latin typeface="Arial"/>
                <a:cs typeface="Arial"/>
              </a:rPr>
              <a:t>}.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590300" y="604430"/>
            <a:ext cx="49806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</p:spTree>
    <p:extLst>
      <p:ext uri="{BB962C8B-B14F-4D97-AF65-F5344CB8AC3E}">
        <p14:creationId xmlns:p14="http://schemas.microsoft.com/office/powerpoint/2010/main" val="342215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002" y="2127922"/>
            <a:ext cx="10006804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77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spc="-30" dirty="0" err="1">
                <a:latin typeface="Arial"/>
                <a:cs typeface="Arial"/>
              </a:rPr>
              <a:t>Penerapan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Distribusi Normal </a:t>
            </a:r>
            <a:r>
              <a:rPr sz="3200" spc="-5" dirty="0">
                <a:latin typeface="Arial"/>
                <a:cs typeface="Arial"/>
              </a:rPr>
              <a:t>antara lain  </a:t>
            </a:r>
            <a:r>
              <a:rPr sz="3200" dirty="0">
                <a:latin typeface="Arial"/>
                <a:cs typeface="Arial"/>
              </a:rPr>
              <a:t>untuk menunjukkan sebaran </a:t>
            </a:r>
            <a:r>
              <a:rPr sz="3200" spc="-5" dirty="0">
                <a:latin typeface="Arial"/>
                <a:cs typeface="Arial"/>
              </a:rPr>
              <a:t>data hasil  </a:t>
            </a:r>
            <a:r>
              <a:rPr sz="3200" dirty="0">
                <a:latin typeface="Arial"/>
                <a:cs typeface="Arial"/>
              </a:rPr>
              <a:t>pengukuran ilmiah baik observasi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ataupun  eksperimen, sebaran kesalahan, sebaran  </a:t>
            </a:r>
            <a:r>
              <a:rPr sz="3200" spc="-5" dirty="0">
                <a:latin typeface="Arial"/>
                <a:cs typeface="Arial"/>
              </a:rPr>
              <a:t>rata-rata </a:t>
            </a:r>
            <a:r>
              <a:rPr sz="3200" dirty="0">
                <a:latin typeface="Arial"/>
                <a:cs typeface="Arial"/>
              </a:rPr>
              <a:t>data subgrup, sebaran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yang  sangat banyak 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i="1" spc="10" dirty="0">
                <a:latin typeface="Arial"/>
                <a:cs typeface="Arial"/>
              </a:rPr>
              <a:t>Law </a:t>
            </a:r>
            <a:r>
              <a:rPr sz="3200" i="1" dirty="0">
                <a:latin typeface="Arial"/>
                <a:cs typeface="Arial"/>
              </a:rPr>
              <a:t>of Large Number </a:t>
            </a:r>
            <a:r>
              <a:rPr sz="3200" dirty="0">
                <a:latin typeface="Arial"/>
                <a:cs typeface="Arial"/>
              </a:rPr>
              <a:t>dan  </a:t>
            </a:r>
            <a:r>
              <a:rPr sz="3200" i="1" spc="-5" dirty="0">
                <a:latin typeface="Arial"/>
                <a:cs typeface="Arial"/>
              </a:rPr>
              <a:t>Central Limit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spc="5" dirty="0">
                <a:latin typeface="Arial"/>
                <a:cs typeface="Arial"/>
              </a:rPr>
              <a:t>Theorem</a:t>
            </a:r>
            <a:r>
              <a:rPr sz="3200" spc="5" dirty="0">
                <a:latin typeface="Arial"/>
                <a:cs typeface="Arial"/>
              </a:rPr>
              <a:t>).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605676" y="807398"/>
            <a:ext cx="49806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</p:spTree>
    <p:extLst>
      <p:ext uri="{BB962C8B-B14F-4D97-AF65-F5344CB8AC3E}">
        <p14:creationId xmlns:p14="http://schemas.microsoft.com/office/powerpoint/2010/main" val="199723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906521" y="3144521"/>
            <a:ext cx="1691639" cy="512445"/>
            <a:chOff x="2382520" y="3144520"/>
            <a:chExt cx="1691639" cy="512445"/>
          </a:xfrm>
        </p:grpSpPr>
        <p:sp>
          <p:nvSpPr>
            <p:cNvPr id="5" name="object 5"/>
            <p:cNvSpPr/>
            <p:nvPr/>
          </p:nvSpPr>
          <p:spPr>
            <a:xfrm>
              <a:off x="2661920" y="3484880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0" y="27940"/>
                  </a:moveTo>
                  <a:lnTo>
                    <a:pt x="45719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7640" y="3492500"/>
              <a:ext cx="67310" cy="148590"/>
            </a:xfrm>
            <a:custGeom>
              <a:avLst/>
              <a:gdLst/>
              <a:ahLst/>
              <a:cxnLst/>
              <a:rect l="l" t="t" r="r" b="b"/>
              <a:pathLst>
                <a:path w="67310" h="148589">
                  <a:moveTo>
                    <a:pt x="0" y="0"/>
                  </a:moveTo>
                  <a:lnTo>
                    <a:pt x="67310" y="148589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2520" y="3152140"/>
              <a:ext cx="1691639" cy="488950"/>
            </a:xfrm>
            <a:custGeom>
              <a:avLst/>
              <a:gdLst/>
              <a:ahLst/>
              <a:cxnLst/>
              <a:rect l="l" t="t" r="r" b="b"/>
              <a:pathLst>
                <a:path w="1691639" h="488950">
                  <a:moveTo>
                    <a:pt x="400050" y="488950"/>
                  </a:moveTo>
                  <a:lnTo>
                    <a:pt x="488950" y="55880"/>
                  </a:lnTo>
                </a:path>
                <a:path w="1691639" h="488950">
                  <a:moveTo>
                    <a:pt x="488950" y="55880"/>
                  </a:moveTo>
                  <a:lnTo>
                    <a:pt x="1419859" y="55880"/>
                  </a:lnTo>
                </a:path>
                <a:path w="1691639" h="488950">
                  <a:moveTo>
                    <a:pt x="0" y="0"/>
                  </a:moveTo>
                  <a:lnTo>
                    <a:pt x="16916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80229" y="3214572"/>
            <a:ext cx="930910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spcBef>
                <a:spcPts val="135"/>
              </a:spcBef>
            </a:pPr>
            <a:r>
              <a:rPr sz="3000" spc="-190" dirty="0">
                <a:latin typeface="Times New Roman"/>
                <a:cs typeface="Times New Roman"/>
              </a:rPr>
              <a:t>2</a:t>
            </a:r>
            <a:r>
              <a:rPr sz="3050" spc="-190" dirty="0">
                <a:latin typeface="Symbol"/>
                <a:cs typeface="Symbol"/>
              </a:rPr>
              <a:t>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00" spc="-270" dirty="0">
                <a:latin typeface="Times New Roman"/>
                <a:cs typeface="Times New Roman"/>
              </a:rPr>
              <a:t>.</a:t>
            </a:r>
            <a:r>
              <a:rPr sz="3050" spc="-270" dirty="0">
                <a:latin typeface="Symbol"/>
                <a:cs typeface="Symbol"/>
              </a:rPr>
              <a:t></a:t>
            </a:r>
            <a:r>
              <a:rPr sz="3050" spc="-385" dirty="0">
                <a:latin typeface="Times New Roman"/>
                <a:cs typeface="Times New Roman"/>
              </a:rPr>
              <a:t> </a:t>
            </a:r>
            <a:r>
              <a:rPr sz="2625" spc="-60" baseline="42857" dirty="0">
                <a:latin typeface="Times New Roman"/>
                <a:cs typeface="Times New Roman"/>
              </a:rPr>
              <a:t>2</a:t>
            </a:r>
            <a:endParaRPr sz="2625" baseline="4285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3270" y="1502627"/>
            <a:ext cx="6848475" cy="18338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93700" indent="-342900"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Parameter </a:t>
            </a:r>
            <a:r>
              <a:rPr lang="en-ID" sz="2400" dirty="0">
                <a:latin typeface="UnDotum"/>
                <a:cs typeface="Arial"/>
              </a:rPr>
              <a:t>     </a:t>
            </a:r>
            <a:r>
              <a:rPr sz="2450" spc="-30" dirty="0">
                <a:latin typeface="Symbol"/>
                <a:cs typeface="Symbol"/>
              </a:rPr>
              <a:t>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(mean) </a:t>
            </a:r>
            <a:r>
              <a:rPr sz="2400" spc="-10" dirty="0">
                <a:latin typeface="Arial"/>
                <a:cs typeface="Arial"/>
              </a:rPr>
              <a:t>dan </a:t>
            </a:r>
            <a:r>
              <a:rPr sz="2450" spc="-35" dirty="0">
                <a:latin typeface="Symbol"/>
                <a:cs typeface="Symbol"/>
              </a:rPr>
              <a:t>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(standard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deviation)</a:t>
            </a:r>
          </a:p>
          <a:p>
            <a:pPr marL="393700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Arial"/>
                <a:cs typeface="Arial"/>
              </a:rPr>
              <a:t>Probability </a:t>
            </a:r>
            <a:r>
              <a:rPr sz="2400" spc="-5" dirty="0">
                <a:latin typeface="Arial"/>
                <a:cs typeface="Arial"/>
              </a:rPr>
              <a:t>Density </a:t>
            </a:r>
            <a:r>
              <a:rPr sz="2400" spc="-10" dirty="0">
                <a:latin typeface="Arial"/>
                <a:cs typeface="Arial"/>
              </a:rPr>
              <a:t>Function,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892300">
              <a:lnSpc>
                <a:spcPts val="3415"/>
              </a:lnSpc>
              <a:spcBef>
                <a:spcPts val="360"/>
              </a:spcBef>
            </a:pPr>
            <a:r>
              <a:rPr sz="4500" i="1" spc="52" baseline="-25000" dirty="0">
                <a:latin typeface="Times New Roman"/>
                <a:cs typeface="Times New Roman"/>
              </a:rPr>
              <a:t>e</a:t>
            </a:r>
            <a:r>
              <a:rPr sz="1750" spc="35" dirty="0">
                <a:latin typeface="Symbol"/>
                <a:cs typeface="Symbol"/>
              </a:rPr>
              <a:t></a:t>
            </a:r>
            <a:r>
              <a:rPr sz="1750" spc="35" dirty="0">
                <a:latin typeface="Times New Roman"/>
                <a:cs typeface="Times New Roman"/>
              </a:rPr>
              <a:t>(</a:t>
            </a:r>
            <a:r>
              <a:rPr sz="1750" spc="-229" dirty="0">
                <a:latin typeface="Times New Roman"/>
                <a:cs typeface="Times New Roman"/>
              </a:rPr>
              <a:t> </a:t>
            </a:r>
            <a:r>
              <a:rPr sz="1750" i="1" spc="-5" dirty="0">
                <a:latin typeface="Times New Roman"/>
                <a:cs typeface="Times New Roman"/>
              </a:rPr>
              <a:t>x</a:t>
            </a:r>
            <a:r>
              <a:rPr sz="1750" spc="-5" dirty="0">
                <a:latin typeface="Symbol"/>
                <a:cs typeface="Symbol"/>
              </a:rPr>
              <a:t></a:t>
            </a:r>
            <a:r>
              <a:rPr sz="1750" spc="-275"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Symbol"/>
                <a:cs typeface="Symbol"/>
              </a:rPr>
              <a:t>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)</a:t>
            </a:r>
            <a:r>
              <a:rPr sz="1875" spc="30" baseline="35555" dirty="0">
                <a:latin typeface="Times New Roman"/>
                <a:cs typeface="Times New Roman"/>
              </a:rPr>
              <a:t>2</a:t>
            </a:r>
            <a:r>
              <a:rPr sz="1875" spc="112" baseline="3555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/(2</a:t>
            </a:r>
            <a:r>
              <a:rPr spc="-25" dirty="0">
                <a:latin typeface="Symbol"/>
                <a:cs typeface="Symbol"/>
              </a:rPr>
              <a:t>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z="1875" spc="-44" baseline="35555" dirty="0">
                <a:latin typeface="Times New Roman"/>
                <a:cs typeface="Times New Roman"/>
              </a:rPr>
              <a:t>2</a:t>
            </a:r>
            <a:r>
              <a:rPr sz="1875" spc="-52" baseline="35555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)</a:t>
            </a:r>
            <a:endParaRPr sz="1750" dirty="0">
              <a:latin typeface="Times New Roman"/>
              <a:cs typeface="Times New Roman"/>
            </a:endParaRPr>
          </a:p>
          <a:p>
            <a:pPr marL="871855">
              <a:lnSpc>
                <a:spcPts val="3415"/>
              </a:lnSpc>
            </a:pPr>
            <a:r>
              <a:rPr sz="3000" i="1" spc="-40" dirty="0">
                <a:latin typeface="Times New Roman"/>
                <a:cs typeface="Times New Roman"/>
              </a:rPr>
              <a:t>f </a:t>
            </a:r>
            <a:r>
              <a:rPr sz="3000" spc="40" dirty="0">
                <a:latin typeface="Times New Roman"/>
                <a:cs typeface="Times New Roman"/>
              </a:rPr>
              <a:t>(</a:t>
            </a:r>
            <a:r>
              <a:rPr sz="3000" i="1" spc="40" dirty="0">
                <a:latin typeface="Times New Roman"/>
                <a:cs typeface="Times New Roman"/>
              </a:rPr>
              <a:t>x</a:t>
            </a:r>
            <a:r>
              <a:rPr sz="3000" spc="40" dirty="0">
                <a:latin typeface="Times New Roman"/>
                <a:cs typeface="Times New Roman"/>
              </a:rPr>
              <a:t>)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Symbol"/>
                <a:cs typeface="Symbol"/>
              </a:rPr>
              <a:t></a:t>
            </a:r>
            <a:endParaRPr sz="3000" dirty="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2604" y="59352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052773" y="1881632"/>
            <a:ext cx="3403600" cy="1329055"/>
            <a:chOff x="5345431" y="2042161"/>
            <a:chExt cx="3403600" cy="1329055"/>
          </a:xfrm>
        </p:grpSpPr>
        <p:sp>
          <p:nvSpPr>
            <p:cNvPr id="12" name="object 12"/>
            <p:cNvSpPr/>
            <p:nvPr/>
          </p:nvSpPr>
          <p:spPr>
            <a:xfrm>
              <a:off x="5364479" y="3357879"/>
              <a:ext cx="3384550" cy="0"/>
            </a:xfrm>
            <a:custGeom>
              <a:avLst/>
              <a:gdLst/>
              <a:ahLst/>
              <a:cxnLst/>
              <a:rect l="l" t="t" r="r" b="b"/>
              <a:pathLst>
                <a:path w="3384550">
                  <a:moveTo>
                    <a:pt x="0" y="0"/>
                  </a:moveTo>
                  <a:lnTo>
                    <a:pt x="338455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479" y="2061209"/>
              <a:ext cx="3313429" cy="1224280"/>
            </a:xfrm>
            <a:custGeom>
              <a:avLst/>
              <a:gdLst/>
              <a:ahLst/>
              <a:cxnLst/>
              <a:rect l="l" t="t" r="r" b="b"/>
              <a:pathLst>
                <a:path w="3313429" h="1224279">
                  <a:moveTo>
                    <a:pt x="0" y="1215389"/>
                  </a:moveTo>
                  <a:lnTo>
                    <a:pt x="52461" y="1216236"/>
                  </a:lnTo>
                  <a:lnTo>
                    <a:pt x="104835" y="1216794"/>
                  </a:lnTo>
                  <a:lnTo>
                    <a:pt x="156992" y="1216732"/>
                  </a:lnTo>
                  <a:lnTo>
                    <a:pt x="208797" y="1215716"/>
                  </a:lnTo>
                  <a:lnTo>
                    <a:pt x="260121" y="1213413"/>
                  </a:lnTo>
                  <a:lnTo>
                    <a:pt x="310831" y="1209490"/>
                  </a:lnTo>
                  <a:lnTo>
                    <a:pt x="360795" y="1203614"/>
                  </a:lnTo>
                  <a:lnTo>
                    <a:pt x="409882" y="1195453"/>
                  </a:lnTo>
                  <a:lnTo>
                    <a:pt x="457959" y="1184674"/>
                  </a:lnTo>
                  <a:lnTo>
                    <a:pt x="504895" y="1170942"/>
                  </a:lnTo>
                  <a:lnTo>
                    <a:pt x="550559" y="1153927"/>
                  </a:lnTo>
                  <a:lnTo>
                    <a:pt x="594817" y="1133293"/>
                  </a:lnTo>
                  <a:lnTo>
                    <a:pt x="637540" y="1108710"/>
                  </a:lnTo>
                  <a:lnTo>
                    <a:pt x="673279" y="1083693"/>
                  </a:lnTo>
                  <a:lnTo>
                    <a:pt x="707894" y="1054235"/>
                  </a:lnTo>
                  <a:lnTo>
                    <a:pt x="741446" y="1020907"/>
                  </a:lnTo>
                  <a:lnTo>
                    <a:pt x="773995" y="984280"/>
                  </a:lnTo>
                  <a:lnTo>
                    <a:pt x="805603" y="944927"/>
                  </a:lnTo>
                  <a:lnTo>
                    <a:pt x="836330" y="903417"/>
                  </a:lnTo>
                  <a:lnTo>
                    <a:pt x="866238" y="860322"/>
                  </a:lnTo>
                  <a:lnTo>
                    <a:pt x="895387" y="816213"/>
                  </a:lnTo>
                  <a:lnTo>
                    <a:pt x="923838" y="771662"/>
                  </a:lnTo>
                  <a:lnTo>
                    <a:pt x="951653" y="727239"/>
                  </a:lnTo>
                  <a:lnTo>
                    <a:pt x="978892" y="683517"/>
                  </a:lnTo>
                  <a:lnTo>
                    <a:pt x="1005616" y="641065"/>
                  </a:lnTo>
                  <a:lnTo>
                    <a:pt x="1031886" y="600456"/>
                  </a:lnTo>
                  <a:lnTo>
                    <a:pt x="1057764" y="562260"/>
                  </a:lnTo>
                  <a:lnTo>
                    <a:pt x="1083310" y="527050"/>
                  </a:lnTo>
                  <a:lnTo>
                    <a:pt x="1120797" y="476838"/>
                  </a:lnTo>
                  <a:lnTo>
                    <a:pt x="1156441" y="427106"/>
                  </a:lnTo>
                  <a:lnTo>
                    <a:pt x="1190454" y="378334"/>
                  </a:lnTo>
                  <a:lnTo>
                    <a:pt x="1223050" y="331002"/>
                  </a:lnTo>
                  <a:lnTo>
                    <a:pt x="1254442" y="285591"/>
                  </a:lnTo>
                  <a:lnTo>
                    <a:pt x="1284843" y="242580"/>
                  </a:lnTo>
                  <a:lnTo>
                    <a:pt x="1314467" y="202449"/>
                  </a:lnTo>
                  <a:lnTo>
                    <a:pt x="1343527" y="165679"/>
                  </a:lnTo>
                  <a:lnTo>
                    <a:pt x="1372237" y="132749"/>
                  </a:lnTo>
                  <a:lnTo>
                    <a:pt x="1400810" y="104139"/>
                  </a:lnTo>
                  <a:lnTo>
                    <a:pt x="1447770" y="66528"/>
                  </a:lnTo>
                  <a:lnTo>
                    <a:pt x="1492438" y="39887"/>
                  </a:lnTo>
                  <a:lnTo>
                    <a:pt x="1535271" y="22066"/>
                  </a:lnTo>
                  <a:lnTo>
                    <a:pt x="1576728" y="10912"/>
                  </a:lnTo>
                  <a:lnTo>
                    <a:pt x="1617268" y="4274"/>
                  </a:lnTo>
                  <a:lnTo>
                    <a:pt x="1657350" y="0"/>
                  </a:lnTo>
                </a:path>
                <a:path w="3313429" h="1224279">
                  <a:moveTo>
                    <a:pt x="0" y="0"/>
                  </a:moveTo>
                  <a:lnTo>
                    <a:pt x="0" y="0"/>
                  </a:lnTo>
                </a:path>
                <a:path w="3313429" h="1224279">
                  <a:moveTo>
                    <a:pt x="1657350" y="1224279"/>
                  </a:moveTo>
                  <a:lnTo>
                    <a:pt x="1657350" y="1224279"/>
                  </a:lnTo>
                </a:path>
                <a:path w="3313429" h="1224279">
                  <a:moveTo>
                    <a:pt x="3313429" y="1215389"/>
                  </a:moveTo>
                  <a:lnTo>
                    <a:pt x="3260698" y="1216236"/>
                  </a:lnTo>
                  <a:lnTo>
                    <a:pt x="3208098" y="1216794"/>
                  </a:lnTo>
                  <a:lnTo>
                    <a:pt x="3155761" y="1216732"/>
                  </a:lnTo>
                  <a:lnTo>
                    <a:pt x="3103820" y="1215716"/>
                  </a:lnTo>
                  <a:lnTo>
                    <a:pt x="3052406" y="1213413"/>
                  </a:lnTo>
                  <a:lnTo>
                    <a:pt x="3001651" y="1209490"/>
                  </a:lnTo>
                  <a:lnTo>
                    <a:pt x="2951687" y="1203614"/>
                  </a:lnTo>
                  <a:lnTo>
                    <a:pt x="2902645" y="1195453"/>
                  </a:lnTo>
                  <a:lnTo>
                    <a:pt x="2854658" y="1184674"/>
                  </a:lnTo>
                  <a:lnTo>
                    <a:pt x="2807857" y="1170942"/>
                  </a:lnTo>
                  <a:lnTo>
                    <a:pt x="2762374" y="1153927"/>
                  </a:lnTo>
                  <a:lnTo>
                    <a:pt x="2718341" y="1133293"/>
                  </a:lnTo>
                  <a:lnTo>
                    <a:pt x="2675890" y="1108710"/>
                  </a:lnTo>
                  <a:lnTo>
                    <a:pt x="2640134" y="1083693"/>
                  </a:lnTo>
                  <a:lnTo>
                    <a:pt x="2605473" y="1054235"/>
                  </a:lnTo>
                  <a:lnTo>
                    <a:pt x="2571851" y="1020907"/>
                  </a:lnTo>
                  <a:lnTo>
                    <a:pt x="2539211" y="984280"/>
                  </a:lnTo>
                  <a:lnTo>
                    <a:pt x="2507497" y="944927"/>
                  </a:lnTo>
                  <a:lnTo>
                    <a:pt x="2476652" y="903417"/>
                  </a:lnTo>
                  <a:lnTo>
                    <a:pt x="2446620" y="860322"/>
                  </a:lnTo>
                  <a:lnTo>
                    <a:pt x="2417344" y="816213"/>
                  </a:lnTo>
                  <a:lnTo>
                    <a:pt x="2388768" y="771662"/>
                  </a:lnTo>
                  <a:lnTo>
                    <a:pt x="2360835" y="727239"/>
                  </a:lnTo>
                  <a:lnTo>
                    <a:pt x="2333490" y="683517"/>
                  </a:lnTo>
                  <a:lnTo>
                    <a:pt x="2306675" y="641065"/>
                  </a:lnTo>
                  <a:lnTo>
                    <a:pt x="2280334" y="600456"/>
                  </a:lnTo>
                  <a:lnTo>
                    <a:pt x="2254411" y="562260"/>
                  </a:lnTo>
                  <a:lnTo>
                    <a:pt x="2228850" y="527050"/>
                  </a:lnTo>
                  <a:lnTo>
                    <a:pt x="2191362" y="476838"/>
                  </a:lnTo>
                  <a:lnTo>
                    <a:pt x="2155718" y="427106"/>
                  </a:lnTo>
                  <a:lnTo>
                    <a:pt x="2121705" y="378334"/>
                  </a:lnTo>
                  <a:lnTo>
                    <a:pt x="2089109" y="331002"/>
                  </a:lnTo>
                  <a:lnTo>
                    <a:pt x="2057717" y="285591"/>
                  </a:lnTo>
                  <a:lnTo>
                    <a:pt x="2027316" y="242580"/>
                  </a:lnTo>
                  <a:lnTo>
                    <a:pt x="1997692" y="202449"/>
                  </a:lnTo>
                  <a:lnTo>
                    <a:pt x="1968632" y="165679"/>
                  </a:lnTo>
                  <a:lnTo>
                    <a:pt x="1939922" y="132749"/>
                  </a:lnTo>
                  <a:lnTo>
                    <a:pt x="1911350" y="104139"/>
                  </a:lnTo>
                  <a:lnTo>
                    <a:pt x="1864389" y="66528"/>
                  </a:lnTo>
                  <a:lnTo>
                    <a:pt x="1819721" y="39887"/>
                  </a:lnTo>
                  <a:lnTo>
                    <a:pt x="1776888" y="22066"/>
                  </a:lnTo>
                  <a:lnTo>
                    <a:pt x="1735431" y="10912"/>
                  </a:lnTo>
                  <a:lnTo>
                    <a:pt x="1694891" y="4274"/>
                  </a:lnTo>
                  <a:lnTo>
                    <a:pt x="1654810" y="0"/>
                  </a:lnTo>
                </a:path>
                <a:path w="3313429" h="1224279">
                  <a:moveTo>
                    <a:pt x="3313429" y="0"/>
                  </a:moveTo>
                  <a:lnTo>
                    <a:pt x="3313429" y="0"/>
                  </a:lnTo>
                </a:path>
                <a:path w="3313429" h="1224279">
                  <a:moveTo>
                    <a:pt x="1654810" y="1224279"/>
                  </a:moveTo>
                  <a:lnTo>
                    <a:pt x="1654810" y="1224279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56450" y="3412282"/>
            <a:ext cx="34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5" dirty="0">
                <a:latin typeface="Times New Roman"/>
                <a:cs typeface="Times New Roman"/>
              </a:rPr>
              <a:t>f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>
                <a:latin typeface="Arial"/>
                <a:cs typeface="Arial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05034" y="6040643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F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5969" y="3798570"/>
            <a:ext cx="575691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Arial"/>
                <a:cs typeface="Arial"/>
              </a:rPr>
              <a:t>Cummulative</a:t>
            </a:r>
            <a:r>
              <a:rPr sz="2400" spc="-5" dirty="0">
                <a:latin typeface="Arial"/>
                <a:cs typeface="Arial"/>
              </a:rPr>
              <a:t> Distribution </a:t>
            </a:r>
            <a:r>
              <a:rPr sz="2400" spc="-10" dirty="0">
                <a:latin typeface="Arial"/>
                <a:cs typeface="Arial"/>
              </a:rPr>
              <a:t>Function,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612900">
              <a:lnSpc>
                <a:spcPts val="1060"/>
              </a:lnSpc>
              <a:spcBef>
                <a:spcPts val="2330"/>
              </a:spcBef>
            </a:pPr>
            <a:r>
              <a:rPr sz="1350" i="1" spc="10" dirty="0">
                <a:latin typeface="Times New Roman"/>
                <a:cs typeface="Times New Roman"/>
              </a:rPr>
              <a:t>x</a:t>
            </a:r>
            <a:endParaRPr sz="1350" dirty="0">
              <a:latin typeface="Times New Roman"/>
              <a:cs typeface="Times New Roman"/>
            </a:endParaRPr>
          </a:p>
          <a:p>
            <a:pPr marL="648970">
              <a:lnSpc>
                <a:spcPts val="3700"/>
              </a:lnSpc>
            </a:pPr>
            <a:r>
              <a:rPr sz="2350" i="1" spc="5" dirty="0">
                <a:latin typeface="Times New Roman"/>
                <a:cs typeface="Times New Roman"/>
              </a:rPr>
              <a:t>F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5325" spc="-7" baseline="-13302" dirty="0">
                <a:latin typeface="Symbol"/>
                <a:cs typeface="Symbol"/>
              </a:rPr>
              <a:t></a:t>
            </a:r>
            <a:r>
              <a:rPr sz="5325" spc="-7" baseline="-13302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f</a:t>
            </a:r>
            <a:r>
              <a:rPr sz="2350" i="1" spc="-17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(</a:t>
            </a:r>
            <a:r>
              <a:rPr sz="2350" i="1" spc="30" dirty="0">
                <a:latin typeface="Times New Roman"/>
                <a:cs typeface="Times New Roman"/>
              </a:rPr>
              <a:t>i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r>
              <a:rPr sz="2350" i="1" spc="30" dirty="0">
                <a:latin typeface="Times New Roman"/>
                <a:cs typeface="Times New Roman"/>
              </a:rPr>
              <a:t>di</a:t>
            </a:r>
            <a:endParaRPr sz="2350" dirty="0">
              <a:latin typeface="Times New Roman"/>
              <a:cs typeface="Times New Roman"/>
            </a:endParaRPr>
          </a:p>
          <a:p>
            <a:pPr marL="1534160">
              <a:spcBef>
                <a:spcPts val="509"/>
              </a:spcBef>
            </a:pPr>
            <a:r>
              <a:rPr sz="1350" spc="40" dirty="0">
                <a:latin typeface="Symbol"/>
                <a:cs typeface="Symbol"/>
              </a:rPr>
              <a:t></a:t>
            </a:r>
            <a:endParaRPr sz="1350" dirty="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13725" y="4135644"/>
            <a:ext cx="3168650" cy="1799589"/>
          </a:xfrm>
          <a:custGeom>
            <a:avLst/>
            <a:gdLst/>
            <a:ahLst/>
            <a:cxnLst/>
            <a:rect l="l" t="t" r="r" b="b"/>
            <a:pathLst>
              <a:path w="3168650" h="1799589">
                <a:moveTo>
                  <a:pt x="0" y="1786890"/>
                </a:moveTo>
                <a:lnTo>
                  <a:pt x="52132" y="1787500"/>
                </a:lnTo>
                <a:lnTo>
                  <a:pt x="104265" y="1788066"/>
                </a:lnTo>
                <a:lnTo>
                  <a:pt x="156362" y="1788521"/>
                </a:lnTo>
                <a:lnTo>
                  <a:pt x="208385" y="1788795"/>
                </a:lnTo>
                <a:lnTo>
                  <a:pt x="260299" y="1788820"/>
                </a:lnTo>
                <a:lnTo>
                  <a:pt x="312066" y="1788528"/>
                </a:lnTo>
                <a:lnTo>
                  <a:pt x="363650" y="1787851"/>
                </a:lnTo>
                <a:lnTo>
                  <a:pt x="415015" y="1786720"/>
                </a:lnTo>
                <a:lnTo>
                  <a:pt x="466124" y="1785068"/>
                </a:lnTo>
                <a:lnTo>
                  <a:pt x="516940" y="1782826"/>
                </a:lnTo>
                <a:lnTo>
                  <a:pt x="567427" y="1779925"/>
                </a:lnTo>
                <a:lnTo>
                  <a:pt x="617549" y="1776297"/>
                </a:lnTo>
                <a:lnTo>
                  <a:pt x="667268" y="1771875"/>
                </a:lnTo>
                <a:lnTo>
                  <a:pt x="716548" y="1766589"/>
                </a:lnTo>
                <a:lnTo>
                  <a:pt x="765352" y="1760372"/>
                </a:lnTo>
                <a:lnTo>
                  <a:pt x="813645" y="1753155"/>
                </a:lnTo>
                <a:lnTo>
                  <a:pt x="861389" y="1744870"/>
                </a:lnTo>
                <a:lnTo>
                  <a:pt x="908547" y="1735449"/>
                </a:lnTo>
                <a:lnTo>
                  <a:pt x="955084" y="1724823"/>
                </a:lnTo>
                <a:lnTo>
                  <a:pt x="1000963" y="1712925"/>
                </a:lnTo>
                <a:lnTo>
                  <a:pt x="1046146" y="1699685"/>
                </a:lnTo>
                <a:lnTo>
                  <a:pt x="1090598" y="1685036"/>
                </a:lnTo>
                <a:lnTo>
                  <a:pt x="1134282" y="1668909"/>
                </a:lnTo>
                <a:lnTo>
                  <a:pt x="1177161" y="1651236"/>
                </a:lnTo>
                <a:lnTo>
                  <a:pt x="1219200" y="1631950"/>
                </a:lnTo>
                <a:lnTo>
                  <a:pt x="1260407" y="1610411"/>
                </a:lnTo>
                <a:lnTo>
                  <a:pt x="1300834" y="1586454"/>
                </a:lnTo>
                <a:lnTo>
                  <a:pt x="1340508" y="1560255"/>
                </a:lnTo>
                <a:lnTo>
                  <a:pt x="1379453" y="1531991"/>
                </a:lnTo>
                <a:lnTo>
                  <a:pt x="1417695" y="1501841"/>
                </a:lnTo>
                <a:lnTo>
                  <a:pt x="1455260" y="1469981"/>
                </a:lnTo>
                <a:lnTo>
                  <a:pt x="1492171" y="1436589"/>
                </a:lnTo>
                <a:lnTo>
                  <a:pt x="1528456" y="1401843"/>
                </a:lnTo>
                <a:lnTo>
                  <a:pt x="1564138" y="1365921"/>
                </a:lnTo>
                <a:lnTo>
                  <a:pt x="1599244" y="1328999"/>
                </a:lnTo>
                <a:lnTo>
                  <a:pt x="1633800" y="1291255"/>
                </a:lnTo>
                <a:lnTo>
                  <a:pt x="1667829" y="1252867"/>
                </a:lnTo>
                <a:lnTo>
                  <a:pt x="1701358" y="1214012"/>
                </a:lnTo>
                <a:lnTo>
                  <a:pt x="1734412" y="1174869"/>
                </a:lnTo>
                <a:lnTo>
                  <a:pt x="1767017" y="1135613"/>
                </a:lnTo>
                <a:lnTo>
                  <a:pt x="1799197" y="1096424"/>
                </a:lnTo>
                <a:lnTo>
                  <a:pt x="1830978" y="1057477"/>
                </a:lnTo>
                <a:lnTo>
                  <a:pt x="1862386" y="1018952"/>
                </a:lnTo>
                <a:lnTo>
                  <a:pt x="1893445" y="981025"/>
                </a:lnTo>
                <a:lnTo>
                  <a:pt x="1924182" y="943874"/>
                </a:lnTo>
                <a:lnTo>
                  <a:pt x="1954621" y="907676"/>
                </a:lnTo>
                <a:lnTo>
                  <a:pt x="1984788" y="872609"/>
                </a:lnTo>
                <a:lnTo>
                  <a:pt x="2014708" y="838851"/>
                </a:lnTo>
                <a:lnTo>
                  <a:pt x="2044407" y="806578"/>
                </a:lnTo>
                <a:lnTo>
                  <a:pt x="2073909" y="775970"/>
                </a:lnTo>
                <a:lnTo>
                  <a:pt x="2116282" y="732515"/>
                </a:lnTo>
                <a:lnTo>
                  <a:pt x="2157393" y="689204"/>
                </a:lnTo>
                <a:lnTo>
                  <a:pt x="2197327" y="646182"/>
                </a:lnTo>
                <a:lnTo>
                  <a:pt x="2236168" y="603593"/>
                </a:lnTo>
                <a:lnTo>
                  <a:pt x="2273998" y="561580"/>
                </a:lnTo>
                <a:lnTo>
                  <a:pt x="2310903" y="520289"/>
                </a:lnTo>
                <a:lnTo>
                  <a:pt x="2346966" y="479864"/>
                </a:lnTo>
                <a:lnTo>
                  <a:pt x="2382271" y="440448"/>
                </a:lnTo>
                <a:lnTo>
                  <a:pt x="2416900" y="402185"/>
                </a:lnTo>
                <a:lnTo>
                  <a:pt x="2450939" y="365222"/>
                </a:lnTo>
                <a:lnTo>
                  <a:pt x="2484471" y="329700"/>
                </a:lnTo>
                <a:lnTo>
                  <a:pt x="2517579" y="295765"/>
                </a:lnTo>
                <a:lnTo>
                  <a:pt x="2550347" y="263561"/>
                </a:lnTo>
                <a:lnTo>
                  <a:pt x="2582860" y="233233"/>
                </a:lnTo>
                <a:lnTo>
                  <a:pt x="2615200" y="204923"/>
                </a:lnTo>
                <a:lnTo>
                  <a:pt x="2647452" y="178777"/>
                </a:lnTo>
                <a:lnTo>
                  <a:pt x="2679700" y="154940"/>
                </a:lnTo>
                <a:lnTo>
                  <a:pt x="2733715" y="119774"/>
                </a:lnTo>
                <a:lnTo>
                  <a:pt x="2786146" y="90789"/>
                </a:lnTo>
                <a:lnTo>
                  <a:pt x="2837159" y="67306"/>
                </a:lnTo>
                <a:lnTo>
                  <a:pt x="2886923" y="48646"/>
                </a:lnTo>
                <a:lnTo>
                  <a:pt x="2935604" y="34131"/>
                </a:lnTo>
                <a:lnTo>
                  <a:pt x="2983372" y="23083"/>
                </a:lnTo>
                <a:lnTo>
                  <a:pt x="3030392" y="14824"/>
                </a:lnTo>
                <a:lnTo>
                  <a:pt x="3076834" y="8676"/>
                </a:lnTo>
                <a:lnTo>
                  <a:pt x="3122863" y="3961"/>
                </a:lnTo>
                <a:lnTo>
                  <a:pt x="3168650" y="0"/>
                </a:lnTo>
              </a:path>
              <a:path w="3168650" h="1799589">
                <a:moveTo>
                  <a:pt x="0" y="0"/>
                </a:moveTo>
                <a:lnTo>
                  <a:pt x="0" y="0"/>
                </a:lnTo>
              </a:path>
              <a:path w="3168650" h="1799589">
                <a:moveTo>
                  <a:pt x="3168650" y="1799590"/>
                </a:moveTo>
                <a:lnTo>
                  <a:pt x="3168650" y="179959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>
            <a:spLocks noGrp="1"/>
          </p:cNvSpPr>
          <p:nvPr>
            <p:ph type="title"/>
          </p:nvPr>
        </p:nvSpPr>
        <p:spPr>
          <a:xfrm>
            <a:off x="2033270" y="561343"/>
            <a:ext cx="49806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  <p:sp>
        <p:nvSpPr>
          <p:cNvPr id="20" name="Right Arrow 19"/>
          <p:cNvSpPr/>
          <p:nvPr/>
        </p:nvSpPr>
        <p:spPr>
          <a:xfrm>
            <a:off x="3906521" y="1713338"/>
            <a:ext cx="279400" cy="170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13889" y="1491308"/>
            <a:ext cx="6813251" cy="34618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82600" indent="-457200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sz="3200" spc="-25" dirty="0" err="1">
                <a:latin typeface="Arial"/>
                <a:cs typeface="Arial"/>
              </a:rPr>
              <a:t>Dinotasikan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dengan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N(</a:t>
            </a:r>
            <a:r>
              <a:rPr sz="3200" i="1" spc="-10" dirty="0">
                <a:latin typeface="Times New Roman"/>
                <a:cs typeface="Times New Roman"/>
              </a:rPr>
              <a:t>x</a:t>
            </a:r>
            <a:r>
              <a:rPr sz="3200" spc="-10" dirty="0">
                <a:latin typeface="Arial"/>
                <a:cs typeface="Arial"/>
              </a:rPr>
              <a:t>;</a:t>
            </a:r>
            <a:r>
              <a:rPr sz="3300" spc="-10" dirty="0">
                <a:latin typeface="Symbol"/>
                <a:cs typeface="Symbol"/>
              </a:rPr>
              <a:t></a:t>
            </a:r>
            <a:r>
              <a:rPr sz="3200" spc="-10" dirty="0">
                <a:latin typeface="Arial"/>
                <a:cs typeface="Arial"/>
              </a:rPr>
              <a:t>,</a:t>
            </a:r>
            <a:r>
              <a:rPr sz="3300" spc="-10" dirty="0">
                <a:latin typeface="Symbol"/>
                <a:cs typeface="Symbol"/>
              </a:rPr>
              <a:t></a:t>
            </a:r>
            <a:r>
              <a:rPr sz="3200" spc="-1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82600" indent="-457200">
              <a:spcBef>
                <a:spcPts val="680"/>
              </a:spcBef>
              <a:buFont typeface="Arial" panose="020B0604020202020204" pitchFamily="34" charset="0"/>
              <a:buChar char="•"/>
            </a:pPr>
            <a:r>
              <a:rPr sz="3200" spc="-30" dirty="0">
                <a:latin typeface="Arial"/>
                <a:cs typeface="Arial"/>
              </a:rPr>
              <a:t>Parameter </a:t>
            </a:r>
            <a:r>
              <a:rPr lang="en-ID" sz="3200" dirty="0">
                <a:latin typeface="UnDotum"/>
                <a:cs typeface="Arial"/>
              </a:rPr>
              <a:t>  </a:t>
            </a:r>
            <a:r>
              <a:rPr sz="3200" dirty="0">
                <a:latin typeface="UnDotum"/>
                <a:cs typeface="UnDotum"/>
              </a:rPr>
              <a:t> </a:t>
            </a:r>
            <a:r>
              <a:rPr sz="3300" spc="-60" dirty="0">
                <a:latin typeface="Symbol"/>
                <a:cs typeface="Symbol"/>
              </a:rPr>
              <a:t>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dan</a:t>
            </a:r>
            <a:r>
              <a:rPr sz="3200" spc="105" dirty="0">
                <a:latin typeface="Arial"/>
                <a:cs typeface="Arial"/>
              </a:rPr>
              <a:t> </a:t>
            </a:r>
            <a:r>
              <a:rPr sz="3300" spc="-65" dirty="0">
                <a:latin typeface="Symbol"/>
                <a:cs typeface="Symbol"/>
              </a:rPr>
              <a:t></a:t>
            </a:r>
            <a:endParaRPr sz="3300" dirty="0">
              <a:latin typeface="Symbol"/>
              <a:cs typeface="Symbol"/>
            </a:endParaRPr>
          </a:p>
          <a:p>
            <a:pPr marL="482600" indent="-4572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3200" spc="-55" dirty="0">
                <a:latin typeface="Arial"/>
                <a:cs typeface="Arial"/>
              </a:rPr>
              <a:t>Mean</a:t>
            </a:r>
            <a:endParaRPr sz="3200" dirty="0">
              <a:latin typeface="Arial"/>
              <a:cs typeface="Arial"/>
            </a:endParaRPr>
          </a:p>
          <a:p>
            <a:pPr marL="648970">
              <a:spcBef>
                <a:spcPts val="30"/>
              </a:spcBef>
            </a:pPr>
            <a:r>
              <a:rPr sz="3300" spc="-50" dirty="0">
                <a:latin typeface="Symbol"/>
                <a:cs typeface="Symbol"/>
              </a:rPr>
              <a:t>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150" spc="35" dirty="0">
                <a:latin typeface="Symbol"/>
                <a:cs typeface="Symbol"/>
              </a:rPr>
              <a:t>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</a:t>
            </a:r>
            <a:endParaRPr sz="3300" dirty="0">
              <a:latin typeface="Symbol"/>
              <a:cs typeface="Symbol"/>
            </a:endParaRPr>
          </a:p>
          <a:p>
            <a:pPr marL="482600" indent="-457200">
              <a:lnSpc>
                <a:spcPts val="3745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sz="3200" spc="-35" dirty="0">
                <a:latin typeface="Arial"/>
                <a:cs typeface="Arial"/>
              </a:rPr>
              <a:t>Variance</a:t>
            </a:r>
            <a:endParaRPr sz="3200" dirty="0">
              <a:latin typeface="Arial"/>
              <a:cs typeface="Arial"/>
            </a:endParaRPr>
          </a:p>
          <a:p>
            <a:pPr marL="681990">
              <a:lnSpc>
                <a:spcPts val="3865"/>
              </a:lnSpc>
              <a:tabLst>
                <a:tab pos="1260475" algn="l"/>
              </a:tabLst>
            </a:pPr>
            <a:r>
              <a:rPr sz="3300" spc="-75" dirty="0">
                <a:latin typeface="Symbol"/>
                <a:cs typeface="Symbol"/>
              </a:rPr>
              <a:t></a:t>
            </a:r>
            <a:r>
              <a:rPr sz="3300" spc="-175" dirty="0">
                <a:latin typeface="Times New Roman"/>
                <a:cs typeface="Times New Roman"/>
              </a:rPr>
              <a:t> </a:t>
            </a:r>
            <a:r>
              <a:rPr sz="2775" spc="7" baseline="43543" dirty="0">
                <a:latin typeface="Times New Roman"/>
                <a:cs typeface="Times New Roman"/>
              </a:rPr>
              <a:t>2	</a:t>
            </a:r>
            <a:r>
              <a:rPr sz="3200" spc="-15" dirty="0">
                <a:latin typeface="Symbol"/>
                <a:cs typeface="Symbol"/>
              </a:rPr>
              <a:t>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300" spc="-75" dirty="0">
                <a:latin typeface="Symbol"/>
                <a:cs typeface="Symbol"/>
              </a:rPr>
              <a:t></a:t>
            </a:r>
            <a:r>
              <a:rPr sz="3300" spc="-550" dirty="0">
                <a:latin typeface="Times New Roman"/>
                <a:cs typeface="Times New Roman"/>
              </a:rPr>
              <a:t> </a:t>
            </a:r>
            <a:r>
              <a:rPr sz="2775" spc="7" baseline="43543" dirty="0">
                <a:latin typeface="Times New Roman"/>
                <a:cs typeface="Times New Roman"/>
              </a:rPr>
              <a:t>2</a:t>
            </a:r>
            <a:endParaRPr sz="2775" baseline="43543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033270" y="561343"/>
            <a:ext cx="49806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  <p:sp>
        <p:nvSpPr>
          <p:cNvPr id="7" name="Right Arrow 6"/>
          <p:cNvSpPr/>
          <p:nvPr/>
        </p:nvSpPr>
        <p:spPr>
          <a:xfrm>
            <a:off x="4343552" y="2385691"/>
            <a:ext cx="279400" cy="170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dirty="0" err="1"/>
              <a:t>Sekilas</a:t>
            </a:r>
            <a:r>
              <a:rPr lang="fr-FR" dirty="0"/>
              <a:t> </a:t>
            </a:r>
            <a:r>
              <a:rPr lang="fr-FR" dirty="0" err="1"/>
              <a:t>Distribusi</a:t>
            </a:r>
            <a:r>
              <a:rPr lang="fr-FR" dirty="0"/>
              <a:t> Normal </a:t>
            </a:r>
            <a:r>
              <a:rPr lang="fr-FR" dirty="0" err="1"/>
              <a:t>atau</a:t>
            </a:r>
            <a:r>
              <a:rPr lang="fr-FR" dirty="0"/>
              <a:t> </a:t>
            </a:r>
            <a:r>
              <a:rPr lang="fr-FR" dirty="0" err="1"/>
              <a:t>Gaussian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459523" y="2126875"/>
            <a:ext cx="9894277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marR="86995" lvl="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30" dirty="0" err="1">
                <a:solidFill>
                  <a:prstClr val="black"/>
                </a:solidFill>
                <a:latin typeface="Alegreya Bold" panose="020B0604020202020204" charset="0"/>
              </a:rPr>
              <a:t>Distribusi</a:t>
            </a:r>
            <a:r>
              <a:rPr lang="en-US" sz="3200" spc="-3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Normal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atau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Gaussian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termasuk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distribusi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variabel</a:t>
            </a:r>
            <a:r>
              <a:rPr lang="en-US" sz="3200" spc="-1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kontinyu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.</a:t>
            </a:r>
            <a:endParaRPr lang="en-US" sz="3200" dirty="0">
              <a:solidFill>
                <a:prstClr val="black"/>
              </a:solidFill>
              <a:latin typeface="UnDotum"/>
              <a:cs typeface="UnDotum"/>
            </a:endParaRPr>
          </a:p>
          <a:p>
            <a:pPr marL="368300" marR="440055" lvl="0" indent="-342900">
              <a:lnSpc>
                <a:spcPts val="3829"/>
              </a:lnSpc>
              <a:spcBef>
                <a:spcPts val="935"/>
              </a:spcBef>
              <a:buFont typeface="Arial" panose="020B0604020202020204" pitchFamily="34" charset="0"/>
              <a:buChar char="•"/>
            </a:pPr>
            <a:r>
              <a:rPr lang="en-US" sz="3200" spc="-50" dirty="0" err="1">
                <a:solidFill>
                  <a:prstClr val="black"/>
                </a:solidFill>
                <a:latin typeface="Alegreya Bold" panose="020B0604020202020204" charset="0"/>
              </a:rPr>
              <a:t>Kurva</a:t>
            </a:r>
            <a:r>
              <a:rPr lang="en-US" sz="3200" spc="-5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distribusi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berbentuk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lonceng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10" dirty="0">
                <a:solidFill>
                  <a:prstClr val="black"/>
                </a:solidFill>
                <a:latin typeface="Alegreya Bold" panose="020B0604020202020204" charset="0"/>
              </a:rPr>
              <a:t>(</a:t>
            </a:r>
            <a:r>
              <a:rPr lang="en-US" sz="3200" i="1" spc="10" dirty="0">
                <a:solidFill>
                  <a:prstClr val="black"/>
                </a:solidFill>
                <a:latin typeface="Arial"/>
                <a:cs typeface="Arial"/>
              </a:rPr>
              <a:t>bell-  </a:t>
            </a:r>
            <a:r>
              <a:rPr lang="en-US" sz="3200" i="1" dirty="0">
                <a:solidFill>
                  <a:prstClr val="black"/>
                </a:solidFill>
                <a:latin typeface="Arial"/>
                <a:cs typeface="Arial"/>
              </a:rPr>
              <a:t>shaped</a:t>
            </a:r>
            <a:r>
              <a:rPr lang="en-US" sz="3200" i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3200" i="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)</a:t>
            </a:r>
            <a:endParaRPr lang="en-US" sz="3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68300" marR="17780" lvl="0" indent="-342900">
              <a:lnSpc>
                <a:spcPct val="999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3200" spc="-30" dirty="0" err="1">
                <a:solidFill>
                  <a:prstClr val="black"/>
                </a:solidFill>
                <a:latin typeface="Alegreya Bold" panose="020B0604020202020204" charset="0"/>
              </a:rPr>
              <a:t>Distribusi</a:t>
            </a:r>
            <a:r>
              <a:rPr lang="en-US" sz="3200" spc="-3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Normal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dirumuskan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bermula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dari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observasi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pada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5" dirty="0">
                <a:solidFill>
                  <a:prstClr val="black"/>
                </a:solidFill>
                <a:latin typeface="Alegreya Bold" panose="020B0604020202020204" charset="0"/>
              </a:rPr>
              <a:t>model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sebaran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i="1" dirty="0">
                <a:solidFill>
                  <a:prstClr val="black"/>
                </a:solidFill>
                <a:latin typeface="Arial"/>
                <a:cs typeface="Arial"/>
              </a:rPr>
              <a:t>error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atau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 </a:t>
            </a:r>
            <a:r>
              <a:rPr lang="en-US" sz="3200" i="1" dirty="0">
                <a:solidFill>
                  <a:prstClr val="black"/>
                </a:solidFill>
                <a:latin typeface="Arial"/>
                <a:cs typeface="Arial"/>
              </a:rPr>
              <a:t>residual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dalam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pengukuran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ilmiah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yang 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mengikuti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pola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simetris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dalam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spc="-5" dirty="0" err="1">
                <a:solidFill>
                  <a:prstClr val="black"/>
                </a:solidFill>
                <a:latin typeface="Alegreya Bold" panose="020B0604020202020204" charset="0"/>
              </a:rPr>
              <a:t>distribusi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berbentuk</a:t>
            </a:r>
            <a:r>
              <a:rPr lang="en-US" sz="3200" spc="-5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legreya Bold" panose="020B0604020202020204" charset="0"/>
              </a:rPr>
              <a:t>lonceng</a:t>
            </a:r>
            <a:r>
              <a:rPr lang="en-US" sz="3200" dirty="0">
                <a:solidFill>
                  <a:prstClr val="black"/>
                </a:solidFill>
                <a:latin typeface="Alegreya Bold" panose="020B0604020202020204" charset="0"/>
              </a:rPr>
              <a:t>.</a:t>
            </a:r>
            <a:endParaRPr lang="en-US" sz="32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3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92630" y="3284220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49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73581" y="1503682"/>
            <a:ext cx="4141470" cy="1704339"/>
            <a:chOff x="449581" y="1503681"/>
            <a:chExt cx="4141470" cy="1704339"/>
          </a:xfrm>
        </p:grpSpPr>
        <p:sp>
          <p:nvSpPr>
            <p:cNvPr id="6" name="object 6"/>
            <p:cNvSpPr/>
            <p:nvPr/>
          </p:nvSpPr>
          <p:spPr>
            <a:xfrm>
              <a:off x="468630" y="1522730"/>
              <a:ext cx="2807970" cy="1666239"/>
            </a:xfrm>
            <a:custGeom>
              <a:avLst/>
              <a:gdLst/>
              <a:ahLst/>
              <a:cxnLst/>
              <a:rect l="l" t="t" r="r" b="b"/>
              <a:pathLst>
                <a:path w="2807970" h="1666239">
                  <a:moveTo>
                    <a:pt x="0" y="1656080"/>
                  </a:moveTo>
                  <a:lnTo>
                    <a:pt x="47970" y="1656990"/>
                  </a:lnTo>
                  <a:lnTo>
                    <a:pt x="95896" y="1657438"/>
                  </a:lnTo>
                  <a:lnTo>
                    <a:pt x="143629" y="1656853"/>
                  </a:lnTo>
                  <a:lnTo>
                    <a:pt x="191017" y="1654668"/>
                  </a:lnTo>
                  <a:lnTo>
                    <a:pt x="237911" y="1650314"/>
                  </a:lnTo>
                  <a:lnTo>
                    <a:pt x="284162" y="1643221"/>
                  </a:lnTo>
                  <a:lnTo>
                    <a:pt x="329619" y="1632820"/>
                  </a:lnTo>
                  <a:lnTo>
                    <a:pt x="374132" y="1618544"/>
                  </a:lnTo>
                  <a:lnTo>
                    <a:pt x="417552" y="1599822"/>
                  </a:lnTo>
                  <a:lnTo>
                    <a:pt x="459728" y="1576087"/>
                  </a:lnTo>
                  <a:lnTo>
                    <a:pt x="500510" y="1546769"/>
                  </a:lnTo>
                  <a:lnTo>
                    <a:pt x="539750" y="1511300"/>
                  </a:lnTo>
                  <a:lnTo>
                    <a:pt x="589647" y="1450507"/>
                  </a:lnTo>
                  <a:lnTo>
                    <a:pt x="613645" y="1414233"/>
                  </a:lnTo>
                  <a:lnTo>
                    <a:pt x="637046" y="1374631"/>
                  </a:lnTo>
                  <a:lnTo>
                    <a:pt x="659881" y="1332144"/>
                  </a:lnTo>
                  <a:lnTo>
                    <a:pt x="682178" y="1287215"/>
                  </a:lnTo>
                  <a:lnTo>
                    <a:pt x="703965" y="1240287"/>
                  </a:lnTo>
                  <a:lnTo>
                    <a:pt x="725271" y="1191803"/>
                  </a:lnTo>
                  <a:lnTo>
                    <a:pt x="746124" y="1142206"/>
                  </a:lnTo>
                  <a:lnTo>
                    <a:pt x="766555" y="1091938"/>
                  </a:lnTo>
                  <a:lnTo>
                    <a:pt x="786591" y="1041443"/>
                  </a:lnTo>
                  <a:lnTo>
                    <a:pt x="806261" y="991164"/>
                  </a:lnTo>
                  <a:lnTo>
                    <a:pt x="825594" y="941543"/>
                  </a:lnTo>
                  <a:lnTo>
                    <a:pt x="844619" y="893024"/>
                  </a:lnTo>
                  <a:lnTo>
                    <a:pt x="863364" y="846049"/>
                  </a:lnTo>
                  <a:lnTo>
                    <a:pt x="881859" y="801061"/>
                  </a:lnTo>
                  <a:lnTo>
                    <a:pt x="900131" y="758504"/>
                  </a:lnTo>
                  <a:lnTo>
                    <a:pt x="918210" y="718820"/>
                  </a:lnTo>
                  <a:lnTo>
                    <a:pt x="942909" y="666115"/>
                  </a:lnTo>
                  <a:lnTo>
                    <a:pt x="966656" y="613710"/>
                  </a:lnTo>
                  <a:lnTo>
                    <a:pt x="989531" y="561900"/>
                  </a:lnTo>
                  <a:lnTo>
                    <a:pt x="1011620" y="510986"/>
                  </a:lnTo>
                  <a:lnTo>
                    <a:pt x="1033004" y="461264"/>
                  </a:lnTo>
                  <a:lnTo>
                    <a:pt x="1053767" y="413034"/>
                  </a:lnTo>
                  <a:lnTo>
                    <a:pt x="1073993" y="366594"/>
                  </a:lnTo>
                  <a:lnTo>
                    <a:pt x="1093764" y="322242"/>
                  </a:lnTo>
                  <a:lnTo>
                    <a:pt x="1113165" y="280276"/>
                  </a:lnTo>
                  <a:lnTo>
                    <a:pt x="1132277" y="240994"/>
                  </a:lnTo>
                  <a:lnTo>
                    <a:pt x="1151185" y="204696"/>
                  </a:lnTo>
                  <a:lnTo>
                    <a:pt x="1188720" y="142240"/>
                  </a:lnTo>
                  <a:lnTo>
                    <a:pt x="1227819" y="90957"/>
                  </a:lnTo>
                  <a:lnTo>
                    <a:pt x="1265296" y="54562"/>
                  </a:lnTo>
                  <a:lnTo>
                    <a:pt x="1301432" y="30162"/>
                  </a:lnTo>
                  <a:lnTo>
                    <a:pt x="1336510" y="14863"/>
                  </a:lnTo>
                  <a:lnTo>
                    <a:pt x="1370812" y="5773"/>
                  </a:lnTo>
                  <a:lnTo>
                    <a:pt x="1404620" y="0"/>
                  </a:lnTo>
                </a:path>
                <a:path w="2807970" h="1666239">
                  <a:moveTo>
                    <a:pt x="0" y="0"/>
                  </a:moveTo>
                  <a:lnTo>
                    <a:pt x="0" y="0"/>
                  </a:lnTo>
                </a:path>
                <a:path w="2807970" h="1666239">
                  <a:moveTo>
                    <a:pt x="1404620" y="1666240"/>
                  </a:moveTo>
                  <a:lnTo>
                    <a:pt x="1404620" y="1666240"/>
                  </a:lnTo>
                </a:path>
                <a:path w="2807970" h="1666239">
                  <a:moveTo>
                    <a:pt x="2807970" y="1656080"/>
                  </a:moveTo>
                  <a:lnTo>
                    <a:pt x="2759732" y="1656990"/>
                  </a:lnTo>
                  <a:lnTo>
                    <a:pt x="2711632" y="1657438"/>
                  </a:lnTo>
                  <a:lnTo>
                    <a:pt x="2663805" y="1656853"/>
                  </a:lnTo>
                  <a:lnTo>
                    <a:pt x="2616388" y="1654668"/>
                  </a:lnTo>
                  <a:lnTo>
                    <a:pt x="2569517" y="1650314"/>
                  </a:lnTo>
                  <a:lnTo>
                    <a:pt x="2523331" y="1643221"/>
                  </a:lnTo>
                  <a:lnTo>
                    <a:pt x="2477964" y="1632820"/>
                  </a:lnTo>
                  <a:lnTo>
                    <a:pt x="2433555" y="1618544"/>
                  </a:lnTo>
                  <a:lnTo>
                    <a:pt x="2390239" y="1599822"/>
                  </a:lnTo>
                  <a:lnTo>
                    <a:pt x="2348153" y="1576087"/>
                  </a:lnTo>
                  <a:lnTo>
                    <a:pt x="2307434" y="1546769"/>
                  </a:lnTo>
                  <a:lnTo>
                    <a:pt x="2268220" y="1511300"/>
                  </a:lnTo>
                  <a:lnTo>
                    <a:pt x="2218320" y="1450507"/>
                  </a:lnTo>
                  <a:lnTo>
                    <a:pt x="2194318" y="1414233"/>
                  </a:lnTo>
                  <a:lnTo>
                    <a:pt x="2170909" y="1374631"/>
                  </a:lnTo>
                  <a:lnTo>
                    <a:pt x="2148061" y="1332144"/>
                  </a:lnTo>
                  <a:lnTo>
                    <a:pt x="2125744" y="1287215"/>
                  </a:lnTo>
                  <a:lnTo>
                    <a:pt x="2103930" y="1240287"/>
                  </a:lnTo>
                  <a:lnTo>
                    <a:pt x="2082587" y="1191803"/>
                  </a:lnTo>
                  <a:lnTo>
                    <a:pt x="2061686" y="1142206"/>
                  </a:lnTo>
                  <a:lnTo>
                    <a:pt x="2041196" y="1091938"/>
                  </a:lnTo>
                  <a:lnTo>
                    <a:pt x="2021088" y="1041443"/>
                  </a:lnTo>
                  <a:lnTo>
                    <a:pt x="2001331" y="991164"/>
                  </a:lnTo>
                  <a:lnTo>
                    <a:pt x="1981896" y="941543"/>
                  </a:lnTo>
                  <a:lnTo>
                    <a:pt x="1962752" y="893024"/>
                  </a:lnTo>
                  <a:lnTo>
                    <a:pt x="1943870" y="846049"/>
                  </a:lnTo>
                  <a:lnTo>
                    <a:pt x="1925218" y="801061"/>
                  </a:lnTo>
                  <a:lnTo>
                    <a:pt x="1906768" y="758504"/>
                  </a:lnTo>
                  <a:lnTo>
                    <a:pt x="1888489" y="718820"/>
                  </a:lnTo>
                  <a:lnTo>
                    <a:pt x="1864061" y="666115"/>
                  </a:lnTo>
                  <a:lnTo>
                    <a:pt x="1840544" y="613710"/>
                  </a:lnTo>
                  <a:lnTo>
                    <a:pt x="1817860" y="561900"/>
                  </a:lnTo>
                  <a:lnTo>
                    <a:pt x="1795928" y="510986"/>
                  </a:lnTo>
                  <a:lnTo>
                    <a:pt x="1774669" y="461264"/>
                  </a:lnTo>
                  <a:lnTo>
                    <a:pt x="1754004" y="413034"/>
                  </a:lnTo>
                  <a:lnTo>
                    <a:pt x="1733851" y="366594"/>
                  </a:lnTo>
                  <a:lnTo>
                    <a:pt x="1714132" y="322242"/>
                  </a:lnTo>
                  <a:lnTo>
                    <a:pt x="1694767" y="280276"/>
                  </a:lnTo>
                  <a:lnTo>
                    <a:pt x="1675676" y="240994"/>
                  </a:lnTo>
                  <a:lnTo>
                    <a:pt x="1656780" y="204696"/>
                  </a:lnTo>
                  <a:lnTo>
                    <a:pt x="1619250" y="142240"/>
                  </a:lnTo>
                  <a:lnTo>
                    <a:pt x="1580150" y="90957"/>
                  </a:lnTo>
                  <a:lnTo>
                    <a:pt x="1542673" y="54562"/>
                  </a:lnTo>
                  <a:lnTo>
                    <a:pt x="1506537" y="30162"/>
                  </a:lnTo>
                  <a:lnTo>
                    <a:pt x="1471459" y="14863"/>
                  </a:lnTo>
                  <a:lnTo>
                    <a:pt x="1437157" y="5773"/>
                  </a:lnTo>
                  <a:lnTo>
                    <a:pt x="1403350" y="0"/>
                  </a:lnTo>
                </a:path>
                <a:path w="2807970" h="1666239">
                  <a:moveTo>
                    <a:pt x="2807970" y="0"/>
                  </a:moveTo>
                  <a:lnTo>
                    <a:pt x="2807970" y="0"/>
                  </a:lnTo>
                </a:path>
                <a:path w="2807970" h="1666239">
                  <a:moveTo>
                    <a:pt x="1403350" y="1666240"/>
                  </a:moveTo>
                  <a:lnTo>
                    <a:pt x="1403350" y="166624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4030" y="1522730"/>
              <a:ext cx="2807970" cy="1666239"/>
            </a:xfrm>
            <a:custGeom>
              <a:avLst/>
              <a:gdLst/>
              <a:ahLst/>
              <a:cxnLst/>
              <a:rect l="l" t="t" r="r" b="b"/>
              <a:pathLst>
                <a:path w="2807970" h="1666239">
                  <a:moveTo>
                    <a:pt x="0" y="1656080"/>
                  </a:moveTo>
                  <a:lnTo>
                    <a:pt x="47970" y="1656990"/>
                  </a:lnTo>
                  <a:lnTo>
                    <a:pt x="95896" y="1657438"/>
                  </a:lnTo>
                  <a:lnTo>
                    <a:pt x="143629" y="1656853"/>
                  </a:lnTo>
                  <a:lnTo>
                    <a:pt x="191017" y="1654668"/>
                  </a:lnTo>
                  <a:lnTo>
                    <a:pt x="237911" y="1650314"/>
                  </a:lnTo>
                  <a:lnTo>
                    <a:pt x="284162" y="1643221"/>
                  </a:lnTo>
                  <a:lnTo>
                    <a:pt x="329619" y="1632820"/>
                  </a:lnTo>
                  <a:lnTo>
                    <a:pt x="374132" y="1618544"/>
                  </a:lnTo>
                  <a:lnTo>
                    <a:pt x="417552" y="1599822"/>
                  </a:lnTo>
                  <a:lnTo>
                    <a:pt x="459728" y="1576087"/>
                  </a:lnTo>
                  <a:lnTo>
                    <a:pt x="500510" y="1546769"/>
                  </a:lnTo>
                  <a:lnTo>
                    <a:pt x="539750" y="1511300"/>
                  </a:lnTo>
                  <a:lnTo>
                    <a:pt x="589647" y="1450507"/>
                  </a:lnTo>
                  <a:lnTo>
                    <a:pt x="613645" y="1414233"/>
                  </a:lnTo>
                  <a:lnTo>
                    <a:pt x="637046" y="1374631"/>
                  </a:lnTo>
                  <a:lnTo>
                    <a:pt x="659881" y="1332144"/>
                  </a:lnTo>
                  <a:lnTo>
                    <a:pt x="682178" y="1287215"/>
                  </a:lnTo>
                  <a:lnTo>
                    <a:pt x="703965" y="1240287"/>
                  </a:lnTo>
                  <a:lnTo>
                    <a:pt x="725271" y="1191803"/>
                  </a:lnTo>
                  <a:lnTo>
                    <a:pt x="746125" y="1142206"/>
                  </a:lnTo>
                  <a:lnTo>
                    <a:pt x="766555" y="1091938"/>
                  </a:lnTo>
                  <a:lnTo>
                    <a:pt x="786591" y="1041443"/>
                  </a:lnTo>
                  <a:lnTo>
                    <a:pt x="806261" y="991164"/>
                  </a:lnTo>
                  <a:lnTo>
                    <a:pt x="825594" y="941543"/>
                  </a:lnTo>
                  <a:lnTo>
                    <a:pt x="844619" y="893024"/>
                  </a:lnTo>
                  <a:lnTo>
                    <a:pt x="863364" y="846049"/>
                  </a:lnTo>
                  <a:lnTo>
                    <a:pt x="881859" y="801061"/>
                  </a:lnTo>
                  <a:lnTo>
                    <a:pt x="900131" y="758504"/>
                  </a:lnTo>
                  <a:lnTo>
                    <a:pt x="918209" y="718820"/>
                  </a:lnTo>
                  <a:lnTo>
                    <a:pt x="942909" y="666115"/>
                  </a:lnTo>
                  <a:lnTo>
                    <a:pt x="966651" y="613710"/>
                  </a:lnTo>
                  <a:lnTo>
                    <a:pt x="989516" y="561900"/>
                  </a:lnTo>
                  <a:lnTo>
                    <a:pt x="1011583" y="510986"/>
                  </a:lnTo>
                  <a:lnTo>
                    <a:pt x="1032931" y="461264"/>
                  </a:lnTo>
                  <a:lnTo>
                    <a:pt x="1053642" y="413034"/>
                  </a:lnTo>
                  <a:lnTo>
                    <a:pt x="1073795" y="366594"/>
                  </a:lnTo>
                  <a:lnTo>
                    <a:pt x="1093468" y="322242"/>
                  </a:lnTo>
                  <a:lnTo>
                    <a:pt x="1112743" y="280276"/>
                  </a:lnTo>
                  <a:lnTo>
                    <a:pt x="1131699" y="240994"/>
                  </a:lnTo>
                  <a:lnTo>
                    <a:pt x="1150415" y="204696"/>
                  </a:lnTo>
                  <a:lnTo>
                    <a:pt x="1187450" y="142240"/>
                  </a:lnTo>
                  <a:lnTo>
                    <a:pt x="1226996" y="90957"/>
                  </a:lnTo>
                  <a:lnTo>
                    <a:pt x="1264637" y="54562"/>
                  </a:lnTo>
                  <a:lnTo>
                    <a:pt x="1300797" y="30162"/>
                  </a:lnTo>
                  <a:lnTo>
                    <a:pt x="1335898" y="14863"/>
                  </a:lnTo>
                  <a:lnTo>
                    <a:pt x="1370365" y="5773"/>
                  </a:lnTo>
                  <a:lnTo>
                    <a:pt x="1404620" y="0"/>
                  </a:lnTo>
                </a:path>
                <a:path w="2807970" h="1666239">
                  <a:moveTo>
                    <a:pt x="0" y="0"/>
                  </a:moveTo>
                  <a:lnTo>
                    <a:pt x="0" y="0"/>
                  </a:lnTo>
                </a:path>
                <a:path w="2807970" h="1666239">
                  <a:moveTo>
                    <a:pt x="1404620" y="1666240"/>
                  </a:moveTo>
                  <a:lnTo>
                    <a:pt x="1404620" y="1666240"/>
                  </a:lnTo>
                </a:path>
                <a:path w="2807970" h="1666239">
                  <a:moveTo>
                    <a:pt x="2807970" y="1656080"/>
                  </a:moveTo>
                  <a:lnTo>
                    <a:pt x="2759732" y="1656990"/>
                  </a:lnTo>
                  <a:lnTo>
                    <a:pt x="2711632" y="1657438"/>
                  </a:lnTo>
                  <a:lnTo>
                    <a:pt x="2663805" y="1656853"/>
                  </a:lnTo>
                  <a:lnTo>
                    <a:pt x="2616388" y="1654668"/>
                  </a:lnTo>
                  <a:lnTo>
                    <a:pt x="2569517" y="1650314"/>
                  </a:lnTo>
                  <a:lnTo>
                    <a:pt x="2523331" y="1643221"/>
                  </a:lnTo>
                  <a:lnTo>
                    <a:pt x="2477964" y="1632820"/>
                  </a:lnTo>
                  <a:lnTo>
                    <a:pt x="2433555" y="1618544"/>
                  </a:lnTo>
                  <a:lnTo>
                    <a:pt x="2390239" y="1599822"/>
                  </a:lnTo>
                  <a:lnTo>
                    <a:pt x="2348153" y="1576087"/>
                  </a:lnTo>
                  <a:lnTo>
                    <a:pt x="2307434" y="1546769"/>
                  </a:lnTo>
                  <a:lnTo>
                    <a:pt x="2268220" y="1511300"/>
                  </a:lnTo>
                  <a:lnTo>
                    <a:pt x="2217986" y="1450507"/>
                  </a:lnTo>
                  <a:lnTo>
                    <a:pt x="2193877" y="1414233"/>
                  </a:lnTo>
                  <a:lnTo>
                    <a:pt x="2170396" y="1374631"/>
                  </a:lnTo>
                  <a:lnTo>
                    <a:pt x="2147509" y="1332144"/>
                  </a:lnTo>
                  <a:lnTo>
                    <a:pt x="2125180" y="1287215"/>
                  </a:lnTo>
                  <a:lnTo>
                    <a:pt x="2103376" y="1240287"/>
                  </a:lnTo>
                  <a:lnTo>
                    <a:pt x="2082064" y="1191803"/>
                  </a:lnTo>
                  <a:lnTo>
                    <a:pt x="2061210" y="1142206"/>
                  </a:lnTo>
                  <a:lnTo>
                    <a:pt x="2040778" y="1091938"/>
                  </a:lnTo>
                  <a:lnTo>
                    <a:pt x="2020736" y="1041443"/>
                  </a:lnTo>
                  <a:lnTo>
                    <a:pt x="2001049" y="991164"/>
                  </a:lnTo>
                  <a:lnTo>
                    <a:pt x="1981684" y="941543"/>
                  </a:lnTo>
                  <a:lnTo>
                    <a:pt x="1962606" y="893024"/>
                  </a:lnTo>
                  <a:lnTo>
                    <a:pt x="1943782" y="846049"/>
                  </a:lnTo>
                  <a:lnTo>
                    <a:pt x="1925177" y="801061"/>
                  </a:lnTo>
                  <a:lnTo>
                    <a:pt x="1906757" y="758504"/>
                  </a:lnTo>
                  <a:lnTo>
                    <a:pt x="1888490" y="718820"/>
                  </a:lnTo>
                  <a:lnTo>
                    <a:pt x="1864061" y="666115"/>
                  </a:lnTo>
                  <a:lnTo>
                    <a:pt x="1840544" y="613710"/>
                  </a:lnTo>
                  <a:lnTo>
                    <a:pt x="1817860" y="561900"/>
                  </a:lnTo>
                  <a:lnTo>
                    <a:pt x="1795928" y="510986"/>
                  </a:lnTo>
                  <a:lnTo>
                    <a:pt x="1774669" y="461264"/>
                  </a:lnTo>
                  <a:lnTo>
                    <a:pt x="1754004" y="413034"/>
                  </a:lnTo>
                  <a:lnTo>
                    <a:pt x="1733851" y="366594"/>
                  </a:lnTo>
                  <a:lnTo>
                    <a:pt x="1714132" y="322242"/>
                  </a:lnTo>
                  <a:lnTo>
                    <a:pt x="1694767" y="280276"/>
                  </a:lnTo>
                  <a:lnTo>
                    <a:pt x="1675676" y="240994"/>
                  </a:lnTo>
                  <a:lnTo>
                    <a:pt x="1656780" y="204696"/>
                  </a:lnTo>
                  <a:lnTo>
                    <a:pt x="1619249" y="142240"/>
                  </a:lnTo>
                  <a:lnTo>
                    <a:pt x="1580150" y="90957"/>
                  </a:lnTo>
                  <a:lnTo>
                    <a:pt x="1542673" y="54562"/>
                  </a:lnTo>
                  <a:lnTo>
                    <a:pt x="1506537" y="30162"/>
                  </a:lnTo>
                  <a:lnTo>
                    <a:pt x="1471459" y="14863"/>
                  </a:lnTo>
                  <a:lnTo>
                    <a:pt x="1437157" y="5773"/>
                  </a:lnTo>
                  <a:lnTo>
                    <a:pt x="1403350" y="0"/>
                  </a:lnTo>
                </a:path>
                <a:path w="2807970" h="1666239">
                  <a:moveTo>
                    <a:pt x="2807970" y="0"/>
                  </a:moveTo>
                  <a:lnTo>
                    <a:pt x="2807970" y="0"/>
                  </a:lnTo>
                </a:path>
                <a:path w="2807970" h="1666239">
                  <a:moveTo>
                    <a:pt x="1403350" y="1666240"/>
                  </a:moveTo>
                  <a:lnTo>
                    <a:pt x="1403350" y="1666240"/>
                  </a:lnTo>
                </a:path>
              </a:pathLst>
            </a:custGeom>
            <a:ln w="38097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83020" y="3284220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0" y="0"/>
                </a:moveTo>
                <a:lnTo>
                  <a:pt x="381635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527801" y="1503682"/>
            <a:ext cx="3458210" cy="1704339"/>
            <a:chOff x="5003801" y="1503681"/>
            <a:chExt cx="3458210" cy="1704339"/>
          </a:xfrm>
        </p:grpSpPr>
        <p:sp>
          <p:nvSpPr>
            <p:cNvPr id="10" name="object 10"/>
            <p:cNvSpPr/>
            <p:nvPr/>
          </p:nvSpPr>
          <p:spPr>
            <a:xfrm>
              <a:off x="5328919" y="1522730"/>
              <a:ext cx="2807970" cy="1666239"/>
            </a:xfrm>
            <a:custGeom>
              <a:avLst/>
              <a:gdLst/>
              <a:ahLst/>
              <a:cxnLst/>
              <a:rect l="l" t="t" r="r" b="b"/>
              <a:pathLst>
                <a:path w="2807970" h="1666239">
                  <a:moveTo>
                    <a:pt x="0" y="1656080"/>
                  </a:moveTo>
                  <a:lnTo>
                    <a:pt x="48262" y="1656990"/>
                  </a:lnTo>
                  <a:lnTo>
                    <a:pt x="96431" y="1657438"/>
                  </a:lnTo>
                  <a:lnTo>
                    <a:pt x="144363" y="1656853"/>
                  </a:lnTo>
                  <a:lnTo>
                    <a:pt x="191911" y="1654668"/>
                  </a:lnTo>
                  <a:lnTo>
                    <a:pt x="238929" y="1650314"/>
                  </a:lnTo>
                  <a:lnTo>
                    <a:pt x="285273" y="1643221"/>
                  </a:lnTo>
                  <a:lnTo>
                    <a:pt x="330797" y="1632820"/>
                  </a:lnTo>
                  <a:lnTo>
                    <a:pt x="375355" y="1618544"/>
                  </a:lnTo>
                  <a:lnTo>
                    <a:pt x="418802" y="1599822"/>
                  </a:lnTo>
                  <a:lnTo>
                    <a:pt x="460992" y="1576087"/>
                  </a:lnTo>
                  <a:lnTo>
                    <a:pt x="501780" y="1546769"/>
                  </a:lnTo>
                  <a:lnTo>
                    <a:pt x="541019" y="1511300"/>
                  </a:lnTo>
                  <a:lnTo>
                    <a:pt x="590875" y="1450507"/>
                  </a:lnTo>
                  <a:lnTo>
                    <a:pt x="614826" y="1414233"/>
                  </a:lnTo>
                  <a:lnTo>
                    <a:pt x="638170" y="1374631"/>
                  </a:lnTo>
                  <a:lnTo>
                    <a:pt x="660939" y="1332144"/>
                  </a:lnTo>
                  <a:lnTo>
                    <a:pt x="683165" y="1287215"/>
                  </a:lnTo>
                  <a:lnTo>
                    <a:pt x="704882" y="1240287"/>
                  </a:lnTo>
                  <a:lnTo>
                    <a:pt x="726122" y="1191803"/>
                  </a:lnTo>
                  <a:lnTo>
                    <a:pt x="746918" y="1142206"/>
                  </a:lnTo>
                  <a:lnTo>
                    <a:pt x="767302" y="1091938"/>
                  </a:lnTo>
                  <a:lnTo>
                    <a:pt x="787308" y="1041443"/>
                  </a:lnTo>
                  <a:lnTo>
                    <a:pt x="806967" y="991164"/>
                  </a:lnTo>
                  <a:lnTo>
                    <a:pt x="826312" y="941543"/>
                  </a:lnTo>
                  <a:lnTo>
                    <a:pt x="845377" y="893024"/>
                  </a:lnTo>
                  <a:lnTo>
                    <a:pt x="864193" y="846049"/>
                  </a:lnTo>
                  <a:lnTo>
                    <a:pt x="882794" y="801061"/>
                  </a:lnTo>
                  <a:lnTo>
                    <a:pt x="901212" y="758504"/>
                  </a:lnTo>
                  <a:lnTo>
                    <a:pt x="919479" y="718820"/>
                  </a:lnTo>
                  <a:lnTo>
                    <a:pt x="943908" y="666115"/>
                  </a:lnTo>
                  <a:lnTo>
                    <a:pt x="967425" y="613710"/>
                  </a:lnTo>
                  <a:lnTo>
                    <a:pt x="990109" y="561900"/>
                  </a:lnTo>
                  <a:lnTo>
                    <a:pt x="1012041" y="510986"/>
                  </a:lnTo>
                  <a:lnTo>
                    <a:pt x="1033300" y="461264"/>
                  </a:lnTo>
                  <a:lnTo>
                    <a:pt x="1053965" y="413034"/>
                  </a:lnTo>
                  <a:lnTo>
                    <a:pt x="1074118" y="366594"/>
                  </a:lnTo>
                  <a:lnTo>
                    <a:pt x="1093837" y="322242"/>
                  </a:lnTo>
                  <a:lnTo>
                    <a:pt x="1113202" y="280276"/>
                  </a:lnTo>
                  <a:lnTo>
                    <a:pt x="1132293" y="240994"/>
                  </a:lnTo>
                  <a:lnTo>
                    <a:pt x="1151189" y="204696"/>
                  </a:lnTo>
                  <a:lnTo>
                    <a:pt x="1188720" y="142240"/>
                  </a:lnTo>
                  <a:lnTo>
                    <a:pt x="1227819" y="90957"/>
                  </a:lnTo>
                  <a:lnTo>
                    <a:pt x="1265296" y="54562"/>
                  </a:lnTo>
                  <a:lnTo>
                    <a:pt x="1301432" y="30162"/>
                  </a:lnTo>
                  <a:lnTo>
                    <a:pt x="1336510" y="14863"/>
                  </a:lnTo>
                  <a:lnTo>
                    <a:pt x="1370812" y="5773"/>
                  </a:lnTo>
                  <a:lnTo>
                    <a:pt x="1404620" y="0"/>
                  </a:lnTo>
                </a:path>
                <a:path w="2807970" h="1666239">
                  <a:moveTo>
                    <a:pt x="0" y="0"/>
                  </a:moveTo>
                  <a:lnTo>
                    <a:pt x="0" y="0"/>
                  </a:lnTo>
                </a:path>
                <a:path w="2807970" h="1666239">
                  <a:moveTo>
                    <a:pt x="1404620" y="1666240"/>
                  </a:moveTo>
                  <a:lnTo>
                    <a:pt x="1404620" y="1666240"/>
                  </a:lnTo>
                </a:path>
                <a:path w="2807970" h="1666239">
                  <a:moveTo>
                    <a:pt x="2807970" y="1656080"/>
                  </a:moveTo>
                  <a:lnTo>
                    <a:pt x="2759999" y="1656990"/>
                  </a:lnTo>
                  <a:lnTo>
                    <a:pt x="2712073" y="1657438"/>
                  </a:lnTo>
                  <a:lnTo>
                    <a:pt x="2664340" y="1656853"/>
                  </a:lnTo>
                  <a:lnTo>
                    <a:pt x="2616952" y="1654668"/>
                  </a:lnTo>
                  <a:lnTo>
                    <a:pt x="2570058" y="1650314"/>
                  </a:lnTo>
                  <a:lnTo>
                    <a:pt x="2523807" y="1643221"/>
                  </a:lnTo>
                  <a:lnTo>
                    <a:pt x="2478350" y="1632820"/>
                  </a:lnTo>
                  <a:lnTo>
                    <a:pt x="2433837" y="1618544"/>
                  </a:lnTo>
                  <a:lnTo>
                    <a:pt x="2390417" y="1599822"/>
                  </a:lnTo>
                  <a:lnTo>
                    <a:pt x="2348241" y="1576087"/>
                  </a:lnTo>
                  <a:lnTo>
                    <a:pt x="2307459" y="1546769"/>
                  </a:lnTo>
                  <a:lnTo>
                    <a:pt x="2268220" y="1511300"/>
                  </a:lnTo>
                  <a:lnTo>
                    <a:pt x="2218322" y="1450507"/>
                  </a:lnTo>
                  <a:lnTo>
                    <a:pt x="2194324" y="1414233"/>
                  </a:lnTo>
                  <a:lnTo>
                    <a:pt x="2170923" y="1374631"/>
                  </a:lnTo>
                  <a:lnTo>
                    <a:pt x="2148088" y="1332144"/>
                  </a:lnTo>
                  <a:lnTo>
                    <a:pt x="2125791" y="1287215"/>
                  </a:lnTo>
                  <a:lnTo>
                    <a:pt x="2104004" y="1240287"/>
                  </a:lnTo>
                  <a:lnTo>
                    <a:pt x="2082698" y="1191803"/>
                  </a:lnTo>
                  <a:lnTo>
                    <a:pt x="2061845" y="1142206"/>
                  </a:lnTo>
                  <a:lnTo>
                    <a:pt x="2041414" y="1091938"/>
                  </a:lnTo>
                  <a:lnTo>
                    <a:pt x="2021378" y="1041443"/>
                  </a:lnTo>
                  <a:lnTo>
                    <a:pt x="2001708" y="991164"/>
                  </a:lnTo>
                  <a:lnTo>
                    <a:pt x="1982375" y="941543"/>
                  </a:lnTo>
                  <a:lnTo>
                    <a:pt x="1963350" y="893024"/>
                  </a:lnTo>
                  <a:lnTo>
                    <a:pt x="1944605" y="846049"/>
                  </a:lnTo>
                  <a:lnTo>
                    <a:pt x="1926110" y="801061"/>
                  </a:lnTo>
                  <a:lnTo>
                    <a:pt x="1907838" y="758504"/>
                  </a:lnTo>
                  <a:lnTo>
                    <a:pt x="1889759" y="718820"/>
                  </a:lnTo>
                  <a:lnTo>
                    <a:pt x="1865060" y="666115"/>
                  </a:lnTo>
                  <a:lnTo>
                    <a:pt x="1841318" y="613710"/>
                  </a:lnTo>
                  <a:lnTo>
                    <a:pt x="1818453" y="561900"/>
                  </a:lnTo>
                  <a:lnTo>
                    <a:pt x="1796386" y="510986"/>
                  </a:lnTo>
                  <a:lnTo>
                    <a:pt x="1775038" y="461264"/>
                  </a:lnTo>
                  <a:lnTo>
                    <a:pt x="1754327" y="413034"/>
                  </a:lnTo>
                  <a:lnTo>
                    <a:pt x="1734174" y="366594"/>
                  </a:lnTo>
                  <a:lnTo>
                    <a:pt x="1714501" y="322242"/>
                  </a:lnTo>
                  <a:lnTo>
                    <a:pt x="1695226" y="280276"/>
                  </a:lnTo>
                  <a:lnTo>
                    <a:pt x="1676270" y="240994"/>
                  </a:lnTo>
                  <a:lnTo>
                    <a:pt x="1657554" y="204696"/>
                  </a:lnTo>
                  <a:lnTo>
                    <a:pt x="1620520" y="142240"/>
                  </a:lnTo>
                  <a:lnTo>
                    <a:pt x="1580973" y="90957"/>
                  </a:lnTo>
                  <a:lnTo>
                    <a:pt x="1543332" y="54562"/>
                  </a:lnTo>
                  <a:lnTo>
                    <a:pt x="1507172" y="30162"/>
                  </a:lnTo>
                  <a:lnTo>
                    <a:pt x="1472071" y="14863"/>
                  </a:lnTo>
                  <a:lnTo>
                    <a:pt x="1437604" y="5773"/>
                  </a:lnTo>
                  <a:lnTo>
                    <a:pt x="1403350" y="0"/>
                  </a:lnTo>
                </a:path>
                <a:path w="2807970" h="1666239">
                  <a:moveTo>
                    <a:pt x="2807970" y="0"/>
                  </a:moveTo>
                  <a:lnTo>
                    <a:pt x="2807970" y="0"/>
                  </a:lnTo>
                </a:path>
                <a:path w="2807970" h="1666239">
                  <a:moveTo>
                    <a:pt x="1403350" y="1666240"/>
                  </a:moveTo>
                  <a:lnTo>
                    <a:pt x="1403350" y="166624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2849" y="2204720"/>
              <a:ext cx="3420110" cy="899160"/>
            </a:xfrm>
            <a:custGeom>
              <a:avLst/>
              <a:gdLst/>
              <a:ahLst/>
              <a:cxnLst/>
              <a:rect l="l" t="t" r="r" b="b"/>
              <a:pathLst>
                <a:path w="3420109" h="899160">
                  <a:moveTo>
                    <a:pt x="0" y="892809"/>
                  </a:moveTo>
                  <a:lnTo>
                    <a:pt x="54218" y="893378"/>
                  </a:lnTo>
                  <a:lnTo>
                    <a:pt x="108343" y="893748"/>
                  </a:lnTo>
                  <a:lnTo>
                    <a:pt x="162236" y="893678"/>
                  </a:lnTo>
                  <a:lnTo>
                    <a:pt x="215757" y="892925"/>
                  </a:lnTo>
                  <a:lnTo>
                    <a:pt x="268769" y="891246"/>
                  </a:lnTo>
                  <a:lnTo>
                    <a:pt x="321132" y="888398"/>
                  </a:lnTo>
                  <a:lnTo>
                    <a:pt x="372708" y="884138"/>
                  </a:lnTo>
                  <a:lnTo>
                    <a:pt x="423357" y="878224"/>
                  </a:lnTo>
                  <a:lnTo>
                    <a:pt x="472942" y="870413"/>
                  </a:lnTo>
                  <a:lnTo>
                    <a:pt x="521324" y="860461"/>
                  </a:lnTo>
                  <a:lnTo>
                    <a:pt x="568363" y="848127"/>
                  </a:lnTo>
                  <a:lnTo>
                    <a:pt x="613921" y="833167"/>
                  </a:lnTo>
                  <a:lnTo>
                    <a:pt x="657860" y="815339"/>
                  </a:lnTo>
                  <a:lnTo>
                    <a:pt x="700168" y="793669"/>
                  </a:lnTo>
                  <a:lnTo>
                    <a:pt x="740993" y="767774"/>
                  </a:lnTo>
                  <a:lnTo>
                    <a:pt x="780426" y="738300"/>
                  </a:lnTo>
                  <a:lnTo>
                    <a:pt x="818563" y="705892"/>
                  </a:lnTo>
                  <a:lnTo>
                    <a:pt x="855496" y="671194"/>
                  </a:lnTo>
                  <a:lnTo>
                    <a:pt x="891319" y="634853"/>
                  </a:lnTo>
                  <a:lnTo>
                    <a:pt x="926125" y="597512"/>
                  </a:lnTo>
                  <a:lnTo>
                    <a:pt x="960010" y="559818"/>
                  </a:lnTo>
                  <a:lnTo>
                    <a:pt x="993065" y="522415"/>
                  </a:lnTo>
                  <a:lnTo>
                    <a:pt x="1025385" y="485949"/>
                  </a:lnTo>
                  <a:lnTo>
                    <a:pt x="1057063" y="451064"/>
                  </a:lnTo>
                  <a:lnTo>
                    <a:pt x="1088194" y="418406"/>
                  </a:lnTo>
                  <a:lnTo>
                    <a:pt x="1118870" y="388619"/>
                  </a:lnTo>
                  <a:lnTo>
                    <a:pt x="1161673" y="347260"/>
                  </a:lnTo>
                  <a:lnTo>
                    <a:pt x="1202219" y="306475"/>
                  </a:lnTo>
                  <a:lnTo>
                    <a:pt x="1240789" y="266747"/>
                  </a:lnTo>
                  <a:lnTo>
                    <a:pt x="1277667" y="228554"/>
                  </a:lnTo>
                  <a:lnTo>
                    <a:pt x="1313132" y="192379"/>
                  </a:lnTo>
                  <a:lnTo>
                    <a:pt x="1347469" y="158702"/>
                  </a:lnTo>
                  <a:lnTo>
                    <a:pt x="1380960" y="128005"/>
                  </a:lnTo>
                  <a:lnTo>
                    <a:pt x="1413886" y="100767"/>
                  </a:lnTo>
                  <a:lnTo>
                    <a:pt x="1446529" y="77469"/>
                  </a:lnTo>
                  <a:lnTo>
                    <a:pt x="1494760" y="49682"/>
                  </a:lnTo>
                  <a:lnTo>
                    <a:pt x="1540698" y="30009"/>
                  </a:lnTo>
                  <a:lnTo>
                    <a:pt x="1584801" y="16827"/>
                  </a:lnTo>
                  <a:lnTo>
                    <a:pt x="1627528" y="8513"/>
                  </a:lnTo>
                  <a:lnTo>
                    <a:pt x="1669338" y="3445"/>
                  </a:lnTo>
                  <a:lnTo>
                    <a:pt x="1710690" y="0"/>
                  </a:lnTo>
                </a:path>
                <a:path w="3420109" h="899160">
                  <a:moveTo>
                    <a:pt x="0" y="0"/>
                  </a:moveTo>
                  <a:lnTo>
                    <a:pt x="0" y="0"/>
                  </a:lnTo>
                </a:path>
                <a:path w="3420109" h="899160">
                  <a:moveTo>
                    <a:pt x="1710690" y="899159"/>
                  </a:moveTo>
                  <a:lnTo>
                    <a:pt x="1710690" y="899159"/>
                  </a:lnTo>
                </a:path>
                <a:path w="3420109" h="899160">
                  <a:moveTo>
                    <a:pt x="3420109" y="892809"/>
                  </a:moveTo>
                  <a:lnTo>
                    <a:pt x="3365869" y="893378"/>
                  </a:lnTo>
                  <a:lnTo>
                    <a:pt x="3311685" y="893748"/>
                  </a:lnTo>
                  <a:lnTo>
                    <a:pt x="3257702" y="893678"/>
                  </a:lnTo>
                  <a:lnTo>
                    <a:pt x="3204065" y="892925"/>
                  </a:lnTo>
                  <a:lnTo>
                    <a:pt x="3150921" y="891246"/>
                  </a:lnTo>
                  <a:lnTo>
                    <a:pt x="3098415" y="888398"/>
                  </a:lnTo>
                  <a:lnTo>
                    <a:pt x="3046693" y="884138"/>
                  </a:lnTo>
                  <a:lnTo>
                    <a:pt x="2995901" y="878224"/>
                  </a:lnTo>
                  <a:lnTo>
                    <a:pt x="2946183" y="870413"/>
                  </a:lnTo>
                  <a:lnTo>
                    <a:pt x="2897687" y="860461"/>
                  </a:lnTo>
                  <a:lnTo>
                    <a:pt x="2850557" y="848127"/>
                  </a:lnTo>
                  <a:lnTo>
                    <a:pt x="2804939" y="833167"/>
                  </a:lnTo>
                  <a:lnTo>
                    <a:pt x="2760979" y="815339"/>
                  </a:lnTo>
                  <a:lnTo>
                    <a:pt x="2718671" y="793669"/>
                  </a:lnTo>
                  <a:lnTo>
                    <a:pt x="2677846" y="767774"/>
                  </a:lnTo>
                  <a:lnTo>
                    <a:pt x="2638413" y="738300"/>
                  </a:lnTo>
                  <a:lnTo>
                    <a:pt x="2600276" y="705892"/>
                  </a:lnTo>
                  <a:lnTo>
                    <a:pt x="2563343" y="671194"/>
                  </a:lnTo>
                  <a:lnTo>
                    <a:pt x="2527520" y="634853"/>
                  </a:lnTo>
                  <a:lnTo>
                    <a:pt x="2492714" y="597512"/>
                  </a:lnTo>
                  <a:lnTo>
                    <a:pt x="2458829" y="559818"/>
                  </a:lnTo>
                  <a:lnTo>
                    <a:pt x="2425774" y="522415"/>
                  </a:lnTo>
                  <a:lnTo>
                    <a:pt x="2393454" y="485949"/>
                  </a:lnTo>
                  <a:lnTo>
                    <a:pt x="2361776" y="451064"/>
                  </a:lnTo>
                  <a:lnTo>
                    <a:pt x="2330645" y="418406"/>
                  </a:lnTo>
                  <a:lnTo>
                    <a:pt x="2299970" y="388619"/>
                  </a:lnTo>
                  <a:lnTo>
                    <a:pt x="2257208" y="347260"/>
                  </a:lnTo>
                  <a:lnTo>
                    <a:pt x="2216766" y="306475"/>
                  </a:lnTo>
                  <a:lnTo>
                    <a:pt x="2178332" y="266747"/>
                  </a:lnTo>
                  <a:lnTo>
                    <a:pt x="2141591" y="228554"/>
                  </a:lnTo>
                  <a:lnTo>
                    <a:pt x="2106229" y="192379"/>
                  </a:lnTo>
                  <a:lnTo>
                    <a:pt x="2071934" y="158702"/>
                  </a:lnTo>
                  <a:lnTo>
                    <a:pt x="2038391" y="128005"/>
                  </a:lnTo>
                  <a:lnTo>
                    <a:pt x="2005288" y="100767"/>
                  </a:lnTo>
                  <a:lnTo>
                    <a:pt x="1972309" y="77469"/>
                  </a:lnTo>
                  <a:lnTo>
                    <a:pt x="1924520" y="49682"/>
                  </a:lnTo>
                  <a:lnTo>
                    <a:pt x="1878706" y="30009"/>
                  </a:lnTo>
                  <a:lnTo>
                    <a:pt x="1834515" y="16827"/>
                  </a:lnTo>
                  <a:lnTo>
                    <a:pt x="1791593" y="8513"/>
                  </a:lnTo>
                  <a:lnTo>
                    <a:pt x="1749589" y="3445"/>
                  </a:lnTo>
                  <a:lnTo>
                    <a:pt x="1708150" y="0"/>
                  </a:lnTo>
                </a:path>
                <a:path w="3420109" h="899160">
                  <a:moveTo>
                    <a:pt x="3420109" y="0"/>
                  </a:moveTo>
                  <a:lnTo>
                    <a:pt x="3420109" y="0"/>
                  </a:lnTo>
                </a:path>
                <a:path w="3420109" h="899160">
                  <a:moveTo>
                    <a:pt x="1708150" y="899159"/>
                  </a:moveTo>
                  <a:lnTo>
                    <a:pt x="1708150" y="899159"/>
                  </a:lnTo>
                </a:path>
              </a:pathLst>
            </a:custGeom>
            <a:ln w="38097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97021" y="3841751"/>
            <a:ext cx="4519930" cy="1771014"/>
            <a:chOff x="2573021" y="3841751"/>
            <a:chExt cx="4519930" cy="1771014"/>
          </a:xfrm>
        </p:grpSpPr>
        <p:sp>
          <p:nvSpPr>
            <p:cNvPr id="13" name="object 13"/>
            <p:cNvSpPr/>
            <p:nvPr/>
          </p:nvSpPr>
          <p:spPr>
            <a:xfrm>
              <a:off x="2592069" y="5599429"/>
              <a:ext cx="4500880" cy="0"/>
            </a:xfrm>
            <a:custGeom>
              <a:avLst/>
              <a:gdLst/>
              <a:ahLst/>
              <a:cxnLst/>
              <a:rect l="l" t="t" r="r" b="b"/>
              <a:pathLst>
                <a:path w="4500880">
                  <a:moveTo>
                    <a:pt x="0" y="0"/>
                  </a:moveTo>
                  <a:lnTo>
                    <a:pt x="450088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2069" y="3860799"/>
              <a:ext cx="2809240" cy="1667510"/>
            </a:xfrm>
            <a:custGeom>
              <a:avLst/>
              <a:gdLst/>
              <a:ahLst/>
              <a:cxnLst/>
              <a:rect l="l" t="t" r="r" b="b"/>
              <a:pathLst>
                <a:path w="2809240" h="1667510">
                  <a:moveTo>
                    <a:pt x="0" y="1656080"/>
                  </a:moveTo>
                  <a:lnTo>
                    <a:pt x="48262" y="1657014"/>
                  </a:lnTo>
                  <a:lnTo>
                    <a:pt x="96431" y="1657526"/>
                  </a:lnTo>
                  <a:lnTo>
                    <a:pt x="144363" y="1657032"/>
                  </a:lnTo>
                  <a:lnTo>
                    <a:pt x="191911" y="1654951"/>
                  </a:lnTo>
                  <a:lnTo>
                    <a:pt x="238929" y="1650700"/>
                  </a:lnTo>
                  <a:lnTo>
                    <a:pt x="285273" y="1643697"/>
                  </a:lnTo>
                  <a:lnTo>
                    <a:pt x="330797" y="1633361"/>
                  </a:lnTo>
                  <a:lnTo>
                    <a:pt x="375355" y="1619108"/>
                  </a:lnTo>
                  <a:lnTo>
                    <a:pt x="418802" y="1600358"/>
                  </a:lnTo>
                  <a:lnTo>
                    <a:pt x="460992" y="1576528"/>
                  </a:lnTo>
                  <a:lnTo>
                    <a:pt x="501780" y="1547036"/>
                  </a:lnTo>
                  <a:lnTo>
                    <a:pt x="541019" y="1511300"/>
                  </a:lnTo>
                  <a:lnTo>
                    <a:pt x="590917" y="1450507"/>
                  </a:lnTo>
                  <a:lnTo>
                    <a:pt x="614915" y="1414233"/>
                  </a:lnTo>
                  <a:lnTo>
                    <a:pt x="638316" y="1374631"/>
                  </a:lnTo>
                  <a:lnTo>
                    <a:pt x="661151" y="1332144"/>
                  </a:lnTo>
                  <a:lnTo>
                    <a:pt x="683448" y="1287215"/>
                  </a:lnTo>
                  <a:lnTo>
                    <a:pt x="705235" y="1240287"/>
                  </a:lnTo>
                  <a:lnTo>
                    <a:pt x="726541" y="1191803"/>
                  </a:lnTo>
                  <a:lnTo>
                    <a:pt x="747394" y="1142206"/>
                  </a:lnTo>
                  <a:lnTo>
                    <a:pt x="767825" y="1091938"/>
                  </a:lnTo>
                  <a:lnTo>
                    <a:pt x="787861" y="1041443"/>
                  </a:lnTo>
                  <a:lnTo>
                    <a:pt x="807531" y="991164"/>
                  </a:lnTo>
                  <a:lnTo>
                    <a:pt x="826864" y="941543"/>
                  </a:lnTo>
                  <a:lnTo>
                    <a:pt x="845889" y="893024"/>
                  </a:lnTo>
                  <a:lnTo>
                    <a:pt x="864634" y="846049"/>
                  </a:lnTo>
                  <a:lnTo>
                    <a:pt x="883129" y="801061"/>
                  </a:lnTo>
                  <a:lnTo>
                    <a:pt x="901401" y="758504"/>
                  </a:lnTo>
                  <a:lnTo>
                    <a:pt x="919480" y="718819"/>
                  </a:lnTo>
                  <a:lnTo>
                    <a:pt x="943908" y="666115"/>
                  </a:lnTo>
                  <a:lnTo>
                    <a:pt x="967425" y="613710"/>
                  </a:lnTo>
                  <a:lnTo>
                    <a:pt x="990109" y="561900"/>
                  </a:lnTo>
                  <a:lnTo>
                    <a:pt x="1012041" y="510986"/>
                  </a:lnTo>
                  <a:lnTo>
                    <a:pt x="1033300" y="461264"/>
                  </a:lnTo>
                  <a:lnTo>
                    <a:pt x="1053965" y="413034"/>
                  </a:lnTo>
                  <a:lnTo>
                    <a:pt x="1074118" y="366594"/>
                  </a:lnTo>
                  <a:lnTo>
                    <a:pt x="1093837" y="322242"/>
                  </a:lnTo>
                  <a:lnTo>
                    <a:pt x="1113202" y="280276"/>
                  </a:lnTo>
                  <a:lnTo>
                    <a:pt x="1132293" y="240994"/>
                  </a:lnTo>
                  <a:lnTo>
                    <a:pt x="1151189" y="204696"/>
                  </a:lnTo>
                  <a:lnTo>
                    <a:pt x="1188720" y="142239"/>
                  </a:lnTo>
                  <a:lnTo>
                    <a:pt x="1227825" y="90957"/>
                  </a:lnTo>
                  <a:lnTo>
                    <a:pt x="1265343" y="54562"/>
                  </a:lnTo>
                  <a:lnTo>
                    <a:pt x="1301591" y="30162"/>
                  </a:lnTo>
                  <a:lnTo>
                    <a:pt x="1336886" y="14863"/>
                  </a:lnTo>
                  <a:lnTo>
                    <a:pt x="1371547" y="5773"/>
                  </a:lnTo>
                  <a:lnTo>
                    <a:pt x="1405890" y="0"/>
                  </a:lnTo>
                </a:path>
                <a:path w="2809240" h="1667510">
                  <a:moveTo>
                    <a:pt x="0" y="0"/>
                  </a:moveTo>
                  <a:lnTo>
                    <a:pt x="0" y="0"/>
                  </a:lnTo>
                </a:path>
                <a:path w="2809240" h="1667510">
                  <a:moveTo>
                    <a:pt x="1405890" y="1667510"/>
                  </a:moveTo>
                  <a:lnTo>
                    <a:pt x="1405890" y="1667510"/>
                  </a:lnTo>
                </a:path>
                <a:path w="2809240" h="1667510">
                  <a:moveTo>
                    <a:pt x="2809240" y="1656080"/>
                  </a:moveTo>
                  <a:lnTo>
                    <a:pt x="2760977" y="1657014"/>
                  </a:lnTo>
                  <a:lnTo>
                    <a:pt x="2712808" y="1657526"/>
                  </a:lnTo>
                  <a:lnTo>
                    <a:pt x="2664876" y="1657032"/>
                  </a:lnTo>
                  <a:lnTo>
                    <a:pt x="2617328" y="1654951"/>
                  </a:lnTo>
                  <a:lnTo>
                    <a:pt x="2570310" y="1650700"/>
                  </a:lnTo>
                  <a:lnTo>
                    <a:pt x="2523966" y="1643697"/>
                  </a:lnTo>
                  <a:lnTo>
                    <a:pt x="2478442" y="1633361"/>
                  </a:lnTo>
                  <a:lnTo>
                    <a:pt x="2433884" y="1619108"/>
                  </a:lnTo>
                  <a:lnTo>
                    <a:pt x="2390437" y="1600358"/>
                  </a:lnTo>
                  <a:lnTo>
                    <a:pt x="2348247" y="1576528"/>
                  </a:lnTo>
                  <a:lnTo>
                    <a:pt x="2307459" y="1547036"/>
                  </a:lnTo>
                  <a:lnTo>
                    <a:pt x="2268220" y="1511300"/>
                  </a:lnTo>
                  <a:lnTo>
                    <a:pt x="2218322" y="1450507"/>
                  </a:lnTo>
                  <a:lnTo>
                    <a:pt x="2194324" y="1414233"/>
                  </a:lnTo>
                  <a:lnTo>
                    <a:pt x="2170923" y="1374631"/>
                  </a:lnTo>
                  <a:lnTo>
                    <a:pt x="2148088" y="1332144"/>
                  </a:lnTo>
                  <a:lnTo>
                    <a:pt x="2125791" y="1287215"/>
                  </a:lnTo>
                  <a:lnTo>
                    <a:pt x="2104004" y="1240287"/>
                  </a:lnTo>
                  <a:lnTo>
                    <a:pt x="2082698" y="1191803"/>
                  </a:lnTo>
                  <a:lnTo>
                    <a:pt x="2061845" y="1142206"/>
                  </a:lnTo>
                  <a:lnTo>
                    <a:pt x="2041414" y="1091938"/>
                  </a:lnTo>
                  <a:lnTo>
                    <a:pt x="2021378" y="1041443"/>
                  </a:lnTo>
                  <a:lnTo>
                    <a:pt x="2001708" y="991164"/>
                  </a:lnTo>
                  <a:lnTo>
                    <a:pt x="1982375" y="941543"/>
                  </a:lnTo>
                  <a:lnTo>
                    <a:pt x="1963350" y="893024"/>
                  </a:lnTo>
                  <a:lnTo>
                    <a:pt x="1944605" y="846049"/>
                  </a:lnTo>
                  <a:lnTo>
                    <a:pt x="1926110" y="801061"/>
                  </a:lnTo>
                  <a:lnTo>
                    <a:pt x="1907838" y="758504"/>
                  </a:lnTo>
                  <a:lnTo>
                    <a:pt x="1889759" y="718819"/>
                  </a:lnTo>
                  <a:lnTo>
                    <a:pt x="1865331" y="666115"/>
                  </a:lnTo>
                  <a:lnTo>
                    <a:pt x="1841814" y="613710"/>
                  </a:lnTo>
                  <a:lnTo>
                    <a:pt x="1819130" y="561900"/>
                  </a:lnTo>
                  <a:lnTo>
                    <a:pt x="1797198" y="510986"/>
                  </a:lnTo>
                  <a:lnTo>
                    <a:pt x="1775939" y="461264"/>
                  </a:lnTo>
                  <a:lnTo>
                    <a:pt x="1755274" y="413034"/>
                  </a:lnTo>
                  <a:lnTo>
                    <a:pt x="1735121" y="366594"/>
                  </a:lnTo>
                  <a:lnTo>
                    <a:pt x="1715402" y="322242"/>
                  </a:lnTo>
                  <a:lnTo>
                    <a:pt x="1696037" y="280276"/>
                  </a:lnTo>
                  <a:lnTo>
                    <a:pt x="1676946" y="240994"/>
                  </a:lnTo>
                  <a:lnTo>
                    <a:pt x="1658050" y="204696"/>
                  </a:lnTo>
                  <a:lnTo>
                    <a:pt x="1620520" y="142239"/>
                  </a:lnTo>
                  <a:lnTo>
                    <a:pt x="1580973" y="90957"/>
                  </a:lnTo>
                  <a:lnTo>
                    <a:pt x="1543332" y="54562"/>
                  </a:lnTo>
                  <a:lnTo>
                    <a:pt x="1507172" y="30162"/>
                  </a:lnTo>
                  <a:lnTo>
                    <a:pt x="1472071" y="14863"/>
                  </a:lnTo>
                  <a:lnTo>
                    <a:pt x="1437604" y="5773"/>
                  </a:lnTo>
                  <a:lnTo>
                    <a:pt x="1403350" y="0"/>
                  </a:lnTo>
                </a:path>
                <a:path w="2809240" h="1667510">
                  <a:moveTo>
                    <a:pt x="2809240" y="0"/>
                  </a:moveTo>
                  <a:lnTo>
                    <a:pt x="2809240" y="0"/>
                  </a:lnTo>
                </a:path>
                <a:path w="2809240" h="1667510">
                  <a:moveTo>
                    <a:pt x="1403350" y="1667510"/>
                  </a:moveTo>
                  <a:lnTo>
                    <a:pt x="1403350" y="166751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9969" y="4519929"/>
              <a:ext cx="3421379" cy="897890"/>
            </a:xfrm>
            <a:custGeom>
              <a:avLst/>
              <a:gdLst/>
              <a:ahLst/>
              <a:cxnLst/>
              <a:rect l="l" t="t" r="r" b="b"/>
              <a:pathLst>
                <a:path w="3421379" h="897889">
                  <a:moveTo>
                    <a:pt x="0" y="892810"/>
                  </a:moveTo>
                  <a:lnTo>
                    <a:pt x="54219" y="893356"/>
                  </a:lnTo>
                  <a:lnTo>
                    <a:pt x="108348" y="893667"/>
                  </a:lnTo>
                  <a:lnTo>
                    <a:pt x="162251" y="893507"/>
                  </a:lnTo>
                  <a:lnTo>
                    <a:pt x="215794" y="892638"/>
                  </a:lnTo>
                  <a:lnTo>
                    <a:pt x="268841" y="890827"/>
                  </a:lnTo>
                  <a:lnTo>
                    <a:pt x="321257" y="887836"/>
                  </a:lnTo>
                  <a:lnTo>
                    <a:pt x="372906" y="883430"/>
                  </a:lnTo>
                  <a:lnTo>
                    <a:pt x="423653" y="877373"/>
                  </a:lnTo>
                  <a:lnTo>
                    <a:pt x="473364" y="869429"/>
                  </a:lnTo>
                  <a:lnTo>
                    <a:pt x="521902" y="859363"/>
                  </a:lnTo>
                  <a:lnTo>
                    <a:pt x="569132" y="846938"/>
                  </a:lnTo>
                  <a:lnTo>
                    <a:pt x="614920" y="831919"/>
                  </a:lnTo>
                  <a:lnTo>
                    <a:pt x="659129" y="814070"/>
                  </a:lnTo>
                  <a:lnTo>
                    <a:pt x="701438" y="792420"/>
                  </a:lnTo>
                  <a:lnTo>
                    <a:pt x="742263" y="766581"/>
                  </a:lnTo>
                  <a:lnTo>
                    <a:pt x="781696" y="737186"/>
                  </a:lnTo>
                  <a:lnTo>
                    <a:pt x="819833" y="704871"/>
                  </a:lnTo>
                  <a:lnTo>
                    <a:pt x="856766" y="670271"/>
                  </a:lnTo>
                  <a:lnTo>
                    <a:pt x="892589" y="634020"/>
                  </a:lnTo>
                  <a:lnTo>
                    <a:pt x="927395" y="596752"/>
                  </a:lnTo>
                  <a:lnTo>
                    <a:pt x="961280" y="559103"/>
                  </a:lnTo>
                  <a:lnTo>
                    <a:pt x="994335" y="521707"/>
                  </a:lnTo>
                  <a:lnTo>
                    <a:pt x="1026655" y="485199"/>
                  </a:lnTo>
                  <a:lnTo>
                    <a:pt x="1058333" y="450214"/>
                  </a:lnTo>
                  <a:lnTo>
                    <a:pt x="1089464" y="417386"/>
                  </a:lnTo>
                  <a:lnTo>
                    <a:pt x="1120139" y="387350"/>
                  </a:lnTo>
                  <a:lnTo>
                    <a:pt x="1162901" y="346366"/>
                  </a:lnTo>
                  <a:lnTo>
                    <a:pt x="1203343" y="305864"/>
                  </a:lnTo>
                  <a:lnTo>
                    <a:pt x="1241777" y="266323"/>
                  </a:lnTo>
                  <a:lnTo>
                    <a:pt x="1278518" y="228225"/>
                  </a:lnTo>
                  <a:lnTo>
                    <a:pt x="1313880" y="192050"/>
                  </a:lnTo>
                  <a:lnTo>
                    <a:pt x="1348175" y="158279"/>
                  </a:lnTo>
                  <a:lnTo>
                    <a:pt x="1381718" y="127393"/>
                  </a:lnTo>
                  <a:lnTo>
                    <a:pt x="1414821" y="99873"/>
                  </a:lnTo>
                  <a:lnTo>
                    <a:pt x="1447800" y="76200"/>
                  </a:lnTo>
                  <a:lnTo>
                    <a:pt x="1496030" y="48859"/>
                  </a:lnTo>
                  <a:lnTo>
                    <a:pt x="1541968" y="29351"/>
                  </a:lnTo>
                  <a:lnTo>
                    <a:pt x="1586071" y="16192"/>
                  </a:lnTo>
                  <a:lnTo>
                    <a:pt x="1628798" y="7902"/>
                  </a:lnTo>
                  <a:lnTo>
                    <a:pt x="1670608" y="2998"/>
                  </a:lnTo>
                  <a:lnTo>
                    <a:pt x="1711959" y="0"/>
                  </a:lnTo>
                </a:path>
                <a:path w="3421379" h="897889">
                  <a:moveTo>
                    <a:pt x="0" y="0"/>
                  </a:moveTo>
                  <a:lnTo>
                    <a:pt x="0" y="0"/>
                  </a:lnTo>
                </a:path>
                <a:path w="3421379" h="897889">
                  <a:moveTo>
                    <a:pt x="1711959" y="897890"/>
                  </a:moveTo>
                  <a:lnTo>
                    <a:pt x="1711959" y="897890"/>
                  </a:lnTo>
                </a:path>
                <a:path w="3421379" h="897889">
                  <a:moveTo>
                    <a:pt x="3421379" y="892810"/>
                  </a:moveTo>
                  <a:lnTo>
                    <a:pt x="3367160" y="893356"/>
                  </a:lnTo>
                  <a:lnTo>
                    <a:pt x="3313031" y="893667"/>
                  </a:lnTo>
                  <a:lnTo>
                    <a:pt x="3259128" y="893507"/>
                  </a:lnTo>
                  <a:lnTo>
                    <a:pt x="3205585" y="892638"/>
                  </a:lnTo>
                  <a:lnTo>
                    <a:pt x="3152538" y="890827"/>
                  </a:lnTo>
                  <a:lnTo>
                    <a:pt x="3100122" y="887836"/>
                  </a:lnTo>
                  <a:lnTo>
                    <a:pt x="3048473" y="883430"/>
                  </a:lnTo>
                  <a:lnTo>
                    <a:pt x="2997726" y="877373"/>
                  </a:lnTo>
                  <a:lnTo>
                    <a:pt x="2948015" y="869429"/>
                  </a:lnTo>
                  <a:lnTo>
                    <a:pt x="2899477" y="859363"/>
                  </a:lnTo>
                  <a:lnTo>
                    <a:pt x="2852247" y="846938"/>
                  </a:lnTo>
                  <a:lnTo>
                    <a:pt x="2806459" y="831919"/>
                  </a:lnTo>
                  <a:lnTo>
                    <a:pt x="2762250" y="814070"/>
                  </a:lnTo>
                  <a:lnTo>
                    <a:pt x="2719941" y="792420"/>
                  </a:lnTo>
                  <a:lnTo>
                    <a:pt x="2679116" y="766581"/>
                  </a:lnTo>
                  <a:lnTo>
                    <a:pt x="2639683" y="737186"/>
                  </a:lnTo>
                  <a:lnTo>
                    <a:pt x="2601546" y="704871"/>
                  </a:lnTo>
                  <a:lnTo>
                    <a:pt x="2564613" y="670271"/>
                  </a:lnTo>
                  <a:lnTo>
                    <a:pt x="2528790" y="634020"/>
                  </a:lnTo>
                  <a:lnTo>
                    <a:pt x="2493984" y="596752"/>
                  </a:lnTo>
                  <a:lnTo>
                    <a:pt x="2460099" y="559103"/>
                  </a:lnTo>
                  <a:lnTo>
                    <a:pt x="2427044" y="521707"/>
                  </a:lnTo>
                  <a:lnTo>
                    <a:pt x="2394724" y="485199"/>
                  </a:lnTo>
                  <a:lnTo>
                    <a:pt x="2363046" y="450214"/>
                  </a:lnTo>
                  <a:lnTo>
                    <a:pt x="2331915" y="417386"/>
                  </a:lnTo>
                  <a:lnTo>
                    <a:pt x="2301240" y="387350"/>
                  </a:lnTo>
                  <a:lnTo>
                    <a:pt x="2258478" y="346366"/>
                  </a:lnTo>
                  <a:lnTo>
                    <a:pt x="2218036" y="305864"/>
                  </a:lnTo>
                  <a:lnTo>
                    <a:pt x="2179602" y="266323"/>
                  </a:lnTo>
                  <a:lnTo>
                    <a:pt x="2142861" y="228225"/>
                  </a:lnTo>
                  <a:lnTo>
                    <a:pt x="2107499" y="192050"/>
                  </a:lnTo>
                  <a:lnTo>
                    <a:pt x="2073204" y="158279"/>
                  </a:lnTo>
                  <a:lnTo>
                    <a:pt x="2039661" y="127393"/>
                  </a:lnTo>
                  <a:lnTo>
                    <a:pt x="2006558" y="99873"/>
                  </a:lnTo>
                  <a:lnTo>
                    <a:pt x="1973579" y="76200"/>
                  </a:lnTo>
                  <a:lnTo>
                    <a:pt x="1925349" y="48859"/>
                  </a:lnTo>
                  <a:lnTo>
                    <a:pt x="1879411" y="29351"/>
                  </a:lnTo>
                  <a:lnTo>
                    <a:pt x="1835308" y="16192"/>
                  </a:lnTo>
                  <a:lnTo>
                    <a:pt x="1792581" y="7902"/>
                  </a:lnTo>
                  <a:lnTo>
                    <a:pt x="1750771" y="2998"/>
                  </a:lnTo>
                  <a:lnTo>
                    <a:pt x="1709419" y="0"/>
                  </a:lnTo>
                </a:path>
                <a:path w="3421379" h="897889">
                  <a:moveTo>
                    <a:pt x="3421379" y="0"/>
                  </a:moveTo>
                  <a:lnTo>
                    <a:pt x="3421379" y="0"/>
                  </a:lnTo>
                </a:path>
                <a:path w="3421379" h="897889">
                  <a:moveTo>
                    <a:pt x="1709419" y="897890"/>
                  </a:moveTo>
                  <a:lnTo>
                    <a:pt x="1709419" y="897890"/>
                  </a:lnTo>
                </a:path>
              </a:pathLst>
            </a:custGeom>
            <a:ln w="38097">
              <a:solidFill>
                <a:srgbClr val="006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01720" y="3221814"/>
            <a:ext cx="951230" cy="9169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5405">
              <a:spcBef>
                <a:spcPts val="730"/>
              </a:spcBef>
            </a:pPr>
            <a:r>
              <a:rPr sz="2400" spc="-50" dirty="0">
                <a:latin typeface="Symbol"/>
                <a:cs typeface="Symbol"/>
              </a:rPr>
              <a:t></a:t>
            </a:r>
            <a:r>
              <a:rPr sz="2025" spc="-75" baseline="-24691" dirty="0">
                <a:latin typeface="Times New Roman"/>
                <a:cs typeface="Times New Roman"/>
              </a:rPr>
              <a:t>1  </a:t>
            </a:r>
            <a:r>
              <a:rPr sz="2300" spc="15" dirty="0">
                <a:latin typeface="Symbol"/>
                <a:cs typeface="Symbol"/>
              </a:rPr>
              <a:t>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</a:t>
            </a:r>
            <a:r>
              <a:rPr sz="2025" spc="37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  <a:p>
            <a:pPr marL="38100">
              <a:spcBef>
                <a:spcPts val="630"/>
              </a:spcBef>
            </a:pPr>
            <a:r>
              <a:rPr sz="2400" spc="45" dirty="0">
                <a:latin typeface="Symbol"/>
                <a:cs typeface="Symbol"/>
              </a:rPr>
              <a:t></a:t>
            </a:r>
            <a:r>
              <a:rPr sz="2025" spc="67" baseline="-24691" dirty="0">
                <a:latin typeface="Times New Roman"/>
                <a:cs typeface="Times New Roman"/>
              </a:rPr>
              <a:t>1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Symbol"/>
                <a:cs typeface="Symbol"/>
              </a:rPr>
              <a:t>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025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9390" y="3235776"/>
            <a:ext cx="946150" cy="9169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5405">
              <a:spcBef>
                <a:spcPts val="730"/>
              </a:spcBef>
            </a:pPr>
            <a:r>
              <a:rPr sz="2400" spc="-55" dirty="0">
                <a:latin typeface="Symbol"/>
                <a:cs typeface="Symbol"/>
              </a:rPr>
              <a:t></a:t>
            </a:r>
            <a:r>
              <a:rPr sz="2025" spc="-82" baseline="-24691" dirty="0">
                <a:latin typeface="Times New Roman"/>
                <a:cs typeface="Times New Roman"/>
              </a:rPr>
              <a:t>1 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</a:t>
            </a:r>
            <a:r>
              <a:rPr sz="2025" spc="30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  <a:p>
            <a:pPr marL="38100">
              <a:spcBef>
                <a:spcPts val="630"/>
              </a:spcBef>
            </a:pPr>
            <a:r>
              <a:rPr sz="2400" spc="45" dirty="0">
                <a:latin typeface="Symbol"/>
                <a:cs typeface="Symbol"/>
              </a:rPr>
              <a:t></a:t>
            </a:r>
            <a:r>
              <a:rPr sz="2025" spc="67" baseline="-24691" dirty="0">
                <a:latin typeface="Times New Roman"/>
                <a:cs typeface="Times New Roman"/>
              </a:rPr>
              <a:t>1 </a:t>
            </a:r>
            <a:r>
              <a:rPr sz="2300" spc="15" dirty="0">
                <a:latin typeface="Symbol"/>
                <a:cs typeface="Symbol"/>
              </a:rPr>
              <a:t>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Symbol"/>
                <a:cs typeface="Symbol"/>
              </a:rPr>
              <a:t>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025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2640" y="5426532"/>
            <a:ext cx="946150" cy="914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5405">
              <a:spcBef>
                <a:spcPts val="720"/>
              </a:spcBef>
            </a:pPr>
            <a:r>
              <a:rPr sz="2400" spc="-55" dirty="0">
                <a:latin typeface="Symbol"/>
                <a:cs typeface="Symbol"/>
              </a:rPr>
              <a:t></a:t>
            </a:r>
            <a:r>
              <a:rPr sz="2025" spc="-82" baseline="-24691" dirty="0">
                <a:latin typeface="Times New Roman"/>
                <a:cs typeface="Times New Roman"/>
              </a:rPr>
              <a:t>1  </a:t>
            </a:r>
            <a:r>
              <a:rPr sz="2300" spc="15" dirty="0">
                <a:latin typeface="Symbol"/>
                <a:cs typeface="Symbol"/>
              </a:rPr>
              <a:t>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</a:t>
            </a:r>
            <a:r>
              <a:rPr sz="2025" spc="37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  <a:p>
            <a:pPr marL="38100">
              <a:spcBef>
                <a:spcPts val="620"/>
              </a:spcBef>
            </a:pPr>
            <a:r>
              <a:rPr sz="2400" spc="40" dirty="0">
                <a:latin typeface="Symbol"/>
                <a:cs typeface="Symbol"/>
              </a:rPr>
              <a:t></a:t>
            </a:r>
            <a:r>
              <a:rPr sz="2025" spc="60" baseline="-24691" dirty="0">
                <a:latin typeface="Times New Roman"/>
                <a:cs typeface="Times New Roman"/>
              </a:rPr>
              <a:t>1 </a:t>
            </a:r>
            <a:r>
              <a:rPr sz="2300" spc="15" dirty="0">
                <a:latin typeface="Symbol"/>
                <a:cs typeface="Symbol"/>
              </a:rPr>
              <a:t>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Symbol"/>
                <a:cs typeface="Symbol"/>
              </a:rPr>
              <a:t>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025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0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33600" y="1600200"/>
            <a:ext cx="9956800" cy="256544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8300" marR="777240" indent="-342900">
              <a:lnSpc>
                <a:spcPts val="3840"/>
              </a:lnSpc>
              <a:spcBef>
                <a:spcPts val="225"/>
              </a:spcBef>
            </a:pPr>
            <a:r>
              <a:rPr sz="3200" b="1" spc="-30" dirty="0" err="1">
                <a:latin typeface="Arial"/>
                <a:cs typeface="Arial"/>
              </a:rPr>
              <a:t>Distribusi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Standard </a:t>
            </a:r>
            <a:r>
              <a:rPr sz="3200" dirty="0"/>
              <a:t>(Standardized)  </a:t>
            </a:r>
            <a:r>
              <a:rPr sz="3200" b="1" spc="-5" dirty="0">
                <a:latin typeface="Arial"/>
                <a:cs typeface="Arial"/>
              </a:rPr>
              <a:t>Normal </a:t>
            </a:r>
            <a:r>
              <a:rPr sz="3200" dirty="0"/>
              <a:t>adalah distribusi normal yang  </a:t>
            </a:r>
            <a:r>
              <a:rPr sz="3200" spc="5" dirty="0"/>
              <a:t>mempunyai </a:t>
            </a:r>
            <a:r>
              <a:rPr sz="3200" dirty="0"/>
              <a:t>parameter </a:t>
            </a:r>
            <a:r>
              <a:rPr sz="3300" spc="-60" dirty="0">
                <a:latin typeface="Symbol"/>
                <a:cs typeface="Symbol"/>
              </a:rPr>
              <a:t>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200" dirty="0"/>
              <a:t>= 0 dan </a:t>
            </a:r>
            <a:r>
              <a:rPr sz="3300" spc="-65" dirty="0">
                <a:latin typeface="Symbol"/>
                <a:cs typeface="Symbol"/>
              </a:rPr>
              <a:t>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</a:p>
          <a:p>
            <a:pPr marL="368300" marR="17780" indent="-342900">
              <a:lnSpc>
                <a:spcPct val="100000"/>
              </a:lnSpc>
              <a:spcBef>
                <a:spcPts val="665"/>
              </a:spcBef>
            </a:pPr>
            <a:r>
              <a:rPr sz="3200" spc="-30" dirty="0" err="1"/>
              <a:t>Distribusi</a:t>
            </a:r>
            <a:r>
              <a:rPr sz="3200" spc="-30" dirty="0"/>
              <a:t> </a:t>
            </a:r>
            <a:r>
              <a:rPr sz="3200" spc="-5" dirty="0"/>
              <a:t>Standard </a:t>
            </a:r>
            <a:r>
              <a:rPr sz="3200" dirty="0"/>
              <a:t>(Standardized) Normal  </a:t>
            </a:r>
            <a:r>
              <a:rPr sz="3200" spc="-5" dirty="0"/>
              <a:t>juga </a:t>
            </a:r>
            <a:r>
              <a:rPr sz="3200" dirty="0"/>
              <a:t>disebut dengan </a:t>
            </a:r>
            <a:r>
              <a:rPr sz="3200" spc="-5" dirty="0"/>
              <a:t>Distribusi</a:t>
            </a:r>
            <a:r>
              <a:rPr sz="3200" spc="70" dirty="0"/>
              <a:t> </a:t>
            </a:r>
            <a:r>
              <a:rPr sz="3200" i="1" dirty="0">
                <a:latin typeface="Times New Roman"/>
                <a:cs typeface="Times New Roman"/>
              </a:rPr>
              <a:t>Z.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5729" y="4220209"/>
            <a:ext cx="3474720" cy="201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Standard Normal</a:t>
            </a:r>
            <a:endParaRPr lang="fr-FR" spc="-750" dirty="0"/>
          </a:p>
        </p:txBody>
      </p:sp>
    </p:spTree>
    <p:extLst>
      <p:ext uri="{BB962C8B-B14F-4D97-AF65-F5344CB8AC3E}">
        <p14:creationId xmlns:p14="http://schemas.microsoft.com/office/powerpoint/2010/main" val="200624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331970" y="3161029"/>
            <a:ext cx="828040" cy="464184"/>
            <a:chOff x="2807970" y="3161029"/>
            <a:chExt cx="828040" cy="464184"/>
          </a:xfrm>
        </p:grpSpPr>
        <p:sp>
          <p:nvSpPr>
            <p:cNvPr id="5" name="object 5"/>
            <p:cNvSpPr/>
            <p:nvPr/>
          </p:nvSpPr>
          <p:spPr>
            <a:xfrm>
              <a:off x="2893060" y="3472179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19" h="27939">
                  <a:moveTo>
                    <a:pt x="0" y="27940"/>
                  </a:moveTo>
                  <a:lnTo>
                    <a:pt x="45719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8780" y="3479799"/>
              <a:ext cx="67310" cy="129539"/>
            </a:xfrm>
            <a:custGeom>
              <a:avLst/>
              <a:gdLst/>
              <a:ahLst/>
              <a:cxnLst/>
              <a:rect l="l" t="t" r="r" b="b"/>
              <a:pathLst>
                <a:path w="67310" h="129539">
                  <a:moveTo>
                    <a:pt x="0" y="0"/>
                  </a:moveTo>
                  <a:lnTo>
                    <a:pt x="67309" y="129539"/>
                  </a:lnTo>
                </a:path>
              </a:pathLst>
            </a:custGeom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7970" y="3168649"/>
              <a:ext cx="828040" cy="440690"/>
            </a:xfrm>
            <a:custGeom>
              <a:avLst/>
              <a:gdLst/>
              <a:ahLst/>
              <a:cxnLst/>
              <a:rect l="l" t="t" r="r" b="b"/>
              <a:pathLst>
                <a:path w="828039" h="440689">
                  <a:moveTo>
                    <a:pt x="205740" y="440689"/>
                  </a:moveTo>
                  <a:lnTo>
                    <a:pt x="294640" y="55879"/>
                  </a:lnTo>
                </a:path>
                <a:path w="828039" h="440689">
                  <a:moveTo>
                    <a:pt x="294640" y="55879"/>
                  </a:moveTo>
                  <a:lnTo>
                    <a:pt x="751840" y="55879"/>
                  </a:lnTo>
                </a:path>
                <a:path w="828039" h="440689">
                  <a:moveTo>
                    <a:pt x="0" y="0"/>
                  </a:moveTo>
                  <a:lnTo>
                    <a:pt x="8280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6771" y="3182828"/>
            <a:ext cx="381635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00" spc="-204" dirty="0">
                <a:latin typeface="Times New Roman"/>
                <a:cs typeface="Times New Roman"/>
              </a:rPr>
              <a:t>2</a:t>
            </a:r>
            <a:r>
              <a:rPr sz="3050" spc="-175" dirty="0">
                <a:latin typeface="Symbol"/>
                <a:cs typeface="Symbol"/>
              </a:rPr>
              <a:t>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5970" y="1502627"/>
            <a:ext cx="6823075" cy="145616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0" indent="-342900"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Parameter </a:t>
            </a:r>
            <a:r>
              <a:rPr sz="2400" dirty="0">
                <a:latin typeface="UnDotum"/>
                <a:cs typeface="UnDotum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lang="en-ID" sz="2450" spc="-30" dirty="0">
                <a:latin typeface="Times New Roman"/>
                <a:cs typeface="Times New Roman"/>
              </a:rPr>
              <a:t>  </a:t>
            </a:r>
            <a:r>
              <a:rPr sz="2400" spc="-5" dirty="0">
                <a:latin typeface="Times New Roman"/>
                <a:cs typeface="Times New Roman"/>
              </a:rPr>
              <a:t>(mean) </a:t>
            </a:r>
            <a:r>
              <a:rPr sz="2400" spc="-10" dirty="0">
                <a:latin typeface="Arial"/>
                <a:cs typeface="Arial"/>
              </a:rPr>
              <a:t>dan </a:t>
            </a:r>
            <a:r>
              <a:rPr sz="2450" spc="-35" dirty="0">
                <a:latin typeface="Symbol"/>
                <a:cs typeface="Symbol"/>
              </a:rPr>
              <a:t>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(standard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deviation)</a:t>
            </a:r>
          </a:p>
          <a:p>
            <a:pPr marL="381000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Arial"/>
                <a:cs typeface="Arial"/>
              </a:rPr>
              <a:t>Probability </a:t>
            </a:r>
            <a:r>
              <a:rPr sz="2400" spc="-5" dirty="0">
                <a:latin typeface="Arial"/>
                <a:cs typeface="Arial"/>
              </a:rPr>
              <a:t>Density </a:t>
            </a:r>
            <a:r>
              <a:rPr sz="2400" spc="-10" dirty="0">
                <a:latin typeface="Arial"/>
                <a:cs typeface="Arial"/>
              </a:rPr>
              <a:t>Function,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R="1262380" algn="ctr">
              <a:lnSpc>
                <a:spcPts val="270"/>
              </a:lnSpc>
              <a:spcBef>
                <a:spcPts val="1450"/>
              </a:spcBef>
            </a:pPr>
            <a:r>
              <a:rPr sz="1250" spc="-3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R="1449705" algn="ctr">
              <a:lnSpc>
                <a:spcPts val="2370"/>
              </a:lnSpc>
              <a:tabLst>
                <a:tab pos="558165" algn="l"/>
              </a:tabLst>
            </a:pPr>
            <a:r>
              <a:rPr sz="4500" i="1" spc="-7" baseline="-25000" dirty="0">
                <a:latin typeface="Times New Roman"/>
                <a:cs typeface="Times New Roman"/>
              </a:rPr>
              <a:t>e</a:t>
            </a:r>
            <a:r>
              <a:rPr sz="1750" spc="-5" dirty="0">
                <a:latin typeface="Symbol"/>
                <a:cs typeface="Symbol"/>
              </a:rPr>
              <a:t></a:t>
            </a:r>
            <a:r>
              <a:rPr sz="1750" spc="-185" dirty="0">
                <a:latin typeface="Times New Roman"/>
                <a:cs typeface="Times New Roman"/>
              </a:rPr>
              <a:t> </a:t>
            </a:r>
            <a:r>
              <a:rPr sz="1750" i="1" spc="-35" dirty="0">
                <a:latin typeface="Times New Roman"/>
                <a:cs typeface="Times New Roman"/>
              </a:rPr>
              <a:t>x	</a:t>
            </a:r>
            <a:r>
              <a:rPr sz="1750" spc="-25" dirty="0">
                <a:latin typeface="Times New Roman"/>
                <a:cs typeface="Times New Roman"/>
              </a:rPr>
              <a:t>/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2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8511" y="2870200"/>
            <a:ext cx="927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i="1" spc="-40" dirty="0">
                <a:latin typeface="Times New Roman"/>
                <a:cs typeface="Times New Roman"/>
              </a:rPr>
              <a:t>f </a:t>
            </a:r>
            <a:r>
              <a:rPr sz="3000" spc="40" dirty="0">
                <a:latin typeface="Times New Roman"/>
                <a:cs typeface="Times New Roman"/>
              </a:rPr>
              <a:t>(</a:t>
            </a:r>
            <a:r>
              <a:rPr sz="3000" i="1" spc="40" dirty="0">
                <a:latin typeface="Times New Roman"/>
                <a:cs typeface="Times New Roman"/>
              </a:rPr>
              <a:t>x</a:t>
            </a:r>
            <a:r>
              <a:rPr sz="3000" spc="40" dirty="0">
                <a:latin typeface="Times New Roman"/>
                <a:cs typeface="Times New Roman"/>
              </a:rPr>
              <a:t>)</a:t>
            </a:r>
            <a:r>
              <a:rPr sz="3000" spc="-20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8479" y="5948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869431" y="2042162"/>
            <a:ext cx="3403600" cy="1329055"/>
            <a:chOff x="5345431" y="2042161"/>
            <a:chExt cx="3403600" cy="1329055"/>
          </a:xfrm>
        </p:grpSpPr>
        <p:sp>
          <p:nvSpPr>
            <p:cNvPr id="13" name="object 13"/>
            <p:cNvSpPr/>
            <p:nvPr/>
          </p:nvSpPr>
          <p:spPr>
            <a:xfrm>
              <a:off x="5364479" y="3357879"/>
              <a:ext cx="3384550" cy="0"/>
            </a:xfrm>
            <a:custGeom>
              <a:avLst/>
              <a:gdLst/>
              <a:ahLst/>
              <a:cxnLst/>
              <a:rect l="l" t="t" r="r" b="b"/>
              <a:pathLst>
                <a:path w="3384550">
                  <a:moveTo>
                    <a:pt x="0" y="0"/>
                  </a:moveTo>
                  <a:lnTo>
                    <a:pt x="338455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4479" y="2061209"/>
              <a:ext cx="3313429" cy="1224280"/>
            </a:xfrm>
            <a:custGeom>
              <a:avLst/>
              <a:gdLst/>
              <a:ahLst/>
              <a:cxnLst/>
              <a:rect l="l" t="t" r="r" b="b"/>
              <a:pathLst>
                <a:path w="3313429" h="1224279">
                  <a:moveTo>
                    <a:pt x="0" y="1215389"/>
                  </a:moveTo>
                  <a:lnTo>
                    <a:pt x="52461" y="1216236"/>
                  </a:lnTo>
                  <a:lnTo>
                    <a:pt x="104835" y="1216794"/>
                  </a:lnTo>
                  <a:lnTo>
                    <a:pt x="156992" y="1216732"/>
                  </a:lnTo>
                  <a:lnTo>
                    <a:pt x="208797" y="1215716"/>
                  </a:lnTo>
                  <a:lnTo>
                    <a:pt x="260121" y="1213413"/>
                  </a:lnTo>
                  <a:lnTo>
                    <a:pt x="310831" y="1209490"/>
                  </a:lnTo>
                  <a:lnTo>
                    <a:pt x="360795" y="1203614"/>
                  </a:lnTo>
                  <a:lnTo>
                    <a:pt x="409882" y="1195453"/>
                  </a:lnTo>
                  <a:lnTo>
                    <a:pt x="457959" y="1184674"/>
                  </a:lnTo>
                  <a:lnTo>
                    <a:pt x="504895" y="1170942"/>
                  </a:lnTo>
                  <a:lnTo>
                    <a:pt x="550559" y="1153927"/>
                  </a:lnTo>
                  <a:lnTo>
                    <a:pt x="594817" y="1133293"/>
                  </a:lnTo>
                  <a:lnTo>
                    <a:pt x="637540" y="1108710"/>
                  </a:lnTo>
                  <a:lnTo>
                    <a:pt x="673279" y="1083693"/>
                  </a:lnTo>
                  <a:lnTo>
                    <a:pt x="707894" y="1054235"/>
                  </a:lnTo>
                  <a:lnTo>
                    <a:pt x="741446" y="1020907"/>
                  </a:lnTo>
                  <a:lnTo>
                    <a:pt x="773995" y="984280"/>
                  </a:lnTo>
                  <a:lnTo>
                    <a:pt x="805603" y="944927"/>
                  </a:lnTo>
                  <a:lnTo>
                    <a:pt x="836330" y="903417"/>
                  </a:lnTo>
                  <a:lnTo>
                    <a:pt x="866238" y="860322"/>
                  </a:lnTo>
                  <a:lnTo>
                    <a:pt x="895387" y="816213"/>
                  </a:lnTo>
                  <a:lnTo>
                    <a:pt x="923838" y="771662"/>
                  </a:lnTo>
                  <a:lnTo>
                    <a:pt x="951653" y="727239"/>
                  </a:lnTo>
                  <a:lnTo>
                    <a:pt x="978892" y="683517"/>
                  </a:lnTo>
                  <a:lnTo>
                    <a:pt x="1005616" y="641065"/>
                  </a:lnTo>
                  <a:lnTo>
                    <a:pt x="1031886" y="600456"/>
                  </a:lnTo>
                  <a:lnTo>
                    <a:pt x="1057764" y="562260"/>
                  </a:lnTo>
                  <a:lnTo>
                    <a:pt x="1083310" y="527050"/>
                  </a:lnTo>
                  <a:lnTo>
                    <a:pt x="1120797" y="476838"/>
                  </a:lnTo>
                  <a:lnTo>
                    <a:pt x="1156441" y="427106"/>
                  </a:lnTo>
                  <a:lnTo>
                    <a:pt x="1190454" y="378334"/>
                  </a:lnTo>
                  <a:lnTo>
                    <a:pt x="1223050" y="331002"/>
                  </a:lnTo>
                  <a:lnTo>
                    <a:pt x="1254442" y="285591"/>
                  </a:lnTo>
                  <a:lnTo>
                    <a:pt x="1284843" y="242580"/>
                  </a:lnTo>
                  <a:lnTo>
                    <a:pt x="1314467" y="202449"/>
                  </a:lnTo>
                  <a:lnTo>
                    <a:pt x="1343527" y="165679"/>
                  </a:lnTo>
                  <a:lnTo>
                    <a:pt x="1372237" y="132749"/>
                  </a:lnTo>
                  <a:lnTo>
                    <a:pt x="1400810" y="104139"/>
                  </a:lnTo>
                  <a:lnTo>
                    <a:pt x="1447770" y="66528"/>
                  </a:lnTo>
                  <a:lnTo>
                    <a:pt x="1492438" y="39887"/>
                  </a:lnTo>
                  <a:lnTo>
                    <a:pt x="1535271" y="22066"/>
                  </a:lnTo>
                  <a:lnTo>
                    <a:pt x="1576728" y="10912"/>
                  </a:lnTo>
                  <a:lnTo>
                    <a:pt x="1617268" y="4274"/>
                  </a:lnTo>
                  <a:lnTo>
                    <a:pt x="1657350" y="0"/>
                  </a:lnTo>
                </a:path>
                <a:path w="3313429" h="1224279">
                  <a:moveTo>
                    <a:pt x="0" y="0"/>
                  </a:moveTo>
                  <a:lnTo>
                    <a:pt x="0" y="0"/>
                  </a:lnTo>
                </a:path>
                <a:path w="3313429" h="1224279">
                  <a:moveTo>
                    <a:pt x="1657350" y="1224279"/>
                  </a:moveTo>
                  <a:lnTo>
                    <a:pt x="1657350" y="1224279"/>
                  </a:lnTo>
                </a:path>
                <a:path w="3313429" h="1224279">
                  <a:moveTo>
                    <a:pt x="3313429" y="1215389"/>
                  </a:moveTo>
                  <a:lnTo>
                    <a:pt x="3260698" y="1216236"/>
                  </a:lnTo>
                  <a:lnTo>
                    <a:pt x="3208098" y="1216794"/>
                  </a:lnTo>
                  <a:lnTo>
                    <a:pt x="3155761" y="1216732"/>
                  </a:lnTo>
                  <a:lnTo>
                    <a:pt x="3103820" y="1215716"/>
                  </a:lnTo>
                  <a:lnTo>
                    <a:pt x="3052406" y="1213413"/>
                  </a:lnTo>
                  <a:lnTo>
                    <a:pt x="3001651" y="1209490"/>
                  </a:lnTo>
                  <a:lnTo>
                    <a:pt x="2951687" y="1203614"/>
                  </a:lnTo>
                  <a:lnTo>
                    <a:pt x="2902645" y="1195453"/>
                  </a:lnTo>
                  <a:lnTo>
                    <a:pt x="2854658" y="1184674"/>
                  </a:lnTo>
                  <a:lnTo>
                    <a:pt x="2807857" y="1170942"/>
                  </a:lnTo>
                  <a:lnTo>
                    <a:pt x="2762374" y="1153927"/>
                  </a:lnTo>
                  <a:lnTo>
                    <a:pt x="2718341" y="1133293"/>
                  </a:lnTo>
                  <a:lnTo>
                    <a:pt x="2675890" y="1108710"/>
                  </a:lnTo>
                  <a:lnTo>
                    <a:pt x="2640134" y="1083693"/>
                  </a:lnTo>
                  <a:lnTo>
                    <a:pt x="2605473" y="1054235"/>
                  </a:lnTo>
                  <a:lnTo>
                    <a:pt x="2571851" y="1020907"/>
                  </a:lnTo>
                  <a:lnTo>
                    <a:pt x="2539211" y="984280"/>
                  </a:lnTo>
                  <a:lnTo>
                    <a:pt x="2507497" y="944927"/>
                  </a:lnTo>
                  <a:lnTo>
                    <a:pt x="2476652" y="903417"/>
                  </a:lnTo>
                  <a:lnTo>
                    <a:pt x="2446620" y="860322"/>
                  </a:lnTo>
                  <a:lnTo>
                    <a:pt x="2417344" y="816213"/>
                  </a:lnTo>
                  <a:lnTo>
                    <a:pt x="2388768" y="771662"/>
                  </a:lnTo>
                  <a:lnTo>
                    <a:pt x="2360835" y="727239"/>
                  </a:lnTo>
                  <a:lnTo>
                    <a:pt x="2333490" y="683517"/>
                  </a:lnTo>
                  <a:lnTo>
                    <a:pt x="2306675" y="641065"/>
                  </a:lnTo>
                  <a:lnTo>
                    <a:pt x="2280334" y="600456"/>
                  </a:lnTo>
                  <a:lnTo>
                    <a:pt x="2254411" y="562260"/>
                  </a:lnTo>
                  <a:lnTo>
                    <a:pt x="2228850" y="527050"/>
                  </a:lnTo>
                  <a:lnTo>
                    <a:pt x="2191362" y="476838"/>
                  </a:lnTo>
                  <a:lnTo>
                    <a:pt x="2155718" y="427106"/>
                  </a:lnTo>
                  <a:lnTo>
                    <a:pt x="2121705" y="378334"/>
                  </a:lnTo>
                  <a:lnTo>
                    <a:pt x="2089109" y="331002"/>
                  </a:lnTo>
                  <a:lnTo>
                    <a:pt x="2057717" y="285591"/>
                  </a:lnTo>
                  <a:lnTo>
                    <a:pt x="2027316" y="242580"/>
                  </a:lnTo>
                  <a:lnTo>
                    <a:pt x="1997692" y="202449"/>
                  </a:lnTo>
                  <a:lnTo>
                    <a:pt x="1968632" y="165679"/>
                  </a:lnTo>
                  <a:lnTo>
                    <a:pt x="1939922" y="132749"/>
                  </a:lnTo>
                  <a:lnTo>
                    <a:pt x="1911350" y="104139"/>
                  </a:lnTo>
                  <a:lnTo>
                    <a:pt x="1864389" y="66528"/>
                  </a:lnTo>
                  <a:lnTo>
                    <a:pt x="1819721" y="39887"/>
                  </a:lnTo>
                  <a:lnTo>
                    <a:pt x="1776888" y="22066"/>
                  </a:lnTo>
                  <a:lnTo>
                    <a:pt x="1735431" y="10912"/>
                  </a:lnTo>
                  <a:lnTo>
                    <a:pt x="1694891" y="4274"/>
                  </a:lnTo>
                  <a:lnTo>
                    <a:pt x="1654810" y="0"/>
                  </a:lnTo>
                </a:path>
                <a:path w="3313429" h="1224279">
                  <a:moveTo>
                    <a:pt x="3313429" y="0"/>
                  </a:moveTo>
                  <a:lnTo>
                    <a:pt x="3313429" y="0"/>
                  </a:lnTo>
                </a:path>
                <a:path w="3313429" h="1224279">
                  <a:moveTo>
                    <a:pt x="1654810" y="1224279"/>
                  </a:moveTo>
                  <a:lnTo>
                    <a:pt x="1654810" y="1224279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17280" y="3463290"/>
            <a:ext cx="34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5" dirty="0">
                <a:latin typeface="Times New Roman"/>
                <a:cs typeface="Times New Roman"/>
              </a:rPr>
              <a:t>f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0909" y="6054090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F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5969" y="3798570"/>
            <a:ext cx="575691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Arial"/>
                <a:cs typeface="Arial"/>
              </a:rPr>
              <a:t>Cummulative</a:t>
            </a:r>
            <a:r>
              <a:rPr sz="2400" spc="-5" dirty="0">
                <a:latin typeface="Arial"/>
                <a:cs typeface="Arial"/>
              </a:rPr>
              <a:t> Distribution </a:t>
            </a:r>
            <a:r>
              <a:rPr sz="2400" spc="-10" dirty="0">
                <a:latin typeface="Arial"/>
                <a:cs typeface="Arial"/>
              </a:rPr>
              <a:t>Function,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1612900">
              <a:lnSpc>
                <a:spcPts val="1060"/>
              </a:lnSpc>
              <a:spcBef>
                <a:spcPts val="2330"/>
              </a:spcBef>
            </a:pPr>
            <a:r>
              <a:rPr sz="1350" i="1" spc="10" dirty="0">
                <a:latin typeface="Times New Roman"/>
                <a:cs typeface="Times New Roman"/>
              </a:rPr>
              <a:t>x</a:t>
            </a:r>
            <a:endParaRPr sz="1350" dirty="0">
              <a:latin typeface="Times New Roman"/>
              <a:cs typeface="Times New Roman"/>
            </a:endParaRPr>
          </a:p>
          <a:p>
            <a:pPr marL="648970">
              <a:lnSpc>
                <a:spcPts val="3700"/>
              </a:lnSpc>
            </a:pPr>
            <a:r>
              <a:rPr sz="2350" i="1" spc="5" dirty="0">
                <a:latin typeface="Times New Roman"/>
                <a:cs typeface="Times New Roman"/>
              </a:rPr>
              <a:t>F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5325" spc="-7" baseline="-13302" dirty="0">
                <a:latin typeface="Symbol"/>
                <a:cs typeface="Symbol"/>
              </a:rPr>
              <a:t></a:t>
            </a:r>
            <a:r>
              <a:rPr sz="5325" spc="-7" baseline="-13302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f</a:t>
            </a:r>
            <a:r>
              <a:rPr sz="2350" i="1" spc="-17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(</a:t>
            </a:r>
            <a:r>
              <a:rPr sz="2350" i="1" spc="30" dirty="0">
                <a:latin typeface="Times New Roman"/>
                <a:cs typeface="Times New Roman"/>
              </a:rPr>
              <a:t>i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r>
              <a:rPr sz="2350" i="1" spc="30" dirty="0">
                <a:latin typeface="Times New Roman"/>
                <a:cs typeface="Times New Roman"/>
              </a:rPr>
              <a:t>di</a:t>
            </a:r>
            <a:endParaRPr sz="2350" dirty="0">
              <a:latin typeface="Times New Roman"/>
              <a:cs typeface="Times New Roman"/>
            </a:endParaRPr>
          </a:p>
          <a:p>
            <a:pPr marL="1534160">
              <a:spcBef>
                <a:spcPts val="509"/>
              </a:spcBef>
            </a:pPr>
            <a:r>
              <a:rPr sz="1350" spc="40" dirty="0">
                <a:latin typeface="Symbol"/>
                <a:cs typeface="Symbol"/>
              </a:rPr>
              <a:t></a:t>
            </a:r>
            <a:endParaRPr sz="1350" dirty="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59600" y="4149091"/>
            <a:ext cx="3168650" cy="1799589"/>
          </a:xfrm>
          <a:custGeom>
            <a:avLst/>
            <a:gdLst/>
            <a:ahLst/>
            <a:cxnLst/>
            <a:rect l="l" t="t" r="r" b="b"/>
            <a:pathLst>
              <a:path w="3168650" h="1799589">
                <a:moveTo>
                  <a:pt x="0" y="1786890"/>
                </a:moveTo>
                <a:lnTo>
                  <a:pt x="52132" y="1787500"/>
                </a:lnTo>
                <a:lnTo>
                  <a:pt x="104265" y="1788066"/>
                </a:lnTo>
                <a:lnTo>
                  <a:pt x="156362" y="1788521"/>
                </a:lnTo>
                <a:lnTo>
                  <a:pt x="208385" y="1788795"/>
                </a:lnTo>
                <a:lnTo>
                  <a:pt x="260299" y="1788820"/>
                </a:lnTo>
                <a:lnTo>
                  <a:pt x="312066" y="1788528"/>
                </a:lnTo>
                <a:lnTo>
                  <a:pt x="363650" y="1787851"/>
                </a:lnTo>
                <a:lnTo>
                  <a:pt x="415015" y="1786720"/>
                </a:lnTo>
                <a:lnTo>
                  <a:pt x="466124" y="1785068"/>
                </a:lnTo>
                <a:lnTo>
                  <a:pt x="516940" y="1782826"/>
                </a:lnTo>
                <a:lnTo>
                  <a:pt x="567427" y="1779925"/>
                </a:lnTo>
                <a:lnTo>
                  <a:pt x="617549" y="1776297"/>
                </a:lnTo>
                <a:lnTo>
                  <a:pt x="667268" y="1771875"/>
                </a:lnTo>
                <a:lnTo>
                  <a:pt x="716548" y="1766589"/>
                </a:lnTo>
                <a:lnTo>
                  <a:pt x="765352" y="1760372"/>
                </a:lnTo>
                <a:lnTo>
                  <a:pt x="813645" y="1753155"/>
                </a:lnTo>
                <a:lnTo>
                  <a:pt x="861389" y="1744870"/>
                </a:lnTo>
                <a:lnTo>
                  <a:pt x="908547" y="1735449"/>
                </a:lnTo>
                <a:lnTo>
                  <a:pt x="955084" y="1724823"/>
                </a:lnTo>
                <a:lnTo>
                  <a:pt x="1000963" y="1712925"/>
                </a:lnTo>
                <a:lnTo>
                  <a:pt x="1046146" y="1699685"/>
                </a:lnTo>
                <a:lnTo>
                  <a:pt x="1090598" y="1685036"/>
                </a:lnTo>
                <a:lnTo>
                  <a:pt x="1134282" y="1668909"/>
                </a:lnTo>
                <a:lnTo>
                  <a:pt x="1177161" y="1651236"/>
                </a:lnTo>
                <a:lnTo>
                  <a:pt x="1219200" y="1631950"/>
                </a:lnTo>
                <a:lnTo>
                  <a:pt x="1260407" y="1610411"/>
                </a:lnTo>
                <a:lnTo>
                  <a:pt x="1300834" y="1586454"/>
                </a:lnTo>
                <a:lnTo>
                  <a:pt x="1340508" y="1560255"/>
                </a:lnTo>
                <a:lnTo>
                  <a:pt x="1379453" y="1531991"/>
                </a:lnTo>
                <a:lnTo>
                  <a:pt x="1417695" y="1501841"/>
                </a:lnTo>
                <a:lnTo>
                  <a:pt x="1455260" y="1469981"/>
                </a:lnTo>
                <a:lnTo>
                  <a:pt x="1492171" y="1436589"/>
                </a:lnTo>
                <a:lnTo>
                  <a:pt x="1528456" y="1401843"/>
                </a:lnTo>
                <a:lnTo>
                  <a:pt x="1564138" y="1365921"/>
                </a:lnTo>
                <a:lnTo>
                  <a:pt x="1599244" y="1328999"/>
                </a:lnTo>
                <a:lnTo>
                  <a:pt x="1633800" y="1291255"/>
                </a:lnTo>
                <a:lnTo>
                  <a:pt x="1667829" y="1252867"/>
                </a:lnTo>
                <a:lnTo>
                  <a:pt x="1701358" y="1214012"/>
                </a:lnTo>
                <a:lnTo>
                  <a:pt x="1734412" y="1174869"/>
                </a:lnTo>
                <a:lnTo>
                  <a:pt x="1767017" y="1135613"/>
                </a:lnTo>
                <a:lnTo>
                  <a:pt x="1799197" y="1096424"/>
                </a:lnTo>
                <a:lnTo>
                  <a:pt x="1830978" y="1057477"/>
                </a:lnTo>
                <a:lnTo>
                  <a:pt x="1862386" y="1018952"/>
                </a:lnTo>
                <a:lnTo>
                  <a:pt x="1893445" y="981025"/>
                </a:lnTo>
                <a:lnTo>
                  <a:pt x="1924182" y="943874"/>
                </a:lnTo>
                <a:lnTo>
                  <a:pt x="1954621" y="907676"/>
                </a:lnTo>
                <a:lnTo>
                  <a:pt x="1984788" y="872609"/>
                </a:lnTo>
                <a:lnTo>
                  <a:pt x="2014708" y="838851"/>
                </a:lnTo>
                <a:lnTo>
                  <a:pt x="2044407" y="806578"/>
                </a:lnTo>
                <a:lnTo>
                  <a:pt x="2073909" y="775970"/>
                </a:lnTo>
                <a:lnTo>
                  <a:pt x="2116282" y="732515"/>
                </a:lnTo>
                <a:lnTo>
                  <a:pt x="2157393" y="689204"/>
                </a:lnTo>
                <a:lnTo>
                  <a:pt x="2197327" y="646182"/>
                </a:lnTo>
                <a:lnTo>
                  <a:pt x="2236168" y="603593"/>
                </a:lnTo>
                <a:lnTo>
                  <a:pt x="2273998" y="561580"/>
                </a:lnTo>
                <a:lnTo>
                  <a:pt x="2310903" y="520289"/>
                </a:lnTo>
                <a:lnTo>
                  <a:pt x="2346966" y="479864"/>
                </a:lnTo>
                <a:lnTo>
                  <a:pt x="2382271" y="440448"/>
                </a:lnTo>
                <a:lnTo>
                  <a:pt x="2416900" y="402185"/>
                </a:lnTo>
                <a:lnTo>
                  <a:pt x="2450939" y="365222"/>
                </a:lnTo>
                <a:lnTo>
                  <a:pt x="2484471" y="329700"/>
                </a:lnTo>
                <a:lnTo>
                  <a:pt x="2517579" y="295765"/>
                </a:lnTo>
                <a:lnTo>
                  <a:pt x="2550347" y="263561"/>
                </a:lnTo>
                <a:lnTo>
                  <a:pt x="2582860" y="233233"/>
                </a:lnTo>
                <a:lnTo>
                  <a:pt x="2615200" y="204923"/>
                </a:lnTo>
                <a:lnTo>
                  <a:pt x="2647452" y="178777"/>
                </a:lnTo>
                <a:lnTo>
                  <a:pt x="2679700" y="154940"/>
                </a:lnTo>
                <a:lnTo>
                  <a:pt x="2733715" y="119774"/>
                </a:lnTo>
                <a:lnTo>
                  <a:pt x="2786146" y="90789"/>
                </a:lnTo>
                <a:lnTo>
                  <a:pt x="2837159" y="67306"/>
                </a:lnTo>
                <a:lnTo>
                  <a:pt x="2886923" y="48646"/>
                </a:lnTo>
                <a:lnTo>
                  <a:pt x="2935604" y="34131"/>
                </a:lnTo>
                <a:lnTo>
                  <a:pt x="2983372" y="23083"/>
                </a:lnTo>
                <a:lnTo>
                  <a:pt x="3030392" y="14824"/>
                </a:lnTo>
                <a:lnTo>
                  <a:pt x="3076834" y="8676"/>
                </a:lnTo>
                <a:lnTo>
                  <a:pt x="3122863" y="3961"/>
                </a:lnTo>
                <a:lnTo>
                  <a:pt x="3168650" y="0"/>
                </a:lnTo>
              </a:path>
              <a:path w="3168650" h="1799589">
                <a:moveTo>
                  <a:pt x="0" y="0"/>
                </a:moveTo>
                <a:lnTo>
                  <a:pt x="0" y="0"/>
                </a:lnTo>
              </a:path>
              <a:path w="3168650" h="1799589">
                <a:moveTo>
                  <a:pt x="3168650" y="1799590"/>
                </a:moveTo>
                <a:lnTo>
                  <a:pt x="3168650" y="179959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Standard Normal</a:t>
            </a:r>
            <a:endParaRPr lang="fr-FR" spc="-750" dirty="0"/>
          </a:p>
        </p:txBody>
      </p:sp>
      <p:sp>
        <p:nvSpPr>
          <p:cNvPr id="21" name="Right Arrow 20"/>
          <p:cNvSpPr/>
          <p:nvPr/>
        </p:nvSpPr>
        <p:spPr>
          <a:xfrm>
            <a:off x="3893074" y="1713338"/>
            <a:ext cx="279400" cy="170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13889" y="1505748"/>
            <a:ext cx="6786357" cy="34188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2600" indent="-457200">
              <a:spcBef>
                <a:spcPts val="760"/>
              </a:spcBef>
              <a:buFont typeface="Arial" panose="020B0604020202020204" pitchFamily="34" charset="0"/>
              <a:buChar char="•"/>
            </a:pPr>
            <a:r>
              <a:rPr sz="3200" spc="-25" dirty="0" err="1">
                <a:latin typeface="Arial"/>
                <a:cs typeface="Arial"/>
              </a:rPr>
              <a:t>Dinotasikan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dengan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Z(</a:t>
            </a:r>
            <a:r>
              <a:rPr sz="3200" i="1" spc="15" dirty="0">
                <a:latin typeface="Times New Roman"/>
                <a:cs typeface="Times New Roman"/>
              </a:rPr>
              <a:t>x</a:t>
            </a:r>
            <a:r>
              <a:rPr sz="3200" spc="1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826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3200" spc="-30" dirty="0">
                <a:latin typeface="Arial"/>
                <a:cs typeface="Arial"/>
              </a:rPr>
              <a:t>Parameter</a:t>
            </a:r>
            <a:r>
              <a:rPr lang="en-ID" sz="3200" spc="-30" dirty="0">
                <a:latin typeface="Arial"/>
                <a:cs typeface="Arial"/>
              </a:rPr>
              <a:t>  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UnDotum"/>
                <a:cs typeface="UnDotum"/>
              </a:rPr>
              <a:t> </a:t>
            </a:r>
            <a:r>
              <a:rPr sz="3300" spc="-60" dirty="0">
                <a:latin typeface="Symbol"/>
                <a:cs typeface="Symbol"/>
              </a:rPr>
              <a:t></a:t>
            </a:r>
            <a:r>
              <a:rPr sz="33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dan</a:t>
            </a:r>
            <a:r>
              <a:rPr sz="3200" spc="95" dirty="0">
                <a:latin typeface="Arial"/>
                <a:cs typeface="Arial"/>
              </a:rPr>
              <a:t> </a:t>
            </a:r>
            <a:r>
              <a:rPr sz="3300" spc="-65" dirty="0">
                <a:latin typeface="Symbol"/>
                <a:cs typeface="Symbol"/>
              </a:rPr>
              <a:t></a:t>
            </a:r>
            <a:endParaRPr sz="3300" dirty="0">
              <a:latin typeface="Symbol"/>
              <a:cs typeface="Symbol"/>
            </a:endParaRPr>
          </a:p>
          <a:p>
            <a:pPr marL="482600" indent="-457200">
              <a:lnSpc>
                <a:spcPts val="3579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3200" spc="-55" dirty="0">
                <a:latin typeface="Arial"/>
                <a:cs typeface="Arial"/>
              </a:rPr>
              <a:t>Mean</a:t>
            </a:r>
            <a:endParaRPr sz="3200" dirty="0">
              <a:latin typeface="Arial"/>
              <a:cs typeface="Arial"/>
            </a:endParaRPr>
          </a:p>
          <a:p>
            <a:pPr marL="681990">
              <a:lnSpc>
                <a:spcPts val="3700"/>
              </a:lnSpc>
            </a:pPr>
            <a:r>
              <a:rPr sz="3300" spc="-45" dirty="0">
                <a:latin typeface="Symbol"/>
                <a:cs typeface="Symbol"/>
              </a:rPr>
              <a:t></a:t>
            </a:r>
            <a:r>
              <a:rPr sz="3300" spc="-45" dirty="0">
                <a:latin typeface="Times New Roman"/>
                <a:cs typeface="Times New Roman"/>
              </a:rPr>
              <a:t> </a:t>
            </a:r>
            <a:r>
              <a:rPr sz="3150" spc="40" dirty="0">
                <a:latin typeface="Symbol"/>
                <a:cs typeface="Symbol"/>
              </a:rPr>
              <a:t>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spc="25" dirty="0">
                <a:latin typeface="Times New Roman"/>
                <a:cs typeface="Times New Roman"/>
              </a:rPr>
              <a:t>0</a:t>
            </a:r>
            <a:endParaRPr sz="3150" dirty="0">
              <a:latin typeface="Times New Roman"/>
              <a:cs typeface="Times New Roman"/>
            </a:endParaRPr>
          </a:p>
          <a:p>
            <a:pPr marL="482600" indent="-457200">
              <a:lnSpc>
                <a:spcPts val="3615"/>
              </a:lnSpc>
              <a:spcBef>
                <a:spcPts val="1989"/>
              </a:spcBef>
              <a:buFont typeface="Arial" panose="020B0604020202020204" pitchFamily="34" charset="0"/>
              <a:buChar char="•"/>
            </a:pPr>
            <a:r>
              <a:rPr sz="3200" spc="-35" dirty="0">
                <a:latin typeface="Arial"/>
                <a:cs typeface="Arial"/>
              </a:rPr>
              <a:t>Variance</a:t>
            </a:r>
            <a:endParaRPr sz="3200" dirty="0">
              <a:latin typeface="Arial"/>
              <a:cs typeface="Arial"/>
            </a:endParaRPr>
          </a:p>
          <a:p>
            <a:pPr marL="610870">
              <a:lnSpc>
                <a:spcPts val="3735"/>
              </a:lnSpc>
              <a:tabLst>
                <a:tab pos="1189355" algn="l"/>
              </a:tabLst>
            </a:pPr>
            <a:r>
              <a:rPr sz="3300" spc="-75" dirty="0">
                <a:latin typeface="Symbol"/>
                <a:cs typeface="Symbol"/>
              </a:rPr>
              <a:t></a:t>
            </a:r>
            <a:r>
              <a:rPr sz="3300" spc="-175" dirty="0">
                <a:latin typeface="Times New Roman"/>
                <a:cs typeface="Times New Roman"/>
              </a:rPr>
              <a:t> </a:t>
            </a:r>
            <a:r>
              <a:rPr sz="2775" spc="7" baseline="43543" dirty="0">
                <a:latin typeface="Times New Roman"/>
                <a:cs typeface="Times New Roman"/>
              </a:rPr>
              <a:t>2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Standard Normal</a:t>
            </a:r>
            <a:endParaRPr lang="fr-FR" spc="-750" dirty="0"/>
          </a:p>
        </p:txBody>
      </p:sp>
      <p:sp>
        <p:nvSpPr>
          <p:cNvPr id="5" name="Right Arrow 4"/>
          <p:cNvSpPr/>
          <p:nvPr/>
        </p:nvSpPr>
        <p:spPr>
          <a:xfrm>
            <a:off x="4363721" y="2426033"/>
            <a:ext cx="279400" cy="170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1189" y="1590041"/>
            <a:ext cx="824166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304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spc="-30" dirty="0" err="1">
                <a:latin typeface="Arial"/>
                <a:cs typeface="Arial"/>
              </a:rPr>
              <a:t>Hubungan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 err="1">
                <a:latin typeface="Arial"/>
                <a:cs typeface="Arial"/>
              </a:rPr>
              <a:t>Distribusi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Standard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(Standardized) Normal dengan </a:t>
            </a:r>
            <a:r>
              <a:rPr sz="3200" spc="-5" dirty="0">
                <a:latin typeface="Arial"/>
                <a:cs typeface="Arial"/>
              </a:rPr>
              <a:t>Distribusi  </a:t>
            </a:r>
            <a:r>
              <a:rPr sz="3200" dirty="0">
                <a:latin typeface="Arial"/>
                <a:cs typeface="Arial"/>
              </a:rPr>
              <a:t>Normal</a:t>
            </a:r>
          </a:p>
          <a:p>
            <a:pPr marL="712788" indent="-354013"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800" dirty="0" err="1">
                <a:latin typeface="Arial"/>
                <a:cs typeface="Arial"/>
              </a:rPr>
              <a:t>Jika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Arial"/>
                <a:cs typeface="Arial"/>
              </a:rPr>
              <a:t>adalah variabel </a:t>
            </a:r>
            <a:r>
              <a:rPr sz="2800" dirty="0">
                <a:latin typeface="Arial"/>
                <a:cs typeface="Arial"/>
              </a:rPr>
              <a:t>acak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independen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540" y="3789116"/>
            <a:ext cx="6927215" cy="6572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897890" algn="r">
              <a:lnSpc>
                <a:spcPts val="2060"/>
              </a:lnSpc>
              <a:spcBef>
                <a:spcPts val="115"/>
              </a:spcBef>
            </a:pPr>
            <a:r>
              <a:rPr sz="2100" spc="-15" dirty="0">
                <a:latin typeface="Symbol"/>
                <a:cs typeface="Symbol"/>
              </a:rPr>
              <a:t>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900"/>
              </a:lnSpc>
            </a:pPr>
            <a:r>
              <a:rPr sz="2800" spc="-5" dirty="0">
                <a:latin typeface="Arial"/>
                <a:cs typeface="Arial"/>
              </a:rPr>
              <a:t>variabel acak berdistribusi Standard </a:t>
            </a:r>
            <a:r>
              <a:rPr sz="2800" dirty="0">
                <a:latin typeface="Arial"/>
                <a:cs typeface="Arial"/>
              </a:rPr>
              <a:t>Normal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4140" y="3554887"/>
            <a:ext cx="749871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berdistribusi </a:t>
            </a:r>
            <a:r>
              <a:rPr sz="2800" dirty="0">
                <a:latin typeface="Arial"/>
                <a:cs typeface="Arial"/>
              </a:rPr>
              <a:t>Normal </a:t>
            </a:r>
            <a:r>
              <a:rPr sz="2800" spc="-15" dirty="0">
                <a:latin typeface="Arial"/>
                <a:cs typeface="Arial"/>
              </a:rPr>
              <a:t>(</a:t>
            </a:r>
            <a:r>
              <a:rPr sz="2900" spc="-15" dirty="0">
                <a:latin typeface="Symbol"/>
                <a:cs typeface="Symbol"/>
              </a:rPr>
              <a:t></a:t>
            </a:r>
            <a:r>
              <a:rPr sz="2800" spc="-15" dirty="0">
                <a:latin typeface="Arial"/>
                <a:cs typeface="Arial"/>
              </a:rPr>
              <a:t>,</a:t>
            </a:r>
            <a:r>
              <a:rPr sz="2900" spc="-15" dirty="0">
                <a:latin typeface="Symbol"/>
                <a:cs typeface="Symbol"/>
              </a:rPr>
              <a:t></a:t>
            </a:r>
            <a:r>
              <a:rPr sz="2800" spc="-15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maka </a:t>
            </a:r>
            <a:r>
              <a:rPr sz="3075" i="1" baseline="14905" dirty="0">
                <a:latin typeface="Times New Roman"/>
                <a:cs typeface="Times New Roman"/>
              </a:rPr>
              <a:t>Z </a:t>
            </a:r>
            <a:r>
              <a:rPr sz="3075" spc="15" baseline="14905" dirty="0">
                <a:latin typeface="Symbol"/>
                <a:cs typeface="Symbol"/>
              </a:rPr>
              <a:t></a:t>
            </a:r>
            <a:r>
              <a:rPr sz="3075" u="sng" spc="15" baseline="48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75" i="1" u="sng" baseline="48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sz="3075" u="sng" spc="15" baseline="487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075" u="sng" spc="15" baseline="487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sng" spc="-22" baseline="4761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3150" spc="202" baseline="4761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adalah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Standard Normal</a:t>
            </a:r>
            <a:endParaRPr lang="fr-FR" spc="-750" dirty="0"/>
          </a:p>
        </p:txBody>
      </p:sp>
    </p:spTree>
    <p:extLst>
      <p:ext uri="{BB962C8B-B14F-4D97-AF65-F5344CB8AC3E}">
        <p14:creationId xmlns:p14="http://schemas.microsoft.com/office/powerpoint/2010/main" val="306486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02509" y="1267460"/>
            <a:ext cx="7538720" cy="4969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Standard Normal</a:t>
            </a:r>
            <a:endParaRPr lang="fr-FR" spc="-750" dirty="0"/>
          </a:p>
        </p:txBody>
      </p:sp>
    </p:spTree>
    <p:extLst>
      <p:ext uri="{BB962C8B-B14F-4D97-AF65-F5344CB8AC3E}">
        <p14:creationId xmlns:p14="http://schemas.microsoft.com/office/powerpoint/2010/main" val="408703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8669" y="1502627"/>
            <a:ext cx="5251450" cy="9207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68300" indent="-342900"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/>
                <a:cs typeface="Arial"/>
              </a:rPr>
              <a:t>Parameter</a:t>
            </a:r>
            <a:r>
              <a:rPr lang="en-ID" sz="2400" spc="-5" dirty="0">
                <a:latin typeface="Arial"/>
                <a:cs typeface="Arial"/>
              </a:rPr>
              <a:t>  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UnDotum"/>
                <a:cs typeface="UnDotum"/>
              </a:rPr>
              <a:t> </a:t>
            </a:r>
            <a:r>
              <a:rPr sz="2450" spc="-30" dirty="0">
                <a:latin typeface="Symbol"/>
                <a:cs typeface="Symbol"/>
              </a:rPr>
              <a:t>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(degree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freedom)</a:t>
            </a:r>
            <a:endParaRPr sz="2400" dirty="0">
              <a:latin typeface="Arial"/>
              <a:cs typeface="Arial"/>
            </a:endParaRPr>
          </a:p>
          <a:p>
            <a:pPr marL="368300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Arial"/>
                <a:cs typeface="Arial"/>
              </a:rPr>
              <a:t>Probability </a:t>
            </a:r>
            <a:r>
              <a:rPr sz="2400" spc="-5" dirty="0">
                <a:latin typeface="Arial"/>
                <a:cs typeface="Arial"/>
              </a:rPr>
              <a:t>Density </a:t>
            </a:r>
            <a:r>
              <a:rPr sz="2400" spc="-10" dirty="0">
                <a:latin typeface="Arial"/>
                <a:cs typeface="Arial"/>
              </a:rPr>
              <a:t>Function,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1369" y="3651250"/>
            <a:ext cx="570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Arial"/>
                <a:cs typeface="Arial"/>
              </a:rPr>
              <a:t>Cummulative</a:t>
            </a:r>
            <a:r>
              <a:rPr sz="2400" spc="-5" dirty="0">
                <a:latin typeface="Arial"/>
                <a:cs typeface="Arial"/>
              </a:rPr>
              <a:t> Distribution </a:t>
            </a:r>
            <a:r>
              <a:rPr sz="2400" spc="-10" dirty="0">
                <a:latin typeface="Arial"/>
                <a:cs typeface="Arial"/>
              </a:rPr>
              <a:t>Function,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888479" y="1963422"/>
            <a:ext cx="3384550" cy="1762125"/>
            <a:chOff x="5364479" y="1963421"/>
            <a:chExt cx="3384550" cy="1762125"/>
          </a:xfrm>
        </p:grpSpPr>
        <p:sp>
          <p:nvSpPr>
            <p:cNvPr id="7" name="object 7"/>
            <p:cNvSpPr/>
            <p:nvPr/>
          </p:nvSpPr>
          <p:spPr>
            <a:xfrm>
              <a:off x="5364479" y="3712210"/>
              <a:ext cx="3384550" cy="0"/>
            </a:xfrm>
            <a:custGeom>
              <a:avLst/>
              <a:gdLst/>
              <a:ahLst/>
              <a:cxnLst/>
              <a:rect l="l" t="t" r="r" b="b"/>
              <a:pathLst>
                <a:path w="3384550">
                  <a:moveTo>
                    <a:pt x="0" y="0"/>
                  </a:moveTo>
                  <a:lnTo>
                    <a:pt x="338455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35599" y="1982469"/>
              <a:ext cx="3168650" cy="1656080"/>
            </a:xfrm>
            <a:custGeom>
              <a:avLst/>
              <a:gdLst/>
              <a:ahLst/>
              <a:cxnLst/>
              <a:rect l="l" t="t" r="r" b="b"/>
              <a:pathLst>
                <a:path w="3168650" h="1656079">
                  <a:moveTo>
                    <a:pt x="0" y="1656079"/>
                  </a:moveTo>
                  <a:lnTo>
                    <a:pt x="16799" y="1601882"/>
                  </a:lnTo>
                  <a:lnTo>
                    <a:pt x="33598" y="1547864"/>
                  </a:lnTo>
                  <a:lnTo>
                    <a:pt x="50419" y="1494180"/>
                  </a:lnTo>
                  <a:lnTo>
                    <a:pt x="67289" y="1440982"/>
                  </a:lnTo>
                  <a:lnTo>
                    <a:pt x="84231" y="1388426"/>
                  </a:lnTo>
                  <a:lnTo>
                    <a:pt x="101271" y="1336663"/>
                  </a:lnTo>
                  <a:lnTo>
                    <a:pt x="118434" y="1285848"/>
                  </a:lnTo>
                  <a:lnTo>
                    <a:pt x="135744" y="1236134"/>
                  </a:lnTo>
                  <a:lnTo>
                    <a:pt x="153226" y="1187675"/>
                  </a:lnTo>
                  <a:lnTo>
                    <a:pt x="170905" y="1140624"/>
                  </a:lnTo>
                  <a:lnTo>
                    <a:pt x="188806" y="1095136"/>
                  </a:lnTo>
                  <a:lnTo>
                    <a:pt x="206954" y="1051362"/>
                  </a:lnTo>
                  <a:lnTo>
                    <a:pt x="225373" y="1009457"/>
                  </a:lnTo>
                  <a:lnTo>
                    <a:pt x="244088" y="969575"/>
                  </a:lnTo>
                  <a:lnTo>
                    <a:pt x="263124" y="931869"/>
                  </a:lnTo>
                  <a:lnTo>
                    <a:pt x="282507" y="896493"/>
                  </a:lnTo>
                  <a:lnTo>
                    <a:pt x="302260" y="863600"/>
                  </a:lnTo>
                  <a:lnTo>
                    <a:pt x="337235" y="812666"/>
                  </a:lnTo>
                  <a:lnTo>
                    <a:pt x="374040" y="767181"/>
                  </a:lnTo>
                  <a:lnTo>
                    <a:pt x="412216" y="726954"/>
                  </a:lnTo>
                  <a:lnTo>
                    <a:pt x="451307" y="691794"/>
                  </a:lnTo>
                  <a:lnTo>
                    <a:pt x="490854" y="661511"/>
                  </a:lnTo>
                  <a:lnTo>
                    <a:pt x="530402" y="635914"/>
                  </a:lnTo>
                  <a:lnTo>
                    <a:pt x="569493" y="614813"/>
                  </a:lnTo>
                  <a:lnTo>
                    <a:pt x="607669" y="598017"/>
                  </a:lnTo>
                  <a:lnTo>
                    <a:pt x="644474" y="585336"/>
                  </a:lnTo>
                  <a:lnTo>
                    <a:pt x="724185" y="570600"/>
                  </a:lnTo>
                  <a:lnTo>
                    <a:pt x="762699" y="573373"/>
                  </a:lnTo>
                  <a:lnTo>
                    <a:pt x="834752" y="605356"/>
                  </a:lnTo>
                  <a:lnTo>
                    <a:pt x="875133" y="634655"/>
                  </a:lnTo>
                  <a:lnTo>
                    <a:pt x="922978" y="672885"/>
                  </a:lnTo>
                  <a:lnTo>
                    <a:pt x="981710" y="720089"/>
                  </a:lnTo>
                  <a:lnTo>
                    <a:pt x="1030201" y="766452"/>
                  </a:lnTo>
                  <a:lnTo>
                    <a:pt x="1076791" y="823351"/>
                  </a:lnTo>
                  <a:lnTo>
                    <a:pt x="1100247" y="854929"/>
                  </a:lnTo>
                  <a:lnTo>
                    <a:pt x="1124279" y="888153"/>
                  </a:lnTo>
                  <a:lnTo>
                    <a:pt x="1149235" y="922694"/>
                  </a:lnTo>
                  <a:lnTo>
                    <a:pt x="1175467" y="958222"/>
                  </a:lnTo>
                  <a:lnTo>
                    <a:pt x="1203324" y="994409"/>
                  </a:lnTo>
                  <a:lnTo>
                    <a:pt x="1233157" y="1030926"/>
                  </a:lnTo>
                  <a:lnTo>
                    <a:pt x="1265316" y="1067442"/>
                  </a:lnTo>
                  <a:lnTo>
                    <a:pt x="1300150" y="1103629"/>
                  </a:lnTo>
                  <a:lnTo>
                    <a:pt x="1338011" y="1139158"/>
                  </a:lnTo>
                  <a:lnTo>
                    <a:pt x="1379247" y="1173699"/>
                  </a:lnTo>
                  <a:lnTo>
                    <a:pt x="1424210" y="1206923"/>
                  </a:lnTo>
                  <a:lnTo>
                    <a:pt x="1473250" y="1238500"/>
                  </a:lnTo>
                  <a:lnTo>
                    <a:pt x="1526716" y="1268102"/>
                  </a:lnTo>
                  <a:lnTo>
                    <a:pt x="1584959" y="1295400"/>
                  </a:lnTo>
                  <a:lnTo>
                    <a:pt x="1656114" y="1323853"/>
                  </a:lnTo>
                  <a:lnTo>
                    <a:pt x="1693733" y="1337646"/>
                  </a:lnTo>
                  <a:lnTo>
                    <a:pt x="1732654" y="1351163"/>
                  </a:lnTo>
                  <a:lnTo>
                    <a:pt x="1772832" y="1364413"/>
                  </a:lnTo>
                  <a:lnTo>
                    <a:pt x="1814221" y="1377405"/>
                  </a:lnTo>
                  <a:lnTo>
                    <a:pt x="1856777" y="1390149"/>
                  </a:lnTo>
                  <a:lnTo>
                    <a:pt x="1900455" y="1402655"/>
                  </a:lnTo>
                  <a:lnTo>
                    <a:pt x="1945211" y="1414932"/>
                  </a:lnTo>
                  <a:lnTo>
                    <a:pt x="1990998" y="1426990"/>
                  </a:lnTo>
                  <a:lnTo>
                    <a:pt x="2037773" y="1438838"/>
                  </a:lnTo>
                  <a:lnTo>
                    <a:pt x="2085491" y="1450486"/>
                  </a:lnTo>
                  <a:lnTo>
                    <a:pt x="2134106" y="1461943"/>
                  </a:lnTo>
                  <a:lnTo>
                    <a:pt x="2183574" y="1473219"/>
                  </a:lnTo>
                  <a:lnTo>
                    <a:pt x="2233850" y="1484323"/>
                  </a:lnTo>
                  <a:lnTo>
                    <a:pt x="2284888" y="1495266"/>
                  </a:lnTo>
                  <a:lnTo>
                    <a:pt x="2336645" y="1506056"/>
                  </a:lnTo>
                  <a:lnTo>
                    <a:pt x="2389075" y="1516702"/>
                  </a:lnTo>
                  <a:lnTo>
                    <a:pt x="2442133" y="1527216"/>
                  </a:lnTo>
                  <a:lnTo>
                    <a:pt x="2495775" y="1537605"/>
                  </a:lnTo>
                  <a:lnTo>
                    <a:pt x="2549956" y="1547880"/>
                  </a:lnTo>
                  <a:lnTo>
                    <a:pt x="2604630" y="1558050"/>
                  </a:lnTo>
                  <a:lnTo>
                    <a:pt x="2659753" y="1568125"/>
                  </a:lnTo>
                  <a:lnTo>
                    <a:pt x="2715279" y="1578113"/>
                  </a:lnTo>
                  <a:lnTo>
                    <a:pt x="2771165" y="1588026"/>
                  </a:lnTo>
                  <a:lnTo>
                    <a:pt x="2827365" y="1597872"/>
                  </a:lnTo>
                  <a:lnTo>
                    <a:pt x="2883835" y="1607661"/>
                  </a:lnTo>
                  <a:lnTo>
                    <a:pt x="2940528" y="1617402"/>
                  </a:lnTo>
                  <a:lnTo>
                    <a:pt x="2997401" y="1627104"/>
                  </a:lnTo>
                  <a:lnTo>
                    <a:pt x="3054409" y="1636779"/>
                  </a:lnTo>
                  <a:lnTo>
                    <a:pt x="3111507" y="1646434"/>
                  </a:lnTo>
                  <a:lnTo>
                    <a:pt x="3168650" y="1656079"/>
                  </a:lnTo>
                </a:path>
                <a:path w="3168650" h="1656079">
                  <a:moveTo>
                    <a:pt x="0" y="552450"/>
                  </a:moveTo>
                  <a:lnTo>
                    <a:pt x="0" y="552450"/>
                  </a:lnTo>
                </a:path>
                <a:path w="3168650" h="1656079">
                  <a:moveTo>
                    <a:pt x="3168650" y="1656079"/>
                  </a:moveTo>
                  <a:lnTo>
                    <a:pt x="3168650" y="1656079"/>
                  </a:lnTo>
                </a:path>
                <a:path w="3168650" h="1656079">
                  <a:moveTo>
                    <a:pt x="73660" y="0"/>
                  </a:moveTo>
                  <a:lnTo>
                    <a:pt x="88525" y="45319"/>
                  </a:lnTo>
                  <a:lnTo>
                    <a:pt x="103486" y="90598"/>
                  </a:lnTo>
                  <a:lnTo>
                    <a:pt x="118633" y="135797"/>
                  </a:lnTo>
                  <a:lnTo>
                    <a:pt x="134052" y="180876"/>
                  </a:lnTo>
                  <a:lnTo>
                    <a:pt x="149831" y="225796"/>
                  </a:lnTo>
                  <a:lnTo>
                    <a:pt x="166058" y="270515"/>
                  </a:lnTo>
                  <a:lnTo>
                    <a:pt x="182821" y="314994"/>
                  </a:lnTo>
                  <a:lnTo>
                    <a:pt x="200208" y="359194"/>
                  </a:lnTo>
                  <a:lnTo>
                    <a:pt x="218306" y="403073"/>
                  </a:lnTo>
                  <a:lnTo>
                    <a:pt x="237204" y="446593"/>
                  </a:lnTo>
                  <a:lnTo>
                    <a:pt x="256988" y="489712"/>
                  </a:lnTo>
                  <a:lnTo>
                    <a:pt x="277747" y="532392"/>
                  </a:lnTo>
                  <a:lnTo>
                    <a:pt x="299569" y="574592"/>
                  </a:lnTo>
                  <a:lnTo>
                    <a:pt x="322541" y="616272"/>
                  </a:lnTo>
                  <a:lnTo>
                    <a:pt x="346751" y="657392"/>
                  </a:lnTo>
                  <a:lnTo>
                    <a:pt x="372287" y="697912"/>
                  </a:lnTo>
                  <a:lnTo>
                    <a:pt x="399237" y="737793"/>
                  </a:lnTo>
                  <a:lnTo>
                    <a:pt x="427689" y="776993"/>
                  </a:lnTo>
                  <a:lnTo>
                    <a:pt x="457730" y="815474"/>
                  </a:lnTo>
                  <a:lnTo>
                    <a:pt x="489448" y="853194"/>
                  </a:lnTo>
                  <a:lnTo>
                    <a:pt x="522931" y="890115"/>
                  </a:lnTo>
                  <a:lnTo>
                    <a:pt x="558267" y="926196"/>
                  </a:lnTo>
                  <a:lnTo>
                    <a:pt x="595543" y="961398"/>
                  </a:lnTo>
                  <a:lnTo>
                    <a:pt x="634848" y="995679"/>
                  </a:lnTo>
                  <a:lnTo>
                    <a:pt x="676269" y="1029001"/>
                  </a:lnTo>
                  <a:lnTo>
                    <a:pt x="719894" y="1061323"/>
                  </a:lnTo>
                  <a:lnTo>
                    <a:pt x="765810" y="1092605"/>
                  </a:lnTo>
                  <a:lnTo>
                    <a:pt x="814106" y="1122807"/>
                  </a:lnTo>
                  <a:lnTo>
                    <a:pt x="864870" y="1151889"/>
                  </a:lnTo>
                  <a:lnTo>
                    <a:pt x="932491" y="1187086"/>
                  </a:lnTo>
                  <a:lnTo>
                    <a:pt x="967785" y="1204013"/>
                  </a:lnTo>
                  <a:lnTo>
                    <a:pt x="1004039" y="1220506"/>
                  </a:lnTo>
                  <a:lnTo>
                    <a:pt x="1041229" y="1236575"/>
                  </a:lnTo>
                  <a:lnTo>
                    <a:pt x="1079335" y="1252231"/>
                  </a:lnTo>
                  <a:lnTo>
                    <a:pt x="1118333" y="1267483"/>
                  </a:lnTo>
                  <a:lnTo>
                    <a:pt x="1158201" y="1282341"/>
                  </a:lnTo>
                  <a:lnTo>
                    <a:pt x="1198917" y="1296817"/>
                  </a:lnTo>
                  <a:lnTo>
                    <a:pt x="1240458" y="1310919"/>
                  </a:lnTo>
                  <a:lnTo>
                    <a:pt x="1282803" y="1324659"/>
                  </a:lnTo>
                  <a:lnTo>
                    <a:pt x="1325929" y="1338046"/>
                  </a:lnTo>
                  <a:lnTo>
                    <a:pt x="1369813" y="1351091"/>
                  </a:lnTo>
                  <a:lnTo>
                    <a:pt x="1414433" y="1363804"/>
                  </a:lnTo>
                  <a:lnTo>
                    <a:pt x="1459768" y="1376194"/>
                  </a:lnTo>
                  <a:lnTo>
                    <a:pt x="1505794" y="1388273"/>
                  </a:lnTo>
                  <a:lnTo>
                    <a:pt x="1552489" y="1400049"/>
                  </a:lnTo>
                  <a:lnTo>
                    <a:pt x="1599832" y="1411535"/>
                  </a:lnTo>
                  <a:lnTo>
                    <a:pt x="1647799" y="1422739"/>
                  </a:lnTo>
                  <a:lnTo>
                    <a:pt x="1696368" y="1433671"/>
                  </a:lnTo>
                  <a:lnTo>
                    <a:pt x="1745518" y="1444343"/>
                  </a:lnTo>
                  <a:lnTo>
                    <a:pt x="1795225" y="1454764"/>
                  </a:lnTo>
                  <a:lnTo>
                    <a:pt x="1845468" y="1464945"/>
                  </a:lnTo>
                  <a:lnTo>
                    <a:pt x="1896224" y="1474894"/>
                  </a:lnTo>
                  <a:lnTo>
                    <a:pt x="1947471" y="1484624"/>
                  </a:lnTo>
                  <a:lnTo>
                    <a:pt x="1999187" y="1494143"/>
                  </a:lnTo>
                  <a:lnTo>
                    <a:pt x="2051348" y="1503463"/>
                  </a:lnTo>
                  <a:lnTo>
                    <a:pt x="2103934" y="1512592"/>
                  </a:lnTo>
                  <a:lnTo>
                    <a:pt x="2156921" y="1521543"/>
                  </a:lnTo>
                  <a:lnTo>
                    <a:pt x="2210288" y="1530323"/>
                  </a:lnTo>
                  <a:lnTo>
                    <a:pt x="2264011" y="1538945"/>
                  </a:lnTo>
                  <a:lnTo>
                    <a:pt x="2318069" y="1547417"/>
                  </a:lnTo>
                  <a:lnTo>
                    <a:pt x="2372440" y="1555751"/>
                  </a:lnTo>
                  <a:lnTo>
                    <a:pt x="2427100" y="1563956"/>
                  </a:lnTo>
                  <a:lnTo>
                    <a:pt x="2482029" y="1572042"/>
                  </a:lnTo>
                  <a:lnTo>
                    <a:pt x="2537202" y="1580020"/>
                  </a:lnTo>
                  <a:lnTo>
                    <a:pt x="2592599" y="1587900"/>
                  </a:lnTo>
                  <a:lnTo>
                    <a:pt x="2648197" y="1595692"/>
                  </a:lnTo>
                  <a:lnTo>
                    <a:pt x="2703973" y="1603406"/>
                  </a:lnTo>
                  <a:lnTo>
                    <a:pt x="2759905" y="1611052"/>
                  </a:lnTo>
                  <a:lnTo>
                    <a:pt x="2815971" y="1618641"/>
                  </a:lnTo>
                  <a:lnTo>
                    <a:pt x="2872149" y="1626182"/>
                  </a:lnTo>
                  <a:lnTo>
                    <a:pt x="2928416" y="1633687"/>
                  </a:lnTo>
                  <a:lnTo>
                    <a:pt x="2984750" y="1641164"/>
                  </a:lnTo>
                  <a:lnTo>
                    <a:pt x="3041129" y="1648625"/>
                  </a:lnTo>
                  <a:lnTo>
                    <a:pt x="3097529" y="1656079"/>
                  </a:lnTo>
                </a:path>
                <a:path w="3168650" h="1656079">
                  <a:moveTo>
                    <a:pt x="73660" y="0"/>
                  </a:moveTo>
                  <a:lnTo>
                    <a:pt x="73660" y="0"/>
                  </a:lnTo>
                </a:path>
                <a:path w="3168650" h="1656079">
                  <a:moveTo>
                    <a:pt x="3097529" y="1656079"/>
                  </a:moveTo>
                  <a:lnTo>
                    <a:pt x="3097529" y="1656079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888479" y="4201161"/>
            <a:ext cx="3384550" cy="1911350"/>
            <a:chOff x="5364479" y="4201161"/>
            <a:chExt cx="3384550" cy="1911350"/>
          </a:xfrm>
        </p:grpSpPr>
        <p:sp>
          <p:nvSpPr>
            <p:cNvPr id="10" name="object 10"/>
            <p:cNvSpPr/>
            <p:nvPr/>
          </p:nvSpPr>
          <p:spPr>
            <a:xfrm>
              <a:off x="5364479" y="6093460"/>
              <a:ext cx="3384550" cy="0"/>
            </a:xfrm>
            <a:custGeom>
              <a:avLst/>
              <a:gdLst/>
              <a:ahLst/>
              <a:cxnLst/>
              <a:rect l="l" t="t" r="r" b="b"/>
              <a:pathLst>
                <a:path w="3384550">
                  <a:moveTo>
                    <a:pt x="0" y="0"/>
                  </a:moveTo>
                  <a:lnTo>
                    <a:pt x="3384550" y="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7989" y="4220210"/>
              <a:ext cx="3025140" cy="1873250"/>
            </a:xfrm>
            <a:custGeom>
              <a:avLst/>
              <a:gdLst/>
              <a:ahLst/>
              <a:cxnLst/>
              <a:rect l="l" t="t" r="r" b="b"/>
              <a:pathLst>
                <a:path w="3025140" h="1873250">
                  <a:moveTo>
                    <a:pt x="0" y="1873250"/>
                  </a:moveTo>
                  <a:lnTo>
                    <a:pt x="42819" y="1866147"/>
                  </a:lnTo>
                  <a:lnTo>
                    <a:pt x="85728" y="1858541"/>
                  </a:lnTo>
                  <a:lnTo>
                    <a:pt x="128773" y="1849885"/>
                  </a:lnTo>
                  <a:lnTo>
                    <a:pt x="171998" y="1839629"/>
                  </a:lnTo>
                  <a:lnTo>
                    <a:pt x="215449" y="1827227"/>
                  </a:lnTo>
                  <a:lnTo>
                    <a:pt x="259170" y="1812130"/>
                  </a:lnTo>
                  <a:lnTo>
                    <a:pt x="303206" y="1793790"/>
                  </a:lnTo>
                  <a:lnTo>
                    <a:pt x="347604" y="1771659"/>
                  </a:lnTo>
                  <a:lnTo>
                    <a:pt x="392407" y="1745189"/>
                  </a:lnTo>
                  <a:lnTo>
                    <a:pt x="437661" y="1713832"/>
                  </a:lnTo>
                  <a:lnTo>
                    <a:pt x="483411" y="1677040"/>
                  </a:lnTo>
                  <a:lnTo>
                    <a:pt x="529702" y="1634265"/>
                  </a:lnTo>
                  <a:lnTo>
                    <a:pt x="576580" y="1584959"/>
                  </a:lnTo>
                  <a:lnTo>
                    <a:pt x="619650" y="1528502"/>
                  </a:lnTo>
                  <a:lnTo>
                    <a:pt x="658805" y="1461845"/>
                  </a:lnTo>
                  <a:lnTo>
                    <a:pt x="677297" y="1425216"/>
                  </a:lnTo>
                  <a:lnTo>
                    <a:pt x="695270" y="1386665"/>
                  </a:lnTo>
                  <a:lnTo>
                    <a:pt x="712877" y="1346403"/>
                  </a:lnTo>
                  <a:lnTo>
                    <a:pt x="730271" y="1304638"/>
                  </a:lnTo>
                  <a:lnTo>
                    <a:pt x="747606" y="1261580"/>
                  </a:lnTo>
                  <a:lnTo>
                    <a:pt x="765035" y="1217438"/>
                  </a:lnTo>
                  <a:lnTo>
                    <a:pt x="782712" y="1172423"/>
                  </a:lnTo>
                  <a:lnTo>
                    <a:pt x="800789" y="1126742"/>
                  </a:lnTo>
                  <a:lnTo>
                    <a:pt x="819421" y="1080606"/>
                  </a:lnTo>
                  <a:lnTo>
                    <a:pt x="838759" y="1034225"/>
                  </a:lnTo>
                  <a:lnTo>
                    <a:pt x="858959" y="987807"/>
                  </a:lnTo>
                  <a:lnTo>
                    <a:pt x="880172" y="941562"/>
                  </a:lnTo>
                  <a:lnTo>
                    <a:pt x="902552" y="895700"/>
                  </a:lnTo>
                  <a:lnTo>
                    <a:pt x="926253" y="850429"/>
                  </a:lnTo>
                  <a:lnTo>
                    <a:pt x="951428" y="805960"/>
                  </a:lnTo>
                  <a:lnTo>
                    <a:pt x="978229" y="762502"/>
                  </a:lnTo>
                  <a:lnTo>
                    <a:pt x="1006812" y="720264"/>
                  </a:lnTo>
                  <a:lnTo>
                    <a:pt x="1037328" y="679455"/>
                  </a:lnTo>
                  <a:lnTo>
                    <a:pt x="1069931" y="640286"/>
                  </a:lnTo>
                  <a:lnTo>
                    <a:pt x="1104774" y="602966"/>
                  </a:lnTo>
                  <a:lnTo>
                    <a:pt x="1142011" y="567703"/>
                  </a:lnTo>
                  <a:lnTo>
                    <a:pt x="1181795" y="534708"/>
                  </a:lnTo>
                  <a:lnTo>
                    <a:pt x="1224280" y="504189"/>
                  </a:lnTo>
                  <a:lnTo>
                    <a:pt x="1257814" y="482505"/>
                  </a:lnTo>
                  <a:lnTo>
                    <a:pt x="1292566" y="461467"/>
                  </a:lnTo>
                  <a:lnTo>
                    <a:pt x="1328502" y="441058"/>
                  </a:lnTo>
                  <a:lnTo>
                    <a:pt x="1365586" y="421258"/>
                  </a:lnTo>
                  <a:lnTo>
                    <a:pt x="1403784" y="402050"/>
                  </a:lnTo>
                  <a:lnTo>
                    <a:pt x="1443061" y="383416"/>
                  </a:lnTo>
                  <a:lnTo>
                    <a:pt x="1483382" y="365338"/>
                  </a:lnTo>
                  <a:lnTo>
                    <a:pt x="1524714" y="347797"/>
                  </a:lnTo>
                  <a:lnTo>
                    <a:pt x="1567021" y="330775"/>
                  </a:lnTo>
                  <a:lnTo>
                    <a:pt x="1610268" y="314255"/>
                  </a:lnTo>
                  <a:lnTo>
                    <a:pt x="1654422" y="298217"/>
                  </a:lnTo>
                  <a:lnTo>
                    <a:pt x="1699448" y="282645"/>
                  </a:lnTo>
                  <a:lnTo>
                    <a:pt x="1745310" y="267520"/>
                  </a:lnTo>
                  <a:lnTo>
                    <a:pt x="1791974" y="252823"/>
                  </a:lnTo>
                  <a:lnTo>
                    <a:pt x="1839406" y="238537"/>
                  </a:lnTo>
                  <a:lnTo>
                    <a:pt x="1887571" y="224643"/>
                  </a:lnTo>
                  <a:lnTo>
                    <a:pt x="1936435" y="211124"/>
                  </a:lnTo>
                  <a:lnTo>
                    <a:pt x="1985962" y="197961"/>
                  </a:lnTo>
                  <a:lnTo>
                    <a:pt x="2036118" y="185136"/>
                  </a:lnTo>
                  <a:lnTo>
                    <a:pt x="2086869" y="172631"/>
                  </a:lnTo>
                  <a:lnTo>
                    <a:pt x="2138180" y="160427"/>
                  </a:lnTo>
                  <a:lnTo>
                    <a:pt x="2190016" y="148508"/>
                  </a:lnTo>
                  <a:lnTo>
                    <a:pt x="2242342" y="136854"/>
                  </a:lnTo>
                  <a:lnTo>
                    <a:pt x="2295125" y="125447"/>
                  </a:lnTo>
                  <a:lnTo>
                    <a:pt x="2348329" y="114270"/>
                  </a:lnTo>
                  <a:lnTo>
                    <a:pt x="2401919" y="103304"/>
                  </a:lnTo>
                  <a:lnTo>
                    <a:pt x="2455862" y="92531"/>
                  </a:lnTo>
                  <a:lnTo>
                    <a:pt x="2510122" y="81933"/>
                  </a:lnTo>
                  <a:lnTo>
                    <a:pt x="2564665" y="71491"/>
                  </a:lnTo>
                  <a:lnTo>
                    <a:pt x="2619457" y="61189"/>
                  </a:lnTo>
                  <a:lnTo>
                    <a:pt x="2674462" y="51007"/>
                  </a:lnTo>
                  <a:lnTo>
                    <a:pt x="2729646" y="40927"/>
                  </a:lnTo>
                  <a:lnTo>
                    <a:pt x="2784974" y="30931"/>
                  </a:lnTo>
                  <a:lnTo>
                    <a:pt x="2840412" y="21002"/>
                  </a:lnTo>
                  <a:lnTo>
                    <a:pt x="2895926" y="11121"/>
                  </a:lnTo>
                  <a:lnTo>
                    <a:pt x="2951480" y="1269"/>
                  </a:lnTo>
                </a:path>
                <a:path w="3025140" h="1873250">
                  <a:moveTo>
                    <a:pt x="0" y="1269"/>
                  </a:moveTo>
                  <a:lnTo>
                    <a:pt x="0" y="1269"/>
                  </a:lnTo>
                </a:path>
                <a:path w="3025140" h="1873250">
                  <a:moveTo>
                    <a:pt x="2951480" y="1873250"/>
                  </a:moveTo>
                  <a:lnTo>
                    <a:pt x="2951480" y="1873250"/>
                  </a:lnTo>
                </a:path>
                <a:path w="3025140" h="1873250">
                  <a:moveTo>
                    <a:pt x="1270" y="1873250"/>
                  </a:moveTo>
                  <a:lnTo>
                    <a:pt x="14738" y="1826821"/>
                  </a:lnTo>
                  <a:lnTo>
                    <a:pt x="28280" y="1780425"/>
                  </a:lnTo>
                  <a:lnTo>
                    <a:pt x="41959" y="1734096"/>
                  </a:lnTo>
                  <a:lnTo>
                    <a:pt x="55842" y="1687867"/>
                  </a:lnTo>
                  <a:lnTo>
                    <a:pt x="69994" y="1641770"/>
                  </a:lnTo>
                  <a:lnTo>
                    <a:pt x="84480" y="1595840"/>
                  </a:lnTo>
                  <a:lnTo>
                    <a:pt x="99366" y="1550110"/>
                  </a:lnTo>
                  <a:lnTo>
                    <a:pt x="114716" y="1504612"/>
                  </a:lnTo>
                  <a:lnTo>
                    <a:pt x="130597" y="1459380"/>
                  </a:lnTo>
                  <a:lnTo>
                    <a:pt x="147073" y="1414448"/>
                  </a:lnTo>
                  <a:lnTo>
                    <a:pt x="164210" y="1369848"/>
                  </a:lnTo>
                  <a:lnTo>
                    <a:pt x="182073" y="1325614"/>
                  </a:lnTo>
                  <a:lnTo>
                    <a:pt x="200728" y="1281779"/>
                  </a:lnTo>
                  <a:lnTo>
                    <a:pt x="220240" y="1238376"/>
                  </a:lnTo>
                  <a:lnTo>
                    <a:pt x="240674" y="1195439"/>
                  </a:lnTo>
                  <a:lnTo>
                    <a:pt x="262096" y="1153001"/>
                  </a:lnTo>
                  <a:lnTo>
                    <a:pt x="284570" y="1111094"/>
                  </a:lnTo>
                  <a:lnTo>
                    <a:pt x="308163" y="1069753"/>
                  </a:lnTo>
                  <a:lnTo>
                    <a:pt x="332940" y="1029011"/>
                  </a:lnTo>
                  <a:lnTo>
                    <a:pt x="358965" y="988900"/>
                  </a:lnTo>
                  <a:lnTo>
                    <a:pt x="386305" y="949455"/>
                  </a:lnTo>
                  <a:lnTo>
                    <a:pt x="415025" y="910708"/>
                  </a:lnTo>
                  <a:lnTo>
                    <a:pt x="445190" y="872692"/>
                  </a:lnTo>
                  <a:lnTo>
                    <a:pt x="476865" y="835441"/>
                  </a:lnTo>
                  <a:lnTo>
                    <a:pt x="510115" y="798989"/>
                  </a:lnTo>
                  <a:lnTo>
                    <a:pt x="545007" y="763367"/>
                  </a:lnTo>
                  <a:lnTo>
                    <a:pt x="581605" y="728610"/>
                  </a:lnTo>
                  <a:lnTo>
                    <a:pt x="619975" y="694752"/>
                  </a:lnTo>
                  <a:lnTo>
                    <a:pt x="660182" y="661824"/>
                  </a:lnTo>
                  <a:lnTo>
                    <a:pt x="702292" y="629860"/>
                  </a:lnTo>
                  <a:lnTo>
                    <a:pt x="746369" y="598894"/>
                  </a:lnTo>
                  <a:lnTo>
                    <a:pt x="792480" y="568959"/>
                  </a:lnTo>
                  <a:lnTo>
                    <a:pt x="825788" y="548924"/>
                  </a:lnTo>
                  <a:lnTo>
                    <a:pt x="860101" y="529397"/>
                  </a:lnTo>
                  <a:lnTo>
                    <a:pt x="895395" y="510365"/>
                  </a:lnTo>
                  <a:lnTo>
                    <a:pt x="931649" y="491817"/>
                  </a:lnTo>
                  <a:lnTo>
                    <a:pt x="968839" y="473743"/>
                  </a:lnTo>
                  <a:lnTo>
                    <a:pt x="1006945" y="456131"/>
                  </a:lnTo>
                  <a:lnTo>
                    <a:pt x="1045943" y="438969"/>
                  </a:lnTo>
                  <a:lnTo>
                    <a:pt x="1085811" y="422246"/>
                  </a:lnTo>
                  <a:lnTo>
                    <a:pt x="1126527" y="405951"/>
                  </a:lnTo>
                  <a:lnTo>
                    <a:pt x="1168068" y="390072"/>
                  </a:lnTo>
                  <a:lnTo>
                    <a:pt x="1210413" y="374598"/>
                  </a:lnTo>
                  <a:lnTo>
                    <a:pt x="1253539" y="359518"/>
                  </a:lnTo>
                  <a:lnTo>
                    <a:pt x="1297423" y="344821"/>
                  </a:lnTo>
                  <a:lnTo>
                    <a:pt x="1342043" y="330494"/>
                  </a:lnTo>
                  <a:lnTo>
                    <a:pt x="1387378" y="316527"/>
                  </a:lnTo>
                  <a:lnTo>
                    <a:pt x="1433404" y="302908"/>
                  </a:lnTo>
                  <a:lnTo>
                    <a:pt x="1480099" y="289626"/>
                  </a:lnTo>
                  <a:lnTo>
                    <a:pt x="1527442" y="276670"/>
                  </a:lnTo>
                  <a:lnTo>
                    <a:pt x="1575409" y="264028"/>
                  </a:lnTo>
                  <a:lnTo>
                    <a:pt x="1623978" y="251689"/>
                  </a:lnTo>
                  <a:lnTo>
                    <a:pt x="1673128" y="239642"/>
                  </a:lnTo>
                  <a:lnTo>
                    <a:pt x="1722835" y="227874"/>
                  </a:lnTo>
                  <a:lnTo>
                    <a:pt x="1773078" y="216376"/>
                  </a:lnTo>
                  <a:lnTo>
                    <a:pt x="1823834" y="205135"/>
                  </a:lnTo>
                  <a:lnTo>
                    <a:pt x="1875081" y="194140"/>
                  </a:lnTo>
                  <a:lnTo>
                    <a:pt x="1926797" y="183380"/>
                  </a:lnTo>
                  <a:lnTo>
                    <a:pt x="1978958" y="172843"/>
                  </a:lnTo>
                  <a:lnTo>
                    <a:pt x="2031544" y="162518"/>
                  </a:lnTo>
                  <a:lnTo>
                    <a:pt x="2084531" y="152394"/>
                  </a:lnTo>
                  <a:lnTo>
                    <a:pt x="2137898" y="142460"/>
                  </a:lnTo>
                  <a:lnTo>
                    <a:pt x="2191621" y="132703"/>
                  </a:lnTo>
                  <a:lnTo>
                    <a:pt x="2245679" y="123114"/>
                  </a:lnTo>
                  <a:lnTo>
                    <a:pt x="2300050" y="113679"/>
                  </a:lnTo>
                  <a:lnTo>
                    <a:pt x="2354710" y="104389"/>
                  </a:lnTo>
                  <a:lnTo>
                    <a:pt x="2409639" y="95231"/>
                  </a:lnTo>
                  <a:lnTo>
                    <a:pt x="2464812" y="86194"/>
                  </a:lnTo>
                  <a:lnTo>
                    <a:pt x="2520209" y="77267"/>
                  </a:lnTo>
                  <a:lnTo>
                    <a:pt x="2575807" y="68439"/>
                  </a:lnTo>
                  <a:lnTo>
                    <a:pt x="2631583" y="59698"/>
                  </a:lnTo>
                  <a:lnTo>
                    <a:pt x="2687515" y="51033"/>
                  </a:lnTo>
                  <a:lnTo>
                    <a:pt x="2743581" y="42432"/>
                  </a:lnTo>
                  <a:lnTo>
                    <a:pt x="2799759" y="33885"/>
                  </a:lnTo>
                  <a:lnTo>
                    <a:pt x="2856026" y="25379"/>
                  </a:lnTo>
                  <a:lnTo>
                    <a:pt x="2912360" y="16904"/>
                  </a:lnTo>
                  <a:lnTo>
                    <a:pt x="2968739" y="8448"/>
                  </a:lnTo>
                  <a:lnTo>
                    <a:pt x="3025140" y="0"/>
                  </a:lnTo>
                </a:path>
                <a:path w="3025140" h="1873250">
                  <a:moveTo>
                    <a:pt x="1270" y="1873250"/>
                  </a:moveTo>
                  <a:lnTo>
                    <a:pt x="1270" y="1873250"/>
                  </a:lnTo>
                </a:path>
                <a:path w="3025140" h="1873250">
                  <a:moveTo>
                    <a:pt x="3025140" y="0"/>
                  </a:moveTo>
                  <a:lnTo>
                    <a:pt x="3025140" y="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17280" y="3816350"/>
            <a:ext cx="34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5" dirty="0">
                <a:latin typeface="Times New Roman"/>
                <a:cs typeface="Times New Roman"/>
              </a:rPr>
              <a:t>f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50909" y="6197600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F</a:t>
            </a:r>
            <a:r>
              <a:rPr dirty="0">
                <a:latin typeface="Arial"/>
                <a:cs typeface="Arial"/>
              </a:rPr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1229" y="4876801"/>
            <a:ext cx="17399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350" spc="5" dirty="0">
                <a:latin typeface="Symbol"/>
                <a:cs typeface="Symbol"/>
              </a:rPr>
              <a:t>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1230" y="4149091"/>
            <a:ext cx="32067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525" spc="-37" baseline="-3546" dirty="0">
                <a:latin typeface="Symbol"/>
                <a:cs typeface="Symbol"/>
              </a:rPr>
              <a:t>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1229" y="5007610"/>
            <a:ext cx="28448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350" spc="185" dirty="0">
                <a:latin typeface="Symbol"/>
                <a:cs typeface="Symbol"/>
              </a:rPr>
              <a:t></a:t>
            </a:r>
            <a:r>
              <a:rPr sz="2025" spc="15" baseline="2057" dirty="0">
                <a:latin typeface="Times New Roman"/>
                <a:cs typeface="Times New Roman"/>
              </a:rPr>
              <a:t>0</a:t>
            </a:r>
            <a:endParaRPr sz="2025" baseline="205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3130" y="4149090"/>
            <a:ext cx="2052955" cy="9436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6195" algn="r">
              <a:spcBef>
                <a:spcPts val="110"/>
              </a:spcBef>
            </a:pPr>
            <a:r>
              <a:rPr sz="2350" i="1" spc="5" dirty="0">
                <a:latin typeface="Times New Roman"/>
                <a:cs typeface="Times New Roman"/>
              </a:rPr>
              <a:t>x </a:t>
            </a:r>
            <a:r>
              <a:rPr sz="2350" spc="5" dirty="0">
                <a:latin typeface="Symbol"/>
                <a:cs typeface="Symbol"/>
              </a:rPr>
              <a:t>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50800">
              <a:spcBef>
                <a:spcPts val="140"/>
              </a:spcBef>
              <a:tabLst>
                <a:tab pos="1426845" algn="l"/>
              </a:tabLst>
            </a:pPr>
            <a:r>
              <a:rPr sz="3525" spc="37" baseline="16548" dirty="0">
                <a:latin typeface="Symbol"/>
                <a:cs typeface="Symbol"/>
              </a:rPr>
              <a:t></a:t>
            </a:r>
            <a:r>
              <a:rPr sz="5325" spc="37" baseline="-13302" dirty="0">
                <a:latin typeface="Symbol"/>
                <a:cs typeface="Symbol"/>
              </a:rPr>
              <a:t></a:t>
            </a:r>
            <a:r>
              <a:rPr sz="5325" spc="-104" baseline="-13302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f</a:t>
            </a:r>
            <a:r>
              <a:rPr sz="2350" i="1" spc="-2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(</a:t>
            </a:r>
            <a:r>
              <a:rPr sz="2350" i="1" spc="25" dirty="0">
                <a:latin typeface="Times New Roman"/>
                <a:cs typeface="Times New Roman"/>
              </a:rPr>
              <a:t>i</a:t>
            </a:r>
            <a:r>
              <a:rPr sz="2350" spc="25" dirty="0">
                <a:latin typeface="Times New Roman"/>
                <a:cs typeface="Times New Roman"/>
              </a:rPr>
              <a:t>)</a:t>
            </a:r>
            <a:r>
              <a:rPr sz="2350" i="1" spc="25" dirty="0">
                <a:latin typeface="Times New Roman"/>
                <a:cs typeface="Times New Roman"/>
              </a:rPr>
              <a:t>di	</a:t>
            </a:r>
            <a:r>
              <a:rPr sz="2350" i="1" spc="5" dirty="0">
                <a:latin typeface="Times New Roman"/>
                <a:cs typeface="Times New Roman"/>
              </a:rPr>
              <a:t>x </a:t>
            </a:r>
            <a:r>
              <a:rPr sz="2350" spc="5" dirty="0">
                <a:latin typeface="Symbol"/>
                <a:cs typeface="Symbol"/>
              </a:rPr>
              <a:t>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3181" y="4537710"/>
            <a:ext cx="12172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350" i="1" spc="5" dirty="0">
                <a:latin typeface="Times New Roman"/>
                <a:cs typeface="Times New Roman"/>
              </a:rPr>
              <a:t>F</a:t>
            </a:r>
            <a:r>
              <a:rPr sz="2350" i="1" spc="-350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3525" spc="7" baseline="31914" dirty="0">
                <a:latin typeface="Symbol"/>
                <a:cs typeface="Symbol"/>
              </a:rPr>
              <a:t></a:t>
            </a:r>
            <a:r>
              <a:rPr sz="3525" spc="-525" baseline="31914" dirty="0">
                <a:latin typeface="Times New Roman"/>
                <a:cs typeface="Times New Roman"/>
              </a:rPr>
              <a:t> </a:t>
            </a:r>
            <a:r>
              <a:rPr sz="2025" i="1" spc="15" baseline="65843" dirty="0">
                <a:latin typeface="Times New Roman"/>
                <a:cs typeface="Times New Roman"/>
              </a:rPr>
              <a:t>x</a:t>
            </a:r>
            <a:endParaRPr sz="2025" baseline="6584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1529" y="3058160"/>
            <a:ext cx="187960" cy="262890"/>
          </a:xfrm>
          <a:custGeom>
            <a:avLst/>
            <a:gdLst/>
            <a:ahLst/>
            <a:cxnLst/>
            <a:rect l="l" t="t" r="r" b="b"/>
            <a:pathLst>
              <a:path w="187960" h="262889">
                <a:moveTo>
                  <a:pt x="187959" y="0"/>
                </a:moveTo>
                <a:lnTo>
                  <a:pt x="0" y="26288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71571" y="2961639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11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44541" y="3293110"/>
            <a:ext cx="6432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300" i="1" spc="-5" dirty="0">
                <a:latin typeface="Times New Roman"/>
                <a:cs typeface="Times New Roman"/>
              </a:rPr>
              <a:t>o</a:t>
            </a:r>
            <a:r>
              <a:rPr sz="2300" i="1" spc="5" dirty="0">
                <a:latin typeface="Times New Roman"/>
                <a:cs typeface="Times New Roman"/>
              </a:rPr>
              <a:t>t</a:t>
            </a:r>
            <a:r>
              <a:rPr sz="2300" i="1" spc="-5" dirty="0">
                <a:latin typeface="Times New Roman"/>
                <a:cs typeface="Times New Roman"/>
              </a:rPr>
              <a:t>he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2340" y="3225801"/>
            <a:ext cx="3651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300" spc="-385" dirty="0">
                <a:latin typeface="Symbol"/>
                <a:cs typeface="Symbol"/>
              </a:rPr>
              <a:t></a:t>
            </a:r>
            <a:r>
              <a:rPr sz="3450" spc="-577" baseline="-26570" dirty="0">
                <a:latin typeface="Symbol"/>
                <a:cs typeface="Symbol"/>
              </a:rPr>
              <a:t></a:t>
            </a:r>
            <a:r>
              <a:rPr sz="3450" spc="-577" baseline="-13285" dirty="0">
                <a:latin typeface="Times New Roman"/>
                <a:cs typeface="Times New Roman"/>
              </a:rPr>
              <a:t>0</a:t>
            </a:r>
            <a:endParaRPr sz="3450" baseline="-1328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7740" y="2729230"/>
            <a:ext cx="29533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366645" algn="l"/>
              </a:tabLst>
            </a:pPr>
            <a:r>
              <a:rPr sz="3450" baseline="1207" dirty="0">
                <a:latin typeface="Symbol"/>
                <a:cs typeface="Symbol"/>
              </a:rPr>
              <a:t></a:t>
            </a:r>
            <a:r>
              <a:rPr sz="3450" baseline="1207" dirty="0">
                <a:latin typeface="Times New Roman"/>
                <a:cs typeface="Times New Roman"/>
              </a:rPr>
              <a:t>	</a:t>
            </a:r>
            <a:r>
              <a:rPr sz="2300" i="1" dirty="0">
                <a:latin typeface="Times New Roman"/>
                <a:cs typeface="Times New Roman"/>
              </a:rPr>
              <a:t>x </a:t>
            </a:r>
            <a:r>
              <a:rPr sz="2300" dirty="0">
                <a:latin typeface="Symbol"/>
                <a:cs typeface="Symbol"/>
              </a:rPr>
              <a:t>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0969" y="2894330"/>
            <a:ext cx="10223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300" i="1" dirty="0">
                <a:latin typeface="Times New Roman"/>
                <a:cs typeface="Times New Roman"/>
              </a:rPr>
              <a:t>f 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x</a:t>
            </a:r>
            <a:r>
              <a:rPr sz="2300" spc="75" dirty="0">
                <a:latin typeface="Times New Roman"/>
                <a:cs typeface="Times New Roman"/>
              </a:rPr>
              <a:t>)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3450" baseline="-9661" dirty="0">
                <a:latin typeface="Symbol"/>
                <a:cs typeface="Symbol"/>
              </a:rPr>
              <a:t></a:t>
            </a:r>
            <a:endParaRPr sz="3450" baseline="-966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4979" y="2957830"/>
            <a:ext cx="67691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300" spc="-20" dirty="0">
                <a:latin typeface="Symbol"/>
                <a:cs typeface="Symbol"/>
              </a:rPr>
              <a:t></a:t>
            </a:r>
            <a:r>
              <a:rPr sz="2300" spc="-20" dirty="0">
                <a:latin typeface="Times New Roman"/>
                <a:cs typeface="Times New Roman"/>
              </a:rPr>
              <a:t>(</a:t>
            </a:r>
            <a:r>
              <a:rPr sz="2100" spc="-30" baseline="23809" dirty="0">
                <a:latin typeface="Symbol"/>
                <a:cs typeface="Symbol"/>
              </a:rPr>
              <a:t></a:t>
            </a:r>
            <a:r>
              <a:rPr sz="2100" spc="-179" baseline="23809" dirty="0">
                <a:latin typeface="Times New Roman"/>
                <a:cs typeface="Times New Roman"/>
              </a:rPr>
              <a:t> </a:t>
            </a:r>
            <a:r>
              <a:rPr sz="2025" spc="67" baseline="-18518" dirty="0">
                <a:latin typeface="Times New Roman"/>
                <a:cs typeface="Times New Roman"/>
              </a:rPr>
              <a:t>2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2340" y="2413001"/>
            <a:ext cx="20859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3450" baseline="-21739" dirty="0">
                <a:latin typeface="Symbol"/>
                <a:cs typeface="Symbol"/>
              </a:rPr>
              <a:t></a:t>
            </a:r>
            <a:r>
              <a:rPr sz="3450" spc="-555" baseline="-21739" dirty="0">
                <a:latin typeface="Times New Roman"/>
                <a:cs typeface="Times New Roman"/>
              </a:rPr>
              <a:t> </a:t>
            </a:r>
            <a:r>
              <a:rPr sz="3450" spc="7" baseline="-25362" dirty="0">
                <a:latin typeface="Times New Roman"/>
                <a:cs typeface="Times New Roman"/>
              </a:rPr>
              <a:t>2</a:t>
            </a:r>
            <a:r>
              <a:rPr sz="1350" spc="5" dirty="0">
                <a:latin typeface="Symbol"/>
                <a:cs typeface="Symbol"/>
              </a:rPr>
              <a:t></a:t>
            </a:r>
            <a:r>
              <a:rPr sz="1400" spc="5" dirty="0">
                <a:latin typeface="Symbol"/>
                <a:cs typeface="Symbol"/>
              </a:rPr>
              <a:t>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/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3450" i="1" spc="22" baseline="-25362" dirty="0">
                <a:latin typeface="Times New Roman"/>
                <a:cs typeface="Times New Roman"/>
              </a:rPr>
              <a:t>x</a:t>
            </a:r>
            <a:r>
              <a:rPr sz="1350" spc="15" dirty="0">
                <a:latin typeface="Times New Roman"/>
                <a:cs typeface="Times New Roman"/>
              </a:rPr>
              <a:t>(</a:t>
            </a:r>
            <a:r>
              <a:rPr sz="1400" spc="15" dirty="0">
                <a:latin typeface="Symbol"/>
                <a:cs typeface="Symbol"/>
              </a:rPr>
              <a:t>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/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2)</a:t>
            </a:r>
            <a:r>
              <a:rPr sz="1350" spc="20" dirty="0">
                <a:latin typeface="Symbol"/>
                <a:cs typeface="Symbol"/>
              </a:rPr>
              <a:t></a:t>
            </a:r>
            <a:r>
              <a:rPr sz="1350" spc="20" dirty="0">
                <a:latin typeface="Times New Roman"/>
                <a:cs typeface="Times New Roman"/>
              </a:rPr>
              <a:t>1</a:t>
            </a:r>
            <a:r>
              <a:rPr sz="3450" i="1" spc="30" baseline="-25362" dirty="0">
                <a:latin typeface="Times New Roman"/>
                <a:cs typeface="Times New Roman"/>
              </a:rPr>
              <a:t>e</a:t>
            </a:r>
            <a:r>
              <a:rPr sz="1350" spc="20" dirty="0">
                <a:latin typeface="Symbol"/>
                <a:cs typeface="Symbol"/>
              </a:rPr>
              <a:t></a:t>
            </a:r>
            <a:r>
              <a:rPr sz="1350" spc="-165" dirty="0">
                <a:latin typeface="Times New Roman"/>
                <a:cs typeface="Times New Roman"/>
              </a:rPr>
              <a:t> </a:t>
            </a:r>
            <a:r>
              <a:rPr sz="1350" i="1" spc="-5" dirty="0">
                <a:latin typeface="Times New Roman"/>
                <a:cs typeface="Times New Roman"/>
              </a:rPr>
              <a:t>x</a:t>
            </a:r>
            <a:r>
              <a:rPr sz="1350" i="1" spc="-1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/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</a:t>
            </a:r>
            <a:r>
              <a:rPr lang="fr-FR" dirty="0" err="1"/>
              <a:t>ChiSquare</a:t>
            </a:r>
            <a:endParaRPr lang="fr-FR" spc="-750" dirty="0"/>
          </a:p>
        </p:txBody>
      </p:sp>
      <p:sp>
        <p:nvSpPr>
          <p:cNvPr id="27" name="Right Arrow 26"/>
          <p:cNvSpPr/>
          <p:nvPr/>
        </p:nvSpPr>
        <p:spPr>
          <a:xfrm>
            <a:off x="3906521" y="1713338"/>
            <a:ext cx="279400" cy="170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13890" y="1491307"/>
            <a:ext cx="7843520" cy="33947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82600" indent="-457200"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sz="3200" spc="-25" dirty="0" err="1">
                <a:latin typeface="Arial"/>
                <a:cs typeface="Arial"/>
              </a:rPr>
              <a:t>Dinotasikan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dengan CHISQR(</a:t>
            </a:r>
            <a:r>
              <a:rPr sz="3200" i="1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Arial"/>
                <a:cs typeface="Arial"/>
              </a:rPr>
              <a:t>;</a:t>
            </a:r>
            <a:r>
              <a:rPr sz="3300" dirty="0">
                <a:latin typeface="Symbol"/>
                <a:cs typeface="Symbol"/>
              </a:rPr>
              <a:t></a:t>
            </a:r>
            <a:r>
              <a:rPr sz="3200" dirty="0">
                <a:latin typeface="Arial"/>
                <a:cs typeface="Arial"/>
              </a:rPr>
              <a:t>) atau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300" spc="-240" dirty="0">
                <a:latin typeface="Symbol"/>
                <a:cs typeface="Symbol"/>
              </a:rPr>
              <a:t></a:t>
            </a:r>
            <a:r>
              <a:rPr sz="2775" spc="-359" baseline="28528" dirty="0">
                <a:latin typeface="Arial"/>
                <a:cs typeface="Arial"/>
              </a:rPr>
              <a:t>2</a:t>
            </a:r>
            <a:endParaRPr sz="2775" baseline="28528" dirty="0">
              <a:latin typeface="Arial"/>
              <a:cs typeface="Arial"/>
            </a:endParaRPr>
          </a:p>
          <a:p>
            <a:pPr marL="482600" indent="-457200">
              <a:spcBef>
                <a:spcPts val="680"/>
              </a:spcBef>
              <a:buFont typeface="Arial" panose="020B0604020202020204" pitchFamily="34" charset="0"/>
              <a:buChar char="•"/>
            </a:pPr>
            <a:r>
              <a:rPr sz="3200" spc="-30" dirty="0">
                <a:latin typeface="Arial"/>
                <a:cs typeface="Arial"/>
              </a:rPr>
              <a:t>Parameter </a:t>
            </a:r>
            <a:r>
              <a:rPr sz="3200" dirty="0">
                <a:latin typeface="UnDotum"/>
                <a:cs typeface="UnDotum"/>
              </a:rPr>
              <a:t> </a:t>
            </a:r>
            <a:r>
              <a:rPr lang="en-ID" sz="3200">
                <a:latin typeface="UnDotum"/>
                <a:cs typeface="UnDotum"/>
              </a:rPr>
              <a:t>  </a:t>
            </a:r>
            <a:r>
              <a:rPr sz="3300" spc="-60">
                <a:latin typeface="Symbol"/>
                <a:cs typeface="Symbol"/>
              </a:rPr>
              <a:t></a:t>
            </a:r>
            <a:r>
              <a:rPr sz="3300" spc="-6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(degree of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freedom)</a:t>
            </a:r>
          </a:p>
          <a:p>
            <a:pPr marL="482600" indent="-4572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3200" spc="-55" dirty="0">
                <a:latin typeface="Arial"/>
                <a:cs typeface="Arial"/>
              </a:rPr>
              <a:t>Mean</a:t>
            </a:r>
            <a:endParaRPr sz="3200" dirty="0">
              <a:latin typeface="Arial"/>
              <a:cs typeface="Arial"/>
            </a:endParaRPr>
          </a:p>
          <a:p>
            <a:pPr marL="707390">
              <a:spcBef>
                <a:spcPts val="80"/>
              </a:spcBef>
            </a:pPr>
            <a:r>
              <a:rPr sz="3300" spc="-50" dirty="0">
                <a:latin typeface="Symbol"/>
                <a:cs typeface="Symbol"/>
              </a:rPr>
              <a:t>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150" spc="35" dirty="0">
                <a:latin typeface="Symbol"/>
                <a:cs typeface="Symbol"/>
              </a:rPr>
              <a:t></a:t>
            </a:r>
            <a:r>
              <a:rPr sz="3150" spc="-24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</a:t>
            </a:r>
            <a:endParaRPr sz="3300" dirty="0">
              <a:latin typeface="Symbol"/>
              <a:cs typeface="Symbol"/>
            </a:endParaRPr>
          </a:p>
          <a:p>
            <a:pPr marL="482600" indent="-457200">
              <a:lnSpc>
                <a:spcPts val="3540"/>
              </a:lnSpc>
              <a:spcBef>
                <a:spcPts val="1390"/>
              </a:spcBef>
              <a:buFont typeface="Arial" panose="020B0604020202020204" pitchFamily="34" charset="0"/>
              <a:buChar char="•"/>
            </a:pPr>
            <a:r>
              <a:rPr sz="3200" spc="-35" dirty="0">
                <a:latin typeface="Arial"/>
                <a:cs typeface="Arial"/>
              </a:rPr>
              <a:t>Variance</a:t>
            </a:r>
            <a:endParaRPr sz="3200" dirty="0">
              <a:latin typeface="Arial"/>
              <a:cs typeface="Arial"/>
            </a:endParaRPr>
          </a:p>
          <a:p>
            <a:pPr marL="669290">
              <a:lnSpc>
                <a:spcPts val="3660"/>
              </a:lnSpc>
              <a:tabLst>
                <a:tab pos="1247775" algn="l"/>
              </a:tabLst>
            </a:pPr>
            <a:r>
              <a:rPr sz="3300" spc="-70" dirty="0">
                <a:latin typeface="Symbol"/>
                <a:cs typeface="Symbol"/>
              </a:rPr>
              <a:t>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2775" baseline="43543" dirty="0">
                <a:latin typeface="Times New Roman"/>
                <a:cs typeface="Times New Roman"/>
              </a:rPr>
              <a:t>2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2</a:t>
            </a:r>
            <a:r>
              <a:rPr sz="3300" spc="-190" dirty="0">
                <a:latin typeface="Symbol"/>
                <a:cs typeface="Symbol"/>
              </a:rPr>
              <a:t></a:t>
            </a:r>
            <a:endParaRPr sz="3300" dirty="0">
              <a:latin typeface="Symbol"/>
              <a:cs typeface="Symbo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</a:t>
            </a:r>
            <a:r>
              <a:rPr lang="fr-FR" dirty="0" err="1"/>
              <a:t>ChiSquare</a:t>
            </a:r>
            <a:endParaRPr lang="fr-FR" spc="-750" dirty="0"/>
          </a:p>
        </p:txBody>
      </p:sp>
      <p:sp>
        <p:nvSpPr>
          <p:cNvPr id="5" name="Right Arrow 4"/>
          <p:cNvSpPr/>
          <p:nvPr/>
        </p:nvSpPr>
        <p:spPr>
          <a:xfrm>
            <a:off x="4363721" y="2412585"/>
            <a:ext cx="279400" cy="1703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33600" y="1600200"/>
            <a:ext cx="9956800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66090" indent="-342900">
              <a:lnSpc>
                <a:spcPct val="100000"/>
              </a:lnSpc>
              <a:spcBef>
                <a:spcPts val="100"/>
              </a:spcBef>
            </a:pPr>
            <a:r>
              <a:rPr sz="3200" spc="-30" dirty="0" err="1"/>
              <a:t>Hubungan</a:t>
            </a:r>
            <a:r>
              <a:rPr sz="3200" spc="-30" dirty="0"/>
              <a:t> </a:t>
            </a:r>
            <a:r>
              <a:rPr sz="3200" spc="-5" dirty="0"/>
              <a:t>Distribusi </a:t>
            </a:r>
            <a:r>
              <a:rPr sz="3200" dirty="0"/>
              <a:t>Chi Square dengan  </a:t>
            </a:r>
            <a:r>
              <a:rPr sz="3200" spc="-5" dirty="0"/>
              <a:t>Distribusi</a:t>
            </a:r>
            <a:r>
              <a:rPr sz="3200" spc="-10" dirty="0"/>
              <a:t> </a:t>
            </a:r>
            <a:r>
              <a:rPr sz="3200" dirty="0"/>
              <a:t>Normal</a:t>
            </a:r>
            <a:endParaRPr sz="3200" dirty="0">
              <a:latin typeface="UnDotum"/>
              <a:cs typeface="UnDotum"/>
            </a:endParaRPr>
          </a:p>
          <a:p>
            <a:pPr marL="768350" marR="17780" indent="-285750">
              <a:lnSpc>
                <a:spcPts val="3360"/>
              </a:lnSpc>
              <a:spcBef>
                <a:spcPts val="800"/>
              </a:spcBef>
            </a:pPr>
            <a:r>
              <a:rPr dirty="0" err="1"/>
              <a:t>Jika</a:t>
            </a:r>
            <a:r>
              <a:rPr dirty="0"/>
              <a:t> </a:t>
            </a:r>
            <a:r>
              <a:rPr i="1" dirty="0">
                <a:latin typeface="Times New Roman"/>
                <a:cs typeface="Times New Roman"/>
              </a:rPr>
              <a:t>X </a:t>
            </a:r>
            <a:r>
              <a:rPr spc="-5" dirty="0"/>
              <a:t>adalah variabel </a:t>
            </a:r>
            <a:r>
              <a:rPr dirty="0"/>
              <a:t>acak </a:t>
            </a:r>
            <a:r>
              <a:rPr spc="-5" dirty="0"/>
              <a:t>independen  berdistribusi </a:t>
            </a:r>
            <a:r>
              <a:rPr dirty="0"/>
              <a:t>Normal </a:t>
            </a:r>
            <a:r>
              <a:rPr spc="-20" dirty="0"/>
              <a:t>(</a:t>
            </a:r>
            <a:r>
              <a:rPr sz="2900" spc="-20" dirty="0">
                <a:latin typeface="Symbol"/>
                <a:cs typeface="Symbol"/>
              </a:rPr>
              <a:t></a:t>
            </a:r>
            <a:r>
              <a:rPr spc="-20" dirty="0"/>
              <a:t>,</a:t>
            </a:r>
            <a:r>
              <a:rPr sz="2900" spc="-20" dirty="0">
                <a:latin typeface="Symbol"/>
                <a:cs typeface="Symbol"/>
              </a:rPr>
              <a:t></a:t>
            </a:r>
            <a:r>
              <a:rPr spc="-20" dirty="0"/>
              <a:t>) </a:t>
            </a:r>
            <a:r>
              <a:rPr spc="-5" dirty="0"/>
              <a:t>dengan derajat  </a:t>
            </a:r>
            <a:r>
              <a:rPr dirty="0"/>
              <a:t>kebebasan </a:t>
            </a:r>
            <a:r>
              <a:rPr spc="-5" dirty="0"/>
              <a:t>sebesar </a:t>
            </a:r>
            <a:r>
              <a:rPr sz="2900" spc="-35" dirty="0">
                <a:latin typeface="Symbol"/>
                <a:cs typeface="Symbol"/>
              </a:rPr>
              <a:t></a:t>
            </a:r>
            <a:r>
              <a:rPr spc="-35" dirty="0"/>
              <a:t>, </a:t>
            </a:r>
            <a:r>
              <a:rPr dirty="0"/>
              <a:t>maka </a:t>
            </a:r>
            <a:r>
              <a:rPr i="1" spc="-170" dirty="0">
                <a:latin typeface="Times New Roman"/>
                <a:cs typeface="Times New Roman"/>
              </a:rPr>
              <a:t>X</a:t>
            </a:r>
            <a:r>
              <a:rPr sz="2400" spc="-254" baseline="29513" dirty="0">
                <a:latin typeface="Times New Roman"/>
                <a:cs typeface="Times New Roman"/>
              </a:rPr>
              <a:t>2 </a:t>
            </a:r>
            <a:r>
              <a:rPr spc="-5" dirty="0"/>
              <a:t>adalah variabel  acak berdistribusi </a:t>
            </a:r>
            <a:r>
              <a:rPr spc="-10" dirty="0"/>
              <a:t>Chi</a:t>
            </a:r>
            <a:r>
              <a:rPr spc="10" dirty="0"/>
              <a:t> </a:t>
            </a:r>
            <a:r>
              <a:rPr spc="-5" dirty="0"/>
              <a:t>Square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</a:t>
            </a:r>
            <a:r>
              <a:rPr lang="fr-FR" dirty="0" err="1"/>
              <a:t>ChiSquare</a:t>
            </a:r>
            <a:endParaRPr lang="fr-FR" spc="-750" dirty="0"/>
          </a:p>
        </p:txBody>
      </p:sp>
    </p:spTree>
    <p:extLst>
      <p:ext uri="{BB962C8B-B14F-4D97-AF65-F5344CB8AC3E}">
        <p14:creationId xmlns:p14="http://schemas.microsoft.com/office/powerpoint/2010/main" val="272179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3889" y="1590041"/>
            <a:ext cx="8897545" cy="3267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3556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spc="-30" dirty="0" err="1">
                <a:latin typeface="Arial"/>
                <a:cs typeface="Arial"/>
              </a:rPr>
              <a:t>Hubungan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Distribusi </a:t>
            </a:r>
            <a:r>
              <a:rPr sz="3200" dirty="0">
                <a:latin typeface="Arial"/>
                <a:cs typeface="Arial"/>
              </a:rPr>
              <a:t>Chi Square dengan  </a:t>
            </a:r>
            <a:r>
              <a:rPr sz="3200" spc="-5" dirty="0">
                <a:latin typeface="Arial"/>
                <a:cs typeface="Arial"/>
              </a:rPr>
              <a:t>Distribusi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Gamma</a:t>
            </a:r>
            <a:endParaRPr sz="3200" dirty="0">
              <a:latin typeface="Arial"/>
              <a:cs typeface="Arial"/>
            </a:endParaRPr>
          </a:p>
          <a:p>
            <a:pPr marL="939800" marR="17780" indent="-457200">
              <a:lnSpc>
                <a:spcPts val="336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2800" dirty="0" err="1">
                <a:latin typeface="Arial"/>
                <a:cs typeface="Arial"/>
              </a:rPr>
              <a:t>Jika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Arial"/>
                <a:cs typeface="Arial"/>
              </a:rPr>
              <a:t>adalah variabel </a:t>
            </a:r>
            <a:r>
              <a:rPr sz="2800" dirty="0">
                <a:latin typeface="Arial"/>
                <a:cs typeface="Arial"/>
              </a:rPr>
              <a:t>acak </a:t>
            </a:r>
            <a:r>
              <a:rPr sz="2800" spc="-5" dirty="0">
                <a:latin typeface="Arial"/>
                <a:cs typeface="Arial"/>
              </a:rPr>
              <a:t>independen  berdistribusi Chi Square dengan parameter </a:t>
            </a:r>
            <a:r>
              <a:rPr sz="2900" spc="-35" dirty="0">
                <a:latin typeface="Symbol"/>
                <a:cs typeface="Symbol"/>
              </a:rPr>
              <a:t></a:t>
            </a:r>
            <a:r>
              <a:rPr sz="2800" spc="-3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maka </a:t>
            </a:r>
            <a:r>
              <a:rPr sz="2800" spc="-5" dirty="0">
                <a:latin typeface="Arial"/>
                <a:cs typeface="Arial"/>
              </a:rPr>
              <a:t>akan ekuivalen </a:t>
            </a:r>
            <a:r>
              <a:rPr sz="2800" dirty="0">
                <a:latin typeface="Arial"/>
                <a:cs typeface="Arial"/>
              </a:rPr>
              <a:t>dengan </a:t>
            </a:r>
            <a:r>
              <a:rPr sz="2800" spc="-5" dirty="0">
                <a:latin typeface="Arial"/>
                <a:cs typeface="Arial"/>
              </a:rPr>
              <a:t>variabel acak  berdistribusi </a:t>
            </a:r>
            <a:r>
              <a:rPr sz="2800" dirty="0">
                <a:latin typeface="Arial"/>
                <a:cs typeface="Arial"/>
              </a:rPr>
              <a:t>Gamma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900" spc="-10" dirty="0">
                <a:latin typeface="Symbol"/>
                <a:cs typeface="Symbol"/>
              </a:rPr>
              <a:t></a:t>
            </a:r>
            <a:r>
              <a:rPr sz="2800" spc="-10" dirty="0">
                <a:latin typeface="Arial"/>
                <a:cs typeface="Arial"/>
              </a:rPr>
              <a:t>, </a:t>
            </a:r>
            <a:r>
              <a:rPr sz="2900" spc="-30" dirty="0">
                <a:latin typeface="Symbol"/>
                <a:cs typeface="Symbol"/>
              </a:rPr>
              <a:t></a:t>
            </a:r>
            <a:r>
              <a:rPr sz="2800" spc="-3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dengan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parameter</a:t>
            </a:r>
            <a:endParaRPr sz="2800" dirty="0">
              <a:latin typeface="Arial"/>
              <a:cs typeface="Arial"/>
            </a:endParaRPr>
          </a:p>
          <a:p>
            <a:pPr marL="767715">
              <a:lnSpc>
                <a:spcPts val="3270"/>
              </a:lnSpc>
            </a:pPr>
            <a:r>
              <a:rPr sz="2900" spc="-105" dirty="0">
                <a:latin typeface="Symbol"/>
                <a:cs typeface="Symbol"/>
              </a:rPr>
              <a:t></a:t>
            </a:r>
            <a:r>
              <a:rPr sz="2800" i="1" spc="-105" dirty="0">
                <a:latin typeface="Arial"/>
                <a:cs typeface="Arial"/>
              </a:rPr>
              <a:t>=</a:t>
            </a:r>
            <a:r>
              <a:rPr sz="2900" spc="-105" dirty="0">
                <a:latin typeface="Symbol"/>
                <a:cs typeface="Symbol"/>
              </a:rPr>
              <a:t></a:t>
            </a:r>
            <a:r>
              <a:rPr sz="2800" i="1" spc="-105" dirty="0">
                <a:latin typeface="Arial"/>
                <a:cs typeface="Arial"/>
              </a:rPr>
              <a:t>/</a:t>
            </a:r>
            <a:r>
              <a:rPr sz="2400" spc="-157" baseline="-2430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dan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900" spc="-25" dirty="0">
                <a:latin typeface="Symbol"/>
                <a:cs typeface="Symbol"/>
              </a:rPr>
              <a:t></a:t>
            </a:r>
            <a:r>
              <a:rPr sz="2800" i="1" spc="-25" dirty="0">
                <a:latin typeface="Times New Roman"/>
                <a:cs typeface="Times New Roman"/>
              </a:rPr>
              <a:t>=</a:t>
            </a:r>
            <a:r>
              <a:rPr sz="2800" spc="-25" dirty="0"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033270" y="561343"/>
            <a:ext cx="75410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</a:t>
            </a:r>
            <a:r>
              <a:rPr lang="fr-FR" dirty="0" err="1"/>
              <a:t>ChiSquare</a:t>
            </a:r>
            <a:endParaRPr lang="fr-FR" spc="-750" dirty="0"/>
          </a:p>
        </p:txBody>
      </p:sp>
    </p:spTree>
    <p:extLst>
      <p:ext uri="{BB962C8B-B14F-4D97-AF65-F5344CB8AC3E}">
        <p14:creationId xmlns:p14="http://schemas.microsoft.com/office/powerpoint/2010/main" val="2053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614" y="537195"/>
            <a:ext cx="49806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  <p:sp>
        <p:nvSpPr>
          <p:cNvPr id="4" name="object 4"/>
          <p:cNvSpPr/>
          <p:nvPr/>
        </p:nvSpPr>
        <p:spPr>
          <a:xfrm>
            <a:off x="2476500" y="1700529"/>
            <a:ext cx="7148830" cy="403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94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128" y="237744"/>
            <a:ext cx="10515600" cy="1325563"/>
          </a:xfrm>
        </p:spPr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30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648264" y="1325563"/>
            <a:ext cx="88954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22D93-AFFC-B17A-D602-43E81AA0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90" y="607534"/>
            <a:ext cx="979179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Teori</a:t>
            </a:r>
            <a:r>
              <a:rPr lang="fr-FR" dirty="0"/>
              <a:t> </a:t>
            </a:r>
            <a:r>
              <a:rPr lang="fr-FR" dirty="0" err="1"/>
              <a:t>Statistik</a:t>
            </a:r>
            <a:r>
              <a:rPr lang="fr-FR" dirty="0"/>
              <a:t> </a:t>
            </a:r>
            <a:r>
              <a:rPr lang="fr-FR" dirty="0" err="1"/>
              <a:t>terkait</a:t>
            </a:r>
            <a:r>
              <a:rPr lang="fr-FR" dirty="0"/>
              <a:t> </a:t>
            </a: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  <p:sp>
        <p:nvSpPr>
          <p:cNvPr id="3" name="object 3"/>
          <p:cNvSpPr txBox="1"/>
          <p:nvPr/>
        </p:nvSpPr>
        <p:spPr>
          <a:xfrm>
            <a:off x="1913890" y="1488440"/>
            <a:ext cx="6045200" cy="23929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82600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sz="3200" spc="-40" dirty="0">
                <a:latin typeface="Arial"/>
                <a:cs typeface="Arial"/>
              </a:rPr>
              <a:t>Abraham </a:t>
            </a:r>
            <a:r>
              <a:rPr sz="3200" dirty="0">
                <a:latin typeface="Arial"/>
                <a:cs typeface="Arial"/>
              </a:rPr>
              <a:t>DeMoivre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(1733)</a:t>
            </a:r>
          </a:p>
          <a:p>
            <a:pPr marL="482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3200" spc="-35" dirty="0">
                <a:latin typeface="Arial"/>
                <a:cs typeface="Arial"/>
              </a:rPr>
              <a:t>Laplace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(1775)</a:t>
            </a:r>
          </a:p>
          <a:p>
            <a:pPr marL="4826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sz="3200" spc="-35" dirty="0">
                <a:latin typeface="Arial"/>
                <a:cs typeface="Arial"/>
              </a:rPr>
              <a:t>Legendre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(1805)</a:t>
            </a:r>
          </a:p>
          <a:p>
            <a:pPr marL="482600" indent="-457200"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3200" spc="-60" dirty="0">
                <a:latin typeface="Arial"/>
                <a:cs typeface="Arial"/>
              </a:rPr>
              <a:t>Karl </a:t>
            </a:r>
            <a:r>
              <a:rPr sz="3200" dirty="0">
                <a:latin typeface="Arial"/>
                <a:cs typeface="Arial"/>
              </a:rPr>
              <a:t>Friedrich Gauss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(1809)</a:t>
            </a:r>
          </a:p>
        </p:txBody>
      </p:sp>
      <p:sp>
        <p:nvSpPr>
          <p:cNvPr id="5" name="object 5"/>
          <p:cNvSpPr/>
          <p:nvPr/>
        </p:nvSpPr>
        <p:spPr>
          <a:xfrm>
            <a:off x="8409940" y="3964940"/>
            <a:ext cx="1620520" cy="1619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02040" y="5801359"/>
            <a:ext cx="876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Gauss  1777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1855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964940"/>
            <a:ext cx="1619250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3010" y="5801359"/>
            <a:ext cx="88074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Moivre  </a:t>
            </a:r>
            <a:r>
              <a:rPr sz="1400" b="1" spc="-5" dirty="0">
                <a:latin typeface="Arial"/>
                <a:cs typeface="Arial"/>
              </a:rPr>
              <a:t>1667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1754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8470" y="3964940"/>
            <a:ext cx="1619250" cy="1619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1050" y="5801359"/>
            <a:ext cx="875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Laplace  1749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18</a:t>
            </a:r>
            <a:r>
              <a:rPr sz="1400" b="1" spc="-10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39840" y="3964940"/>
            <a:ext cx="1619250" cy="1619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34150" y="5801359"/>
            <a:ext cx="875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Legendre  1752</a:t>
            </a:r>
            <a:r>
              <a:rPr sz="1400" b="1" spc="-10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1833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66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91" y="607534"/>
            <a:ext cx="826960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Sifat</a:t>
            </a:r>
            <a:r>
              <a:rPr lang="fr-FR" dirty="0"/>
              <a:t> </a:t>
            </a:r>
            <a:r>
              <a:rPr lang="fr-FR" dirty="0" err="1"/>
              <a:t>Penting</a:t>
            </a:r>
            <a:r>
              <a:rPr lang="fr-FR" dirty="0"/>
              <a:t> </a:t>
            </a: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  <p:sp>
        <p:nvSpPr>
          <p:cNvPr id="3" name="object 3"/>
          <p:cNvSpPr txBox="1"/>
          <p:nvPr/>
        </p:nvSpPr>
        <p:spPr>
          <a:xfrm>
            <a:off x="1926591" y="1590040"/>
            <a:ext cx="8269605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833119" indent="-514350"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Rentang </a:t>
            </a:r>
            <a:r>
              <a:rPr sz="3200" dirty="0">
                <a:latin typeface="Arial"/>
                <a:cs typeface="Arial"/>
              </a:rPr>
              <a:t>variabel acak meliputi </a:t>
            </a:r>
            <a:r>
              <a:rPr sz="3200" spc="5" dirty="0">
                <a:latin typeface="Arial"/>
                <a:cs typeface="Arial"/>
              </a:rPr>
              <a:t>semua  </a:t>
            </a:r>
            <a:r>
              <a:rPr sz="3200" spc="-5" dirty="0">
                <a:latin typeface="Arial"/>
                <a:cs typeface="Arial"/>
              </a:rPr>
              <a:t>bilangan nyata dari </a:t>
            </a:r>
            <a:r>
              <a:rPr sz="3200" dirty="0">
                <a:latin typeface="Arial"/>
                <a:cs typeface="Arial"/>
              </a:rPr>
              <a:t>negatif </a:t>
            </a:r>
            <a:r>
              <a:rPr sz="3200" spc="-5" dirty="0">
                <a:latin typeface="Arial"/>
                <a:cs typeface="Arial"/>
              </a:rPr>
              <a:t>tak </a:t>
            </a:r>
            <a:r>
              <a:rPr sz="3200" dirty="0">
                <a:latin typeface="Arial"/>
                <a:cs typeface="Arial"/>
              </a:rPr>
              <a:t>hingga  </a:t>
            </a:r>
            <a:r>
              <a:rPr sz="3200" spc="5" dirty="0">
                <a:latin typeface="Arial"/>
                <a:cs typeface="Arial"/>
              </a:rPr>
              <a:t>sampai </a:t>
            </a:r>
            <a:r>
              <a:rPr sz="3200" spc="-5" dirty="0">
                <a:latin typeface="Arial"/>
                <a:cs typeface="Arial"/>
              </a:rPr>
              <a:t>positif tak </a:t>
            </a:r>
            <a:r>
              <a:rPr sz="3200" dirty="0">
                <a:latin typeface="Arial"/>
                <a:cs typeface="Arial"/>
              </a:rPr>
              <a:t>hingga </a:t>
            </a:r>
            <a:r>
              <a:rPr sz="3200" spc="20" dirty="0">
                <a:latin typeface="Arial"/>
                <a:cs typeface="Arial"/>
              </a:rPr>
              <a:t>(-</a:t>
            </a:r>
            <a:r>
              <a:rPr sz="3200" spc="20" dirty="0">
                <a:latin typeface="Symbol"/>
                <a:cs typeface="Symbol"/>
              </a:rPr>
              <a:t>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Symbol"/>
                <a:cs typeface="Symbol"/>
              </a:rPr>
              <a:t>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527050" marR="5080" indent="-514350">
              <a:spcBef>
                <a:spcPts val="7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Nilai </a:t>
            </a:r>
            <a:r>
              <a:rPr sz="3200" dirty="0">
                <a:latin typeface="Arial"/>
                <a:cs typeface="Arial"/>
              </a:rPr>
              <a:t>fungsi </a:t>
            </a:r>
            <a:r>
              <a:rPr sz="3200" spc="-5" dirty="0">
                <a:latin typeface="Arial"/>
                <a:cs typeface="Arial"/>
              </a:rPr>
              <a:t>probabilitas (pdf) </a:t>
            </a:r>
            <a:r>
              <a:rPr sz="3200" dirty="0">
                <a:latin typeface="Arial"/>
                <a:cs typeface="Arial"/>
              </a:rPr>
              <a:t>bernilai </a:t>
            </a:r>
            <a:r>
              <a:rPr sz="3200" spc="-5" dirty="0">
                <a:latin typeface="Arial"/>
                <a:cs typeface="Arial"/>
              </a:rPr>
              <a:t>positif  </a:t>
            </a:r>
            <a:r>
              <a:rPr sz="3200" dirty="0">
                <a:latin typeface="Arial"/>
                <a:cs typeface="Arial"/>
              </a:rPr>
              <a:t>untuk </a:t>
            </a:r>
            <a:r>
              <a:rPr sz="3200" spc="5" dirty="0">
                <a:latin typeface="Arial"/>
                <a:cs typeface="Arial"/>
              </a:rPr>
              <a:t>semua </a:t>
            </a:r>
            <a:r>
              <a:rPr sz="3200" dirty="0">
                <a:latin typeface="Arial"/>
                <a:cs typeface="Arial"/>
              </a:rPr>
              <a:t>variabel acak </a:t>
            </a:r>
            <a:r>
              <a:rPr sz="3200" spc="15" dirty="0">
                <a:latin typeface="Arial"/>
                <a:cs typeface="Arial"/>
              </a:rPr>
              <a:t>(</a:t>
            </a:r>
            <a:r>
              <a:rPr sz="3200" i="1" spc="15" dirty="0">
                <a:latin typeface="Times New Roman"/>
                <a:cs typeface="Times New Roman"/>
              </a:rPr>
              <a:t>f</a:t>
            </a:r>
            <a:r>
              <a:rPr sz="3200" spc="15" dirty="0">
                <a:latin typeface="Arial"/>
                <a:cs typeface="Arial"/>
              </a:rPr>
              <a:t>(</a:t>
            </a:r>
            <a:r>
              <a:rPr sz="3200" i="1" spc="15" dirty="0">
                <a:latin typeface="Times New Roman"/>
                <a:cs typeface="Times New Roman"/>
              </a:rPr>
              <a:t>x</a:t>
            </a:r>
            <a:r>
              <a:rPr sz="3200" spc="15" dirty="0">
                <a:latin typeface="Arial"/>
                <a:cs typeface="Arial"/>
              </a:rPr>
              <a:t>)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&gt;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0)</a:t>
            </a:r>
          </a:p>
          <a:p>
            <a:pPr marL="527050" indent="-514350">
              <a:spcBef>
                <a:spcPts val="8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Total probabilitas </a:t>
            </a:r>
            <a:r>
              <a:rPr sz="3200" dirty="0">
                <a:latin typeface="Arial"/>
                <a:cs typeface="Arial"/>
              </a:rPr>
              <a:t>bernilai sebesar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41153" y="4774020"/>
            <a:ext cx="2129155" cy="648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4050" spc="7" baseline="6172" dirty="0">
                <a:latin typeface="Times New Roman"/>
                <a:cs typeface="Times New Roman"/>
              </a:rPr>
              <a:t> </a:t>
            </a:r>
            <a:r>
              <a:rPr sz="6150" spc="-7" baseline="-13550" dirty="0">
                <a:latin typeface="Symbol"/>
                <a:cs typeface="Symbol"/>
              </a:rPr>
              <a:t></a:t>
            </a:r>
            <a:r>
              <a:rPr sz="6150" spc="-7" baseline="-13550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f </a:t>
            </a:r>
            <a:r>
              <a:rPr sz="2700" spc="75" dirty="0">
                <a:latin typeface="Times New Roman"/>
                <a:cs typeface="Times New Roman"/>
              </a:rPr>
              <a:t>(</a:t>
            </a:r>
            <a:r>
              <a:rPr sz="2700" i="1" spc="75" dirty="0">
                <a:latin typeface="Times New Roman"/>
                <a:cs typeface="Times New Roman"/>
              </a:rPr>
              <a:t>x</a:t>
            </a:r>
            <a:r>
              <a:rPr sz="2700" spc="75" dirty="0">
                <a:latin typeface="Times New Roman"/>
                <a:cs typeface="Times New Roman"/>
              </a:rPr>
              <a:t>)</a:t>
            </a:r>
            <a:r>
              <a:rPr sz="2700" i="1" spc="75" dirty="0">
                <a:latin typeface="Times New Roman"/>
                <a:cs typeface="Times New Roman"/>
              </a:rPr>
              <a:t>dx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484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1</a:t>
            </a:r>
            <a:r>
              <a:rPr sz="4050" spc="15" baseline="6172" dirty="0">
                <a:latin typeface="Symbol"/>
                <a:cs typeface="Symbol"/>
              </a:rPr>
              <a:t></a:t>
            </a:r>
            <a:endParaRPr sz="4050" baseline="6172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7468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91" y="298674"/>
            <a:ext cx="5311775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6600" spc="-455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sz="6600" spc="-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591" y="1488440"/>
            <a:ext cx="8188959" cy="425565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27050" indent="-514350">
              <a:spcBef>
                <a:spcPts val="800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Nilai </a:t>
            </a:r>
            <a:r>
              <a:rPr sz="3200" i="1" dirty="0">
                <a:latin typeface="Arial"/>
                <a:cs typeface="Arial"/>
              </a:rPr>
              <a:t>mean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i="1" dirty="0">
                <a:latin typeface="Arial"/>
                <a:cs typeface="Arial"/>
              </a:rPr>
              <a:t>median </a:t>
            </a:r>
            <a:r>
              <a:rPr sz="3200" dirty="0">
                <a:latin typeface="Arial"/>
                <a:cs typeface="Arial"/>
              </a:rPr>
              <a:t>dan </a:t>
            </a:r>
            <a:r>
              <a:rPr sz="3200" i="1" dirty="0">
                <a:latin typeface="Arial"/>
                <a:cs typeface="Arial"/>
              </a:rPr>
              <a:t>mode</a:t>
            </a:r>
            <a:r>
              <a:rPr sz="3200" i="1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berimpit.</a:t>
            </a:r>
          </a:p>
          <a:p>
            <a:pPr marL="527050" marR="682625" indent="-514350">
              <a:spcBef>
                <a:spcPts val="800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Kurva </a:t>
            </a:r>
            <a:r>
              <a:rPr sz="3200" dirty="0">
                <a:latin typeface="Arial"/>
                <a:cs typeface="Arial"/>
              </a:rPr>
              <a:t>simetris dengan pembatas pada  </a:t>
            </a:r>
            <a:r>
              <a:rPr sz="3200" spc="-5" dirty="0">
                <a:latin typeface="Arial"/>
                <a:cs typeface="Arial"/>
              </a:rPr>
              <a:t>nilai rata-rata atau </a:t>
            </a:r>
            <a:r>
              <a:rPr sz="3200" spc="5" dirty="0">
                <a:latin typeface="Arial"/>
                <a:cs typeface="Arial"/>
              </a:rPr>
              <a:t>mean </a:t>
            </a:r>
            <a:r>
              <a:rPr sz="3200" dirty="0">
                <a:latin typeface="Arial"/>
                <a:cs typeface="Arial"/>
              </a:rPr>
              <a:t>sebagai </a:t>
            </a:r>
            <a:r>
              <a:rPr sz="3200" i="1" dirty="0">
                <a:latin typeface="Arial"/>
                <a:cs typeface="Arial"/>
              </a:rPr>
              <a:t>axis  </a:t>
            </a:r>
            <a:r>
              <a:rPr sz="3200" spc="-5" dirty="0">
                <a:latin typeface="Arial"/>
                <a:cs typeface="Arial"/>
              </a:rPr>
              <a:t>vertikal.</a:t>
            </a:r>
            <a:endParaRPr sz="3200" dirty="0">
              <a:latin typeface="Arial"/>
              <a:cs typeface="Arial"/>
            </a:endParaRPr>
          </a:p>
          <a:p>
            <a:pPr marL="527050" marR="5080" indent="-514350">
              <a:lnSpc>
                <a:spcPct val="98900"/>
              </a:lnSpc>
              <a:spcBef>
                <a:spcPts val="830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Titik </a:t>
            </a:r>
            <a:r>
              <a:rPr sz="3200" dirty="0">
                <a:latin typeface="Arial"/>
                <a:cs typeface="Arial"/>
              </a:rPr>
              <a:t>belok atau perubahan fungsi kurva  </a:t>
            </a:r>
            <a:r>
              <a:rPr sz="32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inflection </a:t>
            </a:r>
            <a:r>
              <a:rPr sz="2800" i="1" dirty="0">
                <a:latin typeface="Arial"/>
                <a:cs typeface="Arial"/>
              </a:rPr>
              <a:t>points</a:t>
            </a:r>
            <a:r>
              <a:rPr sz="3200" dirty="0">
                <a:latin typeface="Arial"/>
                <a:cs typeface="Arial"/>
              </a:rPr>
              <a:t>) di </a:t>
            </a:r>
            <a:r>
              <a:rPr sz="3300" spc="-30" dirty="0">
                <a:latin typeface="Symbol"/>
                <a:cs typeface="Symbol"/>
              </a:rPr>
              <a:t>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3300" spc="-30" dirty="0">
                <a:latin typeface="Symbol"/>
                <a:cs typeface="Symbol"/>
              </a:rPr>
              <a:t></a:t>
            </a:r>
            <a:r>
              <a:rPr sz="3200" spc="-30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pada bagian  tengah </a:t>
            </a:r>
            <a:r>
              <a:rPr sz="3200" spc="5" dirty="0">
                <a:latin typeface="Arial"/>
                <a:cs typeface="Arial"/>
              </a:rPr>
              <a:t>cembung (</a:t>
            </a:r>
            <a:r>
              <a:rPr sz="2800" i="1" spc="5" dirty="0">
                <a:latin typeface="Arial"/>
                <a:cs typeface="Arial"/>
              </a:rPr>
              <a:t>concave </a:t>
            </a:r>
            <a:r>
              <a:rPr sz="2800" i="1" spc="-5" dirty="0">
                <a:latin typeface="Arial"/>
                <a:cs typeface="Arial"/>
              </a:rPr>
              <a:t>downward</a:t>
            </a:r>
            <a:r>
              <a:rPr sz="3200" spc="-5" dirty="0">
                <a:latin typeface="Arial"/>
                <a:cs typeface="Arial"/>
              </a:rPr>
              <a:t>) </a:t>
            </a:r>
            <a:r>
              <a:rPr sz="3200" dirty="0">
                <a:latin typeface="Arial"/>
                <a:cs typeface="Arial"/>
              </a:rPr>
              <a:t>dan  pada </a:t>
            </a:r>
            <a:r>
              <a:rPr sz="3200" spc="-5" dirty="0">
                <a:latin typeface="Arial"/>
                <a:cs typeface="Arial"/>
              </a:rPr>
              <a:t>sisi luar </a:t>
            </a:r>
            <a:r>
              <a:rPr sz="32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tail</a:t>
            </a:r>
            <a:r>
              <a:rPr sz="3200" spc="5" dirty="0">
                <a:latin typeface="Arial"/>
                <a:cs typeface="Arial"/>
              </a:rPr>
              <a:t>) </a:t>
            </a:r>
            <a:r>
              <a:rPr sz="3200" dirty="0">
                <a:latin typeface="Arial"/>
                <a:cs typeface="Arial"/>
              </a:rPr>
              <a:t>cekung </a:t>
            </a:r>
            <a:r>
              <a:rPr sz="32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concave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upward</a:t>
            </a:r>
            <a:r>
              <a:rPr sz="32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77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40940" y="4331970"/>
            <a:ext cx="4389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(</a:t>
            </a:r>
            <a:r>
              <a:rPr sz="3200" i="1" spc="-5" dirty="0">
                <a:latin typeface="Arial"/>
                <a:cs typeface="Arial"/>
              </a:rPr>
              <a:t>tail</a:t>
            </a:r>
            <a:r>
              <a:rPr sz="3200" spc="-5" dirty="0">
                <a:latin typeface="Arial"/>
                <a:cs typeface="Arial"/>
              </a:rPr>
              <a:t>) distribusi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mengecil.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3480" y="4560570"/>
            <a:ext cx="5116830" cy="892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98195" algn="l"/>
                <a:tab pos="2348865" algn="l"/>
                <a:tab pos="3293745" algn="l"/>
              </a:tabLst>
            </a:pPr>
            <a:r>
              <a:rPr sz="5700" spc="-1355" dirty="0">
                <a:latin typeface="Symbol"/>
                <a:cs typeface="Symbol"/>
              </a:rPr>
              <a:t></a:t>
            </a:r>
            <a:r>
              <a:rPr sz="5700" spc="-89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im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-10" dirty="0">
                <a:latin typeface="Times New Roman"/>
                <a:cs typeface="Times New Roman"/>
              </a:rPr>
              <a:t>f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(</a:t>
            </a:r>
            <a:r>
              <a:rPr sz="2800" i="1" spc="6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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im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f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190" dirty="0">
                <a:latin typeface="Times New Roman"/>
                <a:cs typeface="Times New Roman"/>
              </a:rPr>
              <a:t>(</a:t>
            </a:r>
            <a:r>
              <a:rPr sz="2800" i="1" spc="5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Symbol"/>
                <a:cs typeface="Symbol"/>
              </a:rPr>
              <a:t>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0</a:t>
            </a:r>
            <a:r>
              <a:rPr sz="5700" spc="-1355" dirty="0">
                <a:latin typeface="Symbol"/>
                <a:cs typeface="Symbol"/>
              </a:rPr>
              <a:t></a:t>
            </a:r>
            <a:endParaRPr sz="5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3651" y="5283200"/>
            <a:ext cx="368617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215005" algn="l"/>
              </a:tabLst>
            </a:pPr>
            <a:r>
              <a:rPr sz="1600" i="1" spc="95" dirty="0">
                <a:latin typeface="Times New Roman"/>
                <a:cs typeface="Times New Roman"/>
              </a:rPr>
              <a:t>x</a:t>
            </a:r>
            <a:r>
              <a:rPr sz="1600" spc="85" dirty="0">
                <a:latin typeface="Symbol"/>
                <a:cs typeface="Symbol"/>
              </a:rPr>
              <a:t></a:t>
            </a:r>
            <a:r>
              <a:rPr sz="1600" spc="10" dirty="0">
                <a:latin typeface="Symbol"/>
                <a:cs typeface="Symbol"/>
              </a:rPr>
              <a:t>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85" dirty="0">
                <a:latin typeface="Times New Roman"/>
                <a:cs typeface="Times New Roman"/>
              </a:rPr>
              <a:t>x</a:t>
            </a:r>
            <a:r>
              <a:rPr sz="1600" spc="65" dirty="0">
                <a:latin typeface="Symbol"/>
                <a:cs typeface="Symbol"/>
              </a:rPr>
              <a:t></a:t>
            </a:r>
            <a:r>
              <a:rPr sz="1600" spc="10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6590" y="1488440"/>
            <a:ext cx="7957184" cy="28689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  <a:tabLst>
                <a:tab pos="526415" algn="l"/>
              </a:tabLst>
            </a:pPr>
            <a:endParaRPr lang="en-US" sz="3200" dirty="0">
              <a:latin typeface="Arial"/>
              <a:cs typeface="Arial"/>
            </a:endParaRPr>
          </a:p>
          <a:p>
            <a:pPr marL="527050" indent="-514350">
              <a:spcBef>
                <a:spcPts val="800"/>
              </a:spcBef>
              <a:buAutoNum type="arabicPeriod" startAt="7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Nilai </a:t>
            </a:r>
            <a:r>
              <a:rPr sz="3200" dirty="0">
                <a:latin typeface="Arial"/>
                <a:cs typeface="Arial"/>
              </a:rPr>
              <a:t>fungsi </a:t>
            </a:r>
            <a:r>
              <a:rPr sz="3200" spc="-5" dirty="0">
                <a:latin typeface="Arial"/>
                <a:cs typeface="Arial"/>
              </a:rPr>
              <a:t>probabilitas </a:t>
            </a:r>
            <a:r>
              <a:rPr sz="3200" dirty="0">
                <a:latin typeface="Arial"/>
                <a:cs typeface="Arial"/>
              </a:rPr>
              <a:t>simetris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terhadap</a:t>
            </a:r>
          </a:p>
          <a:p>
            <a:pPr marL="527050"/>
            <a:r>
              <a:rPr sz="3200" i="1" dirty="0">
                <a:latin typeface="Arial"/>
                <a:cs typeface="Arial"/>
              </a:rPr>
              <a:t>mean.</a:t>
            </a:r>
            <a:endParaRPr sz="3200" dirty="0">
              <a:latin typeface="Arial"/>
              <a:cs typeface="Arial"/>
            </a:endParaRPr>
          </a:p>
          <a:p>
            <a:pPr marL="588010">
              <a:spcBef>
                <a:spcPts val="620"/>
              </a:spcBef>
              <a:tabLst>
                <a:tab pos="2365375" algn="l"/>
              </a:tabLst>
            </a:pPr>
            <a:r>
              <a:rPr sz="2750" i="1" spc="5" dirty="0">
                <a:latin typeface="Times New Roman"/>
                <a:cs typeface="Times New Roman"/>
              </a:rPr>
              <a:t>f </a:t>
            </a:r>
            <a:r>
              <a:rPr sz="2750" spc="40" dirty="0">
                <a:latin typeface="Times New Roman"/>
                <a:cs typeface="Times New Roman"/>
              </a:rPr>
              <a:t>(</a:t>
            </a:r>
            <a:r>
              <a:rPr sz="2850" spc="40" dirty="0">
                <a:latin typeface="Symbol"/>
                <a:cs typeface="Symbol"/>
              </a:rPr>
              <a:t></a:t>
            </a:r>
            <a:r>
              <a:rPr sz="2850" spc="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</a:t>
            </a:r>
            <a:r>
              <a:rPr sz="2750" i="1" spc="30" dirty="0">
                <a:latin typeface="Times New Roman"/>
                <a:cs typeface="Times New Roman"/>
              </a:rPr>
              <a:t>x</a:t>
            </a:r>
            <a:r>
              <a:rPr sz="2750" spc="30" dirty="0">
                <a:latin typeface="Times New Roman"/>
                <a:cs typeface="Times New Roman"/>
              </a:rPr>
              <a:t>)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Symbol"/>
                <a:cs typeface="Symbol"/>
              </a:rPr>
              <a:t></a:t>
            </a:r>
            <a:r>
              <a:rPr sz="2750" spc="15" dirty="0">
                <a:latin typeface="Times New Roman"/>
                <a:cs typeface="Times New Roman"/>
              </a:rPr>
              <a:t>	</a:t>
            </a:r>
            <a:r>
              <a:rPr sz="2750" i="1" spc="5" dirty="0">
                <a:latin typeface="Times New Roman"/>
                <a:cs typeface="Times New Roman"/>
              </a:rPr>
              <a:t>f </a:t>
            </a:r>
            <a:r>
              <a:rPr sz="2750" spc="45" dirty="0">
                <a:latin typeface="Times New Roman"/>
                <a:cs typeface="Times New Roman"/>
              </a:rPr>
              <a:t>(</a:t>
            </a:r>
            <a:r>
              <a:rPr sz="2850" spc="45" dirty="0">
                <a:latin typeface="Symbol"/>
                <a:cs typeface="Symbol"/>
              </a:rPr>
              <a:t>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Symbol"/>
                <a:cs typeface="Symbol"/>
              </a:rPr>
              <a:t>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</a:t>
            </a:r>
            <a:r>
              <a:rPr sz="2750" i="1" spc="30" dirty="0">
                <a:latin typeface="Times New Roman"/>
                <a:cs typeface="Times New Roman"/>
              </a:rPr>
              <a:t>x</a:t>
            </a:r>
            <a:r>
              <a:rPr sz="2750" spc="30" dirty="0">
                <a:latin typeface="Times New Roman"/>
                <a:cs typeface="Times New Roman"/>
              </a:rPr>
              <a:t>)</a:t>
            </a:r>
            <a:endParaRPr sz="2750" dirty="0">
              <a:latin typeface="Times New Roman"/>
              <a:cs typeface="Times New Roman"/>
            </a:endParaRPr>
          </a:p>
          <a:p>
            <a:pPr marL="527050" indent="-514350">
              <a:spcBef>
                <a:spcPts val="139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3200" spc="-5" dirty="0">
                <a:latin typeface="Arial"/>
                <a:cs typeface="Arial"/>
              </a:rPr>
              <a:t>Nilai </a:t>
            </a:r>
            <a:r>
              <a:rPr sz="3200" dirty="0">
                <a:latin typeface="Arial"/>
                <a:cs typeface="Arial"/>
              </a:rPr>
              <a:t>fungsi </a:t>
            </a:r>
            <a:r>
              <a:rPr sz="3200" spc="-5" dirty="0">
                <a:latin typeface="Arial"/>
                <a:cs typeface="Arial"/>
              </a:rPr>
              <a:t>probabilitas di </a:t>
            </a:r>
            <a:r>
              <a:rPr sz="3200" dirty="0">
                <a:latin typeface="Arial"/>
                <a:cs typeface="Arial"/>
              </a:rPr>
              <a:t>kedua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ujung</a:t>
            </a: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926591" y="298674"/>
            <a:ext cx="5311775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6600" spc="-455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sz="6600" spc="-7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7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8570" y="1507489"/>
            <a:ext cx="7134859" cy="451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178614" y="537195"/>
            <a:ext cx="498064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Distribusi</a:t>
            </a:r>
            <a:r>
              <a:rPr lang="fr-FR" dirty="0"/>
              <a:t> Normal</a:t>
            </a:r>
            <a:endParaRPr spc="-750" dirty="0"/>
          </a:p>
        </p:txBody>
      </p:sp>
    </p:spTree>
    <p:extLst>
      <p:ext uri="{BB962C8B-B14F-4D97-AF65-F5344CB8AC3E}">
        <p14:creationId xmlns:p14="http://schemas.microsoft.com/office/powerpoint/2010/main" val="299316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3889" y="1590040"/>
            <a:ext cx="50918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spc="-35" dirty="0" err="1">
                <a:latin typeface="Arial"/>
                <a:cs typeface="Arial"/>
              </a:rPr>
              <a:t>Bilangan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natural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(</a:t>
            </a:r>
            <a:r>
              <a:rPr sz="3200" i="1" spc="20" dirty="0">
                <a:latin typeface="Times New Roman"/>
                <a:cs typeface="Times New Roman"/>
              </a:rPr>
              <a:t>e</a:t>
            </a:r>
            <a:r>
              <a:rPr sz="3200" spc="2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6729" y="2631439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4579" y="263143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7050" y="2631439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2050" y="2672079"/>
            <a:ext cx="16129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800" spc="-10" dirty="0">
                <a:latin typeface="Symbol"/>
                <a:cs typeface="Symbol"/>
              </a:rPr>
              <a:t>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2050" y="2156460"/>
            <a:ext cx="16129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800" spc="-10" dirty="0">
                <a:latin typeface="Symbol"/>
                <a:cs typeface="Symbol"/>
              </a:rPr>
              <a:t>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6591" y="3148329"/>
            <a:ext cx="5497195" cy="1310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2440">
              <a:spcBef>
                <a:spcPts val="90"/>
              </a:spcBef>
            </a:pPr>
            <a:r>
              <a:rPr sz="2800" i="1" spc="-10" dirty="0">
                <a:latin typeface="Times New Roman"/>
                <a:cs typeface="Times New Roman"/>
              </a:rPr>
              <a:t>e </a:t>
            </a:r>
            <a:r>
              <a:rPr sz="2800" spc="-15" dirty="0">
                <a:latin typeface="Symbol"/>
                <a:cs typeface="Symbol"/>
              </a:rPr>
              <a:t>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2,718281828459045235360287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2930"/>
              </a:spcBef>
              <a:buFont typeface="Arial" panose="020B0604020202020204" pitchFamily="34" charset="0"/>
              <a:buChar char="•"/>
            </a:pPr>
            <a:r>
              <a:rPr sz="3200" spc="-35" dirty="0" err="1">
                <a:latin typeface="Arial"/>
                <a:cs typeface="Arial"/>
              </a:rPr>
              <a:t>Bilangan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phi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spc="10" dirty="0">
                <a:latin typeface="Symbol"/>
                <a:cs typeface="Symbol"/>
              </a:rPr>
              <a:t></a:t>
            </a:r>
            <a:r>
              <a:rPr sz="3200" spc="1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7909" y="1971040"/>
            <a:ext cx="111125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spcBef>
                <a:spcPts val="90"/>
              </a:spcBef>
              <a:tabLst>
                <a:tab pos="762635" algn="l"/>
              </a:tabLst>
            </a:pPr>
            <a:r>
              <a:rPr sz="4200" i="1" spc="142" baseline="-24801" dirty="0">
                <a:latin typeface="Times New Roman"/>
                <a:cs typeface="Times New Roman"/>
              </a:rPr>
              <a:t>a</a:t>
            </a:r>
            <a:r>
              <a:rPr sz="1600" spc="95" dirty="0">
                <a:latin typeface="Times New Roman"/>
                <a:cs typeface="Times New Roman"/>
              </a:rPr>
              <a:t>2	</a:t>
            </a:r>
            <a:r>
              <a:rPr sz="4200" i="1" spc="97" baseline="-24801" dirty="0">
                <a:latin typeface="Times New Roman"/>
                <a:cs typeface="Times New Roman"/>
              </a:rPr>
              <a:t>a</a:t>
            </a:r>
            <a:r>
              <a:rPr sz="1600" spc="6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9900" y="2630170"/>
            <a:ext cx="296418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spcBef>
                <a:spcPts val="90"/>
              </a:spcBef>
              <a:tabLst>
                <a:tab pos="1964055" algn="l"/>
                <a:tab pos="267017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n</a:t>
            </a:r>
            <a:r>
              <a:rPr sz="2800" i="1" spc="-185" dirty="0">
                <a:latin typeface="Times New Roman"/>
                <a:cs typeface="Times New Roman"/>
              </a:rPr>
              <a:t> </a:t>
            </a:r>
            <a:r>
              <a:rPr sz="4200" spc="-15" baseline="-6944" dirty="0">
                <a:latin typeface="Symbol"/>
                <a:cs typeface="Symbol"/>
              </a:rPr>
              <a:t></a:t>
            </a:r>
            <a:r>
              <a:rPr sz="4200" spc="-15" baseline="-6944" dirty="0">
                <a:latin typeface="Times New Roman"/>
                <a:cs typeface="Times New Roman"/>
              </a:rPr>
              <a:t>	</a:t>
            </a:r>
            <a:r>
              <a:rPr sz="2800" spc="-120" dirty="0">
                <a:latin typeface="Times New Roman"/>
                <a:cs typeface="Times New Roman"/>
              </a:rPr>
              <a:t>2!	</a:t>
            </a:r>
            <a:r>
              <a:rPr sz="2800" spc="-165" dirty="0">
                <a:latin typeface="Times New Roman"/>
                <a:cs typeface="Times New Roman"/>
              </a:rPr>
              <a:t>3!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2760" y="1916429"/>
            <a:ext cx="57531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4200" i="1" spc="-15" baseline="-33730" dirty="0">
                <a:latin typeface="Times New Roman"/>
                <a:cs typeface="Times New Roman"/>
              </a:rPr>
              <a:t>a</a:t>
            </a:r>
            <a:r>
              <a:rPr sz="4200" i="1" spc="-345" baseline="-33730" dirty="0">
                <a:latin typeface="Times New Roman"/>
                <a:cs typeface="Times New Roman"/>
              </a:rPr>
              <a:t> </a:t>
            </a:r>
            <a:r>
              <a:rPr sz="4200" spc="89" baseline="-37698" dirty="0">
                <a:latin typeface="Symbol"/>
                <a:cs typeface="Symbol"/>
              </a:rPr>
              <a:t></a:t>
            </a:r>
            <a:r>
              <a:rPr sz="1600" i="1" spc="6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7281" y="2353310"/>
            <a:ext cx="192214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2800" spc="-10" dirty="0">
                <a:latin typeface="Times New Roman"/>
                <a:cs typeface="Times New Roman"/>
              </a:rPr>
              <a:t>lim </a:t>
            </a:r>
            <a:r>
              <a:rPr sz="2800" i="1" spc="80" dirty="0">
                <a:latin typeface="Times New Roman"/>
                <a:cs typeface="Times New Roman"/>
              </a:rPr>
              <a:t>e</a:t>
            </a:r>
            <a:r>
              <a:rPr sz="2400" spc="120" baseline="43402" dirty="0">
                <a:latin typeface="Symbol"/>
                <a:cs typeface="Symbol"/>
              </a:rPr>
              <a:t></a:t>
            </a:r>
            <a:r>
              <a:rPr sz="2400" i="1" spc="120" baseline="43402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Symbol"/>
                <a:cs typeface="Symbol"/>
              </a:rPr>
              <a:t></a:t>
            </a:r>
            <a:r>
              <a:rPr sz="2800" spc="-525" dirty="0">
                <a:latin typeface="Times New Roman"/>
                <a:cs typeface="Times New Roman"/>
              </a:rPr>
              <a:t> </a:t>
            </a:r>
            <a:r>
              <a:rPr lang="en-ID" sz="2800" spc="-525" dirty="0">
                <a:latin typeface="Times New Roman"/>
                <a:cs typeface="Times New Roman"/>
              </a:rPr>
              <a:t>   </a:t>
            </a:r>
            <a:r>
              <a:rPr sz="4200" spc="97" baseline="-4960" dirty="0">
                <a:latin typeface="Symbol"/>
                <a:cs typeface="Symbol"/>
              </a:rPr>
              <a:t></a:t>
            </a:r>
            <a:r>
              <a:rPr sz="2800" spc="65" dirty="0">
                <a:latin typeface="Times New Roman"/>
                <a:cs typeface="Times New Roman"/>
              </a:rPr>
              <a:t>1</a:t>
            </a:r>
            <a:r>
              <a:rPr sz="2800" spc="65" dirty="0">
                <a:latin typeface="Symbol"/>
                <a:cs typeface="Symbol"/>
              </a:rPr>
              <a:t>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3951" y="2707639"/>
            <a:ext cx="4933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00" i="1" spc="85" dirty="0">
                <a:latin typeface="Times New Roman"/>
                <a:cs typeface="Times New Roman"/>
              </a:rPr>
              <a:t>n</a:t>
            </a:r>
            <a:r>
              <a:rPr sz="1600" spc="55" dirty="0">
                <a:latin typeface="Symbol"/>
                <a:cs typeface="Symbol"/>
              </a:rPr>
              <a:t></a:t>
            </a:r>
            <a:r>
              <a:rPr sz="1600" spc="10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3270" y="2353310"/>
            <a:ext cx="333629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386715" algn="l"/>
                <a:tab pos="2044064" algn="l"/>
                <a:tab pos="2742565" algn="l"/>
              </a:tabLst>
            </a:pPr>
            <a:r>
              <a:rPr sz="4200" spc="-15" baseline="-4960" dirty="0">
                <a:latin typeface="Symbol"/>
                <a:cs typeface="Symbol"/>
              </a:rPr>
              <a:t></a:t>
            </a:r>
            <a:r>
              <a:rPr sz="4200" spc="-15" baseline="-496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Symbol"/>
                <a:cs typeface="Symbol"/>
              </a:rPr>
              <a:t></a:t>
            </a:r>
            <a:r>
              <a:rPr sz="2800" spc="-355" dirty="0">
                <a:latin typeface="Times New Roman"/>
                <a:cs typeface="Times New Roman"/>
              </a:rPr>
              <a:t> </a:t>
            </a:r>
            <a:r>
              <a:rPr sz="2800" spc="204" dirty="0">
                <a:latin typeface="Times New Roman"/>
                <a:cs typeface="Times New Roman"/>
              </a:rPr>
              <a:t>1</a:t>
            </a:r>
            <a:r>
              <a:rPr sz="2800" spc="-15" dirty="0">
                <a:latin typeface="Symbol"/>
                <a:cs typeface="Symbol"/>
              </a:rPr>
              <a:t>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800" i="1" spc="-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Symbol"/>
                <a:cs typeface="Symbol"/>
              </a:rPr>
              <a:t>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0" dirty="0">
                <a:latin typeface="Symbol"/>
                <a:cs typeface="Symbol"/>
              </a:rPr>
              <a:t></a:t>
            </a:r>
            <a:r>
              <a:rPr lang="en-ID" sz="2800" spc="47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3711" y="5020309"/>
            <a:ext cx="126428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539115" algn="l"/>
                <a:tab pos="1073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3	5	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7601" y="4772659"/>
            <a:ext cx="16065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800" spc="-10" dirty="0">
                <a:latin typeface="Symbol"/>
                <a:cs typeface="Symbol"/>
              </a:rPr>
              <a:t>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9030" y="5062220"/>
            <a:ext cx="268922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2540635" algn="l"/>
              </a:tabLst>
            </a:pPr>
            <a:r>
              <a:rPr sz="2800" spc="-10" dirty="0">
                <a:latin typeface="Symbol"/>
                <a:cs typeface="Symbol"/>
              </a:rPr>
              <a:t></a:t>
            </a:r>
            <a:r>
              <a:rPr sz="2800" spc="-1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Symbol"/>
                <a:cs typeface="Symbol"/>
              </a:rPr>
              <a:t>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9819" y="5526111"/>
            <a:ext cx="507111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850" spc="-45" dirty="0">
                <a:latin typeface="Symbol"/>
                <a:cs typeface="Symbol"/>
              </a:rPr>
              <a:t>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</a:t>
            </a:r>
            <a:r>
              <a:rPr sz="2800" spc="-46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3,141592653589793238462643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7281" y="4731091"/>
            <a:ext cx="148780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spcBef>
                <a:spcPts val="135"/>
              </a:spcBef>
              <a:tabLst>
                <a:tab pos="1313815" algn="l"/>
              </a:tabLst>
            </a:pPr>
            <a:r>
              <a:rPr sz="2800" spc="-15" dirty="0">
                <a:latin typeface="Times New Roman"/>
                <a:cs typeface="Times New Roman"/>
              </a:rPr>
              <a:t>lim</a:t>
            </a:r>
            <a:r>
              <a:rPr sz="2800" spc="-45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Symbol"/>
                <a:cs typeface="Symbol"/>
              </a:rPr>
              <a:t></a:t>
            </a:r>
            <a:r>
              <a:rPr sz="2850" spc="3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</a:t>
            </a:r>
            <a:r>
              <a:rPr sz="2800" spc="-15" dirty="0">
                <a:latin typeface="Times New Roman"/>
                <a:cs typeface="Times New Roman"/>
              </a:rPr>
              <a:t>	</a:t>
            </a:r>
            <a:r>
              <a:rPr sz="4200" spc="-15" baseline="30753" dirty="0">
                <a:latin typeface="Symbol"/>
                <a:cs typeface="Symbol"/>
              </a:rPr>
              <a:t></a:t>
            </a:r>
            <a:endParaRPr sz="4200" baseline="30753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180" y="4743450"/>
            <a:ext cx="291147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2800" spc="35" dirty="0">
                <a:latin typeface="Times New Roman"/>
                <a:cs typeface="Times New Roman"/>
              </a:rPr>
              <a:t>4</a:t>
            </a:r>
            <a:r>
              <a:rPr sz="4200" spc="52" baseline="-4960" dirty="0">
                <a:latin typeface="Symbol"/>
                <a:cs typeface="Symbol"/>
              </a:rPr>
              <a:t></a:t>
            </a:r>
            <a:r>
              <a:rPr sz="2800" spc="35" dirty="0">
                <a:latin typeface="Times New Roman"/>
                <a:cs typeface="Times New Roman"/>
              </a:rPr>
              <a:t>1</a:t>
            </a:r>
            <a:r>
              <a:rPr sz="2800" spc="35" dirty="0">
                <a:latin typeface="Symbol"/>
                <a:cs typeface="Symbol"/>
              </a:rPr>
              <a:t>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4200" u="heavy" spc="-1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200" spc="-15" baseline="34722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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4200" u="heavy" spc="-1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200" spc="-15" baseline="34722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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4200" u="heavy" spc="-1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200" spc="-622" baseline="34722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Symbol"/>
                <a:cs typeface="Symbol"/>
              </a:rPr>
              <a:t></a:t>
            </a:r>
            <a:r>
              <a:rPr lang="en-ID" sz="2800" spc="175" dirty="0">
                <a:latin typeface="Arial"/>
                <a:cs typeface="Arial"/>
              </a:rPr>
              <a:t>…</a:t>
            </a:r>
            <a:r>
              <a:rPr sz="4200" spc="262" baseline="30753" dirty="0">
                <a:latin typeface="Symbol"/>
                <a:cs typeface="Symbol"/>
              </a:rPr>
              <a:t></a:t>
            </a:r>
            <a:endParaRPr sz="4200" baseline="30753" dirty="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3951" y="5096509"/>
            <a:ext cx="4933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00" i="1" spc="85" dirty="0">
                <a:latin typeface="Times New Roman"/>
                <a:cs typeface="Times New Roman"/>
              </a:rPr>
              <a:t>n</a:t>
            </a:r>
            <a:r>
              <a:rPr sz="1600" spc="55" dirty="0">
                <a:latin typeface="Symbol"/>
                <a:cs typeface="Symbol"/>
              </a:rPr>
              <a:t></a:t>
            </a:r>
            <a:r>
              <a:rPr sz="1600" spc="10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>
            <a:off x="1223890" y="537195"/>
            <a:ext cx="9199002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dirty="0" err="1"/>
              <a:t>Dua</a:t>
            </a:r>
            <a:r>
              <a:rPr lang="fr-FR" dirty="0"/>
              <a:t> </a:t>
            </a:r>
            <a:r>
              <a:rPr lang="fr-FR" dirty="0" err="1"/>
              <a:t>Bilangan</a:t>
            </a:r>
            <a:r>
              <a:rPr lang="fr-FR" dirty="0"/>
              <a:t> </a:t>
            </a:r>
            <a:r>
              <a:rPr lang="fr-FR" dirty="0" err="1"/>
              <a:t>Konstanta</a:t>
            </a:r>
            <a:r>
              <a:rPr lang="fr-FR" dirty="0"/>
              <a:t> </a:t>
            </a:r>
            <a:r>
              <a:rPr lang="fr-FR" dirty="0" err="1"/>
              <a:t>Spesial</a:t>
            </a:r>
            <a:endParaRPr lang="fr-FR" spc="-750" dirty="0"/>
          </a:p>
        </p:txBody>
      </p:sp>
    </p:spTree>
    <p:extLst>
      <p:ext uri="{BB962C8B-B14F-4D97-AF65-F5344CB8AC3E}">
        <p14:creationId xmlns:p14="http://schemas.microsoft.com/office/powerpoint/2010/main" val="329266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061E9-722D-4B07-BD2D-BCF8EE635F9C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740581d6-c858-4555-b1ae-9696b835810e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1315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Alegreya Bold</vt:lpstr>
      <vt:lpstr>Arial</vt:lpstr>
      <vt:lpstr>Calibri</vt:lpstr>
      <vt:lpstr>Calibri Light</vt:lpstr>
      <vt:lpstr>Montserrat</vt:lpstr>
      <vt:lpstr>Symbol</vt:lpstr>
      <vt:lpstr>Times New Roman</vt:lpstr>
      <vt:lpstr>UnDotum</vt:lpstr>
      <vt:lpstr>Office Theme</vt:lpstr>
      <vt:lpstr>Statistika dan Probabilitas Program Studi Informatika  Sesi 11 – Distribusi Normal dan Chi-Square</vt:lpstr>
      <vt:lpstr>PowerPoint Presentation</vt:lpstr>
      <vt:lpstr>Distribusi Normal</vt:lpstr>
      <vt:lpstr>Teori Statistik terkait Distribusi Normal</vt:lpstr>
      <vt:lpstr>Sifat Penting Distribusi Normal</vt:lpstr>
      <vt:lpstr>…</vt:lpstr>
      <vt:lpstr>…</vt:lpstr>
      <vt:lpstr>Distribusi Normal</vt:lpstr>
      <vt:lpstr>PowerPoint Presentation</vt:lpstr>
      <vt:lpstr>The Law of Large Numbers</vt:lpstr>
      <vt:lpstr>Central Limit Theorem</vt:lpstr>
      <vt:lpstr>PowerPoint Presentation</vt:lpstr>
      <vt:lpstr>PowerPoint Presentation</vt:lpstr>
      <vt:lpstr>PowerPoint Presentation</vt:lpstr>
      <vt:lpstr>P(1)=P(2)=P(3)=P(4)=P(5)=P(6)=1/6</vt:lpstr>
      <vt:lpstr>Distribusi Normal</vt:lpstr>
      <vt:lpstr>Distribusi Normal</vt:lpstr>
      <vt:lpstr>Distribusi Normal</vt:lpstr>
      <vt:lpstr>Distribusi Normal</vt:lpstr>
      <vt:lpstr>Perbedaan Dua Distribusi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Pustaka</vt:lpstr>
      <vt:lpstr>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Syahid Abdullah</cp:lastModifiedBy>
  <cp:revision>25</cp:revision>
  <dcterms:created xsi:type="dcterms:W3CDTF">2021-09-06T16:17:13Z</dcterms:created>
  <dcterms:modified xsi:type="dcterms:W3CDTF">2022-06-08T04:35:49Z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