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63" r:id="rId27"/>
    <p:sldId id="3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6/26/2023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12 – </a:t>
            </a:r>
            <a:r>
              <a:rPr kumimoji="0" lang="en-US" altLang="id-ID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Interval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Taksiran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dan Ukuran Sampel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xmlns="" id="{37A56B45-DF12-3A7B-67A5-C9AB1988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7610855" y="3062803"/>
            <a:ext cx="224154" cy="312420"/>
          </a:xfrm>
          <a:custGeom>
            <a:avLst/>
            <a:gdLst/>
            <a:ahLst/>
            <a:cxnLst/>
            <a:rect l="l" t="t" r="r" b="b"/>
            <a:pathLst>
              <a:path w="224154" h="312419">
                <a:moveTo>
                  <a:pt x="224027" y="0"/>
                </a:moveTo>
                <a:lnTo>
                  <a:pt x="0" y="312419"/>
                </a:lnTo>
              </a:path>
            </a:pathLst>
          </a:custGeom>
          <a:ln w="7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15199" y="3453303"/>
            <a:ext cx="434340" cy="368300"/>
            <a:chOff x="5991199" y="2956915"/>
            <a:chExt cx="434340" cy="368300"/>
          </a:xfrm>
        </p:grpSpPr>
        <p:sp>
          <p:nvSpPr>
            <p:cNvPr id="5" name="object 5"/>
            <p:cNvSpPr/>
            <p:nvPr/>
          </p:nvSpPr>
          <p:spPr>
            <a:xfrm>
              <a:off x="5998463" y="3186683"/>
              <a:ext cx="45720" cy="26034"/>
            </a:xfrm>
            <a:custGeom>
              <a:avLst/>
              <a:gdLst/>
              <a:ahLst/>
              <a:cxnLst/>
              <a:rect l="l" t="t" r="r" b="b"/>
              <a:pathLst>
                <a:path w="45720" h="26035">
                  <a:moveTo>
                    <a:pt x="0" y="25907"/>
                  </a:moveTo>
                  <a:lnTo>
                    <a:pt x="45719" y="0"/>
                  </a:lnTo>
                </a:path>
              </a:pathLst>
            </a:custGeom>
            <a:ln w="14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4183" y="3194303"/>
              <a:ext cx="64135" cy="116205"/>
            </a:xfrm>
            <a:custGeom>
              <a:avLst/>
              <a:gdLst/>
              <a:ahLst/>
              <a:cxnLst/>
              <a:rect l="l" t="t" r="r" b="b"/>
              <a:pathLst>
                <a:path w="64135" h="116204">
                  <a:moveTo>
                    <a:pt x="0" y="0"/>
                  </a:moveTo>
                  <a:lnTo>
                    <a:pt x="64007" y="115823"/>
                  </a:lnTo>
                </a:path>
              </a:pathLst>
            </a:custGeom>
            <a:ln w="29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15811" y="2964179"/>
              <a:ext cx="309880" cy="346075"/>
            </a:xfrm>
            <a:custGeom>
              <a:avLst/>
              <a:gdLst/>
              <a:ahLst/>
              <a:cxnLst/>
              <a:rect l="l" t="t" r="r" b="b"/>
              <a:pathLst>
                <a:path w="309879" h="346075">
                  <a:moveTo>
                    <a:pt x="0" y="345947"/>
                  </a:moveTo>
                  <a:lnTo>
                    <a:pt x="85343" y="0"/>
                  </a:lnTo>
                </a:path>
                <a:path w="309879" h="346075">
                  <a:moveTo>
                    <a:pt x="85343" y="0"/>
                  </a:moveTo>
                  <a:lnTo>
                    <a:pt x="309371" y="0"/>
                  </a:lnTo>
                </a:path>
              </a:pathLst>
            </a:custGeom>
            <a:ln w="14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645908" y="5764855"/>
            <a:ext cx="222885" cy="312420"/>
          </a:xfrm>
          <a:custGeom>
            <a:avLst/>
            <a:gdLst/>
            <a:ahLst/>
            <a:cxnLst/>
            <a:rect l="l" t="t" r="r" b="b"/>
            <a:pathLst>
              <a:path w="222885" h="312420">
                <a:moveTo>
                  <a:pt x="222503" y="0"/>
                </a:moveTo>
                <a:lnTo>
                  <a:pt x="0" y="312419"/>
                </a:lnTo>
              </a:path>
            </a:pathLst>
          </a:custGeom>
          <a:ln w="7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25810" y="5531484"/>
            <a:ext cx="26924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5625" spc="-4552" baseline="-21481" dirty="0">
                <a:latin typeface="Segoe UI Symbol"/>
                <a:cs typeface="Segoe UI Symbol"/>
              </a:rPr>
              <a:t>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2604" y="5861202"/>
            <a:ext cx="78930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tabLst>
                <a:tab pos="386715" algn="l"/>
                <a:tab pos="763270" algn="l"/>
              </a:tabLst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	</a:t>
            </a:r>
            <a:endParaRPr sz="1600">
              <a:latin typeface="Times New Roman"/>
              <a:cs typeface="Times New Roman"/>
            </a:endParaRPr>
          </a:p>
          <a:p>
            <a:pPr marL="635" algn="ctr">
              <a:spcBef>
                <a:spcPts val="40"/>
              </a:spcBef>
            </a:pPr>
            <a:r>
              <a:rPr sz="2750" spc="-5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7595" y="4947815"/>
            <a:ext cx="220980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210310" algn="l"/>
              </a:tabLst>
            </a:pPr>
            <a:r>
              <a:rPr sz="2750" spc="-10" dirty="0">
                <a:latin typeface="Times New Roman"/>
                <a:cs typeface="Times New Roman"/>
              </a:rPr>
              <a:t>Uk</a:t>
            </a:r>
            <a:r>
              <a:rPr sz="2750" spc="5" dirty="0">
                <a:latin typeface="Times New Roman"/>
                <a:cs typeface="Times New Roman"/>
              </a:rPr>
              <a:t>u</a:t>
            </a:r>
            <a:r>
              <a:rPr sz="2750" spc="-5" dirty="0">
                <a:latin typeface="Times New Roman"/>
                <a:cs typeface="Times New Roman"/>
              </a:rPr>
              <a:t>ran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Times New Roman"/>
                <a:cs typeface="Times New Roman"/>
              </a:rPr>
              <a:t>sa</a:t>
            </a:r>
            <a:r>
              <a:rPr sz="2750" spc="-30" dirty="0">
                <a:latin typeface="Times New Roman"/>
                <a:cs typeface="Times New Roman"/>
              </a:rPr>
              <a:t>m</a:t>
            </a:r>
            <a:r>
              <a:rPr sz="2750" dirty="0">
                <a:latin typeface="Times New Roman"/>
                <a:cs typeface="Times New Roman"/>
              </a:rPr>
              <a:t>p</a:t>
            </a:r>
            <a:r>
              <a:rPr sz="2750" spc="-5" dirty="0">
                <a:latin typeface="Times New Roman"/>
                <a:cs typeface="Times New Roman"/>
              </a:rPr>
              <a:t>el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9898" y="3140286"/>
            <a:ext cx="148082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750" spc="-5" dirty="0">
                <a:latin typeface="Times New Roman"/>
                <a:cs typeface="Times New Roman"/>
              </a:rPr>
              <a:t>Kesalahan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6152" y="5450751"/>
            <a:ext cx="7442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95300" algn="l"/>
              </a:tabLst>
            </a:pPr>
            <a:r>
              <a:rPr sz="2750" spc="25" dirty="0">
                <a:latin typeface="Times New Roman"/>
                <a:cs typeface="Times New Roman"/>
              </a:rPr>
              <a:t>Z</a:t>
            </a:r>
            <a:r>
              <a:rPr sz="2400" spc="37" baseline="-24305" dirty="0">
                <a:latin typeface="Times New Roman"/>
                <a:cs typeface="Times New Roman"/>
              </a:rPr>
              <a:t>α	</a:t>
            </a:r>
            <a:r>
              <a:rPr sz="2900" i="1" spc="-1245" dirty="0">
                <a:latin typeface="Courier New"/>
                <a:cs typeface="Courier New"/>
              </a:rPr>
              <a:t>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0046" y="5712890"/>
            <a:ext cx="68389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750" spc="-5" dirty="0">
                <a:latin typeface="Times New Roman"/>
                <a:cs typeface="Times New Roman"/>
              </a:rPr>
              <a:t>n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spc="-375" dirty="0">
                <a:latin typeface="Segoe UI Symbol"/>
                <a:cs typeface="Segoe UI Symbol"/>
              </a:rPr>
              <a:t>=</a:t>
            </a:r>
            <a:r>
              <a:rPr sz="2750" spc="-165" dirty="0">
                <a:latin typeface="Segoe UI Symbol"/>
                <a:cs typeface="Segoe UI Symbol"/>
              </a:rPr>
              <a:t> </a:t>
            </a:r>
            <a:r>
              <a:rPr sz="3750" spc="-2850" dirty="0">
                <a:latin typeface="Segoe UI Symbol"/>
                <a:cs typeface="Segoe UI Symbol"/>
              </a:rPr>
              <a:t></a:t>
            </a:r>
            <a:endParaRPr sz="375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6332" y="2748698"/>
            <a:ext cx="1437640" cy="112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>
              <a:lnSpc>
                <a:spcPts val="2780"/>
              </a:lnSpc>
              <a:spcBef>
                <a:spcPts val="100"/>
              </a:spcBef>
              <a:tabLst>
                <a:tab pos="1119505" algn="l"/>
              </a:tabLst>
            </a:pPr>
            <a:r>
              <a:rPr sz="2750" spc="25" dirty="0">
                <a:latin typeface="Times New Roman"/>
                <a:cs typeface="Times New Roman"/>
              </a:rPr>
              <a:t>Z</a:t>
            </a:r>
            <a:r>
              <a:rPr sz="2400" spc="37" baseline="-24305" dirty="0">
                <a:latin typeface="Times New Roman"/>
                <a:cs typeface="Times New Roman"/>
              </a:rPr>
              <a:t>α	</a:t>
            </a:r>
            <a:r>
              <a:rPr sz="2900" i="1" spc="-1245" dirty="0">
                <a:latin typeface="Courier New"/>
                <a:cs typeface="Courier New"/>
              </a:rPr>
              <a:t></a:t>
            </a:r>
            <a:endParaRPr sz="2900">
              <a:latin typeface="Courier New"/>
              <a:cs typeface="Courier New"/>
            </a:endParaRPr>
          </a:p>
          <a:p>
            <a:pPr marL="38100">
              <a:lnSpc>
                <a:spcPts val="2595"/>
              </a:lnSpc>
              <a:tabLst>
                <a:tab pos="1020444" algn="l"/>
                <a:tab pos="1398905" algn="l"/>
              </a:tabLst>
            </a:pPr>
            <a:r>
              <a:rPr sz="4125" spc="-7" baseline="-20202" dirty="0">
                <a:latin typeface="Times New Roman"/>
                <a:cs typeface="Times New Roman"/>
              </a:rPr>
              <a:t>E</a:t>
            </a:r>
            <a:r>
              <a:rPr sz="4125" spc="104" baseline="-20202" dirty="0">
                <a:latin typeface="Times New Roman"/>
                <a:cs typeface="Times New Roman"/>
              </a:rPr>
              <a:t> </a:t>
            </a:r>
            <a:r>
              <a:rPr sz="4125" spc="-562" baseline="-20202" dirty="0">
                <a:latin typeface="Segoe UI Symbol"/>
                <a:cs typeface="Segoe UI Symbol"/>
              </a:rPr>
              <a:t>=</a:t>
            </a:r>
            <a:r>
              <a:rPr sz="2750" u="heavy" spc="-3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sz="1600">
              <a:latin typeface="Times New Roman"/>
              <a:cs typeface="Times New Roman"/>
            </a:endParaRPr>
          </a:p>
          <a:p>
            <a:pPr marL="1029969">
              <a:lnSpc>
                <a:spcPts val="3295"/>
              </a:lnSpc>
            </a:pPr>
            <a:r>
              <a:rPr sz="2750" spc="-5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4027" y="1724089"/>
            <a:ext cx="683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spcBef>
                <a:spcPts val="95"/>
              </a:spcBef>
              <a:buFont typeface="Microsoft Sans Serif"/>
              <a:buChar char="•"/>
              <a:tabLst>
                <a:tab pos="354965" algn="l"/>
                <a:tab pos="355600" algn="l"/>
                <a:tab pos="3000375" algn="l"/>
                <a:tab pos="6485890" algn="l"/>
              </a:tabLst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tu</a:t>
            </a:r>
            <a:r>
              <a:rPr sz="2800" spc="-6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ole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gin</a:t>
            </a:r>
            <a:r>
              <a:rPr sz="2800" spc="-6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CL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4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A3771748-AE89-49F6-21B3-FA0232D2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704" y="1770887"/>
            <a:ext cx="4808220" cy="17754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798064" y="4405883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3" y="0"/>
                </a:lnTo>
              </a:path>
            </a:pathLst>
          </a:custGeom>
          <a:ln w="1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249615" y="4685479"/>
            <a:ext cx="414020" cy="351790"/>
            <a:chOff x="2725615" y="4685479"/>
            <a:chExt cx="414020" cy="351790"/>
          </a:xfrm>
        </p:grpSpPr>
        <p:sp>
          <p:nvSpPr>
            <p:cNvPr id="6" name="object 6"/>
            <p:cNvSpPr/>
            <p:nvPr/>
          </p:nvSpPr>
          <p:spPr>
            <a:xfrm>
              <a:off x="2732531" y="4904231"/>
              <a:ext cx="43180" cy="24765"/>
            </a:xfrm>
            <a:custGeom>
              <a:avLst/>
              <a:gdLst/>
              <a:ahLst/>
              <a:cxnLst/>
              <a:rect l="l" t="t" r="r" b="b"/>
              <a:pathLst>
                <a:path w="43180" h="24764">
                  <a:moveTo>
                    <a:pt x="0" y="24383"/>
                  </a:moveTo>
                  <a:lnTo>
                    <a:pt x="42671" y="0"/>
                  </a:lnTo>
                </a:path>
              </a:pathLst>
            </a:custGeom>
            <a:ln w="1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5203" y="4911851"/>
              <a:ext cx="60960" cy="111760"/>
            </a:xfrm>
            <a:custGeom>
              <a:avLst/>
              <a:gdLst/>
              <a:ahLst/>
              <a:cxnLst/>
              <a:rect l="l" t="t" r="r" b="b"/>
              <a:pathLst>
                <a:path w="60960" h="111760">
                  <a:moveTo>
                    <a:pt x="0" y="0"/>
                  </a:moveTo>
                  <a:lnTo>
                    <a:pt x="60959" y="111251"/>
                  </a:lnTo>
                </a:path>
              </a:pathLst>
            </a:custGeom>
            <a:ln w="2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3783" y="4692395"/>
              <a:ext cx="295910" cy="330835"/>
            </a:xfrm>
            <a:custGeom>
              <a:avLst/>
              <a:gdLst/>
              <a:ahLst/>
              <a:cxnLst/>
              <a:rect l="l" t="t" r="r" b="b"/>
              <a:pathLst>
                <a:path w="295910" h="330835">
                  <a:moveTo>
                    <a:pt x="0" y="330707"/>
                  </a:moveTo>
                  <a:lnTo>
                    <a:pt x="80771" y="0"/>
                  </a:lnTo>
                </a:path>
                <a:path w="295910" h="330835">
                  <a:moveTo>
                    <a:pt x="80771" y="0"/>
                  </a:moveTo>
                  <a:lnTo>
                    <a:pt x="295655" y="0"/>
                  </a:lnTo>
                </a:path>
              </a:pathLst>
            </a:custGeom>
            <a:ln w="1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23004" y="4632959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1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57350" y="4664089"/>
            <a:ext cx="19177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600" spc="5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429" y="4370149"/>
            <a:ext cx="1882139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  <a:tabLst>
                <a:tab pos="410845" algn="l"/>
                <a:tab pos="1548130" algn="l"/>
              </a:tabLst>
            </a:pPr>
            <a:r>
              <a:rPr sz="2600" spc="10" dirty="0">
                <a:latin typeface="Times New Roman"/>
                <a:cs typeface="Times New Roman"/>
              </a:rPr>
              <a:t>X	</a:t>
            </a:r>
            <a:r>
              <a:rPr sz="2600" spc="-1165" dirty="0">
                <a:latin typeface="Segoe UI Symbol"/>
                <a:cs typeface="Segoe UI Symbol"/>
              </a:rPr>
              <a:t></a:t>
            </a:r>
            <a:r>
              <a:rPr sz="2600" spc="-330" dirty="0">
                <a:latin typeface="Segoe UI Symbol"/>
                <a:cs typeface="Segoe UI Symbol"/>
              </a:rPr>
              <a:t> </a:t>
            </a:r>
            <a:r>
              <a:rPr sz="2600" spc="-490" dirty="0">
                <a:latin typeface="Times New Roman"/>
                <a:cs typeface="Times New Roman"/>
              </a:rPr>
              <a:t>Z</a:t>
            </a:r>
            <a:r>
              <a:rPr sz="2600" spc="-490" dirty="0">
                <a:latin typeface="Segoe UI Symbol"/>
                <a:cs typeface="Segoe UI Symbol"/>
              </a:rPr>
              <a:t></a:t>
            </a:r>
            <a:r>
              <a:rPr sz="2600" spc="-290" dirty="0">
                <a:latin typeface="Segoe UI Symbol"/>
                <a:cs typeface="Segoe UI Symbol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/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2	</a:t>
            </a:r>
            <a:r>
              <a:rPr sz="3900" baseline="35256" dirty="0">
                <a:latin typeface="Times New Roman"/>
                <a:cs typeface="Times New Roman"/>
              </a:rPr>
              <a:t>sd</a:t>
            </a:r>
            <a:endParaRPr sz="3900" baseline="3525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01111" y="5327903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264626" y="5614890"/>
            <a:ext cx="427990" cy="363220"/>
            <a:chOff x="2740626" y="5614890"/>
            <a:chExt cx="427990" cy="363220"/>
          </a:xfrm>
        </p:grpSpPr>
        <p:sp>
          <p:nvSpPr>
            <p:cNvPr id="14" name="object 14"/>
            <p:cNvSpPr/>
            <p:nvPr/>
          </p:nvSpPr>
          <p:spPr>
            <a:xfrm>
              <a:off x="2747771" y="5841491"/>
              <a:ext cx="44450" cy="26034"/>
            </a:xfrm>
            <a:custGeom>
              <a:avLst/>
              <a:gdLst/>
              <a:ahLst/>
              <a:cxnLst/>
              <a:rect l="l" t="t" r="r" b="b"/>
              <a:pathLst>
                <a:path w="44450" h="26035">
                  <a:moveTo>
                    <a:pt x="0" y="25907"/>
                  </a:moveTo>
                  <a:lnTo>
                    <a:pt x="44195" y="0"/>
                  </a:lnTo>
                </a:path>
              </a:pathLst>
            </a:custGeom>
            <a:ln w="1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1967" y="5849111"/>
              <a:ext cx="62865" cy="114300"/>
            </a:xfrm>
            <a:custGeom>
              <a:avLst/>
              <a:gdLst/>
              <a:ahLst/>
              <a:cxnLst/>
              <a:rect l="l" t="t" r="r" b="b"/>
              <a:pathLst>
                <a:path w="62864" h="114300">
                  <a:moveTo>
                    <a:pt x="0" y="0"/>
                  </a:moveTo>
                  <a:lnTo>
                    <a:pt x="62483" y="114299"/>
                  </a:lnTo>
                </a:path>
              </a:pathLst>
            </a:custGeom>
            <a:ln w="28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2071" y="5622035"/>
              <a:ext cx="306705" cy="341630"/>
            </a:xfrm>
            <a:custGeom>
              <a:avLst/>
              <a:gdLst/>
              <a:ahLst/>
              <a:cxnLst/>
              <a:rect l="l" t="t" r="r" b="b"/>
              <a:pathLst>
                <a:path w="306705" h="341629">
                  <a:moveTo>
                    <a:pt x="0" y="341375"/>
                  </a:moveTo>
                  <a:lnTo>
                    <a:pt x="83819" y="0"/>
                  </a:lnTo>
                </a:path>
                <a:path w="306705" h="341629">
                  <a:moveTo>
                    <a:pt x="83819" y="0"/>
                  </a:moveTo>
                  <a:lnTo>
                    <a:pt x="306323" y="0"/>
                  </a:lnTo>
                </a:path>
              </a:pathLst>
            </a:custGeom>
            <a:ln w="1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236719" y="5561075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>
                <a:moveTo>
                  <a:pt x="0" y="0"/>
                </a:moveTo>
                <a:lnTo>
                  <a:pt x="483107" y="0"/>
                </a:lnTo>
              </a:path>
            </a:pathLst>
          </a:custGeom>
          <a:ln w="1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8594" y="5594071"/>
            <a:ext cx="1974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7760" y="5075738"/>
            <a:ext cx="3308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/>
                <a:cs typeface="Times New Roman"/>
              </a:rPr>
              <a:t>sd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2263" y="5290824"/>
            <a:ext cx="141922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X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365" dirty="0">
                <a:latin typeface="Segoe UI Symbol"/>
                <a:cs typeface="Segoe UI Symbol"/>
              </a:rPr>
              <a:t>+</a:t>
            </a:r>
            <a:r>
              <a:rPr sz="2700" spc="-114" dirty="0">
                <a:latin typeface="Segoe UI Symbol"/>
                <a:cs typeface="Segoe UI Symbol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Z</a:t>
            </a:r>
            <a:r>
              <a:rPr sz="2700" spc="-1000" dirty="0">
                <a:latin typeface="Segoe UI Symbol"/>
                <a:cs typeface="Segoe UI Symbol"/>
              </a:rPr>
              <a:t></a:t>
            </a:r>
            <a:r>
              <a:rPr sz="2700" spc="-285" dirty="0">
                <a:latin typeface="Segoe UI Symbol"/>
                <a:cs typeface="Segoe UI Symbol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/</a:t>
            </a:r>
            <a:r>
              <a:rPr sz="2700" spc="-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14188" y="4521186"/>
            <a:ext cx="291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Microsoft Sans Serif"/>
                <a:cs typeface="Microsoft Sans Serif"/>
              </a:rPr>
              <a:t>adalah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batas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bawahTaksiran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3060" y="5359463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Microsoft Sans Serif"/>
                <a:cs typeface="Microsoft Sans Serif"/>
              </a:rPr>
              <a:t>adalah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batas atastaksiran</a:t>
            </a:r>
            <a:endParaRPr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06396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081FF1A-4FB9-0FAA-4E9D-B1A272F6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biro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riset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ingin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mengestimate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rata-rata 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sampel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random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yang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terdiri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100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telah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dipilih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populasi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Dari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seratus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tersebut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diketahui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bahwa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pengeluarannya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250.000,00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standard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deviasi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50.000,00.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Hitunglah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“interval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keyakinan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95%”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semua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6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B1C4BA6-F705-1981-D75B-6E7E2D40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biro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riset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ingin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mengestimate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rata-rata 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sampel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random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yang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terdiri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100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telah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dipilih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populasi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Dari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seratus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tersebut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diketahui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bahwa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pengeluarannya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250.000,00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standard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deviasi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50.000,00.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Hitunglah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“interval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keyakinan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80%”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semua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1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8B0BD8-43AE-A91E-F9E7-1F26D224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biro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riset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ingin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mengestimate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rata-rata 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sampel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random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yang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terdiri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100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telah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dipilih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populasi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Dari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seratus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tersebut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diketahui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bahwa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pengeluarannya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250.000,00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standard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deviasi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50.000,00.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Hitunglah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“interval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keyakinan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84%”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semua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0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B1A59BB-3E21-91D4-1452-4EA89866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biro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riset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ingin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mengestimate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rata-rata 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Sebuah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sampel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random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yang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terdiri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80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telah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dipilih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populasi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r>
              <a:rPr lang="en-US" sz="2800" spc="5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Dari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seratus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tersebut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diketahui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bahwa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pengeluarannya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adalah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3.950.000,00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dengan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standard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deviasi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Rp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350.000,00.</a:t>
            </a:r>
            <a:r>
              <a:rPr lang="en-US" sz="2800" spc="65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Hitunglah</a:t>
            </a:r>
            <a:r>
              <a:rPr lang="en-US" sz="2800" spc="4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“interval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20" dirty="0" err="1">
                <a:latin typeface="Calibri"/>
                <a:cs typeface="Calibri"/>
              </a:rPr>
              <a:t>keyakinan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92%”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5" dirty="0" err="1">
                <a:latin typeface="Calibri"/>
                <a:cs typeface="Calibri"/>
              </a:rPr>
              <a:t>pengeluaran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Calibri"/>
                <a:cs typeface="Calibri"/>
              </a:rPr>
              <a:t>rata-rata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untuk</a:t>
            </a:r>
            <a:r>
              <a:rPr lang="en-US" sz="2800" spc="3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pembelian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bahan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makanan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per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 err="1">
                <a:latin typeface="Calibri"/>
                <a:cs typeface="Calibri"/>
              </a:rPr>
              <a:t>minggu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dari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semua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 err="1">
                <a:latin typeface="Calibri"/>
                <a:cs typeface="Calibri"/>
              </a:rPr>
              <a:t>mahasiswa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5" dirty="0" err="1">
                <a:latin typeface="Calibri"/>
                <a:cs typeface="Calibri"/>
              </a:rPr>
              <a:t>indekost</a:t>
            </a:r>
            <a:r>
              <a:rPr lang="en-US" sz="2800" spc="-25" dirty="0">
                <a:latin typeface="Calibri"/>
                <a:cs typeface="Calibri"/>
              </a:rPr>
              <a:t>.</a:t>
            </a:r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Penyelesaian (IK=95%)</a:t>
            </a:r>
          </a:p>
        </p:txBody>
      </p:sp>
      <p:sp>
        <p:nvSpPr>
          <p:cNvPr id="3" name="object 3"/>
          <p:cNvSpPr/>
          <p:nvPr/>
        </p:nvSpPr>
        <p:spPr>
          <a:xfrm>
            <a:off x="1976628" y="1441704"/>
            <a:ext cx="7935595" cy="4887595"/>
          </a:xfrm>
          <a:custGeom>
            <a:avLst/>
            <a:gdLst/>
            <a:ahLst/>
            <a:cxnLst/>
            <a:rect l="l" t="t" r="r" b="b"/>
            <a:pathLst>
              <a:path w="7935595" h="4887595">
                <a:moveTo>
                  <a:pt x="7935468" y="0"/>
                </a:moveTo>
                <a:lnTo>
                  <a:pt x="0" y="0"/>
                </a:lnTo>
                <a:lnTo>
                  <a:pt x="0" y="4887468"/>
                </a:lnTo>
                <a:lnTo>
                  <a:pt x="7935468" y="4887468"/>
                </a:lnTo>
                <a:lnTo>
                  <a:pt x="7935468" y="4881372"/>
                </a:lnTo>
                <a:lnTo>
                  <a:pt x="10667" y="4881372"/>
                </a:lnTo>
                <a:lnTo>
                  <a:pt x="4571" y="4876800"/>
                </a:lnTo>
                <a:lnTo>
                  <a:pt x="10667" y="48768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7935468" y="4572"/>
                </a:lnTo>
                <a:lnTo>
                  <a:pt x="7935468" y="0"/>
                </a:lnTo>
                <a:close/>
              </a:path>
              <a:path w="7935595" h="4887595">
                <a:moveTo>
                  <a:pt x="10667" y="4876800"/>
                </a:moveTo>
                <a:lnTo>
                  <a:pt x="4571" y="4876800"/>
                </a:lnTo>
                <a:lnTo>
                  <a:pt x="10667" y="4881372"/>
                </a:lnTo>
                <a:lnTo>
                  <a:pt x="10667" y="4876800"/>
                </a:lnTo>
                <a:close/>
              </a:path>
              <a:path w="7935595" h="4887595">
                <a:moveTo>
                  <a:pt x="7924800" y="4876800"/>
                </a:moveTo>
                <a:lnTo>
                  <a:pt x="10667" y="4876800"/>
                </a:lnTo>
                <a:lnTo>
                  <a:pt x="10667" y="4881372"/>
                </a:lnTo>
                <a:lnTo>
                  <a:pt x="7924800" y="4881372"/>
                </a:lnTo>
                <a:lnTo>
                  <a:pt x="7924800" y="4876800"/>
                </a:lnTo>
                <a:close/>
              </a:path>
              <a:path w="7935595" h="4887595">
                <a:moveTo>
                  <a:pt x="7924800" y="4572"/>
                </a:moveTo>
                <a:lnTo>
                  <a:pt x="7924800" y="4881372"/>
                </a:lnTo>
                <a:lnTo>
                  <a:pt x="7929372" y="4876800"/>
                </a:lnTo>
                <a:lnTo>
                  <a:pt x="7935468" y="4876800"/>
                </a:lnTo>
                <a:lnTo>
                  <a:pt x="7935468" y="10668"/>
                </a:lnTo>
                <a:lnTo>
                  <a:pt x="7929372" y="10668"/>
                </a:lnTo>
                <a:lnTo>
                  <a:pt x="7924800" y="4572"/>
                </a:lnTo>
                <a:close/>
              </a:path>
              <a:path w="7935595" h="4887595">
                <a:moveTo>
                  <a:pt x="7935468" y="4876800"/>
                </a:moveTo>
                <a:lnTo>
                  <a:pt x="7929372" y="4876800"/>
                </a:lnTo>
                <a:lnTo>
                  <a:pt x="7924800" y="4881372"/>
                </a:lnTo>
                <a:lnTo>
                  <a:pt x="7935468" y="4881372"/>
                </a:lnTo>
                <a:lnTo>
                  <a:pt x="7935468" y="4876800"/>
                </a:lnTo>
                <a:close/>
              </a:path>
              <a:path w="7935595" h="48875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7935595" h="4887595">
                <a:moveTo>
                  <a:pt x="79248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7924800" y="10668"/>
                </a:lnTo>
                <a:lnTo>
                  <a:pt x="7924800" y="4572"/>
                </a:lnTo>
                <a:close/>
              </a:path>
              <a:path w="7935595" h="4887595">
                <a:moveTo>
                  <a:pt x="7935468" y="4572"/>
                </a:moveTo>
                <a:lnTo>
                  <a:pt x="7924800" y="4572"/>
                </a:lnTo>
                <a:lnTo>
                  <a:pt x="7929372" y="10668"/>
                </a:lnTo>
                <a:lnTo>
                  <a:pt x="7935468" y="10668"/>
                </a:lnTo>
                <a:lnTo>
                  <a:pt x="79354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10741" y="1418246"/>
            <a:ext cx="364299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00">
              <a:spcBef>
                <a:spcPts val="530"/>
              </a:spcBef>
            </a:pPr>
            <a:r>
              <a:rPr spc="-5" dirty="0">
                <a:latin typeface="Microsoft Sans Serif"/>
                <a:cs typeface="Microsoft Sans Serif"/>
              </a:rPr>
              <a:t>1.Parameter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yang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ditaksir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Mean</a:t>
            </a:r>
            <a:endParaRPr>
              <a:latin typeface="Microsoft Sans Serif"/>
              <a:cs typeface="Microsoft Sans Serif"/>
            </a:endParaRPr>
          </a:p>
          <a:p>
            <a:pPr marL="63500">
              <a:spcBef>
                <a:spcPts val="434"/>
              </a:spcBef>
              <a:tabLst>
                <a:tab pos="2441575" algn="l"/>
              </a:tabLst>
            </a:pPr>
            <a:r>
              <a:rPr spc="-5" dirty="0">
                <a:latin typeface="Microsoft Sans Serif"/>
                <a:cs typeface="Microsoft Sans Serif"/>
              </a:rPr>
              <a:t>2.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IK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95%→α=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0,05	</a:t>
            </a:r>
            <a:r>
              <a:rPr dirty="0">
                <a:latin typeface="Microsoft Sans Serif"/>
                <a:cs typeface="Microsoft Sans Serif"/>
              </a:rPr>
              <a:t>Z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baseline="-20833" dirty="0">
                <a:latin typeface="Microsoft Sans Serif"/>
                <a:cs typeface="Microsoft Sans Serif"/>
              </a:rPr>
              <a:t>α/2</a:t>
            </a:r>
            <a:r>
              <a:rPr spc="232" baseline="-20833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 </a:t>
            </a:r>
            <a:r>
              <a:rPr spc="-5" dirty="0">
                <a:latin typeface="Microsoft Sans Serif"/>
                <a:cs typeface="Microsoft Sans Serif"/>
              </a:rPr>
              <a:t>1,96</a:t>
            </a:r>
            <a:endParaRPr>
              <a:latin typeface="Microsoft Sans Serif"/>
              <a:cs typeface="Microsoft Sans Serif"/>
            </a:endParaRPr>
          </a:p>
          <a:p>
            <a:pPr marL="63500">
              <a:spcBef>
                <a:spcPts val="430"/>
              </a:spcBef>
            </a:pPr>
            <a:r>
              <a:rPr spc="-5" dirty="0">
                <a:latin typeface="Microsoft Sans Serif"/>
                <a:cs typeface="Microsoft Sans Serif"/>
              </a:rPr>
              <a:t>3.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541" y="2734983"/>
            <a:ext cx="10471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spc="-5" dirty="0">
                <a:latin typeface="Microsoft Sans Serif"/>
                <a:cs typeface="Microsoft Sans Serif"/>
              </a:rPr>
              <a:t>4.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n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100</a:t>
            </a:r>
            <a:endParaRPr>
              <a:latin typeface="Microsoft Sans Serif"/>
              <a:cs typeface="Microsoft Sans Serif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Microsoft Sans Serif"/>
                <a:cs typeface="Microsoft Sans Serif"/>
              </a:rPr>
              <a:t>5.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55811" y="2537523"/>
            <a:ext cx="3576954" cy="527050"/>
            <a:chOff x="1031811" y="2232723"/>
            <a:chExt cx="3576954" cy="527050"/>
          </a:xfrm>
        </p:grpSpPr>
        <p:sp>
          <p:nvSpPr>
            <p:cNvPr id="7" name="object 7"/>
            <p:cNvSpPr/>
            <p:nvPr/>
          </p:nvSpPr>
          <p:spPr>
            <a:xfrm>
              <a:off x="1037843" y="2238755"/>
              <a:ext cx="1181100" cy="431800"/>
            </a:xfrm>
            <a:custGeom>
              <a:avLst/>
              <a:gdLst/>
              <a:ahLst/>
              <a:cxnLst/>
              <a:rect l="l" t="t" r="r" b="b"/>
              <a:pathLst>
                <a:path w="1181100" h="431800">
                  <a:moveTo>
                    <a:pt x="0" y="0"/>
                  </a:moveTo>
                  <a:lnTo>
                    <a:pt x="192023" y="0"/>
                  </a:lnTo>
                </a:path>
                <a:path w="1181100" h="431800">
                  <a:moveTo>
                    <a:pt x="1146047" y="431291"/>
                  </a:moveTo>
                  <a:lnTo>
                    <a:pt x="1181099" y="409955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8943" y="2654807"/>
              <a:ext cx="52069" cy="93345"/>
            </a:xfrm>
            <a:custGeom>
              <a:avLst/>
              <a:gdLst/>
              <a:ahLst/>
              <a:cxnLst/>
              <a:rect l="l" t="t" r="r" b="b"/>
              <a:pathLst>
                <a:path w="52069" h="93344">
                  <a:moveTo>
                    <a:pt x="0" y="0"/>
                  </a:moveTo>
                  <a:lnTo>
                    <a:pt x="51815" y="92963"/>
                  </a:lnTo>
                </a:path>
              </a:pathLst>
            </a:custGeom>
            <a:ln w="23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4935" y="2238755"/>
              <a:ext cx="2118360" cy="509270"/>
            </a:xfrm>
            <a:custGeom>
              <a:avLst/>
              <a:gdLst/>
              <a:ahLst/>
              <a:cxnLst/>
              <a:rect l="l" t="t" r="r" b="b"/>
              <a:pathLst>
                <a:path w="2118360" h="509269">
                  <a:moveTo>
                    <a:pt x="121919" y="509015"/>
                  </a:moveTo>
                  <a:lnTo>
                    <a:pt x="190499" y="231647"/>
                  </a:lnTo>
                </a:path>
                <a:path w="2118360" h="509269">
                  <a:moveTo>
                    <a:pt x="190499" y="231647"/>
                  </a:moveTo>
                  <a:lnTo>
                    <a:pt x="370331" y="231647"/>
                  </a:lnTo>
                </a:path>
                <a:path w="2118360" h="509269">
                  <a:moveTo>
                    <a:pt x="0" y="190499"/>
                  </a:moveTo>
                  <a:lnTo>
                    <a:pt x="394715" y="190499"/>
                  </a:lnTo>
                </a:path>
                <a:path w="2118360" h="509269">
                  <a:moveTo>
                    <a:pt x="1114043" y="0"/>
                  </a:moveTo>
                  <a:lnTo>
                    <a:pt x="1306067" y="0"/>
                  </a:lnTo>
                </a:path>
                <a:path w="2118360" h="509269">
                  <a:moveTo>
                    <a:pt x="2081783" y="431291"/>
                  </a:moveTo>
                  <a:lnTo>
                    <a:pt x="2118359" y="409955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3295" y="2654807"/>
              <a:ext cx="52069" cy="93345"/>
            </a:xfrm>
            <a:custGeom>
              <a:avLst/>
              <a:gdLst/>
              <a:ahLst/>
              <a:cxnLst/>
              <a:rect l="l" t="t" r="r" b="b"/>
              <a:pathLst>
                <a:path w="52070" h="93344">
                  <a:moveTo>
                    <a:pt x="0" y="0"/>
                  </a:moveTo>
                  <a:lnTo>
                    <a:pt x="51815" y="92963"/>
                  </a:lnTo>
                </a:path>
              </a:pathLst>
            </a:custGeom>
            <a:ln w="23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7763" y="2429255"/>
              <a:ext cx="394970" cy="318770"/>
            </a:xfrm>
            <a:custGeom>
              <a:avLst/>
              <a:gdLst/>
              <a:ahLst/>
              <a:cxnLst/>
              <a:rect l="l" t="t" r="r" b="b"/>
              <a:pathLst>
                <a:path w="394970" h="318769">
                  <a:moveTo>
                    <a:pt x="123443" y="318515"/>
                  </a:moveTo>
                  <a:lnTo>
                    <a:pt x="190499" y="41147"/>
                  </a:lnTo>
                </a:path>
                <a:path w="394970" h="318769">
                  <a:moveTo>
                    <a:pt x="190499" y="41147"/>
                  </a:moveTo>
                  <a:lnTo>
                    <a:pt x="371855" y="41147"/>
                  </a:lnTo>
                </a:path>
                <a:path w="394970" h="318769">
                  <a:moveTo>
                    <a:pt x="0" y="0"/>
                  </a:moveTo>
                  <a:lnTo>
                    <a:pt x="394715" y="0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4973" y="2749390"/>
            <a:ext cx="23888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04290" algn="l"/>
              </a:tabLst>
            </a:pPr>
            <a:r>
              <a:rPr sz="2200" spc="-240" dirty="0">
                <a:latin typeface="Times New Roman"/>
                <a:cs typeface="Times New Roman"/>
              </a:rPr>
              <a:t>n</a:t>
            </a:r>
            <a:r>
              <a:rPr sz="2700" spc="-359" baseline="3086" dirty="0">
                <a:latin typeface="Microsoft Sans Serif"/>
                <a:cs typeface="Microsoft Sans Serif"/>
              </a:rPr>
              <a:t>=</a:t>
            </a:r>
            <a:r>
              <a:rPr sz="2700" spc="30" baseline="3086" dirty="0">
                <a:latin typeface="Microsoft Sans Serif"/>
                <a:cs typeface="Microsoft Sans Serif"/>
              </a:rPr>
              <a:t> </a:t>
            </a:r>
            <a:r>
              <a:rPr sz="2700" spc="-7" baseline="3086" dirty="0">
                <a:latin typeface="Microsoft Sans Serif"/>
                <a:cs typeface="Microsoft Sans Serif"/>
              </a:rPr>
              <a:t>250.000	</a:t>
            </a:r>
            <a:r>
              <a:rPr sz="2700" baseline="3086" dirty="0">
                <a:latin typeface="Microsoft Sans Serif"/>
                <a:cs typeface="Microsoft Sans Serif"/>
              </a:rPr>
              <a:t>s</a:t>
            </a:r>
            <a:r>
              <a:rPr sz="2700" spc="-22" baseline="3086" dirty="0">
                <a:latin typeface="Microsoft Sans Serif"/>
                <a:cs typeface="Microsoft Sans Serif"/>
              </a:rPr>
              <a:t> </a:t>
            </a:r>
            <a:r>
              <a:rPr sz="2700" baseline="3086" dirty="0">
                <a:latin typeface="Microsoft Sans Serif"/>
                <a:cs typeface="Microsoft Sans Serif"/>
              </a:rPr>
              <a:t>=</a:t>
            </a:r>
            <a:r>
              <a:rPr sz="2700" spc="-30" baseline="3086" dirty="0">
                <a:latin typeface="Microsoft Sans Serif"/>
                <a:cs typeface="Microsoft Sans Serif"/>
              </a:rPr>
              <a:t> </a:t>
            </a:r>
            <a:r>
              <a:rPr sz="2700" spc="-247" baseline="3086" dirty="0">
                <a:latin typeface="Microsoft Sans Serif"/>
                <a:cs typeface="Microsoft Sans Serif"/>
              </a:rPr>
              <a:t>50.0</a:t>
            </a:r>
            <a:r>
              <a:rPr sz="2200" spc="-165" dirty="0">
                <a:latin typeface="Times New Roman"/>
                <a:cs typeface="Times New Roman"/>
              </a:rPr>
              <a:t>n</a:t>
            </a:r>
            <a:r>
              <a:rPr sz="2700" spc="-247" baseline="3086" dirty="0">
                <a:latin typeface="Microsoft Sans Serif"/>
                <a:cs typeface="Microsoft Sans Serif"/>
              </a:rPr>
              <a:t>00</a:t>
            </a:r>
            <a:endParaRPr sz="2700" baseline="3086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9132" y="2511791"/>
            <a:ext cx="35001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1299845" algn="l"/>
                <a:tab pos="1624330" algn="l"/>
                <a:tab pos="3352165" algn="l"/>
              </a:tabLst>
            </a:pP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994" dirty="0">
                <a:latin typeface="Segoe UI Symbol"/>
                <a:cs typeface="Segoe UI Symbol"/>
              </a:rPr>
              <a:t></a:t>
            </a:r>
            <a:r>
              <a:rPr sz="2200" spc="-190" dirty="0">
                <a:latin typeface="Segoe UI Symbol"/>
                <a:cs typeface="Segoe UI Symbol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Zα/2.	</a:t>
            </a:r>
            <a:r>
              <a:rPr sz="3300" baseline="35353" dirty="0">
                <a:latin typeface="Times New Roman"/>
                <a:cs typeface="Times New Roman"/>
              </a:rPr>
              <a:t>s	</a:t>
            </a:r>
            <a:r>
              <a:rPr sz="2200" spc="-300" dirty="0">
                <a:latin typeface="Segoe UI Symbol"/>
                <a:cs typeface="Segoe UI Symbol"/>
              </a:rPr>
              <a:t>&lt;</a:t>
            </a:r>
            <a:r>
              <a:rPr sz="2200" spc="-170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μ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0" dirty="0">
                <a:latin typeface="Segoe UI Symbol"/>
                <a:cs typeface="Segoe UI Symbol"/>
              </a:rPr>
              <a:t>&lt;</a:t>
            </a:r>
            <a:r>
              <a:rPr sz="2200" spc="-80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300" dirty="0">
                <a:latin typeface="Segoe UI Symbol"/>
                <a:cs typeface="Segoe UI Symbol"/>
              </a:rPr>
              <a:t>+</a:t>
            </a:r>
            <a:r>
              <a:rPr sz="2200" spc="-165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Z/2.	</a:t>
            </a:r>
            <a:r>
              <a:rPr sz="3300" baseline="35353" dirty="0">
                <a:latin typeface="Times New Roman"/>
                <a:cs typeface="Times New Roman"/>
              </a:rPr>
              <a:t>s</a:t>
            </a:r>
            <a:endParaRPr sz="3300" baseline="35353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87596" y="3996569"/>
            <a:ext cx="4017645" cy="309245"/>
            <a:chOff x="2863595" y="3691768"/>
            <a:chExt cx="4017645" cy="309245"/>
          </a:xfrm>
        </p:grpSpPr>
        <p:sp>
          <p:nvSpPr>
            <p:cNvPr id="15" name="object 15"/>
            <p:cNvSpPr/>
            <p:nvPr/>
          </p:nvSpPr>
          <p:spPr>
            <a:xfrm>
              <a:off x="2968751" y="3899915"/>
              <a:ext cx="35560" cy="18415"/>
            </a:xfrm>
            <a:custGeom>
              <a:avLst/>
              <a:gdLst/>
              <a:ahLst/>
              <a:cxnLst/>
              <a:rect l="l" t="t" r="r" b="b"/>
              <a:pathLst>
                <a:path w="35560" h="18414">
                  <a:moveTo>
                    <a:pt x="0" y="18287"/>
                  </a:moveTo>
                  <a:lnTo>
                    <a:pt x="35051" y="0"/>
                  </a:lnTo>
                </a:path>
              </a:pathLst>
            </a:custGeom>
            <a:ln w="10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3803" y="3904487"/>
              <a:ext cx="50800" cy="85725"/>
            </a:xfrm>
            <a:custGeom>
              <a:avLst/>
              <a:gdLst/>
              <a:ahLst/>
              <a:cxnLst/>
              <a:rect l="l" t="t" r="r" b="b"/>
              <a:pathLst>
                <a:path w="50800" h="85725">
                  <a:moveTo>
                    <a:pt x="0" y="0"/>
                  </a:moveTo>
                  <a:lnTo>
                    <a:pt x="50291" y="85343"/>
                  </a:lnTo>
                </a:path>
              </a:pathLst>
            </a:custGeom>
            <a:ln w="21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3595" y="3697223"/>
              <a:ext cx="3392804" cy="292735"/>
            </a:xfrm>
            <a:custGeom>
              <a:avLst/>
              <a:gdLst/>
              <a:ahLst/>
              <a:cxnLst/>
              <a:rect l="l" t="t" r="r" b="b"/>
              <a:pathLst>
                <a:path w="3392804" h="292735">
                  <a:moveTo>
                    <a:pt x="195071" y="292607"/>
                  </a:moveTo>
                  <a:lnTo>
                    <a:pt x="262127" y="38099"/>
                  </a:lnTo>
                </a:path>
                <a:path w="3392804" h="292735">
                  <a:moveTo>
                    <a:pt x="262127" y="38099"/>
                  </a:moveTo>
                  <a:lnTo>
                    <a:pt x="664463" y="38099"/>
                  </a:lnTo>
                </a:path>
                <a:path w="3392804" h="292735">
                  <a:moveTo>
                    <a:pt x="0" y="0"/>
                  </a:moveTo>
                  <a:lnTo>
                    <a:pt x="765047" y="0"/>
                  </a:lnTo>
                </a:path>
                <a:path w="3392804" h="292735">
                  <a:moveTo>
                    <a:pt x="3357371" y="220979"/>
                  </a:moveTo>
                  <a:lnTo>
                    <a:pt x="3392423" y="202691"/>
                  </a:lnTo>
                </a:path>
              </a:pathLst>
            </a:custGeom>
            <a:ln w="10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6019" y="3904487"/>
              <a:ext cx="50800" cy="85725"/>
            </a:xfrm>
            <a:custGeom>
              <a:avLst/>
              <a:gdLst/>
              <a:ahLst/>
              <a:cxnLst/>
              <a:rect l="l" t="t" r="r" b="b"/>
              <a:pathLst>
                <a:path w="50800" h="85725">
                  <a:moveTo>
                    <a:pt x="0" y="0"/>
                  </a:moveTo>
                  <a:lnTo>
                    <a:pt x="50291" y="85343"/>
                  </a:lnTo>
                </a:path>
              </a:pathLst>
            </a:custGeom>
            <a:ln w="21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5811" y="3697223"/>
              <a:ext cx="765175" cy="292735"/>
            </a:xfrm>
            <a:custGeom>
              <a:avLst/>
              <a:gdLst/>
              <a:ahLst/>
              <a:cxnLst/>
              <a:rect l="l" t="t" r="r" b="b"/>
              <a:pathLst>
                <a:path w="765175" h="292735">
                  <a:moveTo>
                    <a:pt x="195071" y="292607"/>
                  </a:moveTo>
                  <a:lnTo>
                    <a:pt x="262127" y="38099"/>
                  </a:lnTo>
                </a:path>
                <a:path w="765175" h="292735">
                  <a:moveTo>
                    <a:pt x="262127" y="38099"/>
                  </a:moveTo>
                  <a:lnTo>
                    <a:pt x="665987" y="38099"/>
                  </a:lnTo>
                </a:path>
                <a:path w="765175" h="292735">
                  <a:moveTo>
                    <a:pt x="0" y="0"/>
                  </a:moveTo>
                  <a:lnTo>
                    <a:pt x="765047" y="0"/>
                  </a:lnTo>
                </a:path>
              </a:pathLst>
            </a:custGeom>
            <a:ln w="10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43144" y="3785984"/>
            <a:ext cx="5914390" cy="2470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ts val="2155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.000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0" dirty="0">
                <a:latin typeface="Segoe UI Symbol"/>
                <a:cs typeface="Segoe UI Symbol"/>
              </a:rPr>
              <a:t></a:t>
            </a:r>
            <a:r>
              <a:rPr sz="2000" spc="-145" dirty="0">
                <a:latin typeface="Segoe UI Symbol"/>
                <a:cs typeface="Segoe UI Symbol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(1,96)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3000" spc="30" baseline="34722" dirty="0">
                <a:latin typeface="Times New Roman"/>
                <a:cs typeface="Times New Roman"/>
              </a:rPr>
              <a:t>50.000</a:t>
            </a:r>
            <a:r>
              <a:rPr sz="3000" spc="472" baseline="34722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-204" dirty="0">
                <a:latin typeface="Segoe UI Symbol"/>
                <a:cs typeface="Segoe UI Symbol"/>
              </a:rPr>
              <a:t> </a:t>
            </a:r>
            <a:r>
              <a:rPr sz="2100" i="1" spc="-955" dirty="0">
                <a:latin typeface="Courier New"/>
                <a:cs typeface="Courier New"/>
              </a:rPr>
              <a:t></a:t>
            </a:r>
            <a:r>
              <a:rPr sz="2100" i="1" spc="-585" dirty="0">
                <a:latin typeface="Courier New"/>
                <a:cs typeface="Courier New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.000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+</a:t>
            </a:r>
            <a:r>
              <a:rPr sz="2000" spc="-120" dirty="0">
                <a:latin typeface="Segoe UI Symbol"/>
                <a:cs typeface="Segoe UI Symbol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(1,96)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3000" spc="30" baseline="34722" dirty="0">
                <a:latin typeface="Times New Roman"/>
                <a:cs typeface="Times New Roman"/>
              </a:rPr>
              <a:t>50.000</a:t>
            </a:r>
            <a:endParaRPr sz="3000" baseline="34722" dirty="0">
              <a:latin typeface="Times New Roman"/>
              <a:cs typeface="Times New Roman"/>
            </a:endParaRPr>
          </a:p>
          <a:p>
            <a:pPr marL="2092325">
              <a:lnSpc>
                <a:spcPts val="2035"/>
              </a:lnSpc>
              <a:tabLst>
                <a:tab pos="5346065" algn="l"/>
              </a:tabLst>
            </a:pPr>
            <a:r>
              <a:rPr sz="2000" spc="-5" dirty="0">
                <a:latin typeface="Times New Roman"/>
                <a:cs typeface="Times New Roman"/>
              </a:rPr>
              <a:t>100	100</a:t>
            </a:r>
            <a:endParaRPr sz="2000" dirty="0">
              <a:latin typeface="Times New Roman"/>
              <a:cs typeface="Times New Roman"/>
            </a:endParaRPr>
          </a:p>
          <a:p>
            <a:pPr marL="88900">
              <a:spcBef>
                <a:spcPts val="210"/>
              </a:spcBef>
            </a:pPr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0" dirty="0">
                <a:latin typeface="Segoe UI Symbol"/>
                <a:cs typeface="Segoe UI Symbol"/>
              </a:rPr>
              <a:t></a:t>
            </a:r>
            <a:r>
              <a:rPr sz="2000" spc="-145" dirty="0">
                <a:latin typeface="Segoe UI Symbol"/>
                <a:cs typeface="Segoe UI Symbol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(</a:t>
            </a:r>
            <a:r>
              <a:rPr sz="2000" spc="-125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9</a:t>
            </a:r>
            <a:r>
              <a:rPr sz="2000" spc="140" dirty="0">
                <a:latin typeface="Times New Roman"/>
                <a:cs typeface="Times New Roman"/>
              </a:rPr>
              <a:t>6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spc="65" dirty="0">
                <a:latin typeface="Times New Roman"/>
                <a:cs typeface="Times New Roman"/>
              </a:rPr>
              <a:t>5</a:t>
            </a:r>
            <a:r>
              <a:rPr sz="2000" spc="2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50" dirty="0">
                <a:latin typeface="Segoe UI Symbol"/>
                <a:cs typeface="Segoe UI Symbol"/>
              </a:rPr>
              <a:t> </a:t>
            </a:r>
            <a:r>
              <a:rPr sz="2100" i="1" spc="-955" dirty="0">
                <a:latin typeface="Courier New"/>
                <a:cs typeface="Courier New"/>
              </a:rPr>
              <a:t></a:t>
            </a:r>
            <a:r>
              <a:rPr sz="2100" i="1" spc="-575" dirty="0">
                <a:latin typeface="Courier New"/>
                <a:cs typeface="Courier New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+</a:t>
            </a:r>
            <a:r>
              <a:rPr sz="2000" spc="-110" dirty="0">
                <a:latin typeface="Segoe UI Symbol"/>
                <a:cs typeface="Segoe UI Symbol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(</a:t>
            </a:r>
            <a:r>
              <a:rPr sz="2000" spc="-125" dirty="0">
                <a:latin typeface="Times New Roman"/>
                <a:cs typeface="Times New Roman"/>
              </a:rPr>
              <a:t>1</a:t>
            </a:r>
            <a:r>
              <a:rPr sz="2000" spc="-15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9</a:t>
            </a:r>
            <a:r>
              <a:rPr sz="2000" spc="140" dirty="0">
                <a:latin typeface="Times New Roman"/>
                <a:cs typeface="Times New Roman"/>
              </a:rPr>
              <a:t>6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spc="65" dirty="0">
                <a:latin typeface="Times New Roman"/>
                <a:cs typeface="Times New Roman"/>
              </a:rPr>
              <a:t>5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88900"/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910" dirty="0">
                <a:latin typeface="Segoe UI Symbol"/>
                <a:cs typeface="Segoe UI Symbol"/>
              </a:rPr>
              <a:t></a:t>
            </a:r>
            <a:r>
              <a:rPr sz="2000" spc="-145" dirty="0">
                <a:latin typeface="Segoe UI Symbol"/>
                <a:cs typeface="Segoe UI Symbol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spc="65" dirty="0">
                <a:latin typeface="Times New Roman"/>
                <a:cs typeface="Times New Roman"/>
              </a:rPr>
              <a:t>9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800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50" dirty="0">
                <a:latin typeface="Segoe UI Symbol"/>
                <a:cs typeface="Segoe UI Symbol"/>
              </a:rPr>
              <a:t> </a:t>
            </a:r>
            <a:r>
              <a:rPr sz="2100" i="1" spc="-955" dirty="0">
                <a:latin typeface="Courier New"/>
                <a:cs typeface="Courier New"/>
              </a:rPr>
              <a:t></a:t>
            </a:r>
            <a:r>
              <a:rPr sz="2100" i="1" spc="-575" dirty="0">
                <a:latin typeface="Courier New"/>
                <a:cs typeface="Courier New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250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000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+</a:t>
            </a:r>
            <a:r>
              <a:rPr sz="2000" spc="-110" dirty="0">
                <a:latin typeface="Segoe UI Symbol"/>
                <a:cs typeface="Segoe UI Symbol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(</a:t>
            </a:r>
            <a:r>
              <a:rPr sz="2000" spc="65" dirty="0">
                <a:latin typeface="Times New Roman"/>
                <a:cs typeface="Times New Roman"/>
              </a:rPr>
              <a:t>9</a:t>
            </a:r>
            <a:r>
              <a:rPr sz="2000" spc="20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800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88900"/>
            <a:r>
              <a:rPr sz="2000" spc="-5" dirty="0">
                <a:latin typeface="Times New Roman"/>
                <a:cs typeface="Times New Roman"/>
              </a:rPr>
              <a:t>240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200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60" dirty="0">
                <a:latin typeface="Segoe UI Symbol"/>
                <a:cs typeface="Segoe UI Symbol"/>
              </a:rPr>
              <a:t> </a:t>
            </a:r>
            <a:r>
              <a:rPr sz="2100" i="1" spc="-955" dirty="0">
                <a:latin typeface="Courier New"/>
                <a:cs typeface="Courier New"/>
              </a:rPr>
              <a:t></a:t>
            </a:r>
            <a:r>
              <a:rPr sz="2100" i="1" spc="-575" dirty="0">
                <a:latin typeface="Courier New"/>
                <a:cs typeface="Courier New"/>
              </a:rPr>
              <a:t> </a:t>
            </a:r>
            <a:r>
              <a:rPr sz="2000" spc="-280" dirty="0">
                <a:latin typeface="Segoe UI Symbol"/>
                <a:cs typeface="Segoe UI Symbol"/>
              </a:rPr>
              <a:t>&lt;</a:t>
            </a:r>
            <a:r>
              <a:rPr sz="2000" spc="25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259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.</a:t>
            </a:r>
            <a:r>
              <a:rPr sz="2000" spc="-5" dirty="0">
                <a:latin typeface="Times New Roman"/>
                <a:cs typeface="Times New Roman"/>
              </a:rPr>
              <a:t>800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564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8405"/>
            <a:ext cx="10515600" cy="1325563"/>
          </a:xfrm>
        </p:spPr>
        <p:txBody>
          <a:bodyPr/>
          <a:lstStyle/>
          <a:p>
            <a:r>
              <a:rPr lang="en-US" dirty="0"/>
              <a:t>Penyelesaian (IK=90%)</a:t>
            </a:r>
          </a:p>
        </p:txBody>
      </p:sp>
      <p:sp>
        <p:nvSpPr>
          <p:cNvPr id="3" name="object 3"/>
          <p:cNvSpPr/>
          <p:nvPr/>
        </p:nvSpPr>
        <p:spPr>
          <a:xfrm>
            <a:off x="1976628" y="1365504"/>
            <a:ext cx="7935595" cy="5039995"/>
          </a:xfrm>
          <a:custGeom>
            <a:avLst/>
            <a:gdLst/>
            <a:ahLst/>
            <a:cxnLst/>
            <a:rect l="l" t="t" r="r" b="b"/>
            <a:pathLst>
              <a:path w="7935595" h="5039995">
                <a:moveTo>
                  <a:pt x="7935468" y="0"/>
                </a:moveTo>
                <a:lnTo>
                  <a:pt x="0" y="0"/>
                </a:lnTo>
                <a:lnTo>
                  <a:pt x="0" y="5039868"/>
                </a:lnTo>
                <a:lnTo>
                  <a:pt x="7935468" y="5039868"/>
                </a:lnTo>
                <a:lnTo>
                  <a:pt x="7935468" y="5033772"/>
                </a:lnTo>
                <a:lnTo>
                  <a:pt x="10667" y="5033772"/>
                </a:lnTo>
                <a:lnTo>
                  <a:pt x="4571" y="5029200"/>
                </a:lnTo>
                <a:lnTo>
                  <a:pt x="10667" y="5029200"/>
                </a:lnTo>
                <a:lnTo>
                  <a:pt x="10667" y="10668"/>
                </a:lnTo>
                <a:lnTo>
                  <a:pt x="4571" y="10668"/>
                </a:lnTo>
                <a:lnTo>
                  <a:pt x="10667" y="4572"/>
                </a:lnTo>
                <a:lnTo>
                  <a:pt x="7935468" y="4572"/>
                </a:lnTo>
                <a:lnTo>
                  <a:pt x="7935468" y="0"/>
                </a:lnTo>
                <a:close/>
              </a:path>
              <a:path w="7935595" h="5039995">
                <a:moveTo>
                  <a:pt x="10667" y="5029200"/>
                </a:moveTo>
                <a:lnTo>
                  <a:pt x="4571" y="5029200"/>
                </a:lnTo>
                <a:lnTo>
                  <a:pt x="10667" y="5033772"/>
                </a:lnTo>
                <a:lnTo>
                  <a:pt x="10667" y="5029200"/>
                </a:lnTo>
                <a:close/>
              </a:path>
              <a:path w="7935595" h="5039995">
                <a:moveTo>
                  <a:pt x="7924800" y="5029200"/>
                </a:moveTo>
                <a:lnTo>
                  <a:pt x="10667" y="5029200"/>
                </a:lnTo>
                <a:lnTo>
                  <a:pt x="10667" y="5033772"/>
                </a:lnTo>
                <a:lnTo>
                  <a:pt x="7924800" y="5033772"/>
                </a:lnTo>
                <a:lnTo>
                  <a:pt x="7924800" y="5029200"/>
                </a:lnTo>
                <a:close/>
              </a:path>
              <a:path w="7935595" h="5039995">
                <a:moveTo>
                  <a:pt x="7924800" y="4572"/>
                </a:moveTo>
                <a:lnTo>
                  <a:pt x="7924800" y="5033772"/>
                </a:lnTo>
                <a:lnTo>
                  <a:pt x="7929372" y="5029200"/>
                </a:lnTo>
                <a:lnTo>
                  <a:pt x="7935468" y="5029200"/>
                </a:lnTo>
                <a:lnTo>
                  <a:pt x="7935468" y="10668"/>
                </a:lnTo>
                <a:lnTo>
                  <a:pt x="7929372" y="10668"/>
                </a:lnTo>
                <a:lnTo>
                  <a:pt x="7924800" y="4572"/>
                </a:lnTo>
                <a:close/>
              </a:path>
              <a:path w="7935595" h="5039995">
                <a:moveTo>
                  <a:pt x="7935468" y="5029200"/>
                </a:moveTo>
                <a:lnTo>
                  <a:pt x="7929372" y="5029200"/>
                </a:lnTo>
                <a:lnTo>
                  <a:pt x="7924800" y="5033772"/>
                </a:lnTo>
                <a:lnTo>
                  <a:pt x="7935468" y="5033772"/>
                </a:lnTo>
                <a:lnTo>
                  <a:pt x="7935468" y="5029200"/>
                </a:lnTo>
                <a:close/>
              </a:path>
              <a:path w="7935595" h="5039995">
                <a:moveTo>
                  <a:pt x="10667" y="4572"/>
                </a:moveTo>
                <a:lnTo>
                  <a:pt x="4571" y="10668"/>
                </a:lnTo>
                <a:lnTo>
                  <a:pt x="10667" y="10668"/>
                </a:lnTo>
                <a:lnTo>
                  <a:pt x="10667" y="4572"/>
                </a:lnTo>
                <a:close/>
              </a:path>
              <a:path w="7935595" h="5039995">
                <a:moveTo>
                  <a:pt x="7924800" y="4572"/>
                </a:moveTo>
                <a:lnTo>
                  <a:pt x="10667" y="4572"/>
                </a:lnTo>
                <a:lnTo>
                  <a:pt x="10667" y="10668"/>
                </a:lnTo>
                <a:lnTo>
                  <a:pt x="7924800" y="10668"/>
                </a:lnTo>
                <a:lnTo>
                  <a:pt x="7924800" y="4572"/>
                </a:lnTo>
                <a:close/>
              </a:path>
              <a:path w="7935595" h="5039995">
                <a:moveTo>
                  <a:pt x="7935468" y="4572"/>
                </a:moveTo>
                <a:lnTo>
                  <a:pt x="7924800" y="4572"/>
                </a:lnTo>
                <a:lnTo>
                  <a:pt x="7929372" y="10668"/>
                </a:lnTo>
                <a:lnTo>
                  <a:pt x="7935468" y="10668"/>
                </a:lnTo>
                <a:lnTo>
                  <a:pt x="793546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141" y="1342047"/>
            <a:ext cx="500062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spcBef>
                <a:spcPts val="530"/>
              </a:spcBef>
            </a:pPr>
            <a:r>
              <a:rPr spc="-5" dirty="0">
                <a:latin typeface="Microsoft Sans Serif"/>
                <a:cs typeface="Microsoft Sans Serif"/>
              </a:rPr>
              <a:t>1.Parameter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yang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ditaksir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Mean</a:t>
            </a:r>
            <a:endParaRPr>
              <a:latin typeface="Microsoft Sans Serif"/>
              <a:cs typeface="Microsoft Sans Serif"/>
            </a:endParaRPr>
          </a:p>
          <a:p>
            <a:pPr marL="38100">
              <a:spcBef>
                <a:spcPts val="434"/>
              </a:spcBef>
              <a:tabLst>
                <a:tab pos="2480310" algn="l"/>
                <a:tab pos="3763010" algn="l"/>
              </a:tabLst>
            </a:pPr>
            <a:r>
              <a:rPr spc="-5" dirty="0">
                <a:latin typeface="Microsoft Sans Serif"/>
                <a:cs typeface="Microsoft Sans Serif"/>
              </a:rPr>
              <a:t>2.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IK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90%→α=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0,10	</a:t>
            </a:r>
            <a:r>
              <a:rPr dirty="0">
                <a:latin typeface="Microsoft Sans Serif"/>
                <a:cs typeface="Microsoft Sans Serif"/>
              </a:rPr>
              <a:t>α/2=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0,05	</a:t>
            </a:r>
            <a:r>
              <a:rPr dirty="0">
                <a:latin typeface="Microsoft Sans Serif"/>
                <a:cs typeface="Microsoft Sans Serif"/>
              </a:rPr>
              <a:t>Z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baseline="-20833" dirty="0">
                <a:latin typeface="Microsoft Sans Serif"/>
                <a:cs typeface="Microsoft Sans Serif"/>
              </a:rPr>
              <a:t>α/2</a:t>
            </a:r>
            <a:r>
              <a:rPr spc="240" baseline="-20833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1,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64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541" y="2055278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Microsoft Sans Serif"/>
                <a:cs typeface="Microsoft Sans Serif"/>
              </a:rPr>
              <a:t>3.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1541" y="2658783"/>
            <a:ext cx="10471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spc="-5" dirty="0">
                <a:latin typeface="Microsoft Sans Serif"/>
                <a:cs typeface="Microsoft Sans Serif"/>
              </a:rPr>
              <a:t>4.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n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100</a:t>
            </a:r>
            <a:endParaRPr>
              <a:latin typeface="Microsoft Sans Serif"/>
              <a:cs typeface="Microsoft Sans Serif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Microsoft Sans Serif"/>
                <a:cs typeface="Microsoft Sans Serif"/>
              </a:rPr>
              <a:t>5.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32011" y="2232723"/>
            <a:ext cx="3576954" cy="527050"/>
            <a:chOff x="1108011" y="2232723"/>
            <a:chExt cx="3576954" cy="527050"/>
          </a:xfrm>
        </p:grpSpPr>
        <p:sp>
          <p:nvSpPr>
            <p:cNvPr id="8" name="object 8"/>
            <p:cNvSpPr/>
            <p:nvPr/>
          </p:nvSpPr>
          <p:spPr>
            <a:xfrm>
              <a:off x="1114043" y="2238755"/>
              <a:ext cx="1181100" cy="431800"/>
            </a:xfrm>
            <a:custGeom>
              <a:avLst/>
              <a:gdLst/>
              <a:ahLst/>
              <a:cxnLst/>
              <a:rect l="l" t="t" r="r" b="b"/>
              <a:pathLst>
                <a:path w="1181100" h="431800">
                  <a:moveTo>
                    <a:pt x="0" y="0"/>
                  </a:moveTo>
                  <a:lnTo>
                    <a:pt x="192023" y="0"/>
                  </a:lnTo>
                </a:path>
                <a:path w="1181100" h="431800">
                  <a:moveTo>
                    <a:pt x="1146047" y="431291"/>
                  </a:moveTo>
                  <a:lnTo>
                    <a:pt x="1181099" y="409955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5143" y="2654807"/>
              <a:ext cx="52069" cy="93345"/>
            </a:xfrm>
            <a:custGeom>
              <a:avLst/>
              <a:gdLst/>
              <a:ahLst/>
              <a:cxnLst/>
              <a:rect l="l" t="t" r="r" b="b"/>
              <a:pathLst>
                <a:path w="52069" h="93344">
                  <a:moveTo>
                    <a:pt x="0" y="0"/>
                  </a:moveTo>
                  <a:lnTo>
                    <a:pt x="51815" y="92963"/>
                  </a:lnTo>
                </a:path>
              </a:pathLst>
            </a:custGeom>
            <a:ln w="23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1135" y="2238755"/>
              <a:ext cx="2118360" cy="509270"/>
            </a:xfrm>
            <a:custGeom>
              <a:avLst/>
              <a:gdLst/>
              <a:ahLst/>
              <a:cxnLst/>
              <a:rect l="l" t="t" r="r" b="b"/>
              <a:pathLst>
                <a:path w="2118360" h="509269">
                  <a:moveTo>
                    <a:pt x="121919" y="509015"/>
                  </a:moveTo>
                  <a:lnTo>
                    <a:pt x="190499" y="231647"/>
                  </a:lnTo>
                </a:path>
                <a:path w="2118360" h="509269">
                  <a:moveTo>
                    <a:pt x="190499" y="231647"/>
                  </a:moveTo>
                  <a:lnTo>
                    <a:pt x="370331" y="231647"/>
                  </a:lnTo>
                </a:path>
                <a:path w="2118360" h="509269">
                  <a:moveTo>
                    <a:pt x="0" y="190499"/>
                  </a:moveTo>
                  <a:lnTo>
                    <a:pt x="394715" y="190499"/>
                  </a:lnTo>
                </a:path>
                <a:path w="2118360" h="509269">
                  <a:moveTo>
                    <a:pt x="1114043" y="0"/>
                  </a:moveTo>
                  <a:lnTo>
                    <a:pt x="1306067" y="0"/>
                  </a:lnTo>
                </a:path>
                <a:path w="2118360" h="509269">
                  <a:moveTo>
                    <a:pt x="2081783" y="431291"/>
                  </a:moveTo>
                  <a:lnTo>
                    <a:pt x="2118359" y="409955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9495" y="2654807"/>
              <a:ext cx="52069" cy="93345"/>
            </a:xfrm>
            <a:custGeom>
              <a:avLst/>
              <a:gdLst/>
              <a:ahLst/>
              <a:cxnLst/>
              <a:rect l="l" t="t" r="r" b="b"/>
              <a:pathLst>
                <a:path w="52070" h="93344">
                  <a:moveTo>
                    <a:pt x="0" y="0"/>
                  </a:moveTo>
                  <a:lnTo>
                    <a:pt x="51815" y="92963"/>
                  </a:lnTo>
                </a:path>
              </a:pathLst>
            </a:custGeom>
            <a:ln w="23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3963" y="2429255"/>
              <a:ext cx="394970" cy="318770"/>
            </a:xfrm>
            <a:custGeom>
              <a:avLst/>
              <a:gdLst/>
              <a:ahLst/>
              <a:cxnLst/>
              <a:rect l="l" t="t" r="r" b="b"/>
              <a:pathLst>
                <a:path w="394970" h="318769">
                  <a:moveTo>
                    <a:pt x="123443" y="318515"/>
                  </a:moveTo>
                  <a:lnTo>
                    <a:pt x="190499" y="41147"/>
                  </a:lnTo>
                </a:path>
                <a:path w="394970" h="318769">
                  <a:moveTo>
                    <a:pt x="190499" y="41147"/>
                  </a:moveTo>
                  <a:lnTo>
                    <a:pt x="371855" y="41147"/>
                  </a:lnTo>
                </a:path>
                <a:path w="394970" h="318769">
                  <a:moveTo>
                    <a:pt x="0" y="0"/>
                  </a:moveTo>
                  <a:lnTo>
                    <a:pt x="394715" y="0"/>
                  </a:lnTo>
                </a:path>
              </a:pathLst>
            </a:custGeom>
            <a:ln w="11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51095" y="2444589"/>
            <a:ext cx="231267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0"/>
              </a:spcBef>
              <a:tabLst>
                <a:tab pos="2065020" algn="l"/>
              </a:tabLst>
            </a:pPr>
            <a:r>
              <a:rPr sz="2200" dirty="0">
                <a:latin typeface="Times New Roman"/>
                <a:cs typeface="Times New Roman"/>
              </a:rPr>
              <a:t>n	n</a:t>
            </a:r>
            <a:endParaRPr sz="2200">
              <a:latin typeface="Times New Roman"/>
              <a:cs typeface="Times New Roman"/>
            </a:endParaRPr>
          </a:p>
          <a:p>
            <a:pPr marL="15875">
              <a:lnSpc>
                <a:spcPts val="1895"/>
              </a:lnSpc>
              <a:tabLst>
                <a:tab pos="1228090" algn="l"/>
              </a:tabLst>
            </a:pP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250.000	</a:t>
            </a:r>
            <a:r>
              <a:rPr dirty="0">
                <a:latin typeface="Microsoft Sans Serif"/>
                <a:cs typeface="Microsoft Sans Serif"/>
              </a:rPr>
              <a:t>s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50.000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5253" y="2206991"/>
            <a:ext cx="35001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1299845" algn="l"/>
                <a:tab pos="1624330" algn="l"/>
                <a:tab pos="3352165" algn="l"/>
              </a:tabLst>
            </a:pP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994" dirty="0">
                <a:latin typeface="Segoe UI Symbol"/>
                <a:cs typeface="Segoe UI Symbol"/>
              </a:rPr>
              <a:t></a:t>
            </a:r>
            <a:r>
              <a:rPr sz="2200" spc="-190" dirty="0">
                <a:latin typeface="Segoe UI Symbol"/>
                <a:cs typeface="Segoe UI Symbol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Zα/2.	</a:t>
            </a:r>
            <a:r>
              <a:rPr sz="3300" baseline="35353" dirty="0">
                <a:latin typeface="Times New Roman"/>
                <a:cs typeface="Times New Roman"/>
              </a:rPr>
              <a:t>s	</a:t>
            </a:r>
            <a:r>
              <a:rPr sz="2200" spc="-300" dirty="0">
                <a:latin typeface="Segoe UI Symbol"/>
                <a:cs typeface="Segoe UI Symbol"/>
              </a:rPr>
              <a:t>&lt;</a:t>
            </a:r>
            <a:r>
              <a:rPr sz="2200" spc="-170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μ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0" dirty="0">
                <a:latin typeface="Segoe UI Symbol"/>
                <a:cs typeface="Segoe UI Symbol"/>
              </a:rPr>
              <a:t>&lt;</a:t>
            </a:r>
            <a:r>
              <a:rPr sz="2200" spc="-80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300" dirty="0">
                <a:latin typeface="Segoe UI Symbol"/>
                <a:cs typeface="Segoe UI Symbol"/>
              </a:rPr>
              <a:t>+</a:t>
            </a:r>
            <a:r>
              <a:rPr sz="2200" spc="-165" dirty="0">
                <a:latin typeface="Segoe UI Symbol"/>
                <a:cs typeface="Segoe UI Symbol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Z/2.	</a:t>
            </a:r>
            <a:r>
              <a:rPr sz="3300" baseline="35353" dirty="0">
                <a:latin typeface="Times New Roman"/>
                <a:cs typeface="Times New Roman"/>
              </a:rPr>
              <a:t>s</a:t>
            </a:r>
            <a:endParaRPr sz="3300" baseline="35353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92167" y="3715965"/>
            <a:ext cx="4020820" cy="331470"/>
            <a:chOff x="2868167" y="3715965"/>
            <a:chExt cx="4020820" cy="331470"/>
          </a:xfrm>
        </p:grpSpPr>
        <p:sp>
          <p:nvSpPr>
            <p:cNvPr id="16" name="object 16"/>
            <p:cNvSpPr/>
            <p:nvPr/>
          </p:nvSpPr>
          <p:spPr>
            <a:xfrm>
              <a:off x="2973323" y="3938015"/>
              <a:ext cx="33655" cy="20320"/>
            </a:xfrm>
            <a:custGeom>
              <a:avLst/>
              <a:gdLst/>
              <a:ahLst/>
              <a:cxnLst/>
              <a:rect l="l" t="t" r="r" b="b"/>
              <a:pathLst>
                <a:path w="33655" h="20320">
                  <a:moveTo>
                    <a:pt x="0" y="19811"/>
                  </a:moveTo>
                  <a:lnTo>
                    <a:pt x="33527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6851" y="3944111"/>
              <a:ext cx="50800" cy="91440"/>
            </a:xfrm>
            <a:custGeom>
              <a:avLst/>
              <a:gdLst/>
              <a:ahLst/>
              <a:cxnLst/>
              <a:rect l="l" t="t" r="r" b="b"/>
              <a:pathLst>
                <a:path w="50800" h="91439">
                  <a:moveTo>
                    <a:pt x="0" y="0"/>
                  </a:moveTo>
                  <a:lnTo>
                    <a:pt x="50291" y="91439"/>
                  </a:lnTo>
                </a:path>
              </a:pathLst>
            </a:custGeom>
            <a:ln w="22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8167" y="3721607"/>
              <a:ext cx="3395979" cy="314325"/>
            </a:xfrm>
            <a:custGeom>
              <a:avLst/>
              <a:gdLst/>
              <a:ahLst/>
              <a:cxnLst/>
              <a:rect l="l" t="t" r="r" b="b"/>
              <a:pathLst>
                <a:path w="3395979" h="314325">
                  <a:moveTo>
                    <a:pt x="195071" y="313943"/>
                  </a:moveTo>
                  <a:lnTo>
                    <a:pt x="262127" y="39623"/>
                  </a:lnTo>
                </a:path>
                <a:path w="3395979" h="314325">
                  <a:moveTo>
                    <a:pt x="262127" y="39623"/>
                  </a:moveTo>
                  <a:lnTo>
                    <a:pt x="664463" y="39623"/>
                  </a:lnTo>
                </a:path>
                <a:path w="3395979" h="314325">
                  <a:moveTo>
                    <a:pt x="0" y="0"/>
                  </a:moveTo>
                  <a:lnTo>
                    <a:pt x="763523" y="0"/>
                  </a:lnTo>
                </a:path>
                <a:path w="3395979" h="314325">
                  <a:moveTo>
                    <a:pt x="3361943" y="236219"/>
                  </a:moveTo>
                  <a:lnTo>
                    <a:pt x="3395471" y="216407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3639" y="3944111"/>
              <a:ext cx="50800" cy="91440"/>
            </a:xfrm>
            <a:custGeom>
              <a:avLst/>
              <a:gdLst/>
              <a:ahLst/>
              <a:cxnLst/>
              <a:rect l="l" t="t" r="r" b="b"/>
              <a:pathLst>
                <a:path w="50800" h="91439">
                  <a:moveTo>
                    <a:pt x="0" y="0"/>
                  </a:moveTo>
                  <a:lnTo>
                    <a:pt x="50291" y="91439"/>
                  </a:lnTo>
                </a:path>
              </a:pathLst>
            </a:custGeom>
            <a:ln w="22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4955" y="3721607"/>
              <a:ext cx="763905" cy="314325"/>
            </a:xfrm>
            <a:custGeom>
              <a:avLst/>
              <a:gdLst/>
              <a:ahLst/>
              <a:cxnLst/>
              <a:rect l="l" t="t" r="r" b="b"/>
              <a:pathLst>
                <a:path w="763904" h="314325">
                  <a:moveTo>
                    <a:pt x="195071" y="313943"/>
                  </a:moveTo>
                  <a:lnTo>
                    <a:pt x="260603" y="39623"/>
                  </a:lnTo>
                </a:path>
                <a:path w="763904" h="314325">
                  <a:moveTo>
                    <a:pt x="260603" y="39623"/>
                  </a:moveTo>
                  <a:lnTo>
                    <a:pt x="664463" y="39623"/>
                  </a:lnTo>
                </a:path>
                <a:path w="763904" h="314325">
                  <a:moveTo>
                    <a:pt x="0" y="0"/>
                  </a:moveTo>
                  <a:lnTo>
                    <a:pt x="763523" y="0"/>
                  </a:lnTo>
                </a:path>
              </a:pathLst>
            </a:custGeom>
            <a:ln w="11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43003" y="3491220"/>
            <a:ext cx="5948680" cy="2639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330"/>
              </a:lnSpc>
              <a:spcBef>
                <a:spcPts val="100"/>
              </a:spcBef>
            </a:pPr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30" dirty="0">
                <a:latin typeface="Segoe UI Symbol"/>
                <a:cs typeface="Segoe UI Symbol"/>
              </a:rPr>
              <a:t></a:t>
            </a:r>
            <a:r>
              <a:rPr sz="2100" spc="-245" dirty="0">
                <a:latin typeface="Segoe UI Symbol"/>
                <a:cs typeface="Segoe UI Symbol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(1,64)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3150" spc="15" baseline="35714" dirty="0">
                <a:latin typeface="Times New Roman"/>
                <a:cs typeface="Times New Roman"/>
              </a:rPr>
              <a:t>50.000</a:t>
            </a:r>
            <a:r>
              <a:rPr sz="3150" spc="142" baseline="35714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30" dirty="0">
                <a:latin typeface="Segoe UI Symbol"/>
                <a:cs typeface="Segoe UI Symbol"/>
              </a:rPr>
              <a:t> </a:t>
            </a:r>
            <a:r>
              <a:rPr sz="2250" i="1" spc="-1025" dirty="0">
                <a:latin typeface="Courier New"/>
                <a:cs typeface="Courier New"/>
              </a:rPr>
              <a:t></a:t>
            </a:r>
            <a:r>
              <a:rPr sz="2250" i="1" spc="-750" dirty="0">
                <a:latin typeface="Courier New"/>
                <a:cs typeface="Courier New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75" dirty="0">
                <a:latin typeface="Segoe UI Symbol"/>
                <a:cs typeface="Segoe UI Symbol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+</a:t>
            </a:r>
            <a:r>
              <a:rPr sz="2100" spc="-210" dirty="0">
                <a:latin typeface="Segoe UI Symbol"/>
                <a:cs typeface="Segoe UI Symbol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(1,64)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3150" spc="15" baseline="35714" dirty="0">
                <a:latin typeface="Times New Roman"/>
                <a:cs typeface="Times New Roman"/>
              </a:rPr>
              <a:t>50.000</a:t>
            </a:r>
            <a:endParaRPr sz="3150" baseline="35714">
              <a:latin typeface="Times New Roman"/>
              <a:cs typeface="Times New Roman"/>
            </a:endParaRPr>
          </a:p>
          <a:p>
            <a:pPr marL="2097405">
              <a:lnSpc>
                <a:spcPts val="2150"/>
              </a:lnSpc>
              <a:tabLst>
                <a:tab pos="5353685" algn="l"/>
              </a:tabLst>
            </a:pPr>
            <a:r>
              <a:rPr sz="2100" spc="15" dirty="0">
                <a:latin typeface="Times New Roman"/>
                <a:cs typeface="Times New Roman"/>
              </a:rPr>
              <a:t>100	100</a:t>
            </a:r>
            <a:endParaRPr sz="2100">
              <a:latin typeface="Times New Roman"/>
              <a:cs typeface="Times New Roman"/>
            </a:endParaRPr>
          </a:p>
          <a:p>
            <a:pPr marL="88900">
              <a:spcBef>
                <a:spcPts val="235"/>
              </a:spcBef>
            </a:pPr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30" dirty="0">
                <a:latin typeface="Segoe UI Symbol"/>
                <a:cs typeface="Segoe UI Symbol"/>
              </a:rPr>
              <a:t></a:t>
            </a:r>
            <a:r>
              <a:rPr sz="2100" spc="-245" dirty="0">
                <a:latin typeface="Segoe UI Symbol"/>
                <a:cs typeface="Segoe UI Symbol"/>
              </a:rPr>
              <a:t> </a:t>
            </a:r>
            <a:r>
              <a:rPr sz="2100" spc="-55" dirty="0">
                <a:latin typeface="Times New Roman"/>
                <a:cs typeface="Times New Roman"/>
              </a:rPr>
              <a:t>(1,64)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(5.000)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50" dirty="0">
                <a:latin typeface="Segoe UI Symbol"/>
                <a:cs typeface="Segoe UI Symbol"/>
              </a:rPr>
              <a:t> </a:t>
            </a:r>
            <a:r>
              <a:rPr sz="2250" i="1" spc="-1025" dirty="0">
                <a:latin typeface="Courier New"/>
                <a:cs typeface="Courier New"/>
              </a:rPr>
              <a:t></a:t>
            </a:r>
            <a:r>
              <a:rPr sz="2250" i="1" spc="-740" dirty="0">
                <a:latin typeface="Courier New"/>
                <a:cs typeface="Courier New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70" dirty="0">
                <a:latin typeface="Segoe UI Symbol"/>
                <a:cs typeface="Segoe UI Symbol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+</a:t>
            </a:r>
            <a:r>
              <a:rPr sz="2100" spc="-210" dirty="0">
                <a:latin typeface="Segoe UI Symbol"/>
                <a:cs typeface="Segoe UI Symbol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(1,64)(5.000)</a:t>
            </a:r>
            <a:endParaRPr sz="21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88900"/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30" dirty="0">
                <a:latin typeface="Segoe UI Symbol"/>
                <a:cs typeface="Segoe UI Symbol"/>
              </a:rPr>
              <a:t></a:t>
            </a:r>
            <a:r>
              <a:rPr sz="2100" spc="-245" dirty="0">
                <a:latin typeface="Segoe UI Symbol"/>
                <a:cs typeface="Segoe UI Symbol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(8.200)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40" dirty="0">
                <a:latin typeface="Segoe UI Symbol"/>
                <a:cs typeface="Segoe UI Symbol"/>
              </a:rPr>
              <a:t> </a:t>
            </a:r>
            <a:r>
              <a:rPr sz="2250" i="1" spc="-1025" dirty="0">
                <a:latin typeface="Courier New"/>
                <a:cs typeface="Courier New"/>
              </a:rPr>
              <a:t></a:t>
            </a:r>
            <a:r>
              <a:rPr sz="2250" i="1" spc="-750" dirty="0">
                <a:latin typeface="Courier New"/>
                <a:cs typeface="Courier New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75" dirty="0">
                <a:latin typeface="Segoe UI Symbol"/>
                <a:cs typeface="Segoe UI Symbol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250.000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+</a:t>
            </a:r>
            <a:r>
              <a:rPr sz="2100" spc="-210" dirty="0">
                <a:latin typeface="Segoe UI Symbol"/>
                <a:cs typeface="Segoe UI Symbol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(8.200)</a:t>
            </a:r>
            <a:endParaRPr sz="21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88900"/>
            <a:r>
              <a:rPr sz="2100" spc="15" dirty="0">
                <a:latin typeface="Times New Roman"/>
                <a:cs typeface="Times New Roman"/>
              </a:rPr>
              <a:t>24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spc="10" dirty="0">
                <a:latin typeface="Times New Roman"/>
                <a:cs typeface="Times New Roman"/>
              </a:rPr>
              <a:t>.</a:t>
            </a:r>
            <a:r>
              <a:rPr sz="2100" spc="15" dirty="0">
                <a:latin typeface="Times New Roman"/>
                <a:cs typeface="Times New Roman"/>
              </a:rPr>
              <a:t>800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45" dirty="0">
                <a:latin typeface="Segoe UI Symbol"/>
                <a:cs typeface="Segoe UI Symbol"/>
              </a:rPr>
              <a:t> </a:t>
            </a:r>
            <a:r>
              <a:rPr sz="2250" i="1" spc="-1025" dirty="0">
                <a:latin typeface="Courier New"/>
                <a:cs typeface="Courier New"/>
              </a:rPr>
              <a:t></a:t>
            </a:r>
            <a:r>
              <a:rPr sz="2250" i="1" spc="-745" dirty="0">
                <a:latin typeface="Courier New"/>
                <a:cs typeface="Courier New"/>
              </a:rPr>
              <a:t> </a:t>
            </a:r>
            <a:r>
              <a:rPr sz="2100" spc="-270" dirty="0">
                <a:latin typeface="Segoe UI Symbol"/>
                <a:cs typeface="Segoe UI Symbol"/>
              </a:rPr>
              <a:t>&lt;</a:t>
            </a:r>
            <a:r>
              <a:rPr sz="2100" spc="-80" dirty="0">
                <a:latin typeface="Segoe UI Symbol"/>
                <a:cs typeface="Segoe UI Symbol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25</a:t>
            </a:r>
            <a:r>
              <a:rPr sz="2100" spc="5" dirty="0">
                <a:latin typeface="Times New Roman"/>
                <a:cs typeface="Times New Roman"/>
              </a:rPr>
              <a:t>8</a:t>
            </a:r>
            <a:r>
              <a:rPr sz="2100" spc="10" dirty="0">
                <a:latin typeface="Times New Roman"/>
                <a:cs typeface="Times New Roman"/>
              </a:rPr>
              <a:t>.</a:t>
            </a:r>
            <a:r>
              <a:rPr sz="2100" spc="15" dirty="0">
                <a:latin typeface="Times New Roman"/>
                <a:cs typeface="Times New Roman"/>
              </a:rPr>
              <a:t>200</a:t>
            </a:r>
            <a:endParaRPr sz="2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16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546" y="1451695"/>
            <a:ext cx="783653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Hasil survey terhadap </a:t>
            </a:r>
            <a:r>
              <a:rPr sz="2000" dirty="0">
                <a:latin typeface="Calibri"/>
                <a:cs typeface="Calibri"/>
              </a:rPr>
              <a:t>900 </a:t>
            </a:r>
            <a:r>
              <a:rPr sz="2000" spc="-5" dirty="0">
                <a:latin typeface="Calibri"/>
                <a:cs typeface="Calibri"/>
              </a:rPr>
              <a:t>pengamen di daerah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menunjukkan </a:t>
            </a:r>
            <a:r>
              <a:rPr sz="2000" spc="-10" dirty="0">
                <a:latin typeface="Calibri"/>
                <a:cs typeface="Calibri"/>
              </a:rPr>
              <a:t>bahwa </a:t>
            </a:r>
            <a:r>
              <a:rPr sz="2000" spc="-20" dirty="0">
                <a:latin typeface="Calibri"/>
                <a:cs typeface="Calibri"/>
              </a:rPr>
              <a:t>rata-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rata </a:t>
            </a:r>
            <a:r>
              <a:rPr sz="2000" dirty="0">
                <a:latin typeface="Calibri"/>
                <a:cs typeface="Calibri"/>
              </a:rPr>
              <a:t>per </a:t>
            </a:r>
            <a:r>
              <a:rPr sz="2000" spc="-5" dirty="0">
                <a:latin typeface="Calibri"/>
                <a:cs typeface="Calibri"/>
              </a:rPr>
              <a:t>bulan pendapatan </a:t>
            </a:r>
            <a:r>
              <a:rPr sz="2000" dirty="0">
                <a:latin typeface="Calibri"/>
                <a:cs typeface="Calibri"/>
              </a:rPr>
              <a:t>Rp 500.000,00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dengan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deviasi </a:t>
            </a:r>
            <a:r>
              <a:rPr sz="2000" dirty="0">
                <a:latin typeface="Calibri"/>
                <a:cs typeface="Calibri"/>
              </a:rPr>
              <a:t>Rp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100.000,00.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1756" y="2427538"/>
            <a:ext cx="1367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pengamen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1546" y="2426970"/>
            <a:ext cx="54902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a.Hitunglah</a:t>
            </a:r>
            <a:r>
              <a:rPr sz="2000" spc="-10" dirty="0">
                <a:latin typeface="Calibri"/>
                <a:cs typeface="Calibri"/>
              </a:rPr>
              <a:t> interval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estimasi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 </a:t>
            </a:r>
            <a:r>
              <a:rPr sz="2000" spc="-20" dirty="0">
                <a:latin typeface="Calibri"/>
                <a:cs typeface="Calibri"/>
              </a:rPr>
              <a:t>(rata-rata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pendapatan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daerah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bila Cl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95%</a:t>
            </a:r>
          </a:p>
          <a:p>
            <a:pPr marL="12700"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Jawab.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94" y="5293748"/>
            <a:ext cx="2018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6.</a:t>
            </a:r>
            <a:r>
              <a:rPr sz="2000" spc="5" dirty="0">
                <a:latin typeface="Calibri"/>
                <a:cs typeface="Calibri"/>
              </a:rPr>
              <a:t>5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33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0869" y="5657949"/>
            <a:ext cx="5482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493.466,67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 Rp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506.533,33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43044" y="3938044"/>
            <a:ext cx="1051560" cy="400685"/>
            <a:chOff x="3019044" y="3644127"/>
            <a:chExt cx="1051560" cy="400685"/>
          </a:xfrm>
        </p:grpSpPr>
        <p:sp>
          <p:nvSpPr>
            <p:cNvPr id="9" name="object 9"/>
            <p:cNvSpPr/>
            <p:nvPr/>
          </p:nvSpPr>
          <p:spPr>
            <a:xfrm>
              <a:off x="3182112" y="3906011"/>
              <a:ext cx="35560" cy="21590"/>
            </a:xfrm>
            <a:custGeom>
              <a:avLst/>
              <a:gdLst/>
              <a:ahLst/>
              <a:cxnLst/>
              <a:rect l="l" t="t" r="r" b="b"/>
              <a:pathLst>
                <a:path w="35560" h="21589">
                  <a:moveTo>
                    <a:pt x="0" y="21335"/>
                  </a:moveTo>
                  <a:lnTo>
                    <a:pt x="35051" y="0"/>
                  </a:lnTo>
                </a:path>
              </a:pathLst>
            </a:custGeom>
            <a:ln w="11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7164" y="3912107"/>
              <a:ext cx="52069" cy="120650"/>
            </a:xfrm>
            <a:custGeom>
              <a:avLst/>
              <a:gdLst/>
              <a:ahLst/>
              <a:cxnLst/>
              <a:rect l="l" t="t" r="r" b="b"/>
              <a:pathLst>
                <a:path w="52070" h="120650">
                  <a:moveTo>
                    <a:pt x="0" y="0"/>
                  </a:moveTo>
                  <a:lnTo>
                    <a:pt x="51815" y="120395"/>
                  </a:lnTo>
                </a:path>
              </a:pathLst>
            </a:custGeom>
            <a:ln w="234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9044" y="3649979"/>
              <a:ext cx="1051560" cy="382905"/>
            </a:xfrm>
            <a:custGeom>
              <a:avLst/>
              <a:gdLst/>
              <a:ahLst/>
              <a:cxnLst/>
              <a:rect l="l" t="t" r="r" b="b"/>
              <a:pathLst>
                <a:path w="1051560" h="382904">
                  <a:moveTo>
                    <a:pt x="256031" y="382523"/>
                  </a:moveTo>
                  <a:lnTo>
                    <a:pt x="324611" y="36575"/>
                  </a:lnTo>
                </a:path>
                <a:path w="1051560" h="382904">
                  <a:moveTo>
                    <a:pt x="324611" y="36575"/>
                  </a:moveTo>
                  <a:lnTo>
                    <a:pt x="477011" y="36575"/>
                  </a:lnTo>
                </a:path>
                <a:path w="1051560" h="382904">
                  <a:moveTo>
                    <a:pt x="0" y="0"/>
                  </a:moveTo>
                  <a:lnTo>
                    <a:pt x="1051559" y="0"/>
                  </a:lnTo>
                </a:path>
              </a:pathLst>
            </a:custGeom>
            <a:ln w="11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7940" y="3952863"/>
            <a:ext cx="45021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200" spc="10" dirty="0">
                <a:latin typeface="Times New Roman"/>
                <a:cs typeface="Times New Roman"/>
              </a:rPr>
              <a:t>90</a:t>
            </a:r>
            <a:r>
              <a:rPr sz="2200" spc="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1136" y="3544492"/>
            <a:ext cx="94551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200" spc="10" dirty="0">
                <a:latin typeface="Times New Roman"/>
                <a:cs typeface="Times New Roman"/>
              </a:rPr>
              <a:t>100</a:t>
            </a:r>
            <a:r>
              <a:rPr sz="2200" spc="5" dirty="0">
                <a:latin typeface="Times New Roman"/>
                <a:cs typeface="Times New Roman"/>
              </a:rPr>
              <a:t>.0</a:t>
            </a:r>
            <a:r>
              <a:rPr sz="2200" spc="15" dirty="0">
                <a:latin typeface="Times New Roman"/>
                <a:cs typeface="Times New Roman"/>
              </a:rPr>
              <a:t>0</a:t>
            </a:r>
            <a:r>
              <a:rPr sz="2200" spc="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58795" y="355375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879" y="0"/>
                </a:lnTo>
              </a:path>
            </a:pathLst>
          </a:custGeom>
          <a:ln w="11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3243" y="3391233"/>
            <a:ext cx="1773555" cy="770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marR="30480" indent="24130">
              <a:lnSpc>
                <a:spcPct val="118200"/>
              </a:lnSpc>
              <a:spcBef>
                <a:spcPts val="125"/>
              </a:spcBef>
            </a:pPr>
            <a:r>
              <a:rPr sz="3150" baseline="-15873" dirty="0">
                <a:latin typeface="Times New Roman"/>
                <a:cs typeface="Times New Roman"/>
              </a:rPr>
              <a:t>X </a:t>
            </a:r>
            <a:r>
              <a:rPr sz="3150" spc="-97" baseline="-15873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Calibri"/>
                <a:cs typeface="Calibri"/>
              </a:rPr>
              <a:t>Z</a:t>
            </a:r>
            <a:r>
              <a:rPr sz="1950" spc="15" baseline="-21367" dirty="0">
                <a:latin typeface="Calibri"/>
                <a:cs typeface="Calibri"/>
              </a:rPr>
              <a:t>α/</a:t>
            </a:r>
            <a:r>
              <a:rPr sz="1950" spc="22" baseline="-21367" dirty="0">
                <a:latin typeface="Calibri"/>
                <a:cs typeface="Calibri"/>
              </a:rPr>
              <a:t>2</a:t>
            </a:r>
            <a:r>
              <a:rPr sz="1950" baseline="-21367" dirty="0">
                <a:latin typeface="Calibri"/>
                <a:cs typeface="Calibri"/>
              </a:rPr>
              <a:t> </a:t>
            </a:r>
            <a:r>
              <a:rPr sz="1950" spc="-20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√n 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±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6)</a:t>
            </a:r>
          </a:p>
        </p:txBody>
      </p:sp>
      <p:sp>
        <p:nvSpPr>
          <p:cNvPr id="16" name="object 16"/>
          <p:cNvSpPr/>
          <p:nvPr/>
        </p:nvSpPr>
        <p:spPr>
          <a:xfrm>
            <a:off x="4320539" y="5361215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0995" y="0"/>
                </a:lnTo>
              </a:path>
            </a:pathLst>
          </a:custGeom>
          <a:ln w="13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4115" y="5358995"/>
            <a:ext cx="34163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450" spc="15" dirty="0">
                <a:latin typeface="Times New Roman"/>
                <a:cs typeface="Times New Roman"/>
              </a:rPr>
              <a:t>30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5820" y="4525794"/>
            <a:ext cx="3173730" cy="791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spcBef>
                <a:spcPts val="390"/>
              </a:spcBef>
            </a:pPr>
            <a:r>
              <a:rPr sz="2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6)</a:t>
            </a:r>
            <a:endParaRPr sz="2000">
              <a:latin typeface="Calibri"/>
              <a:cs typeface="Calibri"/>
            </a:endParaRPr>
          </a:p>
          <a:p>
            <a:pPr marR="5080" algn="r">
              <a:spcBef>
                <a:spcPts val="390"/>
              </a:spcBef>
            </a:pPr>
            <a:r>
              <a:rPr sz="2450" spc="15" dirty="0">
                <a:latin typeface="Times New Roman"/>
                <a:cs typeface="Times New Roman"/>
              </a:rPr>
              <a:t>100.000</a:t>
            </a:r>
            <a:endParaRPr sz="2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376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743" y="1614874"/>
            <a:ext cx="7648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b. </a:t>
            </a:r>
            <a:r>
              <a:rPr sz="2000" spc="-10" dirty="0">
                <a:latin typeface="Calibri"/>
                <a:cs typeface="Calibri"/>
              </a:rPr>
              <a:t>Dengan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 </a:t>
            </a:r>
            <a:r>
              <a:rPr sz="2000" spc="-10" dirty="0">
                <a:latin typeface="Calibri"/>
                <a:cs typeface="Calibri"/>
              </a:rPr>
              <a:t>berapakah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supaya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diperoleh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estimatenya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adalah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antara</a:t>
            </a:r>
            <a:endParaRPr sz="2000">
              <a:latin typeface="Calibri"/>
              <a:cs typeface="Calibri"/>
            </a:endParaRPr>
          </a:p>
          <a:p>
            <a:pPr marL="355600"/>
            <a:r>
              <a:rPr sz="2000" dirty="0">
                <a:latin typeface="Calibri"/>
                <a:cs typeface="Calibri"/>
              </a:rPr>
              <a:t>495.000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hingga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05.</a:t>
            </a:r>
            <a:r>
              <a:rPr sz="2000" dirty="0">
                <a:latin typeface="Calibri"/>
                <a:cs typeface="Calibri"/>
              </a:rPr>
              <a:t>000?.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3743" y="2287031"/>
            <a:ext cx="1359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Estimasi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μ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→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743" y="3018487"/>
            <a:ext cx="598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Ma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528" y="3018487"/>
            <a:ext cx="5022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√n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0910" y="2226712"/>
            <a:ext cx="2687955" cy="1122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14300">
              <a:spcBef>
                <a:spcPts val="575"/>
              </a:spcBef>
            </a:pP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Calibri"/>
                <a:cs typeface="Calibri"/>
              </a:rPr>
              <a:t>Z</a:t>
            </a:r>
            <a:r>
              <a:rPr sz="1950" spc="15" baseline="-21367" dirty="0">
                <a:latin typeface="Calibri"/>
                <a:cs typeface="Calibri"/>
              </a:rPr>
              <a:t>α/</a:t>
            </a:r>
            <a:r>
              <a:rPr sz="1950" spc="22" baseline="-21367" dirty="0">
                <a:latin typeface="Calibri"/>
                <a:cs typeface="Calibri"/>
              </a:rPr>
              <a:t>2</a:t>
            </a:r>
            <a:r>
              <a:rPr sz="1950" baseline="-21367" dirty="0">
                <a:latin typeface="Calibri"/>
                <a:cs typeface="Calibri"/>
              </a:rPr>
              <a:t> </a:t>
            </a:r>
            <a:r>
              <a:rPr sz="1950" spc="-20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√n</a:t>
            </a:r>
            <a:endParaRPr sz="2000">
              <a:latin typeface="Calibri"/>
              <a:cs typeface="Calibri"/>
            </a:endParaRPr>
          </a:p>
          <a:p>
            <a:pPr marL="38100"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arti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5.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endParaRPr sz="2000">
              <a:latin typeface="Calibri"/>
              <a:cs typeface="Calibri"/>
            </a:endParaRPr>
          </a:p>
          <a:p>
            <a:pPr marL="165100"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5.000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2790" y="3020781"/>
            <a:ext cx="7562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7155">
              <a:spcBef>
                <a:spcPts val="575"/>
              </a:spcBef>
            </a:pPr>
            <a:r>
              <a:rPr sz="3000" spc="-104" baseline="13888" dirty="0">
                <a:latin typeface="Microsoft Sans Serif"/>
                <a:cs typeface="Microsoft Sans Serif"/>
              </a:rPr>
              <a:t>±</a:t>
            </a:r>
            <a:r>
              <a:rPr sz="3000" spc="457" baseline="13888" dirty="0">
                <a:latin typeface="Microsoft Sans Serif"/>
                <a:cs typeface="Microsoft Sans Serif"/>
              </a:rPr>
              <a:t> </a:t>
            </a:r>
            <a:r>
              <a:rPr sz="3000" spc="7" baseline="13888" dirty="0">
                <a:latin typeface="Calibri"/>
                <a:cs typeface="Calibri"/>
              </a:rPr>
              <a:t>Z</a:t>
            </a:r>
            <a:r>
              <a:rPr sz="1300" spc="5" dirty="0">
                <a:latin typeface="Calibri"/>
                <a:cs typeface="Calibri"/>
              </a:rPr>
              <a:t>α/2</a:t>
            </a:r>
            <a:endParaRPr sz="1300">
              <a:latin typeface="Calibri"/>
              <a:cs typeface="Calibri"/>
            </a:endParaRPr>
          </a:p>
          <a:p>
            <a:pPr marL="38100">
              <a:spcBef>
                <a:spcPts val="480"/>
              </a:spcBef>
            </a:pPr>
            <a:r>
              <a:rPr sz="3000" spc="-104" baseline="13888" dirty="0">
                <a:latin typeface="Microsoft Sans Serif"/>
                <a:cs typeface="Microsoft Sans Serif"/>
              </a:rPr>
              <a:t>±</a:t>
            </a:r>
            <a:r>
              <a:rPr sz="3000" spc="-127" baseline="13888" dirty="0">
                <a:latin typeface="Microsoft Sans Serif"/>
                <a:cs typeface="Microsoft Sans Serif"/>
              </a:rPr>
              <a:t> </a:t>
            </a:r>
            <a:r>
              <a:rPr sz="3000" spc="-7" baseline="13888" dirty="0">
                <a:latin typeface="Calibri"/>
                <a:cs typeface="Calibri"/>
              </a:rPr>
              <a:t>Z</a:t>
            </a:r>
            <a:r>
              <a:rPr sz="1300" spc="15" dirty="0">
                <a:latin typeface="Calibri"/>
                <a:cs typeface="Calibri"/>
              </a:rPr>
              <a:t>α</a:t>
            </a:r>
            <a:r>
              <a:rPr sz="1300" spc="5" dirty="0">
                <a:latin typeface="Calibri"/>
                <a:cs typeface="Calibri"/>
              </a:rPr>
              <a:t>/2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2738" y="5271646"/>
            <a:ext cx="3886200" cy="10191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164">
              <a:spcBef>
                <a:spcPts val="590"/>
              </a:spcBef>
              <a:tabLst>
                <a:tab pos="2609850" algn="l"/>
              </a:tabLst>
            </a:pPr>
            <a:r>
              <a:rPr sz="2000" spc="-5" dirty="0">
                <a:latin typeface="Calibri"/>
                <a:cs typeface="Calibri"/>
              </a:rPr>
              <a:t>CL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	0,8664</a:t>
            </a:r>
            <a:endParaRPr sz="2000">
              <a:latin typeface="Calibri"/>
              <a:cs typeface="Calibri"/>
            </a:endParaRPr>
          </a:p>
          <a:p>
            <a:pPr marL="982980">
              <a:spcBef>
                <a:spcPts val="490"/>
              </a:spcBef>
              <a:tabLst>
                <a:tab pos="1523365" algn="l"/>
              </a:tabLst>
            </a:pPr>
            <a:r>
              <a:rPr sz="2000" spc="-5" dirty="0">
                <a:latin typeface="Calibri"/>
                <a:cs typeface="Calibri"/>
              </a:rPr>
              <a:t>CL=	</a:t>
            </a:r>
            <a:r>
              <a:rPr sz="2000" dirty="0">
                <a:latin typeface="Calibri"/>
                <a:cs typeface="Calibri"/>
              </a:rPr>
              <a:t>86,64%-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α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13,36%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360"/>
              </a:spcBef>
            </a:pPr>
            <a:r>
              <a:rPr sz="1400" dirty="0">
                <a:latin typeface="Microsoft Sans Serif"/>
                <a:cs typeface="Microsoft Sans Serif"/>
              </a:rPr>
              <a:t>»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3429" y="2212562"/>
            <a:ext cx="432434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4400" spc="25" dirty="0">
                <a:latin typeface="Times New Roman"/>
                <a:cs typeface="Times New Roman"/>
              </a:rPr>
              <a:t>X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57245" y="3717309"/>
            <a:ext cx="1047115" cy="414020"/>
            <a:chOff x="2333244" y="3717309"/>
            <a:chExt cx="1047115" cy="414020"/>
          </a:xfrm>
        </p:grpSpPr>
        <p:sp>
          <p:nvSpPr>
            <p:cNvPr id="11" name="object 11"/>
            <p:cNvSpPr/>
            <p:nvPr/>
          </p:nvSpPr>
          <p:spPr>
            <a:xfrm>
              <a:off x="2494788" y="3994403"/>
              <a:ext cx="36830" cy="20320"/>
            </a:xfrm>
            <a:custGeom>
              <a:avLst/>
              <a:gdLst/>
              <a:ahLst/>
              <a:cxnLst/>
              <a:rect l="l" t="t" r="r" b="b"/>
              <a:pathLst>
                <a:path w="36830" h="20320">
                  <a:moveTo>
                    <a:pt x="0" y="19811"/>
                  </a:moveTo>
                  <a:lnTo>
                    <a:pt x="36575" y="0"/>
                  </a:lnTo>
                </a:path>
              </a:pathLst>
            </a:custGeom>
            <a:ln w="11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1364" y="4000499"/>
              <a:ext cx="50800" cy="119380"/>
            </a:xfrm>
            <a:custGeom>
              <a:avLst/>
              <a:gdLst/>
              <a:ahLst/>
              <a:cxnLst/>
              <a:rect l="l" t="t" r="r" b="b"/>
              <a:pathLst>
                <a:path w="50800" h="119379">
                  <a:moveTo>
                    <a:pt x="0" y="0"/>
                  </a:moveTo>
                  <a:lnTo>
                    <a:pt x="50291" y="118871"/>
                  </a:lnTo>
                </a:path>
              </a:pathLst>
            </a:custGeom>
            <a:ln w="232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244" y="3723131"/>
              <a:ext cx="1047115" cy="396240"/>
            </a:xfrm>
            <a:custGeom>
              <a:avLst/>
              <a:gdLst/>
              <a:ahLst/>
              <a:cxnLst/>
              <a:rect l="l" t="t" r="r" b="b"/>
              <a:pathLst>
                <a:path w="1047114" h="396239">
                  <a:moveTo>
                    <a:pt x="254507" y="396239"/>
                  </a:moveTo>
                  <a:lnTo>
                    <a:pt x="323087" y="51815"/>
                  </a:lnTo>
                </a:path>
                <a:path w="1047114" h="396239">
                  <a:moveTo>
                    <a:pt x="323087" y="51815"/>
                  </a:moveTo>
                  <a:lnTo>
                    <a:pt x="475487" y="51815"/>
                  </a:lnTo>
                </a:path>
                <a:path w="1047114" h="396239">
                  <a:moveTo>
                    <a:pt x="0" y="0"/>
                  </a:moveTo>
                  <a:lnTo>
                    <a:pt x="1046987" y="0"/>
                  </a:lnTo>
                </a:path>
              </a:pathLst>
            </a:custGeom>
            <a:ln w="11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60140" y="3581657"/>
            <a:ext cx="5369560" cy="171703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81050">
              <a:spcBef>
                <a:spcPts val="1420"/>
              </a:spcBef>
            </a:pPr>
            <a:r>
              <a:rPr sz="2200" dirty="0">
                <a:latin typeface="Times New Roman"/>
                <a:cs typeface="Times New Roman"/>
              </a:rPr>
              <a:t>900</a:t>
            </a:r>
            <a:endParaRPr sz="2200">
              <a:latin typeface="Times New Roman"/>
              <a:cs typeface="Times New Roman"/>
            </a:endParaRPr>
          </a:p>
          <a:p>
            <a:pPr marL="38100">
              <a:spcBef>
                <a:spcPts val="1210"/>
              </a:spcBef>
            </a:pPr>
            <a:r>
              <a:rPr sz="2000" dirty="0">
                <a:latin typeface="Calibri"/>
                <a:cs typeface="Calibri"/>
              </a:rPr>
              <a:t>3.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5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,33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</a:t>
            </a:r>
            <a:r>
              <a:rPr sz="1950" spc="15" baseline="-21367" dirty="0">
                <a:latin typeface="Calibri"/>
                <a:cs typeface="Calibri"/>
              </a:rPr>
              <a:t>α/</a:t>
            </a:r>
            <a:r>
              <a:rPr sz="1950" spc="22" baseline="-21367" dirty="0">
                <a:latin typeface="Calibri"/>
                <a:cs typeface="Calibri"/>
              </a:rPr>
              <a:t>2</a:t>
            </a:r>
            <a:r>
              <a:rPr sz="1950" baseline="-21367" dirty="0">
                <a:latin typeface="Calibri"/>
                <a:cs typeface="Calibri"/>
              </a:rPr>
              <a:t> </a:t>
            </a:r>
            <a:r>
              <a:rPr sz="1950" spc="-20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5.</a:t>
            </a:r>
            <a:r>
              <a:rPr sz="2000" spc="5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→</a:t>
            </a:r>
            <a:r>
              <a:rPr sz="2000" spc="-5" dirty="0">
                <a:latin typeface="Calibri"/>
                <a:cs typeface="Calibri"/>
              </a:rPr>
              <a:t> Z</a:t>
            </a:r>
            <a:r>
              <a:rPr sz="1950" spc="15" baseline="-21367" dirty="0">
                <a:latin typeface="Calibri"/>
                <a:cs typeface="Calibri"/>
              </a:rPr>
              <a:t>α/</a:t>
            </a:r>
            <a:r>
              <a:rPr sz="1950" spc="22" baseline="-21367" dirty="0">
                <a:latin typeface="Calibri"/>
                <a:cs typeface="Calibri"/>
              </a:rPr>
              <a:t>2</a:t>
            </a:r>
            <a:r>
              <a:rPr sz="1950" baseline="-21367" dirty="0">
                <a:latin typeface="Calibri"/>
                <a:cs typeface="Calibri"/>
              </a:rPr>
              <a:t> </a:t>
            </a:r>
            <a:r>
              <a:rPr sz="1950" spc="-20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70" dirty="0">
                <a:latin typeface="Microsoft Sans Serif"/>
                <a:cs typeface="Microsoft Sans Serif"/>
              </a:rPr>
              <a:t>±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→</a:t>
            </a:r>
            <a:endParaRPr sz="2000">
              <a:latin typeface="Calibri"/>
              <a:cs typeface="Calibri"/>
            </a:endParaRPr>
          </a:p>
          <a:p>
            <a:pPr marL="3238500">
              <a:spcBef>
                <a:spcPts val="465"/>
              </a:spcBef>
            </a:pPr>
            <a:r>
              <a:rPr sz="2000" spc="-5" dirty="0">
                <a:latin typeface="Calibri"/>
                <a:cs typeface="Calibri"/>
              </a:rPr>
              <a:t>Zα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1,5=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0,4332</a:t>
            </a:r>
            <a:endParaRPr sz="2000">
              <a:latin typeface="Calibri"/>
              <a:cs typeface="Calibri"/>
            </a:endParaRPr>
          </a:p>
          <a:p>
            <a:pPr marL="3294379"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Zα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1,5=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0,4332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876" y="3326015"/>
            <a:ext cx="1768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200" spc="15" dirty="0">
                <a:latin typeface="Times New Roman"/>
                <a:cs typeface="Times New Roman"/>
              </a:rPr>
              <a:t>100.000</a:t>
            </a:r>
            <a:r>
              <a:rPr sz="3000" spc="22" baseline="-6944" dirty="0">
                <a:latin typeface="Calibri"/>
                <a:cs typeface="Calibri"/>
              </a:rPr>
              <a:t>=</a:t>
            </a:r>
            <a:r>
              <a:rPr sz="3000" spc="-67" baseline="-6944" dirty="0">
                <a:latin typeface="Calibri"/>
                <a:cs typeface="Calibri"/>
              </a:rPr>
              <a:t> </a:t>
            </a:r>
            <a:r>
              <a:rPr sz="3000" baseline="-6944" dirty="0">
                <a:latin typeface="Calibri"/>
                <a:cs typeface="Calibri"/>
              </a:rPr>
              <a:t>5.000</a:t>
            </a:r>
            <a:endParaRPr sz="3000" baseline="-6944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15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3884" y="1428467"/>
            <a:ext cx="3162935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1242060" algn="l"/>
                <a:tab pos="1444625" algn="l"/>
              </a:tabLst>
            </a:pPr>
            <a:r>
              <a:rPr sz="3200" b="1" spc="-5" dirty="0">
                <a:latin typeface="Calibri"/>
                <a:cs typeface="Calibri"/>
              </a:rPr>
              <a:t>Da</a:t>
            </a:r>
            <a:r>
              <a:rPr sz="3200" b="1" spc="-15" dirty="0">
                <a:latin typeface="Calibri"/>
                <a:cs typeface="Calibri"/>
              </a:rPr>
              <a:t>l</a:t>
            </a:r>
            <a:r>
              <a:rPr sz="3200" b="1" spc="-10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m		p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l</a:t>
            </a:r>
            <a:r>
              <a:rPr sz="3200" b="1" spc="5" dirty="0">
                <a:latin typeface="Calibri"/>
                <a:cs typeface="Calibri"/>
              </a:rPr>
              <a:t>i</a:t>
            </a:r>
            <a:r>
              <a:rPr sz="3200" b="1" dirty="0">
                <a:latin typeface="Calibri"/>
                <a:cs typeface="Calibri"/>
              </a:rPr>
              <a:t>ti</a:t>
            </a:r>
            <a:r>
              <a:rPr sz="3200" b="1" spc="-1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n  </a:t>
            </a:r>
            <a:r>
              <a:rPr sz="3200" b="1" spc="-10" dirty="0">
                <a:latin typeface="Calibri"/>
                <a:cs typeface="Calibri"/>
              </a:rPr>
              <a:t>dapat	</a:t>
            </a:r>
            <a:r>
              <a:rPr sz="3200" b="1" spc="-5" dirty="0">
                <a:latin typeface="Calibri"/>
                <a:cs typeface="Calibri"/>
              </a:rPr>
              <a:t>menarik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130" y="1867522"/>
            <a:ext cx="315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203960" algn="l"/>
              </a:tabLst>
            </a:pPr>
            <a:r>
              <a:rPr sz="3200" b="1" spc="-10" dirty="0">
                <a:latin typeface="Calibri"/>
                <a:cs typeface="Calibri"/>
              </a:rPr>
              <a:t>suatu	</a:t>
            </a:r>
            <a:r>
              <a:rPr sz="3200" b="1" spc="-15" dirty="0">
                <a:latin typeface="Calibri"/>
                <a:cs typeface="Calibri"/>
              </a:rPr>
              <a:t>kesimpulan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6203" y="1428468"/>
            <a:ext cx="4105275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650"/>
              </a:lnSpc>
              <a:spcBef>
                <a:spcPts val="105"/>
              </a:spcBef>
              <a:tabLst>
                <a:tab pos="1560195" algn="l"/>
                <a:tab pos="2540000" algn="l"/>
              </a:tabLst>
            </a:pPr>
            <a:r>
              <a:rPr sz="3200" b="1" spc="-5" dirty="0">
                <a:latin typeface="Calibri"/>
                <a:cs typeface="Calibri"/>
              </a:rPr>
              <a:t>sampel	</a:t>
            </a:r>
            <a:r>
              <a:rPr sz="3200" b="1" spc="-10" dirty="0">
                <a:latin typeface="Calibri"/>
                <a:cs typeface="Calibri"/>
              </a:rPr>
              <a:t>kita	</a:t>
            </a:r>
            <a:r>
              <a:rPr sz="3200" b="1" spc="-15" dirty="0">
                <a:latin typeface="Calibri"/>
                <a:cs typeface="Calibri"/>
              </a:rPr>
              <a:t>berharap</a:t>
            </a:r>
            <a:endParaRPr sz="3200">
              <a:latin typeface="Calibri"/>
              <a:cs typeface="Calibri"/>
            </a:endParaRPr>
          </a:p>
          <a:p>
            <a:pPr marR="6985" algn="r">
              <a:lnSpc>
                <a:spcPts val="3650"/>
              </a:lnSpc>
            </a:pPr>
            <a:r>
              <a:rPr sz="3200" b="1" spc="-20" dirty="0">
                <a:latin typeface="Calibri"/>
                <a:cs typeface="Calibri"/>
              </a:rPr>
              <a:t>tentang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883" y="2306576"/>
            <a:ext cx="4340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082800" algn="l"/>
                <a:tab pos="3131820" algn="l"/>
              </a:tabLst>
            </a:pP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45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5" dirty="0">
                <a:latin typeface="Calibri"/>
                <a:cs typeface="Calibri"/>
              </a:rPr>
              <a:t>i</a:t>
            </a:r>
            <a:r>
              <a:rPr sz="3200" b="1" spc="-50" dirty="0">
                <a:latin typeface="Calibri"/>
                <a:cs typeface="Calibri"/>
              </a:rPr>
              <a:t>w</a:t>
            </a:r>
            <a:r>
              <a:rPr sz="3200" b="1" dirty="0">
                <a:latin typeface="Calibri"/>
                <a:cs typeface="Calibri"/>
              </a:rPr>
              <a:t>a	</a:t>
            </a:r>
            <a:r>
              <a:rPr sz="3200" b="1" spc="-55" dirty="0">
                <a:latin typeface="Calibri"/>
                <a:cs typeface="Calibri"/>
              </a:rPr>
              <a:t>y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g	seda</a:t>
            </a:r>
            <a:r>
              <a:rPr sz="3200" b="1" spc="-20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1018" y="2306576"/>
            <a:ext cx="3021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763395" algn="l"/>
              </a:tabLst>
            </a:pPr>
            <a:r>
              <a:rPr sz="3200" b="1" dirty="0">
                <a:latin typeface="Calibri"/>
                <a:cs typeface="Calibri"/>
              </a:rPr>
              <a:t>diseli</a:t>
            </a:r>
            <a:r>
              <a:rPr sz="3200" b="1" spc="-10" dirty="0">
                <a:latin typeface="Calibri"/>
                <a:cs typeface="Calibri"/>
              </a:rPr>
              <a:t>di</a:t>
            </a:r>
            <a:r>
              <a:rPr sz="3200" b="1" dirty="0">
                <a:latin typeface="Calibri"/>
                <a:cs typeface="Calibri"/>
              </a:rPr>
              <a:t>ki	d</a:t>
            </a:r>
            <a:r>
              <a:rPr sz="3200" b="1" spc="-1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70" dirty="0">
                <a:latin typeface="Calibri"/>
                <a:cs typeface="Calibri"/>
              </a:rPr>
              <a:t>g</a:t>
            </a:r>
            <a:r>
              <a:rPr sz="3200" b="1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3883" y="2745222"/>
            <a:ext cx="7588250" cy="2270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3200" b="1" spc="-5" dirty="0" err="1" smtClean="0">
                <a:latin typeface="Calibri"/>
                <a:cs typeface="Calibri"/>
              </a:rPr>
              <a:t>mengguna</a:t>
            </a:r>
            <a:r>
              <a:rPr sz="3200" b="1" spc="-15" dirty="0" err="1" smtClean="0">
                <a:latin typeface="Calibri"/>
                <a:cs typeface="Calibri"/>
              </a:rPr>
              <a:t>kan</a:t>
            </a:r>
            <a:r>
              <a:rPr sz="3200" b="1" spc="-10" dirty="0" smtClean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data</a:t>
            </a:r>
            <a:r>
              <a:rPr sz="3200" b="1" spc="-15" dirty="0">
                <a:latin typeface="Calibri"/>
                <a:cs typeface="Calibri"/>
              </a:rPr>
              <a:t> yang</a:t>
            </a:r>
            <a:r>
              <a:rPr sz="3200" b="1" spc="-10" dirty="0">
                <a:latin typeface="Calibri"/>
                <a:cs typeface="Calibri"/>
              </a:rPr>
              <a:t> kita</a:t>
            </a:r>
            <a:r>
              <a:rPr sz="3200" b="1" spc="70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kumpulkan 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dari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penelitian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sampel</a:t>
            </a:r>
            <a:r>
              <a:rPr sz="3200" b="1" spc="7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tersebut.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Berdasarkan</a:t>
            </a:r>
            <a:r>
              <a:rPr sz="3200" b="1" spc="-5" dirty="0">
                <a:latin typeface="Calibri"/>
                <a:cs typeface="Calibri"/>
              </a:rPr>
              <a:t> hasil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penelitian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pada</a:t>
            </a:r>
            <a:r>
              <a:rPr sz="3200" b="1" spc="-5" dirty="0">
                <a:latin typeface="Calibri"/>
                <a:cs typeface="Calibri"/>
              </a:rPr>
              <a:t> sampel, 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kita</a:t>
            </a:r>
            <a:r>
              <a:rPr sz="3200" b="1" spc="-5" dirty="0">
                <a:latin typeface="Calibri"/>
                <a:cs typeface="Calibri"/>
              </a:rPr>
              <a:t> ingin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menarik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kesimpulan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tentang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populasi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dari</a:t>
            </a:r>
            <a:r>
              <a:rPr sz="3200" b="1" spc="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mana</a:t>
            </a:r>
            <a:r>
              <a:rPr sz="3200" b="1" spc="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sampel</a:t>
            </a:r>
            <a:r>
              <a:rPr sz="3200" b="1" spc="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tersebut</a:t>
            </a:r>
            <a:r>
              <a:rPr sz="3200" b="1" spc="6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diambil.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3883" y="4939676"/>
            <a:ext cx="625729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2026920" algn="l"/>
                <a:tab pos="2051050" algn="l"/>
                <a:tab pos="3764279" algn="l"/>
                <a:tab pos="4342130" algn="l"/>
                <a:tab pos="5155565" algn="l"/>
              </a:tabLst>
            </a:pPr>
            <a:r>
              <a:rPr sz="3200" b="1" spc="-50" dirty="0">
                <a:latin typeface="Calibri"/>
                <a:cs typeface="Calibri"/>
              </a:rPr>
              <a:t>P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na</a:t>
            </a:r>
            <a:r>
              <a:rPr sz="3200" b="1" spc="-5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i</a:t>
            </a:r>
            <a:r>
              <a:rPr sz="3200" b="1" spc="-50" dirty="0">
                <a:latin typeface="Calibri"/>
                <a:cs typeface="Calibri"/>
              </a:rPr>
              <a:t>k</a:t>
            </a:r>
            <a:r>
              <a:rPr sz="3200" b="1" spc="-10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n		</a:t>
            </a:r>
            <a:r>
              <a:rPr sz="3200" b="1" spc="-90" dirty="0">
                <a:latin typeface="Calibri"/>
                <a:cs typeface="Calibri"/>
              </a:rPr>
              <a:t>k</a:t>
            </a:r>
            <a:r>
              <a:rPr sz="3200" b="1" spc="-5" dirty="0">
                <a:latin typeface="Calibri"/>
                <a:cs typeface="Calibri"/>
              </a:rPr>
              <a:t>esi</a:t>
            </a:r>
            <a:r>
              <a:rPr sz="3200" b="1" spc="-10" dirty="0">
                <a:latin typeface="Calibri"/>
                <a:cs typeface="Calibri"/>
              </a:rPr>
              <a:t>m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10" dirty="0">
                <a:latin typeface="Calibri"/>
                <a:cs typeface="Calibri"/>
              </a:rPr>
              <a:t>ul</a:t>
            </a:r>
            <a:r>
              <a:rPr sz="3200" b="1" dirty="0">
                <a:latin typeface="Calibri"/>
                <a:cs typeface="Calibri"/>
              </a:rPr>
              <a:t>an	itu	a</a:t>
            </a:r>
            <a:r>
              <a:rPr sz="3200" b="1" spc="-30" dirty="0">
                <a:latin typeface="Calibri"/>
                <a:cs typeface="Calibri"/>
              </a:rPr>
              <a:t>n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8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a  </a:t>
            </a:r>
            <a:r>
              <a:rPr sz="3200" b="1" spc="-15" dirty="0">
                <a:latin typeface="Calibri"/>
                <a:cs typeface="Calibri"/>
              </a:rPr>
              <a:t>terbentuk	</a:t>
            </a:r>
            <a:r>
              <a:rPr sz="3200" b="1" spc="-10" dirty="0">
                <a:latin typeface="Calibri"/>
                <a:cs typeface="Calibri"/>
              </a:rPr>
              <a:t>estimasi	</a:t>
            </a:r>
            <a:r>
              <a:rPr sz="3200" b="1" spc="-5" dirty="0">
                <a:latin typeface="Calibri"/>
                <a:cs typeface="Calibri"/>
              </a:rPr>
              <a:t>(</a:t>
            </a:r>
            <a:r>
              <a:rPr sz="3200" b="1" i="1" spc="-5" dirty="0">
                <a:latin typeface="Calibri"/>
                <a:cs typeface="Calibri"/>
              </a:rPr>
              <a:t>pendugaan</a:t>
            </a:r>
            <a:r>
              <a:rPr sz="3200" b="1" spc="-5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2943" y="4939676"/>
            <a:ext cx="1327785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327025">
              <a:lnSpc>
                <a:spcPts val="3460"/>
              </a:lnSpc>
              <a:spcBef>
                <a:spcPts val="535"/>
              </a:spcBef>
            </a:pPr>
            <a:r>
              <a:rPr sz="3200" b="1" dirty="0">
                <a:latin typeface="Calibri"/>
                <a:cs typeface="Calibri"/>
              </a:rPr>
              <a:t>da</a:t>
            </a:r>
            <a:r>
              <a:rPr sz="3200" b="1" spc="-20" dirty="0">
                <a:latin typeface="Calibri"/>
                <a:cs typeface="Calibri"/>
              </a:rPr>
              <a:t>p</a:t>
            </a:r>
            <a:r>
              <a:rPr sz="3200" b="1" spc="-35" dirty="0">
                <a:latin typeface="Calibri"/>
                <a:cs typeface="Calibri"/>
              </a:rPr>
              <a:t>a</a:t>
            </a:r>
            <a:r>
              <a:rPr sz="3200" b="1" dirty="0">
                <a:latin typeface="Calibri"/>
                <a:cs typeface="Calibri"/>
              </a:rPr>
              <a:t>t  </a:t>
            </a:r>
            <a:r>
              <a:rPr sz="3200" b="1" spc="-35" dirty="0">
                <a:latin typeface="Calibri"/>
                <a:cs typeface="Calibri"/>
              </a:rPr>
              <a:t>t</a:t>
            </a:r>
            <a:r>
              <a:rPr sz="3200" b="1" spc="-5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n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3884" y="5817785"/>
            <a:ext cx="6024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latin typeface="Calibri"/>
                <a:cs typeface="Calibri"/>
              </a:rPr>
              <a:t>satu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atau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beberapa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nilai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parameter.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7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Berapakah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total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 </a:t>
            </a:r>
            <a:r>
              <a:rPr lang="en-US" dirty="0" err="1"/>
              <a:t>pengamen</a:t>
            </a:r>
            <a:r>
              <a:rPr lang="en-US" dirty="0"/>
              <a:t> di Daerah A </a:t>
            </a:r>
            <a:r>
              <a:rPr lang="en-US" dirty="0" err="1"/>
              <a:t>ditaksir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100.000  </a:t>
            </a:r>
            <a:r>
              <a:rPr lang="en-US" dirty="0" err="1"/>
              <a:t>dengan</a:t>
            </a:r>
            <a:r>
              <a:rPr lang="en-US" dirty="0"/>
              <a:t> CL 95%?.</a:t>
            </a:r>
            <a:endParaRPr lang="pt-BR" dirty="0"/>
          </a:p>
          <a:p>
            <a:r>
              <a:rPr lang="pt-BR" dirty="0"/>
              <a:t>Jawab:</a:t>
            </a:r>
          </a:p>
          <a:p>
            <a:r>
              <a:rPr lang="pt-BR" dirty="0"/>
              <a:t>Total estimasi pendapatan pengamen  N(	X	± Zα/2  S/√n 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1" y="4504499"/>
            <a:ext cx="3027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(50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00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±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10" dirty="0">
                <a:latin typeface="Calibri"/>
                <a:cs typeface="Calibri"/>
              </a:rPr>
              <a:t>9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3863" y="4943411"/>
            <a:ext cx="765302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100.000</a:t>
            </a:r>
            <a:r>
              <a:rPr sz="2400" spc="-10" dirty="0">
                <a:latin typeface="Calibri"/>
                <a:cs typeface="Calibri"/>
              </a:rPr>
              <a:t> (500.000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±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alibri"/>
                <a:cs typeface="Calibri"/>
              </a:rPr>
              <a:t>6.533,33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yaitu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antara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49.346.667.000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–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50.653.333.000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1296" y="4162043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3" y="0"/>
                </a:lnTo>
              </a:path>
            </a:pathLst>
          </a:custGeom>
          <a:ln w="147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043693" y="4705622"/>
            <a:ext cx="278130" cy="315595"/>
            <a:chOff x="4519693" y="4705621"/>
            <a:chExt cx="278130" cy="315595"/>
          </a:xfrm>
        </p:grpSpPr>
        <p:sp>
          <p:nvSpPr>
            <p:cNvPr id="8" name="object 8"/>
            <p:cNvSpPr/>
            <p:nvPr/>
          </p:nvSpPr>
          <p:spPr>
            <a:xfrm>
              <a:off x="4524755" y="4902707"/>
              <a:ext cx="30480" cy="17145"/>
            </a:xfrm>
            <a:custGeom>
              <a:avLst/>
              <a:gdLst/>
              <a:ahLst/>
              <a:cxnLst/>
              <a:rect l="l" t="t" r="r" b="b"/>
              <a:pathLst>
                <a:path w="30479" h="17145">
                  <a:moveTo>
                    <a:pt x="0" y="16763"/>
                  </a:moveTo>
                  <a:lnTo>
                    <a:pt x="30479" y="0"/>
                  </a:lnTo>
                </a:path>
              </a:pathLst>
            </a:custGeom>
            <a:ln w="1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5235" y="4907279"/>
              <a:ext cx="45720" cy="104139"/>
            </a:xfrm>
            <a:custGeom>
              <a:avLst/>
              <a:gdLst/>
              <a:ahLst/>
              <a:cxnLst/>
              <a:rect l="l" t="t" r="r" b="b"/>
              <a:pathLst>
                <a:path w="45720" h="104139">
                  <a:moveTo>
                    <a:pt x="0" y="0"/>
                  </a:moveTo>
                  <a:lnTo>
                    <a:pt x="45719" y="103631"/>
                  </a:lnTo>
                </a:path>
              </a:pathLst>
            </a:custGeom>
            <a:ln w="20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5527" y="4710683"/>
              <a:ext cx="192405" cy="300355"/>
            </a:xfrm>
            <a:custGeom>
              <a:avLst/>
              <a:gdLst/>
              <a:ahLst/>
              <a:cxnLst/>
              <a:rect l="l" t="t" r="r" b="b"/>
              <a:pathLst>
                <a:path w="192404" h="300354">
                  <a:moveTo>
                    <a:pt x="0" y="300227"/>
                  </a:moveTo>
                  <a:lnTo>
                    <a:pt x="59435" y="0"/>
                  </a:lnTo>
                </a:path>
                <a:path w="192404" h="300354">
                  <a:moveTo>
                    <a:pt x="59435" y="0"/>
                  </a:moveTo>
                  <a:lnTo>
                    <a:pt x="192023" y="0"/>
                  </a:lnTo>
                </a:path>
              </a:pathLst>
            </a:custGeom>
            <a:ln w="1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16377" y="4687730"/>
            <a:ext cx="39052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900" spc="5" dirty="0">
                <a:latin typeface="Times New Roman"/>
                <a:cs typeface="Times New Roman"/>
              </a:rPr>
              <a:t>900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5192" y="4317379"/>
            <a:ext cx="94488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931544" algn="l"/>
              </a:tabLst>
            </a:pPr>
            <a:r>
              <a:rPr sz="19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100.000	</a:t>
            </a:r>
            <a:endParaRPr sz="1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811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Menentukan ukuran sampel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072" y="1762443"/>
            <a:ext cx="772985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spcBef>
                <a:spcPts val="100"/>
              </a:spcBef>
              <a:tabLst>
                <a:tab pos="2271395" algn="l"/>
              </a:tabLst>
            </a:pPr>
            <a:r>
              <a:rPr sz="2400" spc="-10" dirty="0">
                <a:latin typeface="Calibri"/>
                <a:cs typeface="Calibri"/>
              </a:rPr>
              <a:t>Berapa </a:t>
            </a:r>
            <a:r>
              <a:rPr sz="2400" spc="-5" dirty="0">
                <a:latin typeface="Calibri"/>
                <a:cs typeface="Calibri"/>
              </a:rPr>
              <a:t>jumlah sampel (n) </a:t>
            </a:r>
            <a:r>
              <a:rPr sz="2400" spc="-10" dirty="0">
                <a:latin typeface="Calibri"/>
                <a:cs typeface="Calibri"/>
              </a:rPr>
              <a:t>yang dibutuhkan </a:t>
            </a:r>
            <a:r>
              <a:rPr sz="2400" spc="-5" dirty="0">
                <a:latin typeface="Calibri"/>
                <a:cs typeface="Calibri"/>
              </a:rPr>
              <a:t>utk mengestimasi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rata-rata </a:t>
            </a:r>
            <a:r>
              <a:rPr sz="2400" spc="-10" dirty="0">
                <a:latin typeface="Calibri"/>
                <a:cs typeface="Calibri"/>
              </a:rPr>
              <a:t>pendapatan RT </a:t>
            </a:r>
            <a:r>
              <a:rPr sz="2400" spc="-5" dirty="0">
                <a:latin typeface="Calibri"/>
                <a:cs typeface="Calibri"/>
              </a:rPr>
              <a:t>di </a:t>
            </a:r>
            <a:r>
              <a:rPr sz="2400" spc="-10" dirty="0">
                <a:latin typeface="Calibri"/>
                <a:cs typeface="Calibri"/>
              </a:rPr>
              <a:t>Kab. Grtlo, </a:t>
            </a:r>
            <a:r>
              <a:rPr sz="2400" spc="-5" dirty="0">
                <a:latin typeface="Calibri"/>
                <a:cs typeface="Calibri"/>
              </a:rPr>
              <a:t>bila </a:t>
            </a:r>
            <a:r>
              <a:rPr sz="2400" spc="-15" dirty="0">
                <a:latin typeface="Calibri"/>
                <a:cs typeface="Calibri"/>
              </a:rPr>
              <a:t>diketahui </a:t>
            </a:r>
            <a:r>
              <a:rPr sz="2400" spc="-5" dirty="0">
                <a:latin typeface="Calibri"/>
                <a:cs typeface="Calibri"/>
              </a:rPr>
              <a:t>CL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95%.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Error </a:t>
            </a:r>
            <a:r>
              <a:rPr sz="2400" spc="-5" dirty="0">
                <a:latin typeface="Calibri"/>
                <a:cs typeface="Calibri"/>
              </a:rPr>
              <a:t>dlm estimasi </a:t>
            </a:r>
            <a:r>
              <a:rPr sz="2400" spc="-10" dirty="0">
                <a:latin typeface="Calibri"/>
                <a:cs typeface="Calibri"/>
              </a:rPr>
              <a:t>tdk </a:t>
            </a:r>
            <a:r>
              <a:rPr sz="2400" spc="-5" dirty="0">
                <a:latin typeface="Calibri"/>
                <a:cs typeface="Calibri"/>
              </a:rPr>
              <a:t>lebih dari </a:t>
            </a:r>
            <a:r>
              <a:rPr sz="2400" dirty="0">
                <a:latin typeface="Calibri"/>
                <a:cs typeface="Calibri"/>
              </a:rPr>
              <a:t>Rp </a:t>
            </a:r>
            <a:r>
              <a:rPr sz="2400" spc="-10" dirty="0">
                <a:latin typeface="Calibri"/>
                <a:cs typeface="Calibri"/>
              </a:rPr>
              <a:t>10.000.00. </a:t>
            </a:r>
            <a:r>
              <a:rPr sz="2400" spc="-5" dirty="0">
                <a:latin typeface="Calibri"/>
                <a:cs typeface="Calibri"/>
              </a:rPr>
              <a:t>Dari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sensus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diperoleh	bahwa </a:t>
            </a:r>
            <a:r>
              <a:rPr sz="2400" spc="-25" dirty="0">
                <a:latin typeface="Calibri"/>
                <a:cs typeface="Calibri"/>
              </a:rPr>
              <a:t>rata-rata </a:t>
            </a:r>
            <a:r>
              <a:rPr sz="2400" spc="-10" dirty="0">
                <a:latin typeface="Calibri"/>
                <a:cs typeface="Calibri"/>
              </a:rPr>
              <a:t>income RT </a:t>
            </a:r>
            <a:r>
              <a:rPr sz="2400" dirty="0">
                <a:latin typeface="Calibri"/>
                <a:cs typeface="Calibri"/>
              </a:rPr>
              <a:t>= Rp </a:t>
            </a:r>
            <a:r>
              <a:rPr sz="2400" spc="-5" dirty="0">
                <a:latin typeface="Calibri"/>
                <a:cs typeface="Calibri"/>
              </a:rPr>
              <a:t>750.000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 </a:t>
            </a:r>
            <a:r>
              <a:rPr sz="2400" spc="-5" dirty="0">
                <a:latin typeface="Calibri"/>
                <a:cs typeface="Calibri"/>
              </a:rPr>
              <a:t>400.000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850" dirty="0">
              <a:latin typeface="Calibri"/>
              <a:cs typeface="Calibri"/>
            </a:endParaRPr>
          </a:p>
          <a:p>
            <a:pPr marL="118745" marR="1934210">
              <a:lnSpc>
                <a:spcPct val="119200"/>
              </a:lnSpc>
              <a:spcBef>
                <a:spcPts val="5"/>
              </a:spcBef>
              <a:tabLst>
                <a:tab pos="1618615" algn="l"/>
                <a:tab pos="4034154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10.000,	</a:t>
            </a:r>
            <a:r>
              <a:rPr sz="2400" spc="-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95%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5%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Za/2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1,96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400.000</a:t>
            </a:r>
            <a:endParaRPr sz="2400" dirty="0">
              <a:latin typeface="Calibri"/>
              <a:cs typeface="Calibri"/>
            </a:endParaRPr>
          </a:p>
          <a:p>
            <a:pPr marL="5080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[(1,96)</a:t>
            </a:r>
            <a:r>
              <a:rPr sz="2400" spc="-10" dirty="0">
                <a:latin typeface="Calibri"/>
                <a:cs typeface="Calibri"/>
              </a:rPr>
              <a:t> (400.000)/(10.000)]</a:t>
            </a:r>
            <a:r>
              <a:rPr sz="2400" spc="-15" baseline="24305" dirty="0">
                <a:latin typeface="Calibri"/>
                <a:cs typeface="Calibri"/>
              </a:rPr>
              <a:t>2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6146</a:t>
            </a:r>
            <a:endParaRPr sz="2400" dirty="0">
              <a:latin typeface="Calibri"/>
              <a:cs typeface="Calibri"/>
            </a:endParaRPr>
          </a:p>
          <a:p>
            <a:pPr marL="50800" marR="558800"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Maka </a:t>
            </a:r>
            <a:r>
              <a:rPr sz="2400" spc="-5" dirty="0">
                <a:latin typeface="Calibri"/>
                <a:cs typeface="Calibri"/>
              </a:rPr>
              <a:t>jumlah sampel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harus dipilih </a:t>
            </a:r>
            <a:r>
              <a:rPr sz="2400" spc="-20" dirty="0">
                <a:latin typeface="Calibri"/>
                <a:cs typeface="Calibri"/>
              </a:rPr>
              <a:t>supaya </a:t>
            </a:r>
            <a:r>
              <a:rPr sz="2400" spc="-10" dirty="0">
                <a:latin typeface="Calibri"/>
                <a:cs typeface="Calibri"/>
              </a:rPr>
              <a:t>error </a:t>
            </a:r>
            <a:r>
              <a:rPr sz="2400" dirty="0">
                <a:latin typeface="Calibri"/>
                <a:cs typeface="Calibri"/>
              </a:rPr>
              <a:t>tidak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lebih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dari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</a:t>
            </a:r>
            <a:r>
              <a:rPr sz="2400" spc="-5" dirty="0">
                <a:latin typeface="Calibri"/>
                <a:cs typeface="Calibri"/>
              </a:rPr>
              <a:t> 10.000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sedikit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5" dirty="0">
                <a:latin typeface="Calibri"/>
                <a:cs typeface="Calibri"/>
              </a:rPr>
              <a:t> 6146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RT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57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9563" y="1806892"/>
            <a:ext cx="773684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Berapa </a:t>
            </a:r>
            <a:r>
              <a:rPr sz="2400" spc="-5" dirty="0">
                <a:latin typeface="Calibri"/>
                <a:cs typeface="Calibri"/>
              </a:rPr>
              <a:t>jumlah sampel (n) mahasiswa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harus dipilih bila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diketahui </a:t>
            </a:r>
            <a:r>
              <a:rPr sz="2400" i="1" spc="-10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deviasi dari hasil ujian mahasiswa </a:t>
            </a:r>
            <a:r>
              <a:rPr sz="2400" dirty="0">
                <a:latin typeface="Calibri"/>
                <a:cs typeface="Calibri"/>
              </a:rPr>
              <a:t>= 20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probabilitas </a:t>
            </a:r>
            <a:r>
              <a:rPr sz="2400" spc="-5" dirty="0">
                <a:latin typeface="Calibri"/>
                <a:cs typeface="Calibri"/>
              </a:rPr>
              <a:t>dari </a:t>
            </a:r>
            <a:r>
              <a:rPr sz="2400" i="1" dirty="0">
                <a:latin typeface="Calibri"/>
                <a:cs typeface="Calibri"/>
              </a:rPr>
              <a:t>error </a:t>
            </a:r>
            <a:r>
              <a:rPr sz="2400" spc="-5" dirty="0">
                <a:latin typeface="Calibri"/>
                <a:cs typeface="Calibri"/>
              </a:rPr>
              <a:t>sebesar </a:t>
            </a:r>
            <a:r>
              <a:rPr sz="2400" dirty="0">
                <a:latin typeface="Calibri"/>
                <a:cs typeface="Calibri"/>
              </a:rPr>
              <a:t>5 </a:t>
            </a:r>
            <a:r>
              <a:rPr sz="2400" spc="-15" dirty="0">
                <a:latin typeface="Calibri"/>
                <a:cs typeface="Calibri"/>
              </a:rPr>
              <a:t>atau </a:t>
            </a:r>
            <a:r>
              <a:rPr sz="2400" spc="-5" dirty="0">
                <a:latin typeface="Calibri"/>
                <a:cs typeface="Calibri"/>
              </a:rPr>
              <a:t>lebih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400" spc="-5" dirty="0">
                <a:latin typeface="Calibri"/>
                <a:cs typeface="Calibri"/>
              </a:rPr>
              <a:t>sebesar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0,0456.</a:t>
            </a:r>
            <a:endParaRPr sz="2400" dirty="0">
              <a:latin typeface="Calibri"/>
              <a:cs typeface="Calibri"/>
            </a:endParaRPr>
          </a:p>
          <a:p>
            <a:pPr marL="50800" marR="904240">
              <a:lnSpc>
                <a:spcPct val="239200"/>
              </a:lnSpc>
              <a:spcBef>
                <a:spcPts val="45"/>
              </a:spcBef>
              <a:tabLst>
                <a:tab pos="3684904" algn="l"/>
              </a:tabLst>
            </a:pPr>
            <a:r>
              <a:rPr sz="2400" spc="-10" dirty="0">
                <a:latin typeface="Calibri"/>
                <a:cs typeface="Calibri"/>
              </a:rPr>
              <a:t>Probabilitas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0,0456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berarti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0,0228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95,44%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[(2)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(20)/(5)]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23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64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Menentukan ukuran sampel</a:t>
            </a:r>
          </a:p>
        </p:txBody>
      </p:sp>
    </p:spTree>
    <p:extLst>
      <p:ext uri="{BB962C8B-B14F-4D97-AF65-F5344CB8AC3E}">
        <p14:creationId xmlns:p14="http://schemas.microsoft.com/office/powerpoint/2010/main" val="165216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049193" y="1325563"/>
            <a:ext cx="8895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722D93-AFFC-B17A-D602-43E81AA0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64"/>
            <a:ext cx="500062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4828" y="1674875"/>
            <a:ext cx="2144395" cy="1300480"/>
            <a:chOff x="1290827" y="1674875"/>
            <a:chExt cx="2144395" cy="1300480"/>
          </a:xfrm>
        </p:grpSpPr>
        <p:sp>
          <p:nvSpPr>
            <p:cNvPr id="3" name="object 3"/>
            <p:cNvSpPr/>
            <p:nvPr/>
          </p:nvSpPr>
          <p:spPr>
            <a:xfrm>
              <a:off x="1295399" y="1674875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066800" y="0"/>
                  </a:moveTo>
                  <a:lnTo>
                    <a:pt x="1008353" y="961"/>
                  </a:lnTo>
                  <a:lnTo>
                    <a:pt x="950719" y="3814"/>
                  </a:lnTo>
                  <a:lnTo>
                    <a:pt x="893981" y="8506"/>
                  </a:lnTo>
                  <a:lnTo>
                    <a:pt x="838220" y="14989"/>
                  </a:lnTo>
                  <a:lnTo>
                    <a:pt x="783519" y="23212"/>
                  </a:lnTo>
                  <a:lnTo>
                    <a:pt x="729959" y="33125"/>
                  </a:lnTo>
                  <a:lnTo>
                    <a:pt x="677622" y="44678"/>
                  </a:lnTo>
                  <a:lnTo>
                    <a:pt x="626591" y="57820"/>
                  </a:lnTo>
                  <a:lnTo>
                    <a:pt x="576946" y="72502"/>
                  </a:lnTo>
                  <a:lnTo>
                    <a:pt x="528771" y="88674"/>
                  </a:lnTo>
                  <a:lnTo>
                    <a:pt x="482147" y="106285"/>
                  </a:lnTo>
                  <a:lnTo>
                    <a:pt x="437156" y="125284"/>
                  </a:lnTo>
                  <a:lnTo>
                    <a:pt x="393880" y="145624"/>
                  </a:lnTo>
                  <a:lnTo>
                    <a:pt x="352401" y="167252"/>
                  </a:lnTo>
                  <a:lnTo>
                    <a:pt x="312801" y="190118"/>
                  </a:lnTo>
                  <a:lnTo>
                    <a:pt x="275161" y="214174"/>
                  </a:lnTo>
                  <a:lnTo>
                    <a:pt x="239565" y="239368"/>
                  </a:lnTo>
                  <a:lnTo>
                    <a:pt x="206093" y="265651"/>
                  </a:lnTo>
                  <a:lnTo>
                    <a:pt x="174828" y="292972"/>
                  </a:lnTo>
                  <a:lnTo>
                    <a:pt x="145852" y="321281"/>
                  </a:lnTo>
                  <a:lnTo>
                    <a:pt x="119246" y="350529"/>
                  </a:lnTo>
                  <a:lnTo>
                    <a:pt x="95093" y="380664"/>
                  </a:lnTo>
                  <a:lnTo>
                    <a:pt x="54473" y="443398"/>
                  </a:lnTo>
                  <a:lnTo>
                    <a:pt x="24647" y="509083"/>
                  </a:lnTo>
                  <a:lnTo>
                    <a:pt x="6271" y="577317"/>
                  </a:lnTo>
                  <a:lnTo>
                    <a:pt x="0" y="647700"/>
                  </a:lnTo>
                  <a:lnTo>
                    <a:pt x="1581" y="683277"/>
                  </a:lnTo>
                  <a:lnTo>
                    <a:pt x="13987" y="752863"/>
                  </a:lnTo>
                  <a:lnTo>
                    <a:pt x="38170" y="820031"/>
                  </a:lnTo>
                  <a:lnTo>
                    <a:pt x="73475" y="884389"/>
                  </a:lnTo>
                  <a:lnTo>
                    <a:pt x="119246" y="945542"/>
                  </a:lnTo>
                  <a:lnTo>
                    <a:pt x="145852" y="974795"/>
                  </a:lnTo>
                  <a:lnTo>
                    <a:pt x="174828" y="1003099"/>
                  </a:lnTo>
                  <a:lnTo>
                    <a:pt x="206093" y="1030406"/>
                  </a:lnTo>
                  <a:lnTo>
                    <a:pt x="239565" y="1056667"/>
                  </a:lnTo>
                  <a:lnTo>
                    <a:pt x="275161" y="1081832"/>
                  </a:lnTo>
                  <a:lnTo>
                    <a:pt x="312801" y="1105852"/>
                  </a:lnTo>
                  <a:lnTo>
                    <a:pt x="352401" y="1128678"/>
                  </a:lnTo>
                  <a:lnTo>
                    <a:pt x="393880" y="1150262"/>
                  </a:lnTo>
                  <a:lnTo>
                    <a:pt x="437156" y="1170553"/>
                  </a:lnTo>
                  <a:lnTo>
                    <a:pt x="482147" y="1189504"/>
                  </a:lnTo>
                  <a:lnTo>
                    <a:pt x="528771" y="1207064"/>
                  </a:lnTo>
                  <a:lnTo>
                    <a:pt x="576946" y="1223185"/>
                  </a:lnTo>
                  <a:lnTo>
                    <a:pt x="626591" y="1237817"/>
                  </a:lnTo>
                  <a:lnTo>
                    <a:pt x="677622" y="1250912"/>
                  </a:lnTo>
                  <a:lnTo>
                    <a:pt x="729959" y="1262420"/>
                  </a:lnTo>
                  <a:lnTo>
                    <a:pt x="783519" y="1272293"/>
                  </a:lnTo>
                  <a:lnTo>
                    <a:pt x="838220" y="1280480"/>
                  </a:lnTo>
                  <a:lnTo>
                    <a:pt x="893981" y="1286934"/>
                  </a:lnTo>
                  <a:lnTo>
                    <a:pt x="950719" y="1291604"/>
                  </a:lnTo>
                  <a:lnTo>
                    <a:pt x="1008353" y="1294442"/>
                  </a:lnTo>
                  <a:lnTo>
                    <a:pt x="1066800" y="1295400"/>
                  </a:lnTo>
                  <a:lnTo>
                    <a:pt x="1125389" y="1294442"/>
                  </a:lnTo>
                  <a:lnTo>
                    <a:pt x="1183145" y="1291604"/>
                  </a:lnTo>
                  <a:lnTo>
                    <a:pt x="1239988" y="1286934"/>
                  </a:lnTo>
                  <a:lnTo>
                    <a:pt x="1295837" y="1280480"/>
                  </a:lnTo>
                  <a:lnTo>
                    <a:pt x="1350609" y="1272293"/>
                  </a:lnTo>
                  <a:lnTo>
                    <a:pt x="1404225" y="1262420"/>
                  </a:lnTo>
                  <a:lnTo>
                    <a:pt x="1456604" y="1250912"/>
                  </a:lnTo>
                  <a:lnTo>
                    <a:pt x="1507664" y="1237817"/>
                  </a:lnTo>
                  <a:lnTo>
                    <a:pt x="1557325" y="1223185"/>
                  </a:lnTo>
                  <a:lnTo>
                    <a:pt x="1605505" y="1207064"/>
                  </a:lnTo>
                  <a:lnTo>
                    <a:pt x="1652124" y="1189504"/>
                  </a:lnTo>
                  <a:lnTo>
                    <a:pt x="1697102" y="1170553"/>
                  </a:lnTo>
                  <a:lnTo>
                    <a:pt x="1740355" y="1150262"/>
                  </a:lnTo>
                  <a:lnTo>
                    <a:pt x="1781805" y="1128678"/>
                  </a:lnTo>
                  <a:lnTo>
                    <a:pt x="1821370" y="1105852"/>
                  </a:lnTo>
                  <a:lnTo>
                    <a:pt x="1858969" y="1081832"/>
                  </a:lnTo>
                  <a:lnTo>
                    <a:pt x="1894521" y="1056667"/>
                  </a:lnTo>
                  <a:lnTo>
                    <a:pt x="1927945" y="1030406"/>
                  </a:lnTo>
                  <a:lnTo>
                    <a:pt x="1959160" y="1003099"/>
                  </a:lnTo>
                  <a:lnTo>
                    <a:pt x="1988086" y="974795"/>
                  </a:lnTo>
                  <a:lnTo>
                    <a:pt x="2014641" y="945542"/>
                  </a:lnTo>
                  <a:lnTo>
                    <a:pt x="2038744" y="915391"/>
                  </a:lnTo>
                  <a:lnTo>
                    <a:pt x="2079272" y="852586"/>
                  </a:lnTo>
                  <a:lnTo>
                    <a:pt x="2109022" y="786774"/>
                  </a:lnTo>
                  <a:lnTo>
                    <a:pt x="2127347" y="718348"/>
                  </a:lnTo>
                  <a:lnTo>
                    <a:pt x="2133600" y="647700"/>
                  </a:lnTo>
                  <a:lnTo>
                    <a:pt x="2132023" y="612265"/>
                  </a:lnTo>
                  <a:lnTo>
                    <a:pt x="2119653" y="542906"/>
                  </a:lnTo>
                  <a:lnTo>
                    <a:pt x="2095535" y="475897"/>
                  </a:lnTo>
                  <a:lnTo>
                    <a:pt x="2060315" y="411637"/>
                  </a:lnTo>
                  <a:lnTo>
                    <a:pt x="2014641" y="350529"/>
                  </a:lnTo>
                  <a:lnTo>
                    <a:pt x="1988086" y="321281"/>
                  </a:lnTo>
                  <a:lnTo>
                    <a:pt x="1959160" y="292972"/>
                  </a:lnTo>
                  <a:lnTo>
                    <a:pt x="1927945" y="265651"/>
                  </a:lnTo>
                  <a:lnTo>
                    <a:pt x="1894521" y="239368"/>
                  </a:lnTo>
                  <a:lnTo>
                    <a:pt x="1858969" y="214174"/>
                  </a:lnTo>
                  <a:lnTo>
                    <a:pt x="1821370" y="190118"/>
                  </a:lnTo>
                  <a:lnTo>
                    <a:pt x="1781805" y="167252"/>
                  </a:lnTo>
                  <a:lnTo>
                    <a:pt x="1740355" y="145624"/>
                  </a:lnTo>
                  <a:lnTo>
                    <a:pt x="1697102" y="125284"/>
                  </a:lnTo>
                  <a:lnTo>
                    <a:pt x="1652124" y="106285"/>
                  </a:lnTo>
                  <a:lnTo>
                    <a:pt x="1605505" y="88674"/>
                  </a:lnTo>
                  <a:lnTo>
                    <a:pt x="1557325" y="72502"/>
                  </a:lnTo>
                  <a:lnTo>
                    <a:pt x="1507664" y="57820"/>
                  </a:lnTo>
                  <a:lnTo>
                    <a:pt x="1456604" y="44678"/>
                  </a:lnTo>
                  <a:lnTo>
                    <a:pt x="1404225" y="33125"/>
                  </a:lnTo>
                  <a:lnTo>
                    <a:pt x="1350609" y="23212"/>
                  </a:lnTo>
                  <a:lnTo>
                    <a:pt x="1295837" y="14989"/>
                  </a:lnTo>
                  <a:lnTo>
                    <a:pt x="1239988" y="8506"/>
                  </a:lnTo>
                  <a:lnTo>
                    <a:pt x="1183145" y="3814"/>
                  </a:lnTo>
                  <a:lnTo>
                    <a:pt x="1125389" y="961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0827" y="1679447"/>
              <a:ext cx="2144395" cy="1295400"/>
            </a:xfrm>
            <a:custGeom>
              <a:avLst/>
              <a:gdLst/>
              <a:ahLst/>
              <a:cxnLst/>
              <a:rect l="l" t="t" r="r" b="b"/>
              <a:pathLst>
                <a:path w="2144395" h="1295400">
                  <a:moveTo>
                    <a:pt x="909828" y="12700"/>
                  </a:moveTo>
                  <a:lnTo>
                    <a:pt x="804672" y="12700"/>
                  </a:lnTo>
                  <a:lnTo>
                    <a:pt x="655320" y="50800"/>
                  </a:lnTo>
                  <a:lnTo>
                    <a:pt x="516635" y="88900"/>
                  </a:lnTo>
                  <a:lnTo>
                    <a:pt x="473964" y="114300"/>
                  </a:lnTo>
                  <a:lnTo>
                    <a:pt x="431291" y="127000"/>
                  </a:lnTo>
                  <a:lnTo>
                    <a:pt x="352044" y="165100"/>
                  </a:lnTo>
                  <a:lnTo>
                    <a:pt x="315468" y="190500"/>
                  </a:lnTo>
                  <a:lnTo>
                    <a:pt x="280416" y="215900"/>
                  </a:lnTo>
                  <a:lnTo>
                    <a:pt x="245363" y="228600"/>
                  </a:lnTo>
                  <a:lnTo>
                    <a:pt x="213359" y="254000"/>
                  </a:lnTo>
                  <a:lnTo>
                    <a:pt x="184403" y="279400"/>
                  </a:lnTo>
                  <a:lnTo>
                    <a:pt x="156972" y="304800"/>
                  </a:lnTo>
                  <a:lnTo>
                    <a:pt x="131063" y="342900"/>
                  </a:lnTo>
                  <a:lnTo>
                    <a:pt x="106680" y="368300"/>
                  </a:lnTo>
                  <a:lnTo>
                    <a:pt x="74675" y="406400"/>
                  </a:lnTo>
                  <a:lnTo>
                    <a:pt x="65531" y="419100"/>
                  </a:lnTo>
                  <a:lnTo>
                    <a:pt x="57912" y="444500"/>
                  </a:lnTo>
                  <a:lnTo>
                    <a:pt x="48768" y="457200"/>
                  </a:lnTo>
                  <a:lnTo>
                    <a:pt x="41147" y="469900"/>
                  </a:lnTo>
                  <a:lnTo>
                    <a:pt x="35052" y="482600"/>
                  </a:lnTo>
                  <a:lnTo>
                    <a:pt x="27431" y="495300"/>
                  </a:lnTo>
                  <a:lnTo>
                    <a:pt x="22859" y="520700"/>
                  </a:lnTo>
                  <a:lnTo>
                    <a:pt x="16763" y="533400"/>
                  </a:lnTo>
                  <a:lnTo>
                    <a:pt x="12191" y="546100"/>
                  </a:lnTo>
                  <a:lnTo>
                    <a:pt x="6096" y="584200"/>
                  </a:lnTo>
                  <a:lnTo>
                    <a:pt x="3047" y="596900"/>
                  </a:lnTo>
                  <a:lnTo>
                    <a:pt x="1524" y="609600"/>
                  </a:lnTo>
                  <a:lnTo>
                    <a:pt x="1524" y="635000"/>
                  </a:lnTo>
                  <a:lnTo>
                    <a:pt x="0" y="647700"/>
                  </a:lnTo>
                  <a:lnTo>
                    <a:pt x="1524" y="673100"/>
                  </a:lnTo>
                  <a:lnTo>
                    <a:pt x="1524" y="685800"/>
                  </a:lnTo>
                  <a:lnTo>
                    <a:pt x="3047" y="698500"/>
                  </a:lnTo>
                  <a:lnTo>
                    <a:pt x="6096" y="711200"/>
                  </a:lnTo>
                  <a:lnTo>
                    <a:pt x="9143" y="736600"/>
                  </a:lnTo>
                  <a:lnTo>
                    <a:pt x="13715" y="749300"/>
                  </a:lnTo>
                  <a:lnTo>
                    <a:pt x="22859" y="787400"/>
                  </a:lnTo>
                  <a:lnTo>
                    <a:pt x="41147" y="825500"/>
                  </a:lnTo>
                  <a:lnTo>
                    <a:pt x="48768" y="838200"/>
                  </a:lnTo>
                  <a:lnTo>
                    <a:pt x="57912" y="863600"/>
                  </a:lnTo>
                  <a:lnTo>
                    <a:pt x="65531" y="876300"/>
                  </a:lnTo>
                  <a:lnTo>
                    <a:pt x="74675" y="889000"/>
                  </a:lnTo>
                  <a:lnTo>
                    <a:pt x="85343" y="901700"/>
                  </a:lnTo>
                  <a:lnTo>
                    <a:pt x="106680" y="939800"/>
                  </a:lnTo>
                  <a:lnTo>
                    <a:pt x="156972" y="990600"/>
                  </a:lnTo>
                  <a:lnTo>
                    <a:pt x="214884" y="1041400"/>
                  </a:lnTo>
                  <a:lnTo>
                    <a:pt x="246887" y="1066800"/>
                  </a:lnTo>
                  <a:lnTo>
                    <a:pt x="280416" y="1092200"/>
                  </a:lnTo>
                  <a:lnTo>
                    <a:pt x="315468" y="1117600"/>
                  </a:lnTo>
                  <a:lnTo>
                    <a:pt x="352044" y="1130300"/>
                  </a:lnTo>
                  <a:lnTo>
                    <a:pt x="431291" y="1168400"/>
                  </a:lnTo>
                  <a:lnTo>
                    <a:pt x="473964" y="1193800"/>
                  </a:lnTo>
                  <a:lnTo>
                    <a:pt x="562355" y="1219200"/>
                  </a:lnTo>
                  <a:lnTo>
                    <a:pt x="608076" y="1244600"/>
                  </a:lnTo>
                  <a:lnTo>
                    <a:pt x="655320" y="1257300"/>
                  </a:lnTo>
                  <a:lnTo>
                    <a:pt x="704088" y="1257300"/>
                  </a:lnTo>
                  <a:lnTo>
                    <a:pt x="856488" y="1295400"/>
                  </a:lnTo>
                  <a:lnTo>
                    <a:pt x="963167" y="1295400"/>
                  </a:lnTo>
                  <a:lnTo>
                    <a:pt x="909828" y="1282700"/>
                  </a:lnTo>
                  <a:lnTo>
                    <a:pt x="858011" y="1282700"/>
                  </a:lnTo>
                  <a:lnTo>
                    <a:pt x="806196" y="1270000"/>
                  </a:lnTo>
                  <a:lnTo>
                    <a:pt x="705611" y="1257300"/>
                  </a:lnTo>
                  <a:lnTo>
                    <a:pt x="565404" y="1219200"/>
                  </a:lnTo>
                  <a:lnTo>
                    <a:pt x="521208" y="1193800"/>
                  </a:lnTo>
                  <a:lnTo>
                    <a:pt x="477011" y="1181100"/>
                  </a:lnTo>
                  <a:lnTo>
                    <a:pt x="435864" y="1168400"/>
                  </a:lnTo>
                  <a:lnTo>
                    <a:pt x="396240" y="1143000"/>
                  </a:lnTo>
                  <a:lnTo>
                    <a:pt x="356616" y="1130300"/>
                  </a:lnTo>
                  <a:lnTo>
                    <a:pt x="320040" y="1104900"/>
                  </a:lnTo>
                  <a:lnTo>
                    <a:pt x="284988" y="1079500"/>
                  </a:lnTo>
                  <a:lnTo>
                    <a:pt x="251459" y="1054100"/>
                  </a:lnTo>
                  <a:lnTo>
                    <a:pt x="219456" y="1028700"/>
                  </a:lnTo>
                  <a:lnTo>
                    <a:pt x="190500" y="1003300"/>
                  </a:lnTo>
                  <a:lnTo>
                    <a:pt x="137159" y="952500"/>
                  </a:lnTo>
                  <a:lnTo>
                    <a:pt x="92963" y="901700"/>
                  </a:lnTo>
                  <a:lnTo>
                    <a:pt x="65531" y="850900"/>
                  </a:lnTo>
                  <a:lnTo>
                    <a:pt x="42671" y="812800"/>
                  </a:lnTo>
                  <a:lnTo>
                    <a:pt x="36575" y="800100"/>
                  </a:lnTo>
                  <a:lnTo>
                    <a:pt x="32003" y="774700"/>
                  </a:lnTo>
                  <a:lnTo>
                    <a:pt x="25908" y="762000"/>
                  </a:lnTo>
                  <a:lnTo>
                    <a:pt x="22859" y="749300"/>
                  </a:lnTo>
                  <a:lnTo>
                    <a:pt x="18287" y="736600"/>
                  </a:lnTo>
                  <a:lnTo>
                    <a:pt x="13715" y="698500"/>
                  </a:lnTo>
                  <a:lnTo>
                    <a:pt x="10668" y="685800"/>
                  </a:lnTo>
                  <a:lnTo>
                    <a:pt x="10668" y="635000"/>
                  </a:lnTo>
                  <a:lnTo>
                    <a:pt x="15240" y="584200"/>
                  </a:lnTo>
                  <a:lnTo>
                    <a:pt x="18287" y="571500"/>
                  </a:lnTo>
                  <a:lnTo>
                    <a:pt x="22859" y="546100"/>
                  </a:lnTo>
                  <a:lnTo>
                    <a:pt x="25908" y="533400"/>
                  </a:lnTo>
                  <a:lnTo>
                    <a:pt x="32003" y="520700"/>
                  </a:lnTo>
                  <a:lnTo>
                    <a:pt x="36575" y="508000"/>
                  </a:lnTo>
                  <a:lnTo>
                    <a:pt x="42671" y="495300"/>
                  </a:lnTo>
                  <a:lnTo>
                    <a:pt x="57912" y="457200"/>
                  </a:lnTo>
                  <a:lnTo>
                    <a:pt x="65531" y="444500"/>
                  </a:lnTo>
                  <a:lnTo>
                    <a:pt x="92963" y="406400"/>
                  </a:lnTo>
                  <a:lnTo>
                    <a:pt x="114300" y="368300"/>
                  </a:lnTo>
                  <a:lnTo>
                    <a:pt x="137159" y="342900"/>
                  </a:lnTo>
                  <a:lnTo>
                    <a:pt x="190500" y="292100"/>
                  </a:lnTo>
                  <a:lnTo>
                    <a:pt x="251459" y="241300"/>
                  </a:lnTo>
                  <a:lnTo>
                    <a:pt x="284988" y="215900"/>
                  </a:lnTo>
                  <a:lnTo>
                    <a:pt x="320040" y="190500"/>
                  </a:lnTo>
                  <a:lnTo>
                    <a:pt x="356616" y="177800"/>
                  </a:lnTo>
                  <a:lnTo>
                    <a:pt x="396240" y="152400"/>
                  </a:lnTo>
                  <a:lnTo>
                    <a:pt x="435864" y="139700"/>
                  </a:lnTo>
                  <a:lnTo>
                    <a:pt x="477011" y="114300"/>
                  </a:lnTo>
                  <a:lnTo>
                    <a:pt x="611123" y="76200"/>
                  </a:lnTo>
                  <a:lnTo>
                    <a:pt x="755904" y="38100"/>
                  </a:lnTo>
                  <a:lnTo>
                    <a:pt x="806196" y="25400"/>
                  </a:lnTo>
                  <a:lnTo>
                    <a:pt x="858011" y="25400"/>
                  </a:lnTo>
                  <a:lnTo>
                    <a:pt x="909828" y="12700"/>
                  </a:lnTo>
                  <a:close/>
                </a:path>
                <a:path w="2144395" h="1295400">
                  <a:moveTo>
                    <a:pt x="1440180" y="1257300"/>
                  </a:moveTo>
                  <a:lnTo>
                    <a:pt x="1388364" y="1257300"/>
                  </a:lnTo>
                  <a:lnTo>
                    <a:pt x="1286255" y="1282700"/>
                  </a:lnTo>
                  <a:lnTo>
                    <a:pt x="1234440" y="1282700"/>
                  </a:lnTo>
                  <a:lnTo>
                    <a:pt x="1181099" y="1295400"/>
                  </a:lnTo>
                  <a:lnTo>
                    <a:pt x="1287780" y="1295400"/>
                  </a:lnTo>
                  <a:lnTo>
                    <a:pt x="1440180" y="1257300"/>
                  </a:lnTo>
                  <a:close/>
                </a:path>
                <a:path w="2144395" h="1295400">
                  <a:moveTo>
                    <a:pt x="1339596" y="12700"/>
                  </a:moveTo>
                  <a:lnTo>
                    <a:pt x="1234440" y="12700"/>
                  </a:lnTo>
                  <a:lnTo>
                    <a:pt x="1286255" y="25400"/>
                  </a:lnTo>
                  <a:lnTo>
                    <a:pt x="1338072" y="25400"/>
                  </a:lnTo>
                  <a:lnTo>
                    <a:pt x="1438655" y="50800"/>
                  </a:lnTo>
                  <a:lnTo>
                    <a:pt x="1533144" y="76200"/>
                  </a:lnTo>
                  <a:lnTo>
                    <a:pt x="1667255" y="114300"/>
                  </a:lnTo>
                  <a:lnTo>
                    <a:pt x="1708403" y="139700"/>
                  </a:lnTo>
                  <a:lnTo>
                    <a:pt x="1748027" y="152400"/>
                  </a:lnTo>
                  <a:lnTo>
                    <a:pt x="1787652" y="177800"/>
                  </a:lnTo>
                  <a:lnTo>
                    <a:pt x="1824227" y="190500"/>
                  </a:lnTo>
                  <a:lnTo>
                    <a:pt x="1859279" y="215900"/>
                  </a:lnTo>
                  <a:lnTo>
                    <a:pt x="1892808" y="241300"/>
                  </a:lnTo>
                  <a:lnTo>
                    <a:pt x="1953767" y="292100"/>
                  </a:lnTo>
                  <a:lnTo>
                    <a:pt x="2007108" y="342900"/>
                  </a:lnTo>
                  <a:lnTo>
                    <a:pt x="2051304" y="406400"/>
                  </a:lnTo>
                  <a:lnTo>
                    <a:pt x="2078736" y="444500"/>
                  </a:lnTo>
                  <a:lnTo>
                    <a:pt x="2093976" y="469900"/>
                  </a:lnTo>
                  <a:lnTo>
                    <a:pt x="2101596" y="495300"/>
                  </a:lnTo>
                  <a:lnTo>
                    <a:pt x="2107692" y="508000"/>
                  </a:lnTo>
                  <a:lnTo>
                    <a:pt x="2112264" y="520700"/>
                  </a:lnTo>
                  <a:lnTo>
                    <a:pt x="2118360" y="533400"/>
                  </a:lnTo>
                  <a:lnTo>
                    <a:pt x="2121408" y="558800"/>
                  </a:lnTo>
                  <a:lnTo>
                    <a:pt x="2125980" y="571500"/>
                  </a:lnTo>
                  <a:lnTo>
                    <a:pt x="2129028" y="584200"/>
                  </a:lnTo>
                  <a:lnTo>
                    <a:pt x="2130552" y="596900"/>
                  </a:lnTo>
                  <a:lnTo>
                    <a:pt x="2133600" y="635000"/>
                  </a:lnTo>
                  <a:lnTo>
                    <a:pt x="2133600" y="660400"/>
                  </a:lnTo>
                  <a:lnTo>
                    <a:pt x="2130552" y="698500"/>
                  </a:lnTo>
                  <a:lnTo>
                    <a:pt x="2125980" y="736600"/>
                  </a:lnTo>
                  <a:lnTo>
                    <a:pt x="2121408" y="749300"/>
                  </a:lnTo>
                  <a:lnTo>
                    <a:pt x="2118360" y="762000"/>
                  </a:lnTo>
                  <a:lnTo>
                    <a:pt x="2112264" y="774700"/>
                  </a:lnTo>
                  <a:lnTo>
                    <a:pt x="2107692" y="800100"/>
                  </a:lnTo>
                  <a:lnTo>
                    <a:pt x="2101596" y="812800"/>
                  </a:lnTo>
                  <a:lnTo>
                    <a:pt x="2078736" y="850900"/>
                  </a:lnTo>
                  <a:lnTo>
                    <a:pt x="2060448" y="889000"/>
                  </a:lnTo>
                  <a:lnTo>
                    <a:pt x="2051304" y="901700"/>
                  </a:lnTo>
                  <a:lnTo>
                    <a:pt x="2007108" y="952500"/>
                  </a:lnTo>
                  <a:lnTo>
                    <a:pt x="1953767" y="1003300"/>
                  </a:lnTo>
                  <a:lnTo>
                    <a:pt x="1892808" y="1054100"/>
                  </a:lnTo>
                  <a:lnTo>
                    <a:pt x="1859279" y="1079500"/>
                  </a:lnTo>
                  <a:lnTo>
                    <a:pt x="1824227" y="1104900"/>
                  </a:lnTo>
                  <a:lnTo>
                    <a:pt x="1787652" y="1130300"/>
                  </a:lnTo>
                  <a:lnTo>
                    <a:pt x="1748027" y="1143000"/>
                  </a:lnTo>
                  <a:lnTo>
                    <a:pt x="1708403" y="1168400"/>
                  </a:lnTo>
                  <a:lnTo>
                    <a:pt x="1667255" y="1181100"/>
                  </a:lnTo>
                  <a:lnTo>
                    <a:pt x="1623060" y="1193800"/>
                  </a:lnTo>
                  <a:lnTo>
                    <a:pt x="1578864" y="1219200"/>
                  </a:lnTo>
                  <a:lnTo>
                    <a:pt x="1533144" y="1231900"/>
                  </a:lnTo>
                  <a:lnTo>
                    <a:pt x="1437132" y="1257300"/>
                  </a:lnTo>
                  <a:lnTo>
                    <a:pt x="1488948" y="1257300"/>
                  </a:lnTo>
                  <a:lnTo>
                    <a:pt x="1536192" y="1231900"/>
                  </a:lnTo>
                  <a:lnTo>
                    <a:pt x="1627632" y="1206500"/>
                  </a:lnTo>
                  <a:lnTo>
                    <a:pt x="1670303" y="1193800"/>
                  </a:lnTo>
                  <a:lnTo>
                    <a:pt x="1712976" y="1168400"/>
                  </a:lnTo>
                  <a:lnTo>
                    <a:pt x="1792224" y="1130300"/>
                  </a:lnTo>
                  <a:lnTo>
                    <a:pt x="1828800" y="1117600"/>
                  </a:lnTo>
                  <a:lnTo>
                    <a:pt x="1898903" y="1066800"/>
                  </a:lnTo>
                  <a:lnTo>
                    <a:pt x="1959864" y="1016000"/>
                  </a:lnTo>
                  <a:lnTo>
                    <a:pt x="2013204" y="965200"/>
                  </a:lnTo>
                  <a:lnTo>
                    <a:pt x="2058924" y="901700"/>
                  </a:lnTo>
                  <a:lnTo>
                    <a:pt x="2069592" y="889000"/>
                  </a:lnTo>
                  <a:lnTo>
                    <a:pt x="2078736" y="876300"/>
                  </a:lnTo>
                  <a:lnTo>
                    <a:pt x="2086356" y="863600"/>
                  </a:lnTo>
                  <a:lnTo>
                    <a:pt x="2095500" y="838200"/>
                  </a:lnTo>
                  <a:lnTo>
                    <a:pt x="2103120" y="825500"/>
                  </a:lnTo>
                  <a:lnTo>
                    <a:pt x="2121408" y="787400"/>
                  </a:lnTo>
                  <a:lnTo>
                    <a:pt x="2130552" y="749300"/>
                  </a:lnTo>
                  <a:lnTo>
                    <a:pt x="2135124" y="736600"/>
                  </a:lnTo>
                  <a:lnTo>
                    <a:pt x="2141220" y="698500"/>
                  </a:lnTo>
                  <a:lnTo>
                    <a:pt x="2142744" y="685800"/>
                  </a:lnTo>
                  <a:lnTo>
                    <a:pt x="2142744" y="673100"/>
                  </a:lnTo>
                  <a:lnTo>
                    <a:pt x="2144268" y="647700"/>
                  </a:lnTo>
                  <a:lnTo>
                    <a:pt x="2142744" y="635000"/>
                  </a:lnTo>
                  <a:lnTo>
                    <a:pt x="2142744" y="609600"/>
                  </a:lnTo>
                  <a:lnTo>
                    <a:pt x="2139696" y="596900"/>
                  </a:lnTo>
                  <a:lnTo>
                    <a:pt x="2138172" y="584200"/>
                  </a:lnTo>
                  <a:lnTo>
                    <a:pt x="2135124" y="571500"/>
                  </a:lnTo>
                  <a:lnTo>
                    <a:pt x="2130552" y="546100"/>
                  </a:lnTo>
                  <a:lnTo>
                    <a:pt x="2127504" y="533400"/>
                  </a:lnTo>
                  <a:lnTo>
                    <a:pt x="2121408" y="520700"/>
                  </a:lnTo>
                  <a:lnTo>
                    <a:pt x="2115312" y="495300"/>
                  </a:lnTo>
                  <a:lnTo>
                    <a:pt x="2103120" y="469900"/>
                  </a:lnTo>
                  <a:lnTo>
                    <a:pt x="2095500" y="457200"/>
                  </a:lnTo>
                  <a:lnTo>
                    <a:pt x="2086356" y="444500"/>
                  </a:lnTo>
                  <a:lnTo>
                    <a:pt x="2078736" y="419100"/>
                  </a:lnTo>
                  <a:lnTo>
                    <a:pt x="2069592" y="406400"/>
                  </a:lnTo>
                  <a:lnTo>
                    <a:pt x="2037588" y="368300"/>
                  </a:lnTo>
                  <a:lnTo>
                    <a:pt x="2013204" y="342900"/>
                  </a:lnTo>
                  <a:lnTo>
                    <a:pt x="1987296" y="304800"/>
                  </a:lnTo>
                  <a:lnTo>
                    <a:pt x="1959864" y="279400"/>
                  </a:lnTo>
                  <a:lnTo>
                    <a:pt x="1929384" y="254000"/>
                  </a:lnTo>
                  <a:lnTo>
                    <a:pt x="1897379" y="228600"/>
                  </a:lnTo>
                  <a:lnTo>
                    <a:pt x="1863852" y="215900"/>
                  </a:lnTo>
                  <a:lnTo>
                    <a:pt x="1828800" y="190500"/>
                  </a:lnTo>
                  <a:lnTo>
                    <a:pt x="1792224" y="165100"/>
                  </a:lnTo>
                  <a:lnTo>
                    <a:pt x="1712976" y="127000"/>
                  </a:lnTo>
                  <a:lnTo>
                    <a:pt x="1670303" y="114300"/>
                  </a:lnTo>
                  <a:lnTo>
                    <a:pt x="1626108" y="88900"/>
                  </a:lnTo>
                  <a:lnTo>
                    <a:pt x="1536192" y="63500"/>
                  </a:lnTo>
                  <a:lnTo>
                    <a:pt x="1440180" y="38100"/>
                  </a:lnTo>
                  <a:lnTo>
                    <a:pt x="1339596" y="12700"/>
                  </a:lnTo>
                  <a:close/>
                </a:path>
                <a:path w="2144395" h="1295400">
                  <a:moveTo>
                    <a:pt x="1072896" y="0"/>
                  </a:moveTo>
                  <a:lnTo>
                    <a:pt x="909828" y="0"/>
                  </a:lnTo>
                  <a:lnTo>
                    <a:pt x="856488" y="12700"/>
                  </a:lnTo>
                  <a:lnTo>
                    <a:pt x="1018032" y="12700"/>
                  </a:lnTo>
                  <a:lnTo>
                    <a:pt x="1072896" y="0"/>
                  </a:lnTo>
                  <a:close/>
                </a:path>
                <a:path w="2144395" h="1295400">
                  <a:moveTo>
                    <a:pt x="1234440" y="0"/>
                  </a:moveTo>
                  <a:lnTo>
                    <a:pt x="1072896" y="0"/>
                  </a:lnTo>
                  <a:lnTo>
                    <a:pt x="1126236" y="12700"/>
                  </a:lnTo>
                  <a:lnTo>
                    <a:pt x="1287780" y="127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37712" y="2029447"/>
            <a:ext cx="8997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spcBef>
                <a:spcPts val="100"/>
              </a:spcBef>
            </a:pPr>
            <a:r>
              <a:rPr dirty="0">
                <a:latin typeface="Microsoft Sans Serif"/>
                <a:cs typeface="Microsoft Sans Serif"/>
              </a:rPr>
              <a:t>Po</a:t>
            </a:r>
            <a:r>
              <a:rPr spc="-15" dirty="0">
                <a:latin typeface="Microsoft Sans Serif"/>
                <a:cs typeface="Microsoft Sans Serif"/>
              </a:rPr>
              <a:t>pul</a:t>
            </a:r>
            <a:r>
              <a:rPr spc="-10" dirty="0">
                <a:latin typeface="Microsoft Sans Serif"/>
                <a:cs typeface="Microsoft Sans Serif"/>
              </a:rPr>
              <a:t>asi  </a:t>
            </a:r>
            <a:r>
              <a:rPr dirty="0">
                <a:latin typeface="Microsoft Sans Serif"/>
                <a:cs typeface="Microsoft Sans Serif"/>
              </a:rPr>
              <a:t>N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400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05829" y="1898904"/>
            <a:ext cx="1458595" cy="772795"/>
            <a:chOff x="5481828" y="1898903"/>
            <a:chExt cx="1458595" cy="772795"/>
          </a:xfrm>
        </p:grpSpPr>
        <p:sp>
          <p:nvSpPr>
            <p:cNvPr id="7" name="object 7"/>
            <p:cNvSpPr/>
            <p:nvPr/>
          </p:nvSpPr>
          <p:spPr>
            <a:xfrm>
              <a:off x="5486400" y="1903475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723900" y="0"/>
                  </a:moveTo>
                  <a:lnTo>
                    <a:pt x="661511" y="1399"/>
                  </a:lnTo>
                  <a:lnTo>
                    <a:pt x="600582" y="5520"/>
                  </a:lnTo>
                  <a:lnTo>
                    <a:pt x="541332" y="12250"/>
                  </a:lnTo>
                  <a:lnTo>
                    <a:pt x="483979" y="21472"/>
                  </a:lnTo>
                  <a:lnTo>
                    <a:pt x="428741" y="33072"/>
                  </a:lnTo>
                  <a:lnTo>
                    <a:pt x="375838" y="46937"/>
                  </a:lnTo>
                  <a:lnTo>
                    <a:pt x="325488" y="62950"/>
                  </a:lnTo>
                  <a:lnTo>
                    <a:pt x="277909" y="80997"/>
                  </a:lnTo>
                  <a:lnTo>
                    <a:pt x="233321" y="100965"/>
                  </a:lnTo>
                  <a:lnTo>
                    <a:pt x="191942" y="122737"/>
                  </a:lnTo>
                  <a:lnTo>
                    <a:pt x="153989" y="146200"/>
                  </a:lnTo>
                  <a:lnTo>
                    <a:pt x="119684" y="171239"/>
                  </a:lnTo>
                  <a:lnTo>
                    <a:pt x="89242" y="197738"/>
                  </a:lnTo>
                  <a:lnTo>
                    <a:pt x="62885" y="225584"/>
                  </a:lnTo>
                  <a:lnTo>
                    <a:pt x="23294" y="284858"/>
                  </a:lnTo>
                  <a:lnTo>
                    <a:pt x="2661" y="348141"/>
                  </a:lnTo>
                  <a:lnTo>
                    <a:pt x="0" y="381000"/>
                  </a:lnTo>
                  <a:lnTo>
                    <a:pt x="2661" y="414074"/>
                  </a:lnTo>
                  <a:lnTo>
                    <a:pt x="23294" y="477653"/>
                  </a:lnTo>
                  <a:lnTo>
                    <a:pt x="62885" y="537068"/>
                  </a:lnTo>
                  <a:lnTo>
                    <a:pt x="89242" y="564937"/>
                  </a:lnTo>
                  <a:lnTo>
                    <a:pt x="119684" y="591432"/>
                  </a:lnTo>
                  <a:lnTo>
                    <a:pt x="153989" y="616444"/>
                  </a:lnTo>
                  <a:lnTo>
                    <a:pt x="191942" y="639862"/>
                  </a:lnTo>
                  <a:lnTo>
                    <a:pt x="233321" y="661574"/>
                  </a:lnTo>
                  <a:lnTo>
                    <a:pt x="277909" y="681471"/>
                  </a:lnTo>
                  <a:lnTo>
                    <a:pt x="325488" y="699441"/>
                  </a:lnTo>
                  <a:lnTo>
                    <a:pt x="375838" y="715374"/>
                  </a:lnTo>
                  <a:lnTo>
                    <a:pt x="428741" y="729160"/>
                  </a:lnTo>
                  <a:lnTo>
                    <a:pt x="483979" y="740687"/>
                  </a:lnTo>
                  <a:lnTo>
                    <a:pt x="541332" y="749845"/>
                  </a:lnTo>
                  <a:lnTo>
                    <a:pt x="600582" y="756524"/>
                  </a:lnTo>
                  <a:lnTo>
                    <a:pt x="661511" y="760612"/>
                  </a:lnTo>
                  <a:lnTo>
                    <a:pt x="723900" y="762000"/>
                  </a:lnTo>
                  <a:lnTo>
                    <a:pt x="786504" y="760612"/>
                  </a:lnTo>
                  <a:lnTo>
                    <a:pt x="847602" y="756524"/>
                  </a:lnTo>
                  <a:lnTo>
                    <a:pt x="906979" y="749845"/>
                  </a:lnTo>
                  <a:lnTo>
                    <a:pt x="964420" y="740687"/>
                  </a:lnTo>
                  <a:lnTo>
                    <a:pt x="1019711" y="729160"/>
                  </a:lnTo>
                  <a:lnTo>
                    <a:pt x="1072637" y="715374"/>
                  </a:lnTo>
                  <a:lnTo>
                    <a:pt x="1122983" y="699441"/>
                  </a:lnTo>
                  <a:lnTo>
                    <a:pt x="1170535" y="681471"/>
                  </a:lnTo>
                  <a:lnTo>
                    <a:pt x="1215078" y="661574"/>
                  </a:lnTo>
                  <a:lnTo>
                    <a:pt x="1256397" y="639862"/>
                  </a:lnTo>
                  <a:lnTo>
                    <a:pt x="1294279" y="616444"/>
                  </a:lnTo>
                  <a:lnTo>
                    <a:pt x="1328507" y="591432"/>
                  </a:lnTo>
                  <a:lnTo>
                    <a:pt x="1358868" y="564937"/>
                  </a:lnTo>
                  <a:lnTo>
                    <a:pt x="1385148" y="537068"/>
                  </a:lnTo>
                  <a:lnTo>
                    <a:pt x="1424601" y="477653"/>
                  </a:lnTo>
                  <a:lnTo>
                    <a:pt x="1445150" y="414074"/>
                  </a:lnTo>
                  <a:lnTo>
                    <a:pt x="1447800" y="381000"/>
                  </a:lnTo>
                  <a:lnTo>
                    <a:pt x="1445150" y="348141"/>
                  </a:lnTo>
                  <a:lnTo>
                    <a:pt x="1424601" y="284858"/>
                  </a:lnTo>
                  <a:lnTo>
                    <a:pt x="1385148" y="225584"/>
                  </a:lnTo>
                  <a:lnTo>
                    <a:pt x="1358868" y="197738"/>
                  </a:lnTo>
                  <a:lnTo>
                    <a:pt x="1328507" y="171239"/>
                  </a:lnTo>
                  <a:lnTo>
                    <a:pt x="1294279" y="146200"/>
                  </a:lnTo>
                  <a:lnTo>
                    <a:pt x="1256397" y="122737"/>
                  </a:lnTo>
                  <a:lnTo>
                    <a:pt x="1215078" y="100965"/>
                  </a:lnTo>
                  <a:lnTo>
                    <a:pt x="1170535" y="80997"/>
                  </a:lnTo>
                  <a:lnTo>
                    <a:pt x="1122983" y="62950"/>
                  </a:lnTo>
                  <a:lnTo>
                    <a:pt x="1072637" y="46937"/>
                  </a:lnTo>
                  <a:lnTo>
                    <a:pt x="1019711" y="33072"/>
                  </a:lnTo>
                  <a:lnTo>
                    <a:pt x="964420" y="21472"/>
                  </a:lnTo>
                  <a:lnTo>
                    <a:pt x="906979" y="12250"/>
                  </a:lnTo>
                  <a:lnTo>
                    <a:pt x="847602" y="5520"/>
                  </a:lnTo>
                  <a:lnTo>
                    <a:pt x="786504" y="1399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81828" y="1898903"/>
              <a:ext cx="1458595" cy="772795"/>
            </a:xfrm>
            <a:custGeom>
              <a:avLst/>
              <a:gdLst/>
              <a:ahLst/>
              <a:cxnLst/>
              <a:rect l="l" t="t" r="r" b="b"/>
              <a:pathLst>
                <a:path w="1458595" h="772794">
                  <a:moveTo>
                    <a:pt x="728472" y="0"/>
                  </a:moveTo>
                  <a:lnTo>
                    <a:pt x="618744" y="4572"/>
                  </a:lnTo>
                  <a:lnTo>
                    <a:pt x="547116" y="12191"/>
                  </a:lnTo>
                  <a:lnTo>
                    <a:pt x="446532" y="30479"/>
                  </a:lnTo>
                  <a:lnTo>
                    <a:pt x="382524" y="47244"/>
                  </a:lnTo>
                  <a:lnTo>
                    <a:pt x="323088" y="65532"/>
                  </a:lnTo>
                  <a:lnTo>
                    <a:pt x="266700" y="88391"/>
                  </a:lnTo>
                  <a:lnTo>
                    <a:pt x="214884" y="112775"/>
                  </a:lnTo>
                  <a:lnTo>
                    <a:pt x="167639" y="140208"/>
                  </a:lnTo>
                  <a:lnTo>
                    <a:pt x="126492" y="169163"/>
                  </a:lnTo>
                  <a:lnTo>
                    <a:pt x="89916" y="201167"/>
                  </a:lnTo>
                  <a:lnTo>
                    <a:pt x="57912" y="234696"/>
                  </a:lnTo>
                  <a:lnTo>
                    <a:pt x="33527" y="271272"/>
                  </a:lnTo>
                  <a:lnTo>
                    <a:pt x="15239" y="307848"/>
                  </a:lnTo>
                  <a:lnTo>
                    <a:pt x="4572" y="345948"/>
                  </a:lnTo>
                  <a:lnTo>
                    <a:pt x="0" y="387096"/>
                  </a:lnTo>
                  <a:lnTo>
                    <a:pt x="1524" y="406908"/>
                  </a:lnTo>
                  <a:lnTo>
                    <a:pt x="4572" y="426720"/>
                  </a:lnTo>
                  <a:lnTo>
                    <a:pt x="9144" y="446532"/>
                  </a:lnTo>
                  <a:lnTo>
                    <a:pt x="15239" y="464820"/>
                  </a:lnTo>
                  <a:lnTo>
                    <a:pt x="24384" y="483108"/>
                  </a:lnTo>
                  <a:lnTo>
                    <a:pt x="33527" y="502920"/>
                  </a:lnTo>
                  <a:lnTo>
                    <a:pt x="45720" y="519684"/>
                  </a:lnTo>
                  <a:lnTo>
                    <a:pt x="57912" y="537972"/>
                  </a:lnTo>
                  <a:lnTo>
                    <a:pt x="73151" y="554736"/>
                  </a:lnTo>
                  <a:lnTo>
                    <a:pt x="106680" y="588263"/>
                  </a:lnTo>
                  <a:lnTo>
                    <a:pt x="146304" y="618744"/>
                  </a:lnTo>
                  <a:lnTo>
                    <a:pt x="190500" y="646176"/>
                  </a:lnTo>
                  <a:lnTo>
                    <a:pt x="266700" y="684276"/>
                  </a:lnTo>
                  <a:lnTo>
                    <a:pt x="323088" y="707136"/>
                  </a:lnTo>
                  <a:lnTo>
                    <a:pt x="382524" y="725424"/>
                  </a:lnTo>
                  <a:lnTo>
                    <a:pt x="446532" y="742188"/>
                  </a:lnTo>
                  <a:lnTo>
                    <a:pt x="547116" y="760476"/>
                  </a:lnTo>
                  <a:lnTo>
                    <a:pt x="618744" y="768096"/>
                  </a:lnTo>
                  <a:lnTo>
                    <a:pt x="729996" y="772667"/>
                  </a:lnTo>
                  <a:lnTo>
                    <a:pt x="839724" y="768096"/>
                  </a:lnTo>
                  <a:lnTo>
                    <a:pt x="876300" y="765048"/>
                  </a:lnTo>
                  <a:lnTo>
                    <a:pt x="899667" y="762000"/>
                  </a:lnTo>
                  <a:lnTo>
                    <a:pt x="691896" y="762000"/>
                  </a:lnTo>
                  <a:lnTo>
                    <a:pt x="655320" y="760476"/>
                  </a:lnTo>
                  <a:lnTo>
                    <a:pt x="583692" y="754379"/>
                  </a:lnTo>
                  <a:lnTo>
                    <a:pt x="515112" y="745236"/>
                  </a:lnTo>
                  <a:lnTo>
                    <a:pt x="448056" y="733044"/>
                  </a:lnTo>
                  <a:lnTo>
                    <a:pt x="355092" y="707136"/>
                  </a:lnTo>
                  <a:lnTo>
                    <a:pt x="297180" y="687324"/>
                  </a:lnTo>
                  <a:lnTo>
                    <a:pt x="243839" y="664463"/>
                  </a:lnTo>
                  <a:lnTo>
                    <a:pt x="219456" y="650748"/>
                  </a:lnTo>
                  <a:lnTo>
                    <a:pt x="195072" y="638556"/>
                  </a:lnTo>
                  <a:lnTo>
                    <a:pt x="173736" y="624839"/>
                  </a:lnTo>
                  <a:lnTo>
                    <a:pt x="152400" y="609600"/>
                  </a:lnTo>
                  <a:lnTo>
                    <a:pt x="131063" y="595884"/>
                  </a:lnTo>
                  <a:lnTo>
                    <a:pt x="80772" y="548639"/>
                  </a:lnTo>
                  <a:lnTo>
                    <a:pt x="53339" y="515112"/>
                  </a:lnTo>
                  <a:lnTo>
                    <a:pt x="32004" y="478536"/>
                  </a:lnTo>
                  <a:lnTo>
                    <a:pt x="13716" y="423672"/>
                  </a:lnTo>
                  <a:lnTo>
                    <a:pt x="10668" y="405384"/>
                  </a:lnTo>
                  <a:lnTo>
                    <a:pt x="10668" y="367284"/>
                  </a:lnTo>
                  <a:lnTo>
                    <a:pt x="18287" y="329184"/>
                  </a:lnTo>
                  <a:lnTo>
                    <a:pt x="32004" y="292608"/>
                  </a:lnTo>
                  <a:lnTo>
                    <a:pt x="42672" y="275844"/>
                  </a:lnTo>
                  <a:lnTo>
                    <a:pt x="53339" y="257556"/>
                  </a:lnTo>
                  <a:lnTo>
                    <a:pt x="96012" y="207263"/>
                  </a:lnTo>
                  <a:lnTo>
                    <a:pt x="152400" y="161544"/>
                  </a:lnTo>
                  <a:lnTo>
                    <a:pt x="195072" y="134112"/>
                  </a:lnTo>
                  <a:lnTo>
                    <a:pt x="243839" y="108203"/>
                  </a:lnTo>
                  <a:lnTo>
                    <a:pt x="297180" y="85344"/>
                  </a:lnTo>
                  <a:lnTo>
                    <a:pt x="355092" y="65532"/>
                  </a:lnTo>
                  <a:lnTo>
                    <a:pt x="416051" y="47244"/>
                  </a:lnTo>
                  <a:lnTo>
                    <a:pt x="548639" y="21336"/>
                  </a:lnTo>
                  <a:lnTo>
                    <a:pt x="583692" y="18287"/>
                  </a:lnTo>
                  <a:lnTo>
                    <a:pt x="618744" y="13715"/>
                  </a:lnTo>
                  <a:lnTo>
                    <a:pt x="691896" y="10667"/>
                  </a:lnTo>
                  <a:lnTo>
                    <a:pt x="899667" y="10667"/>
                  </a:lnTo>
                  <a:lnTo>
                    <a:pt x="876300" y="7620"/>
                  </a:lnTo>
                  <a:lnTo>
                    <a:pt x="839724" y="4572"/>
                  </a:lnTo>
                  <a:lnTo>
                    <a:pt x="728472" y="0"/>
                  </a:lnTo>
                  <a:close/>
                </a:path>
                <a:path w="1458595" h="772794">
                  <a:moveTo>
                    <a:pt x="899667" y="10667"/>
                  </a:moveTo>
                  <a:lnTo>
                    <a:pt x="766572" y="10667"/>
                  </a:lnTo>
                  <a:lnTo>
                    <a:pt x="839724" y="13715"/>
                  </a:lnTo>
                  <a:lnTo>
                    <a:pt x="874776" y="18287"/>
                  </a:lnTo>
                  <a:lnTo>
                    <a:pt x="1010412" y="39624"/>
                  </a:lnTo>
                  <a:lnTo>
                    <a:pt x="1103376" y="65532"/>
                  </a:lnTo>
                  <a:lnTo>
                    <a:pt x="1161288" y="85344"/>
                  </a:lnTo>
                  <a:lnTo>
                    <a:pt x="1214627" y="108203"/>
                  </a:lnTo>
                  <a:lnTo>
                    <a:pt x="1239012" y="121920"/>
                  </a:lnTo>
                  <a:lnTo>
                    <a:pt x="1263396" y="134112"/>
                  </a:lnTo>
                  <a:lnTo>
                    <a:pt x="1284731" y="147827"/>
                  </a:lnTo>
                  <a:lnTo>
                    <a:pt x="1306068" y="163067"/>
                  </a:lnTo>
                  <a:lnTo>
                    <a:pt x="1325879" y="176784"/>
                  </a:lnTo>
                  <a:lnTo>
                    <a:pt x="1377696" y="224027"/>
                  </a:lnTo>
                  <a:lnTo>
                    <a:pt x="1405127" y="257556"/>
                  </a:lnTo>
                  <a:lnTo>
                    <a:pt x="1415796" y="275844"/>
                  </a:lnTo>
                  <a:lnTo>
                    <a:pt x="1426464" y="292608"/>
                  </a:lnTo>
                  <a:lnTo>
                    <a:pt x="1434083" y="310896"/>
                  </a:lnTo>
                  <a:lnTo>
                    <a:pt x="1440179" y="329184"/>
                  </a:lnTo>
                  <a:lnTo>
                    <a:pt x="1444752" y="348996"/>
                  </a:lnTo>
                  <a:lnTo>
                    <a:pt x="1447800" y="367284"/>
                  </a:lnTo>
                  <a:lnTo>
                    <a:pt x="1447800" y="405384"/>
                  </a:lnTo>
                  <a:lnTo>
                    <a:pt x="1440179" y="443484"/>
                  </a:lnTo>
                  <a:lnTo>
                    <a:pt x="1426464" y="480060"/>
                  </a:lnTo>
                  <a:lnTo>
                    <a:pt x="1415796" y="496824"/>
                  </a:lnTo>
                  <a:lnTo>
                    <a:pt x="1405127" y="515112"/>
                  </a:lnTo>
                  <a:lnTo>
                    <a:pt x="1377696" y="548639"/>
                  </a:lnTo>
                  <a:lnTo>
                    <a:pt x="1345692" y="580644"/>
                  </a:lnTo>
                  <a:lnTo>
                    <a:pt x="1306068" y="611124"/>
                  </a:lnTo>
                  <a:lnTo>
                    <a:pt x="1239012" y="652272"/>
                  </a:lnTo>
                  <a:lnTo>
                    <a:pt x="1187196" y="676656"/>
                  </a:lnTo>
                  <a:lnTo>
                    <a:pt x="1132331" y="697991"/>
                  </a:lnTo>
                  <a:lnTo>
                    <a:pt x="1042416" y="725424"/>
                  </a:lnTo>
                  <a:lnTo>
                    <a:pt x="909827" y="751332"/>
                  </a:lnTo>
                  <a:lnTo>
                    <a:pt x="803148" y="760476"/>
                  </a:lnTo>
                  <a:lnTo>
                    <a:pt x="766572" y="762000"/>
                  </a:lnTo>
                  <a:lnTo>
                    <a:pt x="899667" y="762000"/>
                  </a:lnTo>
                  <a:lnTo>
                    <a:pt x="1011936" y="742188"/>
                  </a:lnTo>
                  <a:lnTo>
                    <a:pt x="1075944" y="725424"/>
                  </a:lnTo>
                  <a:lnTo>
                    <a:pt x="1135379" y="707136"/>
                  </a:lnTo>
                  <a:lnTo>
                    <a:pt x="1191768" y="684276"/>
                  </a:lnTo>
                  <a:lnTo>
                    <a:pt x="1243583" y="659891"/>
                  </a:lnTo>
                  <a:lnTo>
                    <a:pt x="1290827" y="632460"/>
                  </a:lnTo>
                  <a:lnTo>
                    <a:pt x="1331976" y="603503"/>
                  </a:lnTo>
                  <a:lnTo>
                    <a:pt x="1368552" y="571500"/>
                  </a:lnTo>
                  <a:lnTo>
                    <a:pt x="1400555" y="537972"/>
                  </a:lnTo>
                  <a:lnTo>
                    <a:pt x="1424940" y="501396"/>
                  </a:lnTo>
                  <a:lnTo>
                    <a:pt x="1443227" y="464820"/>
                  </a:lnTo>
                  <a:lnTo>
                    <a:pt x="1453896" y="425196"/>
                  </a:lnTo>
                  <a:lnTo>
                    <a:pt x="1458468" y="385572"/>
                  </a:lnTo>
                  <a:lnTo>
                    <a:pt x="1456944" y="365760"/>
                  </a:lnTo>
                  <a:lnTo>
                    <a:pt x="1449324" y="326136"/>
                  </a:lnTo>
                  <a:lnTo>
                    <a:pt x="1434083" y="288036"/>
                  </a:lnTo>
                  <a:lnTo>
                    <a:pt x="1412748" y="252984"/>
                  </a:lnTo>
                  <a:lnTo>
                    <a:pt x="1400555" y="234696"/>
                  </a:lnTo>
                  <a:lnTo>
                    <a:pt x="1351788" y="184403"/>
                  </a:lnTo>
                  <a:lnTo>
                    <a:pt x="1312164" y="153924"/>
                  </a:lnTo>
                  <a:lnTo>
                    <a:pt x="1267968" y="126491"/>
                  </a:lnTo>
                  <a:lnTo>
                    <a:pt x="1191768" y="88391"/>
                  </a:lnTo>
                  <a:lnTo>
                    <a:pt x="1135379" y="65532"/>
                  </a:lnTo>
                  <a:lnTo>
                    <a:pt x="1075944" y="47244"/>
                  </a:lnTo>
                  <a:lnTo>
                    <a:pt x="1011936" y="30479"/>
                  </a:lnTo>
                  <a:lnTo>
                    <a:pt x="911351" y="12191"/>
                  </a:lnTo>
                  <a:lnTo>
                    <a:pt x="899667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36029" y="1991270"/>
            <a:ext cx="79946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Sam</a:t>
            </a:r>
            <a:r>
              <a:rPr sz="1800" spc="-10" dirty="0">
                <a:latin typeface="Microsoft Sans Serif"/>
                <a:cs typeface="Microsoft Sans Serif"/>
              </a:rPr>
              <a:t>pel  </a:t>
            </a:r>
            <a:r>
              <a:rPr sz="1800" spc="-5" dirty="0">
                <a:latin typeface="Microsoft Sans Serif"/>
                <a:cs typeface="Microsoft Sans Serif"/>
              </a:rPr>
              <a:t>n=21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4300" y="3122675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200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342" y="242315"/>
                </a:lnTo>
                <a:lnTo>
                  <a:pt x="32004" y="242315"/>
                </a:lnTo>
                <a:lnTo>
                  <a:pt x="32004" y="228600"/>
                </a:lnTo>
                <a:close/>
              </a:path>
              <a:path w="76200" h="304800">
                <a:moveTo>
                  <a:pt x="45719" y="0"/>
                </a:moveTo>
                <a:lnTo>
                  <a:pt x="32004" y="0"/>
                </a:lnTo>
                <a:lnTo>
                  <a:pt x="32004" y="242315"/>
                </a:lnTo>
                <a:lnTo>
                  <a:pt x="45719" y="242315"/>
                </a:lnTo>
                <a:lnTo>
                  <a:pt x="4571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5719" y="228600"/>
                </a:lnTo>
                <a:lnTo>
                  <a:pt x="45719" y="242315"/>
                </a:lnTo>
                <a:lnTo>
                  <a:pt x="69342" y="242315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4300" y="2817875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2003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342" y="318515"/>
                </a:lnTo>
                <a:lnTo>
                  <a:pt x="32003" y="318515"/>
                </a:lnTo>
                <a:lnTo>
                  <a:pt x="32003" y="304800"/>
                </a:lnTo>
                <a:close/>
              </a:path>
              <a:path w="76200" h="381000">
                <a:moveTo>
                  <a:pt x="45720" y="0"/>
                </a:moveTo>
                <a:lnTo>
                  <a:pt x="32003" y="0"/>
                </a:lnTo>
                <a:lnTo>
                  <a:pt x="32003" y="318515"/>
                </a:lnTo>
                <a:lnTo>
                  <a:pt x="45720" y="318515"/>
                </a:lnTo>
                <a:lnTo>
                  <a:pt x="4572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5720" y="304800"/>
                </a:lnTo>
                <a:lnTo>
                  <a:pt x="45720" y="318515"/>
                </a:lnTo>
                <a:lnTo>
                  <a:pt x="69342" y="318515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814828" y="3499104"/>
            <a:ext cx="2525395" cy="1153795"/>
            <a:chOff x="1290827" y="3499103"/>
            <a:chExt cx="2525395" cy="1153795"/>
          </a:xfrm>
        </p:grpSpPr>
        <p:sp>
          <p:nvSpPr>
            <p:cNvPr id="13" name="object 13"/>
            <p:cNvSpPr/>
            <p:nvPr/>
          </p:nvSpPr>
          <p:spPr>
            <a:xfrm>
              <a:off x="1295399" y="3503675"/>
              <a:ext cx="2514600" cy="1143000"/>
            </a:xfrm>
            <a:custGeom>
              <a:avLst/>
              <a:gdLst/>
              <a:ahLst/>
              <a:cxnLst/>
              <a:rect l="l" t="t" r="r" b="b"/>
              <a:pathLst>
                <a:path w="2514600" h="1143000">
                  <a:moveTo>
                    <a:pt x="2514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2514600" y="11430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0827" y="3499103"/>
              <a:ext cx="2525395" cy="1153795"/>
            </a:xfrm>
            <a:custGeom>
              <a:avLst/>
              <a:gdLst/>
              <a:ahLst/>
              <a:cxnLst/>
              <a:rect l="l" t="t" r="r" b="b"/>
              <a:pathLst>
                <a:path w="2525395" h="1153795">
                  <a:moveTo>
                    <a:pt x="2525268" y="0"/>
                  </a:moveTo>
                  <a:lnTo>
                    <a:pt x="0" y="0"/>
                  </a:lnTo>
                  <a:lnTo>
                    <a:pt x="0" y="1153668"/>
                  </a:lnTo>
                  <a:lnTo>
                    <a:pt x="2525268" y="1153668"/>
                  </a:lnTo>
                  <a:lnTo>
                    <a:pt x="2525268" y="1147572"/>
                  </a:lnTo>
                  <a:lnTo>
                    <a:pt x="10668" y="1147572"/>
                  </a:lnTo>
                  <a:lnTo>
                    <a:pt x="4571" y="1143000"/>
                  </a:lnTo>
                  <a:lnTo>
                    <a:pt x="10668" y="1143000"/>
                  </a:lnTo>
                  <a:lnTo>
                    <a:pt x="10668" y="10667"/>
                  </a:lnTo>
                  <a:lnTo>
                    <a:pt x="4571" y="10667"/>
                  </a:lnTo>
                  <a:lnTo>
                    <a:pt x="10668" y="4572"/>
                  </a:lnTo>
                  <a:lnTo>
                    <a:pt x="2525268" y="4572"/>
                  </a:lnTo>
                  <a:lnTo>
                    <a:pt x="2525268" y="0"/>
                  </a:lnTo>
                  <a:close/>
                </a:path>
                <a:path w="2525395" h="1153795">
                  <a:moveTo>
                    <a:pt x="10668" y="1143000"/>
                  </a:moveTo>
                  <a:lnTo>
                    <a:pt x="4571" y="1143000"/>
                  </a:lnTo>
                  <a:lnTo>
                    <a:pt x="10668" y="1147572"/>
                  </a:lnTo>
                  <a:lnTo>
                    <a:pt x="10668" y="1143000"/>
                  </a:lnTo>
                  <a:close/>
                </a:path>
                <a:path w="2525395" h="1153795">
                  <a:moveTo>
                    <a:pt x="2514600" y="1143000"/>
                  </a:moveTo>
                  <a:lnTo>
                    <a:pt x="10668" y="1143000"/>
                  </a:lnTo>
                  <a:lnTo>
                    <a:pt x="10668" y="1147572"/>
                  </a:lnTo>
                  <a:lnTo>
                    <a:pt x="2514600" y="1147572"/>
                  </a:lnTo>
                  <a:lnTo>
                    <a:pt x="2514600" y="1143000"/>
                  </a:lnTo>
                  <a:close/>
                </a:path>
                <a:path w="2525395" h="1153795">
                  <a:moveTo>
                    <a:pt x="2514600" y="4572"/>
                  </a:moveTo>
                  <a:lnTo>
                    <a:pt x="2514600" y="1147572"/>
                  </a:lnTo>
                  <a:lnTo>
                    <a:pt x="2519172" y="1143000"/>
                  </a:lnTo>
                  <a:lnTo>
                    <a:pt x="2525268" y="1143000"/>
                  </a:lnTo>
                  <a:lnTo>
                    <a:pt x="2525268" y="10667"/>
                  </a:lnTo>
                  <a:lnTo>
                    <a:pt x="2519172" y="10667"/>
                  </a:lnTo>
                  <a:lnTo>
                    <a:pt x="2514600" y="4572"/>
                  </a:lnTo>
                  <a:close/>
                </a:path>
                <a:path w="2525395" h="1153795">
                  <a:moveTo>
                    <a:pt x="2525268" y="1143000"/>
                  </a:moveTo>
                  <a:lnTo>
                    <a:pt x="2519172" y="1143000"/>
                  </a:lnTo>
                  <a:lnTo>
                    <a:pt x="2514600" y="1147572"/>
                  </a:lnTo>
                  <a:lnTo>
                    <a:pt x="2525268" y="1147572"/>
                  </a:lnTo>
                  <a:lnTo>
                    <a:pt x="2525268" y="1143000"/>
                  </a:lnTo>
                  <a:close/>
                </a:path>
                <a:path w="2525395" h="1153795">
                  <a:moveTo>
                    <a:pt x="10668" y="4572"/>
                  </a:moveTo>
                  <a:lnTo>
                    <a:pt x="4571" y="10667"/>
                  </a:lnTo>
                  <a:lnTo>
                    <a:pt x="10668" y="10667"/>
                  </a:lnTo>
                  <a:lnTo>
                    <a:pt x="10668" y="4572"/>
                  </a:lnTo>
                  <a:close/>
                </a:path>
                <a:path w="2525395" h="1153795">
                  <a:moveTo>
                    <a:pt x="2514600" y="4572"/>
                  </a:moveTo>
                  <a:lnTo>
                    <a:pt x="10668" y="4572"/>
                  </a:lnTo>
                  <a:lnTo>
                    <a:pt x="10668" y="10667"/>
                  </a:lnTo>
                  <a:lnTo>
                    <a:pt x="2514600" y="10667"/>
                  </a:lnTo>
                  <a:lnTo>
                    <a:pt x="2514600" y="4572"/>
                  </a:lnTo>
                  <a:close/>
                </a:path>
                <a:path w="2525395" h="1153795">
                  <a:moveTo>
                    <a:pt x="2525268" y="4572"/>
                  </a:moveTo>
                  <a:lnTo>
                    <a:pt x="2514600" y="4572"/>
                  </a:lnTo>
                  <a:lnTo>
                    <a:pt x="2519172" y="10667"/>
                  </a:lnTo>
                  <a:lnTo>
                    <a:pt x="2525268" y="10667"/>
                  </a:lnTo>
                  <a:lnTo>
                    <a:pt x="2525268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19400" y="3503676"/>
            <a:ext cx="2514600" cy="986167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92710" marR="1008380">
              <a:spcBef>
                <a:spcPts val="1210"/>
              </a:spcBef>
            </a:pPr>
            <a:r>
              <a:rPr spc="-25" dirty="0">
                <a:latin typeface="Microsoft Sans Serif"/>
                <a:cs typeface="Microsoft Sans Serif"/>
              </a:rPr>
              <a:t>Variabel </a:t>
            </a:r>
            <a:r>
              <a:rPr spc="-5" dirty="0">
                <a:latin typeface="Microsoft Sans Serif"/>
                <a:cs typeface="Microsoft Sans Serif"/>
              </a:rPr>
              <a:t>umur </a:t>
            </a:r>
            <a:r>
              <a:rPr spc="-465" dirty="0">
                <a:latin typeface="Microsoft Sans Serif"/>
                <a:cs typeface="Microsoft Sans Serif"/>
              </a:rPr>
              <a:t> </a:t>
            </a:r>
            <a:r>
              <a:rPr spc="35" dirty="0">
                <a:latin typeface="Microsoft Sans Serif"/>
                <a:cs typeface="Microsoft Sans Serif"/>
              </a:rPr>
              <a:t>µ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26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th</a:t>
            </a:r>
            <a:endParaRPr>
              <a:latin typeface="Microsoft Sans Serif"/>
              <a:cs typeface="Microsoft Sans Serif"/>
            </a:endParaRPr>
          </a:p>
          <a:p>
            <a:pPr marL="92710">
              <a:tabLst>
                <a:tab pos="360680" algn="l"/>
              </a:tabLst>
            </a:pPr>
            <a:r>
              <a:rPr spc="55" dirty="0">
                <a:latin typeface="Microsoft Sans Serif"/>
                <a:cs typeface="Microsoft Sans Serif"/>
              </a:rPr>
              <a:t>σ	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1,1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th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24829" y="3422904"/>
            <a:ext cx="2525395" cy="1229995"/>
            <a:chOff x="5100828" y="3422903"/>
            <a:chExt cx="2525395" cy="1229995"/>
          </a:xfrm>
        </p:grpSpPr>
        <p:sp>
          <p:nvSpPr>
            <p:cNvPr id="17" name="object 17"/>
            <p:cNvSpPr/>
            <p:nvPr/>
          </p:nvSpPr>
          <p:spPr>
            <a:xfrm>
              <a:off x="5105400" y="3427475"/>
              <a:ext cx="2514600" cy="1219200"/>
            </a:xfrm>
            <a:custGeom>
              <a:avLst/>
              <a:gdLst/>
              <a:ahLst/>
              <a:cxnLst/>
              <a:rect l="l" t="t" r="r" b="b"/>
              <a:pathLst>
                <a:path w="2514600" h="1219200">
                  <a:moveTo>
                    <a:pt x="2514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2514600" y="1219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00828" y="3422903"/>
              <a:ext cx="2525395" cy="1229995"/>
            </a:xfrm>
            <a:custGeom>
              <a:avLst/>
              <a:gdLst/>
              <a:ahLst/>
              <a:cxnLst/>
              <a:rect l="l" t="t" r="r" b="b"/>
              <a:pathLst>
                <a:path w="2525395" h="1229995">
                  <a:moveTo>
                    <a:pt x="2525268" y="0"/>
                  </a:moveTo>
                  <a:lnTo>
                    <a:pt x="0" y="0"/>
                  </a:lnTo>
                  <a:lnTo>
                    <a:pt x="0" y="1229868"/>
                  </a:lnTo>
                  <a:lnTo>
                    <a:pt x="2525268" y="1229868"/>
                  </a:lnTo>
                  <a:lnTo>
                    <a:pt x="2525268" y="1223772"/>
                  </a:lnTo>
                  <a:lnTo>
                    <a:pt x="10668" y="1223772"/>
                  </a:lnTo>
                  <a:lnTo>
                    <a:pt x="4572" y="1219200"/>
                  </a:lnTo>
                  <a:lnTo>
                    <a:pt x="10668" y="1219200"/>
                  </a:lnTo>
                  <a:lnTo>
                    <a:pt x="10668" y="10667"/>
                  </a:lnTo>
                  <a:lnTo>
                    <a:pt x="4572" y="10667"/>
                  </a:lnTo>
                  <a:lnTo>
                    <a:pt x="10668" y="4572"/>
                  </a:lnTo>
                  <a:lnTo>
                    <a:pt x="2525268" y="4572"/>
                  </a:lnTo>
                  <a:lnTo>
                    <a:pt x="2525268" y="0"/>
                  </a:lnTo>
                  <a:close/>
                </a:path>
                <a:path w="2525395" h="1229995">
                  <a:moveTo>
                    <a:pt x="10668" y="1219200"/>
                  </a:moveTo>
                  <a:lnTo>
                    <a:pt x="4572" y="1219200"/>
                  </a:lnTo>
                  <a:lnTo>
                    <a:pt x="10668" y="1223772"/>
                  </a:lnTo>
                  <a:lnTo>
                    <a:pt x="10668" y="1219200"/>
                  </a:lnTo>
                  <a:close/>
                </a:path>
                <a:path w="2525395" h="1229995">
                  <a:moveTo>
                    <a:pt x="2514600" y="1219200"/>
                  </a:moveTo>
                  <a:lnTo>
                    <a:pt x="10668" y="1219200"/>
                  </a:lnTo>
                  <a:lnTo>
                    <a:pt x="10668" y="1223772"/>
                  </a:lnTo>
                  <a:lnTo>
                    <a:pt x="2514600" y="1223772"/>
                  </a:lnTo>
                  <a:lnTo>
                    <a:pt x="2514600" y="1219200"/>
                  </a:lnTo>
                  <a:close/>
                </a:path>
                <a:path w="2525395" h="1229995">
                  <a:moveTo>
                    <a:pt x="2514600" y="4572"/>
                  </a:moveTo>
                  <a:lnTo>
                    <a:pt x="2514600" y="1223772"/>
                  </a:lnTo>
                  <a:lnTo>
                    <a:pt x="2519172" y="1219200"/>
                  </a:lnTo>
                  <a:lnTo>
                    <a:pt x="2525268" y="1219200"/>
                  </a:lnTo>
                  <a:lnTo>
                    <a:pt x="2525268" y="10667"/>
                  </a:lnTo>
                  <a:lnTo>
                    <a:pt x="2519172" y="10667"/>
                  </a:lnTo>
                  <a:lnTo>
                    <a:pt x="2514600" y="4572"/>
                  </a:lnTo>
                  <a:close/>
                </a:path>
                <a:path w="2525395" h="1229995">
                  <a:moveTo>
                    <a:pt x="2525268" y="1219200"/>
                  </a:moveTo>
                  <a:lnTo>
                    <a:pt x="2519172" y="1219200"/>
                  </a:lnTo>
                  <a:lnTo>
                    <a:pt x="2514600" y="1223772"/>
                  </a:lnTo>
                  <a:lnTo>
                    <a:pt x="2525268" y="1223772"/>
                  </a:lnTo>
                  <a:lnTo>
                    <a:pt x="2525268" y="1219200"/>
                  </a:lnTo>
                  <a:close/>
                </a:path>
                <a:path w="2525395" h="1229995">
                  <a:moveTo>
                    <a:pt x="10668" y="4572"/>
                  </a:moveTo>
                  <a:lnTo>
                    <a:pt x="4572" y="10667"/>
                  </a:lnTo>
                  <a:lnTo>
                    <a:pt x="10668" y="10667"/>
                  </a:lnTo>
                  <a:lnTo>
                    <a:pt x="10668" y="4572"/>
                  </a:lnTo>
                  <a:close/>
                </a:path>
                <a:path w="2525395" h="1229995">
                  <a:moveTo>
                    <a:pt x="2514600" y="4572"/>
                  </a:moveTo>
                  <a:lnTo>
                    <a:pt x="10668" y="4572"/>
                  </a:lnTo>
                  <a:lnTo>
                    <a:pt x="10668" y="10667"/>
                  </a:lnTo>
                  <a:lnTo>
                    <a:pt x="2514600" y="10667"/>
                  </a:lnTo>
                  <a:lnTo>
                    <a:pt x="2514600" y="4572"/>
                  </a:lnTo>
                  <a:close/>
                </a:path>
                <a:path w="2525395" h="1229995">
                  <a:moveTo>
                    <a:pt x="2525268" y="4572"/>
                  </a:moveTo>
                  <a:lnTo>
                    <a:pt x="2514600" y="4572"/>
                  </a:lnTo>
                  <a:lnTo>
                    <a:pt x="2519172" y="10667"/>
                  </a:lnTo>
                  <a:lnTo>
                    <a:pt x="2525268" y="10667"/>
                  </a:lnTo>
                  <a:lnTo>
                    <a:pt x="2525268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29400" y="3427476"/>
            <a:ext cx="2514600" cy="116313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2710">
              <a:spcBef>
                <a:spcPts val="430"/>
              </a:spcBef>
            </a:pPr>
            <a:r>
              <a:rPr spc="-25" dirty="0">
                <a:latin typeface="Microsoft Sans Serif"/>
                <a:cs typeface="Microsoft Sans Serif"/>
              </a:rPr>
              <a:t>Variabel</a:t>
            </a:r>
            <a:r>
              <a:rPr spc="-5" dirty="0">
                <a:latin typeface="Microsoft Sans Serif"/>
                <a:cs typeface="Microsoft Sans Serif"/>
              </a:rPr>
              <a:t> umur</a:t>
            </a:r>
            <a:endParaRPr>
              <a:latin typeface="Microsoft Sans Serif"/>
              <a:cs typeface="Microsoft Sans Serif"/>
            </a:endParaRPr>
          </a:p>
          <a:p>
            <a:pPr marL="92710"/>
            <a:r>
              <a:rPr dirty="0">
                <a:latin typeface="Microsoft Sans Serif"/>
                <a:cs typeface="Microsoft Sans Serif"/>
              </a:rPr>
              <a:t>-</a:t>
            </a:r>
            <a:endParaRPr>
              <a:latin typeface="Microsoft Sans Serif"/>
              <a:cs typeface="Microsoft Sans Serif"/>
            </a:endParaRPr>
          </a:p>
          <a:p>
            <a:pPr marL="92710" marR="1264285"/>
            <a:r>
              <a:rPr dirty="0">
                <a:latin typeface="Microsoft Sans Serif"/>
                <a:cs typeface="Microsoft Sans Serif"/>
              </a:rPr>
              <a:t>X = </a:t>
            </a:r>
            <a:r>
              <a:rPr spc="-5" dirty="0">
                <a:latin typeface="Microsoft Sans Serif"/>
                <a:cs typeface="Microsoft Sans Serif"/>
              </a:rPr>
              <a:t>26,7 </a:t>
            </a:r>
            <a:r>
              <a:rPr dirty="0">
                <a:latin typeface="Microsoft Sans Serif"/>
                <a:cs typeface="Microsoft Sans Serif"/>
              </a:rPr>
              <a:t>th </a:t>
            </a:r>
            <a:r>
              <a:rPr spc="-46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SD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1,6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th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00500" y="4799075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200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342" y="242315"/>
                </a:lnTo>
                <a:lnTo>
                  <a:pt x="32004" y="242315"/>
                </a:lnTo>
                <a:lnTo>
                  <a:pt x="32004" y="228600"/>
                </a:lnTo>
                <a:close/>
              </a:path>
              <a:path w="76200" h="304800">
                <a:moveTo>
                  <a:pt x="45719" y="0"/>
                </a:moveTo>
                <a:lnTo>
                  <a:pt x="32004" y="0"/>
                </a:lnTo>
                <a:lnTo>
                  <a:pt x="32004" y="242315"/>
                </a:lnTo>
                <a:lnTo>
                  <a:pt x="45719" y="242315"/>
                </a:lnTo>
                <a:lnTo>
                  <a:pt x="4571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5719" y="228600"/>
                </a:lnTo>
                <a:lnTo>
                  <a:pt x="45719" y="242315"/>
                </a:lnTo>
                <a:lnTo>
                  <a:pt x="69342" y="242315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4300" y="4875275"/>
            <a:ext cx="76200" cy="22860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967228" y="5327904"/>
            <a:ext cx="2601595" cy="391795"/>
            <a:chOff x="1443227" y="5327903"/>
            <a:chExt cx="2601595" cy="391795"/>
          </a:xfrm>
        </p:grpSpPr>
        <p:sp>
          <p:nvSpPr>
            <p:cNvPr id="23" name="object 23"/>
            <p:cNvSpPr/>
            <p:nvPr/>
          </p:nvSpPr>
          <p:spPr>
            <a:xfrm>
              <a:off x="1447799" y="5332475"/>
              <a:ext cx="2590800" cy="381000"/>
            </a:xfrm>
            <a:custGeom>
              <a:avLst/>
              <a:gdLst/>
              <a:ahLst/>
              <a:cxnLst/>
              <a:rect l="l" t="t" r="r" b="b"/>
              <a:pathLst>
                <a:path w="2590800" h="381000">
                  <a:moveTo>
                    <a:pt x="2590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2590800" y="38099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3227" y="5327903"/>
              <a:ext cx="2601595" cy="391795"/>
            </a:xfrm>
            <a:custGeom>
              <a:avLst/>
              <a:gdLst/>
              <a:ahLst/>
              <a:cxnLst/>
              <a:rect l="l" t="t" r="r" b="b"/>
              <a:pathLst>
                <a:path w="2601595" h="391795">
                  <a:moveTo>
                    <a:pt x="2601468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2601468" y="391668"/>
                  </a:lnTo>
                  <a:lnTo>
                    <a:pt x="2601468" y="385572"/>
                  </a:lnTo>
                  <a:lnTo>
                    <a:pt x="10668" y="385572"/>
                  </a:lnTo>
                  <a:lnTo>
                    <a:pt x="4571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4571" y="10668"/>
                  </a:lnTo>
                  <a:lnTo>
                    <a:pt x="10668" y="4571"/>
                  </a:lnTo>
                  <a:lnTo>
                    <a:pt x="2601468" y="4571"/>
                  </a:lnTo>
                  <a:lnTo>
                    <a:pt x="2601468" y="0"/>
                  </a:lnTo>
                  <a:close/>
                </a:path>
                <a:path w="2601595" h="391795">
                  <a:moveTo>
                    <a:pt x="10668" y="381000"/>
                  </a:moveTo>
                  <a:lnTo>
                    <a:pt x="4571" y="381000"/>
                  </a:lnTo>
                  <a:lnTo>
                    <a:pt x="10668" y="385572"/>
                  </a:lnTo>
                  <a:lnTo>
                    <a:pt x="10668" y="381000"/>
                  </a:lnTo>
                  <a:close/>
                </a:path>
                <a:path w="2601595" h="391795">
                  <a:moveTo>
                    <a:pt x="2590800" y="381000"/>
                  </a:moveTo>
                  <a:lnTo>
                    <a:pt x="10668" y="381000"/>
                  </a:lnTo>
                  <a:lnTo>
                    <a:pt x="10668" y="385572"/>
                  </a:lnTo>
                  <a:lnTo>
                    <a:pt x="2590800" y="385572"/>
                  </a:lnTo>
                  <a:lnTo>
                    <a:pt x="2590800" y="381000"/>
                  </a:lnTo>
                  <a:close/>
                </a:path>
                <a:path w="2601595" h="391795">
                  <a:moveTo>
                    <a:pt x="2590800" y="4571"/>
                  </a:moveTo>
                  <a:lnTo>
                    <a:pt x="2590800" y="385572"/>
                  </a:lnTo>
                  <a:lnTo>
                    <a:pt x="2595372" y="381000"/>
                  </a:lnTo>
                  <a:lnTo>
                    <a:pt x="2601468" y="381000"/>
                  </a:lnTo>
                  <a:lnTo>
                    <a:pt x="2601468" y="10668"/>
                  </a:lnTo>
                  <a:lnTo>
                    <a:pt x="2595372" y="10668"/>
                  </a:lnTo>
                  <a:lnTo>
                    <a:pt x="2590800" y="4571"/>
                  </a:lnTo>
                  <a:close/>
                </a:path>
                <a:path w="2601595" h="391795">
                  <a:moveTo>
                    <a:pt x="2601468" y="381000"/>
                  </a:moveTo>
                  <a:lnTo>
                    <a:pt x="2595372" y="381000"/>
                  </a:lnTo>
                  <a:lnTo>
                    <a:pt x="2590800" y="385572"/>
                  </a:lnTo>
                  <a:lnTo>
                    <a:pt x="2601468" y="385572"/>
                  </a:lnTo>
                  <a:lnTo>
                    <a:pt x="2601468" y="381000"/>
                  </a:lnTo>
                  <a:close/>
                </a:path>
                <a:path w="2601595" h="391795">
                  <a:moveTo>
                    <a:pt x="10668" y="4571"/>
                  </a:moveTo>
                  <a:lnTo>
                    <a:pt x="4571" y="10668"/>
                  </a:lnTo>
                  <a:lnTo>
                    <a:pt x="10668" y="10668"/>
                  </a:lnTo>
                  <a:lnTo>
                    <a:pt x="10668" y="4571"/>
                  </a:lnTo>
                  <a:close/>
                </a:path>
                <a:path w="2601595" h="391795">
                  <a:moveTo>
                    <a:pt x="2590800" y="4571"/>
                  </a:moveTo>
                  <a:lnTo>
                    <a:pt x="10668" y="4571"/>
                  </a:lnTo>
                  <a:lnTo>
                    <a:pt x="10668" y="10668"/>
                  </a:lnTo>
                  <a:lnTo>
                    <a:pt x="2590800" y="10668"/>
                  </a:lnTo>
                  <a:lnTo>
                    <a:pt x="2590800" y="4571"/>
                  </a:lnTo>
                  <a:close/>
                </a:path>
                <a:path w="2601595" h="391795">
                  <a:moveTo>
                    <a:pt x="2601468" y="4571"/>
                  </a:moveTo>
                  <a:lnTo>
                    <a:pt x="2590800" y="4571"/>
                  </a:lnTo>
                  <a:lnTo>
                    <a:pt x="2595372" y="10668"/>
                  </a:lnTo>
                  <a:lnTo>
                    <a:pt x="2601468" y="10668"/>
                  </a:lnTo>
                  <a:lnTo>
                    <a:pt x="2601468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971800" y="5332475"/>
            <a:ext cx="2590800" cy="32444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763270">
              <a:spcBef>
                <a:spcPts val="370"/>
              </a:spcBef>
            </a:pPr>
            <a:r>
              <a:rPr spc="-5" dirty="0">
                <a:latin typeface="Microsoft Sans Serif"/>
                <a:cs typeface="Microsoft Sans Serif"/>
              </a:rPr>
              <a:t>Parameter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24829" y="5327904"/>
            <a:ext cx="2525395" cy="391795"/>
            <a:chOff x="5100828" y="5327903"/>
            <a:chExt cx="2525395" cy="391795"/>
          </a:xfrm>
        </p:grpSpPr>
        <p:sp>
          <p:nvSpPr>
            <p:cNvPr id="27" name="object 27"/>
            <p:cNvSpPr/>
            <p:nvPr/>
          </p:nvSpPr>
          <p:spPr>
            <a:xfrm>
              <a:off x="5105400" y="5332475"/>
              <a:ext cx="2514600" cy="381000"/>
            </a:xfrm>
            <a:custGeom>
              <a:avLst/>
              <a:gdLst/>
              <a:ahLst/>
              <a:cxnLst/>
              <a:rect l="l" t="t" r="r" b="b"/>
              <a:pathLst>
                <a:path w="2514600" h="381000">
                  <a:moveTo>
                    <a:pt x="25146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2514600" y="380999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0828" y="5327903"/>
              <a:ext cx="2525395" cy="391795"/>
            </a:xfrm>
            <a:custGeom>
              <a:avLst/>
              <a:gdLst/>
              <a:ahLst/>
              <a:cxnLst/>
              <a:rect l="l" t="t" r="r" b="b"/>
              <a:pathLst>
                <a:path w="2525395" h="391795">
                  <a:moveTo>
                    <a:pt x="2525268" y="0"/>
                  </a:moveTo>
                  <a:lnTo>
                    <a:pt x="0" y="0"/>
                  </a:lnTo>
                  <a:lnTo>
                    <a:pt x="0" y="391668"/>
                  </a:lnTo>
                  <a:lnTo>
                    <a:pt x="2525268" y="391668"/>
                  </a:lnTo>
                  <a:lnTo>
                    <a:pt x="2525268" y="385572"/>
                  </a:lnTo>
                  <a:lnTo>
                    <a:pt x="10668" y="385572"/>
                  </a:lnTo>
                  <a:lnTo>
                    <a:pt x="4572" y="381000"/>
                  </a:lnTo>
                  <a:lnTo>
                    <a:pt x="10668" y="381000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4571"/>
                  </a:lnTo>
                  <a:lnTo>
                    <a:pt x="2525268" y="4571"/>
                  </a:lnTo>
                  <a:lnTo>
                    <a:pt x="2525268" y="0"/>
                  </a:lnTo>
                  <a:close/>
                </a:path>
                <a:path w="2525395" h="391795">
                  <a:moveTo>
                    <a:pt x="10668" y="381000"/>
                  </a:moveTo>
                  <a:lnTo>
                    <a:pt x="4572" y="381000"/>
                  </a:lnTo>
                  <a:lnTo>
                    <a:pt x="10668" y="385572"/>
                  </a:lnTo>
                  <a:lnTo>
                    <a:pt x="10668" y="381000"/>
                  </a:lnTo>
                  <a:close/>
                </a:path>
                <a:path w="2525395" h="391795">
                  <a:moveTo>
                    <a:pt x="2514600" y="381000"/>
                  </a:moveTo>
                  <a:lnTo>
                    <a:pt x="10668" y="381000"/>
                  </a:lnTo>
                  <a:lnTo>
                    <a:pt x="10668" y="385572"/>
                  </a:lnTo>
                  <a:lnTo>
                    <a:pt x="2514600" y="385572"/>
                  </a:lnTo>
                  <a:lnTo>
                    <a:pt x="2514600" y="381000"/>
                  </a:lnTo>
                  <a:close/>
                </a:path>
                <a:path w="2525395" h="391795">
                  <a:moveTo>
                    <a:pt x="2514600" y="4571"/>
                  </a:moveTo>
                  <a:lnTo>
                    <a:pt x="2514600" y="385572"/>
                  </a:lnTo>
                  <a:lnTo>
                    <a:pt x="2519172" y="381000"/>
                  </a:lnTo>
                  <a:lnTo>
                    <a:pt x="2525268" y="381000"/>
                  </a:lnTo>
                  <a:lnTo>
                    <a:pt x="2525268" y="10668"/>
                  </a:lnTo>
                  <a:lnTo>
                    <a:pt x="2519172" y="10668"/>
                  </a:lnTo>
                  <a:lnTo>
                    <a:pt x="2514600" y="4571"/>
                  </a:lnTo>
                  <a:close/>
                </a:path>
                <a:path w="2525395" h="391795">
                  <a:moveTo>
                    <a:pt x="2525268" y="381000"/>
                  </a:moveTo>
                  <a:lnTo>
                    <a:pt x="2519172" y="381000"/>
                  </a:lnTo>
                  <a:lnTo>
                    <a:pt x="2514600" y="385572"/>
                  </a:lnTo>
                  <a:lnTo>
                    <a:pt x="2525268" y="385572"/>
                  </a:lnTo>
                  <a:lnTo>
                    <a:pt x="2525268" y="381000"/>
                  </a:lnTo>
                  <a:close/>
                </a:path>
                <a:path w="2525395" h="391795">
                  <a:moveTo>
                    <a:pt x="10668" y="4571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4571"/>
                  </a:lnTo>
                  <a:close/>
                </a:path>
                <a:path w="2525395" h="391795">
                  <a:moveTo>
                    <a:pt x="2514600" y="4571"/>
                  </a:moveTo>
                  <a:lnTo>
                    <a:pt x="10668" y="4571"/>
                  </a:lnTo>
                  <a:lnTo>
                    <a:pt x="10668" y="10668"/>
                  </a:lnTo>
                  <a:lnTo>
                    <a:pt x="2514600" y="10668"/>
                  </a:lnTo>
                  <a:lnTo>
                    <a:pt x="2514600" y="4571"/>
                  </a:lnTo>
                  <a:close/>
                </a:path>
                <a:path w="2525395" h="391795">
                  <a:moveTo>
                    <a:pt x="2525268" y="4571"/>
                  </a:moveTo>
                  <a:lnTo>
                    <a:pt x="2514600" y="4571"/>
                  </a:lnTo>
                  <a:lnTo>
                    <a:pt x="2519172" y="10668"/>
                  </a:lnTo>
                  <a:lnTo>
                    <a:pt x="2525268" y="10668"/>
                  </a:lnTo>
                  <a:lnTo>
                    <a:pt x="2525268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29400" y="5332475"/>
            <a:ext cx="2514600" cy="32444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05" algn="ctr">
              <a:spcBef>
                <a:spcPts val="370"/>
              </a:spcBef>
            </a:pPr>
            <a:r>
              <a:rPr spc="-5" dirty="0">
                <a:latin typeface="Microsoft Sans Serif"/>
                <a:cs typeface="Microsoft Sans Serif"/>
              </a:rPr>
              <a:t>Statistik</a:t>
            </a:r>
            <a:endParaRPr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19827" y="1747011"/>
            <a:ext cx="2651760" cy="162560"/>
            <a:chOff x="3195827" y="1747011"/>
            <a:chExt cx="2651760" cy="162560"/>
          </a:xfrm>
        </p:grpSpPr>
        <p:sp>
          <p:nvSpPr>
            <p:cNvPr id="31" name="object 31"/>
            <p:cNvSpPr/>
            <p:nvPr/>
          </p:nvSpPr>
          <p:spPr>
            <a:xfrm>
              <a:off x="4229100" y="1751075"/>
              <a:ext cx="1580515" cy="152400"/>
            </a:xfrm>
            <a:custGeom>
              <a:avLst/>
              <a:gdLst/>
              <a:ahLst/>
              <a:cxnLst/>
              <a:rect l="l" t="t" r="r" b="b"/>
              <a:pathLst>
                <a:path w="1580514" h="152400">
                  <a:moveTo>
                    <a:pt x="152400" y="0"/>
                  </a:moveTo>
                  <a:lnTo>
                    <a:pt x="0" y="0"/>
                  </a:lnTo>
                  <a:lnTo>
                    <a:pt x="68627" y="338"/>
                  </a:lnTo>
                  <a:lnTo>
                    <a:pt x="136273" y="1342"/>
                  </a:lnTo>
                  <a:lnTo>
                    <a:pt x="202768" y="2993"/>
                  </a:lnTo>
                  <a:lnTo>
                    <a:pt x="267940" y="5272"/>
                  </a:lnTo>
                  <a:lnTo>
                    <a:pt x="331619" y="8159"/>
                  </a:lnTo>
                  <a:lnTo>
                    <a:pt x="393634" y="11638"/>
                  </a:lnTo>
                  <a:lnTo>
                    <a:pt x="453815" y="15688"/>
                  </a:lnTo>
                  <a:lnTo>
                    <a:pt x="511991" y="20292"/>
                  </a:lnTo>
                  <a:lnTo>
                    <a:pt x="567991" y="25430"/>
                  </a:lnTo>
                  <a:lnTo>
                    <a:pt x="621644" y="31084"/>
                  </a:lnTo>
                  <a:lnTo>
                    <a:pt x="672781" y="37235"/>
                  </a:lnTo>
                  <a:lnTo>
                    <a:pt x="721230" y="43865"/>
                  </a:lnTo>
                  <a:lnTo>
                    <a:pt x="766821" y="50955"/>
                  </a:lnTo>
                  <a:lnTo>
                    <a:pt x="809383" y="58486"/>
                  </a:lnTo>
                  <a:lnTo>
                    <a:pt x="848746" y="66440"/>
                  </a:lnTo>
                  <a:lnTo>
                    <a:pt x="917190" y="83540"/>
                  </a:lnTo>
                  <a:lnTo>
                    <a:pt x="970788" y="102107"/>
                  </a:lnTo>
                  <a:lnTo>
                    <a:pt x="513588" y="102107"/>
                  </a:lnTo>
                  <a:lnTo>
                    <a:pt x="1104900" y="152400"/>
                  </a:lnTo>
                  <a:lnTo>
                    <a:pt x="1580388" y="102107"/>
                  </a:lnTo>
                  <a:lnTo>
                    <a:pt x="1123188" y="102107"/>
                  </a:lnTo>
                  <a:lnTo>
                    <a:pt x="1098330" y="92650"/>
                  </a:lnTo>
                  <a:lnTo>
                    <a:pt x="1037138" y="74797"/>
                  </a:lnTo>
                  <a:lnTo>
                    <a:pt x="961783" y="58486"/>
                  </a:lnTo>
                  <a:lnTo>
                    <a:pt x="919221" y="50955"/>
                  </a:lnTo>
                  <a:lnTo>
                    <a:pt x="873630" y="43865"/>
                  </a:lnTo>
                  <a:lnTo>
                    <a:pt x="825181" y="37235"/>
                  </a:lnTo>
                  <a:lnTo>
                    <a:pt x="774044" y="31084"/>
                  </a:lnTo>
                  <a:lnTo>
                    <a:pt x="720391" y="25430"/>
                  </a:lnTo>
                  <a:lnTo>
                    <a:pt x="664391" y="20292"/>
                  </a:lnTo>
                  <a:lnTo>
                    <a:pt x="606215" y="15688"/>
                  </a:lnTo>
                  <a:lnTo>
                    <a:pt x="546034" y="11638"/>
                  </a:lnTo>
                  <a:lnTo>
                    <a:pt x="484019" y="8159"/>
                  </a:lnTo>
                  <a:lnTo>
                    <a:pt x="420340" y="5272"/>
                  </a:lnTo>
                  <a:lnTo>
                    <a:pt x="355168" y="2993"/>
                  </a:lnTo>
                  <a:lnTo>
                    <a:pt x="288673" y="1342"/>
                  </a:lnTo>
                  <a:lnTo>
                    <a:pt x="221027" y="33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00399" y="1751075"/>
              <a:ext cx="1104900" cy="152400"/>
            </a:xfrm>
            <a:custGeom>
              <a:avLst/>
              <a:gdLst/>
              <a:ahLst/>
              <a:cxnLst/>
              <a:rect l="l" t="t" r="r" b="b"/>
              <a:pathLst>
                <a:path w="1104900" h="152400">
                  <a:moveTo>
                    <a:pt x="1028700" y="0"/>
                  </a:moveTo>
                  <a:lnTo>
                    <a:pt x="952076" y="420"/>
                  </a:lnTo>
                  <a:lnTo>
                    <a:pt x="876958" y="1660"/>
                  </a:lnTo>
                  <a:lnTo>
                    <a:pt x="803545" y="3690"/>
                  </a:lnTo>
                  <a:lnTo>
                    <a:pt x="732038" y="6480"/>
                  </a:lnTo>
                  <a:lnTo>
                    <a:pt x="662639" y="10000"/>
                  </a:lnTo>
                  <a:lnTo>
                    <a:pt x="595548" y="14220"/>
                  </a:lnTo>
                  <a:lnTo>
                    <a:pt x="530966" y="19110"/>
                  </a:lnTo>
                  <a:lnTo>
                    <a:pt x="469095" y="24640"/>
                  </a:lnTo>
                  <a:lnTo>
                    <a:pt x="410135" y="30779"/>
                  </a:lnTo>
                  <a:lnTo>
                    <a:pt x="354287" y="37498"/>
                  </a:lnTo>
                  <a:lnTo>
                    <a:pt x="301751" y="44767"/>
                  </a:lnTo>
                  <a:lnTo>
                    <a:pt x="252730" y="52555"/>
                  </a:lnTo>
                  <a:lnTo>
                    <a:pt x="207424" y="60833"/>
                  </a:lnTo>
                  <a:lnTo>
                    <a:pt x="166034" y="69570"/>
                  </a:lnTo>
                  <a:lnTo>
                    <a:pt x="128761" y="78736"/>
                  </a:lnTo>
                  <a:lnTo>
                    <a:pt x="67369" y="98237"/>
                  </a:lnTo>
                  <a:lnTo>
                    <a:pt x="24855" y="119095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5483" y="140621"/>
                  </a:lnTo>
                  <a:lnTo>
                    <a:pt x="164585" y="129082"/>
                  </a:lnTo>
                  <a:lnTo>
                    <a:pt x="199960" y="106862"/>
                  </a:lnTo>
                  <a:lnTo>
                    <a:pt x="256751" y="86014"/>
                  </a:lnTo>
                  <a:lnTo>
                    <a:pt x="333182" y="66812"/>
                  </a:lnTo>
                  <a:lnTo>
                    <a:pt x="378209" y="57913"/>
                  </a:lnTo>
                  <a:lnTo>
                    <a:pt x="427481" y="49529"/>
                  </a:lnTo>
                  <a:lnTo>
                    <a:pt x="480777" y="41694"/>
                  </a:lnTo>
                  <a:lnTo>
                    <a:pt x="537874" y="34442"/>
                  </a:lnTo>
                  <a:lnTo>
                    <a:pt x="598551" y="27807"/>
                  </a:lnTo>
                  <a:lnTo>
                    <a:pt x="662586" y="21823"/>
                  </a:lnTo>
                  <a:lnTo>
                    <a:pt x="729757" y="16525"/>
                  </a:lnTo>
                  <a:lnTo>
                    <a:pt x="799843" y="11948"/>
                  </a:lnTo>
                  <a:lnTo>
                    <a:pt x="872622" y="8124"/>
                  </a:lnTo>
                  <a:lnTo>
                    <a:pt x="947873" y="5090"/>
                  </a:lnTo>
                  <a:lnTo>
                    <a:pt x="1025372" y="2878"/>
                  </a:lnTo>
                  <a:lnTo>
                    <a:pt x="1104900" y="1524"/>
                  </a:lnTo>
                  <a:lnTo>
                    <a:pt x="1086350" y="1285"/>
                  </a:lnTo>
                  <a:lnTo>
                    <a:pt x="1048107" y="238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406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5827" y="1747011"/>
              <a:ext cx="2651760" cy="162560"/>
            </a:xfrm>
            <a:custGeom>
              <a:avLst/>
              <a:gdLst/>
              <a:ahLst/>
              <a:cxnLst/>
              <a:rect l="l" t="t" r="r" b="b"/>
              <a:pathLst>
                <a:path w="2651760" h="162560">
                  <a:moveTo>
                    <a:pt x="1033272" y="0"/>
                  </a:moveTo>
                  <a:lnTo>
                    <a:pt x="981456" y="0"/>
                  </a:lnTo>
                  <a:lnTo>
                    <a:pt x="928116" y="1270"/>
                  </a:lnTo>
                  <a:lnTo>
                    <a:pt x="876300" y="1270"/>
                  </a:lnTo>
                  <a:lnTo>
                    <a:pt x="826008" y="3810"/>
                  </a:lnTo>
                  <a:lnTo>
                    <a:pt x="777239" y="5080"/>
                  </a:lnTo>
                  <a:lnTo>
                    <a:pt x="726948" y="7620"/>
                  </a:lnTo>
                  <a:lnTo>
                    <a:pt x="679704" y="8889"/>
                  </a:lnTo>
                  <a:lnTo>
                    <a:pt x="632460" y="12700"/>
                  </a:lnTo>
                  <a:lnTo>
                    <a:pt x="588263" y="15239"/>
                  </a:lnTo>
                  <a:lnTo>
                    <a:pt x="417575" y="30480"/>
                  </a:lnTo>
                  <a:lnTo>
                    <a:pt x="341375" y="39370"/>
                  </a:lnTo>
                  <a:lnTo>
                    <a:pt x="306324" y="45720"/>
                  </a:lnTo>
                  <a:lnTo>
                    <a:pt x="271272" y="50800"/>
                  </a:lnTo>
                  <a:lnTo>
                    <a:pt x="239268" y="57150"/>
                  </a:lnTo>
                  <a:lnTo>
                    <a:pt x="208787" y="62230"/>
                  </a:lnTo>
                  <a:lnTo>
                    <a:pt x="179832" y="68580"/>
                  </a:lnTo>
                  <a:lnTo>
                    <a:pt x="152400" y="74930"/>
                  </a:lnTo>
                  <a:lnTo>
                    <a:pt x="128016" y="81280"/>
                  </a:lnTo>
                  <a:lnTo>
                    <a:pt x="105156" y="86360"/>
                  </a:lnTo>
                  <a:lnTo>
                    <a:pt x="83820" y="95250"/>
                  </a:lnTo>
                  <a:lnTo>
                    <a:pt x="65532" y="100330"/>
                  </a:lnTo>
                  <a:lnTo>
                    <a:pt x="57912" y="105410"/>
                  </a:lnTo>
                  <a:lnTo>
                    <a:pt x="48768" y="107950"/>
                  </a:lnTo>
                  <a:lnTo>
                    <a:pt x="42672" y="111760"/>
                  </a:lnTo>
                  <a:lnTo>
                    <a:pt x="35052" y="115570"/>
                  </a:lnTo>
                  <a:lnTo>
                    <a:pt x="22860" y="123189"/>
                  </a:lnTo>
                  <a:lnTo>
                    <a:pt x="13716" y="130810"/>
                  </a:lnTo>
                  <a:lnTo>
                    <a:pt x="10668" y="135889"/>
                  </a:lnTo>
                  <a:lnTo>
                    <a:pt x="6096" y="140970"/>
                  </a:lnTo>
                  <a:lnTo>
                    <a:pt x="1524" y="148589"/>
                  </a:lnTo>
                  <a:lnTo>
                    <a:pt x="1524" y="152400"/>
                  </a:lnTo>
                  <a:lnTo>
                    <a:pt x="0" y="162560"/>
                  </a:lnTo>
                  <a:lnTo>
                    <a:pt x="161544" y="162560"/>
                  </a:lnTo>
                  <a:lnTo>
                    <a:pt x="162197" y="158750"/>
                  </a:lnTo>
                  <a:lnTo>
                    <a:pt x="10668" y="158750"/>
                  </a:lnTo>
                  <a:lnTo>
                    <a:pt x="4572" y="152400"/>
                  </a:lnTo>
                  <a:lnTo>
                    <a:pt x="10668" y="152400"/>
                  </a:lnTo>
                  <a:lnTo>
                    <a:pt x="10668" y="151130"/>
                  </a:lnTo>
                  <a:lnTo>
                    <a:pt x="11175" y="151130"/>
                  </a:lnTo>
                  <a:lnTo>
                    <a:pt x="12192" y="148589"/>
                  </a:lnTo>
                  <a:lnTo>
                    <a:pt x="15240" y="144780"/>
                  </a:lnTo>
                  <a:lnTo>
                    <a:pt x="13716" y="144780"/>
                  </a:lnTo>
                  <a:lnTo>
                    <a:pt x="20065" y="138430"/>
                  </a:lnTo>
                  <a:lnTo>
                    <a:pt x="19812" y="138430"/>
                  </a:lnTo>
                  <a:lnTo>
                    <a:pt x="28956" y="130810"/>
                  </a:lnTo>
                  <a:lnTo>
                    <a:pt x="35051" y="127000"/>
                  </a:lnTo>
                  <a:lnTo>
                    <a:pt x="39624" y="123189"/>
                  </a:lnTo>
                  <a:lnTo>
                    <a:pt x="47244" y="120650"/>
                  </a:lnTo>
                  <a:lnTo>
                    <a:pt x="45720" y="120650"/>
                  </a:lnTo>
                  <a:lnTo>
                    <a:pt x="53340" y="118110"/>
                  </a:lnTo>
                  <a:lnTo>
                    <a:pt x="60960" y="113030"/>
                  </a:lnTo>
                  <a:lnTo>
                    <a:pt x="70104" y="110489"/>
                  </a:lnTo>
                  <a:lnTo>
                    <a:pt x="88392" y="102870"/>
                  </a:lnTo>
                  <a:lnTo>
                    <a:pt x="90423" y="102870"/>
                  </a:lnTo>
                  <a:lnTo>
                    <a:pt x="131063" y="90170"/>
                  </a:lnTo>
                  <a:lnTo>
                    <a:pt x="181356" y="77470"/>
                  </a:lnTo>
                  <a:lnTo>
                    <a:pt x="210312" y="72389"/>
                  </a:lnTo>
                  <a:lnTo>
                    <a:pt x="272796" y="59689"/>
                  </a:lnTo>
                  <a:lnTo>
                    <a:pt x="342900" y="50800"/>
                  </a:lnTo>
                  <a:lnTo>
                    <a:pt x="379475" y="44450"/>
                  </a:lnTo>
                  <a:lnTo>
                    <a:pt x="419100" y="39370"/>
                  </a:lnTo>
                  <a:lnTo>
                    <a:pt x="458724" y="36830"/>
                  </a:lnTo>
                  <a:lnTo>
                    <a:pt x="501396" y="31750"/>
                  </a:lnTo>
                  <a:lnTo>
                    <a:pt x="544068" y="29210"/>
                  </a:lnTo>
                  <a:lnTo>
                    <a:pt x="588263" y="24130"/>
                  </a:lnTo>
                  <a:lnTo>
                    <a:pt x="633984" y="21589"/>
                  </a:lnTo>
                  <a:lnTo>
                    <a:pt x="679704" y="20320"/>
                  </a:lnTo>
                  <a:lnTo>
                    <a:pt x="728472" y="16510"/>
                  </a:lnTo>
                  <a:lnTo>
                    <a:pt x="738034" y="16260"/>
                  </a:lnTo>
                  <a:lnTo>
                    <a:pt x="822960" y="10160"/>
                  </a:lnTo>
                  <a:lnTo>
                    <a:pt x="868680" y="7620"/>
                  </a:lnTo>
                  <a:lnTo>
                    <a:pt x="1010412" y="3810"/>
                  </a:lnTo>
                  <a:lnTo>
                    <a:pt x="1033272" y="2655"/>
                  </a:lnTo>
                  <a:lnTo>
                    <a:pt x="1033272" y="0"/>
                  </a:lnTo>
                  <a:close/>
                </a:path>
                <a:path w="2651760" h="162560">
                  <a:moveTo>
                    <a:pt x="1546860" y="102870"/>
                  </a:moveTo>
                  <a:lnTo>
                    <a:pt x="1546860" y="111247"/>
                  </a:lnTo>
                  <a:lnTo>
                    <a:pt x="2139696" y="162560"/>
                  </a:lnTo>
                  <a:lnTo>
                    <a:pt x="2234963" y="152400"/>
                  </a:lnTo>
                  <a:lnTo>
                    <a:pt x="2138172" y="152400"/>
                  </a:lnTo>
                  <a:lnTo>
                    <a:pt x="2138850" y="152329"/>
                  </a:lnTo>
                  <a:lnTo>
                    <a:pt x="1546860" y="102870"/>
                  </a:lnTo>
                  <a:close/>
                </a:path>
                <a:path w="2651760" h="162560">
                  <a:moveTo>
                    <a:pt x="10668" y="152400"/>
                  </a:moveTo>
                  <a:lnTo>
                    <a:pt x="4572" y="152400"/>
                  </a:lnTo>
                  <a:lnTo>
                    <a:pt x="10668" y="158750"/>
                  </a:lnTo>
                  <a:lnTo>
                    <a:pt x="10668" y="152400"/>
                  </a:lnTo>
                  <a:close/>
                </a:path>
                <a:path w="2651760" h="162560">
                  <a:moveTo>
                    <a:pt x="153924" y="152400"/>
                  </a:moveTo>
                  <a:lnTo>
                    <a:pt x="10668" y="152400"/>
                  </a:lnTo>
                  <a:lnTo>
                    <a:pt x="10668" y="158750"/>
                  </a:lnTo>
                  <a:lnTo>
                    <a:pt x="162197" y="158750"/>
                  </a:lnTo>
                  <a:lnTo>
                    <a:pt x="162414" y="157480"/>
                  </a:lnTo>
                  <a:lnTo>
                    <a:pt x="152400" y="157480"/>
                  </a:lnTo>
                  <a:lnTo>
                    <a:pt x="153924" y="153670"/>
                  </a:lnTo>
                  <a:lnTo>
                    <a:pt x="153924" y="152400"/>
                  </a:lnTo>
                  <a:close/>
                </a:path>
                <a:path w="2651760" h="162560">
                  <a:moveTo>
                    <a:pt x="1060704" y="10160"/>
                  </a:moveTo>
                  <a:lnTo>
                    <a:pt x="928116" y="10160"/>
                  </a:lnTo>
                  <a:lnTo>
                    <a:pt x="877824" y="12700"/>
                  </a:lnTo>
                  <a:lnTo>
                    <a:pt x="738034" y="16260"/>
                  </a:lnTo>
                  <a:lnTo>
                    <a:pt x="734568" y="16510"/>
                  </a:lnTo>
                  <a:lnTo>
                    <a:pt x="691896" y="20320"/>
                  </a:lnTo>
                  <a:lnTo>
                    <a:pt x="650748" y="22860"/>
                  </a:lnTo>
                  <a:lnTo>
                    <a:pt x="611124" y="26670"/>
                  </a:lnTo>
                  <a:lnTo>
                    <a:pt x="534924" y="35560"/>
                  </a:lnTo>
                  <a:lnTo>
                    <a:pt x="498348" y="39370"/>
                  </a:lnTo>
                  <a:lnTo>
                    <a:pt x="431292" y="48260"/>
                  </a:lnTo>
                  <a:lnTo>
                    <a:pt x="400812" y="54610"/>
                  </a:lnTo>
                  <a:lnTo>
                    <a:pt x="370332" y="59689"/>
                  </a:lnTo>
                  <a:lnTo>
                    <a:pt x="342900" y="66039"/>
                  </a:lnTo>
                  <a:lnTo>
                    <a:pt x="291084" y="77470"/>
                  </a:lnTo>
                  <a:lnTo>
                    <a:pt x="248412" y="90170"/>
                  </a:lnTo>
                  <a:lnTo>
                    <a:pt x="211836" y="104139"/>
                  </a:lnTo>
                  <a:lnTo>
                    <a:pt x="173736" y="124460"/>
                  </a:lnTo>
                  <a:lnTo>
                    <a:pt x="164592" y="133350"/>
                  </a:lnTo>
                  <a:lnTo>
                    <a:pt x="161544" y="135889"/>
                  </a:lnTo>
                  <a:lnTo>
                    <a:pt x="155448" y="144780"/>
                  </a:lnTo>
                  <a:lnTo>
                    <a:pt x="153924" y="149860"/>
                  </a:lnTo>
                  <a:lnTo>
                    <a:pt x="153924" y="153670"/>
                  </a:lnTo>
                  <a:lnTo>
                    <a:pt x="152400" y="157480"/>
                  </a:lnTo>
                  <a:lnTo>
                    <a:pt x="156972" y="152400"/>
                  </a:lnTo>
                  <a:lnTo>
                    <a:pt x="163068" y="152400"/>
                  </a:lnTo>
                  <a:lnTo>
                    <a:pt x="163068" y="151130"/>
                  </a:lnTo>
                  <a:lnTo>
                    <a:pt x="163575" y="151130"/>
                  </a:lnTo>
                  <a:lnTo>
                    <a:pt x="164592" y="148589"/>
                  </a:lnTo>
                  <a:lnTo>
                    <a:pt x="164973" y="148589"/>
                  </a:lnTo>
                  <a:lnTo>
                    <a:pt x="166116" y="144780"/>
                  </a:lnTo>
                  <a:lnTo>
                    <a:pt x="167132" y="144780"/>
                  </a:lnTo>
                  <a:lnTo>
                    <a:pt x="172212" y="138430"/>
                  </a:lnTo>
                  <a:lnTo>
                    <a:pt x="179832" y="133350"/>
                  </a:lnTo>
                  <a:lnTo>
                    <a:pt x="188975" y="124460"/>
                  </a:lnTo>
                  <a:lnTo>
                    <a:pt x="216408" y="113030"/>
                  </a:lnTo>
                  <a:lnTo>
                    <a:pt x="271272" y="92710"/>
                  </a:lnTo>
                  <a:lnTo>
                    <a:pt x="318516" y="81280"/>
                  </a:lnTo>
                  <a:lnTo>
                    <a:pt x="344424" y="74930"/>
                  </a:lnTo>
                  <a:lnTo>
                    <a:pt x="371856" y="69850"/>
                  </a:lnTo>
                  <a:lnTo>
                    <a:pt x="432816" y="59689"/>
                  </a:lnTo>
                  <a:lnTo>
                    <a:pt x="466344" y="53339"/>
                  </a:lnTo>
                  <a:lnTo>
                    <a:pt x="499872" y="48260"/>
                  </a:lnTo>
                  <a:lnTo>
                    <a:pt x="573024" y="39370"/>
                  </a:lnTo>
                  <a:lnTo>
                    <a:pt x="611124" y="36830"/>
                  </a:lnTo>
                  <a:lnTo>
                    <a:pt x="652272" y="31750"/>
                  </a:lnTo>
                  <a:lnTo>
                    <a:pt x="734568" y="26670"/>
                  </a:lnTo>
                  <a:lnTo>
                    <a:pt x="822960" y="20320"/>
                  </a:lnTo>
                  <a:lnTo>
                    <a:pt x="868680" y="19050"/>
                  </a:lnTo>
                  <a:lnTo>
                    <a:pt x="915924" y="15239"/>
                  </a:lnTo>
                  <a:lnTo>
                    <a:pt x="1010412" y="12700"/>
                  </a:lnTo>
                  <a:lnTo>
                    <a:pt x="1060704" y="10160"/>
                  </a:lnTo>
                  <a:close/>
                </a:path>
                <a:path w="2651760" h="162560">
                  <a:moveTo>
                    <a:pt x="163068" y="152400"/>
                  </a:moveTo>
                  <a:lnTo>
                    <a:pt x="156972" y="152400"/>
                  </a:lnTo>
                  <a:lnTo>
                    <a:pt x="152400" y="157480"/>
                  </a:lnTo>
                  <a:lnTo>
                    <a:pt x="162414" y="157480"/>
                  </a:lnTo>
                  <a:lnTo>
                    <a:pt x="163068" y="153670"/>
                  </a:lnTo>
                  <a:lnTo>
                    <a:pt x="163068" y="152400"/>
                  </a:lnTo>
                  <a:close/>
                </a:path>
                <a:path w="2651760" h="162560">
                  <a:moveTo>
                    <a:pt x="11175" y="151130"/>
                  </a:moveTo>
                  <a:lnTo>
                    <a:pt x="10668" y="151130"/>
                  </a:lnTo>
                  <a:lnTo>
                    <a:pt x="10668" y="152400"/>
                  </a:lnTo>
                  <a:lnTo>
                    <a:pt x="11175" y="151130"/>
                  </a:lnTo>
                  <a:close/>
                </a:path>
                <a:path w="2651760" h="162560">
                  <a:moveTo>
                    <a:pt x="163575" y="151130"/>
                  </a:moveTo>
                  <a:lnTo>
                    <a:pt x="163068" y="151130"/>
                  </a:lnTo>
                  <a:lnTo>
                    <a:pt x="163068" y="152400"/>
                  </a:lnTo>
                  <a:lnTo>
                    <a:pt x="163575" y="151130"/>
                  </a:lnTo>
                  <a:close/>
                </a:path>
                <a:path w="2651760" h="162560">
                  <a:moveTo>
                    <a:pt x="2138850" y="152329"/>
                  </a:moveTo>
                  <a:lnTo>
                    <a:pt x="2138172" y="152400"/>
                  </a:lnTo>
                  <a:lnTo>
                    <a:pt x="2139696" y="152400"/>
                  </a:lnTo>
                  <a:lnTo>
                    <a:pt x="2138850" y="152329"/>
                  </a:lnTo>
                  <a:close/>
                </a:path>
                <a:path w="2651760" h="162560">
                  <a:moveTo>
                    <a:pt x="2613660" y="102870"/>
                  </a:moveTo>
                  <a:lnTo>
                    <a:pt x="2138850" y="152329"/>
                  </a:lnTo>
                  <a:lnTo>
                    <a:pt x="2139696" y="152400"/>
                  </a:lnTo>
                  <a:lnTo>
                    <a:pt x="2234963" y="152400"/>
                  </a:lnTo>
                  <a:lnTo>
                    <a:pt x="2616034" y="111760"/>
                  </a:lnTo>
                  <a:lnTo>
                    <a:pt x="2613660" y="111760"/>
                  </a:lnTo>
                  <a:lnTo>
                    <a:pt x="2613660" y="102870"/>
                  </a:lnTo>
                  <a:close/>
                </a:path>
                <a:path w="2651760" h="162560">
                  <a:moveTo>
                    <a:pt x="164973" y="148589"/>
                  </a:moveTo>
                  <a:lnTo>
                    <a:pt x="164592" y="148589"/>
                  </a:lnTo>
                  <a:lnTo>
                    <a:pt x="164592" y="149860"/>
                  </a:lnTo>
                  <a:lnTo>
                    <a:pt x="164973" y="148589"/>
                  </a:lnTo>
                  <a:close/>
                </a:path>
                <a:path w="2651760" h="162560">
                  <a:moveTo>
                    <a:pt x="167132" y="144780"/>
                  </a:moveTo>
                  <a:lnTo>
                    <a:pt x="166116" y="144780"/>
                  </a:lnTo>
                  <a:lnTo>
                    <a:pt x="166116" y="146050"/>
                  </a:lnTo>
                  <a:lnTo>
                    <a:pt x="167132" y="144780"/>
                  </a:lnTo>
                  <a:close/>
                </a:path>
                <a:path w="2651760" h="162560">
                  <a:moveTo>
                    <a:pt x="21335" y="137160"/>
                  </a:moveTo>
                  <a:lnTo>
                    <a:pt x="19812" y="138430"/>
                  </a:lnTo>
                  <a:lnTo>
                    <a:pt x="20065" y="138430"/>
                  </a:lnTo>
                  <a:lnTo>
                    <a:pt x="21335" y="137160"/>
                  </a:lnTo>
                  <a:close/>
                </a:path>
                <a:path w="2651760" h="162560">
                  <a:moveTo>
                    <a:pt x="1546860" y="111247"/>
                  </a:moveTo>
                  <a:lnTo>
                    <a:pt x="1546860" y="111760"/>
                  </a:lnTo>
                  <a:lnTo>
                    <a:pt x="1552778" y="111760"/>
                  </a:lnTo>
                  <a:lnTo>
                    <a:pt x="1546860" y="111247"/>
                  </a:lnTo>
                  <a:close/>
                </a:path>
                <a:path w="2651760" h="162560">
                  <a:moveTo>
                    <a:pt x="1979676" y="102870"/>
                  </a:moveTo>
                  <a:lnTo>
                    <a:pt x="1546860" y="102870"/>
                  </a:lnTo>
                  <a:lnTo>
                    <a:pt x="1653266" y="111760"/>
                  </a:lnTo>
                  <a:lnTo>
                    <a:pt x="2002536" y="111760"/>
                  </a:lnTo>
                  <a:lnTo>
                    <a:pt x="1987296" y="105410"/>
                  </a:lnTo>
                  <a:lnTo>
                    <a:pt x="1979676" y="102870"/>
                  </a:lnTo>
                  <a:close/>
                </a:path>
                <a:path w="2651760" h="162560">
                  <a:moveTo>
                    <a:pt x="1952244" y="83820"/>
                  </a:moveTo>
                  <a:lnTo>
                    <a:pt x="1917192" y="83820"/>
                  </a:lnTo>
                  <a:lnTo>
                    <a:pt x="1937004" y="90170"/>
                  </a:lnTo>
                  <a:lnTo>
                    <a:pt x="1955292" y="95250"/>
                  </a:lnTo>
                  <a:lnTo>
                    <a:pt x="1972056" y="100330"/>
                  </a:lnTo>
                  <a:lnTo>
                    <a:pt x="1987296" y="105410"/>
                  </a:lnTo>
                  <a:lnTo>
                    <a:pt x="2002536" y="111760"/>
                  </a:lnTo>
                  <a:lnTo>
                    <a:pt x="2004060" y="102870"/>
                  </a:lnTo>
                  <a:lnTo>
                    <a:pt x="2005168" y="102870"/>
                  </a:lnTo>
                  <a:lnTo>
                    <a:pt x="1958339" y="85089"/>
                  </a:lnTo>
                  <a:lnTo>
                    <a:pt x="1952244" y="83820"/>
                  </a:lnTo>
                  <a:close/>
                </a:path>
                <a:path w="2651760" h="162560">
                  <a:moveTo>
                    <a:pt x="2005168" y="102870"/>
                  </a:moveTo>
                  <a:lnTo>
                    <a:pt x="2004060" y="102870"/>
                  </a:lnTo>
                  <a:lnTo>
                    <a:pt x="2002536" y="111760"/>
                  </a:lnTo>
                  <a:lnTo>
                    <a:pt x="2028444" y="111760"/>
                  </a:lnTo>
                  <a:lnTo>
                    <a:pt x="2005168" y="102870"/>
                  </a:lnTo>
                  <a:close/>
                </a:path>
                <a:path w="2651760" h="162560">
                  <a:moveTo>
                    <a:pt x="2104644" y="83820"/>
                  </a:moveTo>
                  <a:lnTo>
                    <a:pt x="2069592" y="83820"/>
                  </a:lnTo>
                  <a:lnTo>
                    <a:pt x="2089404" y="90170"/>
                  </a:lnTo>
                  <a:lnTo>
                    <a:pt x="2107692" y="95250"/>
                  </a:lnTo>
                  <a:lnTo>
                    <a:pt x="2124456" y="100330"/>
                  </a:lnTo>
                  <a:lnTo>
                    <a:pt x="2139696" y="105410"/>
                  </a:lnTo>
                  <a:lnTo>
                    <a:pt x="2154936" y="111760"/>
                  </a:lnTo>
                  <a:lnTo>
                    <a:pt x="2528316" y="111760"/>
                  </a:lnTo>
                  <a:lnTo>
                    <a:pt x="2613660" y="102870"/>
                  </a:lnTo>
                  <a:lnTo>
                    <a:pt x="2157984" y="102870"/>
                  </a:lnTo>
                  <a:lnTo>
                    <a:pt x="2110740" y="85089"/>
                  </a:lnTo>
                  <a:lnTo>
                    <a:pt x="2104644" y="83820"/>
                  </a:lnTo>
                  <a:close/>
                </a:path>
                <a:path w="2651760" h="162560">
                  <a:moveTo>
                    <a:pt x="2651760" y="102870"/>
                  </a:moveTo>
                  <a:lnTo>
                    <a:pt x="2613660" y="102870"/>
                  </a:lnTo>
                  <a:lnTo>
                    <a:pt x="2613660" y="111760"/>
                  </a:lnTo>
                  <a:lnTo>
                    <a:pt x="2616034" y="111760"/>
                  </a:lnTo>
                  <a:lnTo>
                    <a:pt x="2651760" y="107950"/>
                  </a:lnTo>
                  <a:lnTo>
                    <a:pt x="2651760" y="102870"/>
                  </a:lnTo>
                  <a:close/>
                </a:path>
                <a:path w="2651760" h="162560">
                  <a:moveTo>
                    <a:pt x="1546860" y="102870"/>
                  </a:moveTo>
                  <a:lnTo>
                    <a:pt x="1508760" y="102870"/>
                  </a:lnTo>
                  <a:lnTo>
                    <a:pt x="1508760" y="107950"/>
                  </a:lnTo>
                  <a:lnTo>
                    <a:pt x="1546860" y="111247"/>
                  </a:lnTo>
                  <a:lnTo>
                    <a:pt x="1546860" y="102870"/>
                  </a:lnTo>
                  <a:close/>
                </a:path>
                <a:path w="2651760" h="162560">
                  <a:moveTo>
                    <a:pt x="90423" y="102870"/>
                  </a:moveTo>
                  <a:lnTo>
                    <a:pt x="88392" y="102870"/>
                  </a:lnTo>
                  <a:lnTo>
                    <a:pt x="86868" y="104139"/>
                  </a:lnTo>
                  <a:lnTo>
                    <a:pt x="90423" y="102870"/>
                  </a:lnTo>
                  <a:close/>
                </a:path>
                <a:path w="2651760" h="162560">
                  <a:moveTo>
                    <a:pt x="1267968" y="10160"/>
                  </a:moveTo>
                  <a:lnTo>
                    <a:pt x="1115568" y="10160"/>
                  </a:lnTo>
                  <a:lnTo>
                    <a:pt x="1194816" y="12700"/>
                  </a:lnTo>
                  <a:lnTo>
                    <a:pt x="1272539" y="13970"/>
                  </a:lnTo>
                  <a:lnTo>
                    <a:pt x="1348739" y="16510"/>
                  </a:lnTo>
                  <a:lnTo>
                    <a:pt x="1385316" y="20320"/>
                  </a:lnTo>
                  <a:lnTo>
                    <a:pt x="1421892" y="21589"/>
                  </a:lnTo>
                  <a:lnTo>
                    <a:pt x="1528572" y="29210"/>
                  </a:lnTo>
                  <a:lnTo>
                    <a:pt x="1595627" y="35560"/>
                  </a:lnTo>
                  <a:lnTo>
                    <a:pt x="1627632" y="38100"/>
                  </a:lnTo>
                  <a:lnTo>
                    <a:pt x="1688592" y="45720"/>
                  </a:lnTo>
                  <a:lnTo>
                    <a:pt x="1719072" y="48260"/>
                  </a:lnTo>
                  <a:lnTo>
                    <a:pt x="1748027" y="53339"/>
                  </a:lnTo>
                  <a:lnTo>
                    <a:pt x="1775460" y="57150"/>
                  </a:lnTo>
                  <a:lnTo>
                    <a:pt x="1827276" y="66039"/>
                  </a:lnTo>
                  <a:lnTo>
                    <a:pt x="1851660" y="69850"/>
                  </a:lnTo>
                  <a:lnTo>
                    <a:pt x="1897380" y="80010"/>
                  </a:lnTo>
                  <a:lnTo>
                    <a:pt x="1917192" y="85089"/>
                  </a:lnTo>
                  <a:lnTo>
                    <a:pt x="1917192" y="83820"/>
                  </a:lnTo>
                  <a:lnTo>
                    <a:pt x="1952244" y="83820"/>
                  </a:lnTo>
                  <a:lnTo>
                    <a:pt x="1940052" y="81280"/>
                  </a:lnTo>
                  <a:lnTo>
                    <a:pt x="1920239" y="74930"/>
                  </a:lnTo>
                  <a:lnTo>
                    <a:pt x="1898904" y="69850"/>
                  </a:lnTo>
                  <a:lnTo>
                    <a:pt x="1853184" y="60960"/>
                  </a:lnTo>
                  <a:lnTo>
                    <a:pt x="1828800" y="57150"/>
                  </a:lnTo>
                  <a:lnTo>
                    <a:pt x="1776984" y="46989"/>
                  </a:lnTo>
                  <a:lnTo>
                    <a:pt x="1720596" y="39370"/>
                  </a:lnTo>
                  <a:lnTo>
                    <a:pt x="1690116" y="35560"/>
                  </a:lnTo>
                  <a:lnTo>
                    <a:pt x="1629156" y="29210"/>
                  </a:lnTo>
                  <a:lnTo>
                    <a:pt x="1595627" y="26670"/>
                  </a:lnTo>
                  <a:lnTo>
                    <a:pt x="1563624" y="22860"/>
                  </a:lnTo>
                  <a:lnTo>
                    <a:pt x="1528572" y="20320"/>
                  </a:lnTo>
                  <a:lnTo>
                    <a:pt x="1495044" y="16510"/>
                  </a:lnTo>
                  <a:lnTo>
                    <a:pt x="1489416" y="16119"/>
                  </a:lnTo>
                  <a:lnTo>
                    <a:pt x="1424939" y="13970"/>
                  </a:lnTo>
                  <a:lnTo>
                    <a:pt x="1347216" y="12700"/>
                  </a:lnTo>
                  <a:lnTo>
                    <a:pt x="1267968" y="10160"/>
                  </a:lnTo>
                  <a:close/>
                </a:path>
                <a:path w="2651760" h="162560">
                  <a:moveTo>
                    <a:pt x="1185672" y="0"/>
                  </a:moveTo>
                  <a:lnTo>
                    <a:pt x="1033272" y="0"/>
                  </a:lnTo>
                  <a:lnTo>
                    <a:pt x="1115568" y="1270"/>
                  </a:lnTo>
                  <a:lnTo>
                    <a:pt x="1194816" y="3810"/>
                  </a:lnTo>
                  <a:lnTo>
                    <a:pt x="1272539" y="5080"/>
                  </a:lnTo>
                  <a:lnTo>
                    <a:pt x="1386839" y="8889"/>
                  </a:lnTo>
                  <a:lnTo>
                    <a:pt x="1423416" y="12700"/>
                  </a:lnTo>
                  <a:lnTo>
                    <a:pt x="1458468" y="13970"/>
                  </a:lnTo>
                  <a:lnTo>
                    <a:pt x="1489416" y="16119"/>
                  </a:lnTo>
                  <a:lnTo>
                    <a:pt x="1501139" y="16510"/>
                  </a:lnTo>
                  <a:lnTo>
                    <a:pt x="1537716" y="20320"/>
                  </a:lnTo>
                  <a:lnTo>
                    <a:pt x="1574292" y="21589"/>
                  </a:lnTo>
                  <a:lnTo>
                    <a:pt x="1680972" y="29210"/>
                  </a:lnTo>
                  <a:lnTo>
                    <a:pt x="1748027" y="35560"/>
                  </a:lnTo>
                  <a:lnTo>
                    <a:pt x="1780032" y="38100"/>
                  </a:lnTo>
                  <a:lnTo>
                    <a:pt x="1840992" y="45720"/>
                  </a:lnTo>
                  <a:lnTo>
                    <a:pt x="1871472" y="48260"/>
                  </a:lnTo>
                  <a:lnTo>
                    <a:pt x="1900427" y="53339"/>
                  </a:lnTo>
                  <a:lnTo>
                    <a:pt x="1927860" y="57150"/>
                  </a:lnTo>
                  <a:lnTo>
                    <a:pt x="1979676" y="66039"/>
                  </a:lnTo>
                  <a:lnTo>
                    <a:pt x="2004060" y="69850"/>
                  </a:lnTo>
                  <a:lnTo>
                    <a:pt x="2049780" y="80010"/>
                  </a:lnTo>
                  <a:lnTo>
                    <a:pt x="2069592" y="85089"/>
                  </a:lnTo>
                  <a:lnTo>
                    <a:pt x="2069592" y="83820"/>
                  </a:lnTo>
                  <a:lnTo>
                    <a:pt x="2104644" y="83820"/>
                  </a:lnTo>
                  <a:lnTo>
                    <a:pt x="2092452" y="81280"/>
                  </a:lnTo>
                  <a:lnTo>
                    <a:pt x="2072639" y="74930"/>
                  </a:lnTo>
                  <a:lnTo>
                    <a:pt x="2051304" y="69850"/>
                  </a:lnTo>
                  <a:lnTo>
                    <a:pt x="2005584" y="60960"/>
                  </a:lnTo>
                  <a:lnTo>
                    <a:pt x="1981200" y="57150"/>
                  </a:lnTo>
                  <a:lnTo>
                    <a:pt x="1929384" y="46989"/>
                  </a:lnTo>
                  <a:lnTo>
                    <a:pt x="1872996" y="39370"/>
                  </a:lnTo>
                  <a:lnTo>
                    <a:pt x="1842516" y="35560"/>
                  </a:lnTo>
                  <a:lnTo>
                    <a:pt x="1781556" y="29210"/>
                  </a:lnTo>
                  <a:lnTo>
                    <a:pt x="1748027" y="26670"/>
                  </a:lnTo>
                  <a:lnTo>
                    <a:pt x="1716024" y="22860"/>
                  </a:lnTo>
                  <a:lnTo>
                    <a:pt x="1680972" y="20320"/>
                  </a:lnTo>
                  <a:lnTo>
                    <a:pt x="1647444" y="16510"/>
                  </a:lnTo>
                  <a:lnTo>
                    <a:pt x="1610868" y="13970"/>
                  </a:lnTo>
                  <a:lnTo>
                    <a:pt x="1575816" y="12700"/>
                  </a:lnTo>
                  <a:lnTo>
                    <a:pt x="1539239" y="8889"/>
                  </a:lnTo>
                  <a:lnTo>
                    <a:pt x="1424939" y="5080"/>
                  </a:lnTo>
                  <a:lnTo>
                    <a:pt x="1347216" y="3810"/>
                  </a:lnTo>
                  <a:lnTo>
                    <a:pt x="1267968" y="1270"/>
                  </a:lnTo>
                  <a:lnTo>
                    <a:pt x="1185672" y="0"/>
                  </a:lnTo>
                  <a:close/>
                </a:path>
                <a:path w="2651760" h="162560">
                  <a:moveTo>
                    <a:pt x="1033272" y="2655"/>
                  </a:moveTo>
                  <a:lnTo>
                    <a:pt x="1010412" y="3810"/>
                  </a:lnTo>
                  <a:lnTo>
                    <a:pt x="868680" y="7620"/>
                  </a:lnTo>
                  <a:lnTo>
                    <a:pt x="822960" y="10160"/>
                  </a:lnTo>
                  <a:lnTo>
                    <a:pt x="738034" y="16260"/>
                  </a:lnTo>
                  <a:lnTo>
                    <a:pt x="877824" y="12700"/>
                  </a:lnTo>
                  <a:lnTo>
                    <a:pt x="928116" y="10160"/>
                  </a:lnTo>
                  <a:lnTo>
                    <a:pt x="981456" y="10160"/>
                  </a:lnTo>
                  <a:lnTo>
                    <a:pt x="1033272" y="8889"/>
                  </a:lnTo>
                  <a:lnTo>
                    <a:pt x="1033272" y="2655"/>
                  </a:lnTo>
                  <a:close/>
                </a:path>
                <a:path w="2651760" h="162560">
                  <a:moveTo>
                    <a:pt x="1115568" y="1270"/>
                  </a:moveTo>
                  <a:lnTo>
                    <a:pt x="1109472" y="1270"/>
                  </a:lnTo>
                  <a:lnTo>
                    <a:pt x="1110889" y="9536"/>
                  </a:lnTo>
                  <a:lnTo>
                    <a:pt x="1185672" y="10160"/>
                  </a:lnTo>
                  <a:lnTo>
                    <a:pt x="1267968" y="10160"/>
                  </a:lnTo>
                  <a:lnTo>
                    <a:pt x="1347216" y="12700"/>
                  </a:lnTo>
                  <a:lnTo>
                    <a:pt x="1424939" y="13970"/>
                  </a:lnTo>
                  <a:lnTo>
                    <a:pt x="1489416" y="16119"/>
                  </a:lnTo>
                  <a:lnTo>
                    <a:pt x="1458468" y="13970"/>
                  </a:lnTo>
                  <a:lnTo>
                    <a:pt x="1423416" y="12700"/>
                  </a:lnTo>
                  <a:lnTo>
                    <a:pt x="1386839" y="8889"/>
                  </a:lnTo>
                  <a:lnTo>
                    <a:pt x="1272539" y="5080"/>
                  </a:lnTo>
                  <a:lnTo>
                    <a:pt x="1194816" y="3810"/>
                  </a:lnTo>
                  <a:lnTo>
                    <a:pt x="1115568" y="1270"/>
                  </a:lnTo>
                  <a:close/>
                </a:path>
                <a:path w="2651760" h="162560">
                  <a:moveTo>
                    <a:pt x="1033272" y="8889"/>
                  </a:moveTo>
                  <a:lnTo>
                    <a:pt x="981456" y="10160"/>
                  </a:lnTo>
                  <a:lnTo>
                    <a:pt x="1033272" y="10160"/>
                  </a:lnTo>
                  <a:lnTo>
                    <a:pt x="1033272" y="8889"/>
                  </a:lnTo>
                  <a:close/>
                </a:path>
                <a:path w="2651760" h="162560">
                  <a:moveTo>
                    <a:pt x="1033272" y="8889"/>
                  </a:moveTo>
                  <a:lnTo>
                    <a:pt x="1033272" y="10160"/>
                  </a:lnTo>
                  <a:lnTo>
                    <a:pt x="1110996" y="10160"/>
                  </a:lnTo>
                  <a:lnTo>
                    <a:pt x="1110889" y="9536"/>
                  </a:lnTo>
                  <a:lnTo>
                    <a:pt x="1033272" y="8889"/>
                  </a:lnTo>
                  <a:close/>
                </a:path>
                <a:path w="2651760" h="162560">
                  <a:moveTo>
                    <a:pt x="1110889" y="9536"/>
                  </a:moveTo>
                  <a:lnTo>
                    <a:pt x="1110996" y="10160"/>
                  </a:lnTo>
                  <a:lnTo>
                    <a:pt x="1185672" y="10160"/>
                  </a:lnTo>
                  <a:lnTo>
                    <a:pt x="1110889" y="9536"/>
                  </a:lnTo>
                  <a:close/>
                </a:path>
                <a:path w="2651760" h="162560">
                  <a:moveTo>
                    <a:pt x="1109472" y="1270"/>
                  </a:moveTo>
                  <a:lnTo>
                    <a:pt x="1060704" y="1270"/>
                  </a:lnTo>
                  <a:lnTo>
                    <a:pt x="1033272" y="2655"/>
                  </a:lnTo>
                  <a:lnTo>
                    <a:pt x="1033272" y="8889"/>
                  </a:lnTo>
                  <a:lnTo>
                    <a:pt x="1110889" y="9536"/>
                  </a:lnTo>
                  <a:lnTo>
                    <a:pt x="1109472" y="1270"/>
                  </a:lnTo>
                  <a:close/>
                </a:path>
                <a:path w="2651760" h="162560">
                  <a:moveTo>
                    <a:pt x="1033272" y="0"/>
                  </a:moveTo>
                  <a:lnTo>
                    <a:pt x="1033272" y="2655"/>
                  </a:lnTo>
                  <a:lnTo>
                    <a:pt x="1060704" y="1270"/>
                  </a:lnTo>
                  <a:lnTo>
                    <a:pt x="1115568" y="127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01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Pendugaan titik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8855" y="1590675"/>
            <a:ext cx="7654290" cy="4590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9135">
              <a:spcBef>
                <a:spcPts val="95"/>
              </a:spcBef>
              <a:tabLst>
                <a:tab pos="1934845" algn="l"/>
                <a:tab pos="2902585" algn="l"/>
              </a:tabLst>
            </a:pPr>
            <a:r>
              <a:rPr sz="2800" spc="-15" dirty="0">
                <a:latin typeface="Calibri"/>
                <a:cs typeface="Calibri"/>
              </a:rPr>
              <a:t>(Pendugaan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Titik),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yaitu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harga</a:t>
            </a:r>
            <a:r>
              <a:rPr sz="2800" spc="-15" dirty="0">
                <a:latin typeface="Calibri"/>
                <a:cs typeface="Calibri"/>
              </a:rPr>
              <a:t> parameter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diduga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satu	</a:t>
            </a:r>
            <a:r>
              <a:rPr sz="2800" spc="-25" dirty="0">
                <a:latin typeface="Calibri"/>
                <a:cs typeface="Calibri"/>
              </a:rPr>
              <a:t>harga	</a:t>
            </a:r>
            <a:r>
              <a:rPr sz="2800" spc="-15" dirty="0">
                <a:latin typeface="Calibri"/>
                <a:cs typeface="Calibri"/>
              </a:rPr>
              <a:t>yakni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sampelnya.</a:t>
            </a:r>
            <a:endParaRPr sz="2800" dirty="0">
              <a:latin typeface="Calibri"/>
              <a:cs typeface="Calibri"/>
            </a:endParaRPr>
          </a:p>
          <a:p>
            <a:pPr marL="285115">
              <a:spcBef>
                <a:spcPts val="670"/>
              </a:spcBef>
            </a:pPr>
            <a:r>
              <a:rPr sz="2800" b="1" spc="-20" dirty="0">
                <a:latin typeface="Calibri"/>
                <a:cs typeface="Calibri"/>
              </a:rPr>
              <a:t>Misalnya:</a:t>
            </a:r>
            <a:endParaRPr sz="2800" dirty="0">
              <a:latin typeface="Calibri"/>
              <a:cs typeface="Calibri"/>
            </a:endParaRPr>
          </a:p>
          <a:p>
            <a:pPr marL="285115" marR="5080" indent="322580">
              <a:spcBef>
                <a:spcPts val="670"/>
              </a:spcBef>
              <a:buAutoNum type="arabicPeriod"/>
              <a:tabLst>
                <a:tab pos="1046480" algn="l"/>
                <a:tab pos="1047750" algn="l"/>
                <a:tab pos="3669665" algn="l"/>
              </a:tabLst>
            </a:pPr>
            <a:r>
              <a:rPr sz="2800" b="1" spc="-15" dirty="0" err="1">
                <a:latin typeface="Calibri"/>
                <a:cs typeface="Calibri"/>
              </a:rPr>
              <a:t>Diperkirakan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rata-rata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20" dirty="0" err="1">
                <a:latin typeface="Calibri"/>
                <a:cs typeface="Calibri"/>
              </a:rPr>
              <a:t>harga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alibri"/>
                <a:cs typeface="Calibri"/>
              </a:rPr>
              <a:t>saham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Rp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5.000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per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alibri"/>
                <a:cs typeface="Calibri"/>
              </a:rPr>
              <a:t>lembar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 μ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lang="en-US" sz="2800" b="1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5.000).</a:t>
            </a:r>
            <a:endParaRPr sz="2800" dirty="0">
              <a:latin typeface="Calibri"/>
              <a:cs typeface="Calibri"/>
            </a:endParaRPr>
          </a:p>
          <a:p>
            <a:pPr marL="285115" marR="78105" indent="322580">
              <a:spcBef>
                <a:spcPts val="675"/>
              </a:spcBef>
              <a:buAutoNum type="arabicPeriod"/>
              <a:tabLst>
                <a:tab pos="1127760" algn="l"/>
                <a:tab pos="1129030" algn="l"/>
                <a:tab pos="4584065" algn="l"/>
              </a:tabLst>
            </a:pPr>
            <a:r>
              <a:rPr sz="2800" b="1" spc="-15" dirty="0" err="1">
                <a:latin typeface="Calibri"/>
                <a:cs typeface="Calibri"/>
              </a:rPr>
              <a:t>Diperkirakan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5" dirty="0" err="1">
                <a:latin typeface="Calibri"/>
                <a:cs typeface="Calibri"/>
              </a:rPr>
              <a:t>proporsi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alibri"/>
                <a:cs typeface="Calibri"/>
              </a:rPr>
              <a:t>saham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yang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30" dirty="0" err="1">
                <a:latin typeface="Calibri"/>
                <a:cs typeface="Calibri"/>
              </a:rPr>
              <a:t>risikonya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dirty="0" err="1">
                <a:latin typeface="Calibri"/>
                <a:cs typeface="Calibri"/>
              </a:rPr>
              <a:t>tinggi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alibri"/>
                <a:cs typeface="Calibri"/>
              </a:rPr>
              <a:t>sebesar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0,15</a:t>
            </a:r>
            <a:r>
              <a:rPr lang="en-US" sz="2800" b="1" spc="-5" dirty="0">
                <a:latin typeface="Calibri"/>
                <a:cs typeface="Calibri"/>
              </a:rPr>
              <a:t> </a:t>
            </a:r>
            <a:r>
              <a:rPr sz="2800" b="1" spc="-15" dirty="0" err="1">
                <a:latin typeface="Calibri"/>
                <a:cs typeface="Calibri"/>
              </a:rPr>
              <a:t>atau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15%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(p =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0,15)</a:t>
            </a:r>
            <a:endParaRPr sz="3850" dirty="0">
              <a:latin typeface="Calibri"/>
              <a:cs typeface="Calibri"/>
            </a:endParaRPr>
          </a:p>
          <a:p>
            <a:pPr marL="285115" marR="251460">
              <a:tabLst>
                <a:tab pos="2725420" algn="l"/>
              </a:tabLst>
            </a:pPr>
            <a:r>
              <a:rPr sz="2800" b="1" spc="-20" dirty="0" err="1">
                <a:latin typeface="Calibri"/>
                <a:cs typeface="Calibri"/>
              </a:rPr>
              <a:t>Kelemahannya</a:t>
            </a:r>
            <a:r>
              <a:rPr sz="2800" b="1" spc="-20" dirty="0">
                <a:latin typeface="Calibri"/>
                <a:cs typeface="Calibri"/>
              </a:rPr>
              <a:t>:	</a:t>
            </a:r>
            <a:r>
              <a:rPr sz="2800" b="1" spc="-15" dirty="0">
                <a:latin typeface="Calibri"/>
                <a:cs typeface="Calibri"/>
              </a:rPr>
              <a:t>Kita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tidak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dapat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mengetahui 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 err="1">
                <a:latin typeface="Calibri"/>
                <a:cs typeface="Calibri"/>
              </a:rPr>
              <a:t>berapa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 err="1" smtClean="0">
                <a:latin typeface="Calibri"/>
                <a:cs typeface="Calibri"/>
              </a:rPr>
              <a:t>jarak</a:t>
            </a:r>
            <a:r>
              <a:rPr sz="2800" b="1" spc="-15" dirty="0" smtClean="0">
                <a:latin typeface="Calibri"/>
                <a:cs typeface="Calibri"/>
              </a:rPr>
              <a:t>/</a:t>
            </a:r>
            <a:r>
              <a:rPr sz="2800" b="1" spc="-15" dirty="0" err="1" smtClean="0">
                <a:latin typeface="Calibri"/>
                <a:cs typeface="Calibri"/>
              </a:rPr>
              <a:t>selisih</a:t>
            </a:r>
            <a:r>
              <a:rPr sz="2800" b="1" spc="35" dirty="0" smtClean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nilai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pendugaan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(</a:t>
            </a:r>
            <a:r>
              <a:rPr sz="2800" b="1" i="1" spc="-15" dirty="0">
                <a:latin typeface="Calibri"/>
                <a:cs typeface="Calibri"/>
              </a:rPr>
              <a:t>estimate</a:t>
            </a:r>
            <a:r>
              <a:rPr sz="2800" b="1" spc="-15" dirty="0">
                <a:latin typeface="Calibri"/>
                <a:cs typeface="Calibri"/>
              </a:rPr>
              <a:t>)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terhadap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nilai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sebenarnya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</a:t>
            </a:r>
            <a:r>
              <a:rPr sz="2800" b="1" i="1" spc="-10" dirty="0">
                <a:latin typeface="Calibri"/>
                <a:cs typeface="Calibri"/>
              </a:rPr>
              <a:t>parameter</a:t>
            </a:r>
            <a:r>
              <a:rPr sz="2800" b="1" spc="-10" dirty="0">
                <a:latin typeface="Calibri"/>
                <a:cs typeface="Calibri"/>
              </a:rPr>
              <a:t>).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Pendugaan 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4030" y="1690688"/>
            <a:ext cx="7640320" cy="4745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 marR="5080" indent="-94615">
              <a:spcBef>
                <a:spcPts val="105"/>
              </a:spcBef>
              <a:buSzPct val="96875"/>
              <a:buFont typeface="Microsoft Sans Serif"/>
              <a:buChar char="•"/>
              <a:tabLst>
                <a:tab pos="156210" algn="l"/>
              </a:tabLst>
            </a:pPr>
            <a:r>
              <a:rPr sz="3200" spc="-15" dirty="0">
                <a:latin typeface="Calibri"/>
                <a:cs typeface="Calibri"/>
              </a:rPr>
              <a:t>(Pendugaan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Interval),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yaitu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harga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diduga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dengan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banyak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sekali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harga,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atau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harga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yang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hendak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diduga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terletak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dalam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batas</a:t>
            </a:r>
            <a:r>
              <a:rPr sz="3200" spc="-5" dirty="0">
                <a:latin typeface="Calibri"/>
                <a:cs typeface="Calibri"/>
              </a:rPr>
              <a:t> nilai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(interval)</a:t>
            </a:r>
            <a:endParaRPr lang="en-US" sz="3200" spc="-10" dirty="0">
              <a:latin typeface="Calibri"/>
              <a:cs typeface="Calibri"/>
            </a:endParaRPr>
          </a:p>
          <a:p>
            <a:pPr marL="12065" marR="5080">
              <a:spcBef>
                <a:spcPts val="105"/>
              </a:spcBef>
              <a:buSzPct val="96875"/>
              <a:tabLst>
                <a:tab pos="156210" algn="l"/>
              </a:tabLst>
            </a:pPr>
            <a:endParaRPr sz="4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Misal:</a:t>
            </a:r>
          </a:p>
          <a:p>
            <a:pPr marL="106680" marR="252095" indent="-94615">
              <a:spcBef>
                <a:spcPts val="765"/>
              </a:spcBef>
            </a:pPr>
            <a:r>
              <a:rPr sz="3200" spc="-25" dirty="0">
                <a:latin typeface="Calibri"/>
                <a:cs typeface="Calibri"/>
              </a:rPr>
              <a:t>Dikatakan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pengeluaran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mahasiswa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bulan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Kota</a:t>
            </a:r>
            <a:r>
              <a:rPr sz="3200" dirty="0">
                <a:latin typeface="Calibri"/>
                <a:cs typeface="Calibri"/>
              </a:rPr>
              <a:t> Malang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pada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rata-ratanya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Rp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200.000,00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500.000,00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4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Istilah Penting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864" y="1511189"/>
            <a:ext cx="7731759" cy="4980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1940" indent="-269875">
              <a:spcBef>
                <a:spcPts val="675"/>
              </a:spcBef>
              <a:buAutoNum type="arabicPeriod"/>
              <a:tabLst>
                <a:tab pos="282575" algn="l"/>
              </a:tabLst>
            </a:pPr>
            <a:r>
              <a:rPr sz="2400" b="1" spc="-35" dirty="0">
                <a:latin typeface="Calibri"/>
                <a:cs typeface="Calibri"/>
              </a:rPr>
              <a:t>Taksiran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Interval</a:t>
            </a:r>
            <a:endParaRPr sz="2400" dirty="0">
              <a:latin typeface="Calibri"/>
              <a:cs typeface="Calibri"/>
            </a:endParaRPr>
          </a:p>
          <a:p>
            <a:pPr marL="281940" marR="508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Apabila </a:t>
            </a:r>
            <a:r>
              <a:rPr sz="2400" spc="-10" dirty="0">
                <a:latin typeface="Calibri"/>
                <a:cs typeface="Calibri"/>
              </a:rPr>
              <a:t>kita </a:t>
            </a:r>
            <a:r>
              <a:rPr sz="2400" spc="-5" dirty="0">
                <a:latin typeface="Calibri"/>
                <a:cs typeface="Calibri"/>
              </a:rPr>
              <a:t>menaksir sebuah </a:t>
            </a:r>
            <a:r>
              <a:rPr sz="2400" spc="-20" dirty="0">
                <a:latin typeface="Calibri"/>
                <a:cs typeface="Calibri"/>
              </a:rPr>
              <a:t>harga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5" dirty="0">
                <a:latin typeface="Calibri"/>
                <a:cs typeface="Calibri"/>
              </a:rPr>
              <a:t>sebuah </a:t>
            </a:r>
            <a:r>
              <a:rPr sz="2400" spc="-10" dirty="0">
                <a:latin typeface="Calibri"/>
                <a:cs typeface="Calibri"/>
              </a:rPr>
              <a:t>interval,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maka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akan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memperoleh</a:t>
            </a:r>
            <a:r>
              <a:rPr sz="2400" spc="-15" dirty="0">
                <a:latin typeface="Calibri"/>
                <a:cs typeface="Calibri"/>
              </a:rPr>
              <a:t> taksiran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interval. </a:t>
            </a:r>
            <a:r>
              <a:rPr sz="2400" spc="-5" dirty="0">
                <a:latin typeface="Calibri"/>
                <a:cs typeface="Calibri"/>
              </a:rPr>
              <a:t>Misalkan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saja:</a:t>
            </a:r>
            <a:endParaRPr sz="2400" dirty="0">
              <a:latin typeface="Calibri"/>
              <a:cs typeface="Calibri"/>
            </a:endParaRPr>
          </a:p>
          <a:p>
            <a:pPr marL="281940" marR="350520" indent="139700"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Dikatakan </a:t>
            </a:r>
            <a:r>
              <a:rPr sz="2400" spc="-10" dirty="0">
                <a:latin typeface="Calibri"/>
                <a:cs typeface="Calibri"/>
              </a:rPr>
              <a:t>pengeluaran </a:t>
            </a:r>
            <a:r>
              <a:rPr sz="2400" spc="-5" dirty="0">
                <a:latin typeface="Calibri"/>
                <a:cs typeface="Calibri"/>
              </a:rPr>
              <a:t>mahasiswa per bulan di </a:t>
            </a:r>
            <a:r>
              <a:rPr sz="2400" spc="-25" dirty="0">
                <a:latin typeface="Calibri"/>
                <a:cs typeface="Calibri"/>
              </a:rPr>
              <a:t>Kota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rata-ratanya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200.000,00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500.000,00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spcBef>
                <a:spcPts val="575"/>
              </a:spcBef>
              <a:buAutoNum type="arabicPeriod" startAt="2"/>
              <a:tabLst>
                <a:tab pos="311785" algn="l"/>
                <a:tab pos="3379470" algn="l"/>
              </a:tabLst>
            </a:pPr>
            <a:r>
              <a:rPr sz="2400" b="1" spc="-15" dirty="0">
                <a:latin typeface="Calibri"/>
                <a:cs typeface="Calibri"/>
              </a:rPr>
              <a:t>Batas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Bawah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dan </a:t>
            </a:r>
            <a:r>
              <a:rPr sz="2400" b="1" spc="-15" dirty="0">
                <a:latin typeface="Calibri"/>
                <a:cs typeface="Calibri"/>
              </a:rPr>
              <a:t>Batas	</a:t>
            </a:r>
            <a:r>
              <a:rPr sz="2400" b="1" spc="-30" dirty="0">
                <a:latin typeface="Calibri"/>
                <a:cs typeface="Calibri"/>
              </a:rPr>
              <a:t>Atas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taksiran </a:t>
            </a:r>
            <a:r>
              <a:rPr sz="2400" b="1" spc="-10" dirty="0">
                <a:latin typeface="Calibri"/>
                <a:cs typeface="Calibri"/>
              </a:rPr>
              <a:t>Interval</a:t>
            </a:r>
            <a:endParaRPr sz="2400" dirty="0">
              <a:latin typeface="Calibri"/>
              <a:cs typeface="Calibri"/>
            </a:endParaRPr>
          </a:p>
          <a:p>
            <a:pPr marL="281940" marR="411480">
              <a:spcBef>
                <a:spcPts val="580"/>
              </a:spcBef>
              <a:tabLst>
                <a:tab pos="3194050" algn="l"/>
              </a:tabLst>
            </a:pPr>
            <a:r>
              <a:rPr sz="2400" spc="-5" dirty="0">
                <a:latin typeface="Calibri"/>
                <a:cs typeface="Calibri"/>
              </a:rPr>
              <a:t>Setiap </a:t>
            </a:r>
            <a:r>
              <a:rPr sz="2400" spc="-15" dirty="0">
                <a:latin typeface="Calibri"/>
                <a:cs typeface="Calibri"/>
              </a:rPr>
              <a:t>taksiran </a:t>
            </a:r>
            <a:r>
              <a:rPr sz="2400" spc="-10" dirty="0">
                <a:latin typeface="Calibri"/>
                <a:cs typeface="Calibri"/>
              </a:rPr>
              <a:t>interval mempunyai Batas Bawah </a:t>
            </a:r>
            <a:r>
              <a:rPr sz="2400" spc="-15" dirty="0">
                <a:latin typeface="Calibri"/>
                <a:cs typeface="Calibri"/>
              </a:rPr>
              <a:t>taksiran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lower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limit)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Batas	</a:t>
            </a:r>
            <a:r>
              <a:rPr sz="2400" spc="-25" dirty="0">
                <a:latin typeface="Calibri"/>
                <a:cs typeface="Calibri"/>
              </a:rPr>
              <a:t>Atas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taksiran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upper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limit)</a:t>
            </a:r>
            <a:endParaRPr sz="2400" dirty="0">
              <a:latin typeface="Calibri"/>
              <a:cs typeface="Calibri"/>
            </a:endParaRPr>
          </a:p>
          <a:p>
            <a:pPr marL="316230" indent="-304165">
              <a:spcBef>
                <a:spcPts val="575"/>
              </a:spcBef>
              <a:buAutoNum type="arabicPeriod" startAt="3"/>
              <a:tabLst>
                <a:tab pos="316865" algn="l"/>
              </a:tabLst>
            </a:pPr>
            <a:r>
              <a:rPr sz="2400" b="1" spc="-15" dirty="0">
                <a:latin typeface="Calibri"/>
                <a:cs typeface="Calibri"/>
              </a:rPr>
              <a:t>Interval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Kepercayaan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Confidence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Interval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81940" marR="373380" indent="2540"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Apabila </a:t>
            </a:r>
            <a:r>
              <a:rPr sz="2400" spc="-15" dirty="0">
                <a:latin typeface="Calibri"/>
                <a:cs typeface="Calibri"/>
              </a:rPr>
              <a:t>kepada </a:t>
            </a:r>
            <a:r>
              <a:rPr sz="2400" spc="-5" dirty="0">
                <a:latin typeface="Calibri"/>
                <a:cs typeface="Calibri"/>
              </a:rPr>
              <a:t>sebuah </a:t>
            </a:r>
            <a:r>
              <a:rPr sz="2400" spc="-15" dirty="0">
                <a:latin typeface="Calibri"/>
                <a:cs typeface="Calibri"/>
              </a:rPr>
              <a:t>taksiran </a:t>
            </a:r>
            <a:r>
              <a:rPr sz="2400" spc="-10" dirty="0">
                <a:latin typeface="Calibri"/>
                <a:cs typeface="Calibri"/>
              </a:rPr>
              <a:t>interval </a:t>
            </a:r>
            <a:r>
              <a:rPr sz="2400" spc="-5" dirty="0">
                <a:latin typeface="Calibri"/>
                <a:cs typeface="Calibri"/>
              </a:rPr>
              <a:t>kita memberikan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 </a:t>
            </a:r>
            <a:r>
              <a:rPr sz="2400" spc="-10" dirty="0">
                <a:latin typeface="Calibri"/>
                <a:cs typeface="Calibri"/>
              </a:rPr>
              <a:t>tertentu </a:t>
            </a:r>
            <a:r>
              <a:rPr sz="2400" spc="-5" dirty="0">
                <a:latin typeface="Calibri"/>
                <a:cs typeface="Calibri"/>
              </a:rPr>
              <a:t>(dalam </a:t>
            </a:r>
            <a:r>
              <a:rPr sz="2400" spc="-10" dirty="0">
                <a:latin typeface="Calibri"/>
                <a:cs typeface="Calibri"/>
              </a:rPr>
              <a:t>bentuk persentase), maka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taksiran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terebut </a:t>
            </a:r>
            <a:r>
              <a:rPr sz="2400" spc="-15" dirty="0">
                <a:latin typeface="Calibri"/>
                <a:cs typeface="Calibri"/>
              </a:rPr>
              <a:t>namanya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6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Istilah Penting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5263" y="1647666"/>
            <a:ext cx="7887970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4. </a:t>
            </a:r>
            <a:r>
              <a:rPr sz="2400" spc="-15" dirty="0">
                <a:latin typeface="Calibri"/>
                <a:cs typeface="Calibri"/>
              </a:rPr>
              <a:t>Koefisien/Derajat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Coefficient of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Confidence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367665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Statistika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klasik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memberikan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dua </a:t>
            </a:r>
            <a:r>
              <a:rPr sz="2400" spc="-15" dirty="0">
                <a:latin typeface="Calibri"/>
                <a:cs typeface="Calibri"/>
              </a:rPr>
              <a:t>koefisien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</a:t>
            </a:r>
            <a:r>
              <a:rPr sz="2400" spc="-10" dirty="0">
                <a:latin typeface="Calibri"/>
                <a:cs typeface="Calibri"/>
              </a:rPr>
              <a:t> yaitu</a:t>
            </a:r>
            <a:endParaRPr sz="2400" dirty="0">
              <a:latin typeface="Calibri"/>
              <a:cs typeface="Calibri"/>
            </a:endParaRPr>
          </a:p>
          <a:p>
            <a:pPr marL="36766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95%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99%.</a:t>
            </a:r>
            <a:endParaRPr sz="2400" dirty="0">
              <a:latin typeface="Calibri"/>
              <a:cs typeface="Calibri"/>
            </a:endParaRPr>
          </a:p>
          <a:p>
            <a:pPr marL="422275" marR="102870" indent="-55244">
              <a:lnSpc>
                <a:spcPct val="110000"/>
              </a:lnSpc>
              <a:tabLst>
                <a:tab pos="6644640" algn="l"/>
              </a:tabLst>
            </a:pPr>
            <a:r>
              <a:rPr sz="2400" spc="-15" dirty="0">
                <a:latin typeface="Calibri"/>
                <a:cs typeface="Calibri"/>
              </a:rPr>
              <a:t>Koefisien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 </a:t>
            </a:r>
            <a:r>
              <a:rPr sz="2400" spc="-15" dirty="0">
                <a:latin typeface="Calibri"/>
                <a:cs typeface="Calibri"/>
              </a:rPr>
              <a:t>secara</a:t>
            </a:r>
            <a:r>
              <a:rPr sz="2400" spc="-5" dirty="0">
                <a:latin typeface="Calibri"/>
                <a:cs typeface="Calibri"/>
              </a:rPr>
              <a:t> umum ditulis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	</a:t>
            </a:r>
            <a:r>
              <a:rPr sz="2400" spc="-5" dirty="0">
                <a:latin typeface="Calibri"/>
                <a:cs typeface="Calibri"/>
              </a:rPr>
              <a:t>α) 100%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Jika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koefisien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95%=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(1-α)100%=95%→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0,05</a:t>
            </a:r>
            <a:endParaRPr sz="2400" dirty="0">
              <a:latin typeface="Calibri"/>
              <a:cs typeface="Calibri"/>
            </a:endParaRPr>
          </a:p>
          <a:p>
            <a:pPr marL="3561715">
              <a:spcBef>
                <a:spcPts val="290"/>
              </a:spcBef>
            </a:pPr>
            <a:r>
              <a:rPr sz="2400" spc="-5" dirty="0">
                <a:latin typeface="Calibri"/>
                <a:cs typeface="Calibri"/>
              </a:rPr>
              <a:t>99%=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(1-α)100%=99%→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0,01</a:t>
            </a:r>
            <a:endParaRPr sz="2400" dirty="0">
              <a:latin typeface="Calibri"/>
              <a:cs typeface="Calibri"/>
            </a:endParaRPr>
          </a:p>
          <a:p>
            <a:pPr marL="367665" marR="241300" indent="-1397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Calibri"/>
                <a:cs typeface="Calibri"/>
              </a:rPr>
              <a:t>Makin tinggi </a:t>
            </a:r>
            <a:r>
              <a:rPr sz="2400" spc="-15" dirty="0">
                <a:latin typeface="Calibri"/>
                <a:cs typeface="Calibri"/>
              </a:rPr>
              <a:t>koefisien </a:t>
            </a:r>
            <a:r>
              <a:rPr sz="2400" spc="-20" dirty="0">
                <a:latin typeface="Calibri"/>
                <a:cs typeface="Calibri"/>
              </a:rPr>
              <a:t>kepercayaan </a:t>
            </a:r>
            <a:r>
              <a:rPr sz="2400" dirty="0">
                <a:latin typeface="Calibri"/>
                <a:cs typeface="Calibri"/>
              </a:rPr>
              <a:t>makin </a:t>
            </a:r>
            <a:r>
              <a:rPr sz="2400" spc="-5" dirty="0">
                <a:latin typeface="Calibri"/>
                <a:cs typeface="Calibri"/>
              </a:rPr>
              <a:t>lebar </a:t>
            </a:r>
            <a:r>
              <a:rPr sz="2400" spc="-10" dirty="0">
                <a:latin typeface="Calibri"/>
                <a:cs typeface="Calibri"/>
              </a:rPr>
              <a:t>interval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taksiran, </a:t>
            </a:r>
            <a:r>
              <a:rPr sz="2400" spc="-10" dirty="0">
                <a:latin typeface="Calibri"/>
                <a:cs typeface="Calibri"/>
              </a:rPr>
              <a:t>tetapi </a:t>
            </a:r>
            <a:r>
              <a:rPr sz="2400" spc="-5" dirty="0">
                <a:latin typeface="Calibri"/>
                <a:cs typeface="Calibri"/>
              </a:rPr>
              <a:t>dalam penelitian </a:t>
            </a:r>
            <a:r>
              <a:rPr sz="2400" spc="-10" dirty="0">
                <a:latin typeface="Calibri"/>
                <a:cs typeface="Calibri"/>
              </a:rPr>
              <a:t>interval yang </a:t>
            </a:r>
            <a:r>
              <a:rPr sz="2400" spc="-5" dirty="0">
                <a:latin typeface="Calibri"/>
                <a:cs typeface="Calibri"/>
              </a:rPr>
              <a:t>terlalu lebar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 </a:t>
            </a:r>
            <a:r>
              <a:rPr sz="2400" spc="-5" dirty="0">
                <a:latin typeface="Calibri"/>
                <a:cs typeface="Calibri"/>
              </a:rPr>
              <a:t>baik. </a:t>
            </a:r>
            <a:r>
              <a:rPr sz="2400" spc="-10" dirty="0">
                <a:latin typeface="Calibri"/>
                <a:cs typeface="Calibri"/>
              </a:rPr>
              <a:t>Seorang </a:t>
            </a:r>
            <a:r>
              <a:rPr sz="2400" spc="-5" dirty="0">
                <a:latin typeface="Calibri"/>
                <a:cs typeface="Calibri"/>
              </a:rPr>
              <a:t>peneliti menghendaki </a:t>
            </a:r>
            <a:r>
              <a:rPr sz="2400" spc="-15" dirty="0">
                <a:latin typeface="Calibri"/>
                <a:cs typeface="Calibri"/>
              </a:rPr>
              <a:t>derajat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kepercayaan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dirty="0">
                <a:latin typeface="Calibri"/>
                <a:cs typeface="Calibri"/>
              </a:rPr>
              <a:t>tinggi </a:t>
            </a:r>
            <a:r>
              <a:rPr sz="2400" spc="-5" dirty="0">
                <a:latin typeface="Calibri"/>
                <a:cs typeface="Calibri"/>
              </a:rPr>
              <a:t>dan </a:t>
            </a:r>
            <a:r>
              <a:rPr sz="2400" spc="-10" dirty="0">
                <a:latin typeface="Calibri"/>
                <a:cs typeface="Calibri"/>
              </a:rPr>
              <a:t>interval yang </a:t>
            </a:r>
            <a:r>
              <a:rPr sz="2400" spc="-5" dirty="0">
                <a:latin typeface="Calibri"/>
                <a:cs typeface="Calibri"/>
              </a:rPr>
              <a:t>sempit. </a:t>
            </a:r>
            <a:r>
              <a:rPr sz="2400" spc="-10" dirty="0">
                <a:latin typeface="Calibri"/>
                <a:cs typeface="Calibri"/>
              </a:rPr>
              <a:t>Keadaan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 bisa dicapai </a:t>
            </a:r>
            <a:r>
              <a:rPr sz="2400" spc="-15" dirty="0">
                <a:latin typeface="Calibri"/>
                <a:cs typeface="Calibri"/>
              </a:rPr>
              <a:t>dengan </a:t>
            </a:r>
            <a:r>
              <a:rPr sz="2400" spc="-20" dirty="0">
                <a:latin typeface="Calibri"/>
                <a:cs typeface="Calibri"/>
              </a:rPr>
              <a:t>cara </a:t>
            </a:r>
            <a:r>
              <a:rPr sz="2400" spc="-10" dirty="0">
                <a:latin typeface="Calibri"/>
                <a:cs typeface="Calibri"/>
              </a:rPr>
              <a:t>menentukan </a:t>
            </a:r>
            <a:r>
              <a:rPr sz="2400" spc="-5" dirty="0">
                <a:latin typeface="Calibri"/>
                <a:cs typeface="Calibri"/>
              </a:rPr>
              <a:t>terlebih dahulu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berapa </a:t>
            </a:r>
            <a:r>
              <a:rPr sz="2400" spc="-20" dirty="0">
                <a:latin typeface="Calibri"/>
                <a:cs typeface="Calibri"/>
              </a:rPr>
              <a:t>ukuran</a:t>
            </a:r>
            <a:r>
              <a:rPr sz="2400" spc="-5" dirty="0">
                <a:latin typeface="Calibri"/>
                <a:cs typeface="Calibri"/>
              </a:rPr>
              <a:t> sampel.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96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 Umum Estimasi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4545" y="1549559"/>
            <a:ext cx="8042909" cy="49034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0375" marR="280035" indent="-448309">
              <a:lnSpc>
                <a:spcPct val="96200"/>
              </a:lnSpc>
              <a:spcBef>
                <a:spcPts val="250"/>
              </a:spcBef>
              <a:buFont typeface="Microsoft Sans Serif"/>
              <a:buChar char="•"/>
              <a:tabLst>
                <a:tab pos="460375" algn="l"/>
                <a:tab pos="461009" algn="l"/>
              </a:tabLst>
            </a:pPr>
            <a:r>
              <a:rPr sz="3200" spc="-50" dirty="0">
                <a:latin typeface="Calibri"/>
                <a:cs typeface="Calibri"/>
              </a:rPr>
              <a:t>Tentukan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secara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tegas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parameter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henda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did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</a:t>
            </a:r>
            <a:r>
              <a:rPr sz="3200" spc="-7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a-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(</a:t>
            </a:r>
            <a:r>
              <a:rPr sz="3350" i="1" spc="-1505" dirty="0">
                <a:latin typeface="Courier New"/>
                <a:cs typeface="Courier New"/>
              </a:rPr>
              <a:t></a:t>
            </a:r>
            <a:r>
              <a:rPr sz="3200" i="1" spc="-5" dirty="0">
                <a:latin typeface="Calibri"/>
                <a:cs typeface="Calibri"/>
              </a:rPr>
              <a:t>)</a:t>
            </a:r>
            <a:r>
              <a:rPr sz="3200" i="1" dirty="0">
                <a:latin typeface="Calibri"/>
                <a:cs typeface="Calibri"/>
              </a:rPr>
              <a:t>,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apa</a:t>
            </a:r>
            <a:r>
              <a:rPr sz="3200" spc="-7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ah  </a:t>
            </a: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ase/p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opo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(</a:t>
            </a:r>
            <a:r>
              <a:rPr sz="3350" i="1" spc="-1590" dirty="0">
                <a:latin typeface="Courier New"/>
                <a:cs typeface="Courier New"/>
              </a:rPr>
              <a:t></a:t>
            </a:r>
            <a:r>
              <a:rPr sz="3200" i="1" dirty="0">
                <a:latin typeface="Calibri"/>
                <a:cs typeface="Calibri"/>
              </a:rPr>
              <a:t>)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ang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lain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a.</a:t>
            </a:r>
          </a:p>
          <a:p>
            <a:pPr marL="460375" marR="471170" indent="-448309">
              <a:lnSpc>
                <a:spcPct val="100600"/>
              </a:lnSpc>
              <a:spcBef>
                <a:spcPts val="685"/>
              </a:spcBef>
              <a:buFont typeface="Microsoft Sans Serif"/>
              <a:buChar char="•"/>
              <a:tabLst>
                <a:tab pos="460375" algn="l"/>
                <a:tab pos="461009" algn="l"/>
              </a:tabLst>
            </a:pPr>
            <a:r>
              <a:rPr sz="3200" spc="-50" dirty="0">
                <a:latin typeface="Calibri"/>
                <a:cs typeface="Calibri"/>
              </a:rPr>
              <a:t>Tentukan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besar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koefisien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kepercayaan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yang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akan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digunakan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(1- </a:t>
            </a:r>
            <a:r>
              <a:rPr sz="3200" spc="-175" dirty="0">
                <a:latin typeface="Segoe UI Symbol"/>
                <a:cs typeface="Segoe UI Symbol"/>
              </a:rPr>
              <a:t></a:t>
            </a:r>
            <a:r>
              <a:rPr sz="3200" spc="-175" dirty="0">
                <a:latin typeface="Calibri"/>
                <a:cs typeface="Calibri"/>
              </a:rPr>
              <a:t>)100%.</a:t>
            </a:r>
            <a:endParaRPr sz="3200" dirty="0">
              <a:latin typeface="Calibri"/>
              <a:cs typeface="Calibri"/>
            </a:endParaRPr>
          </a:p>
          <a:p>
            <a:pPr marL="460375" indent="-448309">
              <a:spcBef>
                <a:spcPts val="745"/>
              </a:spcBef>
              <a:buFont typeface="Microsoft Sans Serif"/>
              <a:buChar char="•"/>
              <a:tabLst>
                <a:tab pos="460375" algn="l"/>
                <a:tab pos="461009" algn="l"/>
                <a:tab pos="3322954" algn="l"/>
              </a:tabLst>
            </a:pPr>
            <a:r>
              <a:rPr sz="3200" spc="-15" dirty="0">
                <a:latin typeface="Calibri"/>
                <a:cs typeface="Calibri"/>
              </a:rPr>
              <a:t>Kumpulkan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	</a:t>
            </a:r>
            <a:r>
              <a:rPr sz="3200" dirty="0">
                <a:latin typeface="Calibri"/>
                <a:cs typeface="Calibri"/>
              </a:rPr>
              <a:t>melalui </a:t>
            </a:r>
            <a:r>
              <a:rPr sz="3200" spc="-5" dirty="0">
                <a:latin typeface="Calibri"/>
                <a:cs typeface="Calibri"/>
              </a:rPr>
              <a:t>sampel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berukuran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n.</a:t>
            </a:r>
            <a:endParaRPr sz="3200" dirty="0">
              <a:latin typeface="Calibri"/>
              <a:cs typeface="Calibri"/>
            </a:endParaRPr>
          </a:p>
          <a:p>
            <a:pPr marL="460375" indent="-448309">
              <a:spcBef>
                <a:spcPts val="770"/>
              </a:spcBef>
              <a:buFont typeface="Microsoft Sans Serif"/>
              <a:buChar char="•"/>
              <a:tabLst>
                <a:tab pos="460375" algn="l"/>
                <a:tab pos="461009" algn="l"/>
                <a:tab pos="4710430" algn="l"/>
              </a:tabLst>
            </a:pPr>
            <a:r>
              <a:rPr sz="3200" spc="-15" dirty="0">
                <a:latin typeface="Calibri"/>
                <a:cs typeface="Calibri"/>
              </a:rPr>
              <a:t>Gunakan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rumus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estimasi	</a:t>
            </a:r>
            <a:r>
              <a:rPr sz="3200" spc="-15" dirty="0">
                <a:latin typeface="Calibri"/>
                <a:cs typeface="Calibri"/>
              </a:rPr>
              <a:t>yang tepat.</a:t>
            </a:r>
            <a:endParaRPr sz="3200" dirty="0">
              <a:latin typeface="Calibri"/>
              <a:cs typeface="Calibri"/>
            </a:endParaRPr>
          </a:p>
          <a:p>
            <a:pPr marL="460375" indent="-448309">
              <a:spcBef>
                <a:spcPts val="765"/>
              </a:spcBef>
              <a:buFont typeface="Microsoft Sans Serif"/>
              <a:buChar char="•"/>
              <a:tabLst>
                <a:tab pos="460375" algn="l"/>
                <a:tab pos="461009" algn="l"/>
              </a:tabLst>
            </a:pPr>
            <a:r>
              <a:rPr sz="3200" spc="-20" dirty="0">
                <a:latin typeface="Calibri"/>
                <a:cs typeface="Calibri"/>
              </a:rPr>
              <a:t>Lakukan</a:t>
            </a:r>
            <a:r>
              <a:rPr sz="3200" spc="-10" dirty="0">
                <a:latin typeface="Calibri"/>
                <a:cs typeface="Calibri"/>
              </a:rPr>
              <a:t> perhitungan</a:t>
            </a:r>
            <a:endParaRPr sz="3200" dirty="0">
              <a:latin typeface="Calibri"/>
              <a:cs typeface="Calibri"/>
            </a:endParaRPr>
          </a:p>
          <a:p>
            <a:pPr marL="460375" indent="-448309">
              <a:spcBef>
                <a:spcPts val="770"/>
              </a:spcBef>
              <a:buFont typeface="Microsoft Sans Serif"/>
              <a:buChar char="•"/>
              <a:tabLst>
                <a:tab pos="460375" algn="l"/>
                <a:tab pos="461009" algn="l"/>
              </a:tabLst>
            </a:pPr>
            <a:r>
              <a:rPr sz="3200" spc="-10" dirty="0">
                <a:latin typeface="Calibri"/>
                <a:cs typeface="Calibri"/>
              </a:rPr>
              <a:t>Berikan </a:t>
            </a:r>
            <a:r>
              <a:rPr sz="3200" spc="-15" dirty="0">
                <a:latin typeface="Calibri"/>
                <a:cs typeface="Calibri"/>
              </a:rPr>
              <a:t>kesimpulan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statistis.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25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Menaksir</a:t>
            </a:r>
            <a:r>
              <a:rPr lang="fi-FI" dirty="0"/>
              <a:t> Rata-rata 1 Populasi (μ)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3293" y="2260126"/>
            <a:ext cx="3415029" cy="9836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spcBef>
                <a:spcPts val="800"/>
              </a:spcBef>
            </a:pPr>
            <a:r>
              <a:rPr sz="2800" spc="-5" dirty="0">
                <a:latin typeface="Calibri"/>
                <a:cs typeface="Calibri"/>
              </a:rPr>
              <a:t>a.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Sampel Besar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≥30)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600"/>
              </a:spcBef>
            </a:pPr>
            <a:r>
              <a:rPr sz="2400" dirty="0">
                <a:latin typeface="Calibri"/>
                <a:cs typeface="Calibri"/>
              </a:rPr>
              <a:t>Rumus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Estimasi: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4831" y="3829811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395988" y="4357888"/>
            <a:ext cx="773430" cy="656590"/>
            <a:chOff x="2871988" y="4357888"/>
            <a:chExt cx="773430" cy="656590"/>
          </a:xfrm>
        </p:grpSpPr>
        <p:sp>
          <p:nvSpPr>
            <p:cNvPr id="7" name="object 7"/>
            <p:cNvSpPr/>
            <p:nvPr/>
          </p:nvSpPr>
          <p:spPr>
            <a:xfrm>
              <a:off x="2884931" y="4768595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20">
                  <a:moveTo>
                    <a:pt x="0" y="45719"/>
                  </a:moveTo>
                  <a:lnTo>
                    <a:pt x="79247" y="0"/>
                  </a:lnTo>
                </a:path>
              </a:pathLst>
            </a:custGeom>
            <a:ln w="25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4179" y="4782311"/>
              <a:ext cx="114300" cy="205740"/>
            </a:xfrm>
            <a:custGeom>
              <a:avLst/>
              <a:gdLst/>
              <a:ahLst/>
              <a:cxnLst/>
              <a:rect l="l" t="t" r="r" b="b"/>
              <a:pathLst>
                <a:path w="114300" h="205739">
                  <a:moveTo>
                    <a:pt x="0" y="0"/>
                  </a:moveTo>
                  <a:lnTo>
                    <a:pt x="114299" y="205739"/>
                  </a:lnTo>
                </a:path>
              </a:pathLst>
            </a:custGeom>
            <a:ln w="51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0671" y="4370831"/>
              <a:ext cx="554990" cy="617220"/>
            </a:xfrm>
            <a:custGeom>
              <a:avLst/>
              <a:gdLst/>
              <a:ahLst/>
              <a:cxnLst/>
              <a:rect l="l" t="t" r="r" b="b"/>
              <a:pathLst>
                <a:path w="554989" h="617220">
                  <a:moveTo>
                    <a:pt x="0" y="617219"/>
                  </a:moveTo>
                  <a:lnTo>
                    <a:pt x="152399" y="0"/>
                  </a:lnTo>
                </a:path>
                <a:path w="554989" h="617220">
                  <a:moveTo>
                    <a:pt x="152399" y="0"/>
                  </a:moveTo>
                  <a:lnTo>
                    <a:pt x="554735" y="0"/>
                  </a:lnTo>
                </a:path>
              </a:pathLst>
            </a:custGeom>
            <a:ln w="25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343401" y="4256531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4">
                <a:moveTo>
                  <a:pt x="0" y="0"/>
                </a:moveTo>
                <a:lnTo>
                  <a:pt x="877823" y="0"/>
                </a:lnTo>
              </a:path>
            </a:pathLst>
          </a:custGeom>
          <a:ln w="2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29627" y="3829811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>
                <a:moveTo>
                  <a:pt x="0" y="0"/>
                </a:moveTo>
                <a:lnTo>
                  <a:pt x="425195" y="0"/>
                </a:lnTo>
              </a:path>
            </a:pathLst>
          </a:custGeom>
          <a:ln w="2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9129532" y="4357888"/>
            <a:ext cx="773430" cy="656590"/>
            <a:chOff x="7605532" y="4357888"/>
            <a:chExt cx="773430" cy="656590"/>
          </a:xfrm>
        </p:grpSpPr>
        <p:sp>
          <p:nvSpPr>
            <p:cNvPr id="13" name="object 13"/>
            <p:cNvSpPr/>
            <p:nvPr/>
          </p:nvSpPr>
          <p:spPr>
            <a:xfrm>
              <a:off x="7618475" y="4768595"/>
              <a:ext cx="79375" cy="45720"/>
            </a:xfrm>
            <a:custGeom>
              <a:avLst/>
              <a:gdLst/>
              <a:ahLst/>
              <a:cxnLst/>
              <a:rect l="l" t="t" r="r" b="b"/>
              <a:pathLst>
                <a:path w="79375" h="45720">
                  <a:moveTo>
                    <a:pt x="0" y="45719"/>
                  </a:moveTo>
                  <a:lnTo>
                    <a:pt x="79247" y="0"/>
                  </a:lnTo>
                </a:path>
              </a:pathLst>
            </a:custGeom>
            <a:ln w="25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97723" y="4782311"/>
              <a:ext cx="116205" cy="205740"/>
            </a:xfrm>
            <a:custGeom>
              <a:avLst/>
              <a:gdLst/>
              <a:ahLst/>
              <a:cxnLst/>
              <a:rect l="l" t="t" r="r" b="b"/>
              <a:pathLst>
                <a:path w="116204" h="205739">
                  <a:moveTo>
                    <a:pt x="0" y="0"/>
                  </a:moveTo>
                  <a:lnTo>
                    <a:pt x="115823" y="205739"/>
                  </a:lnTo>
                </a:path>
              </a:pathLst>
            </a:custGeom>
            <a:ln w="51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25739" y="4370831"/>
              <a:ext cx="553720" cy="617220"/>
            </a:xfrm>
            <a:custGeom>
              <a:avLst/>
              <a:gdLst/>
              <a:ahLst/>
              <a:cxnLst/>
              <a:rect l="l" t="t" r="r" b="b"/>
              <a:pathLst>
                <a:path w="553720" h="617220">
                  <a:moveTo>
                    <a:pt x="0" y="617219"/>
                  </a:moveTo>
                  <a:lnTo>
                    <a:pt x="152399" y="0"/>
                  </a:lnTo>
                </a:path>
                <a:path w="553720" h="617220">
                  <a:moveTo>
                    <a:pt x="152399" y="0"/>
                  </a:moveTo>
                  <a:lnTo>
                    <a:pt x="553211" y="0"/>
                  </a:lnTo>
                </a:path>
              </a:pathLst>
            </a:custGeom>
            <a:ln w="25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078467" y="4256531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25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527692" y="4328196"/>
            <a:ext cx="336550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5" dirty="0">
                <a:latin typeface="Times New Roman"/>
                <a:cs typeface="Times New Roman"/>
              </a:rPr>
              <a:t>n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77976" y="3386406"/>
            <a:ext cx="26733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5" dirty="0">
                <a:latin typeface="Times New Roman"/>
                <a:cs typeface="Times New Roman"/>
              </a:rPr>
              <a:t>s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93896" y="4328196"/>
            <a:ext cx="336550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5" dirty="0">
                <a:latin typeface="Times New Roman"/>
                <a:cs typeface="Times New Roman"/>
              </a:rPr>
              <a:t>n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2937" y="3386406"/>
            <a:ext cx="26733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5" dirty="0">
                <a:latin typeface="Times New Roman"/>
                <a:cs typeface="Times New Roman"/>
              </a:rPr>
              <a:t>s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4405" y="4190790"/>
            <a:ext cx="49784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50" dirty="0">
                <a:latin typeface="Times New Roman"/>
                <a:cs typeface="Times New Roman"/>
              </a:rPr>
              <a:t>α/2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0808" y="4190790"/>
            <a:ext cx="49784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50" dirty="0">
                <a:latin typeface="Times New Roman"/>
                <a:cs typeface="Times New Roman"/>
              </a:rPr>
              <a:t>α/2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1523" y="3776541"/>
            <a:ext cx="299910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670" dirty="0">
                <a:latin typeface="Segoe UI Symbol"/>
                <a:cs typeface="Segoe UI Symbol"/>
              </a:rPr>
              <a:t>&lt;</a:t>
            </a:r>
            <a:r>
              <a:rPr sz="4900" spc="-165" dirty="0">
                <a:latin typeface="Segoe UI Symbol"/>
                <a:cs typeface="Segoe UI Symbol"/>
              </a:rPr>
              <a:t> </a:t>
            </a:r>
            <a:r>
              <a:rPr sz="4900" spc="-5" dirty="0">
                <a:latin typeface="Times New Roman"/>
                <a:cs typeface="Times New Roman"/>
              </a:rPr>
              <a:t>μ</a:t>
            </a:r>
            <a:r>
              <a:rPr sz="4900" spc="190" dirty="0">
                <a:latin typeface="Times New Roman"/>
                <a:cs typeface="Times New Roman"/>
              </a:rPr>
              <a:t> </a:t>
            </a:r>
            <a:r>
              <a:rPr sz="4900" spc="-670" dirty="0">
                <a:latin typeface="Segoe UI Symbol"/>
                <a:cs typeface="Segoe UI Symbol"/>
              </a:rPr>
              <a:t>&lt;</a:t>
            </a:r>
            <a:r>
              <a:rPr sz="4900" spc="-10" dirty="0">
                <a:latin typeface="Segoe UI Symbol"/>
                <a:cs typeface="Segoe UI Symbol"/>
              </a:rPr>
              <a:t> </a:t>
            </a:r>
            <a:r>
              <a:rPr sz="4900" spc="-10" dirty="0">
                <a:latin typeface="Times New Roman"/>
                <a:cs typeface="Times New Roman"/>
              </a:rPr>
              <a:t>X</a:t>
            </a:r>
            <a:r>
              <a:rPr sz="4900" spc="-130" dirty="0">
                <a:latin typeface="Times New Roman"/>
                <a:cs typeface="Times New Roman"/>
              </a:rPr>
              <a:t> </a:t>
            </a:r>
            <a:r>
              <a:rPr sz="4900" spc="-670" dirty="0">
                <a:latin typeface="Segoe UI Symbol"/>
                <a:cs typeface="Segoe UI Symbol"/>
              </a:rPr>
              <a:t>+</a:t>
            </a:r>
            <a:r>
              <a:rPr sz="4900" spc="-165" dirty="0">
                <a:latin typeface="Segoe UI Symbol"/>
                <a:cs typeface="Segoe UI Symbol"/>
              </a:rPr>
              <a:t> </a:t>
            </a:r>
            <a:r>
              <a:rPr sz="4900" spc="-10" dirty="0">
                <a:latin typeface="Times New Roman"/>
                <a:cs typeface="Times New Roman"/>
              </a:rPr>
              <a:t>Z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62955" y="3776541"/>
            <a:ext cx="1471930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4900" spc="-10" dirty="0">
                <a:latin typeface="Times New Roman"/>
                <a:cs typeface="Times New Roman"/>
              </a:rPr>
              <a:t>X</a:t>
            </a:r>
            <a:r>
              <a:rPr sz="4900" spc="-135" dirty="0">
                <a:latin typeface="Times New Roman"/>
                <a:cs typeface="Times New Roman"/>
              </a:rPr>
              <a:t> </a:t>
            </a:r>
            <a:r>
              <a:rPr sz="4900" spc="-10" dirty="0">
                <a:latin typeface="Times New Roman"/>
                <a:cs typeface="Times New Roman"/>
              </a:rPr>
              <a:t>Z</a:t>
            </a:r>
            <a:endParaRPr sz="4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351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9061E9-722D-4B07-BD2D-BCF8EE635F9C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740581d6-c858-4555-b1ae-9696b835810e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5311</TotalTime>
  <Words>985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Microsoft Sans Serif</vt:lpstr>
      <vt:lpstr>Montserrat</vt:lpstr>
      <vt:lpstr>Segoe UI Symbol</vt:lpstr>
      <vt:lpstr>Times New Roman</vt:lpstr>
      <vt:lpstr>Wingdings</vt:lpstr>
      <vt:lpstr>Office Theme</vt:lpstr>
      <vt:lpstr>Statistika dan Probabilitas Program Studi Informatika  Sesi 12 – Interval Taksiran</vt:lpstr>
      <vt:lpstr>Pengertian</vt:lpstr>
      <vt:lpstr>Sampel  n=21</vt:lpstr>
      <vt:lpstr>Pendugaan titik</vt:lpstr>
      <vt:lpstr>Pendugaan Interval</vt:lpstr>
      <vt:lpstr>Istilah Penting</vt:lpstr>
      <vt:lpstr>Istilah Penting</vt:lpstr>
      <vt:lpstr>Langkah Umum Estimasi</vt:lpstr>
      <vt:lpstr>Menaksir Rata-rata 1 Populasi (μ) </vt:lpstr>
      <vt:lpstr>Error dan Ukuran Sampel</vt:lpstr>
      <vt:lpstr>Contoh</vt:lpstr>
      <vt:lpstr>Contoh 1</vt:lpstr>
      <vt:lpstr>Contoh 1</vt:lpstr>
      <vt:lpstr>Contoh 1</vt:lpstr>
      <vt:lpstr>Contoh 2</vt:lpstr>
      <vt:lpstr>Penyelesaian (IK=95%)</vt:lpstr>
      <vt:lpstr>Penyelesaian (IK=90%)</vt:lpstr>
      <vt:lpstr>Contoh</vt:lpstr>
      <vt:lpstr>PowerPoint Presentation</vt:lpstr>
      <vt:lpstr>PowerPoint Presentation</vt:lpstr>
      <vt:lpstr>Menentukan ukuran sampel</vt:lpstr>
      <vt:lpstr>Menentukan ukuran sampel</vt:lpstr>
      <vt:lpstr>Daftar Pustaka</vt:lpstr>
      <vt:lpstr>  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SONY</cp:lastModifiedBy>
  <cp:revision>29</cp:revision>
  <dcterms:created xsi:type="dcterms:W3CDTF">2021-09-06T16:17:13Z</dcterms:created>
  <dcterms:modified xsi:type="dcterms:W3CDTF">2023-06-26T11:39:22Z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