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365" r:id="rId6"/>
    <p:sldId id="366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63" r:id="rId26"/>
    <p:sldId id="35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345F-8649-4604-9AF0-945FE46E41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19A4-3F1D-48DD-8131-45A50145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29/06/22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14 – Langkah Dasar </a:t>
            </a:r>
            <a:r>
              <a:rPr kumimoji="0" lang="en-US" altLang="id-ID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Pengujian</a:t>
            </a:r>
            <a:r>
              <a:rPr kumimoji="0" lang="en-US" altLang="id-ID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id-ID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Hipotesis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endParaRPr lang="en-US" dirty="0"/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rata-rata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proporsi</a:t>
            </a:r>
            <a:endParaRPr lang="en-US" dirty="0"/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varians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Sampelnya</a:t>
            </a:r>
            <a:endParaRPr lang="en-US" dirty="0"/>
          </a:p>
          <a:p>
            <a:pPr marL="1146175" lvl="2" indent="-477838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(n &gt; 30)</a:t>
            </a:r>
          </a:p>
          <a:p>
            <a:pPr marL="1146175" lvl="2" indent="-477838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(n ≤ 30)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endParaRPr lang="en-US" dirty="0"/>
          </a:p>
          <a:p>
            <a:pPr marL="1092200" lvl="2" indent="-423863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Z</a:t>
            </a:r>
          </a:p>
          <a:p>
            <a:pPr marL="1092200" lvl="2" indent="-423863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t (t-student)</a:t>
            </a:r>
          </a:p>
          <a:p>
            <a:pPr marL="1092200" lvl="2" indent="-423863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l-GR" dirty="0"/>
              <a:t>χ2 (</a:t>
            </a:r>
            <a:r>
              <a:rPr lang="en-US" dirty="0"/>
              <a:t>chi-square)</a:t>
            </a:r>
          </a:p>
          <a:p>
            <a:pPr marL="1092200" lvl="2" indent="-423863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distrbusi</a:t>
            </a:r>
            <a:r>
              <a:rPr lang="en-US" dirty="0"/>
              <a:t> F (F-ratio)</a:t>
            </a:r>
          </a:p>
          <a:p>
            <a:pPr marL="1092200" lvl="2" indent="-423863">
              <a:buFont typeface="Wingdings" pitchFamily="2" charset="2"/>
              <a:buChar char="Ø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pPr marL="1092200" lvl="2" indent="-423863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hipótesis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(two tail test)</a:t>
            </a:r>
          </a:p>
          <a:p>
            <a:pPr marL="1092200" lvl="2" indent="-423863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</a:p>
          <a:p>
            <a:pPr marL="1092200" lvl="2" indent="-423863">
              <a:buFont typeface="Wingdings" pitchFamily="2" charset="2"/>
              <a:buChar char="Ø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pPr marL="1092200" lvl="2" indent="-423863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6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(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2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pPr lvl="1" algn="just"/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(Ho)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.</a:t>
            </a:r>
          </a:p>
          <a:p>
            <a:pPr lvl="2" algn="just"/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, </a:t>
            </a:r>
            <a:r>
              <a:rPr lang="en-US" dirty="0" err="1"/>
              <a:t>hendaknya</a:t>
            </a:r>
            <a:r>
              <a:rPr lang="en-US" dirty="0"/>
              <a:t> Ho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i="1" dirty="0" err="1"/>
              <a:t>ditolak</a:t>
            </a:r>
            <a:endParaRPr lang="en-US" b="1" i="1" dirty="0"/>
          </a:p>
          <a:p>
            <a:pPr lvl="1"/>
            <a:r>
              <a:rPr lang="en-US" dirty="0" err="1"/>
              <a:t>Hipotesis</a:t>
            </a:r>
            <a:r>
              <a:rPr lang="en-US" dirty="0"/>
              <a:t>  </a:t>
            </a:r>
            <a:r>
              <a:rPr lang="en-US" dirty="0" err="1"/>
              <a:t>Alternatif</a:t>
            </a:r>
            <a:r>
              <a:rPr lang="en-US" dirty="0"/>
              <a:t> / </a:t>
            </a:r>
            <a:r>
              <a:rPr lang="en-US" dirty="0" err="1"/>
              <a:t>Tandingan</a:t>
            </a:r>
            <a:r>
              <a:rPr lang="en-US" dirty="0"/>
              <a:t> (Ha / H1)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/</a:t>
            </a:r>
            <a:r>
              <a:rPr lang="en-US" dirty="0" err="1"/>
              <a:t>tandingan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nol.</a:t>
            </a:r>
          </a:p>
          <a:p>
            <a:pPr lvl="2">
              <a:buNone/>
            </a:pPr>
            <a:endParaRPr lang="en-US" dirty="0"/>
          </a:p>
          <a:p>
            <a:pPr lvl="1"/>
            <a:r>
              <a:rPr lang="en-US" dirty="0" err="1"/>
              <a:t>Bentuk</a:t>
            </a:r>
            <a:r>
              <a:rPr lang="en-US" dirty="0"/>
              <a:t> Ho </a:t>
            </a:r>
            <a:r>
              <a:rPr lang="en-US" dirty="0" err="1"/>
              <a:t>dan</a:t>
            </a:r>
            <a:r>
              <a:rPr lang="en-US" dirty="0"/>
              <a:t> Ha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Ho ; q = </a:t>
            </a:r>
            <a:r>
              <a:rPr lang="en-US" dirty="0" err="1"/>
              <a:t>qo</a:t>
            </a:r>
            <a:r>
              <a:rPr lang="en-US" dirty="0"/>
              <a:t> 	Ha : q &gt; </a:t>
            </a:r>
            <a:r>
              <a:rPr lang="en-US" dirty="0" err="1"/>
              <a:t>qo</a:t>
            </a:r>
            <a:endParaRPr lang="en-US" dirty="0"/>
          </a:p>
          <a:p>
            <a:pPr lvl="2">
              <a:buNone/>
            </a:pPr>
            <a:r>
              <a:rPr lang="en-US" dirty="0"/>
              <a:t>			Ha : q &lt; </a:t>
            </a:r>
            <a:r>
              <a:rPr lang="en-US" dirty="0" err="1"/>
              <a:t>qo</a:t>
            </a:r>
            <a:endParaRPr lang="en-US" dirty="0"/>
          </a:p>
          <a:p>
            <a:pPr lvl="2">
              <a:buNone/>
            </a:pPr>
            <a:r>
              <a:rPr lang="en-US" dirty="0"/>
              <a:t>			Ha : q ≠ </a:t>
            </a:r>
            <a:r>
              <a:rPr lang="en-US" dirty="0" err="1"/>
              <a:t>qo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formulasi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Contoh</a:t>
            </a:r>
            <a:r>
              <a:rPr lang="en-US" sz="2000" dirty="0"/>
              <a:t> :</a:t>
            </a:r>
          </a:p>
          <a:p>
            <a:pPr algn="just"/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bubu</a:t>
            </a:r>
            <a:r>
              <a:rPr lang="en-US" sz="2000" dirty="0"/>
              <a:t> </a:t>
            </a:r>
            <a:r>
              <a:rPr lang="en-US" sz="2000" dirty="0" err="1"/>
              <a:t>berumpan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dibanding</a:t>
            </a:r>
            <a:r>
              <a:rPr lang="en-US" sz="2000" dirty="0"/>
              <a:t> </a:t>
            </a:r>
            <a:r>
              <a:rPr lang="en-US" sz="2000" dirty="0" err="1"/>
              <a:t>bubu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umpan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Hipotesisnya</a:t>
            </a:r>
            <a:r>
              <a:rPr lang="en-US" sz="2000" dirty="0"/>
              <a:t> :</a:t>
            </a:r>
          </a:p>
          <a:p>
            <a:pPr lvl="2" algn="just"/>
            <a:r>
              <a:rPr lang="en-US" sz="1800" dirty="0"/>
              <a:t>Ho: </a:t>
            </a:r>
            <a:r>
              <a:rPr lang="en-US" sz="1800" dirty="0" err="1"/>
              <a:t>Bubu</a:t>
            </a:r>
            <a:r>
              <a:rPr lang="en-US" sz="1800" dirty="0"/>
              <a:t> </a:t>
            </a:r>
            <a:r>
              <a:rPr lang="en-US" sz="1800" dirty="0" err="1"/>
              <a:t>berumpan</a:t>
            </a:r>
            <a:r>
              <a:rPr lang="en-US" sz="1800" dirty="0"/>
              <a:t>= </a:t>
            </a:r>
            <a:r>
              <a:rPr lang="en-US" sz="1800" dirty="0" err="1"/>
              <a:t>Bubu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umpan</a:t>
            </a:r>
            <a:endParaRPr lang="en-US" sz="1800" dirty="0"/>
          </a:p>
          <a:p>
            <a:pPr lvl="2" algn="just"/>
            <a:r>
              <a:rPr lang="en-US" sz="1800" dirty="0"/>
              <a:t>Ha: </a:t>
            </a:r>
            <a:r>
              <a:rPr lang="en-US" sz="1800" dirty="0" err="1"/>
              <a:t>Bubu</a:t>
            </a:r>
            <a:r>
              <a:rPr lang="en-US" sz="1800" dirty="0"/>
              <a:t> </a:t>
            </a:r>
            <a:r>
              <a:rPr lang="en-US" sz="1800" dirty="0" err="1"/>
              <a:t>berumpan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bubu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umpan</a:t>
            </a:r>
            <a:endParaRPr lang="en-US" sz="1800" dirty="0"/>
          </a:p>
          <a:p>
            <a:pPr lvl="1" algn="just"/>
            <a:endParaRPr lang="en-US" sz="2000" dirty="0"/>
          </a:p>
          <a:p>
            <a:pPr algn="just"/>
            <a:r>
              <a:rPr lang="en-US" sz="2000" dirty="0"/>
              <a:t>Soaking time </a:t>
            </a:r>
            <a:r>
              <a:rPr lang="en-US" sz="2000" dirty="0" err="1"/>
              <a:t>bubu</a:t>
            </a:r>
            <a:r>
              <a:rPr lang="en-US" sz="2000" dirty="0"/>
              <a:t> </a:t>
            </a:r>
            <a:r>
              <a:rPr lang="en-US" sz="2000" dirty="0" err="1"/>
              <a:t>berumpan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 </a:t>
            </a:r>
            <a:r>
              <a:rPr lang="en-US" sz="2000" dirty="0" err="1"/>
              <a:t>dibanding</a:t>
            </a:r>
            <a:r>
              <a:rPr lang="en-US" sz="2000" dirty="0"/>
              <a:t> </a:t>
            </a:r>
            <a:r>
              <a:rPr lang="en-US" sz="2000" dirty="0" err="1"/>
              <a:t>bubu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umpan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Hipotesisnya</a:t>
            </a:r>
            <a:r>
              <a:rPr lang="en-US" sz="2000" dirty="0"/>
              <a:t> :</a:t>
            </a:r>
          </a:p>
          <a:p>
            <a:pPr lvl="2" algn="just"/>
            <a:r>
              <a:rPr lang="en-US" sz="1800" dirty="0"/>
              <a:t>Ho: soaking time </a:t>
            </a:r>
            <a:r>
              <a:rPr lang="en-US" sz="1800" dirty="0" err="1"/>
              <a:t>bubu</a:t>
            </a:r>
            <a:r>
              <a:rPr lang="en-US" sz="1800" dirty="0"/>
              <a:t> </a:t>
            </a:r>
            <a:r>
              <a:rPr lang="en-US" sz="1800" dirty="0" err="1"/>
              <a:t>berumpan</a:t>
            </a:r>
            <a:r>
              <a:rPr lang="en-US" sz="1800" dirty="0"/>
              <a:t>= soaking time </a:t>
            </a:r>
            <a:r>
              <a:rPr lang="en-US" sz="1800" dirty="0" err="1"/>
              <a:t>bubu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umpan</a:t>
            </a:r>
            <a:endParaRPr lang="en-US" sz="1800" dirty="0"/>
          </a:p>
          <a:p>
            <a:pPr lvl="2" algn="just"/>
            <a:r>
              <a:rPr lang="en-US" sz="1800" dirty="0"/>
              <a:t>Ha: soaking time </a:t>
            </a:r>
            <a:r>
              <a:rPr lang="en-US" sz="1800" dirty="0" err="1"/>
              <a:t>bubu</a:t>
            </a:r>
            <a:r>
              <a:rPr lang="en-US" sz="1800" dirty="0"/>
              <a:t> </a:t>
            </a:r>
            <a:r>
              <a:rPr lang="en-US" sz="1800" dirty="0" err="1"/>
              <a:t>berumpan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singkat</a:t>
            </a:r>
            <a:r>
              <a:rPr lang="en-US" sz="1800" dirty="0"/>
              <a:t> </a:t>
            </a:r>
            <a:r>
              <a:rPr lang="en-US" sz="1800" dirty="0" err="1"/>
              <a:t>dibanding</a:t>
            </a:r>
            <a:r>
              <a:rPr lang="en-US" sz="1800" dirty="0"/>
              <a:t> </a:t>
            </a:r>
            <a:r>
              <a:rPr lang="en-US" sz="1800" dirty="0" err="1"/>
              <a:t>bubu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umpan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taraf</a:t>
            </a:r>
            <a:r>
              <a:rPr lang="en-US" sz="2000" dirty="0"/>
              <a:t> </a:t>
            </a:r>
            <a:r>
              <a:rPr lang="en-US" sz="2000" dirty="0" err="1"/>
              <a:t>nyata</a:t>
            </a:r>
            <a:endParaRPr lang="en-US" sz="2000" dirty="0"/>
          </a:p>
          <a:p>
            <a:pPr algn="just"/>
            <a:r>
              <a:rPr lang="en-US" sz="2000" dirty="0" err="1"/>
              <a:t>Taraf</a:t>
            </a:r>
            <a:r>
              <a:rPr lang="en-US" sz="2000" dirty="0"/>
              <a:t> </a:t>
            </a:r>
            <a:r>
              <a:rPr lang="en-US" sz="2000" dirty="0" err="1"/>
              <a:t>nyata</a:t>
            </a:r>
            <a:r>
              <a:rPr lang="en-US" sz="2000" dirty="0"/>
              <a:t> (</a:t>
            </a:r>
            <a:r>
              <a:rPr lang="el-GR" sz="2000" dirty="0"/>
              <a:t>α</a:t>
            </a:r>
            <a:r>
              <a:rPr lang="en-US" sz="2000" dirty="0"/>
              <a:t>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besarnya</a:t>
            </a:r>
            <a:r>
              <a:rPr lang="en-US" sz="2000" dirty="0"/>
              <a:t> </a:t>
            </a:r>
            <a:r>
              <a:rPr lang="en-US" sz="2000" dirty="0" err="1"/>
              <a:t>toleransi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parameter </a:t>
            </a:r>
            <a:r>
              <a:rPr lang="en-US" sz="2000" dirty="0" err="1"/>
              <a:t>populasinya</a:t>
            </a:r>
            <a:r>
              <a:rPr lang="en-US" sz="2000" dirty="0"/>
              <a:t>.</a:t>
            </a:r>
          </a:p>
          <a:p>
            <a:pPr algn="just"/>
            <a:r>
              <a:rPr lang="sv-SE" sz="2000" dirty="0"/>
              <a:t>Taraf nyata dalam bentuk % umumnya sebesar 1%, 5% dan 10% ditulis </a:t>
            </a:r>
            <a:r>
              <a:rPr lang="el-GR" sz="2000" dirty="0"/>
              <a:t>α</a:t>
            </a:r>
            <a:r>
              <a:rPr lang="sv-SE" sz="2000" baseline="-25000" dirty="0"/>
              <a:t>0,01</a:t>
            </a:r>
            <a:r>
              <a:rPr lang="sv-SE" sz="2000" dirty="0"/>
              <a:t>; </a:t>
            </a:r>
            <a:r>
              <a:rPr lang="el-GR" sz="2000" dirty="0"/>
              <a:t>α</a:t>
            </a:r>
            <a:r>
              <a:rPr lang="sv-SE" sz="2000" baseline="-25000" dirty="0"/>
              <a:t>0,05</a:t>
            </a:r>
            <a:r>
              <a:rPr lang="sv-SE" sz="2000" dirty="0"/>
              <a:t>; </a:t>
            </a:r>
            <a:r>
              <a:rPr lang="el-GR" sz="2000" dirty="0"/>
              <a:t>α</a:t>
            </a:r>
            <a:r>
              <a:rPr lang="sv-SE" sz="2000" baseline="-25000" dirty="0"/>
              <a:t>0,1</a:t>
            </a:r>
            <a:r>
              <a:rPr lang="sv-SE" sz="2000" dirty="0"/>
              <a:t>. </a:t>
            </a:r>
          </a:p>
          <a:p>
            <a:pPr algn="just"/>
            <a:r>
              <a:rPr lang="en-US" sz="2000" dirty="0" err="1"/>
              <a:t>Besarnya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</a:t>
            </a:r>
            <a:r>
              <a:rPr lang="en-US" sz="2000" dirty="0" err="1"/>
              <a:t>kritis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(critical region of a test)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</a:t>
            </a:r>
            <a:r>
              <a:rPr lang="en-US" sz="2000" dirty="0" err="1"/>
              <a:t>penolakan</a:t>
            </a:r>
            <a:r>
              <a:rPr lang="en-US" sz="2000" dirty="0"/>
              <a:t> (region of rejection)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4225925"/>
            <a:ext cx="5410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6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br>
              <a:rPr lang="en-US" dirty="0"/>
            </a:br>
            <a:r>
              <a:rPr lang="en-US" sz="2900" dirty="0" err="1"/>
              <a:t>Tentukan</a:t>
            </a:r>
            <a:r>
              <a:rPr lang="en-US" sz="2900" dirty="0"/>
              <a:t> </a:t>
            </a:r>
            <a:r>
              <a:rPr lang="en-US" sz="2900" dirty="0" err="1"/>
              <a:t>kriteria</a:t>
            </a:r>
            <a:r>
              <a:rPr lang="en-US" sz="2900" dirty="0"/>
              <a:t> </a:t>
            </a:r>
            <a:r>
              <a:rPr lang="en-US" sz="2900" dirty="0" err="1"/>
              <a:t>pengujian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971" y="1703387"/>
            <a:ext cx="7542058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59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(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0" name="Picture 99" descr="image002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2621" y="3377668"/>
            <a:ext cx="1273127" cy="1736631"/>
          </a:xfrm>
          <a:prstGeom prst="rect">
            <a:avLst/>
          </a:prstGeom>
        </p:spPr>
      </p:pic>
      <p:pic>
        <p:nvPicPr>
          <p:cNvPr id="101" name="Picture 100" descr="image0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0905" y="2674684"/>
            <a:ext cx="1284628" cy="1157827"/>
          </a:xfrm>
          <a:prstGeom prst="rect">
            <a:avLst/>
          </a:prstGeom>
        </p:spPr>
      </p:pic>
      <p:pic>
        <p:nvPicPr>
          <p:cNvPr id="102" name="Picture 101" descr="image004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5203" y="2438400"/>
            <a:ext cx="773824" cy="596612"/>
          </a:xfrm>
          <a:prstGeom prst="rect">
            <a:avLst/>
          </a:prstGeom>
        </p:spPr>
      </p:pic>
      <p:pic>
        <p:nvPicPr>
          <p:cNvPr id="103" name="Picture 102" descr="image005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69091" y="3099916"/>
            <a:ext cx="1405162" cy="744408"/>
          </a:xfrm>
          <a:prstGeom prst="rect">
            <a:avLst/>
          </a:prstGeom>
        </p:spPr>
      </p:pic>
      <p:pic>
        <p:nvPicPr>
          <p:cNvPr id="104" name="Picture 103" descr="image006.png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5736" y="2970036"/>
            <a:ext cx="795060" cy="478396"/>
          </a:xfrm>
          <a:prstGeom prst="rect">
            <a:avLst/>
          </a:prstGeom>
        </p:spPr>
      </p:pic>
      <p:pic>
        <p:nvPicPr>
          <p:cNvPr id="105" name="Picture 104" descr="image007.png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63184" y="3442645"/>
            <a:ext cx="1644862" cy="519945"/>
          </a:xfrm>
          <a:prstGeom prst="rect">
            <a:avLst/>
          </a:prstGeom>
        </p:spPr>
      </p:pic>
      <p:pic>
        <p:nvPicPr>
          <p:cNvPr id="106" name="Picture 105" descr="image008.png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53623" y="3383530"/>
            <a:ext cx="803457" cy="525896"/>
          </a:xfrm>
          <a:prstGeom prst="rect">
            <a:avLst/>
          </a:prstGeom>
        </p:spPr>
      </p:pic>
      <p:pic>
        <p:nvPicPr>
          <p:cNvPr id="107" name="Picture 106" descr="image009.pn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53623" y="3608167"/>
            <a:ext cx="803457" cy="454675"/>
          </a:xfrm>
          <a:prstGeom prst="rect">
            <a:avLst/>
          </a:prstGeom>
        </p:spPr>
      </p:pic>
      <p:pic>
        <p:nvPicPr>
          <p:cNvPr id="108" name="Picture 107" descr="image010.pn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9091" y="3448552"/>
            <a:ext cx="1225558" cy="897829"/>
          </a:xfrm>
          <a:prstGeom prst="rect">
            <a:avLst/>
          </a:prstGeom>
        </p:spPr>
      </p:pic>
      <p:pic>
        <p:nvPicPr>
          <p:cNvPr id="109" name="Picture 108" descr="image011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22505" y="3974237"/>
            <a:ext cx="916823" cy="469755"/>
          </a:xfrm>
          <a:prstGeom prst="rect">
            <a:avLst/>
          </a:prstGeom>
        </p:spPr>
      </p:pic>
      <p:pic>
        <p:nvPicPr>
          <p:cNvPr id="110" name="Picture 109" descr="image012.png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68529" y="4653549"/>
            <a:ext cx="2599105" cy="1447229"/>
          </a:xfrm>
          <a:prstGeom prst="rect">
            <a:avLst/>
          </a:prstGeom>
        </p:spPr>
      </p:pic>
      <p:pic>
        <p:nvPicPr>
          <p:cNvPr id="111" name="Picture 110" descr="image013.png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95490" y="3856096"/>
            <a:ext cx="1394065" cy="2197425"/>
          </a:xfrm>
          <a:prstGeom prst="rect">
            <a:avLst/>
          </a:prstGeom>
        </p:spPr>
      </p:pic>
      <p:pic>
        <p:nvPicPr>
          <p:cNvPr id="112" name="Picture 111" descr="image014.png"/>
          <p:cNvPicPr>
            <a:picLocks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23317" y="3312646"/>
            <a:ext cx="951036" cy="909687"/>
          </a:xfrm>
          <a:prstGeom prst="rect">
            <a:avLst/>
          </a:prstGeom>
        </p:spPr>
      </p:pic>
      <p:pic>
        <p:nvPicPr>
          <p:cNvPr id="113" name="Picture 112" descr="image015.png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14023" y="3088177"/>
            <a:ext cx="785638" cy="584798"/>
          </a:xfrm>
          <a:prstGeom prst="rect">
            <a:avLst/>
          </a:prstGeom>
        </p:spPr>
      </p:pic>
      <p:pic>
        <p:nvPicPr>
          <p:cNvPr id="114" name="Picture 113" descr="image016.png"/>
          <p:cNvPicPr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23318" y="3838374"/>
            <a:ext cx="1303561" cy="521651"/>
          </a:xfrm>
          <a:prstGeom prst="rect">
            <a:avLst/>
          </a:prstGeom>
        </p:spPr>
      </p:pic>
      <p:pic>
        <p:nvPicPr>
          <p:cNvPr id="115" name="Picture 114" descr="image017.png"/>
          <p:cNvPicPr>
            <a:picLocks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72455" y="3826559"/>
            <a:ext cx="704838" cy="503930"/>
          </a:xfrm>
          <a:prstGeom prst="rect">
            <a:avLst/>
          </a:prstGeom>
        </p:spPr>
      </p:pic>
      <p:pic>
        <p:nvPicPr>
          <p:cNvPr id="116" name="Picture 115" descr="image018.png"/>
          <p:cNvPicPr>
            <a:picLocks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2681" y="4954808"/>
            <a:ext cx="1387338" cy="1129371"/>
          </a:xfrm>
          <a:prstGeom prst="rect">
            <a:avLst/>
          </a:prstGeom>
        </p:spPr>
      </p:pic>
      <p:pic>
        <p:nvPicPr>
          <p:cNvPr id="117" name="Picture 116" descr="image019.png"/>
          <p:cNvPicPr>
            <a:picLocks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64247" y="4527140"/>
            <a:ext cx="1179157" cy="823441"/>
          </a:xfrm>
          <a:prstGeom prst="rect">
            <a:avLst/>
          </a:prstGeom>
        </p:spPr>
      </p:pic>
      <p:pic>
        <p:nvPicPr>
          <p:cNvPr id="118" name="Picture 117" descr="image020.png"/>
          <p:cNvPicPr>
            <a:picLocks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183074" y="4382663"/>
            <a:ext cx="825129" cy="504807"/>
          </a:xfrm>
          <a:prstGeom prst="rect">
            <a:avLst/>
          </a:prstGeom>
        </p:spPr>
      </p:pic>
      <p:pic>
        <p:nvPicPr>
          <p:cNvPr id="119" name="Picture 118" descr="image021.png"/>
          <p:cNvPicPr>
            <a:picLocks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64246" y="4966622"/>
            <a:ext cx="1134242" cy="539422"/>
          </a:xfrm>
          <a:prstGeom prst="rect">
            <a:avLst/>
          </a:prstGeom>
        </p:spPr>
      </p:pic>
      <p:pic>
        <p:nvPicPr>
          <p:cNvPr id="120" name="Picture 119" descr="image022.png"/>
          <p:cNvPicPr>
            <a:picLocks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144065" y="5151621"/>
            <a:ext cx="791458" cy="429334"/>
          </a:xfrm>
          <a:prstGeom prst="rect">
            <a:avLst/>
          </a:prstGeom>
        </p:spPr>
      </p:pic>
      <p:pic>
        <p:nvPicPr>
          <p:cNvPr id="121" name="Picture 120" descr="image023.png"/>
          <p:cNvPicPr>
            <a:picLocks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383675" y="5687284"/>
            <a:ext cx="1506300" cy="567077"/>
          </a:xfrm>
          <a:prstGeom prst="rect">
            <a:avLst/>
          </a:prstGeom>
        </p:spPr>
      </p:pic>
      <p:pic>
        <p:nvPicPr>
          <p:cNvPr id="122" name="Picture 121" descr="image024.png"/>
          <p:cNvPicPr>
            <a:picLocks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535551" y="5846775"/>
            <a:ext cx="908370" cy="441825"/>
          </a:xfrm>
          <a:prstGeom prst="rect">
            <a:avLst/>
          </a:prstGeom>
        </p:spPr>
      </p:pic>
      <p:pic>
        <p:nvPicPr>
          <p:cNvPr id="123" name="Picture 122" descr="image025.png"/>
          <p:cNvPicPr>
            <a:picLocks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13126" y="5957804"/>
            <a:ext cx="822398" cy="426512"/>
          </a:xfrm>
          <a:prstGeom prst="rect">
            <a:avLst/>
          </a:prstGeom>
        </p:spPr>
      </p:pic>
      <p:pic>
        <p:nvPicPr>
          <p:cNvPr id="124" name="Picture 123" descr="image026.png"/>
          <p:cNvPicPr>
            <a:picLocks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39019" y="4576756"/>
            <a:ext cx="1890258" cy="1441322"/>
          </a:xfrm>
          <a:prstGeom prst="rect">
            <a:avLst/>
          </a:prstGeom>
        </p:spPr>
      </p:pic>
      <p:pic>
        <p:nvPicPr>
          <p:cNvPr id="125" name="Picture 124" descr="image027.png"/>
          <p:cNvPicPr>
            <a:picLocks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813105" y="5192638"/>
            <a:ext cx="1324975" cy="820716"/>
          </a:xfrm>
          <a:prstGeom prst="rect">
            <a:avLst/>
          </a:prstGeom>
        </p:spPr>
      </p:pic>
      <p:pic>
        <p:nvPicPr>
          <p:cNvPr id="126" name="Picture 125" descr="image028.png"/>
          <p:cNvPicPr>
            <a:picLocks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347014" y="5019070"/>
            <a:ext cx="838235" cy="545712"/>
          </a:xfrm>
          <a:prstGeom prst="rect">
            <a:avLst/>
          </a:prstGeom>
        </p:spPr>
      </p:pic>
      <p:pic>
        <p:nvPicPr>
          <p:cNvPr id="127" name="Picture 126" descr="image029.png"/>
          <p:cNvPicPr>
            <a:picLocks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32262" y="5611674"/>
            <a:ext cx="1411725" cy="517178"/>
          </a:xfrm>
          <a:prstGeom prst="rect">
            <a:avLst/>
          </a:prstGeom>
        </p:spPr>
      </p:pic>
      <p:pic>
        <p:nvPicPr>
          <p:cNvPr id="128" name="Picture 127" descr="image030.png"/>
          <p:cNvPicPr>
            <a:picLocks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353163" y="5627591"/>
            <a:ext cx="757148" cy="471726"/>
          </a:xfrm>
          <a:prstGeom prst="rect">
            <a:avLst/>
          </a:prstGeom>
        </p:spPr>
      </p:pic>
      <p:pic>
        <p:nvPicPr>
          <p:cNvPr id="129" name="Picture 128" descr="image031.png"/>
          <p:cNvPicPr>
            <a:picLocks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527948" y="5611675"/>
            <a:ext cx="1616039" cy="942951"/>
          </a:xfrm>
          <a:prstGeom prst="rect">
            <a:avLst/>
          </a:prstGeom>
        </p:spPr>
      </p:pic>
      <p:pic>
        <p:nvPicPr>
          <p:cNvPr id="130" name="Picture 129" descr="image032.png"/>
          <p:cNvPicPr>
            <a:picLocks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114706" y="6176574"/>
            <a:ext cx="791293" cy="458384"/>
          </a:xfrm>
          <a:prstGeom prst="rect">
            <a:avLst/>
          </a:prstGeom>
        </p:spPr>
      </p:pic>
      <p:pic>
        <p:nvPicPr>
          <p:cNvPr id="131" name="Picture 130" descr="image033.png"/>
          <p:cNvPicPr>
            <a:picLocks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80532" y="3639960"/>
            <a:ext cx="1619631" cy="1474339"/>
          </a:xfrm>
          <a:prstGeom prst="rect">
            <a:avLst/>
          </a:prstGeom>
        </p:spPr>
      </p:pic>
      <p:pic>
        <p:nvPicPr>
          <p:cNvPr id="132" name="Picture 131" descr="image034.png"/>
          <p:cNvPicPr>
            <a:picLocks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176152" y="3601352"/>
            <a:ext cx="1371037" cy="505264"/>
          </a:xfrm>
          <a:prstGeom prst="rect">
            <a:avLst/>
          </a:prstGeom>
        </p:spPr>
      </p:pic>
      <p:pic>
        <p:nvPicPr>
          <p:cNvPr id="133" name="Picture 132" descr="image035.png"/>
          <p:cNvPicPr>
            <a:picLocks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590671" y="3488902"/>
            <a:ext cx="957625" cy="484594"/>
          </a:xfrm>
          <a:prstGeom prst="rect">
            <a:avLst/>
          </a:prstGeom>
        </p:spPr>
      </p:pic>
      <p:pic>
        <p:nvPicPr>
          <p:cNvPr id="134" name="Picture 133" descr="image036.png"/>
          <p:cNvPicPr>
            <a:picLocks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235479" y="3704936"/>
            <a:ext cx="1317616" cy="883470"/>
          </a:xfrm>
          <a:prstGeom prst="rect">
            <a:avLst/>
          </a:prstGeom>
        </p:spPr>
      </p:pic>
      <p:pic>
        <p:nvPicPr>
          <p:cNvPr id="135" name="Picture 134" descr="image037.png"/>
          <p:cNvPicPr>
            <a:picLocks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743423" y="4210355"/>
            <a:ext cx="870109" cy="383535"/>
          </a:xfrm>
          <a:prstGeom prst="rect">
            <a:avLst/>
          </a:prstGeom>
        </p:spPr>
      </p:pic>
      <p:pic>
        <p:nvPicPr>
          <p:cNvPr id="136" name="Picture 135" descr="image001.png"/>
          <p:cNvPicPr>
            <a:picLocks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840686" y="4523592"/>
            <a:ext cx="1187318" cy="6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rata-rata</a:t>
            </a:r>
          </a:p>
          <a:p>
            <a:pPr lvl="1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(n &gt; 30) </a:t>
            </a:r>
          </a:p>
          <a:p>
            <a:pPr lvl="1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(n ≤ 30)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183" y="3183346"/>
            <a:ext cx="6223634" cy="324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702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rata-rata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8749" y="1870075"/>
            <a:ext cx="5638800" cy="450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Yunani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Hupo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  <a:p>
            <a:pPr lvl="1" algn="just"/>
            <a:r>
              <a:rPr lang="en-US" dirty="0"/>
              <a:t>Thesis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endParaRPr lang="en-US" dirty="0"/>
          </a:p>
          <a:p>
            <a:pPr lvl="1" algn="just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harfiah</a:t>
            </a:r>
            <a:r>
              <a:rPr lang="en-US" dirty="0"/>
              <a:t>,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kebenarannya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s-ES" dirty="0" err="1"/>
              <a:t>Pengujian</a:t>
            </a:r>
            <a:r>
              <a:rPr lang="es-ES" dirty="0"/>
              <a:t> </a:t>
            </a:r>
            <a:r>
              <a:rPr lang="es-ES" dirty="0" err="1"/>
              <a:t>Hipotesis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suatu</a:t>
            </a:r>
            <a:r>
              <a:rPr lang="es-ES" dirty="0"/>
              <a:t> </a:t>
            </a:r>
            <a:r>
              <a:rPr lang="es-ES" dirty="0" err="1"/>
              <a:t>prosedur</a:t>
            </a:r>
            <a:r>
              <a:rPr lang="es-ES" dirty="0"/>
              <a:t> yang </a:t>
            </a:r>
            <a:r>
              <a:rPr lang="es-ES" dirty="0" err="1"/>
              <a:t>dilakukan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tujuan</a:t>
            </a:r>
            <a:r>
              <a:rPr lang="es-ES" dirty="0"/>
              <a:t> </a:t>
            </a:r>
            <a:r>
              <a:rPr lang="es-ES" dirty="0" err="1"/>
              <a:t>memutuskan</a:t>
            </a:r>
            <a:r>
              <a:rPr lang="es-ES" dirty="0"/>
              <a:t> </a:t>
            </a:r>
            <a:r>
              <a:rPr lang="es-ES" dirty="0" err="1"/>
              <a:t>apakah</a:t>
            </a:r>
            <a:r>
              <a:rPr lang="es-ES" dirty="0"/>
              <a:t> </a:t>
            </a:r>
            <a:r>
              <a:rPr lang="es-ES" dirty="0" err="1"/>
              <a:t>menerima</a:t>
            </a:r>
            <a:r>
              <a:rPr lang="es-ES" dirty="0"/>
              <a:t>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menolak</a:t>
            </a:r>
            <a:r>
              <a:rPr lang="es-ES" dirty="0"/>
              <a:t> </a:t>
            </a:r>
            <a:r>
              <a:rPr lang="es-ES" dirty="0" err="1"/>
              <a:t>hipotesis</a:t>
            </a:r>
            <a:r>
              <a:rPr lang="es-ES" dirty="0"/>
              <a:t> </a:t>
            </a:r>
            <a:r>
              <a:rPr lang="es-ES" dirty="0" err="1"/>
              <a:t>mengenai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populasi</a:t>
            </a:r>
            <a:r>
              <a:rPr lang="es-ES" dirty="0"/>
              <a:t> 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353" y="96184"/>
            <a:ext cx="10515600" cy="1325563"/>
          </a:xfrm>
        </p:spPr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283" y="1119188"/>
            <a:ext cx="60102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101845"/>
              </p:ext>
            </p:extLst>
          </p:nvPr>
        </p:nvGraphicFramePr>
        <p:xfrm>
          <a:off x="5327930" y="5041039"/>
          <a:ext cx="4378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09900" imgH="520700" progId="Equation.3">
                  <p:embed/>
                </p:oleObj>
              </mc:Choice>
              <mc:Fallback>
                <p:oleObj r:id="rId3" imgW="3009900" imgH="52070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930" y="5041039"/>
                        <a:ext cx="43783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60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pengujiaanya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648264" y="1690688"/>
            <a:ext cx="88954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22D93-AFFC-B17A-D602-43E81AA04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Hipotesis</a:t>
            </a:r>
            <a:r>
              <a:rPr lang="en-US" b="1" dirty="0"/>
              <a:t> </a:t>
            </a:r>
            <a:r>
              <a:rPr lang="en-US" b="1" dirty="0" err="1"/>
              <a:t>nol</a:t>
            </a:r>
            <a:r>
              <a:rPr lang="en-US" b="1" dirty="0"/>
              <a:t>(H0)</a:t>
            </a:r>
          </a:p>
          <a:p>
            <a:pPr lvl="1" algn="just"/>
            <a:r>
              <a:rPr lang="en-US" dirty="0" err="1"/>
              <a:t>Hipotesis</a:t>
            </a:r>
            <a:r>
              <a:rPr lang="en-US" dirty="0"/>
              <a:t> yang 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  <a:p>
            <a:r>
              <a:rPr lang="en-US" b="1" dirty="0" err="1"/>
              <a:t>Hipotesisa</a:t>
            </a:r>
            <a:r>
              <a:rPr lang="en-US" b="1" dirty="0"/>
              <a:t> </a:t>
            </a:r>
            <a:r>
              <a:rPr lang="en-US" b="1" dirty="0" err="1"/>
              <a:t>Alternatif</a:t>
            </a:r>
            <a:r>
              <a:rPr lang="en-US" b="1" dirty="0"/>
              <a:t>(Ha)</a:t>
            </a:r>
          </a:p>
          <a:p>
            <a:pPr lvl="1" algn="just"/>
            <a:r>
              <a:rPr lang="en-US" dirty="0" err="1"/>
              <a:t>Hipotesis</a:t>
            </a:r>
            <a:r>
              <a:rPr lang="en-US" dirty="0"/>
              <a:t> yang 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1" algn="just"/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?</a:t>
            </a:r>
          </a:p>
          <a:p>
            <a:pPr lvl="1" algn="just"/>
            <a:r>
              <a:rPr lang="en-US" dirty="0" err="1"/>
              <a:t>Berapa</a:t>
            </a:r>
            <a:r>
              <a:rPr lang="en-US" dirty="0"/>
              <a:t> lama 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?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8 ton.</a:t>
            </a:r>
          </a:p>
          <a:p>
            <a:pPr lvl="1" algn="just"/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5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Komparatif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yang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dugaan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Contoh</a:t>
            </a:r>
            <a:r>
              <a:rPr lang="en-US" sz="2000" dirty="0"/>
              <a:t> :</a:t>
            </a:r>
          </a:p>
          <a:p>
            <a:pPr lvl="1" algn="just"/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produktifitas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pembuat</a:t>
            </a:r>
            <a:r>
              <a:rPr lang="en-US" sz="1800" dirty="0"/>
              <a:t> </a:t>
            </a:r>
            <a:r>
              <a:rPr lang="en-US" sz="1800" dirty="0" err="1"/>
              <a:t>mie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Palembang </a:t>
            </a:r>
            <a:r>
              <a:rPr lang="en-US" sz="1800" dirty="0" err="1"/>
              <a:t>dan</a:t>
            </a:r>
            <a:r>
              <a:rPr lang="en-US" sz="1800" dirty="0"/>
              <a:t> Jakarta?</a:t>
            </a:r>
          </a:p>
          <a:p>
            <a:pPr lvl="1" algn="just"/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efektivitas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pembuat</a:t>
            </a:r>
            <a:r>
              <a:rPr lang="en-US" sz="1800" dirty="0"/>
              <a:t> </a:t>
            </a:r>
            <a:r>
              <a:rPr lang="en-US" sz="1800" dirty="0" err="1"/>
              <a:t>mie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Palembang </a:t>
            </a:r>
            <a:r>
              <a:rPr lang="en-US" sz="1800" dirty="0" err="1"/>
              <a:t>dan</a:t>
            </a:r>
            <a:r>
              <a:rPr lang="en-US" sz="1800" dirty="0"/>
              <a:t> Jakarta?</a:t>
            </a:r>
          </a:p>
          <a:p>
            <a:pPr lvl="1" algn="just">
              <a:buNone/>
            </a:pPr>
            <a:endParaRPr lang="en-US" sz="1800" dirty="0"/>
          </a:p>
          <a:p>
            <a:pPr algn="just"/>
            <a:r>
              <a:rPr lang="en-US" sz="2000" dirty="0" err="1"/>
              <a:t>Rumusan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:</a:t>
            </a:r>
          </a:p>
          <a:p>
            <a:pPr lvl="1" algn="just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produktivitas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pembuat</a:t>
            </a:r>
            <a:r>
              <a:rPr lang="en-US" sz="1800" dirty="0"/>
              <a:t> </a:t>
            </a:r>
            <a:r>
              <a:rPr lang="en-US" sz="1800" dirty="0" err="1"/>
              <a:t>mie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Palembang </a:t>
            </a:r>
            <a:r>
              <a:rPr lang="en-US" sz="1800" dirty="0" err="1"/>
              <a:t>dan</a:t>
            </a:r>
            <a:r>
              <a:rPr lang="en-US" sz="1800" dirty="0"/>
              <a:t> Jakarta. Ho: µ1 = µ2 Ha: µ1 ≠ µ2</a:t>
            </a:r>
          </a:p>
          <a:p>
            <a:pPr lvl="1" algn="just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efektivitas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pembuat</a:t>
            </a:r>
            <a:r>
              <a:rPr lang="en-US" sz="1800" dirty="0"/>
              <a:t> </a:t>
            </a:r>
            <a:r>
              <a:rPr lang="en-US" sz="1800" dirty="0" err="1"/>
              <a:t>mie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Palembang </a:t>
            </a:r>
            <a:r>
              <a:rPr lang="en-US" sz="1800" dirty="0" err="1"/>
              <a:t>dan</a:t>
            </a:r>
            <a:r>
              <a:rPr lang="en-US" sz="1800" dirty="0"/>
              <a:t> Jakarta. Ho: µ1 = µ2 Ha: µ1 ≠ µ2</a:t>
            </a:r>
          </a:p>
          <a:p>
            <a:pPr lvl="1" algn="just"/>
            <a:endParaRPr lang="en-US" sz="1800" dirty="0"/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 algn="just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?</a:t>
            </a:r>
          </a:p>
          <a:p>
            <a:pPr lvl="1" algn="just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?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Rumusanhipotesis</a:t>
            </a:r>
            <a:r>
              <a:rPr lang="en-US" dirty="0"/>
              <a:t> :</a:t>
            </a:r>
          </a:p>
          <a:p>
            <a:pPr lvl="1" algn="just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. Ho: </a:t>
            </a:r>
            <a:r>
              <a:rPr lang="el-GR" b="1" dirty="0"/>
              <a:t>θ</a:t>
            </a:r>
            <a:r>
              <a:rPr lang="en-US" dirty="0"/>
              <a:t> = 0 Ha: </a:t>
            </a:r>
            <a:r>
              <a:rPr lang="el-GR" b="1" dirty="0"/>
              <a:t>θ</a:t>
            </a:r>
            <a:r>
              <a:rPr lang="az-Cyrl-AZ" dirty="0"/>
              <a:t> </a:t>
            </a:r>
            <a:r>
              <a:rPr lang="en-US" dirty="0"/>
              <a:t>≠ 0</a:t>
            </a:r>
          </a:p>
          <a:p>
            <a:pPr lvl="1" algn="just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.    Ho: </a:t>
            </a:r>
            <a:r>
              <a:rPr lang="el-GR" b="1" dirty="0"/>
              <a:t>θ</a:t>
            </a:r>
            <a:r>
              <a:rPr lang="en-US" dirty="0"/>
              <a:t> = 0 Ha: </a:t>
            </a:r>
            <a:r>
              <a:rPr lang="el-GR" b="1" dirty="0"/>
              <a:t>θ</a:t>
            </a:r>
            <a:r>
              <a:rPr lang="az-Cyrl-AZ" dirty="0"/>
              <a:t> </a:t>
            </a:r>
            <a:r>
              <a:rPr lang="en-US" dirty="0"/>
              <a:t>≠ 0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Uji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812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err="1"/>
              <a:t>Uji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endParaRPr lang="en-US" sz="2400" dirty="0"/>
          </a:p>
          <a:p>
            <a:pPr lvl="1"/>
            <a:r>
              <a:rPr lang="en-US" sz="2000" b="1" dirty="0"/>
              <a:t>H0: </a:t>
            </a:r>
            <a:r>
              <a:rPr lang="el-GR" sz="2000" b="1" dirty="0"/>
              <a:t>θ</a:t>
            </a:r>
            <a:r>
              <a:rPr lang="en-US" sz="2000" b="1" dirty="0"/>
              <a:t>1 = </a:t>
            </a:r>
            <a:r>
              <a:rPr lang="el-GR" sz="2000" b="1" dirty="0"/>
              <a:t>θ</a:t>
            </a:r>
            <a:r>
              <a:rPr lang="en-US" sz="2000" b="1" dirty="0"/>
              <a:t>0</a:t>
            </a:r>
          </a:p>
          <a:p>
            <a:pPr lvl="1"/>
            <a:r>
              <a:rPr lang="en-US" sz="2000" b="1" dirty="0"/>
              <a:t>Ha: </a:t>
            </a:r>
            <a:r>
              <a:rPr lang="el-GR" sz="2000" b="1" dirty="0"/>
              <a:t>θ</a:t>
            </a:r>
            <a:r>
              <a:rPr lang="en-US" sz="2000" b="1" dirty="0"/>
              <a:t>1</a:t>
            </a:r>
            <a:r>
              <a:rPr lang="el-GR" sz="2000" b="1" dirty="0"/>
              <a:t> </a:t>
            </a:r>
            <a:r>
              <a:rPr lang="en-US" sz="2000" b="1" dirty="0"/>
              <a:t>&gt; </a:t>
            </a:r>
            <a:r>
              <a:rPr lang="el-GR" sz="2000" b="1" dirty="0"/>
              <a:t>θ</a:t>
            </a:r>
            <a:r>
              <a:rPr lang="en-US" sz="2000" b="1" dirty="0"/>
              <a:t>0 </a:t>
            </a:r>
            <a:r>
              <a:rPr lang="en-US" sz="2000" b="1" dirty="0" err="1"/>
              <a:t>atau</a:t>
            </a:r>
            <a:r>
              <a:rPr lang="en-US" sz="2000" b="1" dirty="0"/>
              <a:t> Ha : </a:t>
            </a:r>
            <a:r>
              <a:rPr lang="el-GR" sz="2000" b="1" dirty="0"/>
              <a:t>θ</a:t>
            </a:r>
            <a:r>
              <a:rPr lang="en-US" sz="2000" b="1" dirty="0"/>
              <a:t>1</a:t>
            </a:r>
            <a:r>
              <a:rPr lang="el-GR" sz="2000" b="1" dirty="0"/>
              <a:t> </a:t>
            </a:r>
            <a:r>
              <a:rPr lang="en-US" sz="2000" b="1" dirty="0"/>
              <a:t>&lt; </a:t>
            </a:r>
            <a:r>
              <a:rPr lang="el-GR" sz="2000" b="1" dirty="0"/>
              <a:t>θ</a:t>
            </a:r>
            <a:r>
              <a:rPr lang="en-US" sz="2000" b="1" dirty="0"/>
              <a:t>0 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149725"/>
            <a:ext cx="80010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83393"/>
              </p:ext>
            </p:extLst>
          </p:nvPr>
        </p:nvGraphicFramePr>
        <p:xfrm>
          <a:off x="2057400" y="3063875"/>
          <a:ext cx="4038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Uji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Arah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Kiri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H0: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 ≥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&lt;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Uji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Arah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Kanan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H0: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 ≤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96418"/>
              </p:ext>
            </p:extLst>
          </p:nvPr>
        </p:nvGraphicFramePr>
        <p:xfrm>
          <a:off x="6172200" y="3063875"/>
          <a:ext cx="38862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/2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F,</a:t>
                      </a:r>
                      <a:r>
                        <a:rPr lang="en-US" baseline="0" dirty="0"/>
                        <a:t> t, </a:t>
                      </a:r>
                      <a:r>
                        <a:rPr lang="en-US" baseline="0" dirty="0" err="1"/>
                        <a:t>atau</a:t>
                      </a:r>
                      <a:r>
                        <a:rPr lang="en-US" baseline="0" dirty="0"/>
                        <a:t> Z </a:t>
                      </a:r>
                      <a:r>
                        <a:rPr lang="en-US" baseline="0" dirty="0" err="1"/>
                        <a:t>tabel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96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Uji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defRPr/>
            </a:pPr>
            <a:r>
              <a:rPr lang="id-ID" dirty="0"/>
              <a:t>Berdasarkan informasi yang dikemukakan pada sebuah media massa, bahwa harga beras jenis “A” di suatu wilayah adalah Rp3.</a:t>
            </a:r>
            <a:r>
              <a:rPr lang="en-US" dirty="0"/>
              <a:t>o</a:t>
            </a:r>
            <a:r>
              <a:rPr lang="id-ID" dirty="0"/>
              <a:t>00,</a:t>
            </a:r>
            <a:r>
              <a:rPr lang="en-US" dirty="0"/>
              <a:t>00</a:t>
            </a:r>
            <a:r>
              <a:rPr lang="id-ID" dirty="0"/>
              <a:t>  (Pengujian Dua Pihak)</a:t>
            </a:r>
          </a:p>
          <a:p>
            <a:pPr>
              <a:buNone/>
              <a:defRPr/>
            </a:pPr>
            <a:r>
              <a:rPr lang="id-ID" dirty="0">
                <a:latin typeface="Comic Sans MS" pitchFamily="66" charset="0"/>
              </a:rPr>
              <a:t>   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fi-FI" dirty="0">
                <a:latin typeface="Comic Sans MS" pitchFamily="66" charset="0"/>
              </a:rPr>
              <a:t>Ho :  µ = </a:t>
            </a:r>
            <a:r>
              <a:rPr lang="id-ID" dirty="0">
                <a:latin typeface="Comic Sans MS" pitchFamily="66" charset="0"/>
              </a:rPr>
              <a:t>Rp3.</a:t>
            </a:r>
            <a:r>
              <a:rPr lang="en-US" dirty="0">
                <a:latin typeface="Comic Sans MS" pitchFamily="66" charset="0"/>
              </a:rPr>
              <a:t>0</a:t>
            </a:r>
            <a:r>
              <a:rPr lang="id-ID" dirty="0">
                <a:latin typeface="Comic Sans MS" pitchFamily="66" charset="0"/>
              </a:rPr>
              <a:t>00,</a:t>
            </a:r>
            <a:r>
              <a:rPr lang="en-US" dirty="0">
                <a:latin typeface="Comic Sans MS" pitchFamily="66" charset="0"/>
              </a:rPr>
              <a:t>00</a:t>
            </a:r>
            <a:endParaRPr lang="id-ID" dirty="0">
              <a:latin typeface="Comic Sans MS" pitchFamily="66" charset="0"/>
            </a:endParaRPr>
          </a:p>
          <a:p>
            <a:pPr>
              <a:buNone/>
              <a:defRPr/>
            </a:pPr>
            <a:r>
              <a:rPr lang="id-ID" dirty="0">
                <a:latin typeface="Comic Sans MS" pitchFamily="66" charset="0"/>
              </a:rPr>
              <a:t>   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fi-FI" dirty="0">
                <a:latin typeface="Comic Sans MS" pitchFamily="66" charset="0"/>
              </a:rPr>
              <a:t>H</a:t>
            </a:r>
            <a:r>
              <a:rPr lang="id-ID" dirty="0">
                <a:latin typeface="Comic Sans MS" pitchFamily="66" charset="0"/>
              </a:rPr>
              <a:t>a </a:t>
            </a:r>
            <a:r>
              <a:rPr lang="fi-FI" dirty="0">
                <a:latin typeface="Comic Sans MS" pitchFamily="66" charset="0"/>
              </a:rPr>
              <a:t>:  µ </a:t>
            </a:r>
            <a:r>
              <a:rPr lang="pt-BR" dirty="0">
                <a:latin typeface="Comic Sans MS" pitchFamily="66" charset="0"/>
              </a:rPr>
              <a:t>≠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id-ID" dirty="0">
                <a:latin typeface="Comic Sans MS" pitchFamily="66" charset="0"/>
              </a:rPr>
              <a:t>Rp3.</a:t>
            </a:r>
            <a:r>
              <a:rPr lang="en-US" dirty="0">
                <a:latin typeface="Comic Sans MS" pitchFamily="66" charset="0"/>
              </a:rPr>
              <a:t>0</a:t>
            </a:r>
            <a:r>
              <a:rPr lang="id-ID" dirty="0">
                <a:latin typeface="Comic Sans MS" pitchFamily="66" charset="0"/>
              </a:rPr>
              <a:t>00,</a:t>
            </a:r>
            <a:r>
              <a:rPr lang="en-US" dirty="0">
                <a:latin typeface="Comic Sans MS" pitchFamily="66" charset="0"/>
              </a:rPr>
              <a:t>00</a:t>
            </a:r>
          </a:p>
          <a:p>
            <a:pPr>
              <a:buNone/>
              <a:defRPr/>
            </a:pPr>
            <a:endParaRPr lang="id-ID" dirty="0">
              <a:latin typeface="Comic Sans MS" pitchFamily="66" charset="0"/>
            </a:endParaRPr>
          </a:p>
          <a:p>
            <a:pPr algn="just">
              <a:defRPr/>
            </a:pPr>
            <a:r>
              <a:rPr lang="id-ID" dirty="0"/>
              <a:t>Berdasarkan informasi bahwa harga beras jenis “A” di suatu wilayah tidak kurang dari Rp3.</a:t>
            </a:r>
            <a:r>
              <a:rPr lang="en-US" dirty="0"/>
              <a:t>o</a:t>
            </a:r>
            <a:r>
              <a:rPr lang="id-ID" dirty="0"/>
              <a:t>00,</a:t>
            </a:r>
            <a:r>
              <a:rPr lang="en-US" dirty="0"/>
              <a:t>00</a:t>
            </a:r>
            <a:r>
              <a:rPr lang="id-ID" dirty="0"/>
              <a:t> (Pengujian Satu Pihak – Kiri)</a:t>
            </a:r>
          </a:p>
          <a:p>
            <a:pPr>
              <a:buNone/>
              <a:defRPr/>
            </a:pPr>
            <a:r>
              <a:rPr lang="id-ID" dirty="0">
                <a:latin typeface="Comic Sans MS" pitchFamily="66" charset="0"/>
              </a:rPr>
              <a:t>   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fi-FI" dirty="0">
                <a:latin typeface="Comic Sans MS" pitchFamily="66" charset="0"/>
              </a:rPr>
              <a:t>Ho :  µ </a:t>
            </a:r>
            <a:r>
              <a:rPr lang="id-ID" dirty="0">
                <a:latin typeface="Comic Sans MS" pitchFamily="66" charset="0"/>
              </a:rPr>
              <a:t>≥</a:t>
            </a:r>
            <a:r>
              <a:rPr lang="fi-FI" dirty="0">
                <a:latin typeface="Comic Sans MS" pitchFamily="66" charset="0"/>
              </a:rPr>
              <a:t> </a:t>
            </a:r>
            <a:r>
              <a:rPr lang="id-ID" dirty="0">
                <a:latin typeface="Comic Sans MS" pitchFamily="66" charset="0"/>
              </a:rPr>
              <a:t>Rp3.</a:t>
            </a:r>
            <a:r>
              <a:rPr lang="en-US" dirty="0">
                <a:latin typeface="Comic Sans MS" pitchFamily="66" charset="0"/>
              </a:rPr>
              <a:t>0</a:t>
            </a:r>
            <a:r>
              <a:rPr lang="id-ID" dirty="0">
                <a:latin typeface="Comic Sans MS" pitchFamily="66" charset="0"/>
              </a:rPr>
              <a:t>00,</a:t>
            </a:r>
            <a:r>
              <a:rPr lang="en-US" dirty="0">
                <a:latin typeface="Comic Sans MS" pitchFamily="66" charset="0"/>
              </a:rPr>
              <a:t>00</a:t>
            </a:r>
            <a:endParaRPr lang="id-ID" dirty="0">
              <a:latin typeface="Comic Sans MS" pitchFamily="66" charset="0"/>
            </a:endParaRPr>
          </a:p>
          <a:p>
            <a:pPr>
              <a:buNone/>
              <a:defRPr/>
            </a:pPr>
            <a:r>
              <a:rPr lang="id-ID" dirty="0">
                <a:latin typeface="Comic Sans MS" pitchFamily="66" charset="0"/>
              </a:rPr>
              <a:t>   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fi-FI" dirty="0">
                <a:latin typeface="Comic Sans MS" pitchFamily="66" charset="0"/>
              </a:rPr>
              <a:t>H</a:t>
            </a:r>
            <a:r>
              <a:rPr lang="id-ID" dirty="0">
                <a:latin typeface="Comic Sans MS" pitchFamily="66" charset="0"/>
              </a:rPr>
              <a:t>a </a:t>
            </a:r>
            <a:r>
              <a:rPr lang="fi-FI" dirty="0">
                <a:latin typeface="Comic Sans MS" pitchFamily="66" charset="0"/>
              </a:rPr>
              <a:t>:  µ </a:t>
            </a:r>
            <a:r>
              <a:rPr lang="id-ID" dirty="0">
                <a:latin typeface="Comic Sans MS" pitchFamily="66" charset="0"/>
              </a:rPr>
              <a:t>&lt;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id-ID" dirty="0">
                <a:latin typeface="Comic Sans MS" pitchFamily="66" charset="0"/>
              </a:rPr>
              <a:t>Rp3.</a:t>
            </a:r>
            <a:r>
              <a:rPr lang="en-US" dirty="0">
                <a:latin typeface="Comic Sans MS" pitchFamily="66" charset="0"/>
              </a:rPr>
              <a:t>0</a:t>
            </a:r>
            <a:r>
              <a:rPr lang="id-ID" dirty="0">
                <a:latin typeface="Comic Sans MS" pitchFamily="66" charset="0"/>
              </a:rPr>
              <a:t>00,</a:t>
            </a:r>
            <a:r>
              <a:rPr lang="en-US" dirty="0">
                <a:latin typeface="Comic Sans MS" pitchFamily="66" charset="0"/>
              </a:rPr>
              <a:t>00</a:t>
            </a:r>
          </a:p>
          <a:p>
            <a:pPr>
              <a:buNone/>
              <a:defRPr/>
            </a:pPr>
            <a:endParaRPr lang="id-ID" dirty="0">
              <a:latin typeface="Comic Sans MS" pitchFamily="66" charset="0"/>
            </a:endParaRPr>
          </a:p>
          <a:p>
            <a:pPr algn="just">
              <a:defRPr/>
            </a:pPr>
            <a:r>
              <a:rPr lang="id-ID" dirty="0"/>
              <a:t>Berdasarkan informasi bahwa harga beras jenis “A” di suatu wilayah tidak lebih dari Rp3.</a:t>
            </a:r>
            <a:r>
              <a:rPr lang="en-US" dirty="0"/>
              <a:t>o</a:t>
            </a:r>
            <a:r>
              <a:rPr lang="id-ID" dirty="0"/>
              <a:t>00,</a:t>
            </a:r>
            <a:r>
              <a:rPr lang="en-US" dirty="0"/>
              <a:t>00</a:t>
            </a:r>
            <a:r>
              <a:rPr lang="id-ID" dirty="0"/>
              <a:t> (Pengujian Satu Pihak – Kanan) </a:t>
            </a:r>
          </a:p>
          <a:p>
            <a:pPr>
              <a:buNone/>
              <a:defRPr/>
            </a:pPr>
            <a:r>
              <a:rPr lang="id-ID" dirty="0"/>
              <a:t>    </a:t>
            </a:r>
            <a:r>
              <a:rPr lang="en-US" dirty="0"/>
              <a:t> </a:t>
            </a:r>
            <a:r>
              <a:rPr lang="fi-FI" dirty="0">
                <a:latin typeface="Comic Sans MS" pitchFamily="66" charset="0"/>
              </a:rPr>
              <a:t>Ho :  µ </a:t>
            </a:r>
            <a:r>
              <a:rPr lang="id-ID" dirty="0">
                <a:latin typeface="Comic Sans MS" pitchFamily="66" charset="0"/>
              </a:rPr>
              <a:t>≤</a:t>
            </a:r>
            <a:r>
              <a:rPr lang="fi-FI" dirty="0">
                <a:latin typeface="Comic Sans MS" pitchFamily="66" charset="0"/>
              </a:rPr>
              <a:t> </a:t>
            </a:r>
            <a:r>
              <a:rPr lang="id-ID" dirty="0">
                <a:latin typeface="Comic Sans MS" pitchFamily="66" charset="0"/>
              </a:rPr>
              <a:t>Rp3.</a:t>
            </a:r>
            <a:r>
              <a:rPr lang="en-US" dirty="0">
                <a:latin typeface="Comic Sans MS" pitchFamily="66" charset="0"/>
              </a:rPr>
              <a:t>0</a:t>
            </a:r>
            <a:r>
              <a:rPr lang="id-ID" dirty="0">
                <a:latin typeface="Comic Sans MS" pitchFamily="66" charset="0"/>
              </a:rPr>
              <a:t>00,</a:t>
            </a:r>
            <a:r>
              <a:rPr lang="en-US" dirty="0">
                <a:latin typeface="Comic Sans MS" pitchFamily="66" charset="0"/>
              </a:rPr>
              <a:t>00</a:t>
            </a:r>
            <a:endParaRPr lang="id-ID" dirty="0">
              <a:latin typeface="Comic Sans MS" pitchFamily="66" charset="0"/>
            </a:endParaRPr>
          </a:p>
          <a:p>
            <a:pPr>
              <a:buNone/>
              <a:defRPr/>
            </a:pPr>
            <a:r>
              <a:rPr lang="id-ID" dirty="0">
                <a:latin typeface="Comic Sans MS" pitchFamily="66" charset="0"/>
              </a:rPr>
              <a:t>    </a:t>
            </a:r>
            <a:r>
              <a:rPr lang="fi-FI" dirty="0">
                <a:latin typeface="Comic Sans MS" pitchFamily="66" charset="0"/>
              </a:rPr>
              <a:t>H</a:t>
            </a:r>
            <a:r>
              <a:rPr lang="id-ID" dirty="0">
                <a:latin typeface="Comic Sans MS" pitchFamily="66" charset="0"/>
              </a:rPr>
              <a:t>a </a:t>
            </a:r>
            <a:r>
              <a:rPr lang="fi-FI" dirty="0">
                <a:latin typeface="Comic Sans MS" pitchFamily="66" charset="0"/>
              </a:rPr>
              <a:t>:  µ </a:t>
            </a:r>
            <a:r>
              <a:rPr lang="id-ID" dirty="0">
                <a:latin typeface="Comic Sans MS" pitchFamily="66" charset="0"/>
              </a:rPr>
              <a:t>&gt;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id-ID" dirty="0">
                <a:latin typeface="Comic Sans MS" pitchFamily="66" charset="0"/>
              </a:rPr>
              <a:t>Rp3.</a:t>
            </a:r>
            <a:r>
              <a:rPr lang="en-US" dirty="0">
                <a:latin typeface="Comic Sans MS" pitchFamily="66" charset="0"/>
              </a:rPr>
              <a:t>0</a:t>
            </a:r>
            <a:r>
              <a:rPr lang="id-ID" dirty="0">
                <a:latin typeface="Comic Sans MS" pitchFamily="66" charset="0"/>
              </a:rPr>
              <a:t>00,</a:t>
            </a:r>
            <a:r>
              <a:rPr lang="en-US" dirty="0">
                <a:latin typeface="Comic Sans MS" pitchFamily="66" charset="0"/>
              </a:rPr>
              <a:t>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hubungan</a:t>
            </a:r>
            <a:endParaRPr lang="en-US" dirty="0"/>
          </a:p>
          <a:p>
            <a:r>
              <a:rPr lang="sv-SE" dirty="0"/>
              <a:t>Hipotesis harus sesuai dengan fakta</a:t>
            </a:r>
          </a:p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ilmu</a:t>
            </a:r>
            <a:endParaRPr lang="en-US" dirty="0"/>
          </a:p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diuji</a:t>
            </a:r>
            <a:endParaRPr lang="en-US" dirty="0"/>
          </a:p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r>
              <a:rPr lang="sv-SE" dirty="0"/>
              <a:t>Hipotesis harus dapat menerangkan fakta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4E4F-B7B5-4425-876F-C32BAB3ADB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9061E9-722D-4B07-BD2D-BCF8EE635F9C}">
  <ds:schemaRefs>
    <ds:schemaRef ds:uri="http://www.w3.org/XML/1998/namespace"/>
    <ds:schemaRef ds:uri="740581d6-c858-4555-b1ae-9696b835810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9872</TotalTime>
  <Words>1168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Montserrat</vt:lpstr>
      <vt:lpstr>Times New Roman</vt:lpstr>
      <vt:lpstr>Wingdings</vt:lpstr>
      <vt:lpstr>Office Theme</vt:lpstr>
      <vt:lpstr>Equation.3</vt:lpstr>
      <vt:lpstr>Statistika dan Probabilitas Program Studi Informatika  Sesi 14 – Langkah Dasar Pengujian Hipotesis</vt:lpstr>
      <vt:lpstr>Konsep</vt:lpstr>
      <vt:lpstr>Jenis</vt:lpstr>
      <vt:lpstr>Rumusan</vt:lpstr>
      <vt:lpstr>Rumusan</vt:lpstr>
      <vt:lpstr>Rumusan</vt:lpstr>
      <vt:lpstr>Arah Uji</vt:lpstr>
      <vt:lpstr>Arah Uji</vt:lpstr>
      <vt:lpstr>Ciri-ciri Hipotesis Baik</vt:lpstr>
      <vt:lpstr>Jenis Pengujian Hipotesis</vt:lpstr>
      <vt:lpstr>Jenis Pengujian Hipotesis</vt:lpstr>
      <vt:lpstr>Prosedur Pengujian Hipotesis</vt:lpstr>
      <vt:lpstr>Prosedur Pengujian Hipotesis</vt:lpstr>
      <vt:lpstr>Prosedur Pengujian Hipotesis</vt:lpstr>
      <vt:lpstr>Prosedur Pengujian Hipotesis</vt:lpstr>
      <vt:lpstr>Prosedur Pengujian Hipotesis Tentukan kriteria pengujian</vt:lpstr>
      <vt:lpstr>Prosedur Pengujian Hipotesis</vt:lpstr>
      <vt:lpstr>Prosedur Pengujian Hipotesis</vt:lpstr>
      <vt:lpstr>Prosedur Pengujian Hipotesis</vt:lpstr>
      <vt:lpstr>Prosedur Pengujian Hipotesis</vt:lpstr>
      <vt:lpstr>Prosedur Pengujian Hipotesis</vt:lpstr>
      <vt:lpstr>Daftar Pustaka</vt:lpstr>
      <vt:lpstr>  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</dc:title>
  <dc:creator>syahidabdullah@lecturer.unsia.ac.id</dc:creator>
  <cp:lastModifiedBy>Syahid Abdullah</cp:lastModifiedBy>
  <cp:revision>31</cp:revision>
  <dcterms:created xsi:type="dcterms:W3CDTF">2021-09-06T16:17:13Z</dcterms:created>
  <dcterms:modified xsi:type="dcterms:W3CDTF">2022-07-02T02:31:06Z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