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8" r:id="rId20"/>
    <p:sldId id="379" r:id="rId21"/>
    <p:sldId id="380" r:id="rId22"/>
    <p:sldId id="382" r:id="rId23"/>
    <p:sldId id="381" r:id="rId24"/>
    <p:sldId id="383" r:id="rId25"/>
    <p:sldId id="3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08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29/03/22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2 –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Ukuran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Pemusatan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Data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9761-789E-4BD8-99F7-271F5EF1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4316-9DAE-4784-8B4B-2CF2B7F8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Tentukan rataan (mean) dari data berikut ini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C263-14B5-4500-AC11-4F4E940D4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04" b="71136"/>
          <a:stretch/>
        </p:blipFill>
        <p:spPr bwMode="auto">
          <a:xfrm>
            <a:off x="4027527" y="2551611"/>
            <a:ext cx="4136946" cy="1754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4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BC9-1513-4A60-B539-5E201B4A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77B62-740B-4332-831E-912A7C17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Jadi </a:t>
            </a:r>
            <a:r>
              <a:rPr lang="en-US" dirty="0" err="1"/>
              <a:t>rataannya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51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C2AF406-5FD7-46CB-84BD-4C0E746B7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5"/>
          <a:stretch/>
        </p:blipFill>
        <p:spPr>
          <a:xfrm>
            <a:off x="3588067" y="1714637"/>
            <a:ext cx="5015865" cy="31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C9E7-9D7E-4D3E-9012-51961DD7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52D64-6B57-4BDD-8E7E-4828353E4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Median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tengah</a:t>
                </a:r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diurutkan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Median </a:t>
                </a:r>
                <a:r>
                  <a:rPr lang="en-US" dirty="0" err="1"/>
                  <a:t>dilambangkan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𝑀𝑒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Untuk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Median data </a:t>
                </a:r>
                <a:r>
                  <a:rPr lang="en-US" dirty="0" err="1"/>
                  <a:t>tunggal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err="1"/>
                  <a:t>mengurutkan</a:t>
                </a:r>
                <a:r>
                  <a:rPr lang="en-US" dirty="0"/>
                  <a:t> data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tengah</a:t>
                </a:r>
                <a:r>
                  <a:rPr lang="en-US" dirty="0"/>
                  <a:t>,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data </a:t>
                </a:r>
                <a:r>
                  <a:rPr lang="en-US" dirty="0" err="1"/>
                  <a:t>besar</a:t>
                </a:r>
                <a:r>
                  <a:rPr lang="en-US" dirty="0"/>
                  <a:t>, </a:t>
                </a:r>
                <a:r>
                  <a:rPr lang="en-US" dirty="0" err="1"/>
                  <a:t>setelah</a:t>
                </a:r>
                <a:r>
                  <a:rPr lang="en-US" dirty="0"/>
                  <a:t> data </a:t>
                </a:r>
                <a:r>
                  <a:rPr lang="en-US" dirty="0" err="1"/>
                  <a:t>diurutkan</a:t>
                </a:r>
                <a:r>
                  <a:rPr lang="en-US" dirty="0"/>
                  <a:t>,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52D64-6B57-4BDD-8E7E-4828353E4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B6FE484-BD47-4DB3-8F20-B4F2C12D2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759" y="4589507"/>
            <a:ext cx="4430482" cy="180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61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531D-2DEE-44E5-B362-1094541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793A-4683-4788-86ED-BFE67045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Dari data di bawah ini, tentukan mediannya.</a:t>
            </a:r>
          </a:p>
          <a:p>
            <a:pPr marL="0" indent="0" algn="ctr">
              <a:buNone/>
            </a:pPr>
            <a:r>
              <a:rPr lang="it-IT" dirty="0"/>
              <a:t>2, 5, 4, 5, 6, 7, 5, 9, 8, 4, 6, 7, 8</a:t>
            </a:r>
          </a:p>
          <a:p>
            <a:endParaRPr lang="en-US" dirty="0"/>
          </a:p>
          <a:p>
            <a:r>
              <a:rPr lang="en-US" dirty="0" err="1"/>
              <a:t>Penyelesaian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6F903-A4A2-41B2-9438-650FB5158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9116" b="35173"/>
          <a:stretch/>
        </p:blipFill>
        <p:spPr bwMode="auto">
          <a:xfrm>
            <a:off x="992779" y="4001294"/>
            <a:ext cx="5416730" cy="1963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8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2804-A239-4524-8094-08B8C85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31F6-CA94-4AC6-AC7C-8EF9E41F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Dari data di bawah ini, tentukan mediannya.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Penyelesaian: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BD067-A070-4F92-8783-DA7ED373D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-4778"/>
          <a:stretch/>
        </p:blipFill>
        <p:spPr bwMode="auto">
          <a:xfrm>
            <a:off x="1095641" y="2388597"/>
            <a:ext cx="5209699" cy="93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3E97D-D822-4BC7-B76E-E8240A939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8" t="61540"/>
          <a:stretch/>
        </p:blipFill>
        <p:spPr bwMode="auto">
          <a:xfrm>
            <a:off x="1095641" y="4343400"/>
            <a:ext cx="5431841" cy="1386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6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A011-CD69-4B59-A307-01A279F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bergolong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8B2F-3C2B-44AC-B988-6FD31C63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data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bergolong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interval-interval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mediannya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4E0CC-8318-4EF6-9C18-71C54A61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24" y="3634922"/>
            <a:ext cx="6625791" cy="2676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0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B5C-CBCC-45F1-AEBB-7846E5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30E6-E82B-4093-BB34-4C8AE543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Carilah nilai median data bergolong di bawah ini.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361AA-FF26-4AA2-B326-610A32EA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6955"/>
          <a:stretch/>
        </p:blipFill>
        <p:spPr>
          <a:xfrm>
            <a:off x="4104142" y="2510463"/>
            <a:ext cx="3983715" cy="21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5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C825-FE42-4DA8-BD83-C8924545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DCED-06AC-48D5-8423-100E3A19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678F9-284C-4F1B-B8EF-9D24BFC3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94" y="1406057"/>
            <a:ext cx="6590212" cy="477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83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F446-7C48-49A9-BF87-B60D190B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83DBA-C7A7-451C-B901-D545B6E93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</a:t>
                </a:r>
                <a:r>
                  <a:rPr lang="en-US" dirty="0" err="1"/>
                  <a:t>ialah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paling </a:t>
                </a:r>
                <a:r>
                  <a:rPr lang="en-US" dirty="0" err="1"/>
                  <a:t>sering</a:t>
                </a:r>
                <a:r>
                  <a:rPr lang="en-US" dirty="0"/>
                  <a:t> </a:t>
                </a:r>
                <a:r>
                  <a:rPr lang="en-US" dirty="0" err="1"/>
                  <a:t>muncul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frekuensi</a:t>
                </a:r>
                <a:r>
                  <a:rPr lang="en-US" dirty="0"/>
                  <a:t> </a:t>
                </a:r>
                <a:r>
                  <a:rPr lang="en-US" dirty="0" err="1"/>
                  <a:t>tertinggi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Jika </a:t>
                </a:r>
                <a:r>
                  <a:rPr lang="en-US" dirty="0" err="1"/>
                  <a:t>suatu</a:t>
                </a:r>
                <a:r>
                  <a:rPr lang="en-US" dirty="0"/>
                  <a:t> data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modus </a:t>
                </a:r>
                <a:r>
                  <a:rPr lang="en-US" dirty="0" err="1"/>
                  <a:t>disebut</a:t>
                </a:r>
                <a:r>
                  <a:rPr lang="en-US" dirty="0"/>
                  <a:t> unimodal dan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modus </a:t>
                </a:r>
                <a:r>
                  <a:rPr lang="en-US" dirty="0" err="1"/>
                  <a:t>disebut</a:t>
                </a:r>
                <a:r>
                  <a:rPr lang="en-US" dirty="0"/>
                  <a:t> bimodal, </a:t>
                </a:r>
                <a:r>
                  <a:rPr lang="en-US" dirty="0" err="1"/>
                  <a:t>sedangkan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modus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multimodal.</a:t>
                </a:r>
              </a:p>
              <a:p>
                <a:r>
                  <a:rPr lang="en-US" dirty="0"/>
                  <a:t>Modus </a:t>
                </a:r>
                <a:r>
                  <a:rPr lang="en-US" dirty="0" err="1"/>
                  <a:t>dilambangkan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𝑀𝑜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Modus </a:t>
                </a:r>
                <a:r>
                  <a:rPr lang="en-US" dirty="0" err="1"/>
                  <a:t>dari</a:t>
                </a:r>
                <a:r>
                  <a:rPr lang="en-US" dirty="0"/>
                  <a:t> data </a:t>
                </a:r>
                <a:r>
                  <a:rPr lang="en-US" dirty="0" err="1"/>
                  <a:t>tunggal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data yang </a:t>
                </a:r>
                <a:r>
                  <a:rPr lang="en-US" dirty="0" err="1"/>
                  <a:t>sering</a:t>
                </a:r>
                <a:r>
                  <a:rPr lang="en-US" dirty="0"/>
                  <a:t> </a:t>
                </a:r>
                <a:r>
                  <a:rPr lang="en-US" dirty="0" err="1"/>
                  <a:t>muncul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data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frekuensi</a:t>
                </a:r>
                <a:r>
                  <a:rPr lang="en-US" dirty="0"/>
                  <a:t> </a:t>
                </a:r>
                <a:r>
                  <a:rPr lang="en-US" dirty="0" err="1"/>
                  <a:t>tertinggi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83DBA-C7A7-451C-B901-D545B6E93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30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9DD3-238F-4773-B9CB-82E6FDD6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2526-7CB5-45FB-AD09-3614ABE5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Tentukan modus dari data di bawah ini.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Penyelesaian: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1, 1, 1, 2, 4, 5, 5, 5, 7, 8, 9, 10. Data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dan 5. Jadi </a:t>
            </a:r>
            <a:r>
              <a:rPr lang="en-US" dirty="0" err="1"/>
              <a:t>modusnya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dan 5.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Berdasarkan</a:t>
            </a:r>
            <a:r>
              <a:rPr lang="en-US" dirty="0"/>
              <a:t> data pada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6. Jadi, </a:t>
            </a:r>
            <a:r>
              <a:rPr lang="en-US" dirty="0" err="1"/>
              <a:t>modusnya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3BD61-0633-4C02-893A-E76E24D04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28" y="2251029"/>
            <a:ext cx="3693661" cy="2001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84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50EB-E40F-48A6-A63F-680AB95C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Topik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1B28-DC6A-4DB5-B168-4CF97930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Modus</a:t>
            </a:r>
          </a:p>
        </p:txBody>
      </p:sp>
    </p:spTree>
    <p:extLst>
      <p:ext uri="{BB962C8B-B14F-4D97-AF65-F5344CB8AC3E}">
        <p14:creationId xmlns:p14="http://schemas.microsoft.com/office/powerpoint/2010/main" val="74516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7A6C-24D3-47FC-82B6-46F67A67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data </a:t>
            </a:r>
            <a:r>
              <a:rPr lang="en-US" dirty="0" err="1"/>
              <a:t>bergolong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B4B7-8D56-46EE-8B52-FABDB98F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43"/>
            <a:ext cx="10515600" cy="4351338"/>
          </a:xfrm>
        </p:spPr>
        <p:txBody>
          <a:bodyPr/>
          <a:lstStyle/>
          <a:p>
            <a:r>
              <a:rPr lang="en-US" dirty="0"/>
              <a:t>Modus data </a:t>
            </a:r>
            <a:r>
              <a:rPr lang="en-US" dirty="0" err="1"/>
              <a:t>bergolong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8CA6B-D2CF-46B4-AADE-74237635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14" y="2494868"/>
            <a:ext cx="5691771" cy="2408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7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1A23-5103-449B-A634-F1D0B4EA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4D66-69F9-4287-B2EA-8658A82E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Tentukan modus dari tabel di bawah ini.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51F82-3A1D-4202-8F8C-DD4FB869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56" b="56284"/>
          <a:stretch/>
        </p:blipFill>
        <p:spPr bwMode="auto">
          <a:xfrm>
            <a:off x="4558616" y="2540589"/>
            <a:ext cx="3074767" cy="2327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53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EF17-ACB2-4422-94C7-4053112C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4EDC-91D5-40A1-B730-5D12EC36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D7E20-19EE-4180-9607-88678F51C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1"/>
          <a:stretch/>
        </p:blipFill>
        <p:spPr bwMode="auto">
          <a:xfrm>
            <a:off x="777240" y="1320528"/>
            <a:ext cx="8070669" cy="349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90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874C2-7221-4FC7-AE61-77E9942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65A4-F329-4996-95DB-4BEC8E6E5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6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9A60-ACCD-4649-B1E9-19DA0CE1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Rataan</a:t>
            </a:r>
            <a:r>
              <a:rPr lang="en-US" b="1" dirty="0"/>
              <a:t> </a:t>
            </a:r>
            <a:r>
              <a:rPr lang="en-US" b="1" dirty="0" err="1"/>
              <a:t>Hitung</a:t>
            </a:r>
            <a:r>
              <a:rPr lang="en-US" b="1" dirty="0"/>
              <a:t> (Mean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2BDA1-BE09-4105-82BD-84FD70C5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Rataan hitung seringkali disebut sebagai ukuran pemusatan atau rata-rata hitung.</a:t>
                </a:r>
              </a:p>
              <a:p>
                <a:r>
                  <a:rPr lang="sv-SE" dirty="0"/>
                  <a:t>Rataan hitung juga dikenal dengan istilah </a:t>
                </a:r>
                <a:r>
                  <a:rPr lang="sv-SE" i="1" dirty="0"/>
                  <a:t>mean</a:t>
                </a:r>
                <a:r>
                  <a:rPr lang="sv-SE" dirty="0"/>
                  <a:t> dan diberi lambang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v-SE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2BDA1-BE09-4105-82BD-84FD70C5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5AAE-4ACA-469B-9257-76AF4A9C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Rataan</a:t>
            </a:r>
            <a:r>
              <a:rPr lang="en-US" b="1" dirty="0"/>
              <a:t> Data Tunggal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48F55-EFDD-4FD4-A01E-F34BD80A7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Rataan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data yang </a:t>
                </a:r>
                <a:r>
                  <a:rPr lang="en-US" dirty="0" err="1"/>
                  <a:t>banyaknya</a:t>
                </a:r>
                <a:r>
                  <a:rPr lang="en-US" dirty="0"/>
                  <a:t> n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data </a:t>
                </a:r>
                <a:r>
                  <a:rPr lang="en-US" dirty="0" err="1"/>
                  <a:t>dibagi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data.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Keterangan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jumlah</a:t>
                </a:r>
                <a:r>
                  <a:rPr lang="en-US" dirty="0"/>
                  <a:t> data, dan n = </a:t>
                </a:r>
                <a:r>
                  <a:rPr lang="en-US" dirty="0" err="1"/>
                  <a:t>banyaknya</a:t>
                </a:r>
                <a:r>
                  <a:rPr lang="en-US" dirty="0"/>
                  <a:t>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48F55-EFDD-4FD4-A01E-F34BD80A7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8868ED-34FB-4D60-831A-202336789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7" y="2815182"/>
            <a:ext cx="5164026" cy="1070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6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0D3D-FB84-4F60-BA40-21A09D5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AF04-53CE-43A1-A78F-006F5E6C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10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data: 3, 7, 6, 5, 3, 6, 9, 8, 7, dan 6.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Penyelesaian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Jadi, </a:t>
            </a:r>
            <a:r>
              <a:rPr lang="en-US" dirty="0" err="1"/>
              <a:t>rataannya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6,0.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10133-9DB8-4087-B400-EBF55FE1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28" y="3335088"/>
            <a:ext cx="6256544" cy="666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7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3776-265E-468C-A79B-813F403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Rataan dari data distribusi frekuensi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D135-EB8B-42F9-9B7C-79B77499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rataan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365B5-D8F4-4334-A952-814F172A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1"/>
          <a:stretch/>
        </p:blipFill>
        <p:spPr bwMode="auto">
          <a:xfrm>
            <a:off x="2452437" y="2960325"/>
            <a:ext cx="7287126" cy="243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6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1FA-4B55-4882-8168-4A01D700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1A13-F179-4E33-8FCB-B0BF0C47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UTS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8,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7, lima </a:t>
            </a:r>
            <a:r>
              <a:rPr lang="en-US" dirty="0" err="1"/>
              <a:t>belas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6,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5, dan lima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4. </a:t>
            </a:r>
            <a:r>
              <a:rPr lang="en-US" dirty="0" err="1"/>
              <a:t>Tentukan</a:t>
            </a:r>
            <a:r>
              <a:rPr lang="en-US" dirty="0"/>
              <a:t> rata-rata </a:t>
            </a:r>
            <a:r>
              <a:rPr lang="en-US" dirty="0" err="1"/>
              <a:t>nilai</a:t>
            </a:r>
            <a:r>
              <a:rPr lang="en-US" dirty="0"/>
              <a:t> UTS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77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480-A90F-44DF-8BB2-71CAC5C6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Penyelesaian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09CC-3411-476E-BCA6-D689994A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UTS </a:t>
            </a:r>
            <a:r>
              <a:rPr lang="en-US" dirty="0" err="1"/>
              <a:t>Matematika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i-FI" dirty="0"/>
              <a:t>Jadi, rataan nilai UTS Matematika adalah 6,05.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B9860-A9A4-4BB7-BE40-452A9EFA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91" y="2346960"/>
            <a:ext cx="4274818" cy="301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6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1045-09DB-4F65-8145-84E7E190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Rataan</a:t>
            </a:r>
            <a:r>
              <a:rPr lang="en-US" dirty="0"/>
              <a:t> data </a:t>
            </a:r>
            <a:r>
              <a:rPr lang="en-US" dirty="0" err="1"/>
              <a:t>bergolong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94901-A29B-40E4-81F7-FF7E951A3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Rata-rata </a:t>
                </a:r>
                <a:r>
                  <a:rPr lang="en-US" dirty="0" err="1"/>
                  <a:t>untuk</a:t>
                </a:r>
                <a:r>
                  <a:rPr lang="en-US" dirty="0"/>
                  <a:t> data </a:t>
                </a:r>
                <a:r>
                  <a:rPr lang="en-US" dirty="0" err="1"/>
                  <a:t>bergolong</a:t>
                </a:r>
                <a:r>
                  <a:rPr lang="en-US" dirty="0"/>
                  <a:t> pada </a:t>
                </a:r>
                <a:r>
                  <a:rPr lang="en-US" dirty="0" err="1"/>
                  <a:t>hakikatnya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ratarata</a:t>
                </a:r>
                <a:r>
                  <a:rPr lang="en-US" dirty="0"/>
                  <a:t> data pada </a:t>
                </a:r>
                <a:r>
                  <a:rPr lang="en-US" dirty="0" err="1"/>
                  <a:t>distribusi</a:t>
                </a:r>
                <a:r>
                  <a:rPr lang="en-US" dirty="0"/>
                  <a:t> </a:t>
                </a:r>
                <a:r>
                  <a:rPr lang="en-US" dirty="0" err="1"/>
                  <a:t>frekuensi</a:t>
                </a:r>
                <a:r>
                  <a:rPr lang="en-US" dirty="0"/>
                  <a:t> </a:t>
                </a:r>
                <a:r>
                  <a:rPr lang="en-US" dirty="0" err="1"/>
                  <a:t>tunggal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mengambil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tengah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94901-A29B-40E4-81F7-FF7E951A3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7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061E9-722D-4B07-BD2D-BCF8EE635F9C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40581d6-c858-4555-b1ae-9696b835810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545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Montserrat</vt:lpstr>
      <vt:lpstr>Office Theme</vt:lpstr>
      <vt:lpstr>Statistika dan Probabilitas Program Studi Informatika  Sesi 2 – Ukuran Pemusatan Data</vt:lpstr>
      <vt:lpstr>Topik</vt:lpstr>
      <vt:lpstr>Rataan Hitung (Mean )</vt:lpstr>
      <vt:lpstr>Rataan Data Tunggal</vt:lpstr>
      <vt:lpstr>Contoh soal</vt:lpstr>
      <vt:lpstr>Rataan dari data distribusi frekuensi</vt:lpstr>
      <vt:lpstr>Contoh Soal</vt:lpstr>
      <vt:lpstr>Penyelesaian</vt:lpstr>
      <vt:lpstr>Rataan data bergolong</vt:lpstr>
      <vt:lpstr>Contoh Soal</vt:lpstr>
      <vt:lpstr>Penyelesaian</vt:lpstr>
      <vt:lpstr>Median</vt:lpstr>
      <vt:lpstr>Contoh soal</vt:lpstr>
      <vt:lpstr>PowerPoint Presentation</vt:lpstr>
      <vt:lpstr>Median untuk data bergolong</vt:lpstr>
      <vt:lpstr>Contoh soal</vt:lpstr>
      <vt:lpstr>PowerPoint Presentation</vt:lpstr>
      <vt:lpstr>Modus</vt:lpstr>
      <vt:lpstr>Contoh soal</vt:lpstr>
      <vt:lpstr>Modus data bergolong</vt:lpstr>
      <vt:lpstr>Contoh soal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 Program Studi Informatika  Sesi 2 – Ukuran Pemusatan Data</dc:title>
  <dc:creator>syahidabdullah@lecturer.unsia.ac.id</dc:creator>
  <cp:lastModifiedBy>Syahid Abdullah</cp:lastModifiedBy>
  <cp:revision>11</cp:revision>
  <dcterms:created xsi:type="dcterms:W3CDTF">2021-09-06T16:17:13Z</dcterms:created>
  <dcterms:modified xsi:type="dcterms:W3CDTF">2022-03-30T00:59:59Z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