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19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4/4/2023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4/4/2023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4/4/2023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4/4/2023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4/4/2023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4/4/2023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4/4/2023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4/4/2023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4/4/2023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4/4/2023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4/4/2023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4/4/2023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Probabilitas</a:t>
            </a:r>
            <a: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Informatika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4 – </a:t>
            </a:r>
            <a:r>
              <a:rPr lang="en-US" altLang="id-ID" sz="24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Angka </a:t>
            </a: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Indeks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135" y="4695548"/>
            <a:ext cx="4958031" cy="470341"/>
          </a:xfrm>
        </p:spPr>
        <p:txBody>
          <a:bodyPr>
            <a:noAutofit/>
          </a:bodyPr>
          <a:lstStyle/>
          <a:p>
            <a:pPr algn="r"/>
            <a:r>
              <a:rPr lang="id-ID" dirty="0">
                <a:latin typeface="Montserrat" panose="02000505000000020004" pitchFamily="2" charset="0"/>
              </a:rPr>
              <a:t>Syahid Abdullah, S</a:t>
            </a:r>
            <a:r>
              <a:rPr lang="en-US" dirty="0">
                <a:latin typeface="Montserrat" panose="02000505000000020004" pitchFamily="2" charset="0"/>
              </a:rPr>
              <a:t>.</a:t>
            </a:r>
            <a:r>
              <a:rPr lang="id-ID" dirty="0">
                <a:latin typeface="Montserrat" panose="02000505000000020004" pitchFamily="2" charset="0"/>
              </a:rPr>
              <a:t>Si, 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Contoh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10</a:t>
            </a:fld>
            <a:endParaRPr lang="id-ID"/>
          </a:p>
        </p:txBody>
      </p:sp>
      <p:graphicFrame>
        <p:nvGraphicFramePr>
          <p:cNvPr id="4" name="object 11"/>
          <p:cNvGraphicFramePr>
            <a:graphicFrameLocks noGrp="1"/>
          </p:cNvGraphicFramePr>
          <p:nvPr/>
        </p:nvGraphicFramePr>
        <p:xfrm>
          <a:off x="1852588" y="1580613"/>
          <a:ext cx="8153395" cy="3123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2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04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23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23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23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7689"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Bulan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2000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2001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2002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2003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2004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972">
                <a:tc>
                  <a:txBody>
                    <a:bodyPr/>
                    <a:lstStyle/>
                    <a:p>
                      <a:pPr marL="9525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Januari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9525">
                        <a:lnSpc>
                          <a:spcPts val="209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Februari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0"/>
                        </a:lnSpc>
                        <a:spcBef>
                          <a:spcPts val="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0"/>
                        </a:lnSpc>
                        <a:spcBef>
                          <a:spcPts val="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090"/>
                        </a:lnSpc>
                        <a:spcBef>
                          <a:spcPts val="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L="9525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Naret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9525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April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3971">
                <a:tc>
                  <a:txBody>
                    <a:bodyPr/>
                    <a:lstStyle/>
                    <a:p>
                      <a:pPr marL="9525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L="9525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Juni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2090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Total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ts val="209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348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ts val="209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394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ts val="209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419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ts val="209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481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494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3971">
                <a:tc>
                  <a:txBody>
                    <a:bodyPr/>
                    <a:lstStyle/>
                    <a:p>
                      <a:pPr marL="9525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Indeks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138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9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142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object 12"/>
          <p:cNvSpPr txBox="1"/>
          <p:nvPr/>
        </p:nvSpPr>
        <p:spPr>
          <a:xfrm>
            <a:off x="2008163" y="5012788"/>
            <a:ext cx="4435475" cy="1200150"/>
          </a:xfrm>
          <a:prstGeom prst="rect">
            <a:avLst/>
          </a:prstGeom>
          <a:ln w="12700">
            <a:solidFill>
              <a:srgbClr val="0033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IKA</a:t>
            </a:r>
            <a:r>
              <a:rPr sz="2400" spc="-15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2002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[419</a:t>
            </a:r>
            <a:r>
              <a:rPr sz="2400" spc="-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/</a:t>
            </a:r>
            <a:r>
              <a:rPr sz="2400" spc="-3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348]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x</a:t>
            </a:r>
            <a:r>
              <a:rPr sz="2400" spc="-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100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%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IKA</a:t>
            </a:r>
            <a:r>
              <a:rPr sz="2400" spc="-15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2002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=</a:t>
            </a:r>
            <a:r>
              <a:rPr sz="2400" spc="-2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120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13"/>
          <p:cNvSpPr txBox="1"/>
          <p:nvPr/>
        </p:nvSpPr>
        <p:spPr>
          <a:xfrm>
            <a:off x="6884963" y="5012788"/>
            <a:ext cx="2532380" cy="1200150"/>
          </a:xfrm>
          <a:prstGeom prst="rect">
            <a:avLst/>
          </a:prstGeom>
          <a:ln w="12700">
            <a:solidFill>
              <a:srgbClr val="0033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2075" marR="10922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Pada</a:t>
            </a:r>
            <a:r>
              <a:rPr sz="2400" spc="-3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tahun</a:t>
            </a:r>
            <a:r>
              <a:rPr sz="2400" spc="-5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2002 </a:t>
            </a:r>
            <a:r>
              <a:rPr sz="2400" spc="-65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terjadi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Kenaikan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Kuantitas 20 %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34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dirty="0" err="1"/>
              <a:t>Angka</a:t>
            </a:r>
            <a:r>
              <a:rPr lang="en-ID" sz="3600" dirty="0"/>
              <a:t> </a:t>
            </a:r>
            <a:r>
              <a:rPr lang="en-ID" sz="3600" dirty="0" err="1"/>
              <a:t>Indeks</a:t>
            </a:r>
            <a:r>
              <a:rPr lang="en-ID" sz="3600" dirty="0"/>
              <a:t> </a:t>
            </a:r>
            <a:r>
              <a:rPr lang="en-ID" sz="3600" dirty="0" err="1"/>
              <a:t>nilai</a:t>
            </a:r>
            <a:r>
              <a:rPr lang="en-ID" sz="3600" dirty="0"/>
              <a:t> </a:t>
            </a:r>
            <a:r>
              <a:rPr lang="en-ID" sz="3600" dirty="0" err="1"/>
              <a:t>Agregat</a:t>
            </a:r>
            <a:r>
              <a:rPr lang="en-ID" sz="3600" dirty="0"/>
              <a:t> </a:t>
            </a:r>
            <a:r>
              <a:rPr lang="en-ID" sz="3600" dirty="0" err="1"/>
              <a:t>relatif</a:t>
            </a:r>
            <a:r>
              <a:rPr lang="en-ID" sz="3600" dirty="0"/>
              <a:t> </a:t>
            </a:r>
            <a:r>
              <a:rPr lang="en-ID" sz="3600" dirty="0" err="1"/>
              <a:t>Sederhana</a:t>
            </a:r>
            <a:endParaRPr lang="en-ID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E981C39-E4A3-44EC-BC05-CDBEF37A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5" dirty="0">
                <a:latin typeface="Calibri"/>
                <a:cs typeface="Calibri"/>
              </a:rPr>
              <a:t>Angka</a:t>
            </a:r>
            <a:r>
              <a:rPr lang="en-US" sz="3200" spc="15" dirty="0">
                <a:latin typeface="Calibri"/>
                <a:cs typeface="Calibri"/>
              </a:rPr>
              <a:t> </a:t>
            </a:r>
            <a:r>
              <a:rPr lang="en-US" sz="3200" dirty="0" err="1">
                <a:latin typeface="Calibri"/>
                <a:cs typeface="Calibri"/>
              </a:rPr>
              <a:t>indek</a:t>
            </a:r>
            <a:r>
              <a:rPr lang="en-US" sz="3200" spc="-10" dirty="0">
                <a:latin typeface="Calibri"/>
                <a:cs typeface="Calibri"/>
              </a:rPr>
              <a:t> </a:t>
            </a:r>
            <a:r>
              <a:rPr lang="en-US" sz="3200" spc="-5" dirty="0" err="1">
                <a:latin typeface="Calibri"/>
                <a:cs typeface="Calibri"/>
              </a:rPr>
              <a:t>nilai</a:t>
            </a:r>
            <a:r>
              <a:rPr lang="en-US" sz="3200" spc="20" dirty="0">
                <a:latin typeface="Calibri"/>
                <a:cs typeface="Calibri"/>
              </a:rPr>
              <a:t> </a:t>
            </a:r>
            <a:r>
              <a:rPr lang="en-US" sz="3200" spc="-20" dirty="0" err="1">
                <a:latin typeface="Calibri"/>
                <a:cs typeface="Calibri"/>
              </a:rPr>
              <a:t>agregat</a:t>
            </a:r>
            <a:r>
              <a:rPr lang="en-US" sz="3200" spc="-5" dirty="0">
                <a:latin typeface="Calibri"/>
                <a:cs typeface="Calibri"/>
              </a:rPr>
              <a:t> </a:t>
            </a:r>
            <a:r>
              <a:rPr lang="en-US" sz="3200" spc="-10" dirty="0" err="1">
                <a:latin typeface="Calibri"/>
                <a:cs typeface="Calibri"/>
              </a:rPr>
              <a:t>relatif</a:t>
            </a:r>
            <a:r>
              <a:rPr lang="en-US" sz="3200" spc="-20" dirty="0">
                <a:latin typeface="Calibri"/>
                <a:cs typeface="Calibri"/>
              </a:rPr>
              <a:t> </a:t>
            </a:r>
            <a:r>
              <a:rPr lang="en-US" sz="3200" spc="-5" dirty="0" err="1">
                <a:latin typeface="Calibri"/>
                <a:cs typeface="Calibri"/>
              </a:rPr>
              <a:t>sederhana</a:t>
            </a:r>
            <a:endParaRPr lang="en-US" sz="3200" dirty="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lang="en-US" sz="2800" spc="-5" dirty="0">
                <a:latin typeface="Arial"/>
                <a:cs typeface="Arial"/>
              </a:rPr>
              <a:t>–</a:t>
            </a:r>
            <a:r>
              <a:rPr lang="en-US" sz="2800" spc="-80" dirty="0">
                <a:latin typeface="Arial"/>
                <a:cs typeface="Arial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Menunjukan</a:t>
            </a:r>
            <a:r>
              <a:rPr lang="en-US" sz="2800" spc="70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perkembangakan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nilai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sekelompok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barang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pada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suatu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periode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dengan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periode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dasar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620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atau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tertentu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 err="1">
                <a:latin typeface="Calibri"/>
                <a:cs typeface="Calibri"/>
              </a:rPr>
              <a:t>Rumusan</a:t>
            </a:r>
            <a:endParaRPr lang="en-US" sz="3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11</a:t>
            </a:fld>
            <a:endParaRPr lang="id-ID"/>
          </a:p>
        </p:txBody>
      </p:sp>
      <p:sp>
        <p:nvSpPr>
          <p:cNvPr id="4" name="object 3"/>
          <p:cNvSpPr txBox="1"/>
          <p:nvPr/>
        </p:nvSpPr>
        <p:spPr>
          <a:xfrm>
            <a:off x="2117725" y="3971993"/>
            <a:ext cx="7864475" cy="115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7475" marR="1076325" indent="-1032510">
              <a:lnSpc>
                <a:spcPct val="120000"/>
              </a:lnSpc>
              <a:tabLst>
                <a:tab pos="554545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INA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∑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Vt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∑</a:t>
            </a:r>
            <a:r>
              <a:rPr sz="3200" spc="-50" dirty="0">
                <a:solidFill>
                  <a:srgbClr val="FF0000"/>
                </a:solidFill>
                <a:latin typeface="Calibri"/>
                <a:cs typeface="Calibri"/>
              </a:rPr>
              <a:t>Vo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]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r>
              <a:rPr lang="en-ID"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 err="1">
                <a:solidFill>
                  <a:srgbClr val="FF0000"/>
                </a:solidFill>
                <a:latin typeface="Calibri"/>
                <a:cs typeface="Calibri"/>
              </a:rPr>
              <a:t>atau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ID" sz="3200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387475" marR="1076325" indent="-1032510">
              <a:lnSpc>
                <a:spcPct val="120000"/>
              </a:lnSpc>
              <a:tabLst>
                <a:tab pos="5545455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INA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∑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Ht.Kt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∑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Ho.Ko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]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39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Contoh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12</a:t>
            </a:fld>
            <a:endParaRPr lang="id-ID"/>
          </a:p>
        </p:txBody>
      </p:sp>
      <p:graphicFrame>
        <p:nvGraphicFramePr>
          <p:cNvPr id="4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20647"/>
              </p:ext>
            </p:extLst>
          </p:nvPr>
        </p:nvGraphicFramePr>
        <p:xfrm>
          <a:off x="2035468" y="1690688"/>
          <a:ext cx="8075295" cy="2895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895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368935">
                        <a:lnSpc>
                          <a:spcPts val="1845"/>
                        </a:lnSpc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Bulan</a:t>
                      </a:r>
                      <a:endParaRPr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76250">
                        <a:lnSpc>
                          <a:spcPts val="1845"/>
                        </a:lnSpc>
                        <a:spcBef>
                          <a:spcPts val="330"/>
                        </a:spcBef>
                      </a:pPr>
                      <a:r>
                        <a:rPr sz="1600" b="1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Tahun</a:t>
                      </a:r>
                      <a:r>
                        <a:rPr sz="1600" b="1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2005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7365">
                        <a:lnSpc>
                          <a:spcPts val="1845"/>
                        </a:lnSpc>
                        <a:spcBef>
                          <a:spcPts val="330"/>
                        </a:spcBef>
                      </a:pPr>
                      <a:r>
                        <a:rPr sz="1600" b="1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Tahun</a:t>
                      </a:r>
                      <a:r>
                        <a:rPr sz="1600" b="1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2006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845"/>
                        </a:lnSpc>
                        <a:spcBef>
                          <a:spcPts val="334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Harga</a:t>
                      </a:r>
                      <a:endParaRPr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845"/>
                        </a:lnSpc>
                        <a:spcBef>
                          <a:spcPts val="334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Kuantitas</a:t>
                      </a:r>
                      <a:endParaRPr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845"/>
                        </a:lnSpc>
                        <a:spcBef>
                          <a:spcPts val="334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Harga</a:t>
                      </a:r>
                      <a:endParaRPr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845"/>
                        </a:lnSpc>
                        <a:spcBef>
                          <a:spcPts val="334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Kuantitas</a:t>
                      </a:r>
                      <a:endParaRPr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1845"/>
                        </a:lnSpc>
                        <a:spcBef>
                          <a:spcPts val="334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Ho</a:t>
                      </a:r>
                      <a:r>
                        <a:rPr sz="1600" b="1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600" b="1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Ko</a:t>
                      </a:r>
                      <a:endParaRPr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1845"/>
                        </a:lnSpc>
                        <a:spcBef>
                          <a:spcPts val="334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Ht,</a:t>
                      </a:r>
                      <a:r>
                        <a:rPr sz="1600" b="1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Kt</a:t>
                      </a:r>
                      <a:endParaRPr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9525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Januari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3950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52500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79000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525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Februari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60800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76000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525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Maret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3400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4150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68000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91300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525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April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100000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106250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9525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Mei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92400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45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77000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525">
                        <a:lnSpc>
                          <a:spcPts val="1839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Juni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39"/>
                        </a:lnSpc>
                        <a:spcBef>
                          <a:spcPts val="34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3900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39"/>
                        </a:lnSpc>
                        <a:spcBef>
                          <a:spcPts val="34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39"/>
                        </a:lnSpc>
                        <a:spcBef>
                          <a:spcPts val="34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3960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39"/>
                        </a:lnSpc>
                        <a:spcBef>
                          <a:spcPts val="34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39"/>
                        </a:lnSpc>
                        <a:spcBef>
                          <a:spcPts val="34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78000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39"/>
                        </a:lnSpc>
                        <a:spcBef>
                          <a:spcPts val="34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91080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451700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520630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8356">
                <a:tc>
                  <a:txBody>
                    <a:bodyPr/>
                    <a:lstStyle/>
                    <a:p>
                      <a:pPr marL="9525">
                        <a:lnSpc>
                          <a:spcPts val="1839"/>
                        </a:lnSpc>
                        <a:spcBef>
                          <a:spcPts val="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Indeks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39"/>
                        </a:lnSpc>
                        <a:spcBef>
                          <a:spcPts val="90"/>
                        </a:spcBef>
                      </a:pPr>
                      <a:r>
                        <a:rPr sz="1600" b="1" spc="-1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115.2601</a:t>
                      </a:r>
                      <a:endParaRPr sz="16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object 7"/>
          <p:cNvSpPr txBox="1"/>
          <p:nvPr/>
        </p:nvSpPr>
        <p:spPr>
          <a:xfrm>
            <a:off x="2191043" y="4915145"/>
            <a:ext cx="4879975" cy="778417"/>
          </a:xfrm>
          <a:prstGeom prst="rect">
            <a:avLst/>
          </a:prstGeom>
          <a:ln w="12700">
            <a:solidFill>
              <a:srgbClr val="0033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INA</a:t>
            </a:r>
            <a:r>
              <a:rPr sz="2400" spc="-15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[520.630 /</a:t>
            </a:r>
            <a:r>
              <a:rPr sz="2400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451.700]</a:t>
            </a:r>
            <a:r>
              <a:rPr sz="24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x</a:t>
            </a:r>
            <a:r>
              <a:rPr sz="24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100</a:t>
            </a:r>
            <a:r>
              <a:rPr sz="24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%</a:t>
            </a: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INA</a:t>
            </a:r>
            <a:r>
              <a:rPr sz="2400" spc="-15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=</a:t>
            </a:r>
            <a:r>
              <a:rPr sz="2400" spc="-25" dirty="0">
                <a:solidFill>
                  <a:srgbClr val="00B050"/>
                </a:solidFill>
                <a:latin typeface="Arial"/>
                <a:cs typeface="Arial"/>
              </a:rPr>
              <a:t> 115.2601</a:t>
            </a:r>
            <a:r>
              <a:rPr sz="24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Arial"/>
                <a:cs typeface="Arial"/>
              </a:rPr>
              <a:t>%</a:t>
            </a:r>
            <a:endParaRPr sz="2400" dirty="0">
              <a:solidFill>
                <a:srgbClr val="00B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14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Tertimbang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131FCE-7A1D-49D6-83E7-8BF546F7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alibri"/>
                <a:cs typeface="Calibri"/>
              </a:rPr>
              <a:t>Rumusan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13</a:t>
            </a:fld>
            <a:endParaRPr lang="id-ID"/>
          </a:p>
        </p:txBody>
      </p:sp>
      <p:sp>
        <p:nvSpPr>
          <p:cNvPr id="5" name="object 7"/>
          <p:cNvSpPr txBox="1"/>
          <p:nvPr/>
        </p:nvSpPr>
        <p:spPr>
          <a:xfrm>
            <a:off x="2496932" y="1777921"/>
            <a:ext cx="7117715" cy="11984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018540">
              <a:lnSpc>
                <a:spcPct val="100000"/>
              </a:lnSpc>
              <a:spcBef>
                <a:spcPts val="770"/>
              </a:spcBef>
            </a:pPr>
            <a:endParaRPr lang="en-US" sz="32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01854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IHT = [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∑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(Pt x w)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∑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(Po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 w) ]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4627992" y="2926538"/>
            <a:ext cx="2903855" cy="922655"/>
          </a:xfrm>
          <a:custGeom>
            <a:avLst/>
            <a:gdLst/>
            <a:ahLst/>
            <a:cxnLst/>
            <a:rect l="l" t="t" r="r" b="b"/>
            <a:pathLst>
              <a:path w="2903854" h="922654">
                <a:moveTo>
                  <a:pt x="846582" y="163322"/>
                </a:moveTo>
                <a:lnTo>
                  <a:pt x="841375" y="151765"/>
                </a:lnTo>
                <a:lnTo>
                  <a:pt x="43573" y="514299"/>
                </a:lnTo>
                <a:lnTo>
                  <a:pt x="35687" y="496951"/>
                </a:lnTo>
                <a:lnTo>
                  <a:pt x="0" y="541147"/>
                </a:lnTo>
                <a:lnTo>
                  <a:pt x="56769" y="543306"/>
                </a:lnTo>
                <a:lnTo>
                  <a:pt x="51219" y="531114"/>
                </a:lnTo>
                <a:lnTo>
                  <a:pt x="48844" y="525894"/>
                </a:lnTo>
                <a:lnTo>
                  <a:pt x="846582" y="163322"/>
                </a:lnTo>
                <a:close/>
              </a:path>
              <a:path w="2903854" h="922654">
                <a:moveTo>
                  <a:pt x="2903347" y="3175"/>
                </a:moveTo>
                <a:lnTo>
                  <a:pt x="2891028" y="0"/>
                </a:lnTo>
                <a:lnTo>
                  <a:pt x="2673146" y="871270"/>
                </a:lnTo>
                <a:lnTo>
                  <a:pt x="2654681" y="866648"/>
                </a:lnTo>
                <a:lnTo>
                  <a:pt x="2667000" y="922147"/>
                </a:lnTo>
                <a:lnTo>
                  <a:pt x="2697315" y="886714"/>
                </a:lnTo>
                <a:lnTo>
                  <a:pt x="2703957" y="878979"/>
                </a:lnTo>
                <a:lnTo>
                  <a:pt x="2685453" y="874344"/>
                </a:lnTo>
                <a:lnTo>
                  <a:pt x="2903347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 txBox="1"/>
          <p:nvPr/>
        </p:nvSpPr>
        <p:spPr>
          <a:xfrm>
            <a:off x="3183036" y="3493721"/>
            <a:ext cx="5828665" cy="1684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Harga</a:t>
            </a:r>
            <a:r>
              <a:rPr sz="2000" spc="-4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agregat</a:t>
            </a:r>
            <a:r>
              <a:rPr sz="2000" spc="-5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pada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tahun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t</a:t>
            </a:r>
          </a:p>
          <a:p>
            <a:pPr marL="635" algn="ctr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Harga</a:t>
            </a:r>
            <a:r>
              <a:rPr sz="2000" spc="-3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agregat</a:t>
            </a:r>
            <a:r>
              <a:rPr sz="2000" spc="-5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pada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tahun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dasar</a:t>
            </a:r>
          </a:p>
          <a:p>
            <a:pPr>
              <a:lnSpc>
                <a:spcPct val="100000"/>
              </a:lnSpc>
            </a:pPr>
            <a:endParaRPr sz="22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 marL="3821429">
              <a:lnSpc>
                <a:spcPct val="100000"/>
              </a:lnSpc>
              <a:spcBef>
                <a:spcPts val="1520"/>
              </a:spcBef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Bobot</a:t>
            </a:r>
            <a:r>
              <a:rPr sz="2000" spc="-7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penimbang</a:t>
            </a:r>
          </a:p>
        </p:txBody>
      </p:sp>
      <p:sp>
        <p:nvSpPr>
          <p:cNvPr id="8" name="object 10"/>
          <p:cNvSpPr/>
          <p:nvPr/>
        </p:nvSpPr>
        <p:spPr>
          <a:xfrm>
            <a:off x="8355188" y="3080081"/>
            <a:ext cx="106045" cy="1759585"/>
          </a:xfrm>
          <a:custGeom>
            <a:avLst/>
            <a:gdLst/>
            <a:ahLst/>
            <a:cxnLst/>
            <a:rect l="l" t="t" r="r" b="b"/>
            <a:pathLst>
              <a:path w="106045" h="1759585">
                <a:moveTo>
                  <a:pt x="74254" y="1708737"/>
                </a:moveTo>
                <a:lnTo>
                  <a:pt x="55244" y="1709546"/>
                </a:lnTo>
                <a:lnTo>
                  <a:pt x="82803" y="1759203"/>
                </a:lnTo>
                <a:lnTo>
                  <a:pt x="99686" y="1721358"/>
                </a:lnTo>
                <a:lnTo>
                  <a:pt x="74802" y="1721358"/>
                </a:lnTo>
                <a:lnTo>
                  <a:pt x="74254" y="1708737"/>
                </a:lnTo>
                <a:close/>
              </a:path>
              <a:path w="106045" h="1759585">
                <a:moveTo>
                  <a:pt x="86952" y="1708196"/>
                </a:moveTo>
                <a:lnTo>
                  <a:pt x="74254" y="1708737"/>
                </a:lnTo>
                <a:lnTo>
                  <a:pt x="74802" y="1721358"/>
                </a:lnTo>
                <a:lnTo>
                  <a:pt x="87502" y="1720849"/>
                </a:lnTo>
                <a:lnTo>
                  <a:pt x="86952" y="1708196"/>
                </a:lnTo>
                <a:close/>
              </a:path>
              <a:path w="106045" h="1759585">
                <a:moveTo>
                  <a:pt x="105917" y="1707387"/>
                </a:moveTo>
                <a:lnTo>
                  <a:pt x="86952" y="1708196"/>
                </a:lnTo>
                <a:lnTo>
                  <a:pt x="87502" y="1720849"/>
                </a:lnTo>
                <a:lnTo>
                  <a:pt x="74802" y="1721358"/>
                </a:lnTo>
                <a:lnTo>
                  <a:pt x="99686" y="1721358"/>
                </a:lnTo>
                <a:lnTo>
                  <a:pt x="105917" y="1707387"/>
                </a:lnTo>
                <a:close/>
              </a:path>
              <a:path w="106045" h="1759585">
                <a:moveTo>
                  <a:pt x="12700" y="0"/>
                </a:moveTo>
                <a:lnTo>
                  <a:pt x="0" y="507"/>
                </a:lnTo>
                <a:lnTo>
                  <a:pt x="74254" y="1708737"/>
                </a:lnTo>
                <a:lnTo>
                  <a:pt x="86952" y="1708196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93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Laspeyres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FE9D45-42C1-42E0-8B9C-F1D050C4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0" dirty="0" err="1">
                <a:latin typeface="Calibri"/>
                <a:cs typeface="Calibri"/>
              </a:rPr>
              <a:t>Menentukan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sebuah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indek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tertimbang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dengan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71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menggunakan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bobot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penimbang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adalah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periode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dasar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(</a:t>
            </a:r>
            <a:r>
              <a:rPr lang="en-US" sz="2800" spc="-15" dirty="0" err="1">
                <a:latin typeface="Calibri"/>
                <a:cs typeface="Calibri"/>
              </a:rPr>
              <a:t>kuantitas</a:t>
            </a:r>
            <a:r>
              <a:rPr lang="en-US" sz="2800" spc="-15" dirty="0">
                <a:latin typeface="Calibri"/>
                <a:cs typeface="Calibri"/>
              </a:rPr>
              <a:t>)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>
                <a:latin typeface="Calibri"/>
                <a:cs typeface="Calibri"/>
              </a:rPr>
              <a:t>Rumusan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10" name="object 7"/>
          <p:cNvSpPr txBox="1"/>
          <p:nvPr/>
        </p:nvSpPr>
        <p:spPr>
          <a:xfrm>
            <a:off x="1998980" y="3558285"/>
            <a:ext cx="80251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201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= [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∑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(Pt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Qo) / </a:t>
            </a:r>
            <a:r>
              <a:rPr sz="3200" spc="-2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∑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(Po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Qo) ] x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920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Paasche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207CDD-15AF-4D33-9AA4-82A39066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4010660" algn="l"/>
              </a:tabLst>
            </a:pPr>
            <a:r>
              <a:rPr lang="en-US" sz="2800" spc="-15" dirty="0">
                <a:latin typeface="Calibri"/>
                <a:cs typeface="Calibri"/>
              </a:rPr>
              <a:t>Angka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indek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yang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ditimbang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dengan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faktor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penimbang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kuantitas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tahun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berjalan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bukan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71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tahun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dasar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>
                <a:latin typeface="Calibri"/>
                <a:cs typeface="Calibri"/>
              </a:rPr>
              <a:t>Rumusan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object 7"/>
          <p:cNvSpPr txBox="1"/>
          <p:nvPr/>
        </p:nvSpPr>
        <p:spPr>
          <a:xfrm>
            <a:off x="2069319" y="3585751"/>
            <a:ext cx="754125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IP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= [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∑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(Pt .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Qt)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∑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(Po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. Qt) ] x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100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51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Contoh</a:t>
            </a:r>
            <a:endParaRPr lang="en-US" dirty="0"/>
          </a:p>
        </p:txBody>
      </p:sp>
      <p:graphicFrame>
        <p:nvGraphicFramePr>
          <p:cNvPr id="3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6365"/>
              </p:ext>
            </p:extLst>
          </p:nvPr>
        </p:nvGraphicFramePr>
        <p:xfrm>
          <a:off x="2055496" y="1825625"/>
          <a:ext cx="8081008" cy="2629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17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67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86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ts val="1845"/>
                        </a:lnSpc>
                        <a:spcBef>
                          <a:spcPts val="116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Bulan</a:t>
                      </a:r>
                      <a:endParaRPr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01320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b="1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Tahun</a:t>
                      </a:r>
                      <a:r>
                        <a:rPr sz="1600" b="1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2005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b="1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Tahun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2006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Po.Qo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Pt.Qo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Po.Qt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Pt.Qt</a:t>
                      </a:r>
                      <a:endParaRPr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5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Harga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Kuantitas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Harga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Kuantitas</a:t>
                      </a:r>
                      <a:endParaRPr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8675">
                <a:tc>
                  <a:txBody>
                    <a:bodyPr/>
                    <a:lstStyle/>
                    <a:p>
                      <a:pPr marL="9525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Januari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3950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52500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59250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70000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79000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8549">
                <a:tc>
                  <a:txBody>
                    <a:bodyPr/>
                    <a:lstStyle/>
                    <a:p>
                      <a:pPr marL="9525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Februari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60800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64000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72200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76000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8675">
                <a:tc>
                  <a:txBody>
                    <a:bodyPr/>
                    <a:lstStyle/>
                    <a:p>
                      <a:pPr marL="9525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Maret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3400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4150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68000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83000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74800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91300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8549">
                <a:tc>
                  <a:txBody>
                    <a:bodyPr/>
                    <a:lstStyle/>
                    <a:p>
                      <a:pPr marL="9525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April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100000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106250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100000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106250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8675">
                <a:tc>
                  <a:txBody>
                    <a:bodyPr/>
                    <a:lstStyle/>
                    <a:p>
                      <a:pPr marL="9525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Mei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4200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3850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92400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84700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84000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77000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8675">
                <a:tc>
                  <a:txBody>
                    <a:bodyPr/>
                    <a:lstStyle/>
                    <a:p>
                      <a:pPr marL="9525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Juni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3900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3960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78000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79200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89700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39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91080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object 7"/>
          <p:cNvSpPr txBox="1"/>
          <p:nvPr/>
        </p:nvSpPr>
        <p:spPr>
          <a:xfrm>
            <a:off x="7053835" y="4875403"/>
            <a:ext cx="3085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9085" algn="l"/>
                <a:tab pos="2395855" algn="l"/>
              </a:tabLst>
            </a:pPr>
            <a:r>
              <a:rPr sz="1600" spc="-5" dirty="0">
                <a:latin typeface="Arial"/>
                <a:cs typeface="Arial"/>
              </a:rPr>
              <a:t>451700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476400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490700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520630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2055724" y="4790084"/>
            <a:ext cx="62357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700"/>
              </a:lnSpc>
              <a:spcBef>
                <a:spcPts val="100"/>
              </a:spcBef>
            </a:pPr>
            <a:r>
              <a:rPr sz="1600" spc="-40" dirty="0">
                <a:latin typeface="Arial"/>
                <a:cs typeface="Arial"/>
              </a:rPr>
              <a:t>Total 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Inde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3046349" y="5118685"/>
            <a:ext cx="959485" cy="68326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pe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res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latin typeface="Arial"/>
                <a:cs typeface="Arial"/>
              </a:rPr>
              <a:t>Paasche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6096509" y="5118685"/>
            <a:ext cx="871855" cy="68326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Arial"/>
                <a:cs typeface="Arial"/>
              </a:rPr>
              <a:t>105.4682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spc="-10" dirty="0">
                <a:latin typeface="Arial"/>
                <a:cs typeface="Arial"/>
              </a:rPr>
              <a:t>106.0994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43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17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933995" y="1586820"/>
            <a:ext cx="10352314" cy="530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Agus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Irianto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Konsep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Dasar dan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Aplikasinya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Kencana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2006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Getut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Pramesti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SPSS 15.0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Model Linier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Media Alex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Computindo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3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Dr. Ir.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Harinaldi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M.Eng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Prinsip-Prinsip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Teknik dan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Sains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Erlangga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2005.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4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Sudjana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MA.,MSc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”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Metoda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Bandung,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Tarsito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Sudaryono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M.Pd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Probabilitas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Teori&amp;Aplikasi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]”, Yogyakarta, Andi, 2012.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06E50-81DA-4EDA-8B2E-0613446F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Angka </a:t>
            </a:r>
            <a:r>
              <a:rPr lang="en-US" dirty="0" err="1"/>
              <a:t>Indeks</a:t>
            </a:r>
            <a:endParaRPr lang="en-US" dirty="0"/>
          </a:p>
        </p:txBody>
      </p:sp>
      <p:sp>
        <p:nvSpPr>
          <p:cNvPr id="5" name="object 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883919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Digunakan untuk mengukur </a:t>
            </a:r>
            <a:r>
              <a:rPr sz="3000" spc="-5" dirty="0">
                <a:latin typeface="Calibri"/>
                <a:cs typeface="Calibri"/>
              </a:rPr>
              <a:t>perubahan </a:t>
            </a:r>
            <a:r>
              <a:rPr sz="3000" spc="-15" dirty="0">
                <a:latin typeface="Calibri"/>
                <a:cs typeface="Calibri"/>
              </a:rPr>
              <a:t>atau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perbandingan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variabel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ekonomi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sosial.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Angka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Indek</a:t>
            </a:r>
            <a:endParaRPr sz="3000">
              <a:latin typeface="Calibri"/>
              <a:cs typeface="Calibri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Sebuah </a:t>
            </a:r>
            <a:r>
              <a:rPr sz="2600" spc="-10" dirty="0">
                <a:latin typeface="Calibri"/>
                <a:cs typeface="Calibri"/>
              </a:rPr>
              <a:t>angka yang </a:t>
            </a:r>
            <a:r>
              <a:rPr sz="2600" spc="-5" dirty="0">
                <a:latin typeface="Calibri"/>
                <a:cs typeface="Calibri"/>
              </a:rPr>
              <a:t>menggambarkan perubahan </a:t>
            </a:r>
            <a:r>
              <a:rPr sz="2600" spc="-10" dirty="0">
                <a:latin typeface="Calibri"/>
                <a:cs typeface="Calibri"/>
              </a:rPr>
              <a:t>relatif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terhadap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harga,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kuantitas </a:t>
            </a:r>
            <a:r>
              <a:rPr sz="2600" spc="-15" dirty="0">
                <a:latin typeface="Calibri"/>
                <a:cs typeface="Calibri"/>
              </a:rPr>
              <a:t>atau</a:t>
            </a:r>
            <a:r>
              <a:rPr sz="2600" spc="-5" dirty="0">
                <a:latin typeface="Calibri"/>
                <a:cs typeface="Calibri"/>
              </a:rPr>
              <a:t> nilai dibandingkan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dengan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tahun </a:t>
            </a:r>
            <a:r>
              <a:rPr sz="2600" spc="-5" dirty="0">
                <a:latin typeface="Calibri"/>
                <a:cs typeface="Calibri"/>
              </a:rPr>
              <a:t>dasar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latin typeface="Calibri"/>
                <a:cs typeface="Calibri"/>
              </a:rPr>
              <a:t>Variabel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ekonomi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Harga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(P)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Kuantitas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(Q)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Nilai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(P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Q)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0F4180-1DEC-4FA6-A09D-02CD8DC3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414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06E50-81DA-4EDA-8B2E-0613446F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600" dirty="0">
                <a:solidFill>
                  <a:schemeClr val="accent1">
                    <a:lumMod val="75000"/>
                  </a:schemeClr>
                </a:solidFill>
              </a:rPr>
              <a:t>….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bject 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000" spc="-50" dirty="0" err="1">
                <a:latin typeface="Calibri"/>
                <a:cs typeface="Calibri"/>
              </a:rPr>
              <a:t>Tahun</a:t>
            </a:r>
            <a:r>
              <a:rPr lang="en-US" sz="3000" spc="-20" dirty="0">
                <a:latin typeface="Calibri"/>
                <a:cs typeface="Calibri"/>
              </a:rPr>
              <a:t> </a:t>
            </a:r>
            <a:r>
              <a:rPr lang="en-US" sz="3000" spc="-5" dirty="0" err="1">
                <a:latin typeface="Calibri"/>
                <a:cs typeface="Calibri"/>
              </a:rPr>
              <a:t>dasar</a:t>
            </a:r>
            <a:r>
              <a:rPr lang="en-US" sz="3000" dirty="0">
                <a:latin typeface="Calibri"/>
                <a:cs typeface="Calibri"/>
              </a:rPr>
              <a:t> –</a:t>
            </a:r>
            <a:r>
              <a:rPr lang="en-US" sz="3000" spc="-15" dirty="0">
                <a:latin typeface="Calibri"/>
                <a:cs typeface="Calibri"/>
              </a:rPr>
              <a:t> </a:t>
            </a:r>
            <a:r>
              <a:rPr lang="en-US" sz="3000" dirty="0">
                <a:latin typeface="Calibri"/>
                <a:cs typeface="Calibri"/>
              </a:rPr>
              <a:t>Base</a:t>
            </a:r>
            <a:r>
              <a:rPr lang="en-US" sz="3000" spc="-15" dirty="0">
                <a:latin typeface="Calibri"/>
                <a:cs typeface="Calibri"/>
              </a:rPr>
              <a:t> year</a:t>
            </a:r>
            <a:endParaRPr lang="en-US" sz="3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600" spc="-40" dirty="0" err="1">
                <a:latin typeface="Calibri"/>
                <a:cs typeface="Calibri"/>
              </a:rPr>
              <a:t>Tahun</a:t>
            </a:r>
            <a:r>
              <a:rPr lang="en-US" sz="2600" spc="-30" dirty="0">
                <a:latin typeface="Calibri"/>
                <a:cs typeface="Calibri"/>
              </a:rPr>
              <a:t> </a:t>
            </a:r>
            <a:r>
              <a:rPr lang="en-US" sz="2600" spc="-10" dirty="0">
                <a:latin typeface="Calibri"/>
                <a:cs typeface="Calibri"/>
              </a:rPr>
              <a:t>yang</a:t>
            </a:r>
            <a:r>
              <a:rPr lang="en-US" sz="2600" spc="-15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menjadi</a:t>
            </a:r>
            <a:r>
              <a:rPr lang="en-US" sz="2600" spc="-20" dirty="0">
                <a:latin typeface="Calibri"/>
                <a:cs typeface="Calibri"/>
              </a:rPr>
              <a:t> </a:t>
            </a:r>
            <a:r>
              <a:rPr lang="en-US" sz="2600" spc="-5" dirty="0" err="1">
                <a:latin typeface="Calibri"/>
                <a:cs typeface="Calibri"/>
              </a:rPr>
              <a:t>dasar</a:t>
            </a:r>
            <a:r>
              <a:rPr lang="en-US" sz="2600" spc="-5" dirty="0">
                <a:latin typeface="Calibri"/>
                <a:cs typeface="Calibri"/>
              </a:rPr>
              <a:t> </a:t>
            </a:r>
            <a:r>
              <a:rPr lang="en-US" sz="2600" spc="-10" dirty="0" err="1">
                <a:latin typeface="Calibri"/>
                <a:cs typeface="Calibri"/>
              </a:rPr>
              <a:t>perbandingan</a:t>
            </a:r>
            <a:endParaRPr lang="en-US"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600" dirty="0" err="1">
                <a:latin typeface="Calibri"/>
                <a:cs typeface="Calibri"/>
              </a:rPr>
              <a:t>Berfungsi</a:t>
            </a:r>
            <a:r>
              <a:rPr lang="en-US" sz="2600" spc="-55" dirty="0">
                <a:latin typeface="Calibri"/>
                <a:cs typeface="Calibri"/>
              </a:rPr>
              <a:t> </a:t>
            </a:r>
            <a:r>
              <a:rPr lang="en-US" sz="2600" spc="-10" dirty="0" err="1">
                <a:latin typeface="Calibri"/>
                <a:cs typeface="Calibri"/>
              </a:rPr>
              <a:t>sebagai</a:t>
            </a:r>
            <a:r>
              <a:rPr lang="en-US" sz="2600" spc="-25" dirty="0">
                <a:latin typeface="Calibri"/>
                <a:cs typeface="Calibri"/>
              </a:rPr>
              <a:t> </a:t>
            </a:r>
            <a:r>
              <a:rPr lang="en-US" sz="2600" spc="-15" dirty="0" err="1">
                <a:latin typeface="Calibri"/>
                <a:cs typeface="Calibri"/>
              </a:rPr>
              <a:t>penyebut</a:t>
            </a:r>
            <a:endParaRPr lang="en-US"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600" spc="-10" dirty="0" err="1">
                <a:latin typeface="Calibri"/>
                <a:cs typeface="Calibri"/>
              </a:rPr>
              <a:t>Angka</a:t>
            </a:r>
            <a:r>
              <a:rPr lang="en-US" sz="2600" spc="-2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indek</a:t>
            </a:r>
            <a:r>
              <a:rPr lang="en-US" sz="2600" spc="-20" dirty="0">
                <a:latin typeface="Calibri"/>
                <a:cs typeface="Calibri"/>
              </a:rPr>
              <a:t> </a:t>
            </a:r>
            <a:r>
              <a:rPr lang="en-US" sz="2600" spc="-5" dirty="0" err="1">
                <a:latin typeface="Calibri"/>
                <a:cs typeface="Calibri"/>
              </a:rPr>
              <a:t>pada</a:t>
            </a:r>
            <a:r>
              <a:rPr lang="en-US" sz="2600" spc="-10" dirty="0">
                <a:latin typeface="Calibri"/>
                <a:cs typeface="Calibri"/>
              </a:rPr>
              <a:t> </a:t>
            </a:r>
            <a:r>
              <a:rPr lang="en-US" sz="2600" spc="-5" dirty="0" err="1">
                <a:latin typeface="Calibri"/>
                <a:cs typeface="Calibri"/>
              </a:rPr>
              <a:t>tahun</a:t>
            </a:r>
            <a:r>
              <a:rPr lang="en-US" sz="2600" spc="-15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ini</a:t>
            </a:r>
            <a:r>
              <a:rPr lang="en-US" sz="2600" spc="-15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adalah</a:t>
            </a:r>
            <a:r>
              <a:rPr lang="en-US" sz="2600" dirty="0">
                <a:latin typeface="Calibri"/>
                <a:cs typeface="Calibri"/>
              </a:rPr>
              <a:t> 100</a:t>
            </a:r>
            <a:r>
              <a:rPr lang="en-US" sz="2600" spc="-25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%</a:t>
            </a:r>
          </a:p>
          <a:p>
            <a:pPr marL="355600" marR="41402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000" spc="-15" dirty="0" err="1">
                <a:latin typeface="Calibri"/>
                <a:cs typeface="Calibri"/>
              </a:rPr>
              <a:t>Pemilihan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spc="-10" dirty="0" err="1">
                <a:latin typeface="Calibri"/>
                <a:cs typeface="Calibri"/>
              </a:rPr>
              <a:t>tahun</a:t>
            </a:r>
            <a:r>
              <a:rPr lang="en-US" sz="3000" spc="-15" dirty="0">
                <a:latin typeface="Calibri"/>
                <a:cs typeface="Calibri"/>
              </a:rPr>
              <a:t> </a:t>
            </a:r>
            <a:r>
              <a:rPr lang="en-US" sz="3000" spc="-5" dirty="0" err="1">
                <a:latin typeface="Calibri"/>
                <a:cs typeface="Calibri"/>
              </a:rPr>
              <a:t>dasar</a:t>
            </a:r>
            <a:r>
              <a:rPr lang="en-US" sz="3000" spc="-5" dirty="0">
                <a:latin typeface="Calibri"/>
                <a:cs typeface="Calibri"/>
              </a:rPr>
              <a:t> </a:t>
            </a:r>
            <a:r>
              <a:rPr lang="en-US" sz="3000" spc="-10" dirty="0" err="1">
                <a:latin typeface="Calibri"/>
                <a:cs typeface="Calibri"/>
              </a:rPr>
              <a:t>dapat</a:t>
            </a:r>
            <a:r>
              <a:rPr lang="en-US" sz="3000" spc="-15" dirty="0">
                <a:latin typeface="Calibri"/>
                <a:cs typeface="Calibri"/>
              </a:rPr>
              <a:t> </a:t>
            </a:r>
            <a:r>
              <a:rPr lang="en-US" sz="3000" spc="-15" dirty="0" err="1">
                <a:latin typeface="Calibri"/>
                <a:cs typeface="Calibri"/>
              </a:rPr>
              <a:t>berdasarkan</a:t>
            </a:r>
            <a:r>
              <a:rPr lang="en-US" sz="3000" spc="-5" dirty="0">
                <a:latin typeface="Calibri"/>
                <a:cs typeface="Calibri"/>
              </a:rPr>
              <a:t> </a:t>
            </a:r>
            <a:r>
              <a:rPr lang="en-US" sz="3000" spc="-5" dirty="0" err="1">
                <a:latin typeface="Calibri"/>
                <a:cs typeface="Calibri"/>
              </a:rPr>
              <a:t>pada</a:t>
            </a:r>
            <a:r>
              <a:rPr lang="en-US" sz="3000" spc="-5" dirty="0">
                <a:latin typeface="Calibri"/>
                <a:cs typeface="Calibri"/>
              </a:rPr>
              <a:t> </a:t>
            </a:r>
            <a:r>
              <a:rPr lang="en-US" sz="3000" spc="-665" dirty="0">
                <a:latin typeface="Calibri"/>
                <a:cs typeface="Calibri"/>
              </a:rPr>
              <a:t> </a:t>
            </a:r>
            <a:r>
              <a:rPr lang="en-US" sz="3000" spc="-5" dirty="0" err="1">
                <a:latin typeface="Calibri"/>
                <a:cs typeface="Calibri"/>
              </a:rPr>
              <a:t>hal-hal</a:t>
            </a:r>
            <a:r>
              <a:rPr lang="en-US" sz="3000" spc="-25" dirty="0">
                <a:latin typeface="Calibri"/>
                <a:cs typeface="Calibri"/>
              </a:rPr>
              <a:t> </a:t>
            </a:r>
            <a:r>
              <a:rPr lang="en-US" sz="3000" spc="-10" dirty="0" err="1">
                <a:latin typeface="Calibri"/>
                <a:cs typeface="Calibri"/>
              </a:rPr>
              <a:t>berikut</a:t>
            </a:r>
            <a:r>
              <a:rPr lang="en-US" sz="3000" spc="-5" dirty="0">
                <a:latin typeface="Calibri"/>
                <a:cs typeface="Calibri"/>
              </a:rPr>
              <a:t> </a:t>
            </a:r>
            <a:r>
              <a:rPr lang="en-US" sz="3000" dirty="0">
                <a:latin typeface="Calibri"/>
                <a:cs typeface="Calibri"/>
              </a:rPr>
              <a:t>:</a:t>
            </a: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600" spc="-40" dirty="0" err="1">
                <a:latin typeface="Calibri"/>
                <a:cs typeface="Calibri"/>
              </a:rPr>
              <a:t>Tahun</a:t>
            </a:r>
            <a:r>
              <a:rPr lang="en-US" sz="2600" spc="-25" dirty="0">
                <a:latin typeface="Calibri"/>
                <a:cs typeface="Calibri"/>
              </a:rPr>
              <a:t> </a:t>
            </a:r>
            <a:r>
              <a:rPr lang="en-US" sz="2600" spc="-10" dirty="0" err="1">
                <a:latin typeface="Calibri"/>
                <a:cs typeface="Calibri"/>
              </a:rPr>
              <a:t>dengan</a:t>
            </a:r>
            <a:r>
              <a:rPr lang="en-US" sz="2600" spc="-25" dirty="0">
                <a:latin typeface="Calibri"/>
                <a:cs typeface="Calibri"/>
              </a:rPr>
              <a:t> </a:t>
            </a:r>
            <a:r>
              <a:rPr lang="en-US" sz="2600" spc="-15" dirty="0" err="1">
                <a:latin typeface="Calibri"/>
                <a:cs typeface="Calibri"/>
              </a:rPr>
              <a:t>kondisi</a:t>
            </a:r>
            <a:r>
              <a:rPr lang="en-US" sz="2600" spc="-15" dirty="0">
                <a:latin typeface="Calibri"/>
                <a:cs typeface="Calibri"/>
              </a:rPr>
              <a:t> </a:t>
            </a:r>
            <a:r>
              <a:rPr lang="en-US" sz="2600" spc="-15" dirty="0" err="1">
                <a:latin typeface="Calibri"/>
                <a:cs typeface="Calibri"/>
              </a:rPr>
              <a:t>perekonomian</a:t>
            </a:r>
            <a:r>
              <a:rPr lang="en-US" sz="2600" spc="-20" dirty="0">
                <a:latin typeface="Calibri"/>
                <a:cs typeface="Calibri"/>
              </a:rPr>
              <a:t> </a:t>
            </a:r>
            <a:r>
              <a:rPr lang="en-US" sz="2600" spc="-10" dirty="0">
                <a:latin typeface="Calibri"/>
                <a:cs typeface="Calibri"/>
              </a:rPr>
              <a:t>yang</a:t>
            </a:r>
            <a:r>
              <a:rPr lang="en-US" sz="2600" spc="-15" dirty="0">
                <a:latin typeface="Calibri"/>
                <a:cs typeface="Calibri"/>
              </a:rPr>
              <a:t> </a:t>
            </a:r>
            <a:r>
              <a:rPr lang="en-US" sz="2600" spc="-10" dirty="0" err="1">
                <a:latin typeface="Calibri"/>
                <a:cs typeface="Calibri"/>
              </a:rPr>
              <a:t>relatif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spc="-10" dirty="0" err="1">
                <a:latin typeface="Calibri"/>
                <a:cs typeface="Calibri"/>
              </a:rPr>
              <a:t>stabil</a:t>
            </a:r>
            <a:endParaRPr lang="en-US"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600" spc="-5" dirty="0" err="1">
                <a:latin typeface="Calibri"/>
                <a:cs typeface="Calibri"/>
              </a:rPr>
              <a:t>Tidak</a:t>
            </a:r>
            <a:r>
              <a:rPr lang="en-US" sz="2600" spc="-10" dirty="0">
                <a:latin typeface="Calibri"/>
                <a:cs typeface="Calibri"/>
              </a:rPr>
              <a:t> </a:t>
            </a:r>
            <a:r>
              <a:rPr lang="en-US" sz="2600" spc="-5" dirty="0" err="1">
                <a:latin typeface="Calibri"/>
                <a:cs typeface="Calibri"/>
              </a:rPr>
              <a:t>terlalu</a:t>
            </a:r>
            <a:r>
              <a:rPr lang="en-US" sz="2600" spc="-15" dirty="0">
                <a:latin typeface="Calibri"/>
                <a:cs typeface="Calibri"/>
              </a:rPr>
              <a:t> </a:t>
            </a:r>
            <a:r>
              <a:rPr lang="en-US" sz="2600" spc="-5" dirty="0" err="1">
                <a:latin typeface="Calibri"/>
                <a:cs typeface="Calibri"/>
              </a:rPr>
              <a:t>jauh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spc="-10" dirty="0" err="1">
                <a:latin typeface="Calibri"/>
                <a:cs typeface="Calibri"/>
              </a:rPr>
              <a:t>dengan</a:t>
            </a:r>
            <a:r>
              <a:rPr lang="en-US" sz="2600" spc="-25" dirty="0">
                <a:latin typeface="Calibri"/>
                <a:cs typeface="Calibri"/>
              </a:rPr>
              <a:t> </a:t>
            </a:r>
            <a:r>
              <a:rPr lang="en-US" sz="2600" spc="-10" dirty="0" err="1">
                <a:latin typeface="Calibri"/>
                <a:cs typeface="Calibri"/>
              </a:rPr>
              <a:t>tahun</a:t>
            </a:r>
            <a:r>
              <a:rPr lang="en-US" sz="2600" dirty="0">
                <a:latin typeface="Calibri"/>
                <a:cs typeface="Calibri"/>
              </a:rPr>
              <a:t> –</a:t>
            </a:r>
            <a:r>
              <a:rPr lang="en-US" sz="2600" spc="-5" dirty="0">
                <a:latin typeface="Calibri"/>
                <a:cs typeface="Calibri"/>
              </a:rPr>
              <a:t> </a:t>
            </a:r>
            <a:r>
              <a:rPr lang="en-US" sz="2600" spc="-10" dirty="0" err="1">
                <a:latin typeface="Calibri"/>
                <a:cs typeface="Calibri"/>
              </a:rPr>
              <a:t>tahun</a:t>
            </a:r>
            <a:r>
              <a:rPr lang="en-US" sz="2600" spc="-5" dirty="0">
                <a:latin typeface="Calibri"/>
                <a:cs typeface="Calibri"/>
              </a:rPr>
              <a:t> </a:t>
            </a:r>
            <a:r>
              <a:rPr lang="en-US" sz="2600" spc="-10" dirty="0" err="1">
                <a:latin typeface="Calibri"/>
                <a:cs typeface="Calibri"/>
              </a:rPr>
              <a:t>tertentu</a:t>
            </a:r>
            <a:endParaRPr lang="en-US"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600" spc="-40" dirty="0" err="1">
                <a:latin typeface="Calibri"/>
                <a:cs typeface="Calibri"/>
              </a:rPr>
              <a:t>Tahun</a:t>
            </a:r>
            <a:r>
              <a:rPr lang="en-US" sz="2600" spc="-30" dirty="0">
                <a:latin typeface="Calibri"/>
                <a:cs typeface="Calibri"/>
              </a:rPr>
              <a:t> </a:t>
            </a:r>
            <a:r>
              <a:rPr lang="en-US" sz="2600" spc="-5" dirty="0" err="1">
                <a:latin typeface="Calibri"/>
                <a:cs typeface="Calibri"/>
              </a:rPr>
              <a:t>dimana</a:t>
            </a:r>
            <a:r>
              <a:rPr lang="en-US" sz="2600" spc="-20" dirty="0">
                <a:latin typeface="Calibri"/>
                <a:cs typeface="Calibri"/>
              </a:rPr>
              <a:t> </a:t>
            </a:r>
            <a:r>
              <a:rPr lang="en-US" sz="2600" spc="-5" dirty="0" err="1">
                <a:latin typeface="Calibri"/>
                <a:cs typeface="Calibri"/>
              </a:rPr>
              <a:t>terjadi</a:t>
            </a:r>
            <a:r>
              <a:rPr lang="en-US" sz="2600" spc="-5" dirty="0">
                <a:latin typeface="Calibri"/>
                <a:cs typeface="Calibri"/>
              </a:rPr>
              <a:t> </a:t>
            </a:r>
            <a:r>
              <a:rPr lang="en-US" sz="2600" spc="-5" dirty="0" err="1">
                <a:latin typeface="Calibri"/>
                <a:cs typeface="Calibri"/>
              </a:rPr>
              <a:t>perubahann</a:t>
            </a:r>
            <a:r>
              <a:rPr lang="en-US" sz="2600" spc="-40" dirty="0">
                <a:latin typeface="Calibri"/>
                <a:cs typeface="Calibri"/>
              </a:rPr>
              <a:t> </a:t>
            </a:r>
            <a:r>
              <a:rPr lang="en-US" sz="2600" spc="-5" dirty="0" err="1">
                <a:latin typeface="Calibri"/>
                <a:cs typeface="Calibri"/>
              </a:rPr>
              <a:t>penting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0F4180-1DEC-4FA6-A09D-02CD8DC3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828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06E50-81DA-4EDA-8B2E-0613446F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600" dirty="0">
                <a:solidFill>
                  <a:schemeClr val="accent1">
                    <a:lumMod val="75000"/>
                  </a:schemeClr>
                </a:solidFill>
              </a:rPr>
              <a:t>….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bject 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50" dirty="0" err="1">
                <a:latin typeface="Calibri"/>
                <a:cs typeface="Calibri"/>
              </a:rPr>
              <a:t>Tahun</a:t>
            </a:r>
            <a:r>
              <a:rPr lang="en-US" sz="3200" spc="10" dirty="0">
                <a:latin typeface="Calibri"/>
                <a:cs typeface="Calibri"/>
              </a:rPr>
              <a:t> </a:t>
            </a:r>
            <a:r>
              <a:rPr lang="en-US" sz="3200" spc="-15" dirty="0" err="1">
                <a:latin typeface="Calibri"/>
                <a:cs typeface="Calibri"/>
              </a:rPr>
              <a:t>tertentu</a:t>
            </a:r>
            <a:r>
              <a:rPr lang="en-US" sz="3200" spc="-5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– </a:t>
            </a:r>
            <a:r>
              <a:rPr lang="en-US" sz="3200" spc="-10" dirty="0">
                <a:latin typeface="Calibri"/>
                <a:cs typeface="Calibri"/>
              </a:rPr>
              <a:t>given</a:t>
            </a:r>
            <a:r>
              <a:rPr lang="en-US" sz="3200" spc="-5" dirty="0">
                <a:latin typeface="Calibri"/>
                <a:cs typeface="Calibri"/>
              </a:rPr>
              <a:t> </a:t>
            </a:r>
            <a:r>
              <a:rPr lang="en-US" sz="3200" spc="-10" dirty="0">
                <a:latin typeface="Calibri"/>
                <a:cs typeface="Calibri"/>
              </a:rPr>
              <a:t>year</a:t>
            </a:r>
            <a:endParaRPr lang="en-US"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45" dirty="0" err="1">
                <a:latin typeface="Calibri"/>
                <a:cs typeface="Calibri"/>
              </a:rPr>
              <a:t>Tahun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yang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variabelnya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ingin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kita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bandingkan</a:t>
            </a:r>
            <a:endParaRPr lang="en-US"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25" dirty="0" err="1">
                <a:latin typeface="Calibri"/>
                <a:cs typeface="Calibri"/>
              </a:rPr>
              <a:t>Variabel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tahun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tertentu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menjadi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pembilang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0F4180-1DEC-4FA6-A09D-02CD8DC3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Relatif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69E0EA4-0514-4CF5-A08E-77D8E412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 indent="-342900">
              <a:spcBef>
                <a:spcPts val="894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lang="en-US" sz="3200" spc="-15" dirty="0">
                <a:solidFill>
                  <a:prstClr val="black"/>
                </a:solidFill>
                <a:cs typeface="Calibri"/>
              </a:rPr>
              <a:t>Angka</a:t>
            </a:r>
            <a:r>
              <a:rPr lang="en-US" sz="3200" spc="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3200" spc="-5" dirty="0" err="1">
                <a:solidFill>
                  <a:prstClr val="black"/>
                </a:solidFill>
                <a:cs typeface="Calibri"/>
              </a:rPr>
              <a:t>Indeks</a:t>
            </a:r>
            <a:r>
              <a:rPr lang="en-US" sz="32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3200" spc="-25" dirty="0" err="1">
                <a:solidFill>
                  <a:prstClr val="black"/>
                </a:solidFill>
                <a:cs typeface="Calibri"/>
              </a:rPr>
              <a:t>harga</a:t>
            </a:r>
            <a:r>
              <a:rPr lang="en-US" sz="3200" spc="-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3200" spc="-10" dirty="0" err="1">
                <a:solidFill>
                  <a:prstClr val="black"/>
                </a:solidFill>
                <a:cs typeface="Calibri"/>
              </a:rPr>
              <a:t>relatif</a:t>
            </a:r>
            <a:r>
              <a:rPr lang="en-US" sz="32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3200" spc="-5" dirty="0" err="1">
                <a:solidFill>
                  <a:prstClr val="black"/>
                </a:solidFill>
                <a:cs typeface="Calibri"/>
              </a:rPr>
              <a:t>sederhana</a:t>
            </a:r>
            <a:endParaRPr lang="en-US" sz="3200" dirty="0">
              <a:solidFill>
                <a:prstClr val="black"/>
              </a:solidFill>
              <a:cs typeface="Calibri"/>
            </a:endParaRPr>
          </a:p>
          <a:p>
            <a:pPr marL="768985" marR="17780" indent="-287020">
              <a:spcBef>
                <a:spcPts val="690"/>
              </a:spcBef>
            </a:pPr>
            <a:r>
              <a:rPr lang="en-US" sz="2800" spc="-5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sz="2800"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800" spc="-15" dirty="0" err="1">
                <a:solidFill>
                  <a:prstClr val="black"/>
                </a:solidFill>
                <a:cs typeface="Calibri"/>
              </a:rPr>
              <a:t>Menunjukan</a:t>
            </a:r>
            <a:r>
              <a:rPr lang="en-US" sz="2800" spc="7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0" dirty="0" err="1">
                <a:solidFill>
                  <a:prstClr val="black"/>
                </a:solidFill>
                <a:cs typeface="Calibri"/>
              </a:rPr>
              <a:t>perkembangan</a:t>
            </a:r>
            <a:r>
              <a:rPr lang="en-US" sz="2800" spc="2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25" dirty="0" err="1">
                <a:solidFill>
                  <a:prstClr val="black"/>
                </a:solidFill>
                <a:cs typeface="Calibri"/>
              </a:rPr>
              <a:t>harga</a:t>
            </a:r>
            <a:r>
              <a:rPr lang="en-US" sz="2800" spc="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5" dirty="0" err="1">
                <a:solidFill>
                  <a:prstClr val="black"/>
                </a:solidFill>
                <a:cs typeface="Calibri"/>
              </a:rPr>
              <a:t>relatif</a:t>
            </a:r>
            <a:r>
              <a:rPr lang="en-US" sz="2800" spc="-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suatu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6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5" dirty="0" err="1">
                <a:solidFill>
                  <a:prstClr val="black"/>
                </a:solidFill>
                <a:cs typeface="Calibri"/>
              </a:rPr>
              <a:t>barang</a:t>
            </a:r>
            <a:r>
              <a:rPr lang="en-US" sz="2800" spc="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5" dirty="0">
                <a:solidFill>
                  <a:prstClr val="black"/>
                </a:solidFill>
                <a:cs typeface="Calibri"/>
              </a:rPr>
              <a:t>dan </a:t>
            </a:r>
            <a:r>
              <a:rPr lang="en-US" sz="2800" spc="-5" dirty="0" err="1">
                <a:solidFill>
                  <a:prstClr val="black"/>
                </a:solidFill>
                <a:cs typeface="Calibri"/>
              </a:rPr>
              <a:t>jasa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5" dirty="0">
                <a:solidFill>
                  <a:prstClr val="black"/>
                </a:solidFill>
                <a:cs typeface="Calibri"/>
              </a:rPr>
              <a:t>pada</a:t>
            </a:r>
            <a:r>
              <a:rPr lang="en-US" sz="2800" spc="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tahun</a:t>
            </a:r>
            <a:r>
              <a:rPr lang="en-US" sz="2800" spc="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berjalan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5" dirty="0" err="1">
                <a:solidFill>
                  <a:prstClr val="black"/>
                </a:solidFill>
                <a:cs typeface="Calibri"/>
              </a:rPr>
              <a:t>dengan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tahun</a:t>
            </a:r>
            <a:r>
              <a:rPr lang="en-US" sz="2800" spc="2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800" spc="-10" dirty="0" err="1">
                <a:solidFill>
                  <a:prstClr val="black"/>
                </a:solidFill>
                <a:cs typeface="Calibri"/>
              </a:rPr>
              <a:t>dasar</a:t>
            </a:r>
            <a:endParaRPr lang="en-US" sz="2800" dirty="0">
              <a:solidFill>
                <a:prstClr val="black"/>
              </a:solidFill>
              <a:cs typeface="Calibri"/>
            </a:endParaRPr>
          </a:p>
          <a:p>
            <a:pPr marL="368300" indent="-342900">
              <a:spcBef>
                <a:spcPts val="75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lang="en-US" sz="3200" dirty="0" err="1">
                <a:solidFill>
                  <a:prstClr val="black"/>
                </a:solidFill>
                <a:cs typeface="Calibri"/>
              </a:rPr>
              <a:t>Rumusan</a:t>
            </a:r>
            <a:endParaRPr lang="en-US" sz="3200" dirty="0">
              <a:solidFill>
                <a:prstClr val="black"/>
              </a:solidFill>
              <a:cs typeface="Calibri"/>
            </a:endParaRPr>
          </a:p>
          <a:p>
            <a:pPr marL="1866264">
              <a:spcBef>
                <a:spcPts val="770"/>
              </a:spcBef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IH</a:t>
            </a:r>
            <a:r>
              <a:rPr lang="en-US" sz="3200" spc="-5" dirty="0">
                <a:solidFill>
                  <a:schemeClr val="bg2">
                    <a:lumMod val="25000"/>
                  </a:schemeClr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=</a:t>
            </a:r>
            <a:r>
              <a:rPr lang="en-US" sz="3200" spc="-5" dirty="0">
                <a:solidFill>
                  <a:schemeClr val="bg2">
                    <a:lumMod val="25000"/>
                  </a:schemeClr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[</a:t>
            </a:r>
            <a:r>
              <a:rPr lang="en-US" sz="3200" spc="5" dirty="0">
                <a:solidFill>
                  <a:schemeClr val="bg2">
                    <a:lumMod val="25000"/>
                  </a:schemeClr>
                </a:solidFill>
                <a:cs typeface="Calibri"/>
              </a:rPr>
              <a:t> </a:t>
            </a:r>
            <a:r>
              <a:rPr lang="en-US" sz="3200" spc="5" dirty="0" err="1">
                <a:solidFill>
                  <a:schemeClr val="bg2">
                    <a:lumMod val="25000"/>
                  </a:schemeClr>
                </a:solidFill>
                <a:cs typeface="Calibri"/>
              </a:rPr>
              <a:t>H</a:t>
            </a:r>
            <a:r>
              <a:rPr lang="en-US" sz="3150" spc="7" baseline="-21164" dirty="0" err="1">
                <a:solidFill>
                  <a:schemeClr val="bg2">
                    <a:lumMod val="25000"/>
                  </a:schemeClr>
                </a:solidFill>
                <a:cs typeface="Calibri"/>
              </a:rPr>
              <a:t>t</a:t>
            </a:r>
            <a:r>
              <a:rPr lang="en-US" sz="3150" spc="367" baseline="-21164" dirty="0">
                <a:solidFill>
                  <a:schemeClr val="bg2">
                    <a:lumMod val="25000"/>
                  </a:schemeClr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/</a:t>
            </a:r>
            <a:r>
              <a:rPr lang="en-US" sz="3200" spc="-10" dirty="0">
                <a:solidFill>
                  <a:schemeClr val="bg2">
                    <a:lumMod val="25000"/>
                  </a:schemeClr>
                </a:solidFill>
                <a:cs typeface="Calibri"/>
              </a:rPr>
              <a:t> </a:t>
            </a:r>
            <a:r>
              <a:rPr lang="en-US" sz="3200" spc="10" dirty="0">
                <a:solidFill>
                  <a:schemeClr val="bg2">
                    <a:lumMod val="25000"/>
                  </a:schemeClr>
                </a:solidFill>
                <a:cs typeface="Calibri"/>
              </a:rPr>
              <a:t>H</a:t>
            </a:r>
            <a:r>
              <a:rPr lang="en-US" sz="3150" spc="15" baseline="-21164" dirty="0">
                <a:solidFill>
                  <a:schemeClr val="bg2">
                    <a:lumMod val="25000"/>
                  </a:schemeClr>
                </a:solidFill>
                <a:cs typeface="Calibri"/>
              </a:rPr>
              <a:t>0</a:t>
            </a:r>
            <a:r>
              <a:rPr lang="en-US" sz="3150" spc="367" baseline="-21164" dirty="0">
                <a:solidFill>
                  <a:schemeClr val="bg2">
                    <a:lumMod val="25000"/>
                  </a:schemeClr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]</a:t>
            </a:r>
            <a:r>
              <a:rPr lang="en-US" sz="3200" spc="-5" dirty="0">
                <a:solidFill>
                  <a:schemeClr val="bg2">
                    <a:lumMod val="25000"/>
                  </a:schemeClr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x </a:t>
            </a:r>
            <a:r>
              <a:rPr lang="en-US" sz="3200" spc="-5" dirty="0">
                <a:solidFill>
                  <a:schemeClr val="bg2">
                    <a:lumMod val="25000"/>
                  </a:schemeClr>
                </a:solidFill>
                <a:cs typeface="Calibri"/>
              </a:rPr>
              <a:t>100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%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0F4180-1DEC-4FA6-A09D-02CD8DC3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5</a:t>
            </a:fld>
            <a:endParaRPr lang="id-ID"/>
          </a:p>
        </p:txBody>
      </p:sp>
      <p:sp>
        <p:nvSpPr>
          <p:cNvPr id="21" name="object 9"/>
          <p:cNvSpPr txBox="1"/>
          <p:nvPr/>
        </p:nvSpPr>
        <p:spPr>
          <a:xfrm>
            <a:off x="1036011" y="5261465"/>
            <a:ext cx="2808605" cy="409085"/>
          </a:xfrm>
          <a:prstGeom prst="rect">
            <a:avLst/>
          </a:prstGeom>
          <a:ln w="12700">
            <a:solidFill>
              <a:srgbClr val="0033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1440">
              <a:spcBef>
                <a:spcPts val="309"/>
              </a:spcBef>
            </a:pP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Harga</a:t>
            </a:r>
            <a:r>
              <a:rPr sz="2400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pada</a:t>
            </a:r>
            <a:r>
              <a:rPr sz="2400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tahun</a:t>
            </a:r>
            <a:r>
              <a:rPr sz="2400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22" name="object 10"/>
          <p:cNvSpPr txBox="1"/>
          <p:nvPr/>
        </p:nvSpPr>
        <p:spPr>
          <a:xfrm>
            <a:off x="4236411" y="5947265"/>
            <a:ext cx="3488054" cy="409085"/>
          </a:xfrm>
          <a:prstGeom prst="rect">
            <a:avLst/>
          </a:prstGeom>
          <a:ln w="12700">
            <a:solidFill>
              <a:srgbClr val="0033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2075">
              <a:spcBef>
                <a:spcPts val="309"/>
              </a:spcBef>
            </a:pP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Harga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pada</a:t>
            </a:r>
            <a:r>
              <a:rPr sz="2400" spc="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tahun</a:t>
            </a:r>
            <a:r>
              <a:rPr sz="2400" spc="-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dasar</a:t>
            </a:r>
            <a:endParaRPr sz="2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3" name="object 11"/>
          <p:cNvSpPr/>
          <p:nvPr/>
        </p:nvSpPr>
        <p:spPr>
          <a:xfrm>
            <a:off x="2931994" y="4270865"/>
            <a:ext cx="3066415" cy="1685925"/>
          </a:xfrm>
          <a:custGeom>
            <a:avLst/>
            <a:gdLst/>
            <a:ahLst/>
            <a:cxnLst/>
            <a:rect l="l" t="t" r="r" b="b"/>
            <a:pathLst>
              <a:path w="3066415" h="1685925">
                <a:moveTo>
                  <a:pt x="923417" y="0"/>
                </a:moveTo>
                <a:lnTo>
                  <a:pt x="870331" y="20066"/>
                </a:lnTo>
                <a:lnTo>
                  <a:pt x="884351" y="33045"/>
                </a:lnTo>
                <a:lnTo>
                  <a:pt x="0" y="990981"/>
                </a:lnTo>
                <a:lnTo>
                  <a:pt x="9398" y="999617"/>
                </a:lnTo>
                <a:lnTo>
                  <a:pt x="893584" y="41592"/>
                </a:lnTo>
                <a:lnTo>
                  <a:pt x="907669" y="54610"/>
                </a:lnTo>
                <a:lnTo>
                  <a:pt x="916559" y="23749"/>
                </a:lnTo>
                <a:lnTo>
                  <a:pt x="923417" y="0"/>
                </a:lnTo>
                <a:close/>
              </a:path>
              <a:path w="3066415" h="1685925">
                <a:moveTo>
                  <a:pt x="3065907" y="1677606"/>
                </a:moveTo>
                <a:lnTo>
                  <a:pt x="1873707" y="112725"/>
                </a:lnTo>
                <a:lnTo>
                  <a:pt x="1887016" y="102616"/>
                </a:lnTo>
                <a:lnTo>
                  <a:pt x="1888871" y="101219"/>
                </a:lnTo>
                <a:lnTo>
                  <a:pt x="1837817" y="76200"/>
                </a:lnTo>
                <a:lnTo>
                  <a:pt x="1848358" y="131953"/>
                </a:lnTo>
                <a:lnTo>
                  <a:pt x="1863521" y="120446"/>
                </a:lnTo>
                <a:lnTo>
                  <a:pt x="3055874" y="1685302"/>
                </a:lnTo>
                <a:lnTo>
                  <a:pt x="3065907" y="1677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037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Contoh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6</a:t>
            </a:fld>
            <a:endParaRPr lang="id-ID"/>
          </a:p>
        </p:txBody>
      </p:sp>
      <p:graphicFrame>
        <p:nvGraphicFramePr>
          <p:cNvPr id="11" name="object 4"/>
          <p:cNvGraphicFramePr>
            <a:graphicFrameLocks noGrp="1"/>
          </p:cNvGraphicFramePr>
          <p:nvPr/>
        </p:nvGraphicFramePr>
        <p:xfrm>
          <a:off x="1922096" y="1689100"/>
          <a:ext cx="8305799" cy="2861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0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427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4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Bulan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3327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Harga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26606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Kuantitas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Indeks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Harga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607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Kuantitas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Januari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9079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6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Februari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9079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109</a:t>
                      </a:r>
                      <a:endParaRPr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104</a:t>
                      </a:r>
                      <a:endParaRPr sz="160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Naret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9079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3400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97</a:t>
                      </a:r>
                      <a:endParaRPr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4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112</a:t>
                      </a:r>
                      <a:endParaRPr sz="16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April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9079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4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114</a:t>
                      </a:r>
                      <a:endParaRPr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16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Mei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9079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120</a:t>
                      </a:r>
                      <a:endParaRPr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102</a:t>
                      </a:r>
                      <a:endParaRPr sz="16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Juni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971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3900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48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3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111</a:t>
                      </a:r>
                      <a:endParaRPr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sz="16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object 5"/>
          <p:cNvSpPr/>
          <p:nvPr/>
        </p:nvSpPr>
        <p:spPr>
          <a:xfrm>
            <a:off x="4928312" y="1689100"/>
            <a:ext cx="0" cy="2874010"/>
          </a:xfrm>
          <a:custGeom>
            <a:avLst/>
            <a:gdLst/>
            <a:ahLst/>
            <a:cxnLst/>
            <a:rect l="l" t="t" r="r" b="b"/>
            <a:pathLst>
              <a:path h="2874010">
                <a:moveTo>
                  <a:pt x="0" y="0"/>
                </a:moveTo>
                <a:lnTo>
                  <a:pt x="0" y="28737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/>
          <p:cNvSpPr/>
          <p:nvPr/>
        </p:nvSpPr>
        <p:spPr>
          <a:xfrm>
            <a:off x="6733617" y="1689100"/>
            <a:ext cx="0" cy="2874010"/>
          </a:xfrm>
          <a:custGeom>
            <a:avLst/>
            <a:gdLst/>
            <a:ahLst/>
            <a:cxnLst/>
            <a:rect l="l" t="t" r="r" b="b"/>
            <a:pathLst>
              <a:path h="2874010">
                <a:moveTo>
                  <a:pt x="0" y="0"/>
                </a:moveTo>
                <a:lnTo>
                  <a:pt x="0" y="28737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/>
          <p:cNvSpPr txBox="1"/>
          <p:nvPr/>
        </p:nvSpPr>
        <p:spPr>
          <a:xfrm>
            <a:off x="2233246" y="5276850"/>
            <a:ext cx="3983354" cy="469900"/>
          </a:xfrm>
          <a:prstGeom prst="rect">
            <a:avLst/>
          </a:prstGeom>
          <a:ln w="12700">
            <a:solidFill>
              <a:srgbClr val="0033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IH2</a:t>
            </a:r>
            <a:r>
              <a:rPr sz="2400" spc="-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[3800</a:t>
            </a:r>
            <a:r>
              <a:rPr sz="2400" spc="-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/</a:t>
            </a:r>
            <a:r>
              <a:rPr sz="2400" spc="-2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3500]</a:t>
            </a:r>
            <a:r>
              <a:rPr sz="2400" spc="-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100</a:t>
            </a:r>
            <a:r>
              <a:rPr sz="2400" spc="-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%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6500446" y="5886450"/>
            <a:ext cx="3286125" cy="469900"/>
          </a:xfrm>
          <a:prstGeom prst="rect">
            <a:avLst/>
          </a:prstGeom>
          <a:ln w="12700">
            <a:solidFill>
              <a:srgbClr val="0033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IK3</a:t>
            </a:r>
            <a:r>
              <a:rPr sz="2400" spc="-2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[56</a:t>
            </a:r>
            <a:r>
              <a:rPr sz="2400" spc="-2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/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 50]</a:t>
            </a:r>
            <a:r>
              <a:rPr sz="2400" spc="-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x</a:t>
            </a:r>
            <a:r>
              <a:rPr sz="2400" spc="-2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100%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8100646" y="3515359"/>
            <a:ext cx="1837689" cy="2294890"/>
          </a:xfrm>
          <a:custGeom>
            <a:avLst/>
            <a:gdLst/>
            <a:ahLst/>
            <a:cxnLst/>
            <a:rect l="l" t="t" r="r" b="b"/>
            <a:pathLst>
              <a:path w="1837690" h="2294890">
                <a:moveTo>
                  <a:pt x="11938" y="2239352"/>
                </a:moveTo>
                <a:lnTo>
                  <a:pt x="0" y="2294890"/>
                </a:lnTo>
                <a:lnTo>
                  <a:pt x="51561" y="2271090"/>
                </a:lnTo>
                <a:lnTo>
                  <a:pt x="49088" y="2269109"/>
                </a:lnTo>
                <a:lnTo>
                  <a:pt x="28701" y="2269109"/>
                </a:lnTo>
                <a:lnTo>
                  <a:pt x="18796" y="2261184"/>
                </a:lnTo>
                <a:lnTo>
                  <a:pt x="26762" y="2251226"/>
                </a:lnTo>
                <a:lnTo>
                  <a:pt x="11938" y="2239352"/>
                </a:lnTo>
                <a:close/>
              </a:path>
              <a:path w="1837690" h="2294890">
                <a:moveTo>
                  <a:pt x="26762" y="2251226"/>
                </a:moveTo>
                <a:lnTo>
                  <a:pt x="18796" y="2261184"/>
                </a:lnTo>
                <a:lnTo>
                  <a:pt x="28701" y="2269109"/>
                </a:lnTo>
                <a:lnTo>
                  <a:pt x="36663" y="2259157"/>
                </a:lnTo>
                <a:lnTo>
                  <a:pt x="26762" y="2251226"/>
                </a:lnTo>
                <a:close/>
              </a:path>
              <a:path w="1837690" h="2294890">
                <a:moveTo>
                  <a:pt x="36663" y="2259157"/>
                </a:moveTo>
                <a:lnTo>
                  <a:pt x="28701" y="2269109"/>
                </a:lnTo>
                <a:lnTo>
                  <a:pt x="49088" y="2269109"/>
                </a:lnTo>
                <a:lnTo>
                  <a:pt x="36663" y="2259157"/>
                </a:lnTo>
                <a:close/>
              </a:path>
              <a:path w="1837690" h="2294890">
                <a:moveTo>
                  <a:pt x="1827783" y="0"/>
                </a:moveTo>
                <a:lnTo>
                  <a:pt x="26762" y="2251226"/>
                </a:lnTo>
                <a:lnTo>
                  <a:pt x="36663" y="2259157"/>
                </a:lnTo>
                <a:lnTo>
                  <a:pt x="1837690" y="7874"/>
                </a:lnTo>
                <a:lnTo>
                  <a:pt x="18277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/>
          <p:cNvSpPr/>
          <p:nvPr/>
        </p:nvSpPr>
        <p:spPr>
          <a:xfrm>
            <a:off x="4366846" y="3134486"/>
            <a:ext cx="3437890" cy="2142490"/>
          </a:xfrm>
          <a:custGeom>
            <a:avLst/>
            <a:gdLst/>
            <a:ahLst/>
            <a:cxnLst/>
            <a:rect l="l" t="t" r="r" b="b"/>
            <a:pathLst>
              <a:path w="3437890" h="2142490">
                <a:moveTo>
                  <a:pt x="29718" y="2093976"/>
                </a:moveTo>
                <a:lnTo>
                  <a:pt x="0" y="2142363"/>
                </a:lnTo>
                <a:lnTo>
                  <a:pt x="56514" y="2137029"/>
                </a:lnTo>
                <a:lnTo>
                  <a:pt x="50665" y="2127631"/>
                </a:lnTo>
                <a:lnTo>
                  <a:pt x="35687" y="2127631"/>
                </a:lnTo>
                <a:lnTo>
                  <a:pt x="28956" y="2116836"/>
                </a:lnTo>
                <a:lnTo>
                  <a:pt x="39761" y="2110112"/>
                </a:lnTo>
                <a:lnTo>
                  <a:pt x="29718" y="2093976"/>
                </a:lnTo>
                <a:close/>
              </a:path>
              <a:path w="3437890" h="2142490">
                <a:moveTo>
                  <a:pt x="39761" y="2110112"/>
                </a:moveTo>
                <a:lnTo>
                  <a:pt x="28956" y="2116836"/>
                </a:lnTo>
                <a:lnTo>
                  <a:pt x="35687" y="2127631"/>
                </a:lnTo>
                <a:lnTo>
                  <a:pt x="46484" y="2120912"/>
                </a:lnTo>
                <a:lnTo>
                  <a:pt x="39761" y="2110112"/>
                </a:lnTo>
                <a:close/>
              </a:path>
              <a:path w="3437890" h="2142490">
                <a:moveTo>
                  <a:pt x="46484" y="2120912"/>
                </a:moveTo>
                <a:lnTo>
                  <a:pt x="35687" y="2127631"/>
                </a:lnTo>
                <a:lnTo>
                  <a:pt x="50665" y="2127631"/>
                </a:lnTo>
                <a:lnTo>
                  <a:pt x="46484" y="2120912"/>
                </a:lnTo>
                <a:close/>
              </a:path>
              <a:path w="3437890" h="2142490">
                <a:moveTo>
                  <a:pt x="3431032" y="0"/>
                </a:moveTo>
                <a:lnTo>
                  <a:pt x="39761" y="2110112"/>
                </a:lnTo>
                <a:lnTo>
                  <a:pt x="46484" y="2120912"/>
                </a:lnTo>
                <a:lnTo>
                  <a:pt x="3437763" y="10795"/>
                </a:lnTo>
                <a:lnTo>
                  <a:pt x="3431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91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Sederhana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5A667F28-533B-4526-A364-C8F59632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 err="1">
                <a:latin typeface="Calibri"/>
                <a:cs typeface="Calibri"/>
              </a:rPr>
              <a:t>Indeks</a:t>
            </a:r>
            <a:r>
              <a:rPr lang="en-US" sz="3200" spc="-20" dirty="0">
                <a:latin typeface="Calibri"/>
                <a:cs typeface="Calibri"/>
              </a:rPr>
              <a:t> </a:t>
            </a:r>
            <a:r>
              <a:rPr lang="en-US" sz="3200" spc="-5" dirty="0" err="1">
                <a:latin typeface="Calibri"/>
                <a:cs typeface="Calibri"/>
              </a:rPr>
              <a:t>nilai</a:t>
            </a:r>
            <a:r>
              <a:rPr lang="en-US" sz="3200" spc="-5" dirty="0">
                <a:latin typeface="Calibri"/>
                <a:cs typeface="Calibri"/>
              </a:rPr>
              <a:t> </a:t>
            </a:r>
            <a:r>
              <a:rPr lang="en-US" sz="3200" spc="-10" dirty="0" err="1">
                <a:latin typeface="Calibri"/>
                <a:cs typeface="Calibri"/>
              </a:rPr>
              <a:t>relatif</a:t>
            </a:r>
            <a:r>
              <a:rPr lang="en-US" sz="3200" spc="-20" dirty="0">
                <a:latin typeface="Calibri"/>
                <a:cs typeface="Calibri"/>
              </a:rPr>
              <a:t> </a:t>
            </a:r>
            <a:r>
              <a:rPr lang="en-US" sz="3200" dirty="0" err="1">
                <a:latin typeface="Calibri"/>
                <a:cs typeface="Calibri"/>
              </a:rPr>
              <a:t>sederhana</a:t>
            </a:r>
            <a:endParaRPr lang="en-US" sz="3200" dirty="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lang="en-US" sz="2800" spc="-5" dirty="0">
                <a:latin typeface="Arial"/>
                <a:cs typeface="Arial"/>
              </a:rPr>
              <a:t>–</a:t>
            </a:r>
            <a:r>
              <a:rPr lang="en-US" sz="2800" spc="-85" dirty="0">
                <a:latin typeface="Arial"/>
                <a:cs typeface="Arial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Digunakan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untuk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mengetahui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perkembangan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nilai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6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suatu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barang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dan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jasa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pada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suatu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periode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dengn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periode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atau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tahun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dasarnya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 err="1">
                <a:latin typeface="Calibri"/>
                <a:cs typeface="Calibri"/>
              </a:rPr>
              <a:t>Rumusan</a:t>
            </a:r>
            <a:endParaRPr lang="en-US" sz="3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7</a:t>
            </a:fld>
            <a:endParaRPr lang="id-ID"/>
          </a:p>
        </p:txBody>
      </p:sp>
      <p:sp>
        <p:nvSpPr>
          <p:cNvPr id="4" name="object 9"/>
          <p:cNvSpPr txBox="1"/>
          <p:nvPr/>
        </p:nvSpPr>
        <p:spPr>
          <a:xfrm>
            <a:off x="1858303" y="3646094"/>
            <a:ext cx="7943850" cy="1257266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387475" marR="1762760" indent="-460375">
              <a:lnSpc>
                <a:spcPct val="120000"/>
              </a:lnSpc>
              <a:tabLst>
                <a:tab pos="5440045" algn="l"/>
              </a:tabLst>
            </a:pP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IN</a:t>
            </a:r>
            <a:r>
              <a:rPr sz="3200" spc="-1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=</a:t>
            </a:r>
            <a:r>
              <a:rPr sz="3200" spc="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[ </a:t>
            </a:r>
            <a:r>
              <a:rPr sz="3200" spc="-1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t /</a:t>
            </a:r>
            <a:r>
              <a:rPr sz="3200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spc="-13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] x 100</a:t>
            </a:r>
            <a:r>
              <a:rPr sz="3200" spc="-1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%	</a:t>
            </a:r>
            <a:r>
              <a:rPr sz="3200" spc="-2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au  IN</a:t>
            </a:r>
            <a:r>
              <a:rPr sz="3200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=</a:t>
            </a:r>
            <a:r>
              <a:rPr sz="3200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[</a:t>
            </a:r>
            <a:r>
              <a:rPr sz="3200" spc="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Ht.Kt</a:t>
            </a:r>
            <a:r>
              <a:rPr sz="3200" spc="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/</a:t>
            </a:r>
            <a:r>
              <a:rPr sz="3200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Ho.Ko</a:t>
            </a:r>
            <a:r>
              <a:rPr sz="3200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] x </a:t>
            </a:r>
            <a:r>
              <a:rPr sz="3200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100</a:t>
            </a:r>
            <a:r>
              <a:rPr sz="3200" spc="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%</a:t>
            </a:r>
          </a:p>
        </p:txBody>
      </p:sp>
      <p:sp>
        <p:nvSpPr>
          <p:cNvPr id="5" name="object 10"/>
          <p:cNvSpPr/>
          <p:nvPr/>
        </p:nvSpPr>
        <p:spPr>
          <a:xfrm>
            <a:off x="2236763" y="5641975"/>
            <a:ext cx="2821305" cy="462280"/>
          </a:xfrm>
          <a:custGeom>
            <a:avLst/>
            <a:gdLst/>
            <a:ahLst/>
            <a:cxnLst/>
            <a:rect l="l" t="t" r="r" b="b"/>
            <a:pathLst>
              <a:path w="2821304" h="462279">
                <a:moveTo>
                  <a:pt x="0" y="461962"/>
                </a:moveTo>
                <a:lnTo>
                  <a:pt x="2821051" y="461962"/>
                </a:lnTo>
                <a:lnTo>
                  <a:pt x="2821051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ln w="12700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/>
          <p:cNvSpPr txBox="1"/>
          <p:nvPr/>
        </p:nvSpPr>
        <p:spPr>
          <a:xfrm>
            <a:off x="2315807" y="5668594"/>
            <a:ext cx="2636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Harga</a:t>
            </a:r>
            <a:r>
              <a:rPr sz="2400" spc="-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pada tahun</a:t>
            </a:r>
            <a:r>
              <a:rPr sz="2400" spc="-2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12"/>
          <p:cNvSpPr txBox="1"/>
          <p:nvPr/>
        </p:nvSpPr>
        <p:spPr>
          <a:xfrm>
            <a:off x="2693963" y="6251575"/>
            <a:ext cx="3248025" cy="469900"/>
          </a:xfrm>
          <a:prstGeom prst="rect">
            <a:avLst/>
          </a:prstGeom>
          <a:ln w="12700">
            <a:solidFill>
              <a:srgbClr val="0033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Kuantitas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pada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tahun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13"/>
          <p:cNvSpPr/>
          <p:nvPr/>
        </p:nvSpPr>
        <p:spPr>
          <a:xfrm>
            <a:off x="3987204" y="4795392"/>
            <a:ext cx="1455420" cy="1456690"/>
          </a:xfrm>
          <a:custGeom>
            <a:avLst/>
            <a:gdLst/>
            <a:ahLst/>
            <a:cxnLst/>
            <a:rect l="l" t="t" r="r" b="b"/>
            <a:pathLst>
              <a:path w="1455420" h="1456689">
                <a:moveTo>
                  <a:pt x="391541" y="5207"/>
                </a:moveTo>
                <a:lnTo>
                  <a:pt x="379984" y="0"/>
                </a:lnTo>
                <a:lnTo>
                  <a:pt x="17411" y="797737"/>
                </a:lnTo>
                <a:lnTo>
                  <a:pt x="0" y="789813"/>
                </a:lnTo>
                <a:lnTo>
                  <a:pt x="2159" y="846582"/>
                </a:lnTo>
                <a:lnTo>
                  <a:pt x="41783" y="814578"/>
                </a:lnTo>
                <a:lnTo>
                  <a:pt x="46355" y="810895"/>
                </a:lnTo>
                <a:lnTo>
                  <a:pt x="29006" y="803008"/>
                </a:lnTo>
                <a:lnTo>
                  <a:pt x="391541" y="5207"/>
                </a:lnTo>
                <a:close/>
              </a:path>
              <a:path w="1455420" h="1456689">
                <a:moveTo>
                  <a:pt x="1455166" y="1399628"/>
                </a:moveTo>
                <a:lnTo>
                  <a:pt x="1437474" y="1406525"/>
                </a:lnTo>
                <a:lnTo>
                  <a:pt x="920115" y="76327"/>
                </a:lnTo>
                <a:lnTo>
                  <a:pt x="908304" y="81026"/>
                </a:lnTo>
                <a:lnTo>
                  <a:pt x="1425663" y="1411135"/>
                </a:lnTo>
                <a:lnTo>
                  <a:pt x="1407922" y="1418043"/>
                </a:lnTo>
                <a:lnTo>
                  <a:pt x="1449959" y="1456182"/>
                </a:lnTo>
                <a:lnTo>
                  <a:pt x="1453007" y="1422971"/>
                </a:lnTo>
                <a:lnTo>
                  <a:pt x="1455166" y="1399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4"/>
          <p:cNvSpPr txBox="1"/>
          <p:nvPr/>
        </p:nvSpPr>
        <p:spPr>
          <a:xfrm>
            <a:off x="6122963" y="6022975"/>
            <a:ext cx="3508375" cy="462280"/>
          </a:xfrm>
          <a:prstGeom prst="rect">
            <a:avLst/>
          </a:prstGeom>
          <a:ln w="12700">
            <a:solidFill>
              <a:srgbClr val="0033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Harga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pada</a:t>
            </a:r>
            <a:r>
              <a:rPr sz="2400" spc="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tahun</a:t>
            </a:r>
            <a:r>
              <a:rPr sz="2400" spc="-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dasar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5656999" y="4795011"/>
            <a:ext cx="770890" cy="1228090"/>
          </a:xfrm>
          <a:custGeom>
            <a:avLst/>
            <a:gdLst/>
            <a:ahLst/>
            <a:cxnLst/>
            <a:rect l="l" t="t" r="r" b="b"/>
            <a:pathLst>
              <a:path w="770889" h="1228089">
                <a:moveTo>
                  <a:pt x="738486" y="1188221"/>
                </a:moveTo>
                <a:lnTo>
                  <a:pt x="722249" y="1198346"/>
                </a:lnTo>
                <a:lnTo>
                  <a:pt x="770763" y="1227963"/>
                </a:lnTo>
                <a:lnTo>
                  <a:pt x="768032" y="1199019"/>
                </a:lnTo>
                <a:lnTo>
                  <a:pt x="745236" y="1199019"/>
                </a:lnTo>
                <a:lnTo>
                  <a:pt x="738486" y="1188221"/>
                </a:lnTo>
                <a:close/>
              </a:path>
              <a:path w="770889" h="1228089">
                <a:moveTo>
                  <a:pt x="749191" y="1181547"/>
                </a:moveTo>
                <a:lnTo>
                  <a:pt x="738486" y="1188221"/>
                </a:lnTo>
                <a:lnTo>
                  <a:pt x="745236" y="1199019"/>
                </a:lnTo>
                <a:lnTo>
                  <a:pt x="755903" y="1192288"/>
                </a:lnTo>
                <a:lnTo>
                  <a:pt x="749191" y="1181547"/>
                </a:lnTo>
                <a:close/>
              </a:path>
              <a:path w="770889" h="1228089">
                <a:moveTo>
                  <a:pt x="765428" y="1171422"/>
                </a:moveTo>
                <a:lnTo>
                  <a:pt x="749191" y="1181547"/>
                </a:lnTo>
                <a:lnTo>
                  <a:pt x="755903" y="1192288"/>
                </a:lnTo>
                <a:lnTo>
                  <a:pt x="745236" y="1199019"/>
                </a:lnTo>
                <a:lnTo>
                  <a:pt x="768032" y="1199019"/>
                </a:lnTo>
                <a:lnTo>
                  <a:pt x="765428" y="1171422"/>
                </a:lnTo>
                <a:close/>
              </a:path>
              <a:path w="770889" h="1228089">
                <a:moveTo>
                  <a:pt x="10795" y="0"/>
                </a:moveTo>
                <a:lnTo>
                  <a:pt x="0" y="6731"/>
                </a:lnTo>
                <a:lnTo>
                  <a:pt x="738486" y="1188221"/>
                </a:lnTo>
                <a:lnTo>
                  <a:pt x="749191" y="1181547"/>
                </a:lnTo>
                <a:lnTo>
                  <a:pt x="10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/>
          <p:cNvSpPr txBox="1"/>
          <p:nvPr/>
        </p:nvSpPr>
        <p:spPr>
          <a:xfrm>
            <a:off x="6427763" y="5413375"/>
            <a:ext cx="3951604" cy="462280"/>
          </a:xfrm>
          <a:prstGeom prst="rect">
            <a:avLst/>
          </a:prstGeom>
          <a:ln w="12700">
            <a:solidFill>
              <a:srgbClr val="0033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Kuantitas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pada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 tahun</a:t>
            </a:r>
            <a:r>
              <a:rPr sz="2400" spc="-1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dasar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6266346" y="4794758"/>
            <a:ext cx="695325" cy="619125"/>
          </a:xfrm>
          <a:custGeom>
            <a:avLst/>
            <a:gdLst/>
            <a:ahLst/>
            <a:cxnLst/>
            <a:rect l="l" t="t" r="r" b="b"/>
            <a:pathLst>
              <a:path w="695325" h="619125">
                <a:moveTo>
                  <a:pt x="652668" y="589591"/>
                </a:moveTo>
                <a:lnTo>
                  <a:pt x="639952" y="603885"/>
                </a:lnTo>
                <a:lnTo>
                  <a:pt x="694816" y="618617"/>
                </a:lnTo>
                <a:lnTo>
                  <a:pt x="686587" y="598043"/>
                </a:lnTo>
                <a:lnTo>
                  <a:pt x="662177" y="598043"/>
                </a:lnTo>
                <a:lnTo>
                  <a:pt x="652668" y="589591"/>
                </a:lnTo>
                <a:close/>
              </a:path>
              <a:path w="695325" h="619125">
                <a:moveTo>
                  <a:pt x="661102" y="580111"/>
                </a:moveTo>
                <a:lnTo>
                  <a:pt x="652668" y="589591"/>
                </a:lnTo>
                <a:lnTo>
                  <a:pt x="662177" y="598043"/>
                </a:lnTo>
                <a:lnTo>
                  <a:pt x="670559" y="588518"/>
                </a:lnTo>
                <a:lnTo>
                  <a:pt x="661102" y="580111"/>
                </a:lnTo>
                <a:close/>
              </a:path>
              <a:path w="695325" h="619125">
                <a:moveTo>
                  <a:pt x="673734" y="565912"/>
                </a:moveTo>
                <a:lnTo>
                  <a:pt x="661102" y="580111"/>
                </a:lnTo>
                <a:lnTo>
                  <a:pt x="670559" y="588518"/>
                </a:lnTo>
                <a:lnTo>
                  <a:pt x="662177" y="598043"/>
                </a:lnTo>
                <a:lnTo>
                  <a:pt x="686587" y="598043"/>
                </a:lnTo>
                <a:lnTo>
                  <a:pt x="673734" y="565912"/>
                </a:lnTo>
                <a:close/>
              </a:path>
              <a:path w="695325" h="619125">
                <a:moveTo>
                  <a:pt x="8508" y="0"/>
                </a:moveTo>
                <a:lnTo>
                  <a:pt x="0" y="9525"/>
                </a:lnTo>
                <a:lnTo>
                  <a:pt x="652668" y="589591"/>
                </a:lnTo>
                <a:lnTo>
                  <a:pt x="661102" y="580111"/>
                </a:lnTo>
                <a:lnTo>
                  <a:pt x="8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3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203" y="182246"/>
            <a:ext cx="2749062" cy="1224524"/>
          </a:xfrm>
        </p:spPr>
        <p:txBody>
          <a:bodyPr/>
          <a:lstStyle/>
          <a:p>
            <a:r>
              <a:rPr lang="en-ID" dirty="0"/>
              <a:t>Contoh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8</a:t>
            </a:fld>
            <a:endParaRPr lang="id-ID"/>
          </a:p>
        </p:txBody>
      </p:sp>
      <p:sp>
        <p:nvSpPr>
          <p:cNvPr id="4" name="object 10"/>
          <p:cNvSpPr/>
          <p:nvPr/>
        </p:nvSpPr>
        <p:spPr>
          <a:xfrm>
            <a:off x="4881136" y="1406770"/>
            <a:ext cx="0" cy="2330450"/>
          </a:xfrm>
          <a:custGeom>
            <a:avLst/>
            <a:gdLst/>
            <a:ahLst/>
            <a:cxnLst/>
            <a:rect l="l" t="t" r="r" b="b"/>
            <a:pathLst>
              <a:path h="2330450">
                <a:moveTo>
                  <a:pt x="0" y="0"/>
                </a:moveTo>
                <a:lnTo>
                  <a:pt x="0" y="23304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/>
          <p:cNvSpPr/>
          <p:nvPr/>
        </p:nvSpPr>
        <p:spPr>
          <a:xfrm>
            <a:off x="6610750" y="1406770"/>
            <a:ext cx="0" cy="2330450"/>
          </a:xfrm>
          <a:custGeom>
            <a:avLst/>
            <a:gdLst/>
            <a:ahLst/>
            <a:cxnLst/>
            <a:rect l="l" t="t" r="r" b="b"/>
            <a:pathLst>
              <a:path h="2330450">
                <a:moveTo>
                  <a:pt x="0" y="0"/>
                </a:moveTo>
                <a:lnTo>
                  <a:pt x="0" y="23304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12"/>
          <p:cNvGraphicFramePr>
            <a:graphicFrameLocks noGrp="1"/>
          </p:cNvGraphicFramePr>
          <p:nvPr/>
        </p:nvGraphicFramePr>
        <p:xfrm>
          <a:off x="2182006" y="1406770"/>
          <a:ext cx="7542529" cy="2324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07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Bulan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Harga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Kuantitas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Nilai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solidFill>
                            <a:srgbClr val="03070D"/>
                          </a:solidFill>
                          <a:latin typeface="Arial"/>
                          <a:cs typeface="Arial"/>
                        </a:rPr>
                        <a:t>Indeks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575"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Januari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845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0" algn="r">
                        <a:lnSpc>
                          <a:spcPts val="1845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175000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45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solidFill>
                            <a:srgbClr val="03070D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449"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Februari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845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0" algn="r">
                        <a:lnSpc>
                          <a:spcPts val="1845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197600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45"/>
                        </a:lnSpc>
                        <a:spcBef>
                          <a:spcPts val="340"/>
                        </a:spcBef>
                      </a:pPr>
                      <a:r>
                        <a:rPr sz="1600" spc="-45" dirty="0">
                          <a:solidFill>
                            <a:srgbClr val="03070D"/>
                          </a:solidFill>
                          <a:latin typeface="Arial"/>
                          <a:cs typeface="Arial"/>
                        </a:rPr>
                        <a:t>113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575"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Naret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3400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0" algn="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190400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solidFill>
                            <a:srgbClr val="03070D"/>
                          </a:solidFill>
                          <a:latin typeface="Arial"/>
                          <a:cs typeface="Arial"/>
                        </a:rPr>
                        <a:t>109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449"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April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0" algn="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196000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45" dirty="0">
                          <a:solidFill>
                            <a:srgbClr val="03070D"/>
                          </a:solidFill>
                          <a:latin typeface="Arial"/>
                          <a:cs typeface="Arial"/>
                        </a:rPr>
                        <a:t>112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575"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Mei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0" algn="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214200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45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solidFill>
                            <a:srgbClr val="03070D"/>
                          </a:solidFill>
                          <a:latin typeface="Arial"/>
                          <a:cs typeface="Arial"/>
                        </a:rPr>
                        <a:t>122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449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Juni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839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3900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0" algn="r">
                        <a:lnSpc>
                          <a:spcPts val="1839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39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187200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39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solidFill>
                            <a:srgbClr val="03070D"/>
                          </a:solidFill>
                          <a:latin typeface="Arial"/>
                          <a:cs typeface="Arial"/>
                        </a:rPr>
                        <a:t>107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object 13"/>
          <p:cNvSpPr/>
          <p:nvPr/>
        </p:nvSpPr>
        <p:spPr>
          <a:xfrm>
            <a:off x="2261381" y="4838945"/>
            <a:ext cx="2809875" cy="1200150"/>
          </a:xfrm>
          <a:custGeom>
            <a:avLst/>
            <a:gdLst/>
            <a:ahLst/>
            <a:cxnLst/>
            <a:rect l="l" t="t" r="r" b="b"/>
            <a:pathLst>
              <a:path w="2809875" h="1200150">
                <a:moveTo>
                  <a:pt x="0" y="1200150"/>
                </a:moveTo>
                <a:lnTo>
                  <a:pt x="2809875" y="1200150"/>
                </a:lnTo>
                <a:lnTo>
                  <a:pt x="2809875" y="0"/>
                </a:lnTo>
                <a:lnTo>
                  <a:pt x="0" y="0"/>
                </a:lnTo>
                <a:lnTo>
                  <a:pt x="0" y="1200150"/>
                </a:lnTo>
                <a:close/>
              </a:path>
            </a:pathLst>
          </a:custGeom>
          <a:ln w="12700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/>
          <p:cNvSpPr txBox="1"/>
          <p:nvPr/>
        </p:nvSpPr>
        <p:spPr>
          <a:xfrm>
            <a:off x="2352821" y="4865310"/>
            <a:ext cx="25298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48360" algn="l"/>
              </a:tabLst>
            </a:pP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Nilai	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=</a:t>
            </a:r>
            <a:r>
              <a:rPr sz="2400" spc="-4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[P</a:t>
            </a:r>
            <a:r>
              <a:rPr sz="2400" spc="-8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xQ]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Feb</a:t>
            </a:r>
            <a:r>
              <a:rPr sz="2400" spc="-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3800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x</a:t>
            </a:r>
            <a:r>
              <a:rPr sz="2400" spc="-2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52</a:t>
            </a:r>
            <a:endParaRPr sz="2400">
              <a:latin typeface="Arial"/>
              <a:cs typeface="Arial"/>
            </a:endParaRPr>
          </a:p>
          <a:p>
            <a:pPr marL="925194">
              <a:lnSpc>
                <a:spcPct val="100000"/>
              </a:lnSpc>
            </a:pP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=</a:t>
            </a:r>
            <a:r>
              <a:rPr sz="2400" spc="-3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197.600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5233181" y="4229408"/>
            <a:ext cx="5308600" cy="830580"/>
          </a:xfrm>
          <a:prstGeom prst="rect">
            <a:avLst/>
          </a:prstGeom>
          <a:ln w="12700">
            <a:solidFill>
              <a:srgbClr val="0033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IN</a:t>
            </a:r>
            <a:r>
              <a:rPr sz="2400" spc="-1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Feb</a:t>
            </a:r>
            <a:r>
              <a:rPr sz="2400" spc="-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[197.600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 /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 175.000]</a:t>
            </a:r>
            <a:r>
              <a:rPr sz="2400" spc="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x</a:t>
            </a:r>
            <a:r>
              <a:rPr sz="2400" spc="-1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100</a:t>
            </a:r>
            <a:r>
              <a:rPr sz="2400" spc="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%</a:t>
            </a:r>
            <a:endParaRPr sz="2400">
              <a:latin typeface="Arial"/>
              <a:cs typeface="Arial"/>
            </a:endParaRPr>
          </a:p>
          <a:p>
            <a:pPr marL="1102360">
              <a:lnSpc>
                <a:spcPct val="100000"/>
              </a:lnSpc>
            </a:pP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=</a:t>
            </a:r>
            <a:r>
              <a:rPr sz="2400" spc="-65" dirty="0">
                <a:solidFill>
                  <a:srgbClr val="99FF33"/>
                </a:solidFill>
                <a:latin typeface="Arial"/>
                <a:cs typeface="Arial"/>
              </a:rPr>
              <a:t> 113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6"/>
          <p:cNvSpPr/>
          <p:nvPr/>
        </p:nvSpPr>
        <p:spPr>
          <a:xfrm>
            <a:off x="8196979" y="2544943"/>
            <a:ext cx="549910" cy="1608455"/>
          </a:xfrm>
          <a:custGeom>
            <a:avLst/>
            <a:gdLst/>
            <a:ahLst/>
            <a:cxnLst/>
            <a:rect l="l" t="t" r="r" b="b"/>
            <a:pathLst>
              <a:path w="549909" h="1608454">
                <a:moveTo>
                  <a:pt x="0" y="1551939"/>
                </a:moveTo>
                <a:lnTo>
                  <a:pt x="8000" y="1608201"/>
                </a:lnTo>
                <a:lnTo>
                  <a:pt x="42163" y="1574038"/>
                </a:lnTo>
                <a:lnTo>
                  <a:pt x="26034" y="1574038"/>
                </a:lnTo>
                <a:lnTo>
                  <a:pt x="13970" y="1570101"/>
                </a:lnTo>
                <a:lnTo>
                  <a:pt x="18011" y="1557975"/>
                </a:lnTo>
                <a:lnTo>
                  <a:pt x="0" y="1551939"/>
                </a:lnTo>
                <a:close/>
              </a:path>
              <a:path w="549909" h="1608454">
                <a:moveTo>
                  <a:pt x="18011" y="1557975"/>
                </a:moveTo>
                <a:lnTo>
                  <a:pt x="13970" y="1570101"/>
                </a:lnTo>
                <a:lnTo>
                  <a:pt x="26034" y="1574038"/>
                </a:lnTo>
                <a:lnTo>
                  <a:pt x="30045" y="1562007"/>
                </a:lnTo>
                <a:lnTo>
                  <a:pt x="18011" y="1557975"/>
                </a:lnTo>
                <a:close/>
              </a:path>
              <a:path w="549909" h="1608454">
                <a:moveTo>
                  <a:pt x="30045" y="1562007"/>
                </a:moveTo>
                <a:lnTo>
                  <a:pt x="26034" y="1574038"/>
                </a:lnTo>
                <a:lnTo>
                  <a:pt x="42163" y="1574038"/>
                </a:lnTo>
                <a:lnTo>
                  <a:pt x="48132" y="1568069"/>
                </a:lnTo>
                <a:lnTo>
                  <a:pt x="30045" y="1562007"/>
                </a:lnTo>
                <a:close/>
              </a:path>
              <a:path w="549909" h="1608454">
                <a:moveTo>
                  <a:pt x="537336" y="0"/>
                </a:moveTo>
                <a:lnTo>
                  <a:pt x="18011" y="1557975"/>
                </a:lnTo>
                <a:lnTo>
                  <a:pt x="30045" y="1562007"/>
                </a:lnTo>
                <a:lnTo>
                  <a:pt x="549401" y="3937"/>
                </a:lnTo>
                <a:lnTo>
                  <a:pt x="537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/>
          <p:cNvSpPr/>
          <p:nvPr/>
        </p:nvSpPr>
        <p:spPr>
          <a:xfrm>
            <a:off x="4623581" y="2467727"/>
            <a:ext cx="2752725" cy="2371725"/>
          </a:xfrm>
          <a:custGeom>
            <a:avLst/>
            <a:gdLst/>
            <a:ahLst/>
            <a:cxnLst/>
            <a:rect l="l" t="t" r="r" b="b"/>
            <a:pathLst>
              <a:path w="2752725" h="2371725">
                <a:moveTo>
                  <a:pt x="21970" y="2318766"/>
                </a:moveTo>
                <a:lnTo>
                  <a:pt x="0" y="2371216"/>
                </a:lnTo>
                <a:lnTo>
                  <a:pt x="55118" y="2357373"/>
                </a:lnTo>
                <a:lnTo>
                  <a:pt x="49775" y="2351150"/>
                </a:lnTo>
                <a:lnTo>
                  <a:pt x="33019" y="2351150"/>
                </a:lnTo>
                <a:lnTo>
                  <a:pt x="24764" y="2341498"/>
                </a:lnTo>
                <a:lnTo>
                  <a:pt x="34379" y="2333219"/>
                </a:lnTo>
                <a:lnTo>
                  <a:pt x="21970" y="2318766"/>
                </a:lnTo>
                <a:close/>
              </a:path>
              <a:path w="2752725" h="2371725">
                <a:moveTo>
                  <a:pt x="34379" y="2333219"/>
                </a:moveTo>
                <a:lnTo>
                  <a:pt x="24764" y="2341498"/>
                </a:lnTo>
                <a:lnTo>
                  <a:pt x="33019" y="2351150"/>
                </a:lnTo>
                <a:lnTo>
                  <a:pt x="42653" y="2342855"/>
                </a:lnTo>
                <a:lnTo>
                  <a:pt x="34379" y="2333219"/>
                </a:lnTo>
                <a:close/>
              </a:path>
              <a:path w="2752725" h="2371725">
                <a:moveTo>
                  <a:pt x="42653" y="2342855"/>
                </a:moveTo>
                <a:lnTo>
                  <a:pt x="33019" y="2351150"/>
                </a:lnTo>
                <a:lnTo>
                  <a:pt x="49775" y="2351150"/>
                </a:lnTo>
                <a:lnTo>
                  <a:pt x="42653" y="2342855"/>
                </a:lnTo>
                <a:close/>
              </a:path>
              <a:path w="2752725" h="2371725">
                <a:moveTo>
                  <a:pt x="2743835" y="0"/>
                </a:moveTo>
                <a:lnTo>
                  <a:pt x="34379" y="2333219"/>
                </a:lnTo>
                <a:lnTo>
                  <a:pt x="42653" y="2342855"/>
                </a:lnTo>
                <a:lnTo>
                  <a:pt x="2752216" y="9651"/>
                </a:lnTo>
                <a:lnTo>
                  <a:pt x="2743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04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203" y="182246"/>
            <a:ext cx="9149862" cy="1224524"/>
          </a:xfrm>
        </p:spPr>
        <p:txBody>
          <a:bodyPr>
            <a:normAutofit/>
          </a:bodyPr>
          <a:lstStyle/>
          <a:p>
            <a:r>
              <a:rPr lang="nn-NO" sz="3600" dirty="0"/>
              <a:t>Angka Indeks Harga Agregat Sederhana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9</a:t>
            </a:fld>
            <a:endParaRPr lang="id-ID"/>
          </a:p>
        </p:txBody>
      </p:sp>
      <p:sp>
        <p:nvSpPr>
          <p:cNvPr id="4" name="object 10"/>
          <p:cNvSpPr txBox="1"/>
          <p:nvPr/>
        </p:nvSpPr>
        <p:spPr>
          <a:xfrm>
            <a:off x="1900506" y="1406770"/>
            <a:ext cx="7396480" cy="31508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Angka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indeks </a:t>
            </a:r>
            <a:r>
              <a:rPr sz="3200" spc="-25" dirty="0">
                <a:latin typeface="Calibri"/>
                <a:cs typeface="Calibri"/>
              </a:rPr>
              <a:t>harga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agregat </a:t>
            </a:r>
            <a:r>
              <a:rPr sz="3200" spc="-5" dirty="0">
                <a:latin typeface="Calibri"/>
                <a:cs typeface="Calibri"/>
              </a:rPr>
              <a:t>sederhana</a:t>
            </a:r>
            <a:endParaRPr sz="3200" dirty="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  <a:tabLst>
                <a:tab pos="6382385" algn="l"/>
              </a:tabLst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5" dirty="0">
                <a:latin typeface="Calibri"/>
                <a:cs typeface="Calibri"/>
              </a:rPr>
              <a:t>Angka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indeks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menunjukan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perbandingan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antara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jumlah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harga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kelompok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barang	</a:t>
            </a:r>
            <a:r>
              <a:rPr sz="2800" spc="-10" dirty="0">
                <a:latin typeface="Calibri"/>
                <a:cs typeface="Calibri"/>
              </a:rPr>
              <a:t>dan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jasapada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periode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tertentu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Rumusan</a:t>
            </a:r>
            <a:endParaRPr sz="32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IHA</a:t>
            </a:r>
            <a:r>
              <a:rPr sz="3200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=</a:t>
            </a:r>
            <a:r>
              <a:rPr sz="3200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[</a:t>
            </a:r>
            <a:r>
              <a:rPr sz="3200" spc="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∑Ht</a:t>
            </a:r>
            <a:r>
              <a:rPr sz="3200" spc="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/</a:t>
            </a:r>
            <a:r>
              <a:rPr sz="3200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∑Ho</a:t>
            </a:r>
            <a:r>
              <a:rPr sz="3200" spc="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]</a:t>
            </a:r>
            <a:r>
              <a:rPr sz="3200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x</a:t>
            </a:r>
            <a:r>
              <a:rPr sz="3200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100 </a:t>
            </a:r>
            <a:r>
              <a:rPr sz="3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%</a:t>
            </a:r>
          </a:p>
        </p:txBody>
      </p:sp>
      <p:sp>
        <p:nvSpPr>
          <p:cNvPr id="5" name="object 11"/>
          <p:cNvSpPr txBox="1"/>
          <p:nvPr/>
        </p:nvSpPr>
        <p:spPr>
          <a:xfrm>
            <a:off x="5250766" y="5919597"/>
            <a:ext cx="4535805" cy="462280"/>
          </a:xfrm>
          <a:prstGeom prst="rect">
            <a:avLst/>
          </a:prstGeom>
          <a:ln w="12700">
            <a:solidFill>
              <a:srgbClr val="0033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Jumlah</a:t>
            </a:r>
            <a:r>
              <a:rPr sz="2400" spc="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harga</a:t>
            </a:r>
            <a:r>
              <a:rPr sz="2400" spc="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pada</a:t>
            </a:r>
            <a:r>
              <a:rPr sz="2400" spc="1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tahun</a:t>
            </a:r>
            <a:r>
              <a:rPr sz="2400" spc="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dasar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12"/>
          <p:cNvSpPr/>
          <p:nvPr/>
        </p:nvSpPr>
        <p:spPr>
          <a:xfrm>
            <a:off x="4717366" y="4538979"/>
            <a:ext cx="2212975" cy="1304925"/>
          </a:xfrm>
          <a:custGeom>
            <a:avLst/>
            <a:gdLst/>
            <a:ahLst/>
            <a:cxnLst/>
            <a:rect l="l" t="t" r="r" b="b"/>
            <a:pathLst>
              <a:path w="2212975" h="1304925">
                <a:moveTo>
                  <a:pt x="771017" y="9525"/>
                </a:moveTo>
                <a:lnTo>
                  <a:pt x="762508" y="0"/>
                </a:lnTo>
                <a:lnTo>
                  <a:pt x="33528" y="656132"/>
                </a:lnTo>
                <a:lnTo>
                  <a:pt x="20828" y="641985"/>
                </a:lnTo>
                <a:lnTo>
                  <a:pt x="0" y="694817"/>
                </a:lnTo>
                <a:lnTo>
                  <a:pt x="54737" y="679704"/>
                </a:lnTo>
                <a:lnTo>
                  <a:pt x="49593" y="673989"/>
                </a:lnTo>
                <a:lnTo>
                  <a:pt x="41948" y="665492"/>
                </a:lnTo>
                <a:lnTo>
                  <a:pt x="771017" y="9525"/>
                </a:lnTo>
                <a:close/>
              </a:path>
              <a:path w="2212975" h="1304925">
                <a:moveTo>
                  <a:pt x="2212721" y="1247698"/>
                </a:moveTo>
                <a:lnTo>
                  <a:pt x="2195296" y="1255318"/>
                </a:lnTo>
                <a:lnTo>
                  <a:pt x="1679702" y="76835"/>
                </a:lnTo>
                <a:lnTo>
                  <a:pt x="1668018" y="81915"/>
                </a:lnTo>
                <a:lnTo>
                  <a:pt x="2183612" y="1260411"/>
                </a:lnTo>
                <a:lnTo>
                  <a:pt x="2166112" y="1268056"/>
                </a:lnTo>
                <a:lnTo>
                  <a:pt x="2209800" y="1304417"/>
                </a:lnTo>
                <a:lnTo>
                  <a:pt x="2211463" y="1272057"/>
                </a:lnTo>
                <a:lnTo>
                  <a:pt x="2212721" y="1247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3"/>
          <p:cNvSpPr txBox="1"/>
          <p:nvPr/>
        </p:nvSpPr>
        <p:spPr>
          <a:xfrm>
            <a:off x="2202766" y="5233797"/>
            <a:ext cx="3850004" cy="462280"/>
          </a:xfrm>
          <a:prstGeom prst="rect">
            <a:avLst/>
          </a:prstGeom>
          <a:ln w="12700">
            <a:solidFill>
              <a:srgbClr val="0033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Jumlah harga</a:t>
            </a:r>
            <a:r>
              <a:rPr sz="2400" spc="5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Arial"/>
                <a:cs typeface="Arial"/>
              </a:rPr>
              <a:t>pada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 tahun</a:t>
            </a:r>
            <a:r>
              <a:rPr sz="2400" spc="-20" dirty="0">
                <a:solidFill>
                  <a:srgbClr val="99FF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FF33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01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22F95F0130E43B492B79E849C852B" ma:contentTypeVersion="10" ma:contentTypeDescription="Create a new document." ma:contentTypeScope="" ma:versionID="e6b988109215983943c8aefad9d13741">
  <xsd:schema xmlns:xsd="http://www.w3.org/2001/XMLSchema" xmlns:xs="http://www.w3.org/2001/XMLSchema" xmlns:p="http://schemas.microsoft.com/office/2006/metadata/properties" xmlns:ns2="740581d6-c858-4555-b1ae-9696b835810e" targetNamespace="http://schemas.microsoft.com/office/2006/metadata/properties" ma:root="true" ma:fieldsID="cd9367b869022611fb8e8249c3848990" ns2:_="">
    <xsd:import namespace="740581d6-c858-4555-b1ae-9696b8358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9061E9-722D-4B07-BD2D-BCF8EE635F9C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740581d6-c858-4555-b1ae-9696b835810e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4429539-82E6-4AA0-A76E-4C15D27A3B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8DAB0A-9F18-4C55-83C2-D9AA3B4C6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81d6-c858-4555-b1ae-9696b8358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772</Words>
  <Application>Microsoft Office PowerPoint</Application>
  <PresentationFormat>Widescreen</PresentationFormat>
  <Paragraphs>378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Times New Roman</vt:lpstr>
      <vt:lpstr>Office Theme</vt:lpstr>
      <vt:lpstr>Statistika dan Probabilitas Program Studi Informatika  Sesi 4 – Angka Indeks</vt:lpstr>
      <vt:lpstr>Apa itu Angka Indeks</vt:lpstr>
      <vt:lpstr>….</vt:lpstr>
      <vt:lpstr>….</vt:lpstr>
      <vt:lpstr>Angka Indeks Harga Relatif</vt:lpstr>
      <vt:lpstr>Contoh</vt:lpstr>
      <vt:lpstr>Indeks Nilai Relatif Sederhana</vt:lpstr>
      <vt:lpstr>Contoh</vt:lpstr>
      <vt:lpstr>Angka Indeks Harga Agregat Sederhana</vt:lpstr>
      <vt:lpstr>Contoh</vt:lpstr>
      <vt:lpstr>Angka Indeks nilai Agregat relatif Sederhana</vt:lpstr>
      <vt:lpstr>Contoh</vt:lpstr>
      <vt:lpstr>Angka Indeks Tertimbang</vt:lpstr>
      <vt:lpstr>Rumus Laspeyres</vt:lpstr>
      <vt:lpstr>Rumus Paasche</vt:lpstr>
      <vt:lpstr>Contoh</vt:lpstr>
      <vt:lpstr>Daftar Pustaka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dan Probabilitas Program Studi Informatika  Sesi 2 – Ukuran Pemusatan Data</dc:title>
  <dc:creator>syahidabdullah@lecturer.unsia.ac.id</dc:creator>
  <cp:lastModifiedBy>SONY</cp:lastModifiedBy>
  <cp:revision>15</cp:revision>
  <dcterms:created xsi:type="dcterms:W3CDTF">2021-09-06T16:17:13Z</dcterms:created>
  <dcterms:modified xsi:type="dcterms:W3CDTF">2023-04-03T23:44:28Z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