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395" r:id="rId24"/>
    <p:sldId id="396" r:id="rId25"/>
    <p:sldId id="397" r:id="rId26"/>
    <p:sldId id="416" r:id="rId27"/>
    <p:sldId id="35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96" autoAdjust="0"/>
    <p:restoredTop sz="94660"/>
  </p:normalViewPr>
  <p:slideViewPr>
    <p:cSldViewPr snapToGrid="0">
      <p:cViewPr varScale="1">
        <p:scale>
          <a:sx n="71" d="100"/>
          <a:sy n="71" d="100"/>
        </p:scale>
        <p:origin x="4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22EC0E-B54A-4757-90C4-7372932C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BA9AD3A-6F1F-4452-A6D5-75775264F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B30A2F-CBEC-478C-BF3B-5C1C8E14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5/1/2023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576EAF-BE71-4C3B-8B51-D4E293C8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49BB96-5449-4130-B96E-450F18C5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204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CF11BD-511A-4E25-B3DA-6451194F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F8A8543-2E01-4286-B144-CB03531EA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9DDC02-77FC-4320-95B6-C2191A25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5/1/2023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EAEF0B-DFCE-444E-BCE8-CA309D16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031F82-749B-4E27-81E5-C104152C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298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31D189E-4AB7-4959-93BD-EB8425E8D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BB47F0F-9537-425D-AC1B-C748D18E9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E30B35-6476-4895-B917-97E026CB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5/1/2023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5FDD39-0BB2-4CFD-B7A5-90C56FB7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612572-5C14-4625-A3EC-90B54DFE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83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E1D603-B48B-4D51-B53C-42277C03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CA1A1E-015F-4B43-8BC0-E5D3BD26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FC4540-1B76-4BCF-99BE-B2A4D87D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5/1/2023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EB4293-0CA6-49C4-86BE-CB98879B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714F8C-1643-4897-849C-84237911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686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D45662-4128-4CF6-B6BF-C7462F15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BFAA2A-5B12-4460-982E-C4A0DA85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E4750D-CD99-46F0-8516-CFA7E29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5/1/2023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88FE43-FE13-479E-8DC8-9D0614BA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05134C-D41D-4C0E-BA40-D93FA771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697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3C774D-E817-423D-B6B9-A6CCD9F4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C13361-0CCF-4E75-ACBA-2DF897F7A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4BEBA29-35AF-40BF-9A07-09051ACAC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3A18D48-5215-4E34-BEA9-D5429671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5/1/2023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538976C-76FA-4349-8FF0-EA7038C0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B0E55C9-AF73-4795-A92A-7A75AFDB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503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D51469-E3CB-4E17-B117-2D5E3246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0D31211-4F33-4AA0-9EB9-94F8189E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512B0D1-4FEE-4F12-85CF-930D9A674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770B2A6-975D-4720-971D-3438C838D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09C17BE-CD29-4269-9A5E-D263264E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DFA7450-7AEA-4FD7-A19B-38EE6E6B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5/1/2023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1CAC590-6406-48B1-8044-9ADC28CC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ABCCAC4-CBDB-4FF3-B8A0-41CFF772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38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78E9DF-EE32-4560-91CD-40FC0C77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21E6B15-664E-470F-A5A9-FB764652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5/1/2023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B3F3F62-75A9-4B10-B937-E2332317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B1907F2-2F76-4855-A3DB-887452CD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14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E76255C-049F-4A73-96A8-33118209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5/1/2023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5A75076-AF27-4CDA-96E5-A84EBF11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F9AFC5-D9B0-487B-AA9D-853C4C8D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07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F4152B-0CA5-4CD5-8F0A-78246D7E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994CF2-A46A-40C6-9834-594343A8B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CA4DB8F-EA01-418B-9D1B-4C29395D2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A02A462-739E-4636-927F-803C5EF6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5/1/2023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FE59B3E-03B6-4C7A-BD1D-DC337551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53D13F6-0AA8-4B08-A97C-CD37608A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203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90CCE7-904D-4B40-A7B5-B4C571AE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06BC17C-66AB-4464-8858-22EA3AE72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066F997-37A1-4DC8-B752-3D9C17AE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B92BAC1-E0FC-4BC7-8EB8-DEB5B532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5/1/2023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2A43450-F49A-48DC-AC5D-1FFB17F1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B889349-023B-4471-BFEE-16073CB2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990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CC9E4F6-9E03-4C0A-9D3E-96394B4E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33FEEA-59E3-4848-AB4F-481FAFA7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B40B19-C227-4017-9D8C-535BFA7D3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52B0-BC14-4D46-8DFA-CCD43AD5AF56}" type="datetimeFigureOut">
              <a:rPr lang="en-ID" smtClean="0"/>
              <a:t>5/1/2023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639005-3B4A-4274-820E-DC2B43CAB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9879D8-F57B-4FCE-B137-91492800F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071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5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816A84-E56A-4C5D-986B-43B69816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7475" y="1214438"/>
            <a:ext cx="7745691" cy="2387600"/>
          </a:xfrm>
        </p:spPr>
        <p:txBody>
          <a:bodyPr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Statistika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dan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Probabilitas</a:t>
            </a:r>
            <a:r>
              <a:rPr kumimoji="0" lang="id-ID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/>
            </a:r>
            <a:br>
              <a:rPr kumimoji="0" lang="id-ID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Program Studi Informatika</a:t>
            </a:r>
            <a:b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id-ID" altLang="id-ID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/>
            </a:r>
            <a:br>
              <a:rPr kumimoji="0" lang="id-ID" altLang="id-ID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id-ID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Sesi</a:t>
            </a:r>
            <a:r>
              <a:rPr kumimoji="0" lang="en-US" altLang="id-ID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5 – </a:t>
            </a:r>
            <a:r>
              <a:rPr lang="en-US" altLang="id-ID" sz="2400" b="1" dirty="0" err="1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Analisis</a:t>
            </a:r>
            <a:r>
              <a:rPr lang="en-US" altLang="id-ID" sz="2400" b="1" dirty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id-ID" sz="2400" b="1" dirty="0" err="1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Regresi</a:t>
            </a:r>
            <a:r>
              <a:rPr lang="en-US" altLang="id-ID" sz="2400" b="1" dirty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dan</a:t>
            </a:r>
            <a:br>
              <a:rPr lang="en-US" altLang="id-ID" sz="2400" b="1" dirty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lang="en-US" altLang="id-ID" sz="2400" b="1" dirty="0" err="1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Korelasi</a:t>
            </a:r>
            <a:r>
              <a:rPr lang="en-US" altLang="id-ID" sz="2400" b="1" dirty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id-ID" sz="2400" b="1" dirty="0" err="1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Sederhana</a:t>
            </a:r>
            <a:endParaRPr lang="en-ID" sz="2400" dirty="0">
              <a:latin typeface="Montserrat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79765D7-3DE7-4B42-876A-8EBCDBE18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5135" y="4695548"/>
            <a:ext cx="4958031" cy="470341"/>
          </a:xfrm>
        </p:spPr>
        <p:txBody>
          <a:bodyPr>
            <a:noAutofit/>
          </a:bodyPr>
          <a:lstStyle/>
          <a:p>
            <a:pPr algn="r"/>
            <a:r>
              <a:rPr lang="id-ID" dirty="0">
                <a:latin typeface="Montserrat" panose="02000505000000020004" pitchFamily="2" charset="0"/>
              </a:rPr>
              <a:t>Syahid Abdullah, S</a:t>
            </a:r>
            <a:r>
              <a:rPr lang="en-US" dirty="0">
                <a:latin typeface="Montserrat" panose="02000505000000020004" pitchFamily="2" charset="0"/>
              </a:rPr>
              <a:t>.</a:t>
            </a:r>
            <a:r>
              <a:rPr lang="id-ID" dirty="0">
                <a:latin typeface="Montserrat" panose="02000505000000020004" pitchFamily="2" charset="0"/>
              </a:rPr>
              <a:t>Si, M.Kom</a:t>
            </a:r>
            <a:endParaRPr lang="en-ID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976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b="0" dirty="0"/>
              <a:t>ANALISIS KORELASI DATA TUNGGAL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5915FDD-B867-466A-A9E9-AF4A64CCE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Konsep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buFont typeface="Wingdings 2" panose="05020102010507070707" pitchFamily="18" charset="2"/>
              <a:buNone/>
            </a:pPr>
            <a:r>
              <a:rPr lang="en-US" sz="2800" dirty="0"/>
              <a:t>	</a:t>
            </a:r>
            <a:r>
              <a:rPr lang="en-US" sz="2800" dirty="0" err="1"/>
              <a:t>Koefisien</a:t>
            </a:r>
            <a:r>
              <a:rPr lang="en-US" sz="2800" dirty="0"/>
              <a:t> </a:t>
            </a:r>
            <a:r>
              <a:rPr lang="en-US" sz="2800" dirty="0" err="1"/>
              <a:t>korelasi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mengukur</a:t>
            </a:r>
            <a:r>
              <a:rPr lang="en-US" sz="2800" dirty="0"/>
              <a:t> </a:t>
            </a:r>
            <a:r>
              <a:rPr lang="en-US" sz="2800" dirty="0" err="1"/>
              <a:t>keeratan</a:t>
            </a:r>
            <a:r>
              <a:rPr lang="en-US" sz="2800" dirty="0"/>
              <a:t> </a:t>
            </a:r>
            <a:r>
              <a:rPr lang="en-US" sz="2800" dirty="0" err="1"/>
              <a:t>hubungan</a:t>
            </a:r>
            <a:r>
              <a:rPr lang="en-US" sz="2800" dirty="0"/>
              <a:t> </a:t>
            </a:r>
            <a:r>
              <a:rPr lang="en-US" sz="2800" dirty="0" err="1"/>
              <a:t>dua</a:t>
            </a:r>
            <a:r>
              <a:rPr lang="en-US" sz="2800" dirty="0"/>
              <a:t> </a:t>
            </a:r>
            <a:r>
              <a:rPr lang="en-US" sz="2800" dirty="0" err="1"/>
              <a:t>peubah</a:t>
            </a:r>
            <a:r>
              <a:rPr lang="en-US" sz="2800" dirty="0"/>
              <a:t> (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hubungan</a:t>
            </a:r>
            <a:r>
              <a:rPr lang="en-US" sz="2800" dirty="0"/>
              <a:t> </a:t>
            </a:r>
            <a:r>
              <a:rPr lang="en-US" sz="2800" dirty="0" err="1"/>
              <a:t>sebab</a:t>
            </a:r>
            <a:r>
              <a:rPr lang="en-US" sz="2800" dirty="0"/>
              <a:t> </a:t>
            </a:r>
            <a:r>
              <a:rPr lang="en-US" sz="2800" dirty="0" err="1"/>
              <a:t>akibat</a:t>
            </a:r>
            <a:r>
              <a:rPr lang="en-US" sz="2800" dirty="0"/>
              <a:t>). </a:t>
            </a:r>
          </a:p>
          <a:p>
            <a:endParaRPr lang="en-US" sz="2800" dirty="0"/>
          </a:p>
          <a:p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Notasi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sz="2800" dirty="0"/>
              <a:t>	</a:t>
            </a:r>
            <a:r>
              <a:rPr lang="en-US" sz="2800" dirty="0" err="1"/>
              <a:t>Koefisien</a:t>
            </a:r>
            <a:r>
              <a:rPr lang="en-US" sz="2800" dirty="0"/>
              <a:t> </a:t>
            </a:r>
            <a:r>
              <a:rPr lang="en-US" sz="2800" dirty="0" err="1"/>
              <a:t>korelasi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ditulis</a:t>
            </a:r>
            <a:r>
              <a:rPr lang="en-US" sz="2800" dirty="0"/>
              <a:t> “ </a:t>
            </a:r>
            <a:r>
              <a:rPr lang="en-US" sz="2800" b="1" dirty="0" err="1">
                <a:solidFill>
                  <a:srgbClr val="00B050"/>
                </a:solidFill>
                <a:latin typeface="Symbol" panose="05050102010706020507" pitchFamily="18" charset="2"/>
              </a:rPr>
              <a:t>r</a:t>
            </a:r>
            <a:r>
              <a:rPr lang="en-US" sz="2800" b="1" baseline="-25000" dirty="0" err="1">
                <a:solidFill>
                  <a:srgbClr val="00B050"/>
                </a:solidFill>
              </a:rPr>
              <a:t>xy</a:t>
            </a:r>
            <a:r>
              <a:rPr lang="en-US" sz="2800" dirty="0"/>
              <a:t> ”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disingkat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B050"/>
                </a:solidFill>
                <a:latin typeface="Symbol" panose="05050102010706020507" pitchFamily="18" charset="2"/>
              </a:rPr>
              <a:t>r</a:t>
            </a:r>
            <a:r>
              <a:rPr lang="en-US" sz="2800" dirty="0"/>
              <a:t> </a:t>
            </a:r>
            <a:r>
              <a:rPr lang="en-US" sz="2800" dirty="0" err="1"/>
              <a:t>saja</a:t>
            </a:r>
            <a:r>
              <a:rPr lang="en-US" sz="2800" dirty="0"/>
              <a:t>.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en-US" sz="2800" dirty="0"/>
              <a:t>	</a:t>
            </a:r>
            <a:r>
              <a:rPr lang="en-US" sz="2800" dirty="0" err="1">
                <a:sym typeface="Wingdings" panose="05000000000000000000" pitchFamily="2" charset="2"/>
              </a:rPr>
              <a:t>Koefisien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korelasi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contoh</a:t>
            </a:r>
            <a:r>
              <a:rPr lang="en-US" sz="2800" dirty="0">
                <a:sym typeface="Wingdings" panose="05000000000000000000" pitchFamily="2" charset="2"/>
              </a:rPr>
              <a:t> (</a:t>
            </a:r>
            <a:r>
              <a:rPr lang="en-US" sz="2800" dirty="0" err="1">
                <a:sym typeface="Wingdings" panose="05000000000000000000" pitchFamily="2" charset="2"/>
              </a:rPr>
              <a:t>bila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tidak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seluruh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anggota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populasi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diamati</a:t>
            </a:r>
            <a:r>
              <a:rPr lang="en-US" sz="2800" dirty="0">
                <a:sym typeface="Wingdings" panose="05000000000000000000" pitchFamily="2" charset="2"/>
              </a:rPr>
              <a:t>) </a:t>
            </a:r>
            <a:r>
              <a:rPr lang="en-US" sz="2800" dirty="0" err="1">
                <a:sym typeface="Wingdings" panose="05000000000000000000" pitchFamily="2" charset="2"/>
              </a:rPr>
              <a:t>dinotasikan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dengan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r</a:t>
            </a:r>
            <a:r>
              <a:rPr lang="en-US" sz="2800" b="1" baseline="-25000" dirty="0" err="1">
                <a:solidFill>
                  <a:srgbClr val="00B050"/>
                </a:solidFill>
                <a:sym typeface="Wingdings" panose="05000000000000000000" pitchFamily="2" charset="2"/>
              </a:rPr>
              <a:t>xy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atau</a:t>
            </a:r>
            <a:r>
              <a:rPr lang="en-US" sz="2800" dirty="0">
                <a:sym typeface="Wingdings" panose="05000000000000000000" pitchFamily="2" charset="2"/>
              </a:rPr>
              <a:t> r </a:t>
            </a:r>
            <a:r>
              <a:rPr lang="en-US" sz="2800" dirty="0" err="1">
                <a:sym typeface="Wingdings" panose="05000000000000000000" pitchFamily="2" charset="2"/>
              </a:rPr>
              <a:t>saja</a:t>
            </a:r>
            <a:endParaRPr lang="en-US" sz="2800" dirty="0">
              <a:sym typeface="Wingdings" panose="05000000000000000000" pitchFamily="2" charset="2"/>
            </a:endParaRPr>
          </a:p>
          <a:p>
            <a:pPr algn="just">
              <a:buFont typeface="Wingdings 2" panose="05020102010507070707" pitchFamily="18" charset="2"/>
              <a:buNone/>
            </a:pPr>
            <a:endParaRPr lang="en-US" sz="2800" dirty="0"/>
          </a:p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Nilai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sz="2800" dirty="0"/>
              <a:t>	</a:t>
            </a:r>
            <a:r>
              <a:rPr lang="en-US" sz="2800" dirty="0" err="1"/>
              <a:t>Koefisien</a:t>
            </a:r>
            <a:r>
              <a:rPr lang="en-US" sz="2800" dirty="0"/>
              <a:t> </a:t>
            </a:r>
            <a:r>
              <a:rPr lang="en-US" sz="2800" dirty="0" err="1"/>
              <a:t>korelasi</a:t>
            </a:r>
            <a:r>
              <a:rPr lang="en-US" sz="2800" dirty="0"/>
              <a:t> </a:t>
            </a:r>
            <a:r>
              <a:rPr lang="en-US" sz="2800" dirty="0" err="1"/>
              <a:t>mempunyai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 –1 </a:t>
            </a:r>
            <a:r>
              <a:rPr lang="en-US" sz="2800" dirty="0">
                <a:sym typeface="Symbol" panose="05050102010706020507" pitchFamily="18" charset="2"/>
              </a:rPr>
              <a:t> </a:t>
            </a:r>
            <a:r>
              <a:rPr lang="en-US" sz="2800" dirty="0" err="1">
                <a:latin typeface="Symbol" panose="05050102010706020507" pitchFamily="18" charset="2"/>
              </a:rPr>
              <a:t>r</a:t>
            </a:r>
            <a:r>
              <a:rPr lang="en-US" sz="2800" baseline="-25000" dirty="0" err="1"/>
              <a:t>xy</a:t>
            </a:r>
            <a:r>
              <a:rPr lang="en-US" sz="2800" dirty="0">
                <a:sym typeface="Symbol" panose="05050102010706020507" pitchFamily="18" charset="2"/>
              </a:rPr>
              <a:t>  +1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sz="2800" dirty="0">
                <a:sym typeface="Wingdings" panose="05000000000000000000" pitchFamily="2" charset="2"/>
              </a:rPr>
              <a:t>	Tanda +/</a:t>
            </a:r>
            <a:r>
              <a:rPr lang="en-US" sz="2800" dirty="0"/>
              <a:t> –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dari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koefisien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korelasi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sama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dengan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tanda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dari</a:t>
            </a:r>
            <a:r>
              <a:rPr lang="en-US" sz="2800" dirty="0">
                <a:sym typeface="Wingdings" panose="05000000000000000000" pitchFamily="2" charset="2"/>
              </a:rPr>
              <a:t> slope</a:t>
            </a:r>
            <a:endParaRPr lang="en-US" sz="2800" dirty="0"/>
          </a:p>
          <a:p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legreya Bold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8516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b="1" dirty="0"/>
              <a:t>ANALISIS KORELASI DATA TUNGGAL</a:t>
            </a:r>
            <a:endParaRPr lang="en-US" sz="40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7320265-0EF8-4BDB-8D57-E8A79093F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err="1"/>
              <a:t>Sebelum</a:t>
            </a:r>
            <a:r>
              <a:rPr lang="es-ES" dirty="0"/>
              <a:t> </a:t>
            </a:r>
            <a:r>
              <a:rPr lang="es-ES" dirty="0" err="1"/>
              <a:t>dilakukan</a:t>
            </a:r>
            <a:r>
              <a:rPr lang="es-ES" dirty="0"/>
              <a:t> </a:t>
            </a:r>
            <a:r>
              <a:rPr lang="es-ES" dirty="0" err="1"/>
              <a:t>analisa</a:t>
            </a:r>
            <a:r>
              <a:rPr lang="es-ES" dirty="0"/>
              <a:t> </a:t>
            </a:r>
            <a:r>
              <a:rPr lang="es-ES" dirty="0" err="1"/>
              <a:t>regresi</a:t>
            </a:r>
            <a:r>
              <a:rPr lang="es-ES" dirty="0"/>
              <a:t>, </a:t>
            </a:r>
            <a:r>
              <a:rPr lang="es-ES" dirty="0" err="1"/>
              <a:t>langkah</a:t>
            </a:r>
            <a:r>
              <a:rPr lang="es-ES" dirty="0"/>
              <a:t> yang </a:t>
            </a:r>
            <a:r>
              <a:rPr lang="es-ES" dirty="0" err="1"/>
              <a:t>biasa</a:t>
            </a:r>
            <a:r>
              <a:rPr lang="es-ES" dirty="0"/>
              <a:t> </a:t>
            </a:r>
            <a:r>
              <a:rPr lang="es-ES" dirty="0" err="1"/>
              <a:t>ditempuh</a:t>
            </a:r>
            <a:r>
              <a:rPr lang="es-ES" dirty="0"/>
              <a:t> </a:t>
            </a:r>
            <a:r>
              <a:rPr lang="es-ES" dirty="0" err="1"/>
              <a:t>adalah</a:t>
            </a:r>
            <a:r>
              <a:rPr lang="es-ES" dirty="0"/>
              <a:t> </a:t>
            </a:r>
            <a:r>
              <a:rPr lang="es-ES" dirty="0" err="1"/>
              <a:t>melakukan</a:t>
            </a:r>
            <a:r>
              <a:rPr lang="es-ES" dirty="0"/>
              <a:t> </a:t>
            </a:r>
            <a:r>
              <a:rPr lang="es-ES" dirty="0" err="1"/>
              <a:t>analisa</a:t>
            </a:r>
            <a:r>
              <a:rPr lang="es-ES" dirty="0"/>
              <a:t> </a:t>
            </a:r>
            <a:r>
              <a:rPr lang="es-ES" dirty="0" err="1"/>
              <a:t>korelasi</a:t>
            </a:r>
            <a:r>
              <a:rPr lang="es-ES" dirty="0"/>
              <a:t> yang </a:t>
            </a:r>
            <a:r>
              <a:rPr lang="es-ES" dirty="0" err="1"/>
              <a:t>ditujukan</a:t>
            </a:r>
            <a:r>
              <a:rPr lang="es-ES" dirty="0"/>
              <a:t> </a:t>
            </a:r>
            <a:r>
              <a:rPr lang="es-ES" dirty="0" err="1"/>
              <a:t>untuk</a:t>
            </a:r>
            <a:r>
              <a:rPr lang="es-ES" dirty="0"/>
              <a:t> </a:t>
            </a:r>
            <a:r>
              <a:rPr lang="es-ES" dirty="0" err="1"/>
              <a:t>mengetahui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tidaknya</a:t>
            </a:r>
            <a:r>
              <a:rPr lang="es-ES" dirty="0"/>
              <a:t> </a:t>
            </a:r>
            <a:r>
              <a:rPr lang="es-ES" dirty="0" err="1"/>
              <a:t>hubungan</a:t>
            </a:r>
            <a:r>
              <a:rPr lang="es-ES" dirty="0"/>
              <a:t> </a:t>
            </a:r>
            <a:r>
              <a:rPr lang="es-ES" dirty="0" err="1"/>
              <a:t>antar</a:t>
            </a:r>
            <a:r>
              <a:rPr lang="es-ES" dirty="0"/>
              <a:t> </a:t>
            </a:r>
            <a:r>
              <a:rPr lang="es-ES" dirty="0" err="1"/>
              <a:t>variabel</a:t>
            </a:r>
            <a:r>
              <a:rPr lang="es-ES" dirty="0"/>
              <a:t>. </a:t>
            </a:r>
          </a:p>
          <a:p>
            <a:pPr algn="just"/>
            <a:endParaRPr lang="es-ES" dirty="0"/>
          </a:p>
          <a:p>
            <a:pPr algn="just"/>
            <a:r>
              <a:rPr lang="es-ES" dirty="0" err="1"/>
              <a:t>Interpretasi</a:t>
            </a:r>
            <a:r>
              <a:rPr lang="es-ES" dirty="0"/>
              <a:t> </a:t>
            </a:r>
            <a:r>
              <a:rPr lang="es-ES" dirty="0" err="1"/>
              <a:t>koefisien</a:t>
            </a:r>
            <a:r>
              <a:rPr lang="es-ES" dirty="0"/>
              <a:t> </a:t>
            </a:r>
            <a:r>
              <a:rPr lang="es-ES" dirty="0" err="1"/>
              <a:t>korelasi</a:t>
            </a:r>
            <a:r>
              <a:rPr lang="es-ES" dirty="0"/>
              <a:t> </a:t>
            </a:r>
            <a:r>
              <a:rPr lang="es-ES" dirty="0" err="1"/>
              <a:t>untuk</a:t>
            </a:r>
            <a:r>
              <a:rPr lang="es-ES" dirty="0"/>
              <a:t> </a:t>
            </a:r>
            <a:r>
              <a:rPr lang="es-ES" dirty="0" err="1"/>
              <a:t>mengukur</a:t>
            </a:r>
            <a:r>
              <a:rPr lang="es-ES" dirty="0"/>
              <a:t> </a:t>
            </a:r>
            <a:r>
              <a:rPr lang="es-ES" dirty="0" err="1"/>
              <a:t>kuatnya</a:t>
            </a:r>
            <a:r>
              <a:rPr lang="es-ES" dirty="0"/>
              <a:t> </a:t>
            </a:r>
            <a:r>
              <a:rPr lang="es-ES" dirty="0" err="1"/>
              <a:t>hubungan</a:t>
            </a:r>
            <a:r>
              <a:rPr lang="es-ES" dirty="0"/>
              <a:t> </a:t>
            </a:r>
            <a:r>
              <a:rPr lang="es-ES" dirty="0" err="1"/>
              <a:t>antar</a:t>
            </a:r>
            <a:r>
              <a:rPr lang="es-ES" dirty="0"/>
              <a:t> </a:t>
            </a:r>
            <a:r>
              <a:rPr lang="es-ES" dirty="0" err="1"/>
              <a:t>variabel</a:t>
            </a:r>
            <a:r>
              <a:rPr lang="es-ES" dirty="0"/>
              <a:t> </a:t>
            </a:r>
            <a:r>
              <a:rPr lang="es-ES" dirty="0" err="1"/>
              <a:t>tergantung</a:t>
            </a:r>
            <a:r>
              <a:rPr lang="es-ES" dirty="0"/>
              <a:t> pada </a:t>
            </a:r>
            <a:r>
              <a:rPr lang="es-ES" dirty="0" err="1"/>
              <a:t>asumsi</a:t>
            </a:r>
            <a:r>
              <a:rPr lang="es-ES" dirty="0"/>
              <a:t> yang </a:t>
            </a:r>
            <a:r>
              <a:rPr lang="es-ES" dirty="0" err="1"/>
              <a:t>digunakan</a:t>
            </a:r>
            <a:r>
              <a:rPr lang="es-ES" dirty="0"/>
              <a:t> </a:t>
            </a:r>
            <a:r>
              <a:rPr lang="es-ES" dirty="0" err="1"/>
              <a:t>untuk</a:t>
            </a:r>
            <a:r>
              <a:rPr lang="es-ES" dirty="0"/>
              <a:t> X dan Y. </a:t>
            </a:r>
            <a:r>
              <a:rPr lang="es-ES" dirty="0" err="1"/>
              <a:t>Bila</a:t>
            </a:r>
            <a:r>
              <a:rPr lang="es-ES" dirty="0"/>
              <a:t> X dan Y </a:t>
            </a:r>
            <a:r>
              <a:rPr lang="es-ES" dirty="0" err="1"/>
              <a:t>bervariasi</a:t>
            </a:r>
            <a:r>
              <a:rPr lang="es-ES" dirty="0"/>
              <a:t> </a:t>
            </a:r>
            <a:r>
              <a:rPr lang="es-ES" dirty="0" err="1"/>
              <a:t>maka</a:t>
            </a:r>
            <a:r>
              <a:rPr lang="es-ES" dirty="0"/>
              <a:t> </a:t>
            </a:r>
            <a:r>
              <a:rPr lang="es-ES" dirty="0" err="1"/>
              <a:t>koefisien</a:t>
            </a:r>
            <a:r>
              <a:rPr lang="es-ES" dirty="0"/>
              <a:t> </a:t>
            </a:r>
            <a:r>
              <a:rPr lang="es-ES" dirty="0" err="1"/>
              <a:t>korelasi</a:t>
            </a:r>
            <a:r>
              <a:rPr lang="es-ES" dirty="0"/>
              <a:t> </a:t>
            </a:r>
            <a:r>
              <a:rPr lang="es-ES" dirty="0" err="1"/>
              <a:t>akan</a:t>
            </a:r>
            <a:r>
              <a:rPr lang="es-ES" dirty="0"/>
              <a:t> </a:t>
            </a:r>
            <a:r>
              <a:rPr lang="es-ES" dirty="0" err="1"/>
              <a:t>mengukur</a:t>
            </a:r>
            <a:r>
              <a:rPr lang="es-ES" dirty="0"/>
              <a:t> “</a:t>
            </a:r>
            <a:r>
              <a:rPr lang="es-ES" dirty="0" err="1"/>
              <a:t>covariability</a:t>
            </a:r>
            <a:r>
              <a:rPr lang="es-ES" dirty="0"/>
              <a:t> (</a:t>
            </a:r>
            <a:r>
              <a:rPr lang="es-ES" dirty="0" err="1"/>
              <a:t>kesamaan</a:t>
            </a:r>
            <a:r>
              <a:rPr lang="es-ES" dirty="0"/>
              <a:t> </a:t>
            </a:r>
            <a:r>
              <a:rPr lang="es-ES" dirty="0" err="1"/>
              <a:t>variasi</a:t>
            </a:r>
            <a:r>
              <a:rPr lang="es-ES" dirty="0"/>
              <a:t>)” antara X dan Y.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44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b="1" dirty="0"/>
              <a:t>ANALISIS KORELASI DATA TUNGGAL</a:t>
            </a:r>
            <a:endParaRPr lang="en-US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79BEA34-236E-4D60-9B00-F41170F51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err="1"/>
              <a:t>Besarnya</a:t>
            </a:r>
            <a:r>
              <a:rPr lang="es-ES" dirty="0"/>
              <a:t> </a:t>
            </a:r>
            <a:r>
              <a:rPr lang="es-ES" dirty="0" err="1"/>
              <a:t>koefisien</a:t>
            </a:r>
            <a:r>
              <a:rPr lang="es-ES" dirty="0"/>
              <a:t> </a:t>
            </a:r>
            <a:r>
              <a:rPr lang="es-ES" dirty="0" err="1"/>
              <a:t>korelasi</a:t>
            </a:r>
            <a:r>
              <a:rPr lang="es-ES" dirty="0"/>
              <a:t> </a:t>
            </a:r>
            <a:r>
              <a:rPr lang="es-ES" dirty="0" err="1"/>
              <a:t>dinyatakan</a:t>
            </a:r>
            <a:r>
              <a:rPr lang="es-ES" dirty="0"/>
              <a:t> </a:t>
            </a:r>
            <a:r>
              <a:rPr lang="es-ES" dirty="0" err="1"/>
              <a:t>sebagai</a:t>
            </a:r>
            <a:endParaRPr lang="en-US" dirty="0"/>
          </a:p>
          <a:p>
            <a:pPr algn="just">
              <a:buFont typeface="Wingdings 2" panose="05020102010507070707" pitchFamily="18" charset="2"/>
              <a:buNone/>
            </a:pPr>
            <a:endParaRPr lang="es-ES" dirty="0"/>
          </a:p>
          <a:p>
            <a:pPr algn="just">
              <a:buFont typeface="Wingdings 2" panose="05020102010507070707" pitchFamily="18" charset="2"/>
              <a:buNone/>
            </a:pPr>
            <a:endParaRPr lang="en-US" dirty="0"/>
          </a:p>
          <a:p>
            <a:pPr algn="just">
              <a:buFont typeface="Wingdings 2" panose="05020102010507070707" pitchFamily="18" charset="2"/>
              <a:buNone/>
            </a:pPr>
            <a:endParaRPr lang="en-US" dirty="0"/>
          </a:p>
          <a:p>
            <a:pPr algn="just"/>
            <a:endParaRPr lang="es-ES" dirty="0"/>
          </a:p>
          <a:p>
            <a:pPr algn="just"/>
            <a:r>
              <a:rPr lang="es-ES" dirty="0" err="1"/>
              <a:t>Dalam</a:t>
            </a:r>
            <a:r>
              <a:rPr lang="es-ES" dirty="0"/>
              <a:t> </a:t>
            </a:r>
            <a:r>
              <a:rPr lang="es-ES" dirty="0" err="1"/>
              <a:t>prakteknya</a:t>
            </a:r>
            <a:r>
              <a:rPr lang="es-ES" dirty="0"/>
              <a:t>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s-ES" dirty="0"/>
              <a:t> </a:t>
            </a:r>
            <a:r>
              <a:rPr lang="es-ES" dirty="0" err="1"/>
              <a:t>tidak</a:t>
            </a:r>
            <a:r>
              <a:rPr lang="es-ES" dirty="0"/>
              <a:t> </a:t>
            </a:r>
            <a:r>
              <a:rPr lang="es-ES" dirty="0" err="1"/>
              <a:t>diketahui</a:t>
            </a:r>
            <a:r>
              <a:rPr lang="es-ES" dirty="0"/>
              <a:t> </a:t>
            </a:r>
            <a:r>
              <a:rPr lang="es-ES" dirty="0" err="1"/>
              <a:t>tetapi</a:t>
            </a:r>
            <a:r>
              <a:rPr lang="es-ES" dirty="0"/>
              <a:t> </a:t>
            </a:r>
            <a:r>
              <a:rPr lang="es-ES" dirty="0" err="1"/>
              <a:t>nilainya</a:t>
            </a:r>
            <a:r>
              <a:rPr lang="es-ES" dirty="0"/>
              <a:t> </a:t>
            </a:r>
            <a:r>
              <a:rPr lang="es-ES" dirty="0" err="1"/>
              <a:t>dapat</a:t>
            </a:r>
            <a:r>
              <a:rPr lang="es-ES" dirty="0"/>
              <a:t> </a:t>
            </a:r>
            <a:r>
              <a:rPr lang="es-ES" dirty="0" err="1"/>
              <a:t>diestimasi</a:t>
            </a:r>
            <a:r>
              <a:rPr lang="es-ES" dirty="0"/>
              <a:t> </a:t>
            </a:r>
            <a:r>
              <a:rPr lang="es-ES" dirty="0" err="1"/>
              <a:t>berdasar</a:t>
            </a:r>
            <a:r>
              <a:rPr lang="es-ES" dirty="0"/>
              <a:t> data </a:t>
            </a:r>
            <a:r>
              <a:rPr lang="es-ES" dirty="0" err="1"/>
              <a:t>sampel</a:t>
            </a:r>
            <a:r>
              <a:rPr lang="es-ES" dirty="0"/>
              <a:t>. </a:t>
            </a:r>
            <a:r>
              <a:rPr lang="es-ES" dirty="0" err="1"/>
              <a:t>Bila</a:t>
            </a:r>
            <a:r>
              <a:rPr lang="es-ES" dirty="0"/>
              <a:t> r </a:t>
            </a:r>
            <a:r>
              <a:rPr lang="es-ES" dirty="0" err="1"/>
              <a:t>adalah</a:t>
            </a:r>
            <a:r>
              <a:rPr lang="es-ES" dirty="0"/>
              <a:t> </a:t>
            </a:r>
            <a:r>
              <a:rPr lang="es-ES" dirty="0" err="1"/>
              <a:t>penduga</a:t>
            </a:r>
            <a:r>
              <a:rPr lang="es-ES" dirty="0"/>
              <a:t>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s-ES" dirty="0"/>
              <a:t>, </a:t>
            </a:r>
            <a:r>
              <a:rPr lang="es-ES" dirty="0" err="1"/>
              <a:t>dengan</a:t>
            </a:r>
            <a:r>
              <a:rPr lang="es-ES" dirty="0"/>
              <a:t> r </a:t>
            </a:r>
            <a:r>
              <a:rPr lang="es-ES" dirty="0" err="1"/>
              <a:t>dinyatakan</a:t>
            </a:r>
            <a:r>
              <a:rPr lang="es-ES" dirty="0"/>
              <a:t> </a:t>
            </a:r>
            <a:r>
              <a:rPr lang="es-ES" dirty="0" err="1"/>
              <a:t>sebagai</a:t>
            </a:r>
            <a:r>
              <a:rPr lang="es-ES" dirty="0"/>
              <a:t> :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legreya Bold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/>
          </a:p>
        </p:txBody>
      </p:sp>
      <p:graphicFrame>
        <p:nvGraphicFramePr>
          <p:cNvPr id="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261847"/>
              </p:ext>
            </p:extLst>
          </p:nvPr>
        </p:nvGraphicFramePr>
        <p:xfrm>
          <a:off x="3218180" y="2456688"/>
          <a:ext cx="42624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1460160" imgH="469800" progId="Equation.3">
                  <p:embed/>
                </p:oleObj>
              </mc:Choice>
              <mc:Fallback>
                <p:oleObj name="Equation" r:id="rId3" imgW="1460160" imgH="469800" progId="Equation.3">
                  <p:embed/>
                  <p:pic>
                    <p:nvPicPr>
                      <p:cNvPr id="6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8180" y="2456688"/>
                        <a:ext cx="4262438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2654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b="1" dirty="0"/>
              <a:t>ANALISIS KORELASI DATA TUNGGAL</a:t>
            </a:r>
            <a:endParaRPr lang="en-US" sz="36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520952"/>
            <a:ext cx="9753600" cy="45720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legreya Bold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  <a:sym typeface="Symbol" pitchFamily="18" charset="2"/>
              </a:rPr>
              <a:t>Rumus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sym typeface="Symbol" pitchFamily="18" charset="2"/>
              </a:rPr>
              <a:t> 1</a:t>
            </a: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endParaRPr lang="en-US" dirty="0">
              <a:sym typeface="Symbol" pitchFamily="18" charset="2"/>
            </a:endParaRP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endParaRPr lang="en-US" dirty="0">
              <a:sym typeface="Symbol" pitchFamily="18" charset="2"/>
            </a:endParaRP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endParaRPr lang="en-US" dirty="0">
              <a:sym typeface="Symbol" pitchFamily="18" charset="2"/>
            </a:endParaRP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endParaRPr lang="en-US" dirty="0">
              <a:sym typeface="Symbol" pitchFamily="18" charset="2"/>
            </a:endParaRP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endParaRPr lang="en-US" dirty="0">
              <a:sym typeface="Symbol" pitchFamily="18" charset="2"/>
            </a:endParaRP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endParaRPr lang="en-US" dirty="0">
              <a:sym typeface="Symbol" pitchFamily="18" charset="2"/>
            </a:endParaRP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endParaRPr lang="en-US" dirty="0">
              <a:sym typeface="Symbol" pitchFamily="18" charset="2"/>
            </a:endParaRP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endParaRPr lang="en-US" dirty="0">
              <a:sym typeface="Symbol" pitchFamily="18" charset="2"/>
            </a:endParaRP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endParaRPr lang="en-US" dirty="0">
              <a:sym typeface="Symbol" pitchFamily="18" charset="2"/>
            </a:endParaRPr>
          </a:p>
          <a:p>
            <a:pPr marL="274320" indent="-274320">
              <a:spcBef>
                <a:spcPts val="580"/>
              </a:spcBef>
              <a:buFont typeface="Wingdings 2"/>
              <a:buChar char=""/>
              <a:tabLst>
                <a:tab pos="627063" algn="l"/>
                <a:tab pos="914400" algn="l"/>
              </a:tabLst>
              <a:defRPr/>
            </a:pPr>
            <a:r>
              <a:rPr lang="en-US" dirty="0" err="1">
                <a:sym typeface="Wingdings" pitchFamily="2" charset="2"/>
              </a:rPr>
              <a:t>r</a:t>
            </a:r>
            <a:r>
              <a:rPr lang="en-US" baseline="-25000" dirty="0" err="1"/>
              <a:t>xy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>
                <a:sym typeface="Wingdings" pitchFamily="2" charset="2"/>
              </a:rPr>
              <a:t>	=	–1, </a:t>
            </a:r>
            <a:r>
              <a:rPr lang="en-US" dirty="0" err="1">
                <a:sym typeface="Wingdings" pitchFamily="2" charset="2"/>
              </a:rPr>
              <a:t>kedua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peubah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berhubungan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kuat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tapi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berlawanan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arah</a:t>
            </a:r>
            <a:endParaRPr lang="en-US" dirty="0">
              <a:sym typeface="Wingdings" pitchFamily="2" charset="2"/>
            </a:endParaRPr>
          </a:p>
          <a:p>
            <a:pPr marL="274320" indent="-274320">
              <a:spcBef>
                <a:spcPts val="580"/>
              </a:spcBef>
              <a:buFont typeface="Wingdings 2"/>
              <a:buChar char=""/>
              <a:tabLst>
                <a:tab pos="627063" algn="l"/>
                <a:tab pos="914400" algn="l"/>
              </a:tabLst>
              <a:defRPr/>
            </a:pPr>
            <a:r>
              <a:rPr lang="en-US" dirty="0" err="1">
                <a:sym typeface="Wingdings" pitchFamily="2" charset="2"/>
              </a:rPr>
              <a:t>r</a:t>
            </a:r>
            <a:r>
              <a:rPr lang="en-US" baseline="-25000" dirty="0" err="1"/>
              <a:t>xy</a:t>
            </a:r>
            <a:r>
              <a:rPr lang="en-US" dirty="0">
                <a:sym typeface="Symbol" pitchFamily="18" charset="2"/>
              </a:rPr>
              <a:t> 	</a:t>
            </a:r>
            <a:r>
              <a:rPr lang="en-US" dirty="0">
                <a:sym typeface="Wingdings" pitchFamily="2" charset="2"/>
              </a:rPr>
              <a:t>=	+1, </a:t>
            </a:r>
            <a:r>
              <a:rPr lang="en-US" dirty="0" err="1">
                <a:sym typeface="Wingdings" pitchFamily="2" charset="2"/>
              </a:rPr>
              <a:t>kedua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peubah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berhubungan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kuat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searah</a:t>
            </a:r>
            <a:endParaRPr lang="en-US" dirty="0">
              <a:sym typeface="Wingdings" pitchFamily="2" charset="2"/>
            </a:endParaRPr>
          </a:p>
          <a:p>
            <a:pPr marL="274320" indent="-274320">
              <a:spcBef>
                <a:spcPts val="580"/>
              </a:spcBef>
              <a:buFont typeface="Wingdings 2"/>
              <a:buChar char=""/>
              <a:tabLst>
                <a:tab pos="627063" algn="l"/>
                <a:tab pos="914400" algn="l"/>
              </a:tabLst>
              <a:defRPr/>
            </a:pPr>
            <a:r>
              <a:rPr lang="en-US" dirty="0" err="1">
                <a:sym typeface="Wingdings" pitchFamily="2" charset="2"/>
              </a:rPr>
              <a:t>r</a:t>
            </a:r>
            <a:r>
              <a:rPr lang="en-US" baseline="-25000" dirty="0" err="1"/>
              <a:t>xy</a:t>
            </a:r>
            <a:r>
              <a:rPr lang="en-US" dirty="0">
                <a:sym typeface="Symbol" pitchFamily="18" charset="2"/>
              </a:rPr>
              <a:t> 	=	</a:t>
            </a:r>
            <a:r>
              <a:rPr lang="en-US" dirty="0">
                <a:sym typeface="Wingdings" pitchFamily="2" charset="2"/>
              </a:rPr>
              <a:t>0, </a:t>
            </a:r>
            <a:r>
              <a:rPr lang="en-US" dirty="0" err="1">
                <a:sym typeface="Wingdings" pitchFamily="2" charset="2"/>
              </a:rPr>
              <a:t>kedua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peubah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tidak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memiliki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hubungan</a:t>
            </a:r>
            <a:endParaRPr lang="en-US" dirty="0">
              <a:sym typeface="Wingdings" pitchFamily="2" charset="2"/>
            </a:endParaRP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endParaRPr lang="en-US" dirty="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320721"/>
              </p:ext>
            </p:extLst>
          </p:nvPr>
        </p:nvGraphicFramePr>
        <p:xfrm>
          <a:off x="1676400" y="2268130"/>
          <a:ext cx="3024188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3" imgW="1460160" imgH="914400" progId="Equation.3">
                  <p:embed/>
                </p:oleObj>
              </mc:Choice>
              <mc:Fallback>
                <p:oleObj name="Equation" r:id="rId3" imgW="1460160" imgH="914400" progId="Equation.3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268130"/>
                        <a:ext cx="3024188" cy="209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82198"/>
              </p:ext>
            </p:extLst>
          </p:nvPr>
        </p:nvGraphicFramePr>
        <p:xfrm>
          <a:off x="5751514" y="2318929"/>
          <a:ext cx="3392487" cy="20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5" imgW="1638000" imgH="888840" progId="Equation.3">
                  <p:embed/>
                </p:oleObj>
              </mc:Choice>
              <mc:Fallback>
                <p:oleObj name="Equation" r:id="rId5" imgW="1638000" imgH="888840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1514" y="2318929"/>
                        <a:ext cx="3392487" cy="203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4876800" y="3204754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02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b="1" dirty="0"/>
              <a:t>ANALISIS KORELASI DATA TUNGGAL</a:t>
            </a:r>
            <a:endParaRPr lang="en-US" sz="4000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838200" y="1644747"/>
            <a:ext cx="9603545" cy="45720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legreya Bold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  <a:sym typeface="Symbol" pitchFamily="18" charset="2"/>
              </a:rPr>
              <a:t>Rumus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sym typeface="Symbol" pitchFamily="18" charset="2"/>
              </a:rPr>
              <a:t> 2</a:t>
            </a: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endParaRPr lang="en-US" dirty="0">
              <a:sym typeface="Symbol" pitchFamily="18" charset="2"/>
            </a:endParaRP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endParaRPr lang="en-US" dirty="0">
              <a:sym typeface="Symbol" pitchFamily="18" charset="2"/>
            </a:endParaRP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endParaRPr lang="en-US" dirty="0">
              <a:sym typeface="Symbol" pitchFamily="18" charset="2"/>
            </a:endParaRP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endParaRPr lang="en-US" dirty="0">
              <a:sym typeface="Symbol" pitchFamily="18" charset="2"/>
            </a:endParaRP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endParaRPr lang="en-US" dirty="0">
              <a:sym typeface="Symbol" pitchFamily="18" charset="2"/>
            </a:endParaRP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endParaRPr lang="en-US" dirty="0">
              <a:sym typeface="Symbol" pitchFamily="18" charset="2"/>
            </a:endParaRP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endParaRPr lang="en-US" dirty="0">
              <a:sym typeface="Symbol" pitchFamily="18" charset="2"/>
            </a:endParaRP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endParaRPr lang="en-US" dirty="0">
              <a:sym typeface="Symbol" pitchFamily="18" charset="2"/>
            </a:endParaRP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endParaRPr lang="en-US" dirty="0">
              <a:sym typeface="Symbol" pitchFamily="18" charset="2"/>
            </a:endParaRPr>
          </a:p>
          <a:p>
            <a:pPr marL="274320" indent="-274320">
              <a:spcBef>
                <a:spcPts val="580"/>
              </a:spcBef>
              <a:buFont typeface="Wingdings 2"/>
              <a:buChar char=""/>
              <a:tabLst>
                <a:tab pos="627063" algn="l"/>
                <a:tab pos="914400" algn="l"/>
              </a:tabLst>
              <a:defRPr/>
            </a:pPr>
            <a:r>
              <a:rPr lang="en-US" dirty="0" err="1">
                <a:sym typeface="Wingdings" pitchFamily="2" charset="2"/>
              </a:rPr>
              <a:t>r</a:t>
            </a:r>
            <a:r>
              <a:rPr lang="en-US" baseline="-25000" dirty="0" err="1"/>
              <a:t>xy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>
                <a:sym typeface="Wingdings" pitchFamily="2" charset="2"/>
              </a:rPr>
              <a:t>	=	–1, </a:t>
            </a:r>
            <a:r>
              <a:rPr lang="en-US" dirty="0" err="1">
                <a:sym typeface="Wingdings" pitchFamily="2" charset="2"/>
              </a:rPr>
              <a:t>kedua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peubah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berhubungan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kuat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tapi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berlawanan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arah</a:t>
            </a:r>
            <a:endParaRPr lang="en-US" dirty="0">
              <a:sym typeface="Wingdings" pitchFamily="2" charset="2"/>
            </a:endParaRPr>
          </a:p>
          <a:p>
            <a:pPr marL="274320" indent="-274320">
              <a:spcBef>
                <a:spcPts val="580"/>
              </a:spcBef>
              <a:buFont typeface="Wingdings 2"/>
              <a:buChar char=""/>
              <a:tabLst>
                <a:tab pos="627063" algn="l"/>
                <a:tab pos="914400" algn="l"/>
              </a:tabLst>
              <a:defRPr/>
            </a:pPr>
            <a:r>
              <a:rPr lang="en-US" dirty="0" err="1">
                <a:sym typeface="Wingdings" pitchFamily="2" charset="2"/>
              </a:rPr>
              <a:t>r</a:t>
            </a:r>
            <a:r>
              <a:rPr lang="en-US" baseline="-25000" dirty="0" err="1"/>
              <a:t>xy</a:t>
            </a:r>
            <a:r>
              <a:rPr lang="en-US" dirty="0">
                <a:sym typeface="Symbol" pitchFamily="18" charset="2"/>
              </a:rPr>
              <a:t> 	</a:t>
            </a:r>
            <a:r>
              <a:rPr lang="en-US" dirty="0">
                <a:sym typeface="Wingdings" pitchFamily="2" charset="2"/>
              </a:rPr>
              <a:t>=	+1, </a:t>
            </a:r>
            <a:r>
              <a:rPr lang="en-US" dirty="0" err="1">
                <a:sym typeface="Wingdings" pitchFamily="2" charset="2"/>
              </a:rPr>
              <a:t>kedua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peubah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berhubungan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kuat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searah</a:t>
            </a:r>
            <a:endParaRPr lang="en-US" dirty="0">
              <a:sym typeface="Wingdings" pitchFamily="2" charset="2"/>
            </a:endParaRPr>
          </a:p>
          <a:p>
            <a:pPr marL="274320" indent="-274320">
              <a:spcBef>
                <a:spcPts val="580"/>
              </a:spcBef>
              <a:buFont typeface="Wingdings 2"/>
              <a:buChar char=""/>
              <a:tabLst>
                <a:tab pos="627063" algn="l"/>
                <a:tab pos="914400" algn="l"/>
              </a:tabLst>
              <a:defRPr/>
            </a:pPr>
            <a:r>
              <a:rPr lang="en-US" dirty="0" err="1">
                <a:sym typeface="Wingdings" pitchFamily="2" charset="2"/>
              </a:rPr>
              <a:t>r</a:t>
            </a:r>
            <a:r>
              <a:rPr lang="en-US" baseline="-25000" dirty="0" err="1"/>
              <a:t>xy</a:t>
            </a:r>
            <a:r>
              <a:rPr lang="en-US" dirty="0">
                <a:sym typeface="Symbol" pitchFamily="18" charset="2"/>
              </a:rPr>
              <a:t> 	=	</a:t>
            </a:r>
            <a:r>
              <a:rPr lang="en-US" dirty="0">
                <a:sym typeface="Wingdings" pitchFamily="2" charset="2"/>
              </a:rPr>
              <a:t>0, </a:t>
            </a:r>
            <a:r>
              <a:rPr lang="en-US" dirty="0" err="1">
                <a:sym typeface="Wingdings" pitchFamily="2" charset="2"/>
              </a:rPr>
              <a:t>kedua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peubah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tidak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memiliki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hubungan</a:t>
            </a:r>
            <a:endParaRPr lang="en-US" dirty="0">
              <a:sym typeface="Wingdings" pitchFamily="2" charset="2"/>
            </a:endParaRP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827381"/>
              </p:ext>
            </p:extLst>
          </p:nvPr>
        </p:nvGraphicFramePr>
        <p:xfrm>
          <a:off x="2225744" y="2247900"/>
          <a:ext cx="6154738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3" imgW="2971800" imgH="1028520" progId="Equation.3">
                  <p:embed/>
                </p:oleObj>
              </mc:Choice>
              <mc:Fallback>
                <p:oleObj name="Equation" r:id="rId3" imgW="2971800" imgH="102852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744" y="2247900"/>
                        <a:ext cx="6154738" cy="236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656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/>
              <a:t>ANALISIS KORELASI DATA TUNGGAL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5F7FED3A-7F61-4C16-AA26-3CA5FF8B9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kontribusi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X </a:t>
            </a:r>
            <a:r>
              <a:rPr lang="en-US" dirty="0" err="1"/>
              <a:t>terhadap</a:t>
            </a:r>
            <a:r>
              <a:rPr lang="en-US" dirty="0"/>
              <a:t> naik </a:t>
            </a:r>
            <a:r>
              <a:rPr lang="en-US" dirty="0" err="1"/>
              <a:t>turunnya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 err="1"/>
              <a:t>koefisien</a:t>
            </a:r>
            <a:r>
              <a:rPr lang="en-US" b="1" dirty="0"/>
              <a:t> </a:t>
            </a:r>
            <a:r>
              <a:rPr lang="en-US" b="1" dirty="0" err="1"/>
              <a:t>penentuan</a:t>
            </a:r>
            <a:r>
              <a:rPr lang="en-US" b="1" dirty="0"/>
              <a:t> (KP)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Misalkan</a:t>
            </a:r>
            <a:r>
              <a:rPr lang="en-US" dirty="0"/>
              <a:t> r = 0,9, </a:t>
            </a:r>
            <a:r>
              <a:rPr lang="en-US" dirty="0" err="1"/>
              <a:t>maka</a:t>
            </a:r>
            <a:r>
              <a:rPr lang="en-US" dirty="0"/>
              <a:t> KP = (0,9)</a:t>
            </a:r>
            <a:r>
              <a:rPr lang="en-US" baseline="30000" dirty="0"/>
              <a:t>2</a:t>
            </a:r>
            <a:r>
              <a:rPr lang="en-US" dirty="0"/>
              <a:t> = 0,81 = 81%.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en-US" dirty="0"/>
              <a:t>	</a:t>
            </a:r>
            <a:r>
              <a:rPr lang="en-US" dirty="0" err="1"/>
              <a:t>Besarnya</a:t>
            </a:r>
            <a:r>
              <a:rPr lang="en-US" dirty="0"/>
              <a:t> </a:t>
            </a:r>
            <a:r>
              <a:rPr lang="en-US" dirty="0" err="1"/>
              <a:t>sumbngan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X </a:t>
            </a:r>
            <a:r>
              <a:rPr lang="en-US" dirty="0" err="1"/>
              <a:t>terhadap</a:t>
            </a:r>
            <a:r>
              <a:rPr lang="en-US" dirty="0"/>
              <a:t> naik </a:t>
            </a:r>
            <a:r>
              <a:rPr lang="en-US" dirty="0" err="1"/>
              <a:t>turunnya</a:t>
            </a:r>
            <a:r>
              <a:rPr lang="en-US" dirty="0"/>
              <a:t> Y </a:t>
            </a:r>
            <a:r>
              <a:rPr lang="en-US" dirty="0" err="1"/>
              <a:t>adalah</a:t>
            </a:r>
            <a:r>
              <a:rPr lang="en-US" dirty="0"/>
              <a:t> 81%, </a:t>
            </a:r>
            <a:r>
              <a:rPr lang="en-US" dirty="0" err="1"/>
              <a:t>sedangkan</a:t>
            </a:r>
            <a:r>
              <a:rPr lang="en-US" dirty="0"/>
              <a:t> 19% </a:t>
            </a:r>
            <a:r>
              <a:rPr lang="en-US" dirty="0" err="1"/>
              <a:t>disebabkan</a:t>
            </a:r>
            <a:r>
              <a:rPr lang="en-US" dirty="0"/>
              <a:t> oleh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1697501" y="1897966"/>
            <a:ext cx="10363200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legreya Bold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297701" y="2888566"/>
            <a:ext cx="1828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b="1" dirty="0"/>
              <a:t>KP = r</a:t>
            </a:r>
            <a:r>
              <a:rPr lang="en-US" sz="4000" b="1" baseline="30000" dirty="0"/>
              <a:t>2</a:t>
            </a:r>
            <a:endParaRPr lang="en-US" b="1" baseline="30000" dirty="0"/>
          </a:p>
        </p:txBody>
      </p:sp>
    </p:spTree>
    <p:extLst>
      <p:ext uri="{BB962C8B-B14F-4D97-AF65-F5344CB8AC3E}">
        <p14:creationId xmlns:p14="http://schemas.microsoft.com/office/powerpoint/2010/main" val="3577202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0" dirty="0"/>
              <a:t>ANALISIS KORELASI DATA TUNGGAL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legreya Bold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Contoh</a:t>
            </a:r>
            <a:endParaRPr lang="en-US" dirty="0"/>
          </a:p>
          <a:p>
            <a:pPr algn="just">
              <a:buFont typeface="Wingdings 2" panose="05020102010507070707" pitchFamily="18" charset="2"/>
              <a:buNone/>
            </a:pPr>
            <a:r>
              <a:rPr lang="en-US" dirty="0"/>
              <a:t>	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data </a:t>
            </a:r>
            <a:r>
              <a:rPr lang="en-US" dirty="0" err="1"/>
              <a:t>persentase</a:t>
            </a:r>
            <a:r>
              <a:rPr lang="en-US" dirty="0"/>
              <a:t> </a:t>
            </a:r>
            <a:r>
              <a:rPr lang="en-US" dirty="0" err="1"/>
              <a:t>kenaikan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iklan</a:t>
            </a:r>
            <a:r>
              <a:rPr lang="en-US" dirty="0"/>
              <a:t> (X) dan </a:t>
            </a:r>
            <a:r>
              <a:rPr lang="en-US" dirty="0" err="1"/>
              <a:t>persentase</a:t>
            </a:r>
            <a:r>
              <a:rPr lang="en-US" dirty="0"/>
              <a:t> </a:t>
            </a:r>
            <a:r>
              <a:rPr lang="en-US" dirty="0" err="1"/>
              <a:t>kenaikan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(Y). </a:t>
            </a:r>
            <a:r>
              <a:rPr lang="en-US" dirty="0" err="1"/>
              <a:t>Hitunglah</a:t>
            </a:r>
            <a:r>
              <a:rPr lang="en-US" dirty="0"/>
              <a:t> </a:t>
            </a:r>
            <a:r>
              <a:rPr lang="en-US" dirty="0" err="1"/>
              <a:t>koefisien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19400" y="3551238"/>
          <a:ext cx="7315200" cy="1630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815181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X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1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2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5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7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9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10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12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5181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Y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2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5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7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8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10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12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14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984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/>
              <a:t>ANALISIS KORELASI DATA TUNGGAL</a:t>
            </a:r>
            <a:endParaRPr lang="en-US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legreya Bold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Jawaban (Rumus 2)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19400" y="2057400"/>
          <a:ext cx="6096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X</a:t>
                      </a:r>
                      <a:r>
                        <a:rPr lang="en-US" sz="2400" b="1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Y</a:t>
                      </a:r>
                      <a:r>
                        <a:rPr lang="en-US" sz="2400" b="1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XY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808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/>
              <a:t>ANALISIS KORELASI DATA TUNGGAL</a:t>
            </a:r>
            <a:endParaRPr lang="en-US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legreya Bold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Jawaban (Rumus 2)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4" name="Object 1"/>
          <p:cNvGraphicFramePr>
            <a:graphicFrameLocks noChangeAspect="1"/>
          </p:cNvGraphicFramePr>
          <p:nvPr/>
        </p:nvGraphicFramePr>
        <p:xfrm>
          <a:off x="2743200" y="1981200"/>
          <a:ext cx="6172200" cy="412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3" imgW="2971800" imgH="1790640" progId="Equation.3">
                  <p:embed/>
                </p:oleObj>
              </mc:Choice>
              <mc:Fallback>
                <p:oleObj name="Equation" r:id="rId3" imgW="2971800" imgH="1790640" progId="Equation.3">
                  <p:embed/>
                  <p:pic>
                    <p:nvPicPr>
                      <p:cNvPr id="4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981200"/>
                        <a:ext cx="6172200" cy="412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47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/>
              <a:t>ANALISIS KORELASI DATA TUNGGAL</a:t>
            </a:r>
            <a:endParaRPr lang="en-US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1219200" y="1690688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legreya Bold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sz="3200" dirty="0" err="1"/>
              <a:t>Jawaban</a:t>
            </a:r>
            <a:r>
              <a:rPr lang="en-US" sz="3200" dirty="0"/>
              <a:t> (</a:t>
            </a:r>
            <a:r>
              <a:rPr lang="en-US" sz="3200" dirty="0" err="1"/>
              <a:t>Rumus</a:t>
            </a:r>
            <a:r>
              <a:rPr lang="en-US" sz="3200" dirty="0"/>
              <a:t> 2)</a:t>
            </a:r>
          </a:p>
          <a:p>
            <a:pPr marL="274320" indent="-274320" algn="just">
              <a:spcBef>
                <a:spcPts val="580"/>
              </a:spcBef>
              <a:buFont typeface="Wingdings 2"/>
              <a:buChar char=""/>
              <a:defRPr/>
            </a:pPr>
            <a:r>
              <a:rPr lang="en-US" sz="3200" dirty="0" err="1"/>
              <a:t>Hubungan</a:t>
            </a:r>
            <a:r>
              <a:rPr lang="en-US" sz="3200" dirty="0"/>
              <a:t> </a:t>
            </a:r>
            <a:r>
              <a:rPr lang="en-US" sz="3200" dirty="0" err="1"/>
              <a:t>antara</a:t>
            </a:r>
            <a:r>
              <a:rPr lang="en-US" sz="3200" dirty="0"/>
              <a:t> X </a:t>
            </a:r>
            <a:r>
              <a:rPr lang="en-US" sz="3200" dirty="0" err="1"/>
              <a:t>dan</a:t>
            </a:r>
            <a:r>
              <a:rPr lang="en-US" sz="3200" dirty="0"/>
              <a:t> Y </a:t>
            </a:r>
            <a:r>
              <a:rPr lang="en-US" sz="3200" dirty="0" err="1"/>
              <a:t>sangat</a:t>
            </a:r>
            <a:r>
              <a:rPr lang="en-US" sz="3200" dirty="0"/>
              <a:t> </a:t>
            </a:r>
            <a:r>
              <a:rPr lang="en-US" sz="3200" dirty="0" err="1"/>
              <a:t>kuat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positif</a:t>
            </a:r>
            <a:r>
              <a:rPr lang="en-US" sz="3200" dirty="0"/>
              <a:t>, </a:t>
            </a:r>
            <a:r>
              <a:rPr lang="en-US" sz="3200" dirty="0" err="1"/>
              <a:t>artinya</a:t>
            </a:r>
            <a:r>
              <a:rPr lang="en-US" sz="3200" dirty="0"/>
              <a:t> </a:t>
            </a:r>
            <a:r>
              <a:rPr lang="en-US" sz="3200" dirty="0" err="1"/>
              <a:t>kenaikan</a:t>
            </a:r>
            <a:r>
              <a:rPr lang="en-US" sz="3200" dirty="0"/>
              <a:t> </a:t>
            </a:r>
            <a:r>
              <a:rPr lang="en-US" sz="3200" dirty="0" err="1"/>
              <a:t>biaya</a:t>
            </a:r>
            <a:r>
              <a:rPr lang="en-US" sz="3200" dirty="0"/>
              <a:t> </a:t>
            </a:r>
            <a:r>
              <a:rPr lang="en-US" sz="3200" dirty="0" err="1"/>
              <a:t>iklan</a:t>
            </a:r>
            <a:r>
              <a:rPr lang="en-US" sz="3200" dirty="0"/>
              <a:t>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dirty="0" err="1"/>
              <a:t>umumnya</a:t>
            </a:r>
            <a:r>
              <a:rPr lang="en-US" sz="3200" dirty="0"/>
              <a:t> </a:t>
            </a:r>
            <a:r>
              <a:rPr lang="en-US" sz="3200" dirty="0" err="1"/>
              <a:t>menaikkan</a:t>
            </a:r>
            <a:r>
              <a:rPr lang="en-US" sz="3200" dirty="0"/>
              <a:t> </a:t>
            </a:r>
            <a:r>
              <a:rPr lang="en-US" sz="3200" dirty="0" err="1"/>
              <a:t>hasil</a:t>
            </a:r>
            <a:r>
              <a:rPr lang="en-US" sz="3200" dirty="0"/>
              <a:t> </a:t>
            </a:r>
            <a:r>
              <a:rPr lang="en-US" sz="3200" dirty="0" err="1"/>
              <a:t>penjualan</a:t>
            </a:r>
            <a:r>
              <a:rPr lang="en-US" sz="3200" dirty="0"/>
              <a:t>.</a:t>
            </a:r>
          </a:p>
          <a:p>
            <a:pPr marL="274320" indent="-274320" algn="just">
              <a:spcBef>
                <a:spcPts val="580"/>
              </a:spcBef>
              <a:buFont typeface="Wingdings 2"/>
              <a:buChar char=""/>
              <a:defRPr/>
            </a:pPr>
            <a:r>
              <a:rPr lang="en-US" sz="3200" dirty="0"/>
              <a:t>KP = r</a:t>
            </a:r>
            <a:r>
              <a:rPr lang="en-US" sz="3200" baseline="30000" dirty="0"/>
              <a:t>2</a:t>
            </a:r>
            <a:r>
              <a:rPr lang="en-US" sz="3200" dirty="0"/>
              <a:t> = (0,99)</a:t>
            </a:r>
            <a:r>
              <a:rPr lang="en-US" sz="3200" baseline="30000" dirty="0"/>
              <a:t>2</a:t>
            </a:r>
            <a:r>
              <a:rPr lang="en-US" sz="3200" dirty="0"/>
              <a:t> = 0,98 = 98%, </a:t>
            </a:r>
            <a:r>
              <a:rPr lang="en-US" sz="3200" dirty="0" err="1"/>
              <a:t>artinya</a:t>
            </a:r>
            <a:r>
              <a:rPr lang="en-US" sz="3200" dirty="0"/>
              <a:t> </a:t>
            </a:r>
            <a:r>
              <a:rPr lang="en-US" sz="3200" dirty="0" err="1"/>
              <a:t>sumbangan</a:t>
            </a:r>
            <a:r>
              <a:rPr lang="en-US" sz="3200" dirty="0"/>
              <a:t> </a:t>
            </a:r>
            <a:r>
              <a:rPr lang="en-US" sz="3200" dirty="0" err="1"/>
              <a:t>biaya</a:t>
            </a:r>
            <a:r>
              <a:rPr lang="en-US" sz="3200" dirty="0"/>
              <a:t> </a:t>
            </a:r>
            <a:r>
              <a:rPr lang="en-US" sz="3200" dirty="0" err="1"/>
              <a:t>iklan</a:t>
            </a:r>
            <a:r>
              <a:rPr lang="en-US" sz="3200" dirty="0"/>
              <a:t> </a:t>
            </a:r>
            <a:r>
              <a:rPr lang="en-US" sz="3200" dirty="0" err="1"/>
              <a:t>terhadap</a:t>
            </a:r>
            <a:r>
              <a:rPr lang="en-US" sz="3200" dirty="0"/>
              <a:t> </a:t>
            </a:r>
            <a:r>
              <a:rPr lang="en-US" sz="3200" dirty="0" err="1"/>
              <a:t>naik</a:t>
            </a:r>
            <a:r>
              <a:rPr lang="en-US" sz="3200" dirty="0"/>
              <a:t> </a:t>
            </a:r>
            <a:r>
              <a:rPr lang="en-US" sz="3200" dirty="0" err="1"/>
              <a:t>turunya</a:t>
            </a:r>
            <a:r>
              <a:rPr lang="en-US" sz="3200" dirty="0"/>
              <a:t> </a:t>
            </a:r>
            <a:r>
              <a:rPr lang="en-US" sz="3200" dirty="0" err="1"/>
              <a:t>hasil</a:t>
            </a:r>
            <a:r>
              <a:rPr lang="en-US" sz="3200" dirty="0"/>
              <a:t> </a:t>
            </a:r>
            <a:r>
              <a:rPr lang="en-US" sz="3200" dirty="0" err="1"/>
              <a:t>penjualan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98%, </a:t>
            </a:r>
            <a:r>
              <a:rPr lang="en-US" sz="3200" dirty="0" err="1"/>
              <a:t>sedangkan</a:t>
            </a:r>
            <a:r>
              <a:rPr lang="en-US" sz="3200" dirty="0"/>
              <a:t> </a:t>
            </a:r>
            <a:r>
              <a:rPr lang="en-US" sz="3200" dirty="0" err="1"/>
              <a:t>sisanya</a:t>
            </a:r>
            <a:r>
              <a:rPr lang="en-US" sz="3200" dirty="0"/>
              <a:t> 2% </a:t>
            </a:r>
            <a:r>
              <a:rPr lang="en-US" sz="3200" dirty="0" err="1"/>
              <a:t>disebabkan</a:t>
            </a:r>
            <a:r>
              <a:rPr lang="en-US" sz="3200" dirty="0"/>
              <a:t> </a:t>
            </a:r>
            <a:r>
              <a:rPr lang="en-US" sz="3200" dirty="0" err="1"/>
              <a:t>oleh</a:t>
            </a:r>
            <a:r>
              <a:rPr lang="en-US" sz="3200" dirty="0"/>
              <a:t> </a:t>
            </a:r>
            <a:r>
              <a:rPr lang="en-US" sz="3200" dirty="0" err="1"/>
              <a:t>faktor-faktor</a:t>
            </a:r>
            <a:r>
              <a:rPr lang="en-US" sz="3200" dirty="0"/>
              <a:t> </a:t>
            </a:r>
            <a:r>
              <a:rPr lang="en-US" sz="3200" dirty="0" err="1"/>
              <a:t>lainnya</a:t>
            </a:r>
            <a:r>
              <a:rPr lang="en-US" sz="3200" dirty="0"/>
              <a:t>, </a:t>
            </a:r>
            <a:r>
              <a:rPr lang="en-US" sz="3200" dirty="0" err="1"/>
              <a:t>seperti</a:t>
            </a:r>
            <a:r>
              <a:rPr lang="en-US" sz="3200" dirty="0"/>
              <a:t> </a:t>
            </a:r>
            <a:r>
              <a:rPr lang="en-US" sz="3200" dirty="0" err="1"/>
              <a:t>harga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daya</a:t>
            </a:r>
            <a:r>
              <a:rPr lang="en-US" sz="3200" dirty="0"/>
              <a:t> </a:t>
            </a:r>
            <a:r>
              <a:rPr lang="en-US" sz="3200" dirty="0" err="1"/>
              <a:t>beli</a:t>
            </a:r>
            <a:r>
              <a:rPr lang="en-US" sz="3200" dirty="0"/>
              <a:t> </a:t>
            </a:r>
            <a:r>
              <a:rPr lang="en-US" sz="3200" dirty="0" err="1"/>
              <a:t>masyarakat</a:t>
            </a:r>
            <a:r>
              <a:rPr lang="en-US" sz="3200" dirty="0"/>
              <a:t>.</a:t>
            </a:r>
            <a:endParaRPr lang="en-US" dirty="0"/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04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803277"/>
            <a:ext cx="10515600" cy="887411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b="1" dirty="0"/>
              <a:t>ANALISIS KORELASI DAN REGRESI LINIER SEDERHANA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F93D7E6-3055-431F-B2C9-0616A3878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image002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6" y="2960689"/>
            <a:ext cx="2124075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image003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825" y="2809876"/>
            <a:ext cx="901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image004.pn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663" y="2527300"/>
            <a:ext cx="825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image005.png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663" y="2824164"/>
            <a:ext cx="862012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image006.png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3613151"/>
            <a:ext cx="2192338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image007.png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088" y="4002089"/>
            <a:ext cx="9969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image008.png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650" y="3494089"/>
            <a:ext cx="1169988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image009.png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0" y="3244851"/>
            <a:ext cx="9588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image010.png"/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0" y="3506789"/>
            <a:ext cx="11811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image011.png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175" y="4016375"/>
            <a:ext cx="11049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image012.png"/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025" y="4300539"/>
            <a:ext cx="9604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image013.png"/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475" y="3616326"/>
            <a:ext cx="273050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 descr="image014.png"/>
          <p:cNvPicPr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13" y="2852739"/>
            <a:ext cx="2749550" cy="118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 descr="image015.png"/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1" y="2354264"/>
            <a:ext cx="1090613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 descr="image016.png"/>
          <p:cNvPicPr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0" y="2682876"/>
            <a:ext cx="16637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 descr="image017.png"/>
          <p:cNvPicPr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976" y="2917826"/>
            <a:ext cx="1165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image001.png"/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350" y="3508375"/>
            <a:ext cx="14605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640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APLIKASI KOMPUTER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Korelasi</a:t>
            </a:r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1828800"/>
            <a:ext cx="750887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1816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APLIKASI KOMPUTER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Korelasi</a:t>
            </a:r>
          </a:p>
        </p:txBody>
      </p:sp>
      <p:pic>
        <p:nvPicPr>
          <p:cNvPr id="3174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1828800"/>
            <a:ext cx="7493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7806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APLIKASI KOMPUTER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Korelasi</a:t>
            </a:r>
          </a:p>
        </p:txBody>
      </p:sp>
      <p:pic>
        <p:nvPicPr>
          <p:cNvPr id="327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828800"/>
            <a:ext cx="71247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5055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Daftar</a:t>
            </a:r>
            <a:r>
              <a:rPr lang="en-ID" dirty="0"/>
              <a:t> </a:t>
            </a:r>
            <a:r>
              <a:rPr lang="en-ID" dirty="0" err="1"/>
              <a:t>Pustaka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6425" y="1305341"/>
            <a:ext cx="103411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Prof. Dr.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Agus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Irianto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, “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: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Konsep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Dasar dan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Aplikasinya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”, Jakarta,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Kencana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2006 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2"/>
            </a:pP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Getut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Pramesti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“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Aplikasi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SPSS 15.0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dalam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Model Linier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”, Jakarta, Media Alex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Computindo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2007.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3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Dr. Ir.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Harinaldi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M.Eng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“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Prinsip-Prinsip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untuk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Teknik dan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Sains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”,Jakarta,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Erlangga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2005.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4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Prof. Dr.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Sudjana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MA.,MSc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., ”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Metoda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”, Bandung,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Tarsito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2007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5"/>
            </a:pP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Sudaryono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M.Pd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., “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Probabilitas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[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Teori&amp;Aplikasi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]”, Yogyakarta, Andi, 2012.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76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03605" algn="l"/>
                <a:tab pos="5260340" algn="l"/>
              </a:tabLst>
            </a:pPr>
            <a:r>
              <a:rPr dirty="0"/>
              <a:t> 	Terima</a:t>
            </a:r>
            <a:r>
              <a:rPr spc="-50" dirty="0"/>
              <a:t> </a:t>
            </a:r>
            <a:r>
              <a:rPr dirty="0"/>
              <a:t>Kasih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F8934D0-A4C0-46C9-8AD4-62C83CF3D6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152464"/>
            <a:ext cx="500062" cy="38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6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7AED49-02A5-48AA-A02C-1E1E8B6A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ANALISIS KORELASI DAN REGRESI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A7E31CC9-16BD-43A6-8B50-55929AE37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 algn="just">
              <a:spcBef>
                <a:spcPts val="580"/>
              </a:spcBef>
              <a:buFont typeface="Wingdings 2"/>
              <a:buChar char=""/>
              <a:defRPr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Latar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Belakang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274320" indent="-274320" algn="just">
              <a:spcBef>
                <a:spcPts val="580"/>
              </a:spcBef>
              <a:buFont typeface="Arial" panose="020B0604020202020204" pitchFamily="34" charset="0"/>
              <a:buNone/>
              <a:defRPr/>
            </a:pPr>
            <a:r>
              <a:rPr lang="en-US" sz="2800" dirty="0"/>
              <a:t>	</a:t>
            </a:r>
            <a:r>
              <a:rPr lang="en-US" sz="2800" dirty="0" err="1"/>
              <a:t>Terdapat</a:t>
            </a:r>
            <a:r>
              <a:rPr lang="en-US" sz="2800" dirty="0"/>
              <a:t> </a:t>
            </a:r>
            <a:r>
              <a:rPr lang="id-ID" sz="2800" dirty="0"/>
              <a:t>kejadian</a:t>
            </a:r>
            <a:r>
              <a:rPr lang="en-US" sz="2800" dirty="0"/>
              <a:t>-</a:t>
            </a:r>
            <a:r>
              <a:rPr lang="id-ID" sz="2800" dirty="0"/>
              <a:t>kejadian, kegiatan-kegiatan, atau masalah-mas</a:t>
            </a:r>
            <a:r>
              <a:rPr lang="en-US" sz="2800" dirty="0"/>
              <a:t>a</a:t>
            </a:r>
            <a:r>
              <a:rPr lang="id-ID" sz="2800" dirty="0"/>
              <a:t>lah yang saling berhubungan satu sama lain</a:t>
            </a:r>
            <a:r>
              <a:rPr lang="en-US" sz="2800" dirty="0"/>
              <a:t>. </a:t>
            </a:r>
          </a:p>
          <a:p>
            <a:pPr marL="274320" indent="-274320" algn="just">
              <a:spcBef>
                <a:spcPts val="580"/>
              </a:spcBef>
              <a:buFont typeface="Arial" panose="020B0604020202020204" pitchFamily="34" charset="0"/>
              <a:buNone/>
              <a:defRPr/>
            </a:pPr>
            <a:r>
              <a:rPr lang="en-US" sz="2800" dirty="0"/>
              <a:t>	</a:t>
            </a:r>
          </a:p>
          <a:p>
            <a:pPr marL="274320" indent="-274320" algn="just">
              <a:spcBef>
                <a:spcPts val="580"/>
              </a:spcBef>
              <a:buFont typeface="Arial" panose="020B0604020202020204" pitchFamily="34" charset="0"/>
              <a:buNone/>
              <a:defRPr/>
            </a:pPr>
            <a:r>
              <a:rPr lang="en-US" sz="2800" dirty="0"/>
              <a:t>	</a:t>
            </a:r>
            <a:r>
              <a:rPr lang="en-US" sz="2800" dirty="0" err="1"/>
              <a:t>Dibutuhkan</a:t>
            </a:r>
            <a:r>
              <a:rPr lang="en-US" sz="2800" dirty="0"/>
              <a:t> </a:t>
            </a:r>
            <a:r>
              <a:rPr lang="id-ID" sz="2800" dirty="0"/>
              <a:t>analisis hubungan antara kejadian tersebut</a:t>
            </a:r>
            <a:r>
              <a:rPr lang="en-US" sz="2800" dirty="0"/>
              <a:t>.</a:t>
            </a:r>
          </a:p>
          <a:p>
            <a:pPr marL="274320" indent="-274320" algn="just">
              <a:spcBef>
                <a:spcPts val="580"/>
              </a:spcBef>
              <a:buFont typeface="Arial" panose="020B0604020202020204" pitchFamily="34" charset="0"/>
              <a:buNone/>
              <a:defRPr/>
            </a:pPr>
            <a:r>
              <a:rPr lang="en-US" sz="2800" dirty="0"/>
              <a:t>	</a:t>
            </a:r>
          </a:p>
          <a:p>
            <a:pPr marL="274320" indent="-274320" algn="just">
              <a:spcBef>
                <a:spcPts val="580"/>
              </a:spcBef>
              <a:buFont typeface="Arial" panose="020B0604020202020204" pitchFamily="34" charset="0"/>
              <a:buNone/>
              <a:defRPr/>
            </a:pPr>
            <a:r>
              <a:rPr lang="en-US" sz="2800" dirty="0"/>
              <a:t>	P</a:t>
            </a:r>
            <a:r>
              <a:rPr lang="id-ID" sz="2800" dirty="0"/>
              <a:t>erlu dibahas mengenai bentuk hubungan yang ada atau diperkirakan ada antara kedua perubah tersebut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legreya Bold" panose="020B060402020202020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16002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legreya Bold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endParaRPr lang="en-US" dirty="0"/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endParaRPr lang="en-US" dirty="0"/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endParaRPr lang="en-US" dirty="0"/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04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593472-666F-461E-89E5-416F98006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0277"/>
            <a:ext cx="10515600" cy="1325563"/>
          </a:xfrm>
        </p:spPr>
        <p:txBody>
          <a:bodyPr/>
          <a:lstStyle/>
          <a:p>
            <a:r>
              <a:rPr lang="en-US" sz="4400" b="1" dirty="0" err="1">
                <a:solidFill>
                  <a:srgbClr val="FF0000"/>
                </a:solidFill>
                <a:latin typeface="Alegreya Bold" panose="020B0604020202020204" charset="0"/>
              </a:rPr>
              <a:t>Apa</a:t>
            </a:r>
            <a:r>
              <a:rPr lang="en-US" sz="4400" b="1" dirty="0">
                <a:solidFill>
                  <a:srgbClr val="FF0000"/>
                </a:solidFill>
                <a:latin typeface="Alegreya Bold" panose="020B0604020202020204" charset="0"/>
              </a:rPr>
              <a:t> yang </a:t>
            </a:r>
            <a:r>
              <a:rPr lang="en-US" sz="4400" b="1" dirty="0" err="1">
                <a:solidFill>
                  <a:srgbClr val="FF0000"/>
                </a:solidFill>
                <a:latin typeface="Alegreya Bold" panose="020B0604020202020204" charset="0"/>
              </a:rPr>
              <a:t>diukur</a:t>
            </a:r>
            <a:r>
              <a:rPr lang="en-US" sz="4400" b="1" dirty="0">
                <a:solidFill>
                  <a:srgbClr val="FF0000"/>
                </a:solidFill>
                <a:latin typeface="Alegreya Bold" panose="020B0604020202020204" charset="0"/>
              </a:rPr>
              <a:t> </a:t>
            </a:r>
            <a:r>
              <a:rPr lang="en-US" sz="4400" b="1" dirty="0" err="1">
                <a:solidFill>
                  <a:srgbClr val="FF0000"/>
                </a:solidFill>
                <a:latin typeface="Alegreya Bold" panose="020B0604020202020204" charset="0"/>
              </a:rPr>
              <a:t>dari</a:t>
            </a:r>
            <a:r>
              <a:rPr lang="en-US" sz="4400" b="1" dirty="0">
                <a:solidFill>
                  <a:srgbClr val="FF0000"/>
                </a:solidFill>
                <a:latin typeface="Alegreya Bold" panose="020B0604020202020204" charset="0"/>
              </a:rPr>
              <a:t> </a:t>
            </a:r>
            <a:r>
              <a:rPr lang="en-US" sz="4400" b="1" dirty="0" err="1">
                <a:solidFill>
                  <a:srgbClr val="FF0000"/>
                </a:solidFill>
                <a:latin typeface="Alegreya Bold" panose="020B0604020202020204" charset="0"/>
              </a:rPr>
              <a:t>hubungan</a:t>
            </a:r>
            <a:r>
              <a:rPr lang="en-US" sz="4400" b="1" dirty="0">
                <a:solidFill>
                  <a:srgbClr val="FF0000"/>
                </a:solidFill>
                <a:latin typeface="Alegreya Bold" panose="020B0604020202020204" charset="0"/>
              </a:rPr>
              <a:t> </a:t>
            </a:r>
            <a:r>
              <a:rPr lang="en-US" sz="4400" b="1" dirty="0" err="1">
                <a:solidFill>
                  <a:srgbClr val="FF0000"/>
                </a:solidFill>
                <a:latin typeface="Alegreya Bold" panose="020B0604020202020204" charset="0"/>
              </a:rPr>
              <a:t>tersebut</a:t>
            </a:r>
            <a:r>
              <a:rPr lang="en-US" sz="4400" b="1" dirty="0">
                <a:solidFill>
                  <a:srgbClr val="FF0000"/>
                </a:solidFill>
                <a:latin typeface="Alegreya Bold" panose="020B0604020202020204" charset="0"/>
              </a:rPr>
              <a:t>???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8BE9508-AEBA-470B-AB70-DA7E7C1F3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883"/>
            <a:ext cx="10515600" cy="2356411"/>
          </a:xfrm>
        </p:spPr>
        <p:txBody>
          <a:bodyPr/>
          <a:lstStyle/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</a:pPr>
            <a:r>
              <a:rPr lang="id-ID" sz="2800" dirty="0">
                <a:solidFill>
                  <a:prstClr val="black"/>
                </a:solidFill>
                <a:latin typeface="Alegreya Bold" panose="020B0604020202020204" charset="0"/>
              </a:rPr>
              <a:t>Bagaimana hubungan fungsional dua kejadian tersebut atau bagaimana persamaan matematis yang mempresentasikan hubungan dua kejadian tersebut </a:t>
            </a:r>
            <a:r>
              <a:rPr lang="id-ID" sz="2800" b="1" dirty="0">
                <a:solidFill>
                  <a:srgbClr val="DBEFF9">
                    <a:lumMod val="25000"/>
                  </a:srgbClr>
                </a:solidFill>
                <a:latin typeface="Alegreya Bold" panose="020B0604020202020204" charset="0"/>
              </a:rPr>
              <a:t>(analisis regresi)</a:t>
            </a:r>
            <a:endParaRPr lang="en-US" b="1" dirty="0">
              <a:solidFill>
                <a:srgbClr val="DBEFF9">
                  <a:lumMod val="25000"/>
                </a:srgbClr>
              </a:solidFill>
              <a:latin typeface="Alegreya Bold" panose="020B0604020202020204" charset="0"/>
            </a:endParaRP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</a:pPr>
            <a:r>
              <a:rPr lang="id-ID" sz="2800" dirty="0">
                <a:solidFill>
                  <a:prstClr val="black"/>
                </a:solidFill>
                <a:latin typeface="Alegreya Bold" panose="020B0604020202020204" charset="0"/>
              </a:rPr>
              <a:t>Bagaiman</a:t>
            </a:r>
            <a:r>
              <a:rPr lang="en-US" sz="2800" dirty="0">
                <a:solidFill>
                  <a:prstClr val="black"/>
                </a:solidFill>
                <a:latin typeface="Alegreya Bold" panose="020B0604020202020204" charset="0"/>
              </a:rPr>
              <a:t>a</a:t>
            </a:r>
            <a:r>
              <a:rPr lang="id-ID" sz="2800" dirty="0">
                <a:solidFill>
                  <a:prstClr val="black"/>
                </a:solidFill>
                <a:latin typeface="Alegreya Bold" panose="020B0604020202020204" charset="0"/>
              </a:rPr>
              <a:t> kekuatan atau keeratan hubungan dua kejadian tersebut </a:t>
            </a:r>
            <a:r>
              <a:rPr lang="id-ID" sz="2800" b="1" dirty="0">
                <a:solidFill>
                  <a:srgbClr val="DBEFF9">
                    <a:lumMod val="25000"/>
                  </a:srgbClr>
                </a:solidFill>
                <a:latin typeface="Alegreya Bold" panose="020B0604020202020204" charset="0"/>
              </a:rPr>
              <a:t>(analisis korelasi)</a:t>
            </a:r>
            <a:endParaRPr lang="en-US" sz="2800" b="1" dirty="0">
              <a:solidFill>
                <a:srgbClr val="DBEFF9">
                  <a:lumMod val="25000"/>
                </a:srgbClr>
              </a:solidFill>
              <a:latin typeface="Alegreya Bold" panose="020B060402020202020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56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C37045-3F33-4F9C-807F-187F96CC8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0B99386-CC37-48F8-A222-13EBC5640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 algn="just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  <a:latin typeface="Alegreya Bold" panose="020B0604020202020204" charset="0"/>
              </a:rPr>
              <a:t>Regresi</a:t>
            </a:r>
            <a:r>
              <a:rPr lang="en-US" sz="2800" dirty="0">
                <a:solidFill>
                  <a:prstClr val="black"/>
                </a:solidFill>
                <a:latin typeface="Alegreya Bold" panose="020B060402020202020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legreya Bold" panose="020B0604020202020204" charset="0"/>
              </a:rPr>
              <a:t>merupakan</a:t>
            </a:r>
            <a:r>
              <a:rPr lang="en-US" sz="2800" dirty="0">
                <a:solidFill>
                  <a:prstClr val="black"/>
                </a:solidFill>
                <a:latin typeface="Alegreya Bold" panose="020B060402020202020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legreya Bold" panose="020B0604020202020204" charset="0"/>
              </a:rPr>
              <a:t>teknik</a:t>
            </a:r>
            <a:r>
              <a:rPr lang="en-US" sz="2800" dirty="0">
                <a:solidFill>
                  <a:prstClr val="black"/>
                </a:solidFill>
                <a:latin typeface="Alegreya Bold" panose="020B060402020202020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legreya Bold" panose="020B0604020202020204" charset="0"/>
              </a:rPr>
              <a:t>statistika</a:t>
            </a:r>
            <a:r>
              <a:rPr lang="en-US" sz="2800" dirty="0">
                <a:solidFill>
                  <a:prstClr val="black"/>
                </a:solidFill>
                <a:latin typeface="Alegreya Bold" panose="020B0604020202020204" charset="0"/>
              </a:rPr>
              <a:t> yang </a:t>
            </a:r>
            <a:r>
              <a:rPr lang="en-US" sz="2800" dirty="0" err="1">
                <a:solidFill>
                  <a:prstClr val="black"/>
                </a:solidFill>
                <a:latin typeface="Alegreya Bold" panose="020B0604020202020204" charset="0"/>
              </a:rPr>
              <a:t>digunakan</a:t>
            </a:r>
            <a:r>
              <a:rPr lang="en-US" sz="2800" dirty="0">
                <a:solidFill>
                  <a:prstClr val="black"/>
                </a:solidFill>
                <a:latin typeface="Alegreya Bold" panose="020B060402020202020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legreya Bold" panose="020B0604020202020204" charset="0"/>
              </a:rPr>
              <a:t>untuk</a:t>
            </a:r>
            <a:r>
              <a:rPr lang="en-US" sz="2800" dirty="0">
                <a:solidFill>
                  <a:prstClr val="black"/>
                </a:solidFill>
                <a:latin typeface="Alegreya Bold" panose="020B060402020202020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legreya Bold" panose="020B0604020202020204" charset="0"/>
              </a:rPr>
              <a:t>mempelajari</a:t>
            </a:r>
            <a:r>
              <a:rPr lang="en-US" sz="2800" dirty="0">
                <a:solidFill>
                  <a:prstClr val="black"/>
                </a:solidFill>
                <a:latin typeface="Alegreya Bold" panose="020B060402020202020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legreya Bold" panose="020B0604020202020204" charset="0"/>
              </a:rPr>
              <a:t>hubungan</a:t>
            </a:r>
            <a:r>
              <a:rPr lang="en-US" sz="2800" dirty="0">
                <a:solidFill>
                  <a:prstClr val="black"/>
                </a:solidFill>
                <a:latin typeface="Alegreya Bold" panose="020B060402020202020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legreya Bold" panose="020B0604020202020204" charset="0"/>
              </a:rPr>
              <a:t>fungsional</a:t>
            </a:r>
            <a:r>
              <a:rPr lang="en-US" sz="2800" dirty="0">
                <a:solidFill>
                  <a:prstClr val="black"/>
                </a:solidFill>
                <a:latin typeface="Alegreya Bold" panose="020B060402020202020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legreya Bold" panose="020B0604020202020204" charset="0"/>
              </a:rPr>
              <a:t>dari</a:t>
            </a:r>
            <a:r>
              <a:rPr lang="en-US" sz="2800" dirty="0">
                <a:solidFill>
                  <a:prstClr val="black"/>
                </a:solidFill>
                <a:latin typeface="Alegreya Bold" panose="020B060402020202020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legreya Bold" panose="020B0604020202020204" charset="0"/>
              </a:rPr>
              <a:t>satu</a:t>
            </a:r>
            <a:r>
              <a:rPr lang="en-US" sz="2800" dirty="0">
                <a:solidFill>
                  <a:prstClr val="black"/>
                </a:solidFill>
                <a:latin typeface="Alegreya Bold" panose="020B060402020202020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legreya Bold" panose="020B0604020202020204" charset="0"/>
              </a:rPr>
              <a:t>atau</a:t>
            </a:r>
            <a:r>
              <a:rPr lang="en-US" sz="2800" dirty="0">
                <a:solidFill>
                  <a:prstClr val="black"/>
                </a:solidFill>
                <a:latin typeface="Alegreya Bold" panose="020B060402020202020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legreya Bold" panose="020B0604020202020204" charset="0"/>
              </a:rPr>
              <a:t>beberapa</a:t>
            </a:r>
            <a:r>
              <a:rPr lang="en-US" sz="2800" dirty="0">
                <a:solidFill>
                  <a:prstClr val="black"/>
                </a:solidFill>
                <a:latin typeface="Alegreya Bold" panose="020B060402020202020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legreya Bold" panose="020B0604020202020204" charset="0"/>
              </a:rPr>
              <a:t>peubah</a:t>
            </a:r>
            <a:r>
              <a:rPr lang="en-US" sz="2800" dirty="0">
                <a:solidFill>
                  <a:prstClr val="black"/>
                </a:solidFill>
                <a:latin typeface="Alegreya Bold" panose="020B060402020202020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legreya Bold" panose="020B0604020202020204" charset="0"/>
              </a:rPr>
              <a:t>bebas</a:t>
            </a:r>
            <a:r>
              <a:rPr lang="en-US" sz="2800" dirty="0">
                <a:solidFill>
                  <a:prstClr val="black"/>
                </a:solidFill>
                <a:latin typeface="Alegreya Bold" panose="020B0604020202020204" charset="0"/>
              </a:rPr>
              <a:t> (</a:t>
            </a:r>
            <a:r>
              <a:rPr lang="en-US" sz="2800" dirty="0" err="1">
                <a:solidFill>
                  <a:prstClr val="black"/>
                </a:solidFill>
                <a:latin typeface="Alegreya Bold" panose="020B0604020202020204" charset="0"/>
              </a:rPr>
              <a:t>peubah</a:t>
            </a:r>
            <a:r>
              <a:rPr lang="en-US" sz="2800" dirty="0">
                <a:solidFill>
                  <a:prstClr val="black"/>
                </a:solidFill>
                <a:latin typeface="Alegreya Bold" panose="020B0604020202020204" charset="0"/>
              </a:rPr>
              <a:t> yang </a:t>
            </a:r>
            <a:r>
              <a:rPr lang="en-US" sz="2800" dirty="0" err="1">
                <a:solidFill>
                  <a:prstClr val="black"/>
                </a:solidFill>
                <a:latin typeface="Alegreya Bold" panose="020B0604020202020204" charset="0"/>
              </a:rPr>
              <a:t>mempengaruhi</a:t>
            </a:r>
            <a:r>
              <a:rPr lang="en-US" sz="2800" dirty="0">
                <a:solidFill>
                  <a:prstClr val="black"/>
                </a:solidFill>
                <a:latin typeface="Alegreya Bold" panose="020B0604020202020204" charset="0"/>
              </a:rPr>
              <a:t>) </a:t>
            </a:r>
            <a:r>
              <a:rPr lang="en-US" sz="2800" dirty="0" err="1">
                <a:solidFill>
                  <a:prstClr val="black"/>
                </a:solidFill>
                <a:latin typeface="Alegreya Bold" panose="020B0604020202020204" charset="0"/>
              </a:rPr>
              <a:t>terhadap</a:t>
            </a:r>
            <a:r>
              <a:rPr lang="en-US" sz="2800" dirty="0">
                <a:solidFill>
                  <a:prstClr val="black"/>
                </a:solidFill>
                <a:latin typeface="Alegreya Bold" panose="020B060402020202020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legreya Bold" panose="020B0604020202020204" charset="0"/>
              </a:rPr>
              <a:t>satu</a:t>
            </a:r>
            <a:r>
              <a:rPr lang="en-US" sz="2800" dirty="0">
                <a:solidFill>
                  <a:prstClr val="black"/>
                </a:solidFill>
                <a:latin typeface="Alegreya Bold" panose="020B060402020202020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legreya Bold" panose="020B0604020202020204" charset="0"/>
              </a:rPr>
              <a:t>peubah</a:t>
            </a:r>
            <a:r>
              <a:rPr lang="en-US" sz="2800" dirty="0">
                <a:solidFill>
                  <a:prstClr val="black"/>
                </a:solidFill>
                <a:latin typeface="Alegreya Bold" panose="020B060402020202020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legreya Bold" panose="020B0604020202020204" charset="0"/>
              </a:rPr>
              <a:t>tak</a:t>
            </a:r>
            <a:r>
              <a:rPr lang="en-US" sz="2800" dirty="0">
                <a:solidFill>
                  <a:prstClr val="black"/>
                </a:solidFill>
                <a:latin typeface="Alegreya Bold" panose="020B060402020202020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legreya Bold" panose="020B0604020202020204" charset="0"/>
              </a:rPr>
              <a:t>bebas</a:t>
            </a:r>
            <a:r>
              <a:rPr lang="en-US" sz="2800" dirty="0">
                <a:solidFill>
                  <a:prstClr val="black"/>
                </a:solidFill>
                <a:latin typeface="Alegreya Bold" panose="020B0604020202020204" charset="0"/>
              </a:rPr>
              <a:t> (</a:t>
            </a:r>
            <a:r>
              <a:rPr lang="en-US" sz="2800" dirty="0" err="1">
                <a:solidFill>
                  <a:prstClr val="black"/>
                </a:solidFill>
                <a:latin typeface="Alegreya Bold" panose="020B0604020202020204" charset="0"/>
              </a:rPr>
              <a:t>peubah</a:t>
            </a:r>
            <a:r>
              <a:rPr lang="en-US" sz="2800" dirty="0">
                <a:solidFill>
                  <a:prstClr val="black"/>
                </a:solidFill>
                <a:latin typeface="Alegreya Bold" panose="020B0604020202020204" charset="0"/>
              </a:rPr>
              <a:t> yang </a:t>
            </a:r>
            <a:r>
              <a:rPr lang="en-US" sz="2800" dirty="0" err="1">
                <a:solidFill>
                  <a:prstClr val="black"/>
                </a:solidFill>
                <a:latin typeface="Alegreya Bold" panose="020B0604020202020204" charset="0"/>
              </a:rPr>
              <a:t>dipengaruhi</a:t>
            </a:r>
            <a:r>
              <a:rPr lang="en-US" sz="2800" dirty="0">
                <a:solidFill>
                  <a:prstClr val="black"/>
                </a:solidFill>
                <a:latin typeface="Alegreya Bold" panose="020B0604020202020204" charset="0"/>
              </a:rPr>
              <a:t>)</a:t>
            </a:r>
          </a:p>
          <a:p>
            <a:pPr marL="0" lvl="0" indent="0" algn="just">
              <a:lnSpc>
                <a:spcPct val="80000"/>
              </a:lnSpc>
              <a:spcBef>
                <a:spcPts val="1000"/>
              </a:spcBef>
              <a:buNone/>
            </a:pPr>
            <a:endParaRPr lang="en-US" sz="2800" dirty="0">
              <a:solidFill>
                <a:prstClr val="black"/>
              </a:solidFill>
              <a:latin typeface="Alegreya Bold" panose="020B0604020202020204" charset="0"/>
            </a:endParaRPr>
          </a:p>
          <a:p>
            <a:pPr marL="228600" lvl="0" indent="-228600" algn="just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  <a:latin typeface="Alegreya Bold" panose="020B0604020202020204" charset="0"/>
              </a:rPr>
              <a:t>Korelasi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legreya Bold" panose="020B060402020202020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legreya Bold" panose="020B0604020202020204" charset="0"/>
              </a:rPr>
              <a:t>merupakan</a:t>
            </a:r>
            <a:r>
              <a:rPr lang="en-US" sz="2800" dirty="0">
                <a:solidFill>
                  <a:prstClr val="black"/>
                </a:solidFill>
                <a:latin typeface="Alegreya Bold" panose="020B060402020202020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legreya Bold" panose="020B0604020202020204" charset="0"/>
              </a:rPr>
              <a:t>ukuran</a:t>
            </a:r>
            <a:r>
              <a:rPr lang="en-US" sz="2800" dirty="0">
                <a:solidFill>
                  <a:prstClr val="black"/>
                </a:solidFill>
                <a:latin typeface="Alegreya Bold" panose="020B060402020202020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legreya Bold" panose="020B0604020202020204" charset="0"/>
              </a:rPr>
              <a:t>kekuatan</a:t>
            </a:r>
            <a:r>
              <a:rPr lang="en-US" sz="2800" dirty="0">
                <a:solidFill>
                  <a:prstClr val="black"/>
                </a:solidFill>
                <a:latin typeface="Alegreya Bold" panose="020B060402020202020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legreya Bold" panose="020B0604020202020204" charset="0"/>
              </a:rPr>
              <a:t>hubungan</a:t>
            </a:r>
            <a:r>
              <a:rPr lang="en-US" sz="2800" dirty="0">
                <a:solidFill>
                  <a:prstClr val="black"/>
                </a:solidFill>
                <a:latin typeface="Alegreya Bold" panose="020B060402020202020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legreya Bold" panose="020B0604020202020204" charset="0"/>
              </a:rPr>
              <a:t>dua</a:t>
            </a:r>
            <a:r>
              <a:rPr lang="en-US" sz="2800" dirty="0">
                <a:solidFill>
                  <a:prstClr val="black"/>
                </a:solidFill>
                <a:latin typeface="Alegreya Bold" panose="020B060402020202020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legreya Bold" panose="020B0604020202020204" charset="0"/>
              </a:rPr>
              <a:t>peubah</a:t>
            </a:r>
            <a:r>
              <a:rPr lang="en-US" sz="2800" dirty="0">
                <a:solidFill>
                  <a:prstClr val="black"/>
                </a:solidFill>
                <a:latin typeface="Alegreya Bold" panose="020B0604020202020204" charset="0"/>
              </a:rPr>
              <a:t> (</a:t>
            </a:r>
            <a:r>
              <a:rPr lang="en-US" sz="2800" dirty="0" err="1">
                <a:solidFill>
                  <a:prstClr val="black"/>
                </a:solidFill>
                <a:latin typeface="Alegreya Bold" panose="020B0604020202020204" charset="0"/>
              </a:rPr>
              <a:t>tidak</a:t>
            </a:r>
            <a:r>
              <a:rPr lang="en-US" sz="2800" dirty="0">
                <a:solidFill>
                  <a:prstClr val="black"/>
                </a:solidFill>
                <a:latin typeface="Alegreya Bold" panose="020B060402020202020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legreya Bold" panose="020B0604020202020204" charset="0"/>
              </a:rPr>
              <a:t>harus</a:t>
            </a:r>
            <a:r>
              <a:rPr lang="en-US" sz="2800" dirty="0">
                <a:solidFill>
                  <a:prstClr val="black"/>
                </a:solidFill>
                <a:latin typeface="Alegreya Bold" panose="020B060402020202020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legreya Bold" panose="020B0604020202020204" charset="0"/>
              </a:rPr>
              <a:t>memiliki</a:t>
            </a:r>
            <a:r>
              <a:rPr lang="en-US" sz="2800" dirty="0">
                <a:solidFill>
                  <a:prstClr val="black"/>
                </a:solidFill>
                <a:latin typeface="Alegreya Bold" panose="020B060402020202020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legreya Bold" panose="020B0604020202020204" charset="0"/>
              </a:rPr>
              <a:t>hubungan</a:t>
            </a:r>
            <a:r>
              <a:rPr lang="en-US" sz="2800" dirty="0">
                <a:solidFill>
                  <a:prstClr val="black"/>
                </a:solidFill>
                <a:latin typeface="Alegreya Bold" panose="020B060402020202020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legreya Bold" panose="020B0604020202020204" charset="0"/>
              </a:rPr>
              <a:t>sebab</a:t>
            </a:r>
            <a:r>
              <a:rPr lang="en-US" sz="2800" dirty="0">
                <a:solidFill>
                  <a:prstClr val="black"/>
                </a:solidFill>
                <a:latin typeface="Alegreya Bold" panose="020B060402020202020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legreya Bold" panose="020B0604020202020204" charset="0"/>
              </a:rPr>
              <a:t>akibat</a:t>
            </a:r>
            <a:r>
              <a:rPr lang="en-US" sz="2800" dirty="0">
                <a:solidFill>
                  <a:prstClr val="black"/>
                </a:solidFill>
                <a:latin typeface="Alegreya Bold" panose="020B0604020202020204" charset="0"/>
              </a:rPr>
              <a:t>)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  <a:latin typeface="Alegreya Bold" panose="020B060402020202020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87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/>
              <a:t>ANALISIS KORELASI DATA TUNGGAL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legreya Bold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 algn="just">
              <a:spcBef>
                <a:spcPts val="580"/>
              </a:spcBef>
              <a:buFont typeface="Wingdings 2"/>
              <a:buChar char=""/>
              <a:tabLst>
                <a:tab pos="682625" algn="l"/>
                <a:tab pos="1092200" algn="l"/>
              </a:tabLst>
              <a:defRPr/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Jenis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Variabel</a:t>
            </a:r>
            <a:endParaRPr lang="en-US" b="1" dirty="0">
              <a:solidFill>
                <a:schemeClr val="bg2">
                  <a:lumMod val="25000"/>
                </a:schemeClr>
              </a:solidFill>
              <a:cs typeface="Times New Roman" pitchFamily="18" charset="0"/>
            </a:endParaRPr>
          </a:p>
          <a:p>
            <a:pPr marL="274320" indent="-274320" algn="just">
              <a:spcBef>
                <a:spcPts val="580"/>
              </a:spcBef>
              <a:buFont typeface="Arial" panose="020B0604020202020204" pitchFamily="34" charset="0"/>
              <a:buNone/>
              <a:tabLst>
                <a:tab pos="682625" algn="l"/>
                <a:tab pos="1092200" algn="l"/>
              </a:tabLst>
              <a:defRPr/>
            </a:pPr>
            <a:r>
              <a:rPr lang="en-US" dirty="0">
                <a:cs typeface="Times New Roman" pitchFamily="18" charset="0"/>
              </a:rPr>
              <a:t>	Y	=	</a:t>
            </a:r>
            <a:r>
              <a:rPr lang="en-US" dirty="0" err="1">
                <a:cs typeface="Times New Roman" pitchFamily="18" charset="0"/>
              </a:rPr>
              <a:t>variabel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dependen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terikat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tergantung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kriterium</a:t>
            </a:r>
            <a:r>
              <a:rPr lang="en-US" dirty="0">
                <a:cs typeface="Times New Roman" pitchFamily="18" charset="0"/>
              </a:rPr>
              <a:t>.</a:t>
            </a:r>
          </a:p>
          <a:p>
            <a:pPr marL="274320" indent="-274320" algn="just">
              <a:spcBef>
                <a:spcPts val="580"/>
              </a:spcBef>
              <a:buFont typeface="Arial" panose="020B0604020202020204" pitchFamily="34" charset="0"/>
              <a:buNone/>
              <a:tabLst>
                <a:tab pos="682625" algn="l"/>
                <a:tab pos="1092200" algn="l"/>
              </a:tabLst>
              <a:defRPr/>
            </a:pPr>
            <a:r>
              <a:rPr lang="en-US" dirty="0">
                <a:cs typeface="Times New Roman" pitchFamily="18" charset="0"/>
              </a:rPr>
              <a:t>	X	=	</a:t>
            </a:r>
            <a:r>
              <a:rPr lang="en-US" dirty="0" err="1">
                <a:cs typeface="Times New Roman" pitchFamily="18" charset="0"/>
              </a:rPr>
              <a:t>variabel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independen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bebas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tak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tergantung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prediktor</a:t>
            </a:r>
            <a:r>
              <a:rPr lang="en-US" dirty="0">
                <a:cs typeface="Times New Roman" pitchFamily="18" charset="0"/>
              </a:rPr>
              <a:t>. </a:t>
            </a:r>
          </a:p>
          <a:p>
            <a:pPr marL="274320" indent="-274320" algn="just">
              <a:spcBef>
                <a:spcPts val="580"/>
              </a:spcBef>
              <a:buFont typeface="Arial" panose="020B0604020202020204" pitchFamily="34" charset="0"/>
              <a:buNone/>
              <a:tabLst>
                <a:tab pos="682625" algn="l"/>
                <a:tab pos="1092200" algn="l"/>
              </a:tabLst>
              <a:defRPr/>
            </a:pPr>
            <a:r>
              <a:rPr lang="sv-SE" dirty="0"/>
              <a:t>	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Variabel terikat </a:t>
            </a:r>
            <a:r>
              <a:rPr lang="sv-SE" b="1" dirty="0">
                <a:solidFill>
                  <a:srgbClr val="FF0000"/>
                </a:solidFill>
              </a:rPr>
              <a:t>(</a:t>
            </a:r>
            <a:r>
              <a:rPr lang="sv-SE" b="1" i="1" dirty="0">
                <a:solidFill>
                  <a:srgbClr val="FF0000"/>
                </a:solidFill>
              </a:rPr>
              <a:t>dependent variable atau response variable</a:t>
            </a:r>
            <a:r>
              <a:rPr lang="sv-SE" b="1" dirty="0">
                <a:solidFill>
                  <a:srgbClr val="FF0000"/>
                </a:solidFill>
              </a:rPr>
              <a:t>)</a:t>
            </a:r>
            <a:r>
              <a:rPr lang="sv-SE" dirty="0">
                <a:solidFill>
                  <a:srgbClr val="FF0000"/>
                </a:solidFill>
              </a:rPr>
              <a:t> </a:t>
            </a:r>
            <a:r>
              <a:rPr lang="sv-SE" dirty="0"/>
              <a:t>adalah variabel yang nilainya akan diramalkan dan biasanya diplot pada sumbu tegak (sumbu-y). </a:t>
            </a:r>
          </a:p>
          <a:p>
            <a:pPr marL="274320" indent="-274320" algn="just">
              <a:spcBef>
                <a:spcPts val="580"/>
              </a:spcBef>
              <a:buFont typeface="Arial" panose="020B0604020202020204" pitchFamily="34" charset="0"/>
              <a:buNone/>
              <a:tabLst>
                <a:tab pos="682625" algn="l"/>
                <a:tab pos="1092200" algn="l"/>
              </a:tabLst>
              <a:defRPr/>
            </a:pPr>
            <a:r>
              <a:rPr lang="sv-SE" dirty="0"/>
              <a:t>	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Variabel bebas </a:t>
            </a:r>
            <a:r>
              <a:rPr lang="sv-SE" b="1" dirty="0">
                <a:solidFill>
                  <a:srgbClr val="FF0000"/>
                </a:solidFill>
              </a:rPr>
              <a:t>(</a:t>
            </a:r>
            <a:r>
              <a:rPr lang="sv-SE" b="1" i="1" dirty="0">
                <a:solidFill>
                  <a:srgbClr val="FF0000"/>
                </a:solidFill>
              </a:rPr>
              <a:t>independent variable atau explanatory variable</a:t>
            </a:r>
            <a:r>
              <a:rPr lang="sv-SE" b="1" dirty="0">
                <a:solidFill>
                  <a:srgbClr val="FF0000"/>
                </a:solidFill>
              </a:rPr>
              <a:t>) </a:t>
            </a:r>
            <a:r>
              <a:rPr lang="sv-SE" dirty="0"/>
              <a:t>adalah variabel yang diasumsikan memberikan pengaruh terhadap variasi variabel terikat dan biasanya diplot pada sumbu datar (sumbu-x).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1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/>
              <a:t>ANALISIS KORELASI DATA TUNGGAL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legreya Bold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dirty="0" err="1"/>
              <a:t>Dua</a:t>
            </a:r>
            <a:r>
              <a:rPr lang="en-US" sz="3200" dirty="0"/>
              <a:t> </a:t>
            </a:r>
            <a:r>
              <a:rPr lang="en-US" sz="3200" dirty="0" err="1"/>
              <a:t>buah</a:t>
            </a:r>
            <a:r>
              <a:rPr lang="en-US" sz="3200" dirty="0"/>
              <a:t> </a:t>
            </a:r>
            <a:r>
              <a:rPr lang="en-US" sz="3200" dirty="0" err="1"/>
              <a:t>variabel</a:t>
            </a:r>
            <a:r>
              <a:rPr lang="en-US" sz="3200" dirty="0"/>
              <a:t> X </a:t>
            </a:r>
            <a:r>
              <a:rPr lang="en-US" sz="3200" dirty="0" err="1"/>
              <a:t>dan</a:t>
            </a:r>
            <a:r>
              <a:rPr lang="en-US" sz="3200" dirty="0"/>
              <a:t> Y </a:t>
            </a:r>
            <a:r>
              <a:rPr lang="en-US" sz="3200" dirty="0" err="1"/>
              <a:t>mempunyai</a:t>
            </a:r>
            <a:r>
              <a:rPr lang="en-US" sz="3200" dirty="0"/>
              <a:t> </a:t>
            </a:r>
            <a:r>
              <a:rPr lang="en-US" sz="3200" dirty="0" err="1"/>
              <a:t>hubungan</a:t>
            </a:r>
            <a:r>
              <a:rPr lang="en-US" sz="3200" dirty="0"/>
              <a:t> yang </a:t>
            </a:r>
            <a:r>
              <a:rPr lang="en-US" sz="3200" dirty="0" err="1"/>
              <a:t>positif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negatif</a:t>
            </a:r>
            <a:r>
              <a:rPr lang="en-US" sz="3200" dirty="0"/>
              <a:t>.</a:t>
            </a:r>
          </a:p>
          <a:p>
            <a:pPr algn="just"/>
            <a:r>
              <a:rPr lang="en-US" sz="3200" dirty="0" err="1"/>
              <a:t>Hubungan</a:t>
            </a:r>
            <a:r>
              <a:rPr lang="en-US" sz="3200" dirty="0"/>
              <a:t> X dan Y </a:t>
            </a:r>
            <a:r>
              <a:rPr lang="en-US" sz="3200" dirty="0" err="1"/>
              <a:t>dikatakan</a:t>
            </a:r>
            <a:r>
              <a:rPr lang="en-US" sz="3200" dirty="0"/>
              <a:t> </a:t>
            </a:r>
            <a:r>
              <a:rPr lang="en-US" sz="3200" dirty="0" err="1"/>
              <a:t>positif</a:t>
            </a:r>
            <a:r>
              <a:rPr lang="en-US" sz="3200" dirty="0"/>
              <a:t> </a:t>
            </a:r>
            <a:r>
              <a:rPr lang="en-US" sz="3200" dirty="0" err="1"/>
              <a:t>apabila</a:t>
            </a:r>
            <a:r>
              <a:rPr lang="en-US" sz="3200" dirty="0"/>
              <a:t> </a:t>
            </a:r>
            <a:r>
              <a:rPr lang="en-US" sz="3200" dirty="0" err="1"/>
              <a:t>kenaikan</a:t>
            </a:r>
            <a:r>
              <a:rPr lang="en-US" sz="3200" dirty="0"/>
              <a:t> (</a:t>
            </a:r>
            <a:r>
              <a:rPr lang="en-US" sz="3200" dirty="0" err="1"/>
              <a:t>penurunan</a:t>
            </a:r>
            <a:r>
              <a:rPr lang="en-US" sz="3200" dirty="0"/>
              <a:t>) pada </a:t>
            </a:r>
            <a:r>
              <a:rPr lang="en-US" sz="3200" dirty="0" err="1"/>
              <a:t>umumnya</a:t>
            </a:r>
            <a:r>
              <a:rPr lang="en-US" sz="3200" dirty="0"/>
              <a:t> </a:t>
            </a:r>
            <a:r>
              <a:rPr lang="en-US" sz="3200" dirty="0" err="1"/>
              <a:t>diikuti</a:t>
            </a:r>
            <a:r>
              <a:rPr lang="en-US" sz="3200" dirty="0"/>
              <a:t> oleh </a:t>
            </a:r>
            <a:r>
              <a:rPr lang="en-US" sz="3200" dirty="0" err="1"/>
              <a:t>kenaikan</a:t>
            </a:r>
            <a:r>
              <a:rPr lang="en-US" sz="3200" dirty="0"/>
              <a:t> (</a:t>
            </a:r>
            <a:r>
              <a:rPr lang="en-US" sz="3200" dirty="0" err="1"/>
              <a:t>penurunan</a:t>
            </a:r>
            <a:r>
              <a:rPr lang="en-US" sz="3200" dirty="0"/>
              <a:t>) Y.</a:t>
            </a:r>
          </a:p>
          <a:p>
            <a:pPr algn="just"/>
            <a:r>
              <a:rPr lang="en-US" sz="3200" dirty="0" err="1"/>
              <a:t>Hubungan</a:t>
            </a:r>
            <a:r>
              <a:rPr lang="en-US" sz="3200" dirty="0"/>
              <a:t> X dan Y </a:t>
            </a:r>
            <a:r>
              <a:rPr lang="en-US" sz="3200" dirty="0" err="1"/>
              <a:t>dikatakan</a:t>
            </a:r>
            <a:r>
              <a:rPr lang="en-US" sz="3200" dirty="0"/>
              <a:t> </a:t>
            </a:r>
            <a:r>
              <a:rPr lang="en-US" sz="3200" dirty="0" err="1"/>
              <a:t>negatif</a:t>
            </a:r>
            <a:r>
              <a:rPr lang="en-US" sz="3200" dirty="0"/>
              <a:t> </a:t>
            </a:r>
            <a:r>
              <a:rPr lang="en-US" sz="3200" dirty="0" err="1"/>
              <a:t>apabila</a:t>
            </a:r>
            <a:r>
              <a:rPr lang="en-US" sz="3200" dirty="0"/>
              <a:t> </a:t>
            </a:r>
            <a:r>
              <a:rPr lang="en-US" sz="3200" dirty="0" err="1"/>
              <a:t>kenaikan</a:t>
            </a:r>
            <a:r>
              <a:rPr lang="en-US" sz="3200" dirty="0"/>
              <a:t> (</a:t>
            </a:r>
            <a:r>
              <a:rPr lang="en-US" sz="3200" dirty="0" err="1"/>
              <a:t>penurunan</a:t>
            </a:r>
            <a:r>
              <a:rPr lang="en-US" sz="3200" dirty="0"/>
              <a:t>) pada </a:t>
            </a:r>
            <a:r>
              <a:rPr lang="en-US" sz="3200" dirty="0" err="1"/>
              <a:t>umumnya</a:t>
            </a:r>
            <a:r>
              <a:rPr lang="en-US" sz="3200" dirty="0"/>
              <a:t> </a:t>
            </a:r>
            <a:r>
              <a:rPr lang="en-US" sz="3200" dirty="0" err="1"/>
              <a:t>diikuti</a:t>
            </a:r>
            <a:r>
              <a:rPr lang="en-US" sz="3200" dirty="0"/>
              <a:t> oleh </a:t>
            </a:r>
            <a:r>
              <a:rPr lang="en-US" sz="3200" dirty="0" err="1"/>
              <a:t>penurunan</a:t>
            </a:r>
            <a:r>
              <a:rPr lang="en-US" sz="3200" dirty="0"/>
              <a:t> (</a:t>
            </a:r>
            <a:r>
              <a:rPr lang="en-US" sz="3200" dirty="0" err="1"/>
              <a:t>kenaikan</a:t>
            </a:r>
            <a:r>
              <a:rPr lang="en-US" sz="3200" dirty="0"/>
              <a:t>) Y.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493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/>
              <a:t>ANALISIS KORELASI DATA TUNGGAL</a:t>
            </a:r>
            <a:endParaRPr lang="en-US" dirty="0"/>
          </a:p>
        </p:txBody>
      </p:sp>
      <p:grpSp>
        <p:nvGrpSpPr>
          <p:cNvPr id="5" name="Group 154"/>
          <p:cNvGrpSpPr>
            <a:grpSpLocks/>
          </p:cNvGrpSpPr>
          <p:nvPr/>
        </p:nvGrpSpPr>
        <p:grpSpPr bwMode="auto">
          <a:xfrm>
            <a:off x="2590800" y="1604964"/>
            <a:ext cx="7543800" cy="4033837"/>
            <a:chOff x="954" y="1443"/>
            <a:chExt cx="2544" cy="1145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954" y="1443"/>
              <a:ext cx="1197" cy="864"/>
            </a:xfrm>
            <a:custGeom>
              <a:avLst/>
              <a:gdLst>
                <a:gd name="T0" fmla="*/ 0 w 2992"/>
                <a:gd name="T1" fmla="*/ 0 h 2520"/>
                <a:gd name="T2" fmla="*/ 0 w 2992"/>
                <a:gd name="T3" fmla="*/ 101 h 2520"/>
                <a:gd name="T4" fmla="*/ 192 w 2992"/>
                <a:gd name="T5" fmla="*/ 101 h 2520"/>
                <a:gd name="T6" fmla="*/ 0 60000 65536"/>
                <a:gd name="T7" fmla="*/ 0 60000 65536"/>
                <a:gd name="T8" fmla="*/ 0 60000 65536"/>
                <a:gd name="T9" fmla="*/ 0 w 2992"/>
                <a:gd name="T10" fmla="*/ 0 h 2520"/>
                <a:gd name="T11" fmla="*/ 2992 w 2992"/>
                <a:gd name="T12" fmla="*/ 2520 h 25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92" h="2520">
                  <a:moveTo>
                    <a:pt x="0" y="0"/>
                  </a:moveTo>
                  <a:lnTo>
                    <a:pt x="0" y="2520"/>
                  </a:lnTo>
                  <a:lnTo>
                    <a:pt x="2992" y="252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2301" y="1443"/>
              <a:ext cx="1197" cy="864"/>
            </a:xfrm>
            <a:custGeom>
              <a:avLst/>
              <a:gdLst>
                <a:gd name="T0" fmla="*/ 0 w 2992"/>
                <a:gd name="T1" fmla="*/ 0 h 2520"/>
                <a:gd name="T2" fmla="*/ 0 w 2992"/>
                <a:gd name="T3" fmla="*/ 101 h 2520"/>
                <a:gd name="T4" fmla="*/ 192 w 2992"/>
                <a:gd name="T5" fmla="*/ 101 h 2520"/>
                <a:gd name="T6" fmla="*/ 0 60000 65536"/>
                <a:gd name="T7" fmla="*/ 0 60000 65536"/>
                <a:gd name="T8" fmla="*/ 0 60000 65536"/>
                <a:gd name="T9" fmla="*/ 0 w 2992"/>
                <a:gd name="T10" fmla="*/ 0 h 2520"/>
                <a:gd name="T11" fmla="*/ 2992 w 2992"/>
                <a:gd name="T12" fmla="*/ 2520 h 25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92" h="2520">
                  <a:moveTo>
                    <a:pt x="0" y="0"/>
                  </a:moveTo>
                  <a:lnTo>
                    <a:pt x="0" y="2520"/>
                  </a:lnTo>
                  <a:lnTo>
                    <a:pt x="2992" y="252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Oval 6"/>
            <p:cNvSpPr>
              <a:spLocks noChangeAspect="1" noChangeArrowheads="1"/>
            </p:cNvSpPr>
            <p:nvPr/>
          </p:nvSpPr>
          <p:spPr bwMode="auto">
            <a:xfrm>
              <a:off x="1179" y="2091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9" name="Oval 7"/>
            <p:cNvSpPr>
              <a:spLocks noChangeAspect="1" noChangeArrowheads="1"/>
            </p:cNvSpPr>
            <p:nvPr/>
          </p:nvSpPr>
          <p:spPr bwMode="auto">
            <a:xfrm>
              <a:off x="1200" y="2187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0" name="Oval 8"/>
            <p:cNvSpPr>
              <a:spLocks noChangeAspect="1" noChangeArrowheads="1"/>
            </p:cNvSpPr>
            <p:nvPr/>
          </p:nvSpPr>
          <p:spPr bwMode="auto">
            <a:xfrm>
              <a:off x="1298" y="2134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1" name="Oval 9"/>
            <p:cNvSpPr>
              <a:spLocks noChangeAspect="1" noChangeArrowheads="1"/>
            </p:cNvSpPr>
            <p:nvPr/>
          </p:nvSpPr>
          <p:spPr bwMode="auto">
            <a:xfrm>
              <a:off x="1392" y="2019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2" name="Oval 10"/>
            <p:cNvSpPr>
              <a:spLocks noChangeAspect="1" noChangeArrowheads="1"/>
            </p:cNvSpPr>
            <p:nvPr/>
          </p:nvSpPr>
          <p:spPr bwMode="auto">
            <a:xfrm>
              <a:off x="1488" y="1947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3" name="Oval 11"/>
            <p:cNvSpPr>
              <a:spLocks noChangeAspect="1" noChangeArrowheads="1"/>
            </p:cNvSpPr>
            <p:nvPr/>
          </p:nvSpPr>
          <p:spPr bwMode="auto">
            <a:xfrm>
              <a:off x="1584" y="1875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4" name="Oval 12"/>
            <p:cNvSpPr>
              <a:spLocks noChangeAspect="1" noChangeArrowheads="1"/>
            </p:cNvSpPr>
            <p:nvPr/>
          </p:nvSpPr>
          <p:spPr bwMode="auto">
            <a:xfrm>
              <a:off x="1680" y="1803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5" name="Oval 13"/>
            <p:cNvSpPr>
              <a:spLocks noChangeAspect="1" noChangeArrowheads="1"/>
            </p:cNvSpPr>
            <p:nvPr/>
          </p:nvSpPr>
          <p:spPr bwMode="auto">
            <a:xfrm>
              <a:off x="1852" y="1689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6" name="Oval 14"/>
            <p:cNvSpPr>
              <a:spLocks noChangeAspect="1" noChangeArrowheads="1"/>
            </p:cNvSpPr>
            <p:nvPr/>
          </p:nvSpPr>
          <p:spPr bwMode="auto">
            <a:xfrm>
              <a:off x="1254" y="2091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7" name="Oval 15"/>
            <p:cNvSpPr>
              <a:spLocks noChangeAspect="1" noChangeArrowheads="1"/>
            </p:cNvSpPr>
            <p:nvPr/>
          </p:nvSpPr>
          <p:spPr bwMode="auto">
            <a:xfrm>
              <a:off x="1254" y="2019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8" name="Oval 16"/>
            <p:cNvSpPr>
              <a:spLocks noChangeAspect="1" noChangeArrowheads="1"/>
            </p:cNvSpPr>
            <p:nvPr/>
          </p:nvSpPr>
          <p:spPr bwMode="auto">
            <a:xfrm>
              <a:off x="1316" y="2014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9" name="Oval 17"/>
            <p:cNvSpPr>
              <a:spLocks noChangeAspect="1" noChangeArrowheads="1"/>
            </p:cNvSpPr>
            <p:nvPr/>
          </p:nvSpPr>
          <p:spPr bwMode="auto">
            <a:xfrm>
              <a:off x="1822" y="1659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20" name="Oval 18"/>
            <p:cNvSpPr>
              <a:spLocks noChangeAspect="1" noChangeArrowheads="1"/>
            </p:cNvSpPr>
            <p:nvPr/>
          </p:nvSpPr>
          <p:spPr bwMode="auto">
            <a:xfrm>
              <a:off x="1523" y="1875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21" name="Oval 19"/>
            <p:cNvSpPr>
              <a:spLocks noChangeAspect="1" noChangeArrowheads="1"/>
            </p:cNvSpPr>
            <p:nvPr/>
          </p:nvSpPr>
          <p:spPr bwMode="auto">
            <a:xfrm>
              <a:off x="1448" y="1935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22" name="Oval 20"/>
            <p:cNvSpPr>
              <a:spLocks noChangeAspect="1" noChangeArrowheads="1"/>
            </p:cNvSpPr>
            <p:nvPr/>
          </p:nvSpPr>
          <p:spPr bwMode="auto">
            <a:xfrm>
              <a:off x="1104" y="2187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23" name="Oval 21"/>
            <p:cNvSpPr>
              <a:spLocks noChangeAspect="1" noChangeArrowheads="1"/>
            </p:cNvSpPr>
            <p:nvPr/>
          </p:nvSpPr>
          <p:spPr bwMode="auto">
            <a:xfrm>
              <a:off x="1149" y="2163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24" name="Oval 22"/>
            <p:cNvSpPr>
              <a:spLocks noChangeAspect="1" noChangeArrowheads="1"/>
            </p:cNvSpPr>
            <p:nvPr/>
          </p:nvSpPr>
          <p:spPr bwMode="auto">
            <a:xfrm>
              <a:off x="1598" y="1803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25" name="Oval 23"/>
            <p:cNvSpPr>
              <a:spLocks noChangeAspect="1" noChangeArrowheads="1"/>
            </p:cNvSpPr>
            <p:nvPr/>
          </p:nvSpPr>
          <p:spPr bwMode="auto">
            <a:xfrm>
              <a:off x="1328" y="2062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26" name="Oval 24"/>
            <p:cNvSpPr>
              <a:spLocks noChangeAspect="1" noChangeArrowheads="1"/>
            </p:cNvSpPr>
            <p:nvPr/>
          </p:nvSpPr>
          <p:spPr bwMode="auto">
            <a:xfrm>
              <a:off x="1373" y="1947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27" name="Oval 25"/>
            <p:cNvSpPr>
              <a:spLocks noChangeAspect="1" noChangeArrowheads="1"/>
            </p:cNvSpPr>
            <p:nvPr/>
          </p:nvSpPr>
          <p:spPr bwMode="auto">
            <a:xfrm>
              <a:off x="1523" y="1803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28" name="Oval 26"/>
            <p:cNvSpPr>
              <a:spLocks noChangeAspect="1" noChangeArrowheads="1"/>
            </p:cNvSpPr>
            <p:nvPr/>
          </p:nvSpPr>
          <p:spPr bwMode="auto">
            <a:xfrm>
              <a:off x="1451" y="1875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29" name="Oval 27"/>
            <p:cNvSpPr>
              <a:spLocks noChangeAspect="1" noChangeArrowheads="1"/>
            </p:cNvSpPr>
            <p:nvPr/>
          </p:nvSpPr>
          <p:spPr bwMode="auto">
            <a:xfrm>
              <a:off x="1640" y="1731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30" name="Oval 28"/>
            <p:cNvSpPr>
              <a:spLocks noChangeAspect="1" noChangeArrowheads="1"/>
            </p:cNvSpPr>
            <p:nvPr/>
          </p:nvSpPr>
          <p:spPr bwMode="auto">
            <a:xfrm>
              <a:off x="1672" y="1707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31" name="Oval 29"/>
            <p:cNvSpPr>
              <a:spLocks noChangeAspect="1" noChangeArrowheads="1"/>
            </p:cNvSpPr>
            <p:nvPr/>
          </p:nvSpPr>
          <p:spPr bwMode="auto">
            <a:xfrm>
              <a:off x="1747" y="1731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32" name="Oval 30"/>
            <p:cNvSpPr>
              <a:spLocks noChangeAspect="1" noChangeArrowheads="1"/>
            </p:cNvSpPr>
            <p:nvPr/>
          </p:nvSpPr>
          <p:spPr bwMode="auto">
            <a:xfrm>
              <a:off x="1747" y="1659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33" name="Oval 31"/>
            <p:cNvSpPr>
              <a:spLocks noChangeAspect="1" noChangeArrowheads="1"/>
            </p:cNvSpPr>
            <p:nvPr/>
          </p:nvSpPr>
          <p:spPr bwMode="auto">
            <a:xfrm>
              <a:off x="1897" y="1563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34" name="Oval 32"/>
            <p:cNvSpPr>
              <a:spLocks noChangeAspect="1" noChangeArrowheads="1"/>
            </p:cNvSpPr>
            <p:nvPr/>
          </p:nvSpPr>
          <p:spPr bwMode="auto">
            <a:xfrm>
              <a:off x="1672" y="1659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35" name="Oval 33"/>
            <p:cNvSpPr>
              <a:spLocks noChangeAspect="1" noChangeArrowheads="1"/>
            </p:cNvSpPr>
            <p:nvPr/>
          </p:nvSpPr>
          <p:spPr bwMode="auto">
            <a:xfrm>
              <a:off x="1801" y="1587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36" name="Oval 34"/>
            <p:cNvSpPr>
              <a:spLocks noChangeAspect="1" noChangeArrowheads="1"/>
            </p:cNvSpPr>
            <p:nvPr/>
          </p:nvSpPr>
          <p:spPr bwMode="auto">
            <a:xfrm>
              <a:off x="1858" y="1587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37" name="Oval 35"/>
            <p:cNvSpPr>
              <a:spLocks noChangeAspect="1" noChangeArrowheads="1"/>
            </p:cNvSpPr>
            <p:nvPr/>
          </p:nvSpPr>
          <p:spPr bwMode="auto">
            <a:xfrm>
              <a:off x="1900" y="1629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 flipV="1">
              <a:off x="1098" y="1554"/>
              <a:ext cx="852" cy="69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Oval 37"/>
            <p:cNvSpPr>
              <a:spLocks noChangeAspect="1" noChangeArrowheads="1"/>
            </p:cNvSpPr>
            <p:nvPr/>
          </p:nvSpPr>
          <p:spPr bwMode="auto">
            <a:xfrm>
              <a:off x="2604" y="1621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40" name="Oval 38"/>
            <p:cNvSpPr>
              <a:spLocks noChangeAspect="1" noChangeArrowheads="1"/>
            </p:cNvSpPr>
            <p:nvPr/>
          </p:nvSpPr>
          <p:spPr bwMode="auto">
            <a:xfrm>
              <a:off x="2679" y="1729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41" name="Oval 39"/>
            <p:cNvSpPr>
              <a:spLocks noChangeAspect="1" noChangeArrowheads="1"/>
            </p:cNvSpPr>
            <p:nvPr/>
          </p:nvSpPr>
          <p:spPr bwMode="auto">
            <a:xfrm>
              <a:off x="2940" y="1971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42" name="Oval 40"/>
            <p:cNvSpPr>
              <a:spLocks noChangeAspect="1" noChangeArrowheads="1"/>
            </p:cNvSpPr>
            <p:nvPr/>
          </p:nvSpPr>
          <p:spPr bwMode="auto">
            <a:xfrm>
              <a:off x="3043" y="1987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43" name="Oval 41"/>
            <p:cNvSpPr>
              <a:spLocks noChangeAspect="1" noChangeArrowheads="1"/>
            </p:cNvSpPr>
            <p:nvPr/>
          </p:nvSpPr>
          <p:spPr bwMode="auto">
            <a:xfrm>
              <a:off x="2842" y="1711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44" name="Oval 42"/>
            <p:cNvSpPr>
              <a:spLocks noChangeAspect="1" noChangeArrowheads="1"/>
            </p:cNvSpPr>
            <p:nvPr/>
          </p:nvSpPr>
          <p:spPr bwMode="auto">
            <a:xfrm>
              <a:off x="2937" y="1835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45" name="Oval 43"/>
            <p:cNvSpPr>
              <a:spLocks noChangeAspect="1" noChangeArrowheads="1"/>
            </p:cNvSpPr>
            <p:nvPr/>
          </p:nvSpPr>
          <p:spPr bwMode="auto">
            <a:xfrm>
              <a:off x="3038" y="1897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46" name="Oval 44"/>
            <p:cNvSpPr>
              <a:spLocks noChangeAspect="1" noChangeArrowheads="1"/>
            </p:cNvSpPr>
            <p:nvPr/>
          </p:nvSpPr>
          <p:spPr bwMode="auto">
            <a:xfrm>
              <a:off x="3180" y="2005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47" name="Oval 45"/>
            <p:cNvSpPr>
              <a:spLocks noChangeAspect="1" noChangeArrowheads="1"/>
            </p:cNvSpPr>
            <p:nvPr/>
          </p:nvSpPr>
          <p:spPr bwMode="auto">
            <a:xfrm>
              <a:off x="2586" y="1687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48" name="Oval 46"/>
            <p:cNvSpPr>
              <a:spLocks noChangeAspect="1" noChangeArrowheads="1"/>
            </p:cNvSpPr>
            <p:nvPr/>
          </p:nvSpPr>
          <p:spPr bwMode="auto">
            <a:xfrm>
              <a:off x="2514" y="1627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49" name="Oval 47"/>
            <p:cNvSpPr>
              <a:spLocks noChangeAspect="1" noChangeArrowheads="1"/>
            </p:cNvSpPr>
            <p:nvPr/>
          </p:nvSpPr>
          <p:spPr bwMode="auto">
            <a:xfrm>
              <a:off x="3246" y="2121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50" name="Oval 48"/>
            <p:cNvSpPr>
              <a:spLocks noChangeAspect="1" noChangeArrowheads="1"/>
            </p:cNvSpPr>
            <p:nvPr/>
          </p:nvSpPr>
          <p:spPr bwMode="auto">
            <a:xfrm>
              <a:off x="3144" y="1939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51" name="Oval 49"/>
            <p:cNvSpPr>
              <a:spLocks noChangeAspect="1" noChangeArrowheads="1"/>
            </p:cNvSpPr>
            <p:nvPr/>
          </p:nvSpPr>
          <p:spPr bwMode="auto">
            <a:xfrm>
              <a:off x="2876" y="1835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52" name="Oval 50"/>
            <p:cNvSpPr>
              <a:spLocks noChangeAspect="1" noChangeArrowheads="1"/>
            </p:cNvSpPr>
            <p:nvPr/>
          </p:nvSpPr>
          <p:spPr bwMode="auto">
            <a:xfrm>
              <a:off x="2904" y="1879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53" name="Oval 51"/>
            <p:cNvSpPr>
              <a:spLocks noChangeAspect="1" noChangeArrowheads="1"/>
            </p:cNvSpPr>
            <p:nvPr/>
          </p:nvSpPr>
          <p:spPr bwMode="auto">
            <a:xfrm>
              <a:off x="2586" y="1573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54" name="Oval 52"/>
            <p:cNvSpPr>
              <a:spLocks noChangeAspect="1" noChangeArrowheads="1"/>
            </p:cNvSpPr>
            <p:nvPr/>
          </p:nvSpPr>
          <p:spPr bwMode="auto">
            <a:xfrm>
              <a:off x="2610" y="1663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55" name="Oval 53"/>
            <p:cNvSpPr>
              <a:spLocks noChangeAspect="1" noChangeArrowheads="1"/>
            </p:cNvSpPr>
            <p:nvPr/>
          </p:nvSpPr>
          <p:spPr bwMode="auto">
            <a:xfrm>
              <a:off x="2712" y="1759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56" name="Oval 54"/>
            <p:cNvSpPr>
              <a:spLocks noChangeAspect="1" noChangeArrowheads="1"/>
            </p:cNvSpPr>
            <p:nvPr/>
          </p:nvSpPr>
          <p:spPr bwMode="auto">
            <a:xfrm>
              <a:off x="2754" y="1815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57" name="Oval 55"/>
            <p:cNvSpPr>
              <a:spLocks noChangeAspect="1" noChangeArrowheads="1"/>
            </p:cNvSpPr>
            <p:nvPr/>
          </p:nvSpPr>
          <p:spPr bwMode="auto">
            <a:xfrm>
              <a:off x="2970" y="1831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58" name="Oval 56"/>
            <p:cNvSpPr>
              <a:spLocks noChangeAspect="1" noChangeArrowheads="1"/>
            </p:cNvSpPr>
            <p:nvPr/>
          </p:nvSpPr>
          <p:spPr bwMode="auto">
            <a:xfrm>
              <a:off x="2876" y="1763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59" name="Oval 57"/>
            <p:cNvSpPr>
              <a:spLocks noChangeAspect="1" noChangeArrowheads="1"/>
            </p:cNvSpPr>
            <p:nvPr/>
          </p:nvSpPr>
          <p:spPr bwMode="auto">
            <a:xfrm>
              <a:off x="2804" y="1835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60" name="Oval 58"/>
            <p:cNvSpPr>
              <a:spLocks noChangeAspect="1" noChangeArrowheads="1"/>
            </p:cNvSpPr>
            <p:nvPr/>
          </p:nvSpPr>
          <p:spPr bwMode="auto">
            <a:xfrm>
              <a:off x="2940" y="1921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61" name="Oval 59"/>
            <p:cNvSpPr>
              <a:spLocks noChangeAspect="1" noChangeArrowheads="1"/>
            </p:cNvSpPr>
            <p:nvPr/>
          </p:nvSpPr>
          <p:spPr bwMode="auto">
            <a:xfrm>
              <a:off x="3118" y="2105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62" name="Oval 60"/>
            <p:cNvSpPr>
              <a:spLocks noChangeAspect="1" noChangeArrowheads="1"/>
            </p:cNvSpPr>
            <p:nvPr/>
          </p:nvSpPr>
          <p:spPr bwMode="auto">
            <a:xfrm>
              <a:off x="3084" y="2005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63" name="Oval 61"/>
            <p:cNvSpPr>
              <a:spLocks noChangeAspect="1" noChangeArrowheads="1"/>
            </p:cNvSpPr>
            <p:nvPr/>
          </p:nvSpPr>
          <p:spPr bwMode="auto">
            <a:xfrm>
              <a:off x="2742" y="1693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64" name="Oval 62"/>
            <p:cNvSpPr>
              <a:spLocks noChangeAspect="1" noChangeArrowheads="1"/>
            </p:cNvSpPr>
            <p:nvPr/>
          </p:nvSpPr>
          <p:spPr bwMode="auto">
            <a:xfrm>
              <a:off x="2490" y="1591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65" name="Oval 63"/>
            <p:cNvSpPr>
              <a:spLocks noChangeAspect="1" noChangeArrowheads="1"/>
            </p:cNvSpPr>
            <p:nvPr/>
          </p:nvSpPr>
          <p:spPr bwMode="auto">
            <a:xfrm>
              <a:off x="2688" y="1645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66" name="Oval 64"/>
            <p:cNvSpPr>
              <a:spLocks noChangeAspect="1" noChangeArrowheads="1"/>
            </p:cNvSpPr>
            <p:nvPr/>
          </p:nvSpPr>
          <p:spPr bwMode="auto">
            <a:xfrm>
              <a:off x="3273" y="2053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67" name="Oval 65"/>
            <p:cNvSpPr>
              <a:spLocks noChangeAspect="1" noChangeArrowheads="1"/>
            </p:cNvSpPr>
            <p:nvPr/>
          </p:nvSpPr>
          <p:spPr bwMode="auto">
            <a:xfrm>
              <a:off x="3092" y="1959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68" name="Oval 66"/>
            <p:cNvSpPr>
              <a:spLocks noChangeAspect="1" noChangeArrowheads="1"/>
            </p:cNvSpPr>
            <p:nvPr/>
          </p:nvSpPr>
          <p:spPr bwMode="auto">
            <a:xfrm>
              <a:off x="3315" y="2119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69" name="Line 67"/>
            <p:cNvSpPr>
              <a:spLocks noChangeShapeType="1"/>
            </p:cNvSpPr>
            <p:nvPr/>
          </p:nvSpPr>
          <p:spPr bwMode="auto">
            <a:xfrm>
              <a:off x="2525" y="1587"/>
              <a:ext cx="823" cy="5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Oval 68"/>
            <p:cNvSpPr>
              <a:spLocks noChangeAspect="1" noChangeArrowheads="1"/>
            </p:cNvSpPr>
            <p:nvPr/>
          </p:nvSpPr>
          <p:spPr bwMode="auto">
            <a:xfrm>
              <a:off x="1458" y="1977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71" name="Oval 69"/>
            <p:cNvSpPr>
              <a:spLocks noChangeAspect="1" noChangeArrowheads="1"/>
            </p:cNvSpPr>
            <p:nvPr/>
          </p:nvSpPr>
          <p:spPr bwMode="auto">
            <a:xfrm>
              <a:off x="1554" y="1905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72" name="Oval 70"/>
            <p:cNvSpPr>
              <a:spLocks noChangeAspect="1" noChangeArrowheads="1"/>
            </p:cNvSpPr>
            <p:nvPr/>
          </p:nvSpPr>
          <p:spPr bwMode="auto">
            <a:xfrm>
              <a:off x="1650" y="1833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73" name="Oval 71"/>
            <p:cNvSpPr>
              <a:spLocks noChangeAspect="1" noChangeArrowheads="1"/>
            </p:cNvSpPr>
            <p:nvPr/>
          </p:nvSpPr>
          <p:spPr bwMode="auto">
            <a:xfrm>
              <a:off x="1746" y="1761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74" name="Oval 72"/>
            <p:cNvSpPr>
              <a:spLocks noChangeAspect="1" noChangeArrowheads="1"/>
            </p:cNvSpPr>
            <p:nvPr/>
          </p:nvSpPr>
          <p:spPr bwMode="auto">
            <a:xfrm>
              <a:off x="1888" y="1617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75" name="Oval 73"/>
            <p:cNvSpPr>
              <a:spLocks noChangeAspect="1" noChangeArrowheads="1"/>
            </p:cNvSpPr>
            <p:nvPr/>
          </p:nvSpPr>
          <p:spPr bwMode="auto">
            <a:xfrm>
              <a:off x="1589" y="1833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76" name="Oval 74"/>
            <p:cNvSpPr>
              <a:spLocks noChangeAspect="1" noChangeArrowheads="1"/>
            </p:cNvSpPr>
            <p:nvPr/>
          </p:nvSpPr>
          <p:spPr bwMode="auto">
            <a:xfrm>
              <a:off x="1514" y="1893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77" name="Oval 75"/>
            <p:cNvSpPr>
              <a:spLocks noChangeAspect="1" noChangeArrowheads="1"/>
            </p:cNvSpPr>
            <p:nvPr/>
          </p:nvSpPr>
          <p:spPr bwMode="auto">
            <a:xfrm>
              <a:off x="1664" y="1761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78" name="Oval 76"/>
            <p:cNvSpPr>
              <a:spLocks noChangeAspect="1" noChangeArrowheads="1"/>
            </p:cNvSpPr>
            <p:nvPr/>
          </p:nvSpPr>
          <p:spPr bwMode="auto">
            <a:xfrm>
              <a:off x="1589" y="1761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79" name="Oval 77"/>
            <p:cNvSpPr>
              <a:spLocks noChangeAspect="1" noChangeArrowheads="1"/>
            </p:cNvSpPr>
            <p:nvPr/>
          </p:nvSpPr>
          <p:spPr bwMode="auto">
            <a:xfrm>
              <a:off x="1517" y="1833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80" name="Oval 78"/>
            <p:cNvSpPr>
              <a:spLocks noChangeAspect="1" noChangeArrowheads="1"/>
            </p:cNvSpPr>
            <p:nvPr/>
          </p:nvSpPr>
          <p:spPr bwMode="auto">
            <a:xfrm>
              <a:off x="1706" y="1689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81" name="Oval 79"/>
            <p:cNvSpPr>
              <a:spLocks noChangeAspect="1" noChangeArrowheads="1"/>
            </p:cNvSpPr>
            <p:nvPr/>
          </p:nvSpPr>
          <p:spPr bwMode="auto">
            <a:xfrm>
              <a:off x="1738" y="1665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82" name="Oval 80"/>
            <p:cNvSpPr>
              <a:spLocks noChangeAspect="1" noChangeArrowheads="1"/>
            </p:cNvSpPr>
            <p:nvPr/>
          </p:nvSpPr>
          <p:spPr bwMode="auto">
            <a:xfrm>
              <a:off x="1813" y="1689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83" name="Oval 81"/>
            <p:cNvSpPr>
              <a:spLocks noChangeAspect="1" noChangeArrowheads="1"/>
            </p:cNvSpPr>
            <p:nvPr/>
          </p:nvSpPr>
          <p:spPr bwMode="auto">
            <a:xfrm>
              <a:off x="1813" y="1617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84" name="Oval 82"/>
            <p:cNvSpPr>
              <a:spLocks noChangeAspect="1" noChangeArrowheads="1"/>
            </p:cNvSpPr>
            <p:nvPr/>
          </p:nvSpPr>
          <p:spPr bwMode="auto">
            <a:xfrm>
              <a:off x="1738" y="1617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85" name="Oval 83"/>
            <p:cNvSpPr>
              <a:spLocks noChangeAspect="1" noChangeArrowheads="1"/>
            </p:cNvSpPr>
            <p:nvPr/>
          </p:nvSpPr>
          <p:spPr bwMode="auto">
            <a:xfrm>
              <a:off x="1224" y="2140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86" name="Oval 84"/>
            <p:cNvSpPr>
              <a:spLocks noChangeAspect="1" noChangeArrowheads="1"/>
            </p:cNvSpPr>
            <p:nvPr/>
          </p:nvSpPr>
          <p:spPr bwMode="auto">
            <a:xfrm>
              <a:off x="1320" y="2068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87" name="Oval 85"/>
            <p:cNvSpPr>
              <a:spLocks noChangeAspect="1" noChangeArrowheads="1"/>
            </p:cNvSpPr>
            <p:nvPr/>
          </p:nvSpPr>
          <p:spPr bwMode="auto">
            <a:xfrm>
              <a:off x="1086" y="2212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88" name="Oval 86"/>
            <p:cNvSpPr>
              <a:spLocks noChangeAspect="1" noChangeArrowheads="1"/>
            </p:cNvSpPr>
            <p:nvPr/>
          </p:nvSpPr>
          <p:spPr bwMode="auto">
            <a:xfrm>
              <a:off x="1086" y="2140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89" name="Oval 87"/>
            <p:cNvSpPr>
              <a:spLocks noChangeAspect="1" noChangeArrowheads="1"/>
            </p:cNvSpPr>
            <p:nvPr/>
          </p:nvSpPr>
          <p:spPr bwMode="auto">
            <a:xfrm>
              <a:off x="1148" y="2135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90" name="Oval 88"/>
            <p:cNvSpPr>
              <a:spLocks noChangeAspect="1" noChangeArrowheads="1"/>
            </p:cNvSpPr>
            <p:nvPr/>
          </p:nvSpPr>
          <p:spPr bwMode="auto">
            <a:xfrm>
              <a:off x="1280" y="2056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91" name="Oval 89"/>
            <p:cNvSpPr>
              <a:spLocks noChangeAspect="1" noChangeArrowheads="1"/>
            </p:cNvSpPr>
            <p:nvPr/>
          </p:nvSpPr>
          <p:spPr bwMode="auto">
            <a:xfrm>
              <a:off x="1160" y="2183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92" name="Oval 90"/>
            <p:cNvSpPr>
              <a:spLocks noChangeAspect="1" noChangeArrowheads="1"/>
            </p:cNvSpPr>
            <p:nvPr/>
          </p:nvSpPr>
          <p:spPr bwMode="auto">
            <a:xfrm>
              <a:off x="1205" y="2068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93" name="Oval 91"/>
            <p:cNvSpPr>
              <a:spLocks noChangeAspect="1" noChangeArrowheads="1"/>
            </p:cNvSpPr>
            <p:nvPr/>
          </p:nvSpPr>
          <p:spPr bwMode="auto">
            <a:xfrm>
              <a:off x="1290" y="2098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94" name="Oval 92"/>
            <p:cNvSpPr>
              <a:spLocks noChangeAspect="1" noChangeArrowheads="1"/>
            </p:cNvSpPr>
            <p:nvPr/>
          </p:nvSpPr>
          <p:spPr bwMode="auto">
            <a:xfrm>
              <a:off x="1386" y="2026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95" name="Oval 93"/>
            <p:cNvSpPr>
              <a:spLocks noChangeAspect="1" noChangeArrowheads="1"/>
            </p:cNvSpPr>
            <p:nvPr/>
          </p:nvSpPr>
          <p:spPr bwMode="auto">
            <a:xfrm>
              <a:off x="2958" y="1849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96" name="Oval 94"/>
            <p:cNvSpPr>
              <a:spLocks noChangeAspect="1" noChangeArrowheads="1"/>
            </p:cNvSpPr>
            <p:nvPr/>
          </p:nvSpPr>
          <p:spPr bwMode="auto">
            <a:xfrm>
              <a:off x="3033" y="1957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97" name="Oval 95"/>
            <p:cNvSpPr>
              <a:spLocks noChangeAspect="1" noChangeArrowheads="1"/>
            </p:cNvSpPr>
            <p:nvPr/>
          </p:nvSpPr>
          <p:spPr bwMode="auto">
            <a:xfrm>
              <a:off x="3294" y="2199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98" name="Oval 96"/>
            <p:cNvSpPr>
              <a:spLocks noChangeAspect="1" noChangeArrowheads="1"/>
            </p:cNvSpPr>
            <p:nvPr/>
          </p:nvSpPr>
          <p:spPr bwMode="auto">
            <a:xfrm>
              <a:off x="3196" y="1939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99" name="Oval 97"/>
            <p:cNvSpPr>
              <a:spLocks noChangeAspect="1" noChangeArrowheads="1"/>
            </p:cNvSpPr>
            <p:nvPr/>
          </p:nvSpPr>
          <p:spPr bwMode="auto">
            <a:xfrm>
              <a:off x="3291" y="2063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00" name="Oval 98"/>
            <p:cNvSpPr>
              <a:spLocks noChangeAspect="1" noChangeArrowheads="1"/>
            </p:cNvSpPr>
            <p:nvPr/>
          </p:nvSpPr>
          <p:spPr bwMode="auto">
            <a:xfrm>
              <a:off x="2940" y="1915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01" name="Oval 99"/>
            <p:cNvSpPr>
              <a:spLocks noChangeAspect="1" noChangeArrowheads="1"/>
            </p:cNvSpPr>
            <p:nvPr/>
          </p:nvSpPr>
          <p:spPr bwMode="auto">
            <a:xfrm>
              <a:off x="2868" y="1855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02" name="Oval 100"/>
            <p:cNvSpPr>
              <a:spLocks noChangeAspect="1" noChangeArrowheads="1"/>
            </p:cNvSpPr>
            <p:nvPr/>
          </p:nvSpPr>
          <p:spPr bwMode="auto">
            <a:xfrm>
              <a:off x="3230" y="2063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03" name="Oval 101"/>
            <p:cNvSpPr>
              <a:spLocks noChangeAspect="1" noChangeArrowheads="1"/>
            </p:cNvSpPr>
            <p:nvPr/>
          </p:nvSpPr>
          <p:spPr bwMode="auto">
            <a:xfrm>
              <a:off x="3258" y="2107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04" name="Oval 102"/>
            <p:cNvSpPr>
              <a:spLocks noChangeAspect="1" noChangeArrowheads="1"/>
            </p:cNvSpPr>
            <p:nvPr/>
          </p:nvSpPr>
          <p:spPr bwMode="auto">
            <a:xfrm>
              <a:off x="2940" y="1801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05" name="Oval 103"/>
            <p:cNvSpPr>
              <a:spLocks noChangeAspect="1" noChangeArrowheads="1"/>
            </p:cNvSpPr>
            <p:nvPr/>
          </p:nvSpPr>
          <p:spPr bwMode="auto">
            <a:xfrm>
              <a:off x="2964" y="1891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06" name="Oval 104"/>
            <p:cNvSpPr>
              <a:spLocks noChangeAspect="1" noChangeArrowheads="1"/>
            </p:cNvSpPr>
            <p:nvPr/>
          </p:nvSpPr>
          <p:spPr bwMode="auto">
            <a:xfrm>
              <a:off x="3066" y="1987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07" name="Oval 105"/>
            <p:cNvSpPr>
              <a:spLocks noChangeAspect="1" noChangeArrowheads="1"/>
            </p:cNvSpPr>
            <p:nvPr/>
          </p:nvSpPr>
          <p:spPr bwMode="auto">
            <a:xfrm>
              <a:off x="3108" y="2043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08" name="Oval 106"/>
            <p:cNvSpPr>
              <a:spLocks noChangeAspect="1" noChangeArrowheads="1"/>
            </p:cNvSpPr>
            <p:nvPr/>
          </p:nvSpPr>
          <p:spPr bwMode="auto">
            <a:xfrm>
              <a:off x="3324" y="2059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09" name="Oval 107"/>
            <p:cNvSpPr>
              <a:spLocks noChangeAspect="1" noChangeArrowheads="1"/>
            </p:cNvSpPr>
            <p:nvPr/>
          </p:nvSpPr>
          <p:spPr bwMode="auto">
            <a:xfrm>
              <a:off x="3230" y="1991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10" name="Oval 108"/>
            <p:cNvSpPr>
              <a:spLocks noChangeAspect="1" noChangeArrowheads="1"/>
            </p:cNvSpPr>
            <p:nvPr/>
          </p:nvSpPr>
          <p:spPr bwMode="auto">
            <a:xfrm>
              <a:off x="3158" y="2063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11" name="Oval 109"/>
            <p:cNvSpPr>
              <a:spLocks noChangeAspect="1" noChangeArrowheads="1"/>
            </p:cNvSpPr>
            <p:nvPr/>
          </p:nvSpPr>
          <p:spPr bwMode="auto">
            <a:xfrm>
              <a:off x="3294" y="2149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12" name="Oval 110"/>
            <p:cNvSpPr>
              <a:spLocks noChangeAspect="1" noChangeArrowheads="1"/>
            </p:cNvSpPr>
            <p:nvPr/>
          </p:nvSpPr>
          <p:spPr bwMode="auto">
            <a:xfrm>
              <a:off x="3096" y="1921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13" name="Oval 111"/>
            <p:cNvSpPr>
              <a:spLocks noChangeAspect="1" noChangeArrowheads="1"/>
            </p:cNvSpPr>
            <p:nvPr/>
          </p:nvSpPr>
          <p:spPr bwMode="auto">
            <a:xfrm>
              <a:off x="2844" y="1819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14" name="Oval 112"/>
            <p:cNvSpPr>
              <a:spLocks noChangeAspect="1" noChangeArrowheads="1"/>
            </p:cNvSpPr>
            <p:nvPr/>
          </p:nvSpPr>
          <p:spPr bwMode="auto">
            <a:xfrm>
              <a:off x="3042" y="1873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15" name="Oval 113"/>
            <p:cNvSpPr>
              <a:spLocks noChangeAspect="1" noChangeArrowheads="1"/>
            </p:cNvSpPr>
            <p:nvPr/>
          </p:nvSpPr>
          <p:spPr bwMode="auto">
            <a:xfrm>
              <a:off x="2728" y="1719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16" name="Oval 114"/>
            <p:cNvSpPr>
              <a:spLocks noChangeAspect="1" noChangeArrowheads="1"/>
            </p:cNvSpPr>
            <p:nvPr/>
          </p:nvSpPr>
          <p:spPr bwMode="auto">
            <a:xfrm>
              <a:off x="2803" y="1827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17" name="Oval 115"/>
            <p:cNvSpPr>
              <a:spLocks noChangeAspect="1" noChangeArrowheads="1"/>
            </p:cNvSpPr>
            <p:nvPr/>
          </p:nvSpPr>
          <p:spPr bwMode="auto">
            <a:xfrm>
              <a:off x="3064" y="2068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18" name="Oval 116"/>
            <p:cNvSpPr>
              <a:spLocks noChangeAspect="1" noChangeArrowheads="1"/>
            </p:cNvSpPr>
            <p:nvPr/>
          </p:nvSpPr>
          <p:spPr bwMode="auto">
            <a:xfrm>
              <a:off x="2966" y="1809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19" name="Oval 117"/>
            <p:cNvSpPr>
              <a:spLocks noChangeAspect="1" noChangeArrowheads="1"/>
            </p:cNvSpPr>
            <p:nvPr/>
          </p:nvSpPr>
          <p:spPr bwMode="auto">
            <a:xfrm>
              <a:off x="3060" y="1933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20" name="Oval 118"/>
            <p:cNvSpPr>
              <a:spLocks noChangeAspect="1" noChangeArrowheads="1"/>
            </p:cNvSpPr>
            <p:nvPr/>
          </p:nvSpPr>
          <p:spPr bwMode="auto">
            <a:xfrm>
              <a:off x="2710" y="1785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21" name="Oval 119"/>
            <p:cNvSpPr>
              <a:spLocks noChangeAspect="1" noChangeArrowheads="1"/>
            </p:cNvSpPr>
            <p:nvPr/>
          </p:nvSpPr>
          <p:spPr bwMode="auto">
            <a:xfrm>
              <a:off x="2638" y="1725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22" name="Oval 120"/>
            <p:cNvSpPr>
              <a:spLocks noChangeAspect="1" noChangeArrowheads="1"/>
            </p:cNvSpPr>
            <p:nvPr/>
          </p:nvSpPr>
          <p:spPr bwMode="auto">
            <a:xfrm>
              <a:off x="2999" y="1933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23" name="Oval 121"/>
            <p:cNvSpPr>
              <a:spLocks noChangeAspect="1" noChangeArrowheads="1"/>
            </p:cNvSpPr>
            <p:nvPr/>
          </p:nvSpPr>
          <p:spPr bwMode="auto">
            <a:xfrm>
              <a:off x="3028" y="1977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24" name="Oval 122"/>
            <p:cNvSpPr>
              <a:spLocks noChangeAspect="1" noChangeArrowheads="1"/>
            </p:cNvSpPr>
            <p:nvPr/>
          </p:nvSpPr>
          <p:spPr bwMode="auto">
            <a:xfrm>
              <a:off x="2710" y="1671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25" name="Oval 123"/>
            <p:cNvSpPr>
              <a:spLocks noChangeAspect="1" noChangeArrowheads="1"/>
            </p:cNvSpPr>
            <p:nvPr/>
          </p:nvSpPr>
          <p:spPr bwMode="auto">
            <a:xfrm>
              <a:off x="2734" y="1761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26" name="Oval 124"/>
            <p:cNvSpPr>
              <a:spLocks noChangeAspect="1" noChangeArrowheads="1"/>
            </p:cNvSpPr>
            <p:nvPr/>
          </p:nvSpPr>
          <p:spPr bwMode="auto">
            <a:xfrm>
              <a:off x="2836" y="1857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27" name="Oval 125"/>
            <p:cNvSpPr>
              <a:spLocks noChangeAspect="1" noChangeArrowheads="1"/>
            </p:cNvSpPr>
            <p:nvPr/>
          </p:nvSpPr>
          <p:spPr bwMode="auto">
            <a:xfrm>
              <a:off x="2878" y="1912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28" name="Oval 126"/>
            <p:cNvSpPr>
              <a:spLocks noChangeAspect="1" noChangeArrowheads="1"/>
            </p:cNvSpPr>
            <p:nvPr/>
          </p:nvSpPr>
          <p:spPr bwMode="auto">
            <a:xfrm>
              <a:off x="3094" y="1929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29" name="Oval 127"/>
            <p:cNvSpPr>
              <a:spLocks noChangeAspect="1" noChangeArrowheads="1"/>
            </p:cNvSpPr>
            <p:nvPr/>
          </p:nvSpPr>
          <p:spPr bwMode="auto">
            <a:xfrm>
              <a:off x="2999" y="1861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30" name="Oval 128"/>
            <p:cNvSpPr>
              <a:spLocks noChangeAspect="1" noChangeArrowheads="1"/>
            </p:cNvSpPr>
            <p:nvPr/>
          </p:nvSpPr>
          <p:spPr bwMode="auto">
            <a:xfrm>
              <a:off x="2928" y="1933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31" name="Oval 129"/>
            <p:cNvSpPr>
              <a:spLocks noChangeAspect="1" noChangeArrowheads="1"/>
            </p:cNvSpPr>
            <p:nvPr/>
          </p:nvSpPr>
          <p:spPr bwMode="auto">
            <a:xfrm>
              <a:off x="3064" y="2019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32" name="Oval 130"/>
            <p:cNvSpPr>
              <a:spLocks noChangeAspect="1" noChangeArrowheads="1"/>
            </p:cNvSpPr>
            <p:nvPr/>
          </p:nvSpPr>
          <p:spPr bwMode="auto">
            <a:xfrm>
              <a:off x="2866" y="1791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33" name="Oval 131"/>
            <p:cNvSpPr>
              <a:spLocks noChangeAspect="1" noChangeArrowheads="1"/>
            </p:cNvSpPr>
            <p:nvPr/>
          </p:nvSpPr>
          <p:spPr bwMode="auto">
            <a:xfrm>
              <a:off x="2614" y="1689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34" name="Oval 132"/>
            <p:cNvSpPr>
              <a:spLocks noChangeAspect="1" noChangeArrowheads="1"/>
            </p:cNvSpPr>
            <p:nvPr/>
          </p:nvSpPr>
          <p:spPr bwMode="auto">
            <a:xfrm>
              <a:off x="2812" y="1743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35" name="Oval 133"/>
            <p:cNvSpPr>
              <a:spLocks noChangeAspect="1" noChangeArrowheads="1"/>
            </p:cNvSpPr>
            <p:nvPr/>
          </p:nvSpPr>
          <p:spPr bwMode="auto">
            <a:xfrm>
              <a:off x="2624" y="1585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36" name="Oval 134"/>
            <p:cNvSpPr>
              <a:spLocks noChangeAspect="1" noChangeArrowheads="1"/>
            </p:cNvSpPr>
            <p:nvPr/>
          </p:nvSpPr>
          <p:spPr bwMode="auto">
            <a:xfrm>
              <a:off x="2690" y="1700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37" name="Oval 135"/>
            <p:cNvSpPr>
              <a:spLocks noChangeAspect="1" noChangeArrowheads="1"/>
            </p:cNvSpPr>
            <p:nvPr/>
          </p:nvSpPr>
          <p:spPr bwMode="auto">
            <a:xfrm>
              <a:off x="2562" y="1685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38" name="Oval 136"/>
            <p:cNvSpPr>
              <a:spLocks noChangeAspect="1" noChangeArrowheads="1"/>
            </p:cNvSpPr>
            <p:nvPr/>
          </p:nvSpPr>
          <p:spPr bwMode="auto">
            <a:xfrm>
              <a:off x="2528" y="1585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39" name="Oval 137"/>
            <p:cNvSpPr>
              <a:spLocks noChangeAspect="1" noChangeArrowheads="1"/>
            </p:cNvSpPr>
            <p:nvPr/>
          </p:nvSpPr>
          <p:spPr bwMode="auto">
            <a:xfrm>
              <a:off x="2717" y="1633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40" name="Oval 138"/>
            <p:cNvSpPr>
              <a:spLocks noChangeAspect="1" noChangeArrowheads="1"/>
            </p:cNvSpPr>
            <p:nvPr/>
          </p:nvSpPr>
          <p:spPr bwMode="auto">
            <a:xfrm>
              <a:off x="2536" y="1539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41" name="Oval 139"/>
            <p:cNvSpPr>
              <a:spLocks noChangeAspect="1" noChangeArrowheads="1"/>
            </p:cNvSpPr>
            <p:nvPr/>
          </p:nvSpPr>
          <p:spPr bwMode="auto">
            <a:xfrm>
              <a:off x="2759" y="1699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42" name="Oval 140"/>
            <p:cNvSpPr>
              <a:spLocks noChangeAspect="1" noChangeArrowheads="1"/>
            </p:cNvSpPr>
            <p:nvPr/>
          </p:nvSpPr>
          <p:spPr bwMode="auto">
            <a:xfrm>
              <a:off x="2738" y="1778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43" name="Oval 141"/>
            <p:cNvSpPr>
              <a:spLocks noChangeAspect="1" noChangeArrowheads="1"/>
            </p:cNvSpPr>
            <p:nvPr/>
          </p:nvSpPr>
          <p:spPr bwMode="auto">
            <a:xfrm>
              <a:off x="2734" y="1643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44" name="Oval 142"/>
            <p:cNvSpPr>
              <a:spLocks noChangeAspect="1" noChangeArrowheads="1"/>
            </p:cNvSpPr>
            <p:nvPr/>
          </p:nvSpPr>
          <p:spPr bwMode="auto">
            <a:xfrm>
              <a:off x="2673" y="1643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45" name="Oval 143"/>
            <p:cNvSpPr>
              <a:spLocks noChangeAspect="1" noChangeArrowheads="1"/>
            </p:cNvSpPr>
            <p:nvPr/>
          </p:nvSpPr>
          <p:spPr bwMode="auto">
            <a:xfrm>
              <a:off x="2702" y="1687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46" name="Oval 144"/>
            <p:cNvSpPr>
              <a:spLocks noChangeAspect="1" noChangeArrowheads="1"/>
            </p:cNvSpPr>
            <p:nvPr/>
          </p:nvSpPr>
          <p:spPr bwMode="auto">
            <a:xfrm>
              <a:off x="2510" y="1567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47" name="Oval 145"/>
            <p:cNvSpPr>
              <a:spLocks noChangeAspect="1" noChangeArrowheads="1"/>
            </p:cNvSpPr>
            <p:nvPr/>
          </p:nvSpPr>
          <p:spPr bwMode="auto">
            <a:xfrm>
              <a:off x="2552" y="1622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48" name="Oval 146"/>
            <p:cNvSpPr>
              <a:spLocks noChangeAspect="1" noChangeArrowheads="1"/>
            </p:cNvSpPr>
            <p:nvPr/>
          </p:nvSpPr>
          <p:spPr bwMode="auto">
            <a:xfrm>
              <a:off x="2768" y="1639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49" name="Oval 147"/>
            <p:cNvSpPr>
              <a:spLocks noChangeAspect="1" noChangeArrowheads="1"/>
            </p:cNvSpPr>
            <p:nvPr/>
          </p:nvSpPr>
          <p:spPr bwMode="auto">
            <a:xfrm>
              <a:off x="2673" y="1571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50" name="Oval 148"/>
            <p:cNvSpPr>
              <a:spLocks noChangeAspect="1" noChangeArrowheads="1"/>
            </p:cNvSpPr>
            <p:nvPr/>
          </p:nvSpPr>
          <p:spPr bwMode="auto">
            <a:xfrm>
              <a:off x="2602" y="1643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51" name="Oval 149"/>
            <p:cNvSpPr>
              <a:spLocks noChangeAspect="1" noChangeArrowheads="1"/>
            </p:cNvSpPr>
            <p:nvPr/>
          </p:nvSpPr>
          <p:spPr bwMode="auto">
            <a:xfrm>
              <a:off x="2738" y="1729"/>
              <a:ext cx="30" cy="2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52" name="Oval 150"/>
            <p:cNvSpPr>
              <a:spLocks noChangeAspect="1" noChangeArrowheads="1"/>
            </p:cNvSpPr>
            <p:nvPr/>
          </p:nvSpPr>
          <p:spPr bwMode="auto">
            <a:xfrm>
              <a:off x="2507" y="1647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53" name="Oval 151"/>
            <p:cNvSpPr>
              <a:spLocks noChangeAspect="1" noChangeArrowheads="1"/>
            </p:cNvSpPr>
            <p:nvPr/>
          </p:nvSpPr>
          <p:spPr bwMode="auto">
            <a:xfrm>
              <a:off x="2507" y="1598"/>
              <a:ext cx="30" cy="29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Perpetua" panose="02020502060401020303" pitchFamily="18" charset="0"/>
              </a:endParaRPr>
            </a:p>
          </p:txBody>
        </p:sp>
        <p:sp>
          <p:nvSpPr>
            <p:cNvPr id="154" name="Text Box 152"/>
            <p:cNvSpPr txBox="1">
              <a:spLocks noChangeArrowheads="1"/>
            </p:cNvSpPr>
            <p:nvPr/>
          </p:nvSpPr>
          <p:spPr bwMode="auto">
            <a:xfrm>
              <a:off x="1123" y="2379"/>
              <a:ext cx="859" cy="209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ja-JP" sz="2400" b="1">
                  <a:latin typeface="Arial Narrow" panose="020B0606020202030204" pitchFamily="34" charset="0"/>
                  <a:ea typeface="Batang"/>
                  <a:cs typeface="Batang"/>
                </a:rPr>
                <a:t>Koefisien Korelasi Hubungan Positif</a:t>
              </a:r>
              <a:endParaRPr lang="en-US" sz="2400" b="1">
                <a:latin typeface="Perpetua" panose="02020502060401020303" pitchFamily="18" charset="0"/>
              </a:endParaRPr>
            </a:p>
          </p:txBody>
        </p:sp>
        <p:sp>
          <p:nvSpPr>
            <p:cNvPr id="155" name="Text Box 153"/>
            <p:cNvSpPr txBox="1">
              <a:spLocks noChangeArrowheads="1"/>
            </p:cNvSpPr>
            <p:nvPr/>
          </p:nvSpPr>
          <p:spPr bwMode="auto">
            <a:xfrm>
              <a:off x="2478" y="2379"/>
              <a:ext cx="826" cy="209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ja-JP" sz="2400" b="1">
                  <a:latin typeface="Arial Narrow" panose="020B0606020202030204" pitchFamily="34" charset="0"/>
                  <a:ea typeface="Batang"/>
                  <a:cs typeface="Batang"/>
                </a:rPr>
                <a:t>Koefisien Korelasi Hubungan Negatif</a:t>
              </a:r>
              <a:endParaRPr lang="en-US" sz="2400" b="1">
                <a:latin typeface="Perpetua" panose="02020502060401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6583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ANALISIS KORELASI DATA TUNGGAL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legreya Bold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/>
              <a:t>Apabila bentuk diagram pencar tidak teratur, artinya kenaikan (penurunan) X pada umumnya tidak diikuti oleh naik turunnya Y, maka dikatakan X dan Y tidak berkorelasi</a:t>
            </a:r>
          </a:p>
          <a:p>
            <a:pPr algn="just"/>
            <a:r>
              <a:rPr lang="en-US"/>
              <a:t>Dengan kata lain, jika naik turunnya variabel X tidak mempengaruhi Y, dikatakan X dan Y bebas, atau tidak ada hubungan atau hubungannya sangat lemah.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943350"/>
            <a:ext cx="7391400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6787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C22F95F0130E43B492B79E849C852B" ma:contentTypeVersion="10" ma:contentTypeDescription="Create a new document." ma:contentTypeScope="" ma:versionID="e6b988109215983943c8aefad9d13741">
  <xsd:schema xmlns:xsd="http://www.w3.org/2001/XMLSchema" xmlns:xs="http://www.w3.org/2001/XMLSchema" xmlns:p="http://schemas.microsoft.com/office/2006/metadata/properties" xmlns:ns2="740581d6-c858-4555-b1ae-9696b835810e" targetNamespace="http://schemas.microsoft.com/office/2006/metadata/properties" ma:root="true" ma:fieldsID="cd9367b869022611fb8e8249c3848990" ns2:_="">
    <xsd:import namespace="740581d6-c858-4555-b1ae-9696b83581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581d6-c858-4555-b1ae-9696b83581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8DAB0A-9F18-4C55-83C2-D9AA3B4C6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0581d6-c858-4555-b1ae-9696b83581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429539-82E6-4AA0-A76E-4C15D27A3B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9061E9-722D-4B07-BD2D-BCF8EE635F9C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740581d6-c858-4555-b1ae-9696b835810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2454</TotalTime>
  <Words>577</Words>
  <Application>Microsoft Office PowerPoint</Application>
  <PresentationFormat>Widescreen</PresentationFormat>
  <Paragraphs>198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8" baseType="lpstr">
      <vt:lpstr>Batang</vt:lpstr>
      <vt:lpstr>Alegreya Bold</vt:lpstr>
      <vt:lpstr>Arial</vt:lpstr>
      <vt:lpstr>Arial Narrow</vt:lpstr>
      <vt:lpstr>Calibri</vt:lpstr>
      <vt:lpstr>Calibri Light</vt:lpstr>
      <vt:lpstr>Montserrat</vt:lpstr>
      <vt:lpstr>Perpetua</vt:lpstr>
      <vt:lpstr>Symbol</vt:lpstr>
      <vt:lpstr>Times New Roman</vt:lpstr>
      <vt:lpstr>Wingdings</vt:lpstr>
      <vt:lpstr>Wingdings 2</vt:lpstr>
      <vt:lpstr>Office Theme</vt:lpstr>
      <vt:lpstr>Equation</vt:lpstr>
      <vt:lpstr>Statistika dan Probabilitas Program Studi Informatika  Sesi 5 – Analisis Regresi dan Korelasi Sederhana</vt:lpstr>
      <vt:lpstr>ANALISIS KORELASI DAN REGRESI LINIER SEDERHANA</vt:lpstr>
      <vt:lpstr>ANALISIS KORELASI DAN REGRESI</vt:lpstr>
      <vt:lpstr>Apa yang diukur dari hubungan tersebut???</vt:lpstr>
      <vt:lpstr>PowerPoint Presentation</vt:lpstr>
      <vt:lpstr>ANALISIS KORELASI DATA TUNGGAL</vt:lpstr>
      <vt:lpstr>ANALISIS KORELASI DATA TUNGGAL</vt:lpstr>
      <vt:lpstr>ANALISIS KORELASI DATA TUNGGAL</vt:lpstr>
      <vt:lpstr>ANALISIS KORELASI DATA TUNGGAL</vt:lpstr>
      <vt:lpstr>ANALISIS KORELASI DATA TUNGGAL</vt:lpstr>
      <vt:lpstr>ANALISIS KORELASI DATA TUNGGAL</vt:lpstr>
      <vt:lpstr>ANALISIS KORELASI DATA TUNGGAL</vt:lpstr>
      <vt:lpstr>ANALISIS KORELASI DATA TUNGGAL</vt:lpstr>
      <vt:lpstr>ANALISIS KORELASI DATA TUNGGAL</vt:lpstr>
      <vt:lpstr>ANALISIS KORELASI DATA TUNGGAL</vt:lpstr>
      <vt:lpstr>ANALISIS KORELASI DATA TUNGGAL</vt:lpstr>
      <vt:lpstr>ANALISIS KORELASI DATA TUNGGAL</vt:lpstr>
      <vt:lpstr>ANALISIS KORELASI DATA TUNGGAL</vt:lpstr>
      <vt:lpstr>ANALISIS KORELASI DATA TUNGGAL</vt:lpstr>
      <vt:lpstr>APLIKASI KOMPUTER</vt:lpstr>
      <vt:lpstr>APLIKASI KOMPUTER</vt:lpstr>
      <vt:lpstr>APLIKASI KOMPUTER</vt:lpstr>
      <vt:lpstr>Daftar Pustaka</vt:lpstr>
      <vt:lpstr>  Terima Kasih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Statistika dan Probabilitas Program Studi Informatika  Sesi 2 – Ukuran Pemusatan Data</dc:title>
  <dc:creator>syahidabdullah@lecturer.unsia.ac.id</dc:creator>
  <cp:lastModifiedBy>SONY</cp:lastModifiedBy>
  <cp:revision>20</cp:revision>
  <dcterms:created xsi:type="dcterms:W3CDTF">2021-09-06T16:17:13Z</dcterms:created>
  <dcterms:modified xsi:type="dcterms:W3CDTF">2023-05-01T02:49:04Z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0x0101008EC22F95F0130E43B492B79E849C852B</vt:lpwstr>
  </property>
</Properties>
</file>