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80" r:id="rId6"/>
    <p:sldId id="417" r:id="rId7"/>
    <p:sldId id="381" r:id="rId8"/>
    <p:sldId id="418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363" r:id="rId23"/>
    <p:sldId id="35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27/04/22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6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Statistika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Probabilitas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Informatika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6 –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Analisis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Regresi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Korelasi</a:t>
            </a:r>
            <a:r>
              <a:rPr lang="en-US" altLang="id-ID" sz="24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id-ID" sz="24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Berganda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5135" y="4695548"/>
            <a:ext cx="4958031" cy="470341"/>
          </a:xfrm>
        </p:spPr>
        <p:txBody>
          <a:bodyPr>
            <a:noAutofit/>
          </a:bodyPr>
          <a:lstStyle/>
          <a:p>
            <a:pPr algn="r"/>
            <a:r>
              <a:rPr lang="id-ID" dirty="0">
                <a:latin typeface="Montserrat" panose="02000505000000020004" pitchFamily="2" charset="0"/>
              </a:rPr>
              <a:t>Syahid Abdullah, S</a:t>
            </a:r>
            <a:r>
              <a:rPr lang="en-US" dirty="0">
                <a:latin typeface="Montserrat" panose="02000505000000020004" pitchFamily="2" charset="0"/>
              </a:rPr>
              <a:t>.</a:t>
            </a:r>
            <a:r>
              <a:rPr lang="id-ID" dirty="0">
                <a:latin typeface="Montserrat" panose="02000505000000020004" pitchFamily="2" charset="0"/>
              </a:rPr>
              <a:t>Si, 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166211" y="1570038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Contoh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31766"/>
              </p:ext>
            </p:extLst>
          </p:nvPr>
        </p:nvGraphicFramePr>
        <p:xfrm>
          <a:off x="1504349" y="2073275"/>
          <a:ext cx="645001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060360" imgH="2095200" progId="Equation.3">
                  <p:embed/>
                </p:oleObj>
              </mc:Choice>
              <mc:Fallback>
                <p:oleObj name="Equation" r:id="rId3" imgW="3060360" imgH="20952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349" y="2073275"/>
                        <a:ext cx="6450012" cy="441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233011" y="3749675"/>
            <a:ext cx="1828800" cy="1066800"/>
            <a:chOff x="1524000" y="4114800"/>
            <a:chExt cx="1828800" cy="1066800"/>
          </a:xfrm>
        </p:grpSpPr>
        <p:cxnSp>
          <p:nvCxnSpPr>
            <p:cNvPr id="5" name="Straight Arrow Connector 4"/>
            <p:cNvCxnSpPr/>
            <p:nvPr/>
          </p:nvCxnSpPr>
          <p:spPr>
            <a:xfrm rot="16200000" flipH="1">
              <a:off x="1485900" y="4229100"/>
              <a:ext cx="1066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16200000" flipH="1">
              <a:off x="1943100" y="4229100"/>
              <a:ext cx="1066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16200000" flipH="1">
              <a:off x="2400300" y="4229100"/>
              <a:ext cx="1066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485900" y="4229100"/>
              <a:ext cx="990600" cy="914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5400000" flipH="1" flipV="1">
              <a:off x="1943100" y="4229100"/>
              <a:ext cx="990600" cy="914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rot="5400000" flipH="1" flipV="1">
              <a:off x="2400300" y="4229100"/>
              <a:ext cx="990600" cy="9144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600" dirty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6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REGRESI LINEAR BERGANDA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66677" y="1346195"/>
            <a:ext cx="10262382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Penggunaan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matriks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dalam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persamaan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3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variabel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313019"/>
              </p:ext>
            </p:extLst>
          </p:nvPr>
        </p:nvGraphicFramePr>
        <p:xfrm>
          <a:off x="1882267" y="1931978"/>
          <a:ext cx="8299450" cy="441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4101840" imgH="2108160" progId="Equation.3">
                  <p:embed/>
                </p:oleObj>
              </mc:Choice>
              <mc:Fallback>
                <p:oleObj name="Equation" r:id="rId3" imgW="4101840" imgH="210816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267" y="1931978"/>
                        <a:ext cx="8299450" cy="441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89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465719" y="1713010"/>
            <a:ext cx="7219243" cy="40259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b</a:t>
            </a:r>
            <a:r>
              <a:rPr lang="en-US" baseline="-25000" dirty="0"/>
              <a:t>3</a:t>
            </a:r>
          </a:p>
          <a:p>
            <a:pPr>
              <a:buFont typeface="Wingdings 2" panose="05020102010507070707" pitchFamily="18" charset="2"/>
              <a:buNone/>
            </a:pP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707838"/>
              </p:ext>
            </p:extLst>
          </p:nvPr>
        </p:nvGraphicFramePr>
        <p:xfrm>
          <a:off x="1481927" y="2171379"/>
          <a:ext cx="7261478" cy="4146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3365280" imgH="2145960" progId="Equation.3">
                  <p:embed/>
                </p:oleObj>
              </mc:Choice>
              <mc:Fallback>
                <p:oleObj name="Equation" r:id="rId3" imgW="3365280" imgH="214596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27" y="2171379"/>
                        <a:ext cx="7261478" cy="41466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600" dirty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49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906E50-81DA-4EDA-8B2E-0613446F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6600" dirty="0">
                <a:solidFill>
                  <a:schemeClr val="accent1">
                    <a:lumMod val="75000"/>
                  </a:schemeClr>
                </a:solidFill>
              </a:rPr>
              <a:t>….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02833"/>
              </p:ext>
            </p:extLst>
          </p:nvPr>
        </p:nvGraphicFramePr>
        <p:xfrm>
          <a:off x="1578768" y="1811337"/>
          <a:ext cx="9034463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860640" imgH="2234880" progId="Equation.3">
                  <p:embed/>
                </p:oleObj>
              </mc:Choice>
              <mc:Fallback>
                <p:oleObj name="Equation" r:id="rId3" imgW="3860640" imgH="223488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768" y="1811337"/>
                        <a:ext cx="9034463" cy="468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986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REGRESI LINEAR BERGANDA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520800"/>
            <a:ext cx="5767753" cy="49720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marL="274320" indent="-274320" algn="just">
              <a:buClr>
                <a:schemeClr val="accent3"/>
              </a:buClr>
              <a:buFont typeface="Wingdings 2"/>
              <a:buNone/>
              <a:defRPr/>
            </a:pPr>
            <a:r>
              <a:rPr lang="en-US" dirty="0"/>
              <a:t>	Data </a:t>
            </a:r>
            <a:r>
              <a:rPr lang="en-US" dirty="0" err="1"/>
              <a:t>pengeluaran</a:t>
            </a:r>
            <a:r>
              <a:rPr lang="en-US" dirty="0"/>
              <a:t> 10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lama per </a:t>
            </a:r>
            <a:r>
              <a:rPr lang="en-US" dirty="0" err="1"/>
              <a:t>minggu</a:t>
            </a:r>
            <a:r>
              <a:rPr lang="en-US" dirty="0"/>
              <a:t>(Y), </a:t>
            </a:r>
            <a:r>
              <a:rPr lang="en-US" dirty="0" err="1"/>
              <a:t>pendapatan</a:t>
            </a:r>
            <a:r>
              <a:rPr lang="en-US" dirty="0"/>
              <a:t> per </a:t>
            </a:r>
            <a:r>
              <a:rPr lang="en-US" dirty="0" err="1"/>
              <a:t>minggu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(X</a:t>
            </a:r>
            <a:r>
              <a:rPr lang="en-US" baseline="-25000" dirty="0"/>
              <a:t>2</a:t>
            </a:r>
            <a:r>
              <a:rPr lang="en-US" dirty="0"/>
              <a:t>)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tangga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per </a:t>
            </a:r>
            <a:r>
              <a:rPr lang="en-US" dirty="0" err="1"/>
              <a:t>minggu</a:t>
            </a:r>
            <a:r>
              <a:rPr lang="en-US" dirty="0"/>
              <a:t> (X</a:t>
            </a:r>
            <a:r>
              <a:rPr lang="en-US" baseline="-25000" dirty="0"/>
              <a:t>1</a:t>
            </a:r>
            <a:r>
              <a:rPr lang="en-US" dirty="0"/>
              <a:t>) Rp11.000,00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(X</a:t>
            </a:r>
            <a:r>
              <a:rPr lang="en-US" baseline="-25000" dirty="0"/>
              <a:t>2</a:t>
            </a:r>
            <a:r>
              <a:rPr lang="en-US" dirty="0"/>
              <a:t>) 8 orang,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barang-barang</a:t>
            </a:r>
            <a:r>
              <a:rPr lang="en-US" dirty="0"/>
              <a:t> </a:t>
            </a:r>
            <a:r>
              <a:rPr lang="en-US" dirty="0" err="1"/>
              <a:t>tahan</a:t>
            </a:r>
            <a:r>
              <a:rPr lang="en-US" dirty="0"/>
              <a:t> lama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542363"/>
              </p:ext>
            </p:extLst>
          </p:nvPr>
        </p:nvGraphicFramePr>
        <p:xfrm>
          <a:off x="7009228" y="1566838"/>
          <a:ext cx="3657600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94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REGRESI LINEAR BERGANDA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705874" y="1419348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5435"/>
              </p:ext>
            </p:extLst>
          </p:nvPr>
        </p:nvGraphicFramePr>
        <p:xfrm>
          <a:off x="2086874" y="1846385"/>
          <a:ext cx="7620003" cy="44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Y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dirty="0"/>
                        <a:t>Y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</a:t>
                      </a:r>
                      <a:r>
                        <a:rPr lang="en-US" sz="1800" baseline="30000" dirty="0"/>
                        <a:t>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lang="en-US" sz="1800" baseline="30000" dirty="0"/>
                        <a:t>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  <a:r>
                        <a:rPr lang="en-US" sz="1800" baseline="-25000" dirty="0"/>
                        <a:t>2</a:t>
                      </a:r>
                      <a:r>
                        <a:rPr lang="en-US" sz="1800" baseline="30000" dirty="0"/>
                        <a:t>2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529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49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529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484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25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18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361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1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170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60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40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1122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737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267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3162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406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182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103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384663" y="1362407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Persamaan</a:t>
            </a:r>
            <a:r>
              <a:rPr lang="en-US" dirty="0"/>
              <a:t> normal </a:t>
            </a:r>
            <a:r>
              <a:rPr lang="en-US" dirty="0" err="1"/>
              <a:t>adalah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38866"/>
              </p:ext>
            </p:extLst>
          </p:nvPr>
        </p:nvGraphicFramePr>
        <p:xfrm>
          <a:off x="1765663" y="2322844"/>
          <a:ext cx="579755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2806560" imgH="1739880" progId="Equation.3">
                  <p:embed/>
                </p:oleObj>
              </mc:Choice>
              <mc:Fallback>
                <p:oleObj name="Equation" r:id="rId3" imgW="2806560" imgH="17398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663" y="2322844"/>
                        <a:ext cx="5797550" cy="359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39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87119" y="1600889"/>
            <a:ext cx="8229600" cy="4389437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5100" b="1" dirty="0" err="1">
                <a:solidFill>
                  <a:schemeClr val="bg2">
                    <a:lumMod val="25000"/>
                  </a:schemeClr>
                </a:solidFill>
              </a:rPr>
              <a:t>Jawaban</a:t>
            </a:r>
            <a:endParaRPr lang="en-US" sz="5100" b="1" dirty="0">
              <a:solidFill>
                <a:schemeClr val="bg2">
                  <a:lumMod val="25000"/>
                </a:schemeClr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>
              <a:buClr>
                <a:schemeClr val="accent3"/>
              </a:buClr>
              <a:buFont typeface="Wingdings 2"/>
              <a:buNone/>
              <a:defRPr/>
            </a:pPr>
            <a:endParaRPr lang="en-US" sz="4400" b="1" dirty="0">
              <a:solidFill>
                <a:srgbClr val="FF0000"/>
              </a:solidFill>
            </a:endParaRPr>
          </a:p>
          <a:p>
            <a:pPr marL="274320" indent="-274320" algn="just">
              <a:buClr>
                <a:schemeClr val="accent3"/>
              </a:buClr>
              <a:buFont typeface="Wingdings 2"/>
              <a:buNone/>
              <a:defRPr/>
            </a:pPr>
            <a:endParaRPr lang="en-US" sz="4400" dirty="0"/>
          </a:p>
          <a:p>
            <a:pPr marL="274320" indent="-274320" algn="just">
              <a:buClr>
                <a:schemeClr val="accent3"/>
              </a:buClr>
              <a:buFont typeface="Wingdings 2"/>
              <a:buNone/>
              <a:defRPr/>
            </a:pPr>
            <a:r>
              <a:rPr lang="en-US" sz="4400" dirty="0"/>
              <a:t>	</a:t>
            </a:r>
            <a:r>
              <a:rPr lang="en-US" sz="5100" dirty="0" err="1"/>
              <a:t>Jadi</a:t>
            </a:r>
            <a:r>
              <a:rPr lang="en-US" sz="5100" dirty="0"/>
              <a:t> </a:t>
            </a:r>
            <a:r>
              <a:rPr lang="en-US" sz="5100" dirty="0" err="1"/>
              <a:t>suatu</a:t>
            </a:r>
            <a:r>
              <a:rPr lang="en-US" sz="5100" dirty="0"/>
              <a:t> </a:t>
            </a:r>
            <a:r>
              <a:rPr lang="en-US" sz="5100" dirty="0" err="1"/>
              <a:t>rumah</a:t>
            </a:r>
            <a:r>
              <a:rPr lang="en-US" sz="5100" dirty="0"/>
              <a:t> </a:t>
            </a:r>
            <a:r>
              <a:rPr lang="en-US" sz="5100" dirty="0" err="1"/>
              <a:t>tangga</a:t>
            </a:r>
            <a:r>
              <a:rPr lang="en-US" sz="5100" dirty="0"/>
              <a:t> </a:t>
            </a:r>
            <a:r>
              <a:rPr lang="en-US" sz="5100" dirty="0" err="1"/>
              <a:t>dengan</a:t>
            </a:r>
            <a:r>
              <a:rPr lang="en-US" sz="5100" dirty="0"/>
              <a:t> </a:t>
            </a:r>
            <a:r>
              <a:rPr lang="en-US" sz="5100" dirty="0" err="1"/>
              <a:t>pendapatan</a:t>
            </a:r>
            <a:r>
              <a:rPr lang="en-US" sz="5100" dirty="0"/>
              <a:t> per </a:t>
            </a:r>
            <a:r>
              <a:rPr lang="en-US" sz="5100" dirty="0" err="1"/>
              <a:t>minggu</a:t>
            </a:r>
            <a:r>
              <a:rPr lang="en-US" sz="5100" dirty="0"/>
              <a:t> Rp11.000,00 </a:t>
            </a:r>
            <a:r>
              <a:rPr lang="en-US" sz="5100" dirty="0" err="1"/>
              <a:t>dan</a:t>
            </a:r>
            <a:r>
              <a:rPr lang="en-US" sz="5100" dirty="0"/>
              <a:t> </a:t>
            </a:r>
            <a:r>
              <a:rPr lang="en-US" sz="5100" dirty="0" err="1"/>
              <a:t>jumlah</a:t>
            </a:r>
            <a:r>
              <a:rPr lang="en-US" sz="5100" dirty="0"/>
              <a:t> </a:t>
            </a:r>
            <a:r>
              <a:rPr lang="en-US" sz="5100" dirty="0" err="1"/>
              <a:t>anggota</a:t>
            </a:r>
            <a:r>
              <a:rPr lang="en-US" sz="5100" dirty="0"/>
              <a:t> </a:t>
            </a:r>
            <a:r>
              <a:rPr lang="en-US" sz="5100" dirty="0" err="1"/>
              <a:t>keluarga</a:t>
            </a:r>
            <a:r>
              <a:rPr lang="en-US" sz="5100" dirty="0"/>
              <a:t> 8 orang, </a:t>
            </a:r>
            <a:r>
              <a:rPr lang="en-US" sz="5100" dirty="0" err="1"/>
              <a:t>diperkirakan</a:t>
            </a:r>
            <a:r>
              <a:rPr lang="en-US" sz="5100" dirty="0"/>
              <a:t> </a:t>
            </a:r>
            <a:r>
              <a:rPr lang="en-US" sz="5100" dirty="0" err="1"/>
              <a:t>akan</a:t>
            </a:r>
            <a:r>
              <a:rPr lang="en-US" sz="5100" dirty="0"/>
              <a:t> </a:t>
            </a:r>
            <a:r>
              <a:rPr lang="en-US" sz="5100" dirty="0" err="1"/>
              <a:t>mengeluarkan</a:t>
            </a:r>
            <a:r>
              <a:rPr lang="en-US" sz="5100" dirty="0"/>
              <a:t> Rp27.500,00 </a:t>
            </a:r>
            <a:r>
              <a:rPr lang="en-US" sz="5100" dirty="0" err="1"/>
              <a:t>untuk</a:t>
            </a:r>
            <a:r>
              <a:rPr lang="en-US" sz="5100" dirty="0"/>
              <a:t> </a:t>
            </a:r>
            <a:r>
              <a:rPr lang="en-US" sz="5100" dirty="0" err="1"/>
              <a:t>pembelian</a:t>
            </a:r>
            <a:r>
              <a:rPr lang="en-US" sz="5100" dirty="0"/>
              <a:t> </a:t>
            </a:r>
            <a:r>
              <a:rPr lang="en-US" sz="5100" dirty="0" err="1"/>
              <a:t>barang-barang</a:t>
            </a:r>
            <a:r>
              <a:rPr lang="en-US" sz="5100" dirty="0"/>
              <a:t> </a:t>
            </a:r>
            <a:r>
              <a:rPr lang="en-US" sz="5100" dirty="0" err="1"/>
              <a:t>tahan</a:t>
            </a:r>
            <a:r>
              <a:rPr lang="en-US" sz="5100" dirty="0"/>
              <a:t> lama.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148302"/>
              </p:ext>
            </p:extLst>
          </p:nvPr>
        </p:nvGraphicFramePr>
        <p:xfrm>
          <a:off x="2034782" y="2027926"/>
          <a:ext cx="4986337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412720" imgH="1130040" progId="Equation.3">
                  <p:embed/>
                </p:oleObj>
              </mc:Choice>
              <mc:Fallback>
                <p:oleObj name="Equation" r:id="rId3" imgW="2412720" imgH="113004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4782" y="2027926"/>
                        <a:ext cx="4986337" cy="233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315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Soal-soal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1955930"/>
            <a:ext cx="4038600" cy="3322637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600" dirty="0">
                <a:latin typeface="+mn-lt"/>
              </a:rPr>
              <a:t>X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adalah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persediaan</a:t>
            </a:r>
            <a:r>
              <a:rPr lang="en-US" sz="2600" dirty="0">
                <a:latin typeface="+mn-lt"/>
              </a:rPr>
              <a:t> modal (</a:t>
            </a:r>
            <a:r>
              <a:rPr lang="en-US" sz="2600" dirty="0" err="1">
                <a:latin typeface="+mn-lt"/>
              </a:rPr>
              <a:t>dalam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jutaan</a:t>
            </a:r>
            <a:r>
              <a:rPr lang="en-US" sz="2600" dirty="0">
                <a:latin typeface="+mn-lt"/>
              </a:rPr>
              <a:t> rupiah), X</a:t>
            </a:r>
            <a:r>
              <a:rPr lang="en-US" sz="2600" baseline="-25000" dirty="0">
                <a:latin typeface="+mn-lt"/>
              </a:rPr>
              <a:t>2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adalah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biaya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iklan</a:t>
            </a:r>
            <a:r>
              <a:rPr lang="en-US" sz="2600" dirty="0">
                <a:latin typeface="+mn-lt"/>
              </a:rPr>
              <a:t> (</a:t>
            </a:r>
            <a:r>
              <a:rPr lang="en-US" sz="2600" dirty="0" err="1">
                <a:latin typeface="+mn-lt"/>
              </a:rPr>
              <a:t>dalam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jutaan</a:t>
            </a:r>
            <a:r>
              <a:rPr lang="en-US" sz="2600" dirty="0">
                <a:latin typeface="+mn-lt"/>
              </a:rPr>
              <a:t> rupiah), </a:t>
            </a:r>
            <a:r>
              <a:rPr lang="en-US" sz="2600" dirty="0" err="1">
                <a:latin typeface="+mn-lt"/>
              </a:rPr>
              <a:t>dan</a:t>
            </a:r>
            <a:r>
              <a:rPr lang="en-US" sz="2600" dirty="0">
                <a:latin typeface="+mn-lt"/>
              </a:rPr>
              <a:t> Y = </a:t>
            </a:r>
            <a:r>
              <a:rPr lang="en-US" sz="2600" dirty="0" err="1">
                <a:latin typeface="+mn-lt"/>
              </a:rPr>
              <a:t>penjualan</a:t>
            </a:r>
            <a:r>
              <a:rPr lang="en-US" sz="2600" dirty="0">
                <a:latin typeface="+mn-lt"/>
              </a:rPr>
              <a:t> (</a:t>
            </a:r>
            <a:r>
              <a:rPr lang="en-US" sz="2600" dirty="0" err="1">
                <a:latin typeface="+mn-lt"/>
              </a:rPr>
              <a:t>dalam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jutaan</a:t>
            </a:r>
            <a:r>
              <a:rPr lang="en-US" sz="2600" dirty="0">
                <a:latin typeface="+mn-lt"/>
              </a:rPr>
              <a:t> rupiah). </a:t>
            </a:r>
            <a:r>
              <a:rPr lang="en-US" sz="2600" dirty="0" err="1">
                <a:latin typeface="+mn-lt"/>
              </a:rPr>
              <a:t>Tentukan</a:t>
            </a:r>
            <a:r>
              <a:rPr lang="en-US" sz="2600" dirty="0">
                <a:latin typeface="+mn-lt"/>
              </a:rPr>
              <a:t> </a:t>
            </a:r>
            <a:r>
              <a:rPr lang="en-US" sz="2600" dirty="0" err="1">
                <a:latin typeface="+mn-lt"/>
              </a:rPr>
              <a:t>nilai</a:t>
            </a:r>
            <a:r>
              <a:rPr lang="en-US" sz="2600" dirty="0">
                <a:latin typeface="+mn-lt"/>
              </a:rPr>
              <a:t> Y </a:t>
            </a:r>
            <a:r>
              <a:rPr lang="en-US" sz="2600" dirty="0" err="1">
                <a:latin typeface="+mn-lt"/>
              </a:rPr>
              <a:t>jika</a:t>
            </a:r>
            <a:r>
              <a:rPr lang="en-US" sz="2600" dirty="0">
                <a:latin typeface="+mn-lt"/>
              </a:rPr>
              <a:t> X</a:t>
            </a:r>
            <a:r>
              <a:rPr lang="en-US" sz="2600" baseline="-25000" dirty="0">
                <a:latin typeface="+mn-lt"/>
              </a:rPr>
              <a:t>1</a:t>
            </a:r>
            <a:r>
              <a:rPr lang="en-US" sz="2600" dirty="0">
                <a:latin typeface="+mn-lt"/>
              </a:rPr>
              <a:t> = 15 </a:t>
            </a:r>
            <a:r>
              <a:rPr lang="en-US" sz="2600" dirty="0" err="1">
                <a:latin typeface="+mn-lt"/>
              </a:rPr>
              <a:t>dan</a:t>
            </a:r>
            <a:r>
              <a:rPr lang="en-US" sz="2600" dirty="0">
                <a:latin typeface="+mn-lt"/>
              </a:rPr>
              <a:t> X</a:t>
            </a:r>
            <a:r>
              <a:rPr lang="en-US" sz="2600" baseline="-25000" dirty="0">
                <a:latin typeface="+mn-lt"/>
              </a:rPr>
              <a:t>2</a:t>
            </a:r>
            <a:r>
              <a:rPr lang="en-US" sz="2600" dirty="0">
                <a:latin typeface="+mn-lt"/>
              </a:rPr>
              <a:t> = 10.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26607"/>
              </p:ext>
            </p:extLst>
          </p:nvPr>
        </p:nvGraphicFramePr>
        <p:xfrm>
          <a:off x="6477000" y="1925767"/>
          <a:ext cx="3657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42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19</a:t>
            </a:fld>
            <a:endParaRPr lang="id-ID"/>
          </a:p>
        </p:txBody>
      </p:sp>
      <p:sp>
        <p:nvSpPr>
          <p:cNvPr id="4" name="Rectangle 3"/>
          <p:cNvSpPr/>
          <p:nvPr/>
        </p:nvSpPr>
        <p:spPr>
          <a:xfrm>
            <a:off x="2049193" y="1325563"/>
            <a:ext cx="8895471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Agus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Irianto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: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Konsep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Dasar dan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Aplikasinya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Kencana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2006 </a:t>
            </a:r>
            <a:endParaRPr lang="en-US" sz="1400" spc="95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Getut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Pramesti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SPSS 15.0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dalam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Model Linier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Jakarta, Media Alex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Computindo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3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Dr. Ir.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Harinaldi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M.Eng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Prinsip-Prinsip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untuk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Teknik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dan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Sains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”,Jakarta,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Erlangga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2005.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4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Prof. Dr.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Sudjana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MA.,MSc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”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Metoda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”, Bandung,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Tarsito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, 2007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5"/>
            </a:pP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Sudaryono,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M.Pd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., “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Statistika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Probabilitas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pc="95" dirty="0" err="1">
                <a:latin typeface="Arial" panose="020B0604020202020204" pitchFamily="34" charset="0"/>
                <a:ea typeface="Times New Roman" panose="02020603050405020304" pitchFamily="18" charset="0"/>
              </a:rPr>
              <a:t>Teori&amp;Aplikasi</a:t>
            </a:r>
            <a:r>
              <a:rPr lang="en-US" spc="95" dirty="0">
                <a:latin typeface="Arial" panose="020B0604020202020204" pitchFamily="34" charset="0"/>
                <a:ea typeface="Times New Roman" panose="02020603050405020304" pitchFamily="18" charset="0"/>
              </a:rPr>
              <a:t>]”, Yogyakarta, Andi, 2012.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1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66424" y="696669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legreya Bold" panose="020B0604020202020204" charset="0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ANALISIS KORELASI DAN REGRESI BERGANDA</a:t>
            </a:r>
            <a:endParaRPr lang="en-US" dirty="0"/>
          </a:p>
        </p:txBody>
      </p:sp>
      <p:pic>
        <p:nvPicPr>
          <p:cNvPr id="24" name="Picture 23" descr="image002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01" y="2487369"/>
            <a:ext cx="3662363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image003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76" y="2180982"/>
            <a:ext cx="12112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image004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76" y="1982544"/>
            <a:ext cx="131445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image005.png"/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51" y="1839669"/>
            <a:ext cx="12525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image006.png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76" y="2566744"/>
            <a:ext cx="16875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image007.png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14" y="2439744"/>
            <a:ext cx="11541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image008.png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14" y="2674694"/>
            <a:ext cx="187642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image009.png"/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14" y="2820744"/>
            <a:ext cx="2298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image010.png"/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001" y="3574807"/>
            <a:ext cx="3571875" cy="16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image011.png"/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2876" y="4308232"/>
            <a:ext cx="1184275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image012.png"/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839" y="4644782"/>
            <a:ext cx="17621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image013.png"/>
          <p:cNvPicPr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51" y="3976444"/>
            <a:ext cx="15017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image014.png"/>
          <p:cNvPicPr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51" y="3484319"/>
            <a:ext cx="110966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image015.png"/>
          <p:cNvPicPr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851" y="3758957"/>
            <a:ext cx="1195388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7" descr="image016.png"/>
          <p:cNvPicPr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51" y="4339982"/>
            <a:ext cx="17319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8" descr="image017.png"/>
          <p:cNvPicPr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89" y="4128844"/>
            <a:ext cx="1168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9" descr="image018.png"/>
          <p:cNvPicPr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039" y="4359032"/>
            <a:ext cx="12525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0" descr="image019.png"/>
          <p:cNvPicPr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1" y="4763844"/>
            <a:ext cx="14732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41" descr="image020.png"/>
          <p:cNvPicPr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1" y="5114682"/>
            <a:ext cx="1435100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42" descr="image021.png"/>
          <p:cNvPicPr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1" y="5114682"/>
            <a:ext cx="14620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3" descr="image022.png"/>
          <p:cNvPicPr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1" y="5114682"/>
            <a:ext cx="1449388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4" descr="image023.png"/>
          <p:cNvPicPr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351" y="5114682"/>
            <a:ext cx="1449388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45" descr="image001.png"/>
          <p:cNvPicPr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376" y="3412882"/>
            <a:ext cx="2608263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47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03605" algn="l"/>
                <a:tab pos="5260340" algn="l"/>
              </a:tabLst>
            </a:pPr>
            <a:r>
              <a:rPr dirty="0"/>
              <a:t> 	Terima</a:t>
            </a:r>
            <a:r>
              <a:rPr spc="-50" dirty="0"/>
              <a:t> </a:t>
            </a:r>
            <a:r>
              <a:rPr dirty="0"/>
              <a:t>Kasih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934D0-A4C0-46C9-8AD4-62C83CF3D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52464"/>
            <a:ext cx="500062" cy="3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6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REGRESI LINEAR BERGANDA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A0BBB1-0021-4B5B-96A8-84DC9F31572A}" type="slidenum">
              <a:rPr lang="en-US">
                <a:solidFill>
                  <a:srgbClr val="4A566A"/>
                </a:solidFill>
                <a:latin typeface="Constantia" panose="02030602050306030303" pitchFamily="18" charset="0"/>
              </a:rPr>
              <a:pPr eaLnBrk="1" hangingPunct="1"/>
              <a:t>3</a:t>
            </a:fld>
            <a:endParaRPr lang="en-US">
              <a:solidFill>
                <a:srgbClr val="4A566A"/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20240" y="1724148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Konsep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X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Y.</a:t>
            </a:r>
          </a:p>
          <a:p>
            <a:pPr algn="just">
              <a:buFont typeface="Wingdings 2" panose="05020102010507070707" pitchFamily="18" charset="2"/>
              <a:buNone/>
            </a:pPr>
            <a:endParaRPr lang="en-US" dirty="0"/>
          </a:p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Contoh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algn="just">
              <a:buFont typeface="Wingdings 2" panose="05020102010507070707" pitchFamily="18" charset="2"/>
              <a:buNone/>
            </a:pPr>
            <a:r>
              <a:rPr lang="en-US" dirty="0"/>
              <a:t>	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377440" y="4132385"/>
            <a:ext cx="7696200" cy="1981200"/>
            <a:chOff x="914400" y="4343400"/>
            <a:chExt cx="7696200" cy="19812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Rounded Rectangle 5"/>
            <p:cNvSpPr/>
            <p:nvPr/>
          </p:nvSpPr>
          <p:spPr>
            <a:xfrm>
              <a:off x="914400" y="4343400"/>
              <a:ext cx="2514600" cy="76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 err="1">
                  <a:solidFill>
                    <a:schemeClr val="tx1"/>
                  </a:solidFill>
                </a:rPr>
                <a:t>Pola</a:t>
              </a:r>
              <a:r>
                <a:rPr lang="en-US" sz="2600" dirty="0">
                  <a:solidFill>
                    <a:schemeClr val="tx1"/>
                  </a:solidFill>
                </a:rPr>
                <a:t> </a:t>
              </a:r>
              <a:r>
                <a:rPr lang="en-US" sz="2600" dirty="0" err="1">
                  <a:solidFill>
                    <a:schemeClr val="tx1"/>
                  </a:solidFill>
                </a:rPr>
                <a:t>Asuh</a:t>
              </a:r>
              <a:endParaRPr lang="en-US" sz="2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X</a:t>
              </a:r>
              <a:r>
                <a:rPr lang="en-US" sz="26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14400" y="5562600"/>
              <a:ext cx="2514600" cy="76200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Cara </a:t>
              </a:r>
              <a:r>
                <a:rPr lang="en-US" sz="2600" dirty="0" err="1">
                  <a:solidFill>
                    <a:schemeClr val="tx1"/>
                  </a:solidFill>
                </a:rPr>
                <a:t>Belajar</a:t>
              </a:r>
              <a:endParaRPr lang="en-US" sz="2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X</a:t>
              </a:r>
              <a:r>
                <a:rPr lang="en-US" sz="26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4876800"/>
              <a:ext cx="3352800" cy="9144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 err="1">
                  <a:solidFill>
                    <a:schemeClr val="tx1"/>
                  </a:solidFill>
                </a:rPr>
                <a:t>Prestasi</a:t>
              </a:r>
              <a:r>
                <a:rPr lang="en-US" sz="2600" dirty="0">
                  <a:solidFill>
                    <a:schemeClr val="tx1"/>
                  </a:solidFill>
                </a:rPr>
                <a:t> </a:t>
              </a:r>
              <a:r>
                <a:rPr lang="en-US" sz="2600" dirty="0" err="1">
                  <a:solidFill>
                    <a:schemeClr val="tx1"/>
                  </a:solidFill>
                </a:rPr>
                <a:t>Belajar</a:t>
              </a:r>
              <a:endParaRPr lang="en-US" sz="2600" dirty="0">
                <a:solidFill>
                  <a:schemeClr val="tx1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6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 flipV="1">
              <a:off x="3429000" y="5486400"/>
              <a:ext cx="1828800" cy="4572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</p:cNvCxnSpPr>
            <p:nvPr/>
          </p:nvCxnSpPr>
          <p:spPr>
            <a:xfrm>
              <a:off x="3429000" y="4724400"/>
              <a:ext cx="1828800" cy="45720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04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REGRESI LINEAR BERGANDA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981200" y="1793817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Rumus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Y	=	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(data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)</a:t>
            </a:r>
          </a:p>
          <a:p>
            <a:r>
              <a:rPr lang="en-US" dirty="0"/>
              <a:t>Y’	=	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regresi</a:t>
            </a: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	=	1, 2, …, n</a:t>
            </a:r>
          </a:p>
          <a:p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3092380" y="2573550"/>
            <a:ext cx="5257800" cy="1219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2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520515"/>
              </p:ext>
            </p:extLst>
          </p:nvPr>
        </p:nvGraphicFramePr>
        <p:xfrm>
          <a:off x="3168580" y="2649750"/>
          <a:ext cx="50974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184120" imgH="457200" progId="Equation.3">
                  <p:embed/>
                </p:oleObj>
              </mc:Choice>
              <mc:Fallback>
                <p:oleObj name="Equation" r:id="rId3" imgW="2184120" imgH="457200" progId="Equation.3">
                  <p:embed/>
                  <p:pic>
                    <p:nvPicPr>
                      <p:cNvPr id="2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580" y="2649750"/>
                        <a:ext cx="5097463" cy="1066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96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353606" y="1104802"/>
            <a:ext cx="8799341" cy="50986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b</a:t>
            </a:r>
            <a:r>
              <a:rPr lang="en-US" baseline="-25000" dirty="0" err="1"/>
              <a:t>k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endParaRPr lang="en-US" dirty="0"/>
          </a:p>
          <a:p>
            <a:pPr marL="274320" indent="-274320" algn="just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err="1"/>
              <a:t>Penyelesaiannya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, b</a:t>
            </a:r>
            <a:r>
              <a:rPr lang="en-US" baseline="-25000" dirty="0"/>
              <a:t>2</a:t>
            </a:r>
            <a:r>
              <a:rPr lang="en-US" dirty="0"/>
              <a:t>, …, b</a:t>
            </a:r>
            <a:r>
              <a:rPr lang="en-US" baseline="-25000" dirty="0"/>
              <a:t>k</a:t>
            </a:r>
            <a:r>
              <a:rPr lang="en-US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62088" y="1983545"/>
            <a:ext cx="9523057" cy="35381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208629" y="2236763"/>
          <a:ext cx="9230120" cy="3095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3936960" imgH="1320480" progId="Equation.3">
                  <p:embed/>
                </p:oleObj>
              </mc:Choice>
              <mc:Fallback>
                <p:oleObj name="Equation" r:id="rId3" imgW="3936960" imgH="1320480" progId="Equation.3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629" y="2236763"/>
                        <a:ext cx="9230120" cy="3095324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87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861155" y="1455455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Misalnya</a:t>
            </a:r>
            <a:r>
              <a:rPr lang="en-US" dirty="0"/>
              <a:t>,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terikat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1, </a:t>
            </a:r>
            <a:r>
              <a:rPr lang="en-US" dirty="0" err="1"/>
              <a:t>yaitu</a:t>
            </a:r>
            <a:r>
              <a:rPr lang="en-US" dirty="0"/>
              <a:t> Y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2 (k = 2), </a:t>
            </a:r>
            <a:r>
              <a:rPr lang="en-US" dirty="0" err="1"/>
              <a:t>yaitu</a:t>
            </a:r>
            <a:r>
              <a:rPr lang="en-US" dirty="0"/>
              <a:t> X</a:t>
            </a:r>
            <a:r>
              <a:rPr lang="en-US" baseline="-25000" dirty="0"/>
              <a:t>1</a:t>
            </a:r>
            <a:r>
              <a:rPr lang="en-US" dirty="0"/>
              <a:t> dan X</a:t>
            </a:r>
            <a:r>
              <a:rPr lang="en-US" baseline="-25000" dirty="0"/>
              <a:t>2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Penyelesaiannya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b</a:t>
            </a:r>
            <a:r>
              <a:rPr lang="en-US" baseline="-25000" dirty="0"/>
              <a:t>0</a:t>
            </a:r>
            <a:r>
              <a:rPr lang="en-US" dirty="0"/>
              <a:t>, b</a:t>
            </a:r>
            <a:r>
              <a:rPr lang="en-US" baseline="-25000" dirty="0"/>
              <a:t>1</a:t>
            </a:r>
            <a:r>
              <a:rPr lang="en-US" dirty="0"/>
              <a:t>, dan b</a:t>
            </a:r>
            <a:r>
              <a:rPr lang="en-US" baseline="-25000" dirty="0"/>
              <a:t>2</a:t>
            </a:r>
            <a:endParaRPr 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Persamaannya</a:t>
            </a:r>
            <a:r>
              <a:rPr lang="en-US" dirty="0"/>
              <a:t> </a:t>
            </a:r>
            <a:r>
              <a:rPr lang="en-US" dirty="0" err="1"/>
              <a:t>adalah</a:t>
            </a:r>
            <a:endParaRPr lang="en-US" baseline="-25000" dirty="0"/>
          </a:p>
          <a:p>
            <a:pPr>
              <a:buFont typeface="Wingdings 2" panose="05020102010507070707" pitchFamily="18" charset="2"/>
              <a:buNone/>
            </a:pPr>
            <a:r>
              <a:rPr lang="en-US" baseline="-25000" dirty="0"/>
              <a:t>	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025045" y="4272124"/>
            <a:ext cx="5943600" cy="1828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308865"/>
              </p:ext>
            </p:extLst>
          </p:nvPr>
        </p:nvGraphicFramePr>
        <p:xfrm>
          <a:off x="2101245" y="4348324"/>
          <a:ext cx="5797550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806560" imgH="812520" progId="Equation.3">
                  <p:embed/>
                </p:oleObj>
              </mc:Choice>
              <mc:Fallback>
                <p:oleObj name="Equation" r:id="rId3" imgW="2806560" imgH="812520" progId="Equation.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245" y="4348324"/>
                        <a:ext cx="5797550" cy="16795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bg2">
                            <a:lumMod val="9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805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84475" y="1541268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EB80A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ADDC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Penyelesaiannya digunakan persamaan matriks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	=	matriks (diketahui)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H	=	vektor kolom (diketahui)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b	=	vektor kolom (tidak diketahui)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EB80A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A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-1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nstantia"/>
              </a:rPr>
              <a:t>	=	kebalikan (invers) dari matriks A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65475" y="2120705"/>
            <a:ext cx="5791200" cy="25146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813100" y="2273105"/>
          <a:ext cx="566102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2984400" imgH="1244520" progId="Equation.3">
                  <p:embed/>
                </p:oleObj>
              </mc:Choice>
              <mc:Fallback>
                <p:oleObj name="Equation" r:id="rId3" imgW="2984400" imgH="124452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100" y="2273105"/>
                        <a:ext cx="5661025" cy="2362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8785275" y="2654105"/>
            <a:ext cx="1905000" cy="1447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bg2">
                <a:lumMod val="9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Ab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 = H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b = A</a:t>
            </a:r>
            <a:r>
              <a:rPr kumimoji="0" lang="en-US" sz="3200" b="0" i="0" u="none" strike="noStrike" kern="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-1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2534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REGRESI LINEAR BERGANDA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981200" y="1787526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Matriks</a:t>
            </a:r>
            <a:r>
              <a:rPr lang="en-US" dirty="0"/>
              <a:t> 2 baris dan 2 </a:t>
            </a:r>
            <a:r>
              <a:rPr lang="en-US" dirty="0" err="1"/>
              <a:t>kolom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</a:t>
            </a:r>
            <a:r>
              <a:rPr lang="en-US" dirty="0" err="1"/>
              <a:t>determinan</a:t>
            </a:r>
            <a:r>
              <a:rPr lang="en-US" dirty="0"/>
              <a:t> A = det (A) = | A | = a</a:t>
            </a:r>
            <a:r>
              <a:rPr lang="en-US" baseline="-25000" dirty="0"/>
              <a:t>11</a:t>
            </a:r>
            <a:r>
              <a:rPr lang="en-US" dirty="0"/>
              <a:t>a</a:t>
            </a:r>
            <a:r>
              <a:rPr lang="en-US" baseline="-25000" dirty="0"/>
              <a:t>22</a:t>
            </a:r>
            <a:r>
              <a:rPr lang="en-US" dirty="0"/>
              <a:t> – a</a:t>
            </a:r>
            <a:r>
              <a:rPr lang="en-US" baseline="-25000" dirty="0"/>
              <a:t>12</a:t>
            </a:r>
            <a:r>
              <a:rPr lang="en-US" dirty="0"/>
              <a:t>a</a:t>
            </a:r>
            <a:r>
              <a:rPr lang="en-US" baseline="-25000" dirty="0"/>
              <a:t>21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Contoh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dirty="0"/>
              <a:t>	 det (A) = | A | = a</a:t>
            </a:r>
            <a:r>
              <a:rPr lang="en-US" baseline="-25000" dirty="0"/>
              <a:t>11</a:t>
            </a:r>
            <a:r>
              <a:rPr lang="en-US" dirty="0"/>
              <a:t>a</a:t>
            </a:r>
            <a:r>
              <a:rPr lang="en-US" baseline="-25000" dirty="0"/>
              <a:t>22</a:t>
            </a:r>
            <a:r>
              <a:rPr lang="en-US" dirty="0"/>
              <a:t> – a</a:t>
            </a:r>
            <a:r>
              <a:rPr lang="en-US" baseline="-25000" dirty="0"/>
              <a:t>12</a:t>
            </a:r>
            <a:r>
              <a:rPr lang="en-US" dirty="0"/>
              <a:t>a</a:t>
            </a:r>
            <a:r>
              <a:rPr lang="en-US" baseline="-25000" dirty="0"/>
              <a:t>21</a:t>
            </a:r>
            <a:r>
              <a:rPr lang="en-US" dirty="0"/>
              <a:t> = 14 – 24 = -10</a:t>
            </a:r>
            <a:endParaRPr lang="en-US" baseline="-25000" dirty="0"/>
          </a:p>
          <a:p>
            <a:pPr>
              <a:buFont typeface="Wingdings 2" panose="05020102010507070707" pitchFamily="18" charset="2"/>
              <a:buNone/>
            </a:pPr>
            <a:endParaRPr lang="en-US" dirty="0"/>
          </a:p>
          <a:p>
            <a:endParaRPr lang="en-US" baseline="-25000" dirty="0"/>
          </a:p>
          <a:p>
            <a:pPr>
              <a:buFont typeface="Wingdings 2" panose="05020102010507070707" pitchFamily="18" charset="2"/>
              <a:buNone/>
            </a:pPr>
            <a:endParaRPr lang="en-US" baseline="-250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79230"/>
              </p:ext>
            </p:extLst>
          </p:nvPr>
        </p:nvGraphicFramePr>
        <p:xfrm>
          <a:off x="2362200" y="2366963"/>
          <a:ext cx="2581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485720" imgH="482400" progId="Equation.3">
                  <p:embed/>
                </p:oleObj>
              </mc:Choice>
              <mc:Fallback>
                <p:oleObj name="Equation" r:id="rId3" imgW="1485720" imgH="4824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66963"/>
                        <a:ext cx="25812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685291"/>
              </p:ext>
            </p:extLst>
          </p:nvPr>
        </p:nvGraphicFramePr>
        <p:xfrm>
          <a:off x="2362200" y="4697413"/>
          <a:ext cx="2184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257120" imgH="457200" progId="Equation.3">
                  <p:embed/>
                </p:oleObj>
              </mc:Choice>
              <mc:Fallback>
                <p:oleObj name="Equation" r:id="rId5" imgW="1257120" imgH="457200" progId="Equation.3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97413"/>
                        <a:ext cx="21844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18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REGRESI LINEAR BERGANDA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28097" y="1690688"/>
            <a:ext cx="8229600" cy="4389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legreya Bold" panose="020B060402020202020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Light" panose="020B0604020202020204" charset="0"/>
                <a:ea typeface="Open Sans Light" panose="020B0604020202020204" charset="0"/>
                <a:cs typeface="Open Sans Light" panose="020B060402020202020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Matrisk 3 baris dan 3 kolom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757752"/>
              </p:ext>
            </p:extLst>
          </p:nvPr>
        </p:nvGraphicFramePr>
        <p:xfrm>
          <a:off x="1523297" y="2227263"/>
          <a:ext cx="8882063" cy="377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483080" imgH="1904760" progId="Equation.3">
                  <p:embed/>
                </p:oleObj>
              </mc:Choice>
              <mc:Fallback>
                <p:oleObj name="Equation" r:id="rId3" imgW="4483080" imgH="190476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297" y="2227263"/>
                        <a:ext cx="8882063" cy="3776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2285297" y="3870325"/>
            <a:ext cx="2743200" cy="1066800"/>
            <a:chOff x="914400" y="4114800"/>
            <a:chExt cx="2743200" cy="106680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914400" y="41148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600200" y="41148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2286000" y="4114800"/>
              <a:ext cx="1371600" cy="1066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914400" y="4191000"/>
              <a:ext cx="1219200" cy="9906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600200" y="4191000"/>
              <a:ext cx="1219200" cy="9906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286000" y="4191000"/>
              <a:ext cx="1219200" cy="99060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85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22F95F0130E43B492B79E849C852B" ma:contentTypeVersion="10" ma:contentTypeDescription="Create a new document." ma:contentTypeScope="" ma:versionID="e6b988109215983943c8aefad9d13741">
  <xsd:schema xmlns:xsd="http://www.w3.org/2001/XMLSchema" xmlns:xs="http://www.w3.org/2001/XMLSchema" xmlns:p="http://schemas.microsoft.com/office/2006/metadata/properties" xmlns:ns2="740581d6-c858-4555-b1ae-9696b835810e" targetNamespace="http://schemas.microsoft.com/office/2006/metadata/properties" ma:root="true" ma:fieldsID="cd9367b869022611fb8e8249c3848990" ns2:_="">
    <xsd:import namespace="740581d6-c858-4555-b1ae-9696b83581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9061E9-722D-4B07-BD2D-BCF8EE635F9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40581d6-c858-4555-b1ae-9696b835810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68DAB0A-9F18-4C55-83C2-D9AA3B4C6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429539-82E6-4AA0-A76E-4C15D27A3B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715</Words>
  <Application>Microsoft Office PowerPoint</Application>
  <PresentationFormat>Widescreen</PresentationFormat>
  <Paragraphs>273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Alegreya Bold</vt:lpstr>
      <vt:lpstr>Arial</vt:lpstr>
      <vt:lpstr>Calibri</vt:lpstr>
      <vt:lpstr>Calibri Light</vt:lpstr>
      <vt:lpstr>Constantia</vt:lpstr>
      <vt:lpstr>Montserrat</vt:lpstr>
      <vt:lpstr>Times New Roman</vt:lpstr>
      <vt:lpstr>Wingdings 2</vt:lpstr>
      <vt:lpstr>Office Theme</vt:lpstr>
      <vt:lpstr>Equation</vt:lpstr>
      <vt:lpstr>Statistika dan Probabilitas Program Studi Informatika  Sesi 6 – Analisis Regresi dan Korelasi Berganda</vt:lpstr>
      <vt:lpstr>PowerPoint Presentation</vt:lpstr>
      <vt:lpstr>REGRESI LINEAR BERGANDA</vt:lpstr>
      <vt:lpstr>REGRESI LINEAR BERGANDA</vt:lpstr>
      <vt:lpstr>PowerPoint Presentation</vt:lpstr>
      <vt:lpstr>PowerPoint Presentation</vt:lpstr>
      <vt:lpstr>PowerPoint Presentation</vt:lpstr>
      <vt:lpstr>REGRESI LINEAR BERGANDA</vt:lpstr>
      <vt:lpstr>REGRESI LINEAR BERGANDA</vt:lpstr>
      <vt:lpstr>….</vt:lpstr>
      <vt:lpstr>REGRESI LINEAR BERGANDA</vt:lpstr>
      <vt:lpstr>….</vt:lpstr>
      <vt:lpstr>….</vt:lpstr>
      <vt:lpstr>REGRESI LINEAR BERGANDA</vt:lpstr>
      <vt:lpstr>REGRESI LINEAR BERGANDA</vt:lpstr>
      <vt:lpstr>PowerPoint Presentation</vt:lpstr>
      <vt:lpstr>PowerPoint Presentation</vt:lpstr>
      <vt:lpstr>Soal-soal</vt:lpstr>
      <vt:lpstr>Daftar Pustaka</vt:lpstr>
      <vt:lpstr>  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dan Probabilitas Program Studi Informatika  Sesi 2 – Ukuran Pemusatan Data</dc:title>
  <dc:creator>syahidabdullah@lecturer.unsia.ac.id</dc:creator>
  <cp:lastModifiedBy>Syahid Abdullah</cp:lastModifiedBy>
  <cp:revision>19</cp:revision>
  <dcterms:created xsi:type="dcterms:W3CDTF">2021-09-06T16:17:13Z</dcterms:created>
  <dcterms:modified xsi:type="dcterms:W3CDTF">2022-04-27T03:41:20Z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