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452" r:id="rId6"/>
    <p:sldId id="453" r:id="rId7"/>
    <p:sldId id="454" r:id="rId8"/>
    <p:sldId id="455" r:id="rId9"/>
    <p:sldId id="456" r:id="rId10"/>
    <p:sldId id="457" r:id="rId11"/>
    <p:sldId id="458" r:id="rId12"/>
    <p:sldId id="460" r:id="rId13"/>
    <p:sldId id="461" r:id="rId14"/>
    <p:sldId id="462" r:id="rId15"/>
    <p:sldId id="464" r:id="rId16"/>
    <p:sldId id="463" r:id="rId17"/>
    <p:sldId id="465" r:id="rId18"/>
    <p:sldId id="467" r:id="rId19"/>
    <p:sldId id="468" r:id="rId20"/>
    <p:sldId id="469" r:id="rId21"/>
    <p:sldId id="470" r:id="rId22"/>
    <p:sldId id="471" r:id="rId23"/>
    <p:sldId id="472" r:id="rId24"/>
    <p:sldId id="473" r:id="rId25"/>
    <p:sldId id="474" r:id="rId26"/>
    <p:sldId id="475" r:id="rId27"/>
    <p:sldId id="476" r:id="rId28"/>
    <p:sldId id="477" r:id="rId29"/>
    <p:sldId id="478" r:id="rId30"/>
    <p:sldId id="479" r:id="rId31"/>
    <p:sldId id="480" r:id="rId32"/>
    <p:sldId id="481" r:id="rId33"/>
    <p:sldId id="482" r:id="rId34"/>
    <p:sldId id="483" r:id="rId35"/>
    <p:sldId id="484" r:id="rId36"/>
    <p:sldId id="485" r:id="rId37"/>
    <p:sldId id="486" r:id="rId38"/>
    <p:sldId id="487" r:id="rId39"/>
    <p:sldId id="363" r:id="rId40"/>
    <p:sldId id="35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96" autoAdjust="0"/>
    <p:restoredTop sz="94660"/>
  </p:normalViewPr>
  <p:slideViewPr>
    <p:cSldViewPr snapToGrid="0">
      <p:cViewPr varScale="1">
        <p:scale>
          <a:sx n="71" d="100"/>
          <a:sy n="71" d="100"/>
        </p:scale>
        <p:origin x="4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22EC0E-B54A-4757-90C4-7372932C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A9AD3A-6F1F-4452-A6D5-75775264F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B30A2F-CBEC-478C-BF3B-5C1C8E14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5/14/2023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576EAF-BE71-4C3B-8B51-D4E293C8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49BB96-5449-4130-B96E-450F18C5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04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CF11BD-511A-4E25-B3DA-6451194F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F8A8543-2E01-4286-B144-CB03531EA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9DDC02-77FC-4320-95B6-C2191A25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5/14/2023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EAEF0B-DFCE-444E-BCE8-CA309D16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031F82-749B-4E27-81E5-C104152C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298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31D189E-4AB7-4959-93BD-EB8425E8D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BB47F0F-9537-425D-AC1B-C748D18E9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E30B35-6476-4895-B917-97E026CB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5/14/2023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5FDD39-0BB2-4CFD-B7A5-90C56FB7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612572-5C14-4625-A3EC-90B54DFE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83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E1D603-B48B-4D51-B53C-42277C03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CA1A1E-015F-4B43-8BC0-E5D3BD26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FC4540-1B76-4BCF-99BE-B2A4D87D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5/14/2023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EB4293-0CA6-49C4-86BE-CB98879B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714F8C-1643-4897-849C-84237911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686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D45662-4128-4CF6-B6BF-C7462F15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BFAA2A-5B12-4460-982E-C4A0DA85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E4750D-CD99-46F0-8516-CFA7E29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5/14/2023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88FE43-FE13-479E-8DC8-9D0614BA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05134C-D41D-4C0E-BA40-D93FA771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97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3C774D-E817-423D-B6B9-A6CCD9F4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C13361-0CCF-4E75-ACBA-2DF897F7A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4BEBA29-35AF-40BF-9A07-09051ACAC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3A18D48-5215-4E34-BEA9-D5429671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5/14/2023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538976C-76FA-4349-8FF0-EA7038C0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B0E55C9-AF73-4795-A92A-7A75AFDB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50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D51469-E3CB-4E17-B117-2D5E3246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D31211-4F33-4AA0-9EB9-94F8189E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512B0D1-4FEE-4F12-85CF-930D9A674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770B2A6-975D-4720-971D-3438C838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09C17BE-CD29-4269-9A5E-D263264E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DFA7450-7AEA-4FD7-A19B-38EE6E6B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5/14/2023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1CAC590-6406-48B1-8044-9ADC28CC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ABCCAC4-CBDB-4FF3-B8A0-41CFF772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38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78E9DF-EE32-4560-91CD-40FC0C77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21E6B15-664E-470F-A5A9-FB764652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5/14/2023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B3F3F62-75A9-4B10-B937-E2332317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B1907F2-2F76-4855-A3DB-887452CD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14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E76255C-049F-4A73-96A8-33118209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5/14/2023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5A75076-AF27-4CDA-96E5-A84EBF11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F9AFC5-D9B0-487B-AA9D-853C4C8D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7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F4152B-0CA5-4CD5-8F0A-78246D7E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994CF2-A46A-40C6-9834-594343A8B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A4DB8F-EA01-418B-9D1B-4C29395D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A02A462-739E-4636-927F-803C5EF6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5/14/2023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FE59B3E-03B6-4C7A-BD1D-DC337551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53D13F6-0AA8-4B08-A97C-CD37608A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03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90CCE7-904D-4B40-A7B5-B4C571AE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06BC17C-66AB-4464-8858-22EA3AE72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066F997-37A1-4DC8-B752-3D9C17AE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B92BAC1-E0FC-4BC7-8EB8-DEB5B532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5/14/2023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2A43450-F49A-48DC-AC5D-1FFB17F1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B889349-023B-4471-BFEE-16073CB2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90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CC9E4F6-9E03-4C0A-9D3E-96394B4E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33FEEA-59E3-4848-AB4F-481FAFA7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B40B19-C227-4017-9D8C-535BFA7D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52B0-BC14-4D46-8DFA-CCD43AD5AF56}" type="datetimeFigureOut">
              <a:rPr lang="en-ID" smtClean="0"/>
              <a:t>5/14/2023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639005-3B4A-4274-820E-DC2B43CAB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9879D8-F57B-4FCE-B137-91492800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7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4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8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9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1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2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816A84-E56A-4C5D-986B-43B69816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7475" y="1214438"/>
            <a:ext cx="7745691" cy="2387600"/>
          </a:xfrm>
        </p:spPr>
        <p:txBody>
          <a:bodyPr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Statistika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dan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Probabilitas</a:t>
            </a:r>
            <a:r>
              <a:rPr kumimoji="0" lang="id-ID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/>
            </a:r>
            <a:br>
              <a:rPr kumimoji="0" lang="id-ID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Program Studi Informatika</a:t>
            </a:r>
            <a:b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id-ID" altLang="id-ID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/>
            </a:r>
            <a:br>
              <a:rPr kumimoji="0" lang="id-ID" altLang="id-ID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id-ID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Sesi</a:t>
            </a:r>
            <a:r>
              <a:rPr kumimoji="0" lang="en-US" altLang="id-ID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7 – </a:t>
            </a:r>
            <a:r>
              <a:rPr lang="en-US" altLang="id-ID" sz="2400" b="1" dirty="0" err="1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Analisis</a:t>
            </a:r>
            <a:r>
              <a:rPr lang="en-US" altLang="id-ID" sz="2400" b="1" dirty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Data </a:t>
            </a:r>
            <a:r>
              <a:rPr lang="en-US" altLang="id-ID" sz="2400" b="1" dirty="0" err="1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Berkala</a:t>
            </a:r>
            <a:endParaRPr lang="en-ID" sz="2400" dirty="0"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79765D7-3DE7-4B42-876A-8EBCDBE1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5135" y="4695548"/>
            <a:ext cx="4958031" cy="470341"/>
          </a:xfrm>
        </p:spPr>
        <p:txBody>
          <a:bodyPr>
            <a:noAutofit/>
          </a:bodyPr>
          <a:lstStyle/>
          <a:p>
            <a:pPr algn="r"/>
            <a:r>
              <a:rPr lang="id-ID" dirty="0">
                <a:latin typeface="Montserrat" panose="02000505000000020004" pitchFamily="2" charset="0"/>
              </a:rPr>
              <a:t>Syahid Abdullah, S</a:t>
            </a:r>
            <a:r>
              <a:rPr lang="en-US" dirty="0">
                <a:latin typeface="Montserrat" panose="02000505000000020004" pitchFamily="2" charset="0"/>
              </a:rPr>
              <a:t>.</a:t>
            </a:r>
            <a:r>
              <a:rPr lang="id-ID" dirty="0">
                <a:latin typeface="Montserrat" panose="02000505000000020004" pitchFamily="2" charset="0"/>
              </a:rPr>
              <a:t>Si, M.Kom</a:t>
            </a:r>
            <a:endParaRPr lang="en-ID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76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/>
              <a:t>Gerakan/ Variasi Siklis (C)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Gerakan/ variasi jangka panjang di sekitar garis trend (berlaku untuk data tahunan)</a:t>
            </a:r>
          </a:p>
          <a:p>
            <a:endParaRPr lang="en-US"/>
          </a:p>
          <a:p>
            <a:pPr algn="just"/>
            <a:r>
              <a:rPr lang="en-US"/>
              <a:t>Gerakan siklis dapat terulang setelah jangka waktu tertentu (setiap 3 tahun, 5 tahun, atau lebih) dan dapat terulang dalam jangka waktu yang sama</a:t>
            </a:r>
          </a:p>
        </p:txBody>
      </p:sp>
    </p:spTree>
    <p:extLst>
      <p:ext uri="{BB962C8B-B14F-4D97-AF65-F5344CB8AC3E}">
        <p14:creationId xmlns:p14="http://schemas.microsoft.com/office/powerpoint/2010/main" val="3488438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249"/>
            <a:ext cx="10515600" cy="1325563"/>
          </a:xfrm>
        </p:spPr>
        <p:txBody>
          <a:bodyPr/>
          <a:lstStyle/>
          <a:p>
            <a:pPr eaLnBrk="1" hangingPunct="1"/>
            <a:r>
              <a:rPr lang="en-US" dirty="0"/>
              <a:t>Gerakan/ </a:t>
            </a:r>
            <a:r>
              <a:rPr lang="en-US" dirty="0" err="1"/>
              <a:t>Variasi</a:t>
            </a:r>
            <a:r>
              <a:rPr lang="en-US" dirty="0"/>
              <a:t> </a:t>
            </a:r>
            <a:r>
              <a:rPr lang="en-US" dirty="0" err="1"/>
              <a:t>Siklis</a:t>
            </a:r>
            <a:r>
              <a:rPr lang="en-US" dirty="0"/>
              <a:t> (C)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3689253" y="1325563"/>
            <a:ext cx="3657600" cy="4648200"/>
            <a:chOff x="381000" y="1295400"/>
            <a:chExt cx="3886200" cy="5105400"/>
          </a:xfrm>
        </p:grpSpPr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381000" y="1295400"/>
              <a:ext cx="3886200" cy="5105400"/>
            </a:xfrm>
            <a:prstGeom prst="rect">
              <a:avLst/>
            </a:prstGeom>
            <a:solidFill>
              <a:srgbClr val="FFFF99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" name="Line 7"/>
            <p:cNvSpPr>
              <a:spLocks noChangeShapeType="1"/>
            </p:cNvSpPr>
            <p:nvPr/>
          </p:nvSpPr>
          <p:spPr bwMode="auto">
            <a:xfrm flipH="1">
              <a:off x="838200" y="1752600"/>
              <a:ext cx="0" cy="41148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685800" y="5638800"/>
              <a:ext cx="34290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1889125" y="5676900"/>
              <a:ext cx="2073275" cy="40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b="1">
                  <a:solidFill>
                    <a:srgbClr val="FF6600"/>
                  </a:solidFill>
                  <a:latin typeface="Times New Roman" panose="02020603050405020304" pitchFamily="18" charset="0"/>
                </a:rPr>
                <a:t>                    </a:t>
              </a:r>
              <a:r>
                <a:rPr lang="en-US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Waktu</a:t>
              </a:r>
              <a:r>
                <a:rPr lang="en-US" sz="1400" b="1">
                  <a:solidFill>
                    <a:srgbClr val="FF66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555625" y="1371600"/>
              <a:ext cx="1196975" cy="338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Y = f(X)</a:t>
              </a: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1584325" y="5981700"/>
              <a:ext cx="1461201" cy="40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b="1">
                  <a:solidFill>
                    <a:srgbClr val="336600"/>
                  </a:solidFill>
                  <a:latin typeface="Times New Roman" panose="02020603050405020304" pitchFamily="18" charset="0"/>
                </a:rPr>
                <a:t>Trend Siklis</a:t>
              </a:r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1219200" y="2362200"/>
              <a:ext cx="2133600" cy="28956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9833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/>
              <a:t>Gerakan/ Variasi Musiman (S)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/>
              <a:t>Gerakan yang mempunyai pola tetap dari waktu ke waktu</a:t>
            </a:r>
          </a:p>
          <a:p>
            <a:endParaRPr lang="en-US"/>
          </a:p>
          <a:p>
            <a:pPr algn="just"/>
            <a:r>
              <a:rPr lang="en-US"/>
              <a:t>Pada umumnya gerakan musiman terjadi pada data bulanan yang dikumpulkan dari tahun ke tahun, tapi juga berlaku bagi data harian, mingguan, atau satuan waktu yang lebih kecil lagi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6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945" y="242605"/>
            <a:ext cx="10515600" cy="1325563"/>
          </a:xfrm>
        </p:spPr>
        <p:txBody>
          <a:bodyPr/>
          <a:lstStyle/>
          <a:p>
            <a:pPr eaLnBrk="1" hangingPunct="1"/>
            <a:r>
              <a:rPr lang="en-US"/>
              <a:t>Gerakan/ Variasi Musiman (S)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3675185" y="1768475"/>
            <a:ext cx="3733800" cy="4648200"/>
            <a:chOff x="4724400" y="1295400"/>
            <a:chExt cx="4038600" cy="5105400"/>
          </a:xfrm>
        </p:grpSpPr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4724400" y="1295400"/>
              <a:ext cx="3962400" cy="5105400"/>
            </a:xfrm>
            <a:prstGeom prst="rect">
              <a:avLst/>
            </a:prstGeom>
            <a:solidFill>
              <a:srgbClr val="FFFF99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en-US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" name="Line 12"/>
            <p:cNvSpPr>
              <a:spLocks noChangeShapeType="1"/>
            </p:cNvSpPr>
            <p:nvPr/>
          </p:nvSpPr>
          <p:spPr bwMode="auto">
            <a:xfrm flipH="1">
              <a:off x="5410200" y="1752600"/>
              <a:ext cx="0" cy="41148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13"/>
            <p:cNvSpPr>
              <a:spLocks noChangeShapeType="1"/>
            </p:cNvSpPr>
            <p:nvPr/>
          </p:nvSpPr>
          <p:spPr bwMode="auto">
            <a:xfrm>
              <a:off x="5181600" y="5638800"/>
              <a:ext cx="34290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 Box 14"/>
            <p:cNvSpPr txBox="1">
              <a:spLocks noChangeArrowheads="1"/>
            </p:cNvSpPr>
            <p:nvPr/>
          </p:nvSpPr>
          <p:spPr bwMode="auto">
            <a:xfrm>
              <a:off x="7696200" y="5715000"/>
              <a:ext cx="1066800" cy="338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Waktu</a:t>
              </a:r>
            </a:p>
          </p:txBody>
        </p:sp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4876800" y="1371600"/>
              <a:ext cx="1524000" cy="338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Y = f(X)</a:t>
              </a:r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auto">
            <a:xfrm flipV="1">
              <a:off x="5791200" y="2362200"/>
              <a:ext cx="2133600" cy="28956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5867400" y="5943600"/>
              <a:ext cx="2057401" cy="40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336600"/>
                  </a:solidFill>
                  <a:latin typeface="Times New Roman" panose="02020603050405020304" pitchFamily="18" charset="0"/>
                </a:rPr>
                <a:t>Trend Musiman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839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2741"/>
            <a:ext cx="10515600" cy="1325563"/>
          </a:xfrm>
        </p:spPr>
        <p:txBody>
          <a:bodyPr/>
          <a:lstStyle/>
          <a:p>
            <a:pPr eaLnBrk="1" hangingPunct="1"/>
            <a:r>
              <a:rPr lang="en-US" dirty="0"/>
              <a:t>Gerakan/ </a:t>
            </a:r>
            <a:r>
              <a:rPr lang="en-US" dirty="0" err="1"/>
              <a:t>Variasi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(I)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95178" y="1968304"/>
            <a:ext cx="10363200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Gerakan/ </a:t>
            </a:r>
            <a:r>
              <a:rPr lang="en-US" dirty="0" err="1"/>
              <a:t>variasi</a:t>
            </a:r>
            <a:r>
              <a:rPr lang="en-US" dirty="0"/>
              <a:t> yang </a:t>
            </a:r>
            <a:r>
              <a:rPr lang="en-US" dirty="0" err="1"/>
              <a:t>sifatnya</a:t>
            </a:r>
            <a:r>
              <a:rPr lang="en-US" dirty="0"/>
              <a:t> </a:t>
            </a:r>
            <a:r>
              <a:rPr lang="en-US" dirty="0" err="1"/>
              <a:t>sporadis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naik </a:t>
            </a:r>
            <a:r>
              <a:rPr lang="en-US" dirty="0" err="1"/>
              <a:t>turunnya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banjir</a:t>
            </a:r>
            <a:r>
              <a:rPr lang="en-US" dirty="0"/>
              <a:t> yang </a:t>
            </a:r>
            <a:r>
              <a:rPr lang="en-US" dirty="0" err="1"/>
              <a:t>datangnya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.</a:t>
            </a: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xmlns="" id="{FDDFB3A5-EE85-2E8F-D9FE-76CD54F33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579" y="3030522"/>
            <a:ext cx="5256841" cy="311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77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6840" y="491734"/>
            <a:ext cx="10515600" cy="1325563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sz="3200" dirty="0"/>
              <a:t>HUBUNGAN KLASIFIKASI ANALISIS DATA BERKALA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176997" y="1817297"/>
            <a:ext cx="10363200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Data </a:t>
            </a:r>
            <a:r>
              <a:rPr lang="en-US" dirty="0" err="1"/>
              <a:t>berkala</a:t>
            </a:r>
            <a:r>
              <a:rPr lang="en-US" dirty="0"/>
              <a:t> (Y)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kali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, </a:t>
            </a:r>
            <a:r>
              <a:rPr lang="en-US" dirty="0" err="1"/>
              <a:t>yaitu</a:t>
            </a:r>
            <a:endParaRPr lang="en-US" dirty="0"/>
          </a:p>
          <a:p>
            <a:pPr algn="just"/>
            <a:endParaRPr lang="en-US" dirty="0"/>
          </a:p>
          <a:p>
            <a:pPr algn="just">
              <a:buFont typeface="Georgia" panose="02040502050405020303" pitchFamily="18" charset="0"/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 = T × C × S × I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Data </a:t>
            </a:r>
            <a:r>
              <a:rPr lang="en-US" dirty="0" err="1"/>
              <a:t>berkala</a:t>
            </a:r>
            <a:r>
              <a:rPr lang="en-US" dirty="0"/>
              <a:t> (Y)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penjumlahan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, </a:t>
            </a:r>
            <a:r>
              <a:rPr lang="en-US" dirty="0" err="1"/>
              <a:t>yaitu</a:t>
            </a:r>
            <a:endParaRPr lang="en-US" dirty="0"/>
          </a:p>
          <a:p>
            <a:pPr algn="just"/>
            <a:endParaRPr lang="en-US" dirty="0"/>
          </a:p>
          <a:p>
            <a:pPr algn="just">
              <a:buFont typeface="Georgia" panose="02040502050405020303" pitchFamily="18" charset="0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	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 = T + C + S + I</a:t>
            </a:r>
          </a:p>
        </p:txBody>
      </p:sp>
    </p:spTree>
    <p:extLst>
      <p:ext uri="{BB962C8B-B14F-4D97-AF65-F5344CB8AC3E}">
        <p14:creationId xmlns:p14="http://schemas.microsoft.com/office/powerpoint/2010/main" val="2320261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8188" y="0"/>
            <a:ext cx="10515600" cy="1325563"/>
          </a:xfrm>
        </p:spPr>
        <p:txBody>
          <a:bodyPr/>
          <a:lstStyle/>
          <a:p>
            <a:pPr eaLnBrk="1" hangingPunct="1"/>
            <a:r>
              <a:rPr lang="en-US" dirty="0"/>
              <a:t>TREND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14622" y="1250852"/>
            <a:ext cx="10363200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 err="1">
                <a:solidFill>
                  <a:schemeClr val="bg2">
                    <a:lumMod val="25000"/>
                  </a:schemeClr>
                </a:solidFill>
              </a:rPr>
              <a:t>Konsep</a:t>
            </a:r>
            <a:endParaRPr lang="en-US" sz="2600" b="1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buFont typeface="Georgia" panose="02040502050405020303" pitchFamily="18" charset="0"/>
              <a:buNone/>
            </a:pPr>
            <a:r>
              <a:rPr lang="en-US" sz="2600" dirty="0"/>
              <a:t>	</a:t>
            </a:r>
            <a:r>
              <a:rPr lang="en-US" sz="2600" dirty="0" err="1"/>
              <a:t>Suatu</a:t>
            </a:r>
            <a:r>
              <a:rPr lang="en-US" sz="2600" dirty="0"/>
              <a:t> </a:t>
            </a:r>
            <a:r>
              <a:rPr lang="en-US" sz="2600" dirty="0" err="1"/>
              <a:t>gerakan</a:t>
            </a:r>
            <a:r>
              <a:rPr lang="en-US" sz="2600" dirty="0"/>
              <a:t> </a:t>
            </a:r>
            <a:r>
              <a:rPr lang="en-US" sz="2600" dirty="0" err="1"/>
              <a:t>kecenderungan</a:t>
            </a:r>
            <a:r>
              <a:rPr lang="en-US" sz="2600" dirty="0"/>
              <a:t> </a:t>
            </a:r>
            <a:r>
              <a:rPr lang="en-US" sz="2600" dirty="0" err="1"/>
              <a:t>naik</a:t>
            </a:r>
            <a:r>
              <a:rPr lang="en-US" sz="2600" dirty="0"/>
              <a:t> </a:t>
            </a:r>
            <a:r>
              <a:rPr lang="en-US" sz="2600" dirty="0" err="1"/>
              <a:t>atau</a:t>
            </a:r>
            <a:r>
              <a:rPr lang="en-US" sz="2600" dirty="0"/>
              <a:t> </a:t>
            </a:r>
            <a:r>
              <a:rPr lang="en-US" sz="2600" dirty="0" err="1"/>
              <a:t>turun</a:t>
            </a:r>
            <a:r>
              <a:rPr lang="en-US" sz="2600" dirty="0"/>
              <a:t>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dirty="0" err="1"/>
              <a:t>jangka</a:t>
            </a:r>
            <a:r>
              <a:rPr lang="en-US" sz="2600" dirty="0"/>
              <a:t> </a:t>
            </a:r>
            <a:r>
              <a:rPr lang="en-US" sz="2600" dirty="0" err="1"/>
              <a:t>panjang</a:t>
            </a:r>
            <a:r>
              <a:rPr lang="en-US" sz="2600" dirty="0"/>
              <a:t> yang </a:t>
            </a:r>
            <a:r>
              <a:rPr lang="en-US" sz="2600" dirty="0" err="1"/>
              <a:t>diperoleh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rata-rata </a:t>
            </a:r>
            <a:r>
              <a:rPr lang="en-US" sz="2600" dirty="0" err="1"/>
              <a:t>perubahan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waktu</a:t>
            </a:r>
            <a:r>
              <a:rPr lang="en-US" sz="2600" dirty="0"/>
              <a:t> </a:t>
            </a:r>
            <a:r>
              <a:rPr lang="en-US" sz="2600" dirty="0" err="1"/>
              <a:t>ke</a:t>
            </a:r>
            <a:r>
              <a:rPr lang="en-US" sz="2600" dirty="0"/>
              <a:t> </a:t>
            </a:r>
            <a:r>
              <a:rPr lang="en-US" sz="2600" dirty="0" err="1"/>
              <a:t>waktu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nilainya</a:t>
            </a:r>
            <a:r>
              <a:rPr lang="en-US" sz="2600" dirty="0"/>
              <a:t> </a:t>
            </a:r>
            <a:r>
              <a:rPr lang="en-US" sz="2600" dirty="0" err="1"/>
              <a:t>cukup</a:t>
            </a:r>
            <a:r>
              <a:rPr lang="en-US" sz="2600" dirty="0"/>
              <a:t> rata (</a:t>
            </a:r>
            <a:r>
              <a:rPr lang="en-US" sz="2600" i="1" dirty="0"/>
              <a:t>smooth</a:t>
            </a:r>
            <a:r>
              <a:rPr lang="en-US" sz="2600" dirty="0"/>
              <a:t>).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048000" y="3536852"/>
            <a:ext cx="6096000" cy="2528005"/>
            <a:chOff x="1295400" y="3429000"/>
            <a:chExt cx="6096000" cy="260461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1371600" y="3505874"/>
              <a:ext cx="2590800" cy="16764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56"/>
                </a:cxn>
                <a:cxn ang="0">
                  <a:pos x="1632" y="1056"/>
                </a:cxn>
              </a:cxnLst>
              <a:rect l="0" t="0" r="r" b="b"/>
              <a:pathLst>
                <a:path w="1632" h="1056">
                  <a:moveTo>
                    <a:pt x="0" y="0"/>
                  </a:moveTo>
                  <a:lnTo>
                    <a:pt x="0" y="1056"/>
                  </a:lnTo>
                  <a:lnTo>
                    <a:pt x="1632" y="1056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4800600" y="3505874"/>
              <a:ext cx="2590800" cy="16764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56"/>
                </a:cxn>
                <a:cxn ang="0">
                  <a:pos x="1632" y="1056"/>
                </a:cxn>
              </a:cxnLst>
              <a:rect l="0" t="0" r="r" b="b"/>
              <a:pathLst>
                <a:path w="1632" h="1056">
                  <a:moveTo>
                    <a:pt x="0" y="0"/>
                  </a:moveTo>
                  <a:lnTo>
                    <a:pt x="0" y="1056"/>
                  </a:lnTo>
                  <a:lnTo>
                    <a:pt x="1632" y="1056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V="1">
              <a:off x="1371600" y="3962208"/>
              <a:ext cx="2133600" cy="1220162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4800600" y="3733223"/>
              <a:ext cx="2286000" cy="1449147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1905000" y="5181600"/>
              <a:ext cx="1600200" cy="380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latin typeface="Georgia" panose="02040502050405020303" pitchFamily="18" charset="0"/>
                </a:rPr>
                <a:t>Tahun (X)</a:t>
              </a: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5334000" y="5181600"/>
              <a:ext cx="1600200" cy="380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latin typeface="Georgia" panose="02040502050405020303" pitchFamily="18" charset="0"/>
                </a:rPr>
                <a:t>Tahun (X)</a:t>
              </a: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1295400" y="3429000"/>
              <a:ext cx="457200" cy="380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latin typeface="Georgia" panose="02040502050405020303" pitchFamily="18" charset="0"/>
                </a:rPr>
                <a:t>Y</a:t>
              </a: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4724400" y="3429000"/>
              <a:ext cx="457200" cy="380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latin typeface="Georgia" panose="02040502050405020303" pitchFamily="18" charset="0"/>
                </a:rPr>
                <a:t>Y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447800" y="5653087"/>
              <a:ext cx="2590800" cy="380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latin typeface="Georgia" panose="02040502050405020303" pitchFamily="18" charset="0"/>
                </a:rPr>
                <a:t>Trend Positif</a:t>
              </a: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4800600" y="5653087"/>
              <a:ext cx="2590800" cy="380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latin typeface="Georgia" panose="02040502050405020303" pitchFamily="18" charset="0"/>
                </a:rPr>
                <a:t>Trend Negatif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1882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2255" y="-99109"/>
            <a:ext cx="10515600" cy="1325563"/>
          </a:xfrm>
        </p:spPr>
        <p:txBody>
          <a:bodyPr/>
          <a:lstStyle/>
          <a:p>
            <a:pPr eaLnBrk="1" hangingPunct="1"/>
            <a:r>
              <a:rPr lang="en-US" dirty="0"/>
              <a:t>METODE TREND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/>
              <a:t>Metode yang umum digunakan untuk menggambarkan garis trend adalah</a:t>
            </a:r>
          </a:p>
          <a:p>
            <a:pPr marL="915988" lvl="1" indent="-514350" algn="just">
              <a:buFont typeface="Trebuchet MS" panose="020B0603020202020204" pitchFamily="34" charset="0"/>
              <a:buAutoNum type="arabicPeriod"/>
            </a:pPr>
            <a:r>
              <a:rPr lang="en-US" sz="2800"/>
              <a:t>Metode Tangan Bebas</a:t>
            </a:r>
          </a:p>
          <a:p>
            <a:pPr marL="915988" lvl="1" indent="-514350" algn="just">
              <a:buFont typeface="Trebuchet MS" panose="020B0603020202020204" pitchFamily="34" charset="0"/>
              <a:buAutoNum type="arabicPeriod"/>
            </a:pPr>
            <a:r>
              <a:rPr lang="en-US" sz="2800"/>
              <a:t>Metode Rata-rata Semi</a:t>
            </a:r>
          </a:p>
          <a:p>
            <a:pPr marL="915988" lvl="1" indent="-514350" algn="just">
              <a:buFont typeface="Trebuchet MS" panose="020B0603020202020204" pitchFamily="34" charset="0"/>
              <a:buAutoNum type="arabicPeriod"/>
            </a:pPr>
            <a:r>
              <a:rPr lang="en-US" sz="2800"/>
              <a:t>Metode Rata-rata Bergerak</a:t>
            </a:r>
          </a:p>
          <a:p>
            <a:pPr marL="915988" lvl="1" indent="-514350" algn="just">
              <a:buFont typeface="Trebuchet MS" panose="020B0603020202020204" pitchFamily="34" charset="0"/>
              <a:buAutoNum type="arabicPeriod"/>
            </a:pPr>
            <a:r>
              <a:rPr lang="en-US" sz="2800"/>
              <a:t>Metode Kuadrat Terkecil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7346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/>
              <a:t>Metode Tangan Bebas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>
              <a:buClr>
                <a:schemeClr val="accent3"/>
              </a:buClr>
              <a:buFont typeface="Georgia"/>
              <a:buChar char="•"/>
              <a:defRPr/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Konsep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marL="365760" indent="-256032" algn="just">
              <a:buClr>
                <a:schemeClr val="accent3"/>
              </a:buClr>
              <a:buFont typeface="Arial" panose="020B0604020202020204" pitchFamily="34" charset="0"/>
              <a:buNone/>
              <a:defRPr/>
            </a:pPr>
            <a:r>
              <a:rPr lang="en-US" dirty="0"/>
              <a:t>	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paling </a:t>
            </a:r>
            <a:r>
              <a:rPr lang="en-US" dirty="0" err="1"/>
              <a:t>mudah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sifatnya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subjektif</a:t>
            </a:r>
            <a:r>
              <a:rPr lang="en-US" dirty="0"/>
              <a:t>.</a:t>
            </a:r>
          </a:p>
          <a:p>
            <a:pPr marL="365760" indent="-256032" algn="just">
              <a:buClr>
                <a:schemeClr val="accent3"/>
              </a:buClr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365760" indent="-256032" algn="just">
              <a:buClr>
                <a:schemeClr val="accent3"/>
              </a:buClr>
              <a:buFont typeface="Arial" panose="020B0604020202020204" pitchFamily="34" charset="0"/>
              <a:buNone/>
              <a:defRPr/>
            </a:pPr>
            <a:r>
              <a:rPr lang="en-US" dirty="0"/>
              <a:t>	</a:t>
            </a:r>
            <a:r>
              <a:rPr lang="en-US" dirty="0" err="1"/>
              <a:t>Maksudnya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orang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trend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trend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orang. </a:t>
            </a:r>
          </a:p>
          <a:p>
            <a:pPr marL="365760" indent="-256032" algn="just">
              <a:buClr>
                <a:schemeClr val="accent3"/>
              </a:buClr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365760" indent="-256032" algn="just">
              <a:buClr>
                <a:schemeClr val="accent3"/>
              </a:buClr>
              <a:buFont typeface="Arial" panose="020B0604020202020204" pitchFamily="34" charset="0"/>
              <a:buNone/>
              <a:defRPr/>
            </a:pPr>
            <a:r>
              <a:rPr lang="en-US" dirty="0"/>
              <a:t>	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disebabkan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orang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anggapannya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yang </a:t>
            </a:r>
            <a:r>
              <a:rPr lang="en-US" dirty="0" err="1"/>
              <a:t>mewakili</a:t>
            </a:r>
            <a:r>
              <a:rPr lang="en-US" dirty="0"/>
              <a:t> diagram </a:t>
            </a:r>
            <a:r>
              <a:rPr lang="en-US" dirty="0" err="1"/>
              <a:t>pencar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08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/>
              <a:t>Metode Tangan Bebas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Langkah-langkah menentukan garis trend </a:t>
            </a:r>
          </a:p>
          <a:p>
            <a:pPr marL="804863" lvl="1" indent="-409575">
              <a:buFont typeface="Trebuchet MS" panose="020B0603020202020204" pitchFamily="34" charset="0"/>
              <a:buAutoNum type="arabicPeriod"/>
            </a:pPr>
            <a:r>
              <a:rPr lang="en-US"/>
              <a:t>Buat sumbu tegak Y dan sumbu mendatar X.</a:t>
            </a:r>
          </a:p>
          <a:p>
            <a:pPr marL="804863" lvl="1" indent="-409575" algn="just">
              <a:buFont typeface="Trebuchet MS" panose="020B0603020202020204" pitchFamily="34" charset="0"/>
              <a:buAutoNum type="arabicPeriod"/>
            </a:pPr>
            <a:r>
              <a:rPr lang="en-US"/>
              <a:t>Buat diagram pencar (X, Y). X adalah variabel waktu.</a:t>
            </a:r>
          </a:p>
          <a:p>
            <a:pPr marL="804863" lvl="1" indent="-409575" algn="just">
              <a:buFont typeface="Trebuchet MS" panose="020B0603020202020204" pitchFamily="34" charset="0"/>
              <a:buAutoNum type="arabicPeriod"/>
            </a:pPr>
            <a:r>
              <a:rPr lang="en-US"/>
              <a:t>Melalui pengamatan langusng terhadap diagram pencar, tariklah garis yang mewakili atau paling tidak mendekati semau titik koordinat yang membentuk diagram pencar.</a:t>
            </a:r>
          </a:p>
          <a:p>
            <a:pPr marL="804863" lvl="1" indent="-409575" algn="just">
              <a:buFont typeface="Arial" panose="020B0604020202020204" pitchFamily="34" charset="0"/>
              <a:buNone/>
            </a:pPr>
            <a:r>
              <a:rPr lang="en-US"/>
              <a:t>	Y : Y</a:t>
            </a:r>
            <a:r>
              <a:rPr lang="en-US" baseline="-25000"/>
              <a:t>1</a:t>
            </a:r>
            <a:r>
              <a:rPr lang="en-US"/>
              <a:t>, Y</a:t>
            </a:r>
            <a:r>
              <a:rPr lang="en-US" baseline="-25000"/>
              <a:t>2</a:t>
            </a:r>
            <a:r>
              <a:rPr lang="en-US"/>
              <a:t>, …, Y</a:t>
            </a:r>
            <a:r>
              <a:rPr lang="en-US" baseline="-25000"/>
              <a:t>i</a:t>
            </a:r>
            <a:r>
              <a:rPr lang="en-US"/>
              <a:t>, …, Y</a:t>
            </a:r>
            <a:r>
              <a:rPr lang="en-US" baseline="-25000"/>
              <a:t>n</a:t>
            </a:r>
          </a:p>
          <a:p>
            <a:pPr marL="804863" lvl="1" indent="-409575" algn="just">
              <a:buFont typeface="Arial" panose="020B0604020202020204" pitchFamily="34" charset="0"/>
              <a:buNone/>
            </a:pPr>
            <a:r>
              <a:rPr lang="en-US"/>
              <a:t>	X : X</a:t>
            </a:r>
            <a:r>
              <a:rPr lang="en-US" baseline="-25000"/>
              <a:t>1</a:t>
            </a:r>
            <a:r>
              <a:rPr lang="en-US"/>
              <a:t>, X</a:t>
            </a:r>
            <a:r>
              <a:rPr lang="en-US" baseline="-25000"/>
              <a:t>2</a:t>
            </a:r>
            <a:r>
              <a:rPr lang="en-US"/>
              <a:t>, …, X</a:t>
            </a:r>
            <a:r>
              <a:rPr lang="en-US" baseline="-25000"/>
              <a:t>i</a:t>
            </a:r>
            <a:r>
              <a:rPr lang="en-US"/>
              <a:t>, … X</a:t>
            </a:r>
            <a:r>
              <a:rPr lang="en-US" baseline="-2500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150816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eaLnBrk="1" hangingPunct="1"/>
            <a:r>
              <a:rPr lang="en-US"/>
              <a:t>ANALISIS DATA BERKALA</a:t>
            </a:r>
          </a:p>
        </p:txBody>
      </p:sp>
      <p:pic>
        <p:nvPicPr>
          <p:cNvPr id="5" name="Picture 4" descr="image002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1" y="3573463"/>
            <a:ext cx="2570163" cy="135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image003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264" y="3338513"/>
            <a:ext cx="88582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image004.pn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264" y="3573463"/>
            <a:ext cx="12985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image005.png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263" y="3660775"/>
            <a:ext cx="1147762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image006.png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1" y="4360863"/>
            <a:ext cx="2646363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image007.png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1" y="4395788"/>
            <a:ext cx="2443163" cy="128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image008.png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463" y="4767264"/>
            <a:ext cx="2011362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image009.png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464" y="5129214"/>
            <a:ext cx="1851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image010.png"/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464" y="5264150"/>
            <a:ext cx="157797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image011.png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25" y="4360863"/>
            <a:ext cx="2616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image012.png"/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8" y="4733926"/>
            <a:ext cx="15113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image013.png"/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689" y="5218114"/>
            <a:ext cx="1309687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 descr="image014.png"/>
          <p:cNvPicPr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1" y="3678239"/>
            <a:ext cx="2479675" cy="123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image015.png"/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75" y="2938464"/>
            <a:ext cx="1614488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image016.png"/>
          <p:cNvPicPr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4" y="3336926"/>
            <a:ext cx="1690687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 descr="image017.png"/>
          <p:cNvPicPr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539" y="3730626"/>
            <a:ext cx="187642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image018.png"/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839" y="3751263"/>
            <a:ext cx="17621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 descr="image001.png"/>
          <p:cNvPicPr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400" y="4305300"/>
            <a:ext cx="1544638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26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/>
              <a:t>Metode Tangan Bebas</a:t>
            </a:r>
          </a:p>
        </p:txBody>
      </p:sp>
      <p:grpSp>
        <p:nvGrpSpPr>
          <p:cNvPr id="3" name="Group 99"/>
          <p:cNvGrpSpPr>
            <a:grpSpLocks/>
          </p:cNvGrpSpPr>
          <p:nvPr/>
        </p:nvGrpSpPr>
        <p:grpSpPr bwMode="auto">
          <a:xfrm>
            <a:off x="1860550" y="2209800"/>
            <a:ext cx="7435850" cy="4127500"/>
            <a:chOff x="793417" y="2209800"/>
            <a:chExt cx="7436183" cy="4127018"/>
          </a:xfrm>
        </p:grpSpPr>
        <p:grpSp>
          <p:nvGrpSpPr>
            <p:cNvPr id="4" name="Group 48"/>
            <p:cNvGrpSpPr>
              <a:grpSpLocks/>
            </p:cNvGrpSpPr>
            <p:nvPr/>
          </p:nvGrpSpPr>
          <p:grpSpPr bwMode="auto">
            <a:xfrm>
              <a:off x="793417" y="2209800"/>
              <a:ext cx="7436183" cy="4127018"/>
              <a:chOff x="533400" y="1600200"/>
              <a:chExt cx="8382000" cy="5120559"/>
            </a:xfrm>
          </p:grpSpPr>
          <p:sp>
            <p:nvSpPr>
              <p:cNvPr id="8" name="Line 4"/>
              <p:cNvSpPr>
                <a:spLocks noChangeShapeType="1"/>
              </p:cNvSpPr>
              <p:nvPr/>
            </p:nvSpPr>
            <p:spPr bwMode="auto">
              <a:xfrm>
                <a:off x="1066800" y="1600200"/>
                <a:ext cx="0" cy="4648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" name="Group 52"/>
              <p:cNvGrpSpPr>
                <a:grpSpLocks/>
              </p:cNvGrpSpPr>
              <p:nvPr/>
            </p:nvGrpSpPr>
            <p:grpSpPr bwMode="auto">
              <a:xfrm>
                <a:off x="533400" y="1770063"/>
                <a:ext cx="8382000" cy="4950696"/>
                <a:chOff x="533400" y="1614488"/>
                <a:chExt cx="8382000" cy="4950696"/>
              </a:xfrm>
            </p:grpSpPr>
            <p:sp>
              <p:nvSpPr>
                <p:cNvPr id="10" name="Line 5"/>
                <p:cNvSpPr>
                  <a:spLocks noChangeShapeType="1"/>
                </p:cNvSpPr>
                <p:nvPr/>
              </p:nvSpPr>
              <p:spPr bwMode="auto">
                <a:xfrm>
                  <a:off x="1066800" y="6096000"/>
                  <a:ext cx="58674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1066800" y="1676400"/>
                  <a:ext cx="5562600" cy="3429000"/>
                </a:xfrm>
                <a:prstGeom prst="line">
                  <a:avLst/>
                </a:prstGeom>
                <a:noFill/>
                <a:ln w="57150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255631" y="5824537"/>
                  <a:ext cx="660400" cy="458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    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209800" y="5842000"/>
                  <a:ext cx="533399" cy="458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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" name="Rectangle 9"/>
                <p:cNvSpPr>
                  <a:spLocks noChangeArrowheads="1"/>
                </p:cNvSpPr>
                <p:nvPr/>
              </p:nvSpPr>
              <p:spPr bwMode="auto">
                <a:xfrm>
                  <a:off x="2819400" y="5829300"/>
                  <a:ext cx="609600" cy="458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  </a:t>
                  </a:r>
                </a:p>
              </p:txBody>
            </p:sp>
            <p:sp>
              <p:nvSpPr>
                <p:cNvPr id="15" name="Rectangle 10"/>
                <p:cNvSpPr>
                  <a:spLocks noChangeArrowheads="1"/>
                </p:cNvSpPr>
                <p:nvPr/>
              </p:nvSpPr>
              <p:spPr bwMode="auto">
                <a:xfrm>
                  <a:off x="3733800" y="5829300"/>
                  <a:ext cx="403316" cy="458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</a:t>
                  </a:r>
                </a:p>
              </p:txBody>
            </p:sp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5257799" y="5830888"/>
                  <a:ext cx="403316" cy="458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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343400" y="5830888"/>
                  <a:ext cx="533418" cy="458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  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003925" y="5829300"/>
                  <a:ext cx="403316" cy="458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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5"/>
                <p:cNvSpPr>
                  <a:spLocks noChangeArrowheads="1"/>
                </p:cNvSpPr>
                <p:nvPr/>
              </p:nvSpPr>
              <p:spPr bwMode="auto">
                <a:xfrm>
                  <a:off x="677864" y="4508500"/>
                  <a:ext cx="421367" cy="3818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sz="14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Y</a:t>
                  </a:r>
                  <a:r>
                    <a:rPr lang="en-US" sz="1400" baseline="-250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20" name="Rectangle 16"/>
                <p:cNvSpPr>
                  <a:spLocks noChangeArrowheads="1"/>
                </p:cNvSpPr>
                <p:nvPr/>
              </p:nvSpPr>
              <p:spPr bwMode="auto">
                <a:xfrm>
                  <a:off x="677864" y="3759200"/>
                  <a:ext cx="421367" cy="3818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sz="14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Y</a:t>
                  </a:r>
                  <a:r>
                    <a:rPr lang="en-US" sz="1400" baseline="-250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669771" y="3086100"/>
                  <a:ext cx="381327" cy="3818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sz="14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Y</a:t>
                  </a:r>
                  <a:r>
                    <a:rPr lang="en-US" sz="1400" baseline="-250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i</a:t>
                  </a:r>
                </a:p>
              </p:txBody>
            </p:sp>
            <p:sp>
              <p:nvSpPr>
                <p:cNvPr id="2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33400" y="6183313"/>
                  <a:ext cx="8382000" cy="3818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sz="1400">
                      <a:latin typeface="Times New Roman" panose="02020603050405020304" pitchFamily="18" charset="0"/>
                    </a:rPr>
                    <a:t>                   X</a:t>
                  </a:r>
                  <a:r>
                    <a:rPr lang="en-US" sz="1400" baseline="-25000">
                      <a:latin typeface="Times New Roman" panose="02020603050405020304" pitchFamily="18" charset="0"/>
                    </a:rPr>
                    <a:t>1</a:t>
                  </a:r>
                  <a:r>
                    <a:rPr lang="en-US" sz="1400">
                      <a:latin typeface="Times New Roman" panose="02020603050405020304" pitchFamily="18" charset="0"/>
                    </a:rPr>
                    <a:t>           X</a:t>
                  </a:r>
                  <a:r>
                    <a:rPr lang="en-US" sz="1400" baseline="-25000">
                      <a:latin typeface="Times New Roman" panose="02020603050405020304" pitchFamily="18" charset="0"/>
                    </a:rPr>
                    <a:t>2</a:t>
                  </a:r>
                  <a:r>
                    <a:rPr lang="en-US" sz="1400">
                      <a:latin typeface="Times New Roman" panose="02020603050405020304" pitchFamily="18" charset="0"/>
                    </a:rPr>
                    <a:t>          X</a:t>
                  </a:r>
                  <a:r>
                    <a:rPr lang="en-US" sz="1400" baseline="-25000">
                      <a:latin typeface="Times New Roman" panose="02020603050405020304" pitchFamily="18" charset="0"/>
                    </a:rPr>
                    <a:t>3</a:t>
                  </a:r>
                  <a:r>
                    <a:rPr lang="en-US" sz="1400">
                      <a:latin typeface="Times New Roman" panose="02020603050405020304" pitchFamily="18" charset="0"/>
                    </a:rPr>
                    <a:t>            X</a:t>
                  </a:r>
                  <a:r>
                    <a:rPr lang="en-US" sz="1400" baseline="-25000">
                      <a:latin typeface="Times New Roman" panose="02020603050405020304" pitchFamily="18" charset="0"/>
                    </a:rPr>
                    <a:t>4</a:t>
                  </a:r>
                  <a:r>
                    <a:rPr lang="en-US" sz="1400">
                      <a:latin typeface="Times New Roman" panose="02020603050405020304" pitchFamily="18" charset="0"/>
                    </a:rPr>
                    <a:t>          X</a:t>
                  </a:r>
                  <a:r>
                    <a:rPr lang="en-US" sz="1400" baseline="-25000">
                      <a:latin typeface="Times New Roman" panose="02020603050405020304" pitchFamily="18" charset="0"/>
                    </a:rPr>
                    <a:t>i</a:t>
                  </a:r>
                  <a:r>
                    <a:rPr lang="en-US" sz="1400">
                      <a:latin typeface="Times New Roman" panose="02020603050405020304" pitchFamily="18" charset="0"/>
                    </a:rPr>
                    <a:t>            X</a:t>
                  </a:r>
                  <a:r>
                    <a:rPr lang="en-US" sz="1400" baseline="-25000">
                      <a:latin typeface="Times New Roman" panose="02020603050405020304" pitchFamily="18" charset="0"/>
                    </a:rPr>
                    <a:t>n</a:t>
                  </a:r>
                  <a:r>
                    <a:rPr lang="en-US" sz="1400">
                      <a:latin typeface="Times New Roman" panose="02020603050405020304" pitchFamily="18" charset="0"/>
                    </a:rPr>
                    <a:t>                         X</a:t>
                  </a:r>
                  <a:endParaRPr lang="en-US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915120" y="5196944"/>
                  <a:ext cx="427037" cy="11836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•</a:t>
                  </a:r>
                  <a:endParaRPr 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24"/>
                <p:cNvSpPr>
                  <a:spLocks noChangeArrowheads="1"/>
                </p:cNvSpPr>
                <p:nvPr/>
              </p:nvSpPr>
              <p:spPr bwMode="auto">
                <a:xfrm>
                  <a:off x="914400" y="4419599"/>
                  <a:ext cx="349107" cy="649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•</a:t>
                  </a:r>
                </a:p>
              </p:txBody>
            </p:sp>
            <p:sp>
              <p:nvSpPr>
                <p:cNvPr id="25" name="Rectangle 25"/>
                <p:cNvSpPr>
                  <a:spLocks noChangeArrowheads="1"/>
                </p:cNvSpPr>
                <p:nvPr/>
              </p:nvSpPr>
              <p:spPr bwMode="auto">
                <a:xfrm>
                  <a:off x="914400" y="3671889"/>
                  <a:ext cx="349107" cy="649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•</a:t>
                  </a:r>
                </a:p>
              </p:txBody>
            </p:sp>
            <p:sp>
              <p:nvSpPr>
                <p:cNvPr id="26" name="Rectangle 26"/>
                <p:cNvSpPr>
                  <a:spLocks noChangeArrowheads="1"/>
                </p:cNvSpPr>
                <p:nvPr/>
              </p:nvSpPr>
              <p:spPr bwMode="auto">
                <a:xfrm>
                  <a:off x="914400" y="2986088"/>
                  <a:ext cx="349107" cy="649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•</a:t>
                  </a:r>
                </a:p>
              </p:txBody>
            </p:sp>
            <p:sp>
              <p:nvSpPr>
                <p:cNvPr id="27" name="Rectangle 27"/>
                <p:cNvSpPr>
                  <a:spLocks noChangeArrowheads="1"/>
                </p:cNvSpPr>
                <p:nvPr/>
              </p:nvSpPr>
              <p:spPr bwMode="auto">
                <a:xfrm>
                  <a:off x="914400" y="2362200"/>
                  <a:ext cx="349107" cy="649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•</a:t>
                  </a:r>
                </a:p>
              </p:txBody>
            </p:sp>
            <p:sp>
              <p:nvSpPr>
                <p:cNvPr id="28" name="Rectangle 28"/>
                <p:cNvSpPr>
                  <a:spLocks noChangeArrowheads="1"/>
                </p:cNvSpPr>
                <p:nvPr/>
              </p:nvSpPr>
              <p:spPr bwMode="auto">
                <a:xfrm>
                  <a:off x="914400" y="1614488"/>
                  <a:ext cx="349107" cy="649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•</a:t>
                  </a:r>
                </a:p>
              </p:txBody>
            </p:sp>
            <p:sp>
              <p:nvSpPr>
                <p:cNvPr id="29" name="Line 29"/>
                <p:cNvSpPr>
                  <a:spLocks noChangeShapeType="1"/>
                </p:cNvSpPr>
                <p:nvPr/>
              </p:nvSpPr>
              <p:spPr bwMode="auto">
                <a:xfrm>
                  <a:off x="1066800" y="4572000"/>
                  <a:ext cx="609600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1700475" y="4572000"/>
                  <a:ext cx="0" cy="137160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31"/>
                <p:cNvSpPr>
                  <a:spLocks noChangeShapeType="1"/>
                </p:cNvSpPr>
                <p:nvPr/>
              </p:nvSpPr>
              <p:spPr bwMode="auto">
                <a:xfrm flipH="1" flipV="1">
                  <a:off x="2362200" y="3962400"/>
                  <a:ext cx="25400" cy="1981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Rectangle 32"/>
                <p:cNvSpPr>
                  <a:spLocks noChangeArrowheads="1"/>
                </p:cNvSpPr>
                <p:nvPr/>
              </p:nvSpPr>
              <p:spPr bwMode="auto">
                <a:xfrm>
                  <a:off x="2959100" y="3668713"/>
                  <a:ext cx="341879" cy="496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sz="2000" b="1">
                      <a:solidFill>
                        <a:srgbClr val="0099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</a:t>
                  </a:r>
                  <a:endParaRPr lang="en-US" sz="2000" b="1">
                    <a:solidFill>
                      <a:srgbClr val="0099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3124200" y="3886200"/>
                  <a:ext cx="0" cy="205740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" name="Line 34"/>
                <p:cNvSpPr>
                  <a:spLocks noChangeShapeType="1"/>
                </p:cNvSpPr>
                <p:nvPr/>
              </p:nvSpPr>
              <p:spPr bwMode="auto">
                <a:xfrm>
                  <a:off x="1066800" y="3886200"/>
                  <a:ext cx="2057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" name="Line 35"/>
                <p:cNvSpPr>
                  <a:spLocks noChangeShapeType="1"/>
                </p:cNvSpPr>
                <p:nvPr/>
              </p:nvSpPr>
              <p:spPr bwMode="auto">
                <a:xfrm>
                  <a:off x="1066800" y="3962400"/>
                  <a:ext cx="1295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" name="Rectangle 36"/>
                <p:cNvSpPr>
                  <a:spLocks noChangeArrowheads="1"/>
                </p:cNvSpPr>
                <p:nvPr/>
              </p:nvSpPr>
              <p:spPr bwMode="auto">
                <a:xfrm>
                  <a:off x="2971800" y="3124200"/>
                  <a:ext cx="208236" cy="458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>
                    <a:latin typeface="Times New Roman" panose="02020603050405020304" pitchFamily="18" charset="0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37" name="Rectangle 37"/>
                <p:cNvSpPr>
                  <a:spLocks noChangeArrowheads="1"/>
                </p:cNvSpPr>
                <p:nvPr/>
              </p:nvSpPr>
              <p:spPr bwMode="auto">
                <a:xfrm>
                  <a:off x="2209800" y="3733800"/>
                  <a:ext cx="341879" cy="496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sz="2000" b="1">
                      <a:solidFill>
                        <a:srgbClr val="0099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</a:t>
                  </a:r>
                  <a:endParaRPr lang="en-US" sz="2000" b="1">
                    <a:solidFill>
                      <a:srgbClr val="0099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Rectangle 38"/>
                <p:cNvSpPr>
                  <a:spLocks noChangeArrowheads="1"/>
                </p:cNvSpPr>
                <p:nvPr/>
              </p:nvSpPr>
              <p:spPr bwMode="auto">
                <a:xfrm>
                  <a:off x="1524000" y="4343400"/>
                  <a:ext cx="341879" cy="496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sz="2000" b="1">
                      <a:solidFill>
                        <a:srgbClr val="0099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</a:t>
                  </a:r>
                  <a:endParaRPr lang="en-US" sz="2000" b="1">
                    <a:solidFill>
                      <a:srgbClr val="0099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3911600" y="3606800"/>
                  <a:ext cx="0" cy="2286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40"/>
                <p:cNvSpPr>
                  <a:spLocks noChangeShapeType="1"/>
                </p:cNvSpPr>
                <p:nvPr/>
              </p:nvSpPr>
              <p:spPr bwMode="auto">
                <a:xfrm>
                  <a:off x="1066800" y="3581400"/>
                  <a:ext cx="2819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Rectangle 41"/>
                <p:cNvSpPr>
                  <a:spLocks noChangeArrowheads="1"/>
                </p:cNvSpPr>
                <p:nvPr/>
              </p:nvSpPr>
              <p:spPr bwMode="auto">
                <a:xfrm>
                  <a:off x="3736975" y="3352800"/>
                  <a:ext cx="341879" cy="496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sz="2000" b="1">
                      <a:solidFill>
                        <a:srgbClr val="0099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</a:t>
                  </a:r>
                  <a:endParaRPr lang="en-US" sz="2000" b="1">
                    <a:solidFill>
                      <a:srgbClr val="0099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Rectangle 42"/>
                <p:cNvSpPr>
                  <a:spLocks noChangeArrowheads="1"/>
                </p:cNvSpPr>
                <p:nvPr/>
              </p:nvSpPr>
              <p:spPr bwMode="auto">
                <a:xfrm>
                  <a:off x="5273676" y="2146300"/>
                  <a:ext cx="341879" cy="496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sz="2000" b="1">
                      <a:solidFill>
                        <a:srgbClr val="0099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</a:t>
                  </a:r>
                  <a:endParaRPr lang="en-US" sz="2000" b="1">
                    <a:solidFill>
                      <a:srgbClr val="0099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Rectangle 43"/>
                <p:cNvSpPr>
                  <a:spLocks noChangeArrowheads="1"/>
                </p:cNvSpPr>
                <p:nvPr/>
              </p:nvSpPr>
              <p:spPr bwMode="auto">
                <a:xfrm>
                  <a:off x="4498975" y="2819399"/>
                  <a:ext cx="341879" cy="496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sz="2000" b="1">
                      <a:solidFill>
                        <a:srgbClr val="0099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</a:t>
                  </a:r>
                  <a:endParaRPr lang="en-US" sz="2000" b="1">
                    <a:solidFill>
                      <a:srgbClr val="0099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4648200" y="3048000"/>
                  <a:ext cx="0" cy="2895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Line 45"/>
                <p:cNvSpPr>
                  <a:spLocks noChangeShapeType="1"/>
                </p:cNvSpPr>
                <p:nvPr/>
              </p:nvSpPr>
              <p:spPr bwMode="auto">
                <a:xfrm>
                  <a:off x="1066800" y="3048000"/>
                  <a:ext cx="3581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5448300" y="2413000"/>
                  <a:ext cx="0" cy="3505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6184900" y="1930400"/>
                  <a:ext cx="0" cy="3962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1041400" y="2362200"/>
                  <a:ext cx="43688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49"/>
                <p:cNvSpPr>
                  <a:spLocks noChangeShapeType="1"/>
                </p:cNvSpPr>
                <p:nvPr/>
              </p:nvSpPr>
              <p:spPr bwMode="auto">
                <a:xfrm>
                  <a:off x="1066800" y="1905000"/>
                  <a:ext cx="5105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Rectangle 50"/>
                <p:cNvSpPr>
                  <a:spLocks noChangeArrowheads="1"/>
                </p:cNvSpPr>
                <p:nvPr/>
              </p:nvSpPr>
              <p:spPr bwMode="auto">
                <a:xfrm>
                  <a:off x="6022975" y="1676400"/>
                  <a:ext cx="341879" cy="496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sz="2000" b="1">
                      <a:solidFill>
                        <a:srgbClr val="0099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</a:t>
                  </a:r>
                  <a:endParaRPr lang="en-US" sz="2000" b="1">
                    <a:solidFill>
                      <a:srgbClr val="0099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" name="Group 98"/>
            <p:cNvGrpSpPr>
              <a:grpSpLocks/>
            </p:cNvGrpSpPr>
            <p:nvPr/>
          </p:nvGrpSpPr>
          <p:grpSpPr bwMode="auto">
            <a:xfrm>
              <a:off x="914400" y="2209800"/>
              <a:ext cx="373820" cy="917377"/>
              <a:chOff x="914400" y="2209800"/>
              <a:chExt cx="373820" cy="917377"/>
            </a:xfrm>
          </p:grpSpPr>
          <p:sp>
            <p:nvSpPr>
              <p:cNvPr id="6" name="Rectangle 17"/>
              <p:cNvSpPr>
                <a:spLocks noChangeArrowheads="1"/>
              </p:cNvSpPr>
              <p:nvPr/>
            </p:nvSpPr>
            <p:spPr bwMode="auto">
              <a:xfrm>
                <a:off x="914400" y="2819400"/>
                <a:ext cx="37382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140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Y</a:t>
                </a:r>
                <a:r>
                  <a:rPr lang="en-US" sz="1400" baseline="-2500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7" name="Rectangle 17"/>
              <p:cNvSpPr>
                <a:spLocks noChangeArrowheads="1"/>
              </p:cNvSpPr>
              <p:nvPr/>
            </p:nvSpPr>
            <p:spPr bwMode="auto">
              <a:xfrm>
                <a:off x="914400" y="2209800"/>
                <a:ext cx="31451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140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Y</a:t>
                </a:r>
                <a:endParaRPr lang="en-US" sz="1400" baseline="-250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51" name="Object 2"/>
          <p:cNvGraphicFramePr>
            <a:graphicFrameLocks noChangeAspect="1"/>
          </p:cNvGraphicFramePr>
          <p:nvPr/>
        </p:nvGraphicFramePr>
        <p:xfrm>
          <a:off x="8145464" y="2057400"/>
          <a:ext cx="2293937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3" imgW="1117440" imgH="2222280" progId="Equation.3">
                  <p:embed/>
                </p:oleObj>
              </mc:Choice>
              <mc:Fallback>
                <p:oleObj name="Equation" r:id="rId3" imgW="1117440" imgH="2222280" progId="Equation.3">
                  <p:embed/>
                  <p:pic>
                    <p:nvPicPr>
                      <p:cNvPr id="5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5464" y="2057400"/>
                        <a:ext cx="2293937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4803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7849" y="0"/>
            <a:ext cx="10515600" cy="1325563"/>
          </a:xfrm>
        </p:spPr>
        <p:txBody>
          <a:bodyPr/>
          <a:lstStyle/>
          <a:p>
            <a:pPr eaLnBrk="1" hangingPunct="1"/>
            <a:r>
              <a:rPr lang="en-US"/>
              <a:t>Metode Tangan Bebas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812388" y="1700847"/>
            <a:ext cx="4114800" cy="4324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 err="1">
                <a:solidFill>
                  <a:schemeClr val="bg2">
                    <a:lumMod val="25000"/>
                  </a:schemeClr>
                </a:solidFill>
              </a:rPr>
              <a:t>Contoh</a:t>
            </a:r>
            <a:endParaRPr lang="en-US" sz="2600" b="1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buFont typeface="Georgia" panose="02040502050405020303" pitchFamily="18" charset="0"/>
              <a:buNone/>
            </a:pPr>
            <a:r>
              <a:rPr lang="en-US" sz="2600" dirty="0"/>
              <a:t>	</a:t>
            </a:r>
            <a:r>
              <a:rPr lang="en-US" sz="2600" dirty="0" err="1">
                <a:latin typeface="Tahoma" panose="020B0604030504040204" pitchFamily="34" charset="0"/>
              </a:rPr>
              <a:t>Produk</a:t>
            </a:r>
            <a:r>
              <a:rPr lang="en-US" sz="2600" dirty="0">
                <a:latin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</a:rPr>
              <a:t>Domestik</a:t>
            </a:r>
            <a:r>
              <a:rPr lang="en-US" sz="2600" dirty="0">
                <a:latin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</a:rPr>
              <a:t>Bruto</a:t>
            </a:r>
            <a:r>
              <a:rPr lang="en-US" sz="2600" dirty="0">
                <a:latin typeface="Tahoma" panose="020B0604030504040204" pitchFamily="34" charset="0"/>
              </a:rPr>
              <a:t> (PDB) </a:t>
            </a:r>
            <a:r>
              <a:rPr lang="en-US" sz="2600" dirty="0" err="1">
                <a:latin typeface="Tahoma" panose="020B0604030504040204" pitchFamily="34" charset="0"/>
              </a:rPr>
              <a:t>atas</a:t>
            </a:r>
            <a:r>
              <a:rPr lang="en-US" sz="2600" dirty="0">
                <a:latin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</a:rPr>
              <a:t>dasar</a:t>
            </a:r>
            <a:r>
              <a:rPr lang="en-US" sz="2600" dirty="0">
                <a:latin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</a:rPr>
              <a:t>harga</a:t>
            </a:r>
            <a:r>
              <a:rPr lang="en-US" sz="2600" dirty="0">
                <a:latin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</a:rPr>
              <a:t>konstan</a:t>
            </a:r>
            <a:r>
              <a:rPr lang="en-US" sz="2600" dirty="0">
                <a:latin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</a:rPr>
              <a:t>tahun</a:t>
            </a:r>
            <a:r>
              <a:rPr lang="en-US" sz="2600" dirty="0">
                <a:latin typeface="Tahoma" panose="020B0604030504040204" pitchFamily="34" charset="0"/>
              </a:rPr>
              <a:t> 1983 (</a:t>
            </a:r>
            <a:r>
              <a:rPr lang="en-US" sz="2600" dirty="0" err="1">
                <a:latin typeface="Tahoma" panose="020B0604030504040204" pitchFamily="34" charset="0"/>
              </a:rPr>
              <a:t>milyar</a:t>
            </a:r>
            <a:r>
              <a:rPr lang="en-US" sz="2600" dirty="0">
                <a:latin typeface="Tahoma" panose="020B0604030504040204" pitchFamily="34" charset="0"/>
              </a:rPr>
              <a:t> rupiah). </a:t>
            </a:r>
          </a:p>
          <a:p>
            <a:pPr algn="just">
              <a:buFont typeface="Georgia" panose="02040502050405020303" pitchFamily="18" charset="0"/>
              <a:buNone/>
            </a:pPr>
            <a:r>
              <a:rPr lang="en-US" sz="2600" dirty="0">
                <a:latin typeface="Tahoma" panose="020B0604030504040204" pitchFamily="34" charset="0"/>
              </a:rPr>
              <a:t>	</a:t>
            </a:r>
            <a:r>
              <a:rPr lang="en-US" sz="2600" dirty="0" err="1">
                <a:latin typeface="Tahoma" panose="020B0604030504040204" pitchFamily="34" charset="0"/>
              </a:rPr>
              <a:t>Buatlah</a:t>
            </a:r>
            <a:r>
              <a:rPr lang="en-US" sz="2600" dirty="0">
                <a:latin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</a:rPr>
              <a:t>persamaan</a:t>
            </a:r>
            <a:r>
              <a:rPr lang="en-US" sz="2600" dirty="0">
                <a:latin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</a:rPr>
              <a:t>garis</a:t>
            </a:r>
            <a:r>
              <a:rPr lang="en-US" sz="2600" dirty="0">
                <a:latin typeface="Tahoma" panose="020B0604030504040204" pitchFamily="34" charset="0"/>
              </a:rPr>
              <a:t> trend </a:t>
            </a:r>
            <a:r>
              <a:rPr lang="en-US" sz="2600" dirty="0" err="1">
                <a:latin typeface="Tahoma" panose="020B0604030504040204" pitchFamily="34" charset="0"/>
              </a:rPr>
              <a:t>dengan</a:t>
            </a:r>
            <a:r>
              <a:rPr lang="en-US" sz="2600" dirty="0">
                <a:latin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</a:rPr>
              <a:t>metode</a:t>
            </a:r>
            <a:r>
              <a:rPr lang="en-US" sz="2600" dirty="0">
                <a:latin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</a:rPr>
              <a:t>tangan</a:t>
            </a:r>
            <a:r>
              <a:rPr lang="en-US" sz="2600" dirty="0">
                <a:latin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</a:rPr>
              <a:t>bebas</a:t>
            </a:r>
            <a:r>
              <a:rPr lang="en-US" sz="2600" dirty="0">
                <a:latin typeface="Tahoma" panose="020B0604030504040204" pitchFamily="34" charset="0"/>
              </a:rPr>
              <a:t>.</a:t>
            </a:r>
          </a:p>
          <a:p>
            <a:pPr algn="just">
              <a:buFont typeface="Georgia" panose="02040502050405020303" pitchFamily="18" charset="0"/>
              <a:buNone/>
            </a:pPr>
            <a:r>
              <a:rPr lang="en-US" sz="2600" dirty="0">
                <a:latin typeface="Tahoma" panose="020B0604030504040204" pitchFamily="34" charset="0"/>
              </a:rPr>
              <a:t>	</a:t>
            </a:r>
            <a:r>
              <a:rPr lang="en-US" sz="2600" dirty="0" err="1">
                <a:latin typeface="Tahoma" panose="020B0604030504040204" pitchFamily="34" charset="0"/>
              </a:rPr>
              <a:t>Ramalkan</a:t>
            </a:r>
            <a:r>
              <a:rPr lang="en-US" sz="2600" dirty="0">
                <a:latin typeface="Tahoma" panose="020B0604030504040204" pitchFamily="34" charset="0"/>
              </a:rPr>
              <a:t> PDB </a:t>
            </a:r>
            <a:r>
              <a:rPr lang="en-US" sz="2600" dirty="0" err="1">
                <a:latin typeface="Tahoma" panose="020B0604030504040204" pitchFamily="34" charset="0"/>
              </a:rPr>
              <a:t>untuk</a:t>
            </a:r>
            <a:r>
              <a:rPr lang="en-US" sz="2600" dirty="0">
                <a:latin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</a:rPr>
              <a:t>tahun</a:t>
            </a:r>
            <a:r>
              <a:rPr lang="en-US" sz="2600" dirty="0">
                <a:latin typeface="Tahoma" panose="020B0604030504040204" pitchFamily="34" charset="0"/>
              </a:rPr>
              <a:t> 2000 </a:t>
            </a:r>
            <a:r>
              <a:rPr lang="en-US" sz="2600" dirty="0" err="1">
                <a:latin typeface="Tahoma" panose="020B0604030504040204" pitchFamily="34" charset="0"/>
              </a:rPr>
              <a:t>dan</a:t>
            </a:r>
            <a:r>
              <a:rPr lang="en-US" sz="2600" dirty="0">
                <a:latin typeface="Tahoma" panose="020B0604030504040204" pitchFamily="34" charset="0"/>
              </a:rPr>
              <a:t> 2001.</a:t>
            </a:r>
            <a:endParaRPr lang="en-US" sz="2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79588" y="2194560"/>
          <a:ext cx="3810000" cy="3521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2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Tahun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PDB (Y)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12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1992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10164,9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12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1993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11169,2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12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1994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12054,6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12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1995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12325,4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12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1996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12842,2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12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1997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13511,5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12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1998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14180,8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12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1999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14850,1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42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/>
              <a:t>Metode Tangan Bebas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Jawaban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286000" y="2316480"/>
            <a:ext cx="8077200" cy="3835400"/>
            <a:chOff x="136525" y="1600200"/>
            <a:chExt cx="8778875" cy="5243694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1066800" y="1600200"/>
              <a:ext cx="0" cy="464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52"/>
            <p:cNvGrpSpPr>
              <a:grpSpLocks/>
            </p:cNvGrpSpPr>
            <p:nvPr/>
          </p:nvGrpSpPr>
          <p:grpSpPr bwMode="auto">
            <a:xfrm>
              <a:off x="136525" y="1770063"/>
              <a:ext cx="8778875" cy="5073831"/>
              <a:chOff x="136525" y="1614488"/>
              <a:chExt cx="8778875" cy="5073831"/>
            </a:xfrm>
          </p:grpSpPr>
          <p:sp>
            <p:nvSpPr>
              <p:cNvPr id="7" name="Line 5"/>
              <p:cNvSpPr>
                <a:spLocks noChangeShapeType="1"/>
              </p:cNvSpPr>
              <p:nvPr/>
            </p:nvSpPr>
            <p:spPr bwMode="auto">
              <a:xfrm>
                <a:off x="1066800" y="6096000"/>
                <a:ext cx="5867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 flipV="1">
                <a:off x="1066800" y="1676400"/>
                <a:ext cx="5562600" cy="3429000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 Box 7"/>
              <p:cNvSpPr txBox="1">
                <a:spLocks noChangeArrowheads="1"/>
              </p:cNvSpPr>
              <p:nvPr/>
            </p:nvSpPr>
            <p:spPr bwMode="auto">
              <a:xfrm>
                <a:off x="1280567" y="5824538"/>
                <a:ext cx="660400" cy="504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>
                    <a:latin typeface="Times New Roman" panose="02020603050405020304" pitchFamily="18" charset="0"/>
                    <a:sym typeface="Symbol" panose="05050102010706020507" pitchFamily="18" charset="2"/>
                  </a:rPr>
                  <a:t>    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2209800" y="5842000"/>
                <a:ext cx="533400" cy="504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>
                    <a:latin typeface="Times New Roman" panose="02020603050405020304" pitchFamily="18" charset="0"/>
                    <a:sym typeface="Symbol" panose="05050102010706020507" pitchFamily="18" charset="2"/>
                  </a:rPr>
                  <a:t>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2819400" y="5829300"/>
                <a:ext cx="609600" cy="504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>
                    <a:latin typeface="Times New Roman" panose="02020603050405020304" pitchFamily="18" charset="0"/>
                    <a:sym typeface="Symbol" panose="05050102010706020507" pitchFamily="18" charset="2"/>
                  </a:rPr>
                  <a:t>  </a:t>
                </a: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3733800" y="5829300"/>
                <a:ext cx="388872" cy="504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>
                    <a:latin typeface="Times New Roman" panose="02020603050405020304" pitchFamily="18" charset="0"/>
                    <a:sym typeface="Symbol" panose="05050102010706020507" pitchFamily="18" charset="2"/>
                  </a:rPr>
                  <a:t></a:t>
                </a:r>
              </a:p>
            </p:txBody>
          </p:sp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5257800" y="5830887"/>
                <a:ext cx="388872" cy="504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>
                    <a:latin typeface="Times New Roman" panose="02020603050405020304" pitchFamily="18" charset="0"/>
                    <a:sym typeface="Symbol" panose="05050102010706020507" pitchFamily="18" charset="2"/>
                  </a:rPr>
                  <a:t>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Text Box 12"/>
              <p:cNvSpPr txBox="1">
                <a:spLocks noChangeArrowheads="1"/>
              </p:cNvSpPr>
              <p:nvPr/>
            </p:nvSpPr>
            <p:spPr bwMode="auto">
              <a:xfrm>
                <a:off x="4343400" y="5830887"/>
                <a:ext cx="514314" cy="504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>
                    <a:latin typeface="Times New Roman" panose="02020603050405020304" pitchFamily="18" charset="0"/>
                    <a:sym typeface="Symbol" panose="05050102010706020507" pitchFamily="18" charset="2"/>
                  </a:rPr>
                  <a:t>  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6003925" y="5829300"/>
                <a:ext cx="388872" cy="504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>
                    <a:latin typeface="Times New Roman" panose="02020603050405020304" pitchFamily="18" charset="0"/>
                    <a:sym typeface="Symbol" panose="05050102010706020507" pitchFamily="18" charset="2"/>
                  </a:rPr>
                  <a:t>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Text Box 14"/>
              <p:cNvSpPr txBox="1">
                <a:spLocks noChangeArrowheads="1"/>
              </p:cNvSpPr>
              <p:nvPr/>
            </p:nvSpPr>
            <p:spPr bwMode="auto">
              <a:xfrm>
                <a:off x="136525" y="5167313"/>
                <a:ext cx="737324" cy="420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140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10.000</a:t>
                </a: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152400" y="4508500"/>
                <a:ext cx="730075" cy="420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140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11.000</a:t>
                </a:r>
              </a:p>
            </p:txBody>
          </p:sp>
          <p:sp>
            <p:nvSpPr>
              <p:cNvPr id="18" name="Rectangle 16"/>
              <p:cNvSpPr>
                <a:spLocks noChangeArrowheads="1"/>
              </p:cNvSpPr>
              <p:nvPr/>
            </p:nvSpPr>
            <p:spPr bwMode="auto">
              <a:xfrm>
                <a:off x="152400" y="3759200"/>
                <a:ext cx="737324" cy="420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140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12.000</a:t>
                </a:r>
              </a:p>
            </p:txBody>
          </p:sp>
          <p:sp>
            <p:nvSpPr>
              <p:cNvPr id="19" name="Rectangle 17"/>
              <p:cNvSpPr>
                <a:spLocks noChangeArrowheads="1"/>
              </p:cNvSpPr>
              <p:nvPr/>
            </p:nvSpPr>
            <p:spPr bwMode="auto">
              <a:xfrm>
                <a:off x="165100" y="3086101"/>
                <a:ext cx="737324" cy="420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140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13.000</a:t>
                </a:r>
              </a:p>
            </p:txBody>
          </p:sp>
          <p:sp>
            <p:nvSpPr>
              <p:cNvPr id="20" name="Rectangle 18"/>
              <p:cNvSpPr>
                <a:spLocks noChangeArrowheads="1"/>
              </p:cNvSpPr>
              <p:nvPr/>
            </p:nvSpPr>
            <p:spPr bwMode="auto">
              <a:xfrm>
                <a:off x="152400" y="2476500"/>
                <a:ext cx="737324" cy="420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140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14.000</a:t>
                </a:r>
              </a:p>
            </p:txBody>
          </p:sp>
          <p:sp>
            <p:nvSpPr>
              <p:cNvPr id="21" name="Rectangle 19"/>
              <p:cNvSpPr>
                <a:spLocks noChangeArrowheads="1"/>
              </p:cNvSpPr>
              <p:nvPr/>
            </p:nvSpPr>
            <p:spPr bwMode="auto">
              <a:xfrm>
                <a:off x="152400" y="1676400"/>
                <a:ext cx="737324" cy="420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14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15.000</a:t>
                </a:r>
              </a:p>
            </p:txBody>
          </p:sp>
          <p:sp>
            <p:nvSpPr>
              <p:cNvPr id="22" name="Text Box 21"/>
              <p:cNvSpPr txBox="1">
                <a:spLocks noChangeArrowheads="1"/>
              </p:cNvSpPr>
              <p:nvPr/>
            </p:nvSpPr>
            <p:spPr bwMode="auto">
              <a:xfrm>
                <a:off x="533400" y="6183314"/>
                <a:ext cx="8382000" cy="505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1400" dirty="0">
                    <a:solidFill>
                      <a:schemeClr val="bg2">
                        <a:lumMod val="25000"/>
                      </a:schemeClr>
                    </a:solidFill>
                    <a:latin typeface="Times New Roman" panose="02020603050405020304" pitchFamily="18" charset="0"/>
                  </a:rPr>
                  <a:t>    1992        1993        1994        1995         1996         1997          1998         1999       2000 </a:t>
                </a:r>
                <a:r>
                  <a:rPr lang="en-US" sz="1400" b="1" dirty="0">
                    <a:solidFill>
                      <a:schemeClr val="bg2">
                        <a:lumMod val="25000"/>
                      </a:schemeClr>
                    </a:solidFill>
                    <a:latin typeface="Times New Roman" panose="02020603050405020304" pitchFamily="18" charset="0"/>
                  </a:rPr>
                  <a:t>       </a:t>
                </a:r>
                <a:r>
                  <a:rPr lang="en-US" b="1" dirty="0" err="1">
                    <a:solidFill>
                      <a:schemeClr val="bg2">
                        <a:lumMod val="25000"/>
                      </a:schemeClr>
                    </a:solidFill>
                    <a:latin typeface="Times New Roman" panose="02020603050405020304" pitchFamily="18" charset="0"/>
                  </a:rPr>
                  <a:t>tahun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Text Box 23"/>
              <p:cNvSpPr txBox="1">
                <a:spLocks noChangeArrowheads="1"/>
              </p:cNvSpPr>
              <p:nvPr/>
            </p:nvSpPr>
            <p:spPr bwMode="auto">
              <a:xfrm>
                <a:off x="912368" y="5117323"/>
                <a:ext cx="427038" cy="1304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•</a:t>
                </a:r>
                <a:endParaRPr lang="en-US" sz="28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Rectangle 24"/>
              <p:cNvSpPr>
                <a:spLocks noChangeArrowheads="1"/>
              </p:cNvSpPr>
              <p:nvPr/>
            </p:nvSpPr>
            <p:spPr bwMode="auto">
              <a:xfrm>
                <a:off x="914400" y="4419600"/>
                <a:ext cx="336604" cy="715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</a:t>
                </a:r>
              </a:p>
            </p:txBody>
          </p:sp>
          <p:sp>
            <p:nvSpPr>
              <p:cNvPr id="25" name="Rectangle 25"/>
              <p:cNvSpPr>
                <a:spLocks noChangeArrowheads="1"/>
              </p:cNvSpPr>
              <p:nvPr/>
            </p:nvSpPr>
            <p:spPr bwMode="auto">
              <a:xfrm>
                <a:off x="914400" y="3671888"/>
                <a:ext cx="336604" cy="715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</a:t>
                </a:r>
              </a:p>
            </p:txBody>
          </p:sp>
          <p:sp>
            <p:nvSpPr>
              <p:cNvPr id="26" name="Rectangle 26"/>
              <p:cNvSpPr>
                <a:spLocks noChangeArrowheads="1"/>
              </p:cNvSpPr>
              <p:nvPr/>
            </p:nvSpPr>
            <p:spPr bwMode="auto">
              <a:xfrm>
                <a:off x="914400" y="2986088"/>
                <a:ext cx="336604" cy="715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</a:t>
                </a:r>
              </a:p>
            </p:txBody>
          </p:sp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914400" y="2362200"/>
                <a:ext cx="336604" cy="715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</a:t>
                </a:r>
              </a:p>
            </p:txBody>
          </p:sp>
          <p:sp>
            <p:nvSpPr>
              <p:cNvPr id="28" name="Rectangle 28"/>
              <p:cNvSpPr>
                <a:spLocks noChangeArrowheads="1"/>
              </p:cNvSpPr>
              <p:nvPr/>
            </p:nvSpPr>
            <p:spPr bwMode="auto">
              <a:xfrm>
                <a:off x="914400" y="1614488"/>
                <a:ext cx="336604" cy="715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8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</a:t>
                </a:r>
              </a:p>
            </p:txBody>
          </p:sp>
          <p:sp>
            <p:nvSpPr>
              <p:cNvPr id="29" name="Line 29"/>
              <p:cNvSpPr>
                <a:spLocks noChangeShapeType="1"/>
              </p:cNvSpPr>
              <p:nvPr/>
            </p:nvSpPr>
            <p:spPr bwMode="auto">
              <a:xfrm>
                <a:off x="1066800" y="4637249"/>
                <a:ext cx="60960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30"/>
              <p:cNvSpPr>
                <a:spLocks noChangeShapeType="1"/>
              </p:cNvSpPr>
              <p:nvPr/>
            </p:nvSpPr>
            <p:spPr bwMode="auto">
              <a:xfrm flipV="1">
                <a:off x="1710097" y="4572000"/>
                <a:ext cx="0" cy="1371599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31"/>
              <p:cNvSpPr>
                <a:spLocks noChangeShapeType="1"/>
              </p:cNvSpPr>
              <p:nvPr/>
            </p:nvSpPr>
            <p:spPr bwMode="auto">
              <a:xfrm flipH="1" flipV="1">
                <a:off x="2362200" y="3962400"/>
                <a:ext cx="25400" cy="198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Rectangle 32"/>
              <p:cNvSpPr>
                <a:spLocks noChangeArrowheads="1"/>
              </p:cNvSpPr>
              <p:nvPr/>
            </p:nvSpPr>
            <p:spPr bwMode="auto">
              <a:xfrm>
                <a:off x="2959100" y="3668713"/>
                <a:ext cx="329635" cy="5470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000" b="1">
                    <a:solidFill>
                      <a:srgbClr val="0099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  <a:endParaRPr lang="en-US" sz="2000" b="1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Line 33"/>
              <p:cNvSpPr>
                <a:spLocks noChangeShapeType="1"/>
              </p:cNvSpPr>
              <p:nvPr/>
            </p:nvSpPr>
            <p:spPr bwMode="auto">
              <a:xfrm flipV="1">
                <a:off x="3124200" y="3886200"/>
                <a:ext cx="0" cy="20574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34"/>
              <p:cNvSpPr>
                <a:spLocks noChangeShapeType="1"/>
              </p:cNvSpPr>
              <p:nvPr/>
            </p:nvSpPr>
            <p:spPr bwMode="auto">
              <a:xfrm>
                <a:off x="1066800" y="3886200"/>
                <a:ext cx="2057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35"/>
              <p:cNvSpPr>
                <a:spLocks noChangeShapeType="1"/>
              </p:cNvSpPr>
              <p:nvPr/>
            </p:nvSpPr>
            <p:spPr bwMode="auto">
              <a:xfrm>
                <a:off x="1066800" y="3962400"/>
                <a:ext cx="1295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36"/>
              <p:cNvSpPr>
                <a:spLocks noChangeArrowheads="1"/>
              </p:cNvSpPr>
              <p:nvPr/>
            </p:nvSpPr>
            <p:spPr bwMode="auto">
              <a:xfrm>
                <a:off x="2971800" y="3124200"/>
                <a:ext cx="200779" cy="504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37" name="Rectangle 37"/>
              <p:cNvSpPr>
                <a:spLocks noChangeArrowheads="1"/>
              </p:cNvSpPr>
              <p:nvPr/>
            </p:nvSpPr>
            <p:spPr bwMode="auto">
              <a:xfrm>
                <a:off x="2209800" y="3733799"/>
                <a:ext cx="329635" cy="5470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000" b="1">
                    <a:solidFill>
                      <a:srgbClr val="0099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  <a:endParaRPr lang="en-US" sz="2000" b="1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Rectangle 38"/>
              <p:cNvSpPr>
                <a:spLocks noChangeArrowheads="1"/>
              </p:cNvSpPr>
              <p:nvPr/>
            </p:nvSpPr>
            <p:spPr bwMode="auto">
              <a:xfrm>
                <a:off x="1524000" y="4343400"/>
                <a:ext cx="329635" cy="5470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000" b="1">
                    <a:solidFill>
                      <a:srgbClr val="0099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  <a:endParaRPr lang="en-US" sz="2000" b="1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Line 39"/>
              <p:cNvSpPr>
                <a:spLocks noChangeShapeType="1"/>
              </p:cNvSpPr>
              <p:nvPr/>
            </p:nvSpPr>
            <p:spPr bwMode="auto">
              <a:xfrm flipV="1">
                <a:off x="3911600" y="3606800"/>
                <a:ext cx="0" cy="2286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40"/>
              <p:cNvSpPr>
                <a:spLocks noChangeShapeType="1"/>
              </p:cNvSpPr>
              <p:nvPr/>
            </p:nvSpPr>
            <p:spPr bwMode="auto">
              <a:xfrm>
                <a:off x="1066800" y="3581400"/>
                <a:ext cx="2819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41"/>
              <p:cNvSpPr>
                <a:spLocks noChangeArrowheads="1"/>
              </p:cNvSpPr>
              <p:nvPr/>
            </p:nvSpPr>
            <p:spPr bwMode="auto">
              <a:xfrm>
                <a:off x="3736975" y="3352800"/>
                <a:ext cx="329635" cy="5470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000" b="1">
                    <a:solidFill>
                      <a:srgbClr val="0099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  <a:endParaRPr lang="en-US" sz="2000" b="1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42"/>
              <p:cNvSpPr>
                <a:spLocks noChangeArrowheads="1"/>
              </p:cNvSpPr>
              <p:nvPr/>
            </p:nvSpPr>
            <p:spPr bwMode="auto">
              <a:xfrm>
                <a:off x="5273675" y="2146300"/>
                <a:ext cx="329635" cy="5470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000" b="1">
                    <a:solidFill>
                      <a:srgbClr val="0099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  <a:endParaRPr lang="en-US" sz="2000" b="1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Rectangle 43"/>
              <p:cNvSpPr>
                <a:spLocks noChangeArrowheads="1"/>
              </p:cNvSpPr>
              <p:nvPr/>
            </p:nvSpPr>
            <p:spPr bwMode="auto">
              <a:xfrm>
                <a:off x="4498975" y="2819400"/>
                <a:ext cx="329635" cy="5470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000" b="1">
                    <a:solidFill>
                      <a:srgbClr val="0099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  <a:endParaRPr lang="en-US" sz="2000" b="1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Line 44"/>
              <p:cNvSpPr>
                <a:spLocks noChangeShapeType="1"/>
              </p:cNvSpPr>
              <p:nvPr/>
            </p:nvSpPr>
            <p:spPr bwMode="auto">
              <a:xfrm flipV="1">
                <a:off x="4648200" y="3048000"/>
                <a:ext cx="0" cy="2895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45"/>
              <p:cNvSpPr>
                <a:spLocks noChangeShapeType="1"/>
              </p:cNvSpPr>
              <p:nvPr/>
            </p:nvSpPr>
            <p:spPr bwMode="auto">
              <a:xfrm>
                <a:off x="1066800" y="3048000"/>
                <a:ext cx="358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46"/>
              <p:cNvSpPr>
                <a:spLocks noChangeShapeType="1"/>
              </p:cNvSpPr>
              <p:nvPr/>
            </p:nvSpPr>
            <p:spPr bwMode="auto">
              <a:xfrm flipV="1">
                <a:off x="5448300" y="2413000"/>
                <a:ext cx="0" cy="3505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47"/>
              <p:cNvSpPr>
                <a:spLocks noChangeShapeType="1"/>
              </p:cNvSpPr>
              <p:nvPr/>
            </p:nvSpPr>
            <p:spPr bwMode="auto">
              <a:xfrm flipV="1">
                <a:off x="6184900" y="1930400"/>
                <a:ext cx="0" cy="396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48"/>
              <p:cNvSpPr>
                <a:spLocks noChangeShapeType="1"/>
              </p:cNvSpPr>
              <p:nvPr/>
            </p:nvSpPr>
            <p:spPr bwMode="auto">
              <a:xfrm flipH="1">
                <a:off x="1041400" y="2362200"/>
                <a:ext cx="4368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49"/>
              <p:cNvSpPr>
                <a:spLocks noChangeShapeType="1"/>
              </p:cNvSpPr>
              <p:nvPr/>
            </p:nvSpPr>
            <p:spPr bwMode="auto">
              <a:xfrm>
                <a:off x="1066800" y="1905000"/>
                <a:ext cx="5105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Rectangle 50"/>
              <p:cNvSpPr>
                <a:spLocks noChangeArrowheads="1"/>
              </p:cNvSpPr>
              <p:nvPr/>
            </p:nvSpPr>
            <p:spPr bwMode="auto">
              <a:xfrm>
                <a:off x="6022975" y="1676400"/>
                <a:ext cx="329635" cy="5470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2000" b="1">
                    <a:solidFill>
                      <a:srgbClr val="0099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  <a:endParaRPr lang="en-US" sz="2000" b="1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1" name="Text Box 20"/>
          <p:cNvSpPr txBox="1">
            <a:spLocks noChangeArrowheads="1"/>
          </p:cNvSpPr>
          <p:nvPr/>
        </p:nvSpPr>
        <p:spPr bwMode="auto">
          <a:xfrm>
            <a:off x="3200401" y="2316480"/>
            <a:ext cx="1558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</a:rPr>
              <a:t>milyar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</a:rPr>
              <a:t> rupiah</a:t>
            </a:r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7391400" y="2164080"/>
            <a:ext cx="327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</a:rPr>
              <a:t>Garis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</a:rPr>
              <a:t> trend Y = 10.164,9 + 669,32 X</a:t>
            </a:r>
          </a:p>
        </p:txBody>
      </p:sp>
    </p:spTree>
    <p:extLst>
      <p:ext uri="{BB962C8B-B14F-4D97-AF65-F5344CB8AC3E}">
        <p14:creationId xmlns:p14="http://schemas.microsoft.com/office/powerpoint/2010/main" val="3303285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/>
              <a:t>Metode Tangan Bebas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Jawaban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buFont typeface="Georgia" panose="02040502050405020303" pitchFamily="18" charset="0"/>
              <a:buNone/>
            </a:pPr>
            <a:r>
              <a:rPr lang="en-US" dirty="0"/>
              <a:t>	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1992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(0, 10164,9)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1999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(7, 14850,1)</a:t>
            </a:r>
          </a:p>
          <a:p>
            <a:pPr algn="just">
              <a:buFont typeface="Georgia" panose="02040502050405020303" pitchFamily="18" charset="0"/>
              <a:buNone/>
            </a:pPr>
            <a:endParaRPr lang="en-US" dirty="0"/>
          </a:p>
          <a:p>
            <a:pPr algn="just">
              <a:buFont typeface="Georgia" panose="02040502050405020303" pitchFamily="18" charset="0"/>
              <a:buNone/>
            </a:pPr>
            <a:r>
              <a:rPr lang="en-US" dirty="0"/>
              <a:t>	Y = a + </a:t>
            </a:r>
            <a:r>
              <a:rPr lang="en-US" dirty="0" err="1"/>
              <a:t>bx</a:t>
            </a:r>
            <a:endParaRPr lang="en-US" dirty="0"/>
          </a:p>
          <a:p>
            <a:pPr algn="just">
              <a:buFont typeface="Georgia" panose="02040502050405020303" pitchFamily="18" charset="0"/>
              <a:buNone/>
            </a:pPr>
            <a:r>
              <a:rPr lang="en-US" dirty="0"/>
              <a:t>	(0, 10164,9) 	10164,9	= a + b(0)</a:t>
            </a:r>
          </a:p>
          <a:p>
            <a:pPr algn="just">
              <a:buFont typeface="Georgia" panose="02040502050405020303" pitchFamily="18" charset="0"/>
              <a:buNone/>
            </a:pPr>
            <a:r>
              <a:rPr lang="en-US" dirty="0"/>
              <a:t>	(7, 14850,1)	14850,1	= a + b(7)</a:t>
            </a:r>
          </a:p>
        </p:txBody>
      </p:sp>
    </p:spTree>
    <p:extLst>
      <p:ext uri="{BB962C8B-B14F-4D97-AF65-F5344CB8AC3E}">
        <p14:creationId xmlns:p14="http://schemas.microsoft.com/office/powerpoint/2010/main" val="1809584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/>
              <a:t>Metode Tangan Bebas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Jawaban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buFont typeface="Georgia" panose="02040502050405020303" pitchFamily="18" charset="0"/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173955"/>
              </p:ext>
            </p:extLst>
          </p:nvPr>
        </p:nvGraphicFramePr>
        <p:xfrm>
          <a:off x="2438400" y="2192338"/>
          <a:ext cx="3390900" cy="375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3" imgW="1434960" imgH="1587240" progId="Equation.3">
                  <p:embed/>
                </p:oleObj>
              </mc:Choice>
              <mc:Fallback>
                <p:oleObj name="Equation" r:id="rId3" imgW="1434960" imgH="1587240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192338"/>
                        <a:ext cx="3390900" cy="375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2228850"/>
            <a:ext cx="4114800" cy="37909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56032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2800" b="1" dirty="0">
                <a:solidFill>
                  <a:srgbClr val="FF0000"/>
                </a:solidFill>
              </a:rPr>
              <a:t>	</a:t>
            </a:r>
            <a:r>
              <a:rPr lang="en-US" sz="2800" dirty="0"/>
              <a:t>b = 669,3</a:t>
            </a:r>
          </a:p>
          <a:p>
            <a:pPr marL="365760" indent="-256032" algn="just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2800" b="1" dirty="0">
                <a:solidFill>
                  <a:srgbClr val="FF0000"/>
                </a:solidFill>
              </a:rPr>
              <a:t>	</a:t>
            </a:r>
            <a:r>
              <a:rPr lang="en-US" sz="2800" dirty="0" err="1"/>
              <a:t>bahwa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tahun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rata-rata </a:t>
            </a:r>
            <a:r>
              <a:rPr lang="en-US" sz="2800" dirty="0" err="1"/>
              <a:t>terjadi</a:t>
            </a:r>
            <a:r>
              <a:rPr lang="en-US" sz="2800" dirty="0"/>
              <a:t> </a:t>
            </a:r>
            <a:r>
              <a:rPr lang="en-US" sz="2800" dirty="0" err="1"/>
              <a:t>kenaikan</a:t>
            </a:r>
            <a:r>
              <a:rPr lang="en-US" sz="2800" dirty="0"/>
              <a:t> </a:t>
            </a:r>
            <a:r>
              <a:rPr lang="en-US" sz="2800" dirty="0" err="1"/>
              <a:t>Produk</a:t>
            </a:r>
            <a:r>
              <a:rPr lang="en-US" sz="2800" dirty="0"/>
              <a:t> </a:t>
            </a:r>
            <a:r>
              <a:rPr lang="en-US" sz="2800" dirty="0" err="1"/>
              <a:t>Domestik</a:t>
            </a:r>
            <a:r>
              <a:rPr lang="en-US" sz="2800" dirty="0"/>
              <a:t> </a:t>
            </a:r>
            <a:r>
              <a:rPr lang="en-US" sz="2800" dirty="0" err="1"/>
              <a:t>Bruto</a:t>
            </a:r>
            <a:r>
              <a:rPr lang="en-US" sz="2800" dirty="0"/>
              <a:t> (PDB) </a:t>
            </a:r>
            <a:r>
              <a:rPr lang="en-US" sz="2800" dirty="0" err="1"/>
              <a:t>sebesar</a:t>
            </a:r>
            <a:r>
              <a:rPr lang="en-US" sz="2800" dirty="0"/>
              <a:t> 669,3 </a:t>
            </a:r>
            <a:r>
              <a:rPr lang="en-US" sz="2800" dirty="0" err="1"/>
              <a:t>milyar</a:t>
            </a:r>
            <a:endParaRPr lang="en-US" sz="2800" b="1" dirty="0">
              <a:solidFill>
                <a:srgbClr val="FF0000"/>
              </a:solidFill>
            </a:endParaRPr>
          </a:p>
          <a:p>
            <a:pPr marL="365760" indent="-256032" algn="just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99645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/>
              <a:t>Metode Tangan Bebas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Jawaban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buFont typeface="Georgia" panose="02040502050405020303" pitchFamily="18" charset="0"/>
              <a:buNone/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linear </a:t>
            </a:r>
            <a:r>
              <a:rPr lang="en-US" dirty="0" err="1"/>
              <a:t>adalah</a:t>
            </a:r>
            <a:endParaRPr lang="en-US" dirty="0"/>
          </a:p>
          <a:p>
            <a:pPr>
              <a:buFont typeface="Georgia" panose="02040502050405020303" pitchFamily="18" charset="0"/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Font typeface="Georgia" panose="02040502050405020303" pitchFamily="18" charset="0"/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Font typeface="Georgia" panose="02040502050405020303" pitchFamily="18" charset="0"/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algn="just">
              <a:buFont typeface="Georgia" panose="02040502050405020303" pitchFamily="18" charset="0"/>
              <a:buNone/>
            </a:pPr>
            <a:r>
              <a:rPr lang="en-US" dirty="0"/>
              <a:t>	</a:t>
            </a:r>
            <a:r>
              <a:rPr lang="en-US" dirty="0" err="1"/>
              <a:t>Ramalan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2000 (X = 8)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2001 (X = 9)</a:t>
            </a:r>
          </a:p>
          <a:p>
            <a:pPr algn="just">
              <a:buFont typeface="Georgia" panose="02040502050405020303" pitchFamily="18" charset="0"/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478613"/>
              </p:ext>
            </p:extLst>
          </p:nvPr>
        </p:nvGraphicFramePr>
        <p:xfrm>
          <a:off x="2484438" y="2389007"/>
          <a:ext cx="306705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3" imgW="1384200" imgH="431640" progId="Equation.3">
                  <p:embed/>
                </p:oleObj>
              </mc:Choice>
              <mc:Fallback>
                <p:oleObj name="Equation" r:id="rId3" imgW="1384200" imgH="431640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389007"/>
                        <a:ext cx="3067050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135685"/>
              </p:ext>
            </p:extLst>
          </p:nvPr>
        </p:nvGraphicFramePr>
        <p:xfrm>
          <a:off x="2395538" y="4722632"/>
          <a:ext cx="8272462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5" imgW="3733560" imgH="457200" progId="Equation.3">
                  <p:embed/>
                </p:oleObj>
              </mc:Choice>
              <mc:Fallback>
                <p:oleObj name="Equation" r:id="rId5" imgW="3733560" imgH="457200" progId="Equation.3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8" y="4722632"/>
                        <a:ext cx="8272462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1503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/>
              <a:t>Soal Metode Tangan Bebas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Georgia" panose="02040502050405020303" pitchFamily="18" charset="0"/>
              <a:buNone/>
            </a:pPr>
            <a:r>
              <a:rPr lang="en-US"/>
              <a:t>	Tentukan trend (tarik garis trend) dari data berikut dengan menggunakan metode tangan bebas.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211036"/>
              </p:ext>
            </p:extLst>
          </p:nvPr>
        </p:nvGraphicFramePr>
        <p:xfrm>
          <a:off x="2438400" y="2590800"/>
          <a:ext cx="76200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Tahun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543625"/>
              </p:ext>
            </p:extLst>
          </p:nvPr>
        </p:nvGraphicFramePr>
        <p:xfrm>
          <a:off x="2438401" y="4191000"/>
          <a:ext cx="7619997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Tahun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143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 dirty="0" err="1"/>
              <a:t>Metode</a:t>
            </a:r>
            <a:r>
              <a:rPr lang="en-US" dirty="0"/>
              <a:t> Rata-rata Semi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19200" y="1690688"/>
            <a:ext cx="10363200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Langkah-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garis trend</a:t>
            </a:r>
          </a:p>
          <a:p>
            <a:pPr marL="804863" lvl="1" indent="-409575" algn="just">
              <a:buFont typeface="Trebuchet MS" panose="020B0603020202020204" pitchFamily="34" charset="0"/>
              <a:buAutoNum type="arabicPeriod"/>
            </a:pPr>
            <a:r>
              <a:rPr lang="en-US" dirty="0"/>
              <a:t>Data </a:t>
            </a:r>
            <a:r>
              <a:rPr lang="en-US" dirty="0" err="1"/>
              <a:t>dikelompokkan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data yang </a:t>
            </a:r>
            <a:r>
              <a:rPr lang="en-US" dirty="0" err="1"/>
              <a:t>sama</a:t>
            </a:r>
            <a:endParaRPr lang="en-US" dirty="0"/>
          </a:p>
          <a:p>
            <a:pPr marL="804863" lvl="1" indent="-409575" algn="just">
              <a:buFont typeface="Trebuchet MS" panose="020B0603020202020204" pitchFamily="34" charset="0"/>
              <a:buAutoNum type="arabicPeriod"/>
            </a:pPr>
            <a:r>
              <a:rPr lang="en-US" dirty="0"/>
              <a:t>Masing-masing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dicari</a:t>
            </a:r>
            <a:r>
              <a:rPr lang="en-US" dirty="0"/>
              <a:t> rata-</a:t>
            </a:r>
            <a:r>
              <a:rPr lang="en-US" dirty="0" err="1"/>
              <a:t>ratanya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Y</a:t>
            </a:r>
            <a:r>
              <a:rPr lang="en-US" baseline="-25000" dirty="0"/>
              <a:t>1</a:t>
            </a:r>
            <a:r>
              <a:rPr lang="en-US" dirty="0"/>
              <a:t> dan Y</a:t>
            </a:r>
            <a:r>
              <a:rPr lang="en-US" baseline="-25000" dirty="0"/>
              <a:t>2</a:t>
            </a:r>
          </a:p>
          <a:p>
            <a:pPr marL="804863" lvl="1" indent="-409575" algn="just">
              <a:buFont typeface="Trebuchet MS" panose="020B0603020202020204" pitchFamily="34" charset="0"/>
              <a:buAutoNum type="arabicPeriod"/>
            </a:pP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absis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X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tengah</a:t>
            </a:r>
            <a:r>
              <a:rPr lang="en-US" dirty="0"/>
              <a:t> masing-masing </a:t>
            </a:r>
            <a:r>
              <a:rPr lang="en-US" dirty="0" err="1"/>
              <a:t>kelompok</a:t>
            </a:r>
            <a:r>
              <a:rPr lang="en-US" dirty="0"/>
              <a:t> (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ditengah</a:t>
            </a:r>
            <a:r>
              <a:rPr lang="en-US" dirty="0"/>
              <a:t>)</a:t>
            </a:r>
          </a:p>
          <a:p>
            <a:pPr marL="804863" lvl="1" indent="-409575" algn="just">
              <a:buFont typeface="Trebuchet MS" panose="020B0603020202020204" pitchFamily="34" charset="0"/>
              <a:buAutoNum type="arabicPeriod"/>
            </a:pP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(2) dan (3) </a:t>
            </a:r>
            <a:r>
              <a:rPr lang="en-US" dirty="0" err="1"/>
              <a:t>dimasukan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Y = a + </a:t>
            </a:r>
            <a:r>
              <a:rPr lang="en-US" dirty="0" err="1"/>
              <a:t>bX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74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/>
              <a:t>Metode Rata-rata Semi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Data genap (titik absis bulat)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438400" y="2819400"/>
          <a:ext cx="534035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3" imgW="2031840" imgH="1536480" progId="Equation.3">
                  <p:embed/>
                </p:oleObj>
              </mc:Choice>
              <mc:Fallback>
                <p:oleObj name="Equation" r:id="rId3" imgW="2031840" imgH="1536480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819400"/>
                        <a:ext cx="5340350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7151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/>
              <a:t>Metode Rata-rata Semi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Data genap (titik absis desimal)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438401" y="2819400"/>
          <a:ext cx="7243763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3" imgW="2755800" imgH="1536480" progId="Equation.3">
                  <p:embed/>
                </p:oleObj>
              </mc:Choice>
              <mc:Fallback>
                <p:oleObj name="Equation" r:id="rId3" imgW="2755800" imgH="1536480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2819400"/>
                        <a:ext cx="7243763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676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95135" y="122237"/>
            <a:ext cx="10515600" cy="1325563"/>
          </a:xfrm>
        </p:spPr>
        <p:txBody>
          <a:bodyPr/>
          <a:lstStyle/>
          <a:p>
            <a:pPr eaLnBrk="1" hangingPunct="1"/>
            <a:r>
              <a:rPr lang="en-US" dirty="0"/>
              <a:t>DATA BERKALA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 err="1">
                <a:solidFill>
                  <a:schemeClr val="bg2">
                    <a:lumMod val="25000"/>
                  </a:schemeClr>
                </a:solidFill>
              </a:rPr>
              <a:t>Konsep</a:t>
            </a:r>
            <a:endParaRPr lang="en-US" sz="2200" b="1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buFont typeface="Georgia" panose="02040502050405020303" pitchFamily="18" charset="0"/>
              <a:buNone/>
            </a:pPr>
            <a:r>
              <a:rPr lang="en-US" sz="2200" dirty="0"/>
              <a:t>	Data </a:t>
            </a:r>
            <a:r>
              <a:rPr lang="en-US" sz="2200" dirty="0" err="1"/>
              <a:t>Berkala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data yang </a:t>
            </a:r>
            <a:r>
              <a:rPr lang="en-US" sz="2200" dirty="0" err="1"/>
              <a:t>dikumpulkan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waktu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waktu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menggambarkan</a:t>
            </a:r>
            <a:r>
              <a:rPr lang="en-US" sz="2200" dirty="0"/>
              <a:t> </a:t>
            </a:r>
            <a:r>
              <a:rPr lang="en-US" sz="2200" dirty="0" err="1"/>
              <a:t>perkembangan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kegiatan</a:t>
            </a:r>
            <a:r>
              <a:rPr lang="en-US" sz="2200" dirty="0"/>
              <a:t>.</a:t>
            </a:r>
          </a:p>
          <a:p>
            <a:pPr algn="just">
              <a:buFont typeface="Georgia" panose="02040502050405020303" pitchFamily="18" charset="0"/>
              <a:buNone/>
            </a:pPr>
            <a:endParaRPr lang="en-US" sz="2200" dirty="0"/>
          </a:p>
          <a:p>
            <a:pPr algn="just"/>
            <a:r>
              <a:rPr lang="en-US" sz="2200" b="1" dirty="0" err="1">
                <a:solidFill>
                  <a:schemeClr val="bg2">
                    <a:lumMod val="25000"/>
                  </a:schemeClr>
                </a:solidFill>
              </a:rPr>
              <a:t>Contoh</a:t>
            </a:r>
            <a:endParaRPr lang="en-US" sz="2200" b="1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buFont typeface="Georgia" panose="02040502050405020303" pitchFamily="18" charset="0"/>
              <a:buNone/>
            </a:pPr>
            <a:r>
              <a:rPr lang="en-US" sz="2200" b="1" i="1" dirty="0">
                <a:solidFill>
                  <a:srgbClr val="CC3300"/>
                </a:solidFill>
                <a:latin typeface="Tahoma" panose="020B0604030504040204" pitchFamily="34" charset="0"/>
              </a:rPr>
              <a:t>	</a:t>
            </a:r>
            <a:r>
              <a:rPr lang="en-US" sz="2200" dirty="0" err="1"/>
              <a:t>Perkembangan</a:t>
            </a:r>
            <a:r>
              <a:rPr lang="en-US" sz="2200" dirty="0"/>
              <a:t> </a:t>
            </a:r>
            <a:r>
              <a:rPr lang="en-US" sz="2200" dirty="0" err="1"/>
              <a:t>Produksi</a:t>
            </a:r>
            <a:r>
              <a:rPr lang="en-US" sz="2200" dirty="0"/>
              <a:t>, </a:t>
            </a:r>
            <a:r>
              <a:rPr lang="en-US" sz="2200" dirty="0" err="1"/>
              <a:t>Harga</a:t>
            </a:r>
            <a:r>
              <a:rPr lang="en-US" sz="2200" dirty="0"/>
              <a:t>, </a:t>
            </a:r>
            <a:r>
              <a:rPr lang="en-US" sz="2200" dirty="0" err="1"/>
              <a:t>Penduduk</a:t>
            </a:r>
            <a:r>
              <a:rPr lang="en-US" sz="2200" dirty="0"/>
              <a:t>, </a:t>
            </a:r>
            <a:r>
              <a:rPr lang="en-US" sz="2200" dirty="0" err="1"/>
              <a:t>dll</a:t>
            </a:r>
            <a:endParaRPr lang="en-US" sz="2200" dirty="0"/>
          </a:p>
          <a:p>
            <a:pPr algn="just">
              <a:buFont typeface="Georgia" panose="02040502050405020303" pitchFamily="18" charset="0"/>
              <a:buNone/>
            </a:pPr>
            <a:endParaRPr lang="en-US" sz="2200" dirty="0"/>
          </a:p>
          <a:p>
            <a:pPr algn="just"/>
            <a:r>
              <a:rPr lang="en-US" sz="2200" b="1" dirty="0" err="1">
                <a:solidFill>
                  <a:schemeClr val="bg2">
                    <a:lumMod val="25000"/>
                  </a:schemeClr>
                </a:solidFill>
              </a:rPr>
              <a:t>Manfaat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just">
              <a:buFont typeface="Georgia" panose="02040502050405020303" pitchFamily="18" charset="0"/>
              <a:buNone/>
            </a:pPr>
            <a:r>
              <a:rPr lang="en-US" sz="2200" dirty="0"/>
              <a:t>	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dasar</a:t>
            </a:r>
            <a:r>
              <a:rPr lang="en-US" sz="2200" dirty="0"/>
              <a:t> </a:t>
            </a:r>
            <a:r>
              <a:rPr lang="en-US" sz="2200" dirty="0" err="1"/>
              <a:t>pembuatan</a:t>
            </a:r>
            <a:r>
              <a:rPr lang="en-US" sz="2200" dirty="0"/>
              <a:t> </a:t>
            </a:r>
            <a:r>
              <a:rPr lang="en-US" sz="2200" dirty="0" err="1"/>
              <a:t>garis</a:t>
            </a:r>
            <a:r>
              <a:rPr lang="en-US" sz="2200" dirty="0"/>
              <a:t> trend.</a:t>
            </a:r>
          </a:p>
          <a:p>
            <a:pPr algn="just">
              <a:buFont typeface="Georgia" panose="02040502050405020303" pitchFamily="18" charset="0"/>
              <a:buNone/>
            </a:pPr>
            <a:r>
              <a:rPr lang="en-US" sz="2200" dirty="0"/>
              <a:t>	</a:t>
            </a:r>
            <a:r>
              <a:rPr lang="en-US" sz="2200" dirty="0" err="1"/>
              <a:t>Garis</a:t>
            </a:r>
            <a:r>
              <a:rPr lang="en-US" sz="2200" dirty="0"/>
              <a:t> trend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membuat</a:t>
            </a:r>
            <a:r>
              <a:rPr lang="en-US" sz="2200" dirty="0"/>
              <a:t> </a:t>
            </a:r>
            <a:r>
              <a:rPr lang="en-US" sz="2200" dirty="0" err="1"/>
              <a:t>ramalan</a:t>
            </a:r>
            <a:r>
              <a:rPr lang="en-US" sz="2200" dirty="0"/>
              <a:t> yang </a:t>
            </a:r>
            <a:r>
              <a:rPr lang="en-US" sz="2200" dirty="0" err="1"/>
              <a:t>diperlukan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smtClean="0"/>
              <a:t>da</a:t>
            </a:r>
            <a:r>
              <a:rPr lang="id-ID" sz="2200" dirty="0" smtClean="0"/>
              <a:t>s</a:t>
            </a:r>
            <a:r>
              <a:rPr lang="en-US" sz="2200" dirty="0" err="1" smtClean="0"/>
              <a:t>ar</a:t>
            </a:r>
            <a:r>
              <a:rPr lang="en-US" sz="2200" dirty="0" smtClean="0"/>
              <a:t> </a:t>
            </a:r>
            <a:r>
              <a:rPr lang="en-US" sz="2200" dirty="0" err="1"/>
              <a:t>perumusan</a:t>
            </a:r>
            <a:r>
              <a:rPr lang="en-US" sz="2200" dirty="0"/>
              <a:t> </a:t>
            </a:r>
            <a:r>
              <a:rPr lang="en-US" sz="2200" dirty="0" err="1"/>
              <a:t>perencanaan</a:t>
            </a:r>
            <a:r>
              <a:rPr lang="en-US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8551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/>
              <a:t>Metode Rata-rata Semi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Data ganjil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419350" y="2795588"/>
          <a:ext cx="6343650" cy="406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3" imgW="2412720" imgH="1777680" progId="Equation.3">
                  <p:embed/>
                </p:oleObj>
              </mc:Choice>
              <mc:Fallback>
                <p:oleObj name="Equation" r:id="rId3" imgW="2412720" imgH="1777680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2795588"/>
                        <a:ext cx="6343650" cy="406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1017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/>
              <a:t>Metode Rata-rata Semi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200" y="2249488"/>
            <a:ext cx="4114800" cy="4324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 err="1">
                <a:solidFill>
                  <a:schemeClr val="bg2">
                    <a:lumMod val="25000"/>
                  </a:schemeClr>
                </a:solidFill>
              </a:rPr>
              <a:t>Contoh</a:t>
            </a:r>
            <a:endParaRPr lang="en-US" sz="2600" b="1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buFont typeface="Georgia" panose="02040502050405020303" pitchFamily="18" charset="0"/>
              <a:buNone/>
            </a:pPr>
            <a:r>
              <a:rPr lang="en-US" sz="2600" dirty="0"/>
              <a:t>	</a:t>
            </a:r>
            <a:r>
              <a:rPr lang="en-US" sz="2600" dirty="0" err="1">
                <a:latin typeface="Tahoma" panose="020B0604030504040204" pitchFamily="34" charset="0"/>
              </a:rPr>
              <a:t>Produk</a:t>
            </a:r>
            <a:r>
              <a:rPr lang="en-US" sz="2600" dirty="0">
                <a:latin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</a:rPr>
              <a:t>Domestik</a:t>
            </a:r>
            <a:r>
              <a:rPr lang="en-US" sz="2600" dirty="0">
                <a:latin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</a:rPr>
              <a:t>Bruto</a:t>
            </a:r>
            <a:r>
              <a:rPr lang="en-US" sz="2600" dirty="0">
                <a:latin typeface="Tahoma" panose="020B0604030504040204" pitchFamily="34" charset="0"/>
              </a:rPr>
              <a:t> (PDB) </a:t>
            </a:r>
            <a:r>
              <a:rPr lang="en-US" sz="2600" dirty="0" err="1">
                <a:latin typeface="Tahoma" panose="020B0604030504040204" pitchFamily="34" charset="0"/>
              </a:rPr>
              <a:t>atas</a:t>
            </a:r>
            <a:r>
              <a:rPr lang="en-US" sz="2600" dirty="0">
                <a:latin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</a:rPr>
              <a:t>dasar</a:t>
            </a:r>
            <a:r>
              <a:rPr lang="en-US" sz="2600" dirty="0">
                <a:latin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</a:rPr>
              <a:t>harga</a:t>
            </a:r>
            <a:r>
              <a:rPr lang="en-US" sz="2600" dirty="0">
                <a:latin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</a:rPr>
              <a:t>konstan</a:t>
            </a:r>
            <a:r>
              <a:rPr lang="en-US" sz="2600" dirty="0">
                <a:latin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</a:rPr>
              <a:t>tahun</a:t>
            </a:r>
            <a:r>
              <a:rPr lang="en-US" sz="2600" dirty="0">
                <a:latin typeface="Tahoma" panose="020B0604030504040204" pitchFamily="34" charset="0"/>
              </a:rPr>
              <a:t> 1983 (</a:t>
            </a:r>
            <a:r>
              <a:rPr lang="en-US" sz="2600" dirty="0" err="1">
                <a:latin typeface="Tahoma" panose="020B0604030504040204" pitchFamily="34" charset="0"/>
              </a:rPr>
              <a:t>milyar</a:t>
            </a:r>
            <a:r>
              <a:rPr lang="en-US" sz="2600" dirty="0">
                <a:latin typeface="Tahoma" panose="020B0604030504040204" pitchFamily="34" charset="0"/>
              </a:rPr>
              <a:t> rupiah). </a:t>
            </a:r>
          </a:p>
          <a:p>
            <a:pPr algn="just">
              <a:buFont typeface="Georgia" panose="02040502050405020303" pitchFamily="18" charset="0"/>
              <a:buNone/>
            </a:pPr>
            <a:r>
              <a:rPr lang="en-US" sz="2600" dirty="0">
                <a:latin typeface="Tahoma" panose="020B0604030504040204" pitchFamily="34" charset="0"/>
              </a:rPr>
              <a:t>	</a:t>
            </a:r>
            <a:r>
              <a:rPr lang="en-US" sz="2600" dirty="0" err="1">
                <a:latin typeface="Tahoma" panose="020B0604030504040204" pitchFamily="34" charset="0"/>
              </a:rPr>
              <a:t>Buatlah</a:t>
            </a:r>
            <a:r>
              <a:rPr lang="en-US" sz="2600" dirty="0">
                <a:latin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</a:rPr>
              <a:t>persamaan</a:t>
            </a:r>
            <a:r>
              <a:rPr lang="en-US" sz="2600" dirty="0">
                <a:latin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</a:rPr>
              <a:t>garis</a:t>
            </a:r>
            <a:r>
              <a:rPr lang="en-US" sz="2600" dirty="0">
                <a:latin typeface="Tahoma" panose="020B0604030504040204" pitchFamily="34" charset="0"/>
              </a:rPr>
              <a:t> trend </a:t>
            </a:r>
            <a:r>
              <a:rPr lang="en-US" sz="2600" dirty="0" err="1">
                <a:latin typeface="Tahoma" panose="020B0604030504040204" pitchFamily="34" charset="0"/>
              </a:rPr>
              <a:t>dengan</a:t>
            </a:r>
            <a:r>
              <a:rPr lang="en-US" sz="2600" dirty="0">
                <a:latin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</a:rPr>
              <a:t>metode</a:t>
            </a:r>
            <a:r>
              <a:rPr lang="en-US" sz="2600" dirty="0">
                <a:latin typeface="Tahoma" panose="020B0604030504040204" pitchFamily="34" charset="0"/>
              </a:rPr>
              <a:t> rata-rata semi.</a:t>
            </a:r>
          </a:p>
          <a:p>
            <a:pPr algn="just">
              <a:buFont typeface="Georgia" panose="02040502050405020303" pitchFamily="18" charset="0"/>
              <a:buNone/>
            </a:pPr>
            <a:r>
              <a:rPr lang="en-US" sz="2600" dirty="0">
                <a:latin typeface="Tahoma" panose="020B0604030504040204" pitchFamily="34" charset="0"/>
              </a:rPr>
              <a:t>	</a:t>
            </a:r>
            <a:r>
              <a:rPr lang="en-US" sz="2600" dirty="0" err="1">
                <a:latin typeface="Tahoma" panose="020B0604030504040204" pitchFamily="34" charset="0"/>
              </a:rPr>
              <a:t>Ramalkan</a:t>
            </a:r>
            <a:r>
              <a:rPr lang="en-US" sz="2600" dirty="0">
                <a:latin typeface="Tahoma" panose="020B0604030504040204" pitchFamily="34" charset="0"/>
              </a:rPr>
              <a:t> PDB </a:t>
            </a:r>
            <a:r>
              <a:rPr lang="en-US" sz="2600" dirty="0" err="1">
                <a:latin typeface="Tahoma" panose="020B0604030504040204" pitchFamily="34" charset="0"/>
              </a:rPr>
              <a:t>untuk</a:t>
            </a:r>
            <a:r>
              <a:rPr lang="en-US" sz="2600" dirty="0">
                <a:latin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</a:rPr>
              <a:t>tahun</a:t>
            </a:r>
            <a:r>
              <a:rPr lang="en-US" sz="2600" dirty="0">
                <a:latin typeface="Tahoma" panose="020B0604030504040204" pitchFamily="34" charset="0"/>
              </a:rPr>
              <a:t> 2000 </a:t>
            </a:r>
            <a:r>
              <a:rPr lang="en-US" sz="2600" dirty="0" err="1">
                <a:latin typeface="Tahoma" panose="020B0604030504040204" pitchFamily="34" charset="0"/>
              </a:rPr>
              <a:t>dan</a:t>
            </a:r>
            <a:r>
              <a:rPr lang="en-US" sz="2600" dirty="0">
                <a:latin typeface="Tahoma" panose="020B0604030504040204" pitchFamily="34" charset="0"/>
              </a:rPr>
              <a:t> 2001.</a:t>
            </a:r>
            <a:endParaRPr lang="en-US" sz="2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48400" y="2743201"/>
          <a:ext cx="3810000" cy="3521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2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Tahun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PDB (Y)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12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1992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10164,9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12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1993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11169,2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12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1994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12054,6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12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1995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12325,4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12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1996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12842,2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12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1997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13511,5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12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1998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14180,8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12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1999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14850,1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6453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/>
              <a:t>Metode Rata-rata Semi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Jawaban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00" y="2819400"/>
          <a:ext cx="7772400" cy="3566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616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Tahun</a:t>
                      </a:r>
                      <a:endParaRPr lang="en-US" sz="2000" b="1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X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Y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Rata-rata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1992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10164,9</a:t>
                      </a:r>
                    </a:p>
                  </a:txBody>
                  <a:tcPr marT="45712" marB="45712"/>
                </a:tc>
                <a:tc rowSpan="4"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1993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11169,2</a:t>
                      </a:r>
                    </a:p>
                  </a:txBody>
                  <a:tcPr marT="45712" marB="45712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1994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12054,6</a:t>
                      </a:r>
                    </a:p>
                  </a:txBody>
                  <a:tcPr marT="45712" marB="45712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1995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12325,4</a:t>
                      </a:r>
                    </a:p>
                  </a:txBody>
                  <a:tcPr marT="45712" marB="45712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1996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12842,2</a:t>
                      </a:r>
                    </a:p>
                  </a:txBody>
                  <a:tcPr marT="45712" marB="45712"/>
                </a:tc>
                <a:tc rowSpan="4"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1997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13511,5</a:t>
                      </a:r>
                    </a:p>
                  </a:txBody>
                  <a:tcPr marT="45712" marB="45712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1998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14180,8</a:t>
                      </a:r>
                    </a:p>
                  </a:txBody>
                  <a:tcPr marT="45712" marB="45712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1999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14850,1</a:t>
                      </a:r>
                    </a:p>
                  </a:txBody>
                  <a:tcPr marT="45712" marB="45712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247926"/>
              </p:ext>
            </p:extLst>
          </p:nvPr>
        </p:nvGraphicFramePr>
        <p:xfrm>
          <a:off x="6276975" y="3200400"/>
          <a:ext cx="2227263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3" imgW="1422360" imgH="1028520" progId="Equation.3">
                  <p:embed/>
                </p:oleObj>
              </mc:Choice>
              <mc:Fallback>
                <p:oleObj name="Equation" r:id="rId3" imgW="1422360" imgH="102852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6975" y="3200400"/>
                        <a:ext cx="2227263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7788276" y="4791076"/>
          <a:ext cx="2346325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5" imgW="1498320" imgH="1028520" progId="Equation.3">
                  <p:embed/>
                </p:oleObj>
              </mc:Choice>
              <mc:Fallback>
                <p:oleObj name="Equation" r:id="rId5" imgW="1498320" imgH="1028520" progId="Equation.3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8276" y="4791076"/>
                        <a:ext cx="2346325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9510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 dirty="0" err="1"/>
              <a:t>Metode</a:t>
            </a:r>
            <a:r>
              <a:rPr lang="en-US" dirty="0"/>
              <a:t> Rata-rata Semi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Jawaban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850305"/>
              </p:ext>
            </p:extLst>
          </p:nvPr>
        </p:nvGraphicFramePr>
        <p:xfrm>
          <a:off x="2463801" y="2109289"/>
          <a:ext cx="7472363" cy="402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3" imgW="2946240" imgH="1587240" progId="Equation.3">
                  <p:embed/>
                </p:oleObj>
              </mc:Choice>
              <mc:Fallback>
                <p:oleObj name="Equation" r:id="rId3" imgW="2946240" imgH="1587240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1" y="2109289"/>
                        <a:ext cx="7472363" cy="402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554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/>
              <a:t>Metode Rata-rata Semi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Jawaban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03337"/>
              </p:ext>
            </p:extLst>
          </p:nvPr>
        </p:nvGraphicFramePr>
        <p:xfrm>
          <a:off x="1817599" y="2159793"/>
          <a:ext cx="3932237" cy="245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Equation" r:id="rId3" imgW="1790640" imgH="1117440" progId="Equation.3">
                  <p:embed/>
                </p:oleObj>
              </mc:Choice>
              <mc:Fallback>
                <p:oleObj name="Equation" r:id="rId3" imgW="1790640" imgH="1117440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599" y="2159793"/>
                        <a:ext cx="3932237" cy="245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29336"/>
              </p:ext>
            </p:extLst>
          </p:nvPr>
        </p:nvGraphicFramePr>
        <p:xfrm>
          <a:off x="1787435" y="4622006"/>
          <a:ext cx="4191000" cy="157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Equation" r:id="rId5" imgW="1790640" imgH="672840" progId="Equation.3">
                  <p:embed/>
                </p:oleObj>
              </mc:Choice>
              <mc:Fallback>
                <p:oleObj name="Equation" r:id="rId5" imgW="1790640" imgH="672840" progId="Equation.3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435" y="4622006"/>
                        <a:ext cx="4191000" cy="157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6664235" y="1854992"/>
            <a:ext cx="3429000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036328"/>
              </p:ext>
            </p:extLst>
          </p:nvPr>
        </p:nvGraphicFramePr>
        <p:xfrm>
          <a:off x="6746785" y="2224880"/>
          <a:ext cx="3270250" cy="397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Equation" r:id="rId7" imgW="1422360" imgH="1726920" progId="Equation.3">
                  <p:embed/>
                </p:oleObj>
              </mc:Choice>
              <mc:Fallback>
                <p:oleObj name="Equation" r:id="rId7" imgW="1422360" imgH="172692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785" y="2224880"/>
                        <a:ext cx="3270250" cy="3973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13746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/>
              <a:t>Soal Metode Rata-rata Semi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Georgia" panose="02040502050405020303" pitchFamily="18" charset="0"/>
              <a:buNone/>
            </a:pPr>
            <a:r>
              <a:rPr lang="en-US"/>
              <a:t>	Tentukan trend (tarik garis trend) dari data berikut dengan menggunakan metode rata-rata semi.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757700"/>
              </p:ext>
            </p:extLst>
          </p:nvPr>
        </p:nvGraphicFramePr>
        <p:xfrm>
          <a:off x="2481943" y="2773363"/>
          <a:ext cx="76200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Tahun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893033"/>
              </p:ext>
            </p:extLst>
          </p:nvPr>
        </p:nvGraphicFramePr>
        <p:xfrm>
          <a:off x="2481944" y="4373563"/>
          <a:ext cx="7619997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Tahun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206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646" y="0"/>
            <a:ext cx="10515600" cy="1325563"/>
          </a:xfrm>
        </p:spPr>
        <p:txBody>
          <a:bodyPr/>
          <a:lstStyle/>
          <a:p>
            <a:r>
              <a:rPr lang="en-ID" dirty="0" err="1"/>
              <a:t>Daftar</a:t>
            </a:r>
            <a:r>
              <a:rPr lang="en-ID" dirty="0"/>
              <a:t> </a:t>
            </a:r>
            <a:r>
              <a:rPr lang="en-ID" dirty="0" err="1"/>
              <a:t>Pustaka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36</a:t>
            </a:fld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2049193" y="1325563"/>
            <a:ext cx="889547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Prof. Dr.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Agus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Irianto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: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Konsep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Dasar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dan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Aplikasinya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 Jakarta,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Kencana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2006 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2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Getut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Pramesti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Aplikasi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SPSS 15.0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dalam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Model Linier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 Jakarta, Media Alex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Computindo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2007.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3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Dr. Ir.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Harinaldi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M.Eng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Prinsip-Prinsip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untuk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Teknik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dan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Sains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”,Jakarta,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Erlangga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2005.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4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Prof. Dr.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Sudjana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MA.,MSc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., ”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Metoda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 Bandung,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Tarsito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2007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5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Sudaryono,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M.Pd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.,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Probabilitas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[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Teori&amp;Aplikasi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]”, Yogyakarta, Andi, 2012.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1870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048000" y="2942501"/>
            <a:ext cx="9144000" cy="567463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03605" algn="l"/>
                <a:tab pos="5260340" algn="l"/>
              </a:tabLst>
            </a:pPr>
            <a:r>
              <a:rPr dirty="0"/>
              <a:t> 	Terima</a:t>
            </a:r>
            <a:r>
              <a:rPr spc="-50" dirty="0"/>
              <a:t> </a:t>
            </a:r>
            <a:r>
              <a:rPr dirty="0"/>
              <a:t>Kasih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54703" y="3918584"/>
            <a:ext cx="2484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Sediyanto,</a:t>
            </a:r>
            <a:r>
              <a:rPr sz="2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Tahoma"/>
                <a:cs typeface="Tahoma"/>
              </a:rPr>
              <a:t>ST.</a:t>
            </a:r>
            <a:r>
              <a:rPr sz="24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MM</a:t>
            </a:r>
            <a:endParaRPr sz="24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97586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6324" y="0"/>
            <a:ext cx="10515600" cy="1325563"/>
          </a:xfrm>
        </p:spPr>
        <p:txBody>
          <a:bodyPr/>
          <a:lstStyle/>
          <a:p>
            <a:pPr eaLnBrk="1" hangingPunct="1"/>
            <a:r>
              <a:rPr lang="en-US" dirty="0"/>
              <a:t>ANALISIS DATA BERKALA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uraian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matematis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komponen-komponen</a:t>
            </a:r>
            <a:r>
              <a:rPr lang="en-US" dirty="0"/>
              <a:t> yang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gerakan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variasi</a:t>
            </a:r>
            <a:r>
              <a:rPr lang="en-US" dirty="0"/>
              <a:t> yang </a:t>
            </a:r>
            <a:r>
              <a:rPr lang="en-US" dirty="0" err="1" smtClean="0"/>
              <a:t>tercer</a:t>
            </a:r>
            <a:r>
              <a:rPr lang="id-ID" dirty="0" smtClean="0"/>
              <a:t>m</a:t>
            </a:r>
            <a:r>
              <a:rPr lang="en-US" dirty="0" smtClean="0"/>
              <a:t>in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fluktuasi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Fluktuasi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bulanan</a:t>
            </a:r>
            <a:r>
              <a:rPr lang="en-US" dirty="0"/>
              <a:t>, </a:t>
            </a:r>
            <a:r>
              <a:rPr lang="en-US" dirty="0" err="1"/>
              <a:t>triwulan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semester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tahun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3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 dirty="0"/>
              <a:t>ANALISIS DATA BERKALA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14400" y="1966912"/>
            <a:ext cx="10363200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Manfaat</a:t>
            </a:r>
          </a:p>
          <a:p>
            <a:pPr algn="just">
              <a:buFont typeface="Georgia" panose="02040502050405020303" pitchFamily="18" charset="0"/>
              <a:buNone/>
            </a:pPr>
            <a:r>
              <a:rPr lang="en-US">
                <a:solidFill>
                  <a:schemeClr val="accent2"/>
                </a:solidFill>
                <a:latin typeface="Tahoma" panose="020B0604030504040204" pitchFamily="34" charset="0"/>
              </a:rPr>
              <a:t>	</a:t>
            </a:r>
            <a:r>
              <a:rPr lang="en-US"/>
              <a:t>Untuk mengetahui perkembangan suatu atau beberapa kejadian serta hubungan atau pengaruh terhadap kejadian lainnya.</a:t>
            </a:r>
          </a:p>
          <a:p>
            <a:pPr algn="just">
              <a:buFont typeface="Georgia" panose="02040502050405020303" pitchFamily="18" charset="0"/>
              <a:buNone/>
            </a:pPr>
            <a:endParaRPr lang="en-US">
              <a:latin typeface="Tahoma" panose="020B0604030504040204" pitchFamily="34" charset="0"/>
            </a:endParaRPr>
          </a:p>
          <a:p>
            <a:pPr algn="just"/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Contoh</a:t>
            </a:r>
          </a:p>
          <a:p>
            <a:pPr algn="just">
              <a:buFont typeface="Georgia" panose="02040502050405020303" pitchFamily="18" charset="0"/>
              <a:buNone/>
            </a:pPr>
            <a:r>
              <a:rPr lang="en-US"/>
              <a:t>	Apakah kenaikan biaya iklan akan diikuti dengan kenaikan penerimaan penjualan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8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/>
              <a:t>ANALISIS DATA BERKALA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Manfaat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buFont typeface="Georgia" panose="02040502050405020303" pitchFamily="18" charset="0"/>
              <a:buNone/>
            </a:pPr>
            <a:r>
              <a:rPr lang="en-US" dirty="0">
                <a:solidFill>
                  <a:schemeClr val="accent2"/>
                </a:solidFill>
                <a:latin typeface="Tahoma" panose="020B0604030504040204" pitchFamily="34" charset="0"/>
              </a:rPr>
              <a:t>	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mendatang</a:t>
            </a:r>
            <a:r>
              <a:rPr lang="en-US" dirty="0">
                <a:latin typeface="Tahoma" panose="020B0604030504040204" pitchFamily="34" charset="0"/>
              </a:rPr>
              <a:t>.</a:t>
            </a:r>
          </a:p>
          <a:p>
            <a:pPr algn="just">
              <a:buFont typeface="Georgia" panose="02040502050405020303" pitchFamily="18" charset="0"/>
              <a:buNone/>
            </a:pPr>
            <a:endParaRPr lang="en-US" dirty="0">
              <a:latin typeface="Tahoma" panose="020B0604030504040204" pitchFamily="34" charset="0"/>
            </a:endParaRPr>
          </a:p>
          <a:p>
            <a:pPr algn="just">
              <a:buFont typeface="Georgia" panose="02040502050405020303" pitchFamily="18" charset="0"/>
              <a:buNone/>
            </a:pPr>
            <a:r>
              <a:rPr lang="en-US" dirty="0">
                <a:latin typeface="Tahoma" panose="020B0604030504040204" pitchFamily="34" charset="0"/>
              </a:rPr>
              <a:t>	</a:t>
            </a:r>
            <a:r>
              <a:rPr lang="en-US" dirty="0" err="1"/>
              <a:t>Peramalan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mendatang</a:t>
            </a:r>
            <a:r>
              <a:rPr lang="en-US" dirty="0"/>
              <a:t> </a:t>
            </a:r>
            <a:r>
              <a:rPr lang="en-US" dirty="0" err="1"/>
              <a:t>bermanfaat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, </a:t>
            </a:r>
            <a:r>
              <a:rPr lang="en-US" dirty="0" err="1"/>
              <a:t>pemasaran</a:t>
            </a:r>
            <a:r>
              <a:rPr lang="en-US" dirty="0"/>
              <a:t>,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lainnya</a:t>
            </a:r>
            <a:endParaRPr lang="en-US" dirty="0">
              <a:latin typeface="Tahom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6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 sz="3900"/>
              <a:t>KLASIFIKASI ANALISIS DATA BERKALA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dirty="0" err="1">
                <a:latin typeface="Tahoma" pitchFamily="34" charset="0"/>
              </a:rPr>
              <a:t>Gerakan</a:t>
            </a:r>
            <a:r>
              <a:rPr lang="en-US" dirty="0">
                <a:latin typeface="Tahoma" pitchFamily="34" charset="0"/>
              </a:rPr>
              <a:t> Trend </a:t>
            </a:r>
            <a:r>
              <a:rPr lang="en-US" dirty="0" err="1">
                <a:latin typeface="Tahoma" pitchFamily="34" charset="0"/>
              </a:rPr>
              <a:t>Jangka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 err="1">
                <a:latin typeface="Tahoma" pitchFamily="34" charset="0"/>
              </a:rPr>
              <a:t>Panjang</a:t>
            </a:r>
            <a:r>
              <a:rPr lang="en-US" dirty="0">
                <a:latin typeface="Tahoma" pitchFamily="34" charset="0"/>
              </a:rPr>
              <a:t> (Trend)</a:t>
            </a:r>
          </a:p>
          <a:p>
            <a:pPr marL="533400" indent="-533400">
              <a:buClr>
                <a:schemeClr val="accent3"/>
              </a:buClr>
              <a:buFont typeface="Arial" panose="020B0604020202020204" pitchFamily="34" charset="0"/>
              <a:buNone/>
              <a:defRPr/>
            </a:pPr>
            <a:r>
              <a:rPr lang="en-US" dirty="0">
                <a:latin typeface="Tahoma" pitchFamily="34" charset="0"/>
              </a:rPr>
              <a:t>	</a:t>
            </a:r>
            <a:r>
              <a:rPr lang="en-US" dirty="0" err="1">
                <a:latin typeface="Tahoma" pitchFamily="34" charset="0"/>
              </a:rPr>
              <a:t>Simbol</a:t>
            </a:r>
            <a:r>
              <a:rPr lang="en-US" dirty="0">
                <a:latin typeface="Tahoma" pitchFamily="34" charset="0"/>
              </a:rPr>
              <a:t> :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T</a:t>
            </a:r>
          </a:p>
          <a:p>
            <a:pPr marL="533400" indent="-533400">
              <a:buClr>
                <a:schemeClr val="accent3"/>
              </a:buClr>
              <a:buFont typeface="Arial" panose="020B0604020202020204" pitchFamily="34" charset="0"/>
              <a:buNone/>
              <a:defRPr/>
            </a:pPr>
            <a:endParaRPr lang="en-US" b="1" dirty="0">
              <a:latin typeface="Tahoma" pitchFamily="34" charset="0"/>
            </a:endParaRPr>
          </a:p>
          <a:p>
            <a:pPr marL="533400" indent="-533400">
              <a:buClr>
                <a:schemeClr val="accent3"/>
              </a:buClr>
              <a:buFont typeface="+mj-lt"/>
              <a:buAutoNum type="arabicPeriod" startAt="2"/>
              <a:defRPr/>
            </a:pPr>
            <a:r>
              <a:rPr lang="en-US" dirty="0" err="1">
                <a:latin typeface="Tahoma" pitchFamily="34" charset="0"/>
              </a:rPr>
              <a:t>Gerakan</a:t>
            </a:r>
            <a:r>
              <a:rPr lang="en-US" dirty="0">
                <a:latin typeface="Tahoma" pitchFamily="34" charset="0"/>
              </a:rPr>
              <a:t>/ </a:t>
            </a:r>
            <a:r>
              <a:rPr lang="en-US" dirty="0" err="1">
                <a:latin typeface="Tahoma" pitchFamily="34" charset="0"/>
              </a:rPr>
              <a:t>Variasi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 err="1">
                <a:latin typeface="Tahoma" pitchFamily="34" charset="0"/>
              </a:rPr>
              <a:t>Siklis</a:t>
            </a:r>
            <a:endParaRPr lang="en-US" dirty="0">
              <a:latin typeface="Tahoma" pitchFamily="34" charset="0"/>
            </a:endParaRPr>
          </a:p>
          <a:p>
            <a:pPr marL="533400" indent="-533400">
              <a:buClr>
                <a:schemeClr val="accent3"/>
              </a:buClr>
              <a:buFont typeface="Arial" panose="020B0604020202020204" pitchFamily="34" charset="0"/>
              <a:buNone/>
              <a:defRPr/>
            </a:pPr>
            <a:r>
              <a:rPr lang="en-US" b="1" dirty="0">
                <a:latin typeface="Tahoma" pitchFamily="34" charset="0"/>
              </a:rPr>
              <a:t>	</a:t>
            </a:r>
            <a:r>
              <a:rPr lang="en-US" dirty="0" err="1">
                <a:latin typeface="Tahoma" pitchFamily="34" charset="0"/>
              </a:rPr>
              <a:t>Simbol</a:t>
            </a:r>
            <a:r>
              <a:rPr lang="en-US" dirty="0">
                <a:latin typeface="Tahoma" pitchFamily="34" charset="0"/>
              </a:rPr>
              <a:t> :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C</a:t>
            </a:r>
          </a:p>
          <a:p>
            <a:pPr marL="533400" indent="-533400">
              <a:buClr>
                <a:schemeClr val="accent3"/>
              </a:buClr>
              <a:buFont typeface="Arial" panose="020B0604020202020204" pitchFamily="34" charset="0"/>
              <a:buNone/>
              <a:defRPr/>
            </a:pPr>
            <a:endParaRPr lang="en-US" dirty="0">
              <a:latin typeface="Tahoma" pitchFamily="34" charset="0"/>
            </a:endParaRPr>
          </a:p>
          <a:p>
            <a:pPr marL="533400" indent="-533400">
              <a:buClr>
                <a:schemeClr val="accent3"/>
              </a:buClr>
              <a:buFont typeface="+mj-lt"/>
              <a:buAutoNum type="arabicPeriod" startAt="3"/>
              <a:defRPr/>
            </a:pPr>
            <a:r>
              <a:rPr lang="en-US" dirty="0" err="1">
                <a:latin typeface="Tahoma" pitchFamily="34" charset="0"/>
              </a:rPr>
              <a:t>Gerakan</a:t>
            </a:r>
            <a:r>
              <a:rPr lang="en-US" dirty="0">
                <a:latin typeface="Tahoma" pitchFamily="34" charset="0"/>
              </a:rPr>
              <a:t>/ </a:t>
            </a:r>
            <a:r>
              <a:rPr lang="en-US" dirty="0" err="1">
                <a:latin typeface="Tahoma" pitchFamily="34" charset="0"/>
              </a:rPr>
              <a:t>Variasi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 err="1">
                <a:latin typeface="Tahoma" pitchFamily="34" charset="0"/>
              </a:rPr>
              <a:t>Musiman</a:t>
            </a:r>
            <a:endParaRPr lang="en-US" dirty="0">
              <a:latin typeface="Tahoma" pitchFamily="34" charset="0"/>
            </a:endParaRPr>
          </a:p>
          <a:p>
            <a:pPr marL="533400" indent="-533400">
              <a:buClr>
                <a:schemeClr val="accent3"/>
              </a:buClr>
              <a:buFont typeface="Arial" panose="020B0604020202020204" pitchFamily="34" charset="0"/>
              <a:buNone/>
              <a:defRPr/>
            </a:pPr>
            <a:r>
              <a:rPr lang="en-US" dirty="0">
                <a:latin typeface="Tahoma" pitchFamily="34" charset="0"/>
              </a:rPr>
              <a:t>	</a:t>
            </a:r>
            <a:r>
              <a:rPr lang="en-US" dirty="0" err="1">
                <a:latin typeface="Tahoma" pitchFamily="34" charset="0"/>
              </a:rPr>
              <a:t>Simbol</a:t>
            </a:r>
            <a:r>
              <a:rPr lang="en-US" dirty="0">
                <a:latin typeface="Tahoma" pitchFamily="34" charset="0"/>
              </a:rPr>
              <a:t> :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S</a:t>
            </a:r>
          </a:p>
          <a:p>
            <a:pPr marL="533400" indent="-533400">
              <a:buClr>
                <a:schemeClr val="accent3"/>
              </a:buClr>
              <a:buFont typeface="Arial" panose="020B0604020202020204" pitchFamily="34" charset="0"/>
              <a:buNone/>
              <a:defRPr/>
            </a:pPr>
            <a:endParaRPr lang="en-US" b="1" dirty="0">
              <a:latin typeface="Tahoma" pitchFamily="34" charset="0"/>
            </a:endParaRPr>
          </a:p>
          <a:p>
            <a:pPr marL="533400" indent="-533400">
              <a:buClr>
                <a:schemeClr val="accent3"/>
              </a:buClr>
              <a:buFont typeface="+mj-lt"/>
              <a:buAutoNum type="arabicPeriod" startAt="4"/>
              <a:defRPr/>
            </a:pPr>
            <a:r>
              <a:rPr lang="en-US" dirty="0" err="1">
                <a:latin typeface="Tahoma" pitchFamily="34" charset="0"/>
              </a:rPr>
              <a:t>Gerakan</a:t>
            </a:r>
            <a:r>
              <a:rPr lang="en-US" dirty="0">
                <a:latin typeface="Tahoma" pitchFamily="34" charset="0"/>
              </a:rPr>
              <a:t>/ </a:t>
            </a:r>
            <a:r>
              <a:rPr lang="en-US" dirty="0" err="1">
                <a:latin typeface="Tahoma" pitchFamily="34" charset="0"/>
              </a:rPr>
              <a:t>Variasi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 err="1">
                <a:latin typeface="Tahoma" pitchFamily="34" charset="0"/>
              </a:rPr>
              <a:t>Acak</a:t>
            </a:r>
            <a:r>
              <a:rPr lang="en-US" dirty="0">
                <a:latin typeface="Tahoma" pitchFamily="34" charset="0"/>
              </a:rPr>
              <a:t> (</a:t>
            </a:r>
            <a:r>
              <a:rPr lang="en-US" dirty="0" err="1">
                <a:latin typeface="Tahoma" pitchFamily="34" charset="0"/>
              </a:rPr>
              <a:t>Tidak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 err="1">
                <a:latin typeface="Tahoma" pitchFamily="34" charset="0"/>
              </a:rPr>
              <a:t>Teratur</a:t>
            </a:r>
            <a:r>
              <a:rPr lang="en-US" dirty="0">
                <a:latin typeface="Tahoma" pitchFamily="34" charset="0"/>
              </a:rPr>
              <a:t>)</a:t>
            </a:r>
          </a:p>
          <a:p>
            <a:pPr marL="533400" indent="-533400">
              <a:buClr>
                <a:schemeClr val="accent3"/>
              </a:buClr>
              <a:buFont typeface="Arial" panose="020B0604020202020204" pitchFamily="34" charset="0"/>
              <a:buNone/>
              <a:defRPr/>
            </a:pPr>
            <a:r>
              <a:rPr lang="en-US" dirty="0">
                <a:latin typeface="Tahoma" pitchFamily="34" charset="0"/>
              </a:rPr>
              <a:t>	</a:t>
            </a:r>
            <a:r>
              <a:rPr lang="en-US" dirty="0" err="1">
                <a:latin typeface="Tahoma" pitchFamily="34" charset="0"/>
              </a:rPr>
              <a:t>Simbol</a:t>
            </a:r>
            <a:r>
              <a:rPr lang="en-US" dirty="0">
                <a:latin typeface="Tahoma" pitchFamily="34" charset="0"/>
              </a:rPr>
              <a:t> :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</a:t>
            </a:r>
          </a:p>
          <a:p>
            <a:pPr marL="365760" indent="-256032">
              <a:buClr>
                <a:schemeClr val="accent3"/>
              </a:buClr>
              <a:buFont typeface="Georgia"/>
              <a:buChar char="•"/>
              <a:defRPr/>
            </a:pPr>
            <a:endParaRPr lang="en-US" dirty="0"/>
          </a:p>
          <a:p>
            <a:pPr marL="365760" indent="-256032">
              <a:buClr>
                <a:schemeClr val="accent3"/>
              </a:buClr>
              <a:buFont typeface="Georgia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48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397" y="688682"/>
            <a:ext cx="10515600" cy="1325563"/>
          </a:xfrm>
        </p:spPr>
        <p:txBody>
          <a:bodyPr/>
          <a:lstStyle/>
          <a:p>
            <a:pPr eaLnBrk="1" hangingPunct="1"/>
            <a:r>
              <a:rPr lang="en-US"/>
              <a:t>Gerakan Trend Jangka Panjang (T)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710397" y="2179320"/>
            <a:ext cx="10363200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gerakan</a:t>
            </a:r>
            <a:r>
              <a:rPr lang="en-US" dirty="0"/>
              <a:t> yang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(</a:t>
            </a:r>
            <a:r>
              <a:rPr lang="en-US" dirty="0" err="1"/>
              <a:t>kecenderungan</a:t>
            </a:r>
            <a:r>
              <a:rPr lang="en-US" dirty="0"/>
              <a:t> </a:t>
            </a:r>
            <a:r>
              <a:rPr lang="en-US" dirty="0" err="1"/>
              <a:t>menaik</a:t>
            </a:r>
            <a:r>
              <a:rPr lang="en-US" dirty="0"/>
              <a:t>/ </a:t>
            </a:r>
            <a:r>
              <a:rPr lang="en-US" dirty="0" err="1"/>
              <a:t>menurun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0722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/>
              <a:t>Gerakan Trend Jangka Panjang (T)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057400" y="1584960"/>
            <a:ext cx="7772400" cy="4648200"/>
            <a:chOff x="381000" y="1295400"/>
            <a:chExt cx="8382000" cy="5105400"/>
          </a:xfrm>
        </p:grpSpPr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381000" y="1295400"/>
              <a:ext cx="3886200" cy="5105400"/>
            </a:xfrm>
            <a:prstGeom prst="rect">
              <a:avLst/>
            </a:prstGeom>
            <a:solidFill>
              <a:srgbClr val="FFFF99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4724400" y="1295400"/>
              <a:ext cx="3962400" cy="5105400"/>
            </a:xfrm>
            <a:prstGeom prst="rect">
              <a:avLst/>
            </a:prstGeom>
            <a:solidFill>
              <a:srgbClr val="FFFF99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en-US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 flipH="1">
              <a:off x="838200" y="1752600"/>
              <a:ext cx="0" cy="41148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685800" y="5638800"/>
              <a:ext cx="34290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1889125" y="5676900"/>
              <a:ext cx="2073275" cy="40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                    </a:t>
              </a:r>
              <a:r>
                <a:rPr lang="en-US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Waktu </a:t>
              </a: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1066800" y="2743200"/>
              <a:ext cx="2743200" cy="274320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555625" y="1371600"/>
              <a:ext cx="1196975" cy="338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Y = f(X)</a:t>
              </a: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1584325" y="5981700"/>
              <a:ext cx="1566437" cy="40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b="1">
                  <a:solidFill>
                    <a:srgbClr val="336600"/>
                  </a:solidFill>
                  <a:latin typeface="Times New Roman" panose="02020603050405020304" pitchFamily="18" charset="0"/>
                </a:rPr>
                <a:t>Trend Turun</a:t>
              </a: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H="1">
              <a:off x="5410200" y="1752600"/>
              <a:ext cx="0" cy="41148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5181600" y="5638800"/>
              <a:ext cx="34290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7696200" y="5715000"/>
              <a:ext cx="1066800" cy="338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Waktu</a:t>
              </a: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4876800" y="1371600"/>
              <a:ext cx="1524000" cy="338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Y = f(X)</a:t>
              </a: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 flipV="1">
              <a:off x="5791200" y="2362200"/>
              <a:ext cx="2133600" cy="289560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6096000" y="5943600"/>
              <a:ext cx="1524000" cy="40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336600"/>
                  </a:solidFill>
                  <a:latin typeface="Times New Roman" panose="02020603050405020304" pitchFamily="18" charset="0"/>
                </a:rPr>
                <a:t>Trend Naik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175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C22F95F0130E43B492B79E849C852B" ma:contentTypeVersion="10" ma:contentTypeDescription="Create a new document." ma:contentTypeScope="" ma:versionID="e6b988109215983943c8aefad9d13741">
  <xsd:schema xmlns:xsd="http://www.w3.org/2001/XMLSchema" xmlns:xs="http://www.w3.org/2001/XMLSchema" xmlns:p="http://schemas.microsoft.com/office/2006/metadata/properties" xmlns:ns2="740581d6-c858-4555-b1ae-9696b835810e" targetNamespace="http://schemas.microsoft.com/office/2006/metadata/properties" ma:root="true" ma:fieldsID="cd9367b869022611fb8e8249c3848990" ns2:_="">
    <xsd:import namespace="740581d6-c858-4555-b1ae-9696b83581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581d6-c858-4555-b1ae-9696b83581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8DAB0A-9F18-4C55-83C2-D9AA3B4C6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0581d6-c858-4555-b1ae-9696b83581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429539-82E6-4AA0-A76E-4C15D27A3B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9061E9-722D-4B07-BD2D-BCF8EE635F9C}">
  <ds:schemaRefs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740581d6-c858-4555-b1ae-9696b835810e"/>
    <ds:schemaRef ds:uri="http://www.w3.org/XML/1998/namespace"/>
    <ds:schemaRef ds:uri="http://purl.org/dc/terms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2596</TotalTime>
  <Words>763</Words>
  <Application>Microsoft Office PowerPoint</Application>
  <PresentationFormat>Widescreen</PresentationFormat>
  <Paragraphs>414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51" baseType="lpstr">
      <vt:lpstr>Alegreya Bold</vt:lpstr>
      <vt:lpstr>Arial</vt:lpstr>
      <vt:lpstr>Calibri</vt:lpstr>
      <vt:lpstr>Calibri Light</vt:lpstr>
      <vt:lpstr>Georgia</vt:lpstr>
      <vt:lpstr>Montserrat</vt:lpstr>
      <vt:lpstr>Open Sans Light</vt:lpstr>
      <vt:lpstr>Symbol</vt:lpstr>
      <vt:lpstr>Tahoma</vt:lpstr>
      <vt:lpstr>Times New Roman</vt:lpstr>
      <vt:lpstr>Trebuchet MS</vt:lpstr>
      <vt:lpstr>Office Theme</vt:lpstr>
      <vt:lpstr>Equation</vt:lpstr>
      <vt:lpstr>Microsoft Equation 3.0</vt:lpstr>
      <vt:lpstr>Statistika dan Probabilitas Program Studi Informatika  Sesi 7 – Analisis Data Berkala</vt:lpstr>
      <vt:lpstr>ANALISIS DATA BERKALA</vt:lpstr>
      <vt:lpstr>DATA BERKALA</vt:lpstr>
      <vt:lpstr>ANALISIS DATA BERKALA</vt:lpstr>
      <vt:lpstr>ANALISIS DATA BERKALA</vt:lpstr>
      <vt:lpstr>ANALISIS DATA BERKALA</vt:lpstr>
      <vt:lpstr>KLASIFIKASI ANALISIS DATA BERKALA</vt:lpstr>
      <vt:lpstr>Gerakan Trend Jangka Panjang (T)</vt:lpstr>
      <vt:lpstr>Gerakan Trend Jangka Panjang (T)</vt:lpstr>
      <vt:lpstr>Gerakan/ Variasi Siklis (C)</vt:lpstr>
      <vt:lpstr>Gerakan/ Variasi Siklis (C)</vt:lpstr>
      <vt:lpstr>Gerakan/ Variasi Musiman (S)</vt:lpstr>
      <vt:lpstr>Gerakan/ Variasi Musiman (S)</vt:lpstr>
      <vt:lpstr>Gerakan/ Variasi Acak (I)</vt:lpstr>
      <vt:lpstr>HUBUNGAN KLASIFIKASI ANALISIS DATA BERKALA</vt:lpstr>
      <vt:lpstr>TREND</vt:lpstr>
      <vt:lpstr>METODE TREND</vt:lpstr>
      <vt:lpstr>Metode Tangan Bebas</vt:lpstr>
      <vt:lpstr>Metode Tangan Bebas</vt:lpstr>
      <vt:lpstr>Metode Tangan Bebas</vt:lpstr>
      <vt:lpstr>Metode Tangan Bebas</vt:lpstr>
      <vt:lpstr>Metode Tangan Bebas</vt:lpstr>
      <vt:lpstr>Metode Tangan Bebas</vt:lpstr>
      <vt:lpstr>Metode Tangan Bebas</vt:lpstr>
      <vt:lpstr>Metode Tangan Bebas</vt:lpstr>
      <vt:lpstr>Soal Metode Tangan Bebas</vt:lpstr>
      <vt:lpstr>Metode Rata-rata Semi</vt:lpstr>
      <vt:lpstr>Metode Rata-rata Semi</vt:lpstr>
      <vt:lpstr>Metode Rata-rata Semi</vt:lpstr>
      <vt:lpstr>Metode Rata-rata Semi</vt:lpstr>
      <vt:lpstr>Metode Rata-rata Semi</vt:lpstr>
      <vt:lpstr>Metode Rata-rata Semi</vt:lpstr>
      <vt:lpstr>Metode Rata-rata Semi</vt:lpstr>
      <vt:lpstr>Metode Rata-rata Semi</vt:lpstr>
      <vt:lpstr>Soal Metode Rata-rata Semi</vt:lpstr>
      <vt:lpstr>Daftar Pustaka</vt:lpstr>
      <vt:lpstr>  Terima Kasih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Statistika dan Probabilitas</dc:title>
  <dc:creator>syahidabdullah@lecturer.unsia.ac.id</dc:creator>
  <cp:lastModifiedBy>SONY</cp:lastModifiedBy>
  <cp:revision>22</cp:revision>
  <dcterms:created xsi:type="dcterms:W3CDTF">2021-09-06T16:17:13Z</dcterms:created>
  <dcterms:modified xsi:type="dcterms:W3CDTF">2023-05-14T01:49:57Z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0x0101008EC22F95F0130E43B492B79E849C852B</vt:lpwstr>
  </property>
</Properties>
</file>