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34" r:id="rId2"/>
  </p:sldMasterIdLst>
  <p:sldIdLst>
    <p:sldId id="358" r:id="rId3"/>
    <p:sldId id="363" r:id="rId4"/>
    <p:sldId id="360" r:id="rId5"/>
    <p:sldId id="364" r:id="rId6"/>
    <p:sldId id="362" r:id="rId7"/>
    <p:sldId id="365" r:id="rId8"/>
    <p:sldId id="361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59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FD39"/>
    <a:srgbClr val="CC6600"/>
    <a:srgbClr val="CCCCFF"/>
    <a:srgbClr val="DDDDDD"/>
    <a:srgbClr val="CCB50E"/>
    <a:srgbClr val="D3BB63"/>
    <a:srgbClr val="B4B274"/>
    <a:srgbClr val="AEAC68"/>
    <a:srgbClr val="2678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9" autoAdjust="0"/>
    <p:restoredTop sz="94660"/>
  </p:normalViewPr>
  <p:slideViewPr>
    <p:cSldViewPr>
      <p:cViewPr varScale="1">
        <p:scale>
          <a:sx n="74" d="100"/>
          <a:sy n="74" d="100"/>
        </p:scale>
        <p:origin x="104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D8D91A-A2EE-4B54-B3C6-F6C67903BA9C}" type="datetime1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8C273C2C-6BD0-40EC-8D8D-4D51F089C5EB}" type="datetime1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377F5C-EDA7-4864-9756-35769B0E62CF}" type="datetime1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40000"/>
            <a:lumOff val="60000"/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3937D59-5EDB-4C39-B697-625748F703B6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649" r:id="rId12"/>
    <p:sldLayoutId id="2147483660" r:id="rId13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547664" cy="7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A9492B-949B-4875-A2F2-E970AEA1D4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4733"/>
            <a:ext cx="2232248" cy="749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9B2CF3-8E0B-4FEB-87ED-ED860FB26782}"/>
              </a:ext>
            </a:extLst>
          </p:cNvPr>
          <p:cNvSpPr txBox="1"/>
          <p:nvPr/>
        </p:nvSpPr>
        <p:spPr>
          <a:xfrm>
            <a:off x="5724127" y="2386466"/>
            <a:ext cx="3092513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200" b="1">
                <a:latin typeface="Cormorant Infant SemiBold" panose="00000700000000000000" pitchFamily="2" charset="0"/>
                <a:cs typeface="Calibri" panose="020F0502020204030204" pitchFamily="34" charset="0"/>
              </a:rPr>
              <a:t>PERTEMUAN 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FC43A-B207-4382-BEB6-05E3734376FC}"/>
              </a:ext>
            </a:extLst>
          </p:cNvPr>
          <p:cNvSpPr txBox="1"/>
          <p:nvPr/>
        </p:nvSpPr>
        <p:spPr>
          <a:xfrm>
            <a:off x="5724128" y="2971241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Struktur Data &amp; Algoritma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252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2416" y="741933"/>
            <a:ext cx="4358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/>
              <a:t>Hash Function – Remainder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04" y="1203598"/>
            <a:ext cx="4644213" cy="293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86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843558"/>
            <a:ext cx="4358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/>
              <a:t>Hash Function – Remainder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27584" y="1491630"/>
                <a:ext cx="8153400" cy="337185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buClr>
                    <a:srgbClr val="297FD5"/>
                  </a:buClr>
                  <a:defRPr/>
                </a:pPr>
                <a:r>
                  <a:rPr lang="en-US" sz="2000">
                    <a:solidFill>
                      <a:sysClr val="windowText" lastClr="000000"/>
                    </a:solidFill>
                    <a:latin typeface="Tw Cen MT"/>
                  </a:rPr>
                  <a:t>Bagaimana dapat menempati 6 dari 11 slot.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w Cen MT"/>
                </a:endParaRPr>
              </a:p>
              <a:p>
                <a:pPr lvl="0">
                  <a:buClr>
                    <a:srgbClr val="297FD5"/>
                  </a:buClr>
                  <a:defRPr/>
                </a:pPr>
                <a:r>
                  <a:rPr lang="en-US" sz="2000">
                    <a:solidFill>
                      <a:sysClr val="windowText" lastClr="000000"/>
                    </a:solidFill>
                    <a:latin typeface="Tw Cen MT"/>
                  </a:rPr>
                  <a:t>Ini disebut sebagai file</a:t>
                </a: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/>
                  </a:rPr>
                  <a:t> </a:t>
                </a:r>
                <a:r>
                  <a:rPr lang="en-US" sz="2000" b="1">
                    <a:solidFill>
                      <a:sysClr val="windowText" lastClr="000000"/>
                    </a:solidFill>
                    <a:latin typeface="Tw Cen MT"/>
                  </a:rPr>
                  <a:t>faktor beban</a:t>
                </a: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/>
                  </a:rPr>
                  <a:t>,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/>
                  </a:rPr>
                  <a:t>and </a:t>
                </a: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/>
                  </a:rPr>
                  <a:t>is </a:t>
                </a:r>
                <a:r>
                  <a:rPr lang="en-US" sz="2000">
                    <a:solidFill>
                      <a:sysClr val="windowText" lastClr="000000"/>
                    </a:solidFill>
                    <a:latin typeface="Tw Cen MT"/>
                  </a:rPr>
                  <a:t>biasanya dilambangkan dengan</a:t>
                </a:r>
              </a:p>
              <a:p>
                <a:pPr marL="0" lvl="0" indent="0">
                  <a:buClr>
                    <a:srgbClr val="297FD5"/>
                  </a:buClr>
                  <a:buNone/>
                  <a:defRPr/>
                </a:pPr>
                <a:r>
                  <a:rPr lang="en-US" sz="2000" noProof="0">
                    <a:solidFill>
                      <a:sysClr val="windowText" lastClr="000000"/>
                    </a:solidFill>
                    <a:latin typeface="Tw Cen MT"/>
                  </a:rPr>
                  <a:t>	</a:t>
                </a:r>
                <a:r>
                  <a:rPr kumimoji="0" 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λ</a:t>
                </a:r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Tw Cen MT"/>
                          </a:rPr>
                          <m:t>numberofitems</m:t>
                        </m:r>
                      </m:num>
                      <m:den>
                        <m:r>
                          <m:rPr>
                            <m:nor/>
                          </m:rPr>
                          <a: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Tw Cen MT"/>
                          </a:rPr>
                          <m:t>tablesize</m:t>
                        </m:r>
                      </m:den>
                    </m:f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/>
                  </a:rPr>
                  <a:t>. </a:t>
                </a:r>
              </a:p>
              <a:p>
                <a:pPr lvl="0">
                  <a:buClr>
                    <a:srgbClr val="297FD5"/>
                  </a:buClr>
                  <a:defRPr/>
                </a:pPr>
                <a:r>
                  <a:rPr lang="en-US" sz="2000">
                    <a:solidFill>
                      <a:sysClr val="windowText" lastClr="000000"/>
                    </a:solidFill>
                    <a:latin typeface="Tw Cen MT"/>
                  </a:rPr>
                  <a:t>contoh ini,</a:t>
                </a: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/>
                  </a:rPr>
                  <a:t> </a:t>
                </a:r>
                <a:r>
                  <a:rPr kumimoji="0" lang="en-US" sz="2000" b="1" i="1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kumimoji="0" lang="en-US" sz="2000" b="0" i="1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/>
                  </a:rPr>
                  <a:t>=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/>
                  </a:rPr>
                  <a:t>6/11.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91630"/>
                <a:ext cx="8153400" cy="3371850"/>
              </a:xfrm>
              <a:prstGeom prst="rect">
                <a:avLst/>
              </a:prstGeom>
              <a:blipFill>
                <a:blip r:embed="rId3"/>
                <a:stretch>
                  <a:fillRect t="-108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82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99922" y="1635646"/>
            <a:ext cx="8153400" cy="3371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Tabel hash.</a:t>
            </a:r>
            <a:endParaRPr lang="en-US" sz="16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23678"/>
            <a:ext cx="5133078" cy="75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877414" y="897155"/>
            <a:ext cx="5753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/>
              <a:t>Hash Function – Remainder Methode </a:t>
            </a:r>
          </a:p>
        </p:txBody>
      </p:sp>
    </p:spTree>
    <p:extLst>
      <p:ext uri="{BB962C8B-B14F-4D97-AF65-F5344CB8AC3E}">
        <p14:creationId xmlns:p14="http://schemas.microsoft.com/office/powerpoint/2010/main" val="61578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3479" y="1563638"/>
            <a:ext cx="7317704" cy="1800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sz="1800">
                <a:latin typeface="Bahnschrift" panose="020B0502040204020203" pitchFamily="34" charset="0"/>
              </a:rPr>
              <a:t>Saat user ingin mencari item, kita cukup menggunakan fungsi hash untuk menghitung nama slot untuk item tersebut dan kemudian memeriksa tabel hash untuk melihat apakah ada.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>
                <a:latin typeface="Bahnschrift" panose="020B0502040204020203" pitchFamily="34" charset="0"/>
              </a:rPr>
              <a:t>Operasi pencarian ini adalah O (1), karena jumlah waktu yang konstan diperlukan untuk menghitung nilai hash dan kemudian mengindeks tabel hash di lokasi itu.</a:t>
            </a:r>
          </a:p>
        </p:txBody>
      </p:sp>
      <p:sp>
        <p:nvSpPr>
          <p:cNvPr id="7" name="Rectangle 6"/>
          <p:cNvSpPr/>
          <p:nvPr/>
        </p:nvSpPr>
        <p:spPr>
          <a:xfrm>
            <a:off x="833479" y="843558"/>
            <a:ext cx="5753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/>
              <a:t>Hash Function – Remainder Methode </a:t>
            </a:r>
          </a:p>
        </p:txBody>
      </p:sp>
    </p:spTree>
    <p:extLst>
      <p:ext uri="{BB962C8B-B14F-4D97-AF65-F5344CB8AC3E}">
        <p14:creationId xmlns:p14="http://schemas.microsoft.com/office/powerpoint/2010/main" val="369568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54696" y="1635646"/>
            <a:ext cx="7317704" cy="20162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sz="1800">
                <a:latin typeface="Bahnschrift" panose="020B0502040204020203" pitchFamily="34" charset="0"/>
              </a:rPr>
              <a:t>bagaimana jika Anda memiliki dua item yang akan menghasilkan lokasi yang sama?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>
                <a:latin typeface="Bahnschrift" panose="020B0502040204020203" pitchFamily="34" charset="0"/>
              </a:rPr>
              <a:t>Misalnya 44% 11 dan 77% 11 adalah sama.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>
                <a:latin typeface="Bahnschrift" panose="020B0502040204020203" pitchFamily="34" charset="0"/>
              </a:rPr>
              <a:t>Ini dikenal sebagai tabrakan / collision (juga dikenal sebagai benturan).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>
                <a:latin typeface="Bahnschrift" panose="020B0502040204020203" pitchFamily="34" charset="0"/>
              </a:rPr>
              <a:t>fungsi hash secara umum!</a:t>
            </a:r>
          </a:p>
        </p:txBody>
      </p:sp>
      <p:sp>
        <p:nvSpPr>
          <p:cNvPr id="7" name="Rectangle 6"/>
          <p:cNvSpPr/>
          <p:nvPr/>
        </p:nvSpPr>
        <p:spPr>
          <a:xfrm>
            <a:off x="854696" y="987574"/>
            <a:ext cx="5753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/>
              <a:t>Hash Function – Remainder Methode </a:t>
            </a:r>
          </a:p>
        </p:txBody>
      </p:sp>
    </p:spTree>
    <p:extLst>
      <p:ext uri="{BB962C8B-B14F-4D97-AF65-F5344CB8AC3E}">
        <p14:creationId xmlns:p14="http://schemas.microsoft.com/office/powerpoint/2010/main" val="2174937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54696" y="1449239"/>
            <a:ext cx="7317704" cy="20162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sz="1800">
                <a:latin typeface="Bahnschrift" panose="020B0502040204020203" pitchFamily="34" charset="0"/>
              </a:rPr>
              <a:t>Fungsi hash yang memetakan setiap item ke dalam slot unik disebut sebagai fungsi hash yang sempurna.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>
                <a:latin typeface="Bahnschrift" panose="020B0502040204020203" pitchFamily="34" charset="0"/>
              </a:rPr>
              <a:t>Tujuan membuat fungsi hash adalah yang meminimalkan jumlah tabrakan, mudah dihitung, dan mendistribusikan item dalam tabel hash secara merata.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>
                <a:latin typeface="Bahnschrift" panose="020B0502040204020203" pitchFamily="34" charset="0"/>
              </a:rPr>
              <a:t>Ada beberapa teknik untuk pembahaan ini!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699542"/>
            <a:ext cx="2074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/>
              <a:t>Fungsi hash </a:t>
            </a:r>
          </a:p>
        </p:txBody>
      </p:sp>
    </p:spTree>
    <p:extLst>
      <p:ext uri="{BB962C8B-B14F-4D97-AF65-F5344CB8AC3E}">
        <p14:creationId xmlns:p14="http://schemas.microsoft.com/office/powerpoint/2010/main" val="217968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913148" y="1131590"/>
            <a:ext cx="7317704" cy="3371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sz="1800">
                <a:latin typeface="Bahnschrift Light" panose="020B0502040204020203" pitchFamily="34" charset="0"/>
              </a:rPr>
              <a:t>Jika dicontohkan pada nomor telepon 436-555-4601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>
                <a:latin typeface="Bahnschrift Light" panose="020B0502040204020203" pitchFamily="34" charset="0"/>
              </a:rPr>
              <a:t>Kami akan mengambil digit dan membaginya menjadi kelompok 2 (43,65,55,46,01).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>
                <a:latin typeface="Bahnschrift Light" panose="020B0502040204020203" pitchFamily="34" charset="0"/>
              </a:rPr>
              <a:t>Setelah penjumlahan, 43 + 65 + 55 + 46 + 01, kita mendapatkan 210.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>
                <a:latin typeface="Bahnschrift Light" panose="020B0502040204020203" pitchFamily="34" charset="0"/>
              </a:rPr>
              <a:t>Jika kita mengasumsikan tabel hash kita memiliki 11 slot, maka kita perlu melakukan langkah ekstra untuk membagi dengan 11 dan menyimpan sisanya.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>
                <a:latin typeface="Bahnschrift Light" panose="020B0502040204020203" pitchFamily="34" charset="0"/>
              </a:rPr>
              <a:t>210% 11 adalah 1, jadi nomor telepon 436-555-4601 di-hash ke slot 1</a:t>
            </a:r>
          </a:p>
          <a:p>
            <a:pPr marL="0" indent="0" algn="just">
              <a:buNone/>
            </a:pPr>
            <a:endParaRPr lang="en-US" sz="1800">
              <a:latin typeface="Bahnschrift Light" panose="020B0502040204020203" pitchFamily="34" charset="0"/>
            </a:endParaRPr>
          </a:p>
          <a:p>
            <a:pPr marL="0" indent="0" algn="just">
              <a:buNone/>
            </a:pPr>
            <a:endParaRPr lang="en-US" sz="900">
              <a:latin typeface="Bahnschrift Light" panose="020B0502040204020203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da-DK" sz="1800">
                <a:latin typeface="Bahnschrift Light" panose="020B0502040204020203" pitchFamily="34" charset="0"/>
              </a:rPr>
              <a:t>210 Mod 11 = 11X19 = 209 sisa 1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800">
              <a:latin typeface="Bahnschrift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3148" y="669925"/>
            <a:ext cx="2074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/>
              <a:t>Fungsi hash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67630"/>
              </p:ext>
            </p:extLst>
          </p:nvPr>
        </p:nvGraphicFramePr>
        <p:xfrm>
          <a:off x="1187624" y="3826490"/>
          <a:ext cx="4680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19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6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728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913148" y="1347614"/>
            <a:ext cx="7317704" cy="3371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sz="1800">
                <a:latin typeface="Bahnschrift" panose="020B0502040204020203" pitchFamily="34" charset="0"/>
              </a:rPr>
              <a:t>Untuk metode kuadrat tengah (Mid Square Method), pertama kita mengkuadratkan item, lalu mengekstrak beberapa bagian dari digit yang dihasilkan.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>
                <a:latin typeface="Bahnschrift" panose="020B0502040204020203" pitchFamily="34" charset="0"/>
              </a:rPr>
              <a:t>Misalnya, jika itemnya 44, pertama-tama kita akan menghitung 442 = 1.936.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>
                <a:latin typeface="Bahnschrift" panose="020B0502040204020203" pitchFamily="34" charset="0"/>
              </a:rPr>
              <a:t>Dengan mengekstrak dua digit tengah, 93, dan melakukan langkah sisanya, kita mendapatkan 93% 11 = 5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800">
              <a:latin typeface="Bahnschrif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1100" y="796540"/>
            <a:ext cx="2074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/>
              <a:t>Fungsi hash </a:t>
            </a:r>
          </a:p>
        </p:txBody>
      </p:sp>
    </p:spTree>
    <p:extLst>
      <p:ext uri="{BB962C8B-B14F-4D97-AF65-F5344CB8AC3E}">
        <p14:creationId xmlns:p14="http://schemas.microsoft.com/office/powerpoint/2010/main" val="2580408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913148" y="1419622"/>
            <a:ext cx="7317704" cy="3371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sz="1800">
                <a:latin typeface="Bahnschrift" panose="020B0502040204020203" pitchFamily="34" charset="0"/>
              </a:rPr>
              <a:t>Untuk metode kuadrat tengah (Mid Square Method), pertama kita mengkuadratkan item, lalu mengekstrak beberapa bagian dari digit yang dihasilkan.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>
                <a:latin typeface="Bahnschrift" panose="020B0502040204020203" pitchFamily="34" charset="0"/>
              </a:rPr>
              <a:t>Misalnya, jika itemnya 44, pertama-tama kita akan menghitung 442 = 1.936.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>
                <a:latin typeface="Bahnschrift" panose="020B0502040204020203" pitchFamily="34" charset="0"/>
              </a:rPr>
              <a:t>Dengan mengekstrak dua digit tengah, 93, dan melakukan langkah sisanya, kita mendapatkan 93% 11 = 5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800">
              <a:latin typeface="Bahnschrif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1100" y="868548"/>
            <a:ext cx="2074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/>
              <a:t>Fungsi hash </a:t>
            </a:r>
          </a:p>
        </p:txBody>
      </p:sp>
    </p:spTree>
    <p:extLst>
      <p:ext uri="{BB962C8B-B14F-4D97-AF65-F5344CB8AC3E}">
        <p14:creationId xmlns:p14="http://schemas.microsoft.com/office/powerpoint/2010/main" val="1475026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15098" y="699542"/>
            <a:ext cx="2074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/>
              <a:t>Fungsi hash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130" y="1563638"/>
            <a:ext cx="5224117" cy="275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15098" y="1161207"/>
            <a:ext cx="8153400" cy="33718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97FD5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</a:rPr>
              <a:t>Comparison 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97FD5"/>
              </a:buClr>
              <a:buSzPct val="60000"/>
              <a:buFont typeface="Wingdings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58812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03598"/>
            <a:ext cx="32956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627784" y="2067694"/>
            <a:ext cx="5904656" cy="681273"/>
          </a:xfrm>
          <a:prstGeom prst="rect">
            <a:avLst/>
          </a:prstGeom>
        </p:spPr>
        <p:txBody>
          <a:bodyPr vert="horz" anchor="t">
            <a:noAutofit/>
            <a:scene3d>
              <a:camera prst="orthographicFront"/>
              <a:lightRig rig="soft" dir="t"/>
            </a:scene3d>
            <a:sp3d prstMaterial="softEdge">
              <a:bevelT w="0" h="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2500" b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br>
              <a:rPr lang="en-US" sz="3600" b="1">
                <a:solidFill>
                  <a:schemeClr val="tx1"/>
                </a:solidFill>
              </a:rPr>
            </a:br>
            <a:r>
              <a:rPr lang="en-US" sz="3600" b="1">
                <a:solidFill>
                  <a:schemeClr val="tx1"/>
                </a:solidFill>
              </a:rPr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901479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272" y="793541"/>
            <a:ext cx="3159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u="sng"/>
              <a:t>Collision Resolution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55576" y="1419622"/>
            <a:ext cx="8153400" cy="33718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buClr>
                <a:srgbClr val="297FD5"/>
              </a:buClr>
              <a:defRPr/>
            </a:pP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Salah satu metode untuk menyelesaikan tabrakan melihat ke tabel hash dan mencoba menemukan slot terbuka lain untuk menampung item yang menyebabkan tabrakan.</a:t>
            </a:r>
          </a:p>
          <a:p>
            <a:pPr lvl="0" defTabSz="914400">
              <a:buClr>
                <a:srgbClr val="297FD5"/>
              </a:buClr>
              <a:defRPr/>
            </a:pP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Kita bisa mulai dari posisi nilai hash asli dan kemudian bergerak secara berurutan melalui slot sampai kita menemukan slot pertama yang kosong.</a:t>
            </a:r>
          </a:p>
          <a:p>
            <a:pPr lvl="0" defTabSz="914400">
              <a:buClr>
                <a:srgbClr val="297FD5"/>
              </a:buClr>
              <a:defRPr/>
            </a:pP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Proses resolusi tabrakan ini disebut sebagai pengalamatan terbuka yang mencoba menemukan slot atau alamat terbuka berikutnya dalam tabel hash.</a:t>
            </a:r>
          </a:p>
        </p:txBody>
      </p:sp>
    </p:spTree>
    <p:extLst>
      <p:ext uri="{BB962C8B-B14F-4D97-AF65-F5344CB8AC3E}">
        <p14:creationId xmlns:p14="http://schemas.microsoft.com/office/powerpoint/2010/main" val="3859384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5880" y="925092"/>
            <a:ext cx="3159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u="sng"/>
              <a:t>Collision Resolution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25880" y="1635646"/>
            <a:ext cx="8153400" cy="25827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297FD5"/>
              </a:buClr>
              <a:defRPr/>
            </a:pP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Dengan mengunjungi setiap slot secara sistematis satu per satu, kami melakukan teknik pengalamatan terbuka yang disebut </a:t>
            </a:r>
            <a:r>
              <a:rPr lang="en-US" sz="1800" b="1" i="1">
                <a:solidFill>
                  <a:sysClr val="windowText" lastClr="000000"/>
                </a:solidFill>
                <a:latin typeface="Tw Cen MT"/>
              </a:rPr>
              <a:t>linear probing.</a:t>
            </a:r>
          </a:p>
        </p:txBody>
      </p:sp>
    </p:spTree>
    <p:extLst>
      <p:ext uri="{BB962C8B-B14F-4D97-AF65-F5344CB8AC3E}">
        <p14:creationId xmlns:p14="http://schemas.microsoft.com/office/powerpoint/2010/main" val="436251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426D35-6279-4294-AA2A-53040604C03D}"/>
              </a:ext>
            </a:extLst>
          </p:cNvPr>
          <p:cNvSpPr txBox="1"/>
          <p:nvPr/>
        </p:nvSpPr>
        <p:spPr>
          <a:xfrm>
            <a:off x="3347864" y="2067694"/>
            <a:ext cx="2124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Arial Black" panose="020B0A04020102020204" pitchFamily="34" charset="0"/>
              </a:rPr>
              <a:t>SELESAI</a:t>
            </a:r>
            <a:endParaRPr lang="id-ID" sz="3200" b="1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5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 txBox="1">
            <a:spLocks/>
          </p:cNvSpPr>
          <p:nvPr/>
        </p:nvSpPr>
        <p:spPr>
          <a:xfrm>
            <a:off x="395536" y="1292690"/>
            <a:ext cx="9067800" cy="33147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97FD5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</a:rPr>
              <a:t>Hashing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97FD5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</a:rPr>
              <a:t>Hash Tables</a:t>
            </a:r>
          </a:p>
          <a:p>
            <a:pPr lvl="0">
              <a:buClr>
                <a:srgbClr val="297FD5"/>
              </a:buClr>
              <a:defRPr/>
            </a:pPr>
            <a:r>
              <a:rPr lang="en-US" sz="2000">
                <a:solidFill>
                  <a:sysClr val="windowText" lastClr="000000"/>
                </a:solidFill>
                <a:latin typeface="Tw Cen MT"/>
              </a:rPr>
              <a:t>Fungsi (</a:t>
            </a:r>
            <a:r>
              <a:rPr lang="en-US" sz="2000" i="1">
                <a:solidFill>
                  <a:sysClr val="windowText" lastClr="000000"/>
                </a:solidFill>
                <a:latin typeface="Tw Cen MT"/>
              </a:rPr>
              <a:t>Hash 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</a:rPr>
              <a:t>Functions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</a:rPr>
              <a:t>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97FD5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</a:rPr>
              <a:t>Collision Resolution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97FD5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</a:rPr>
              <a:t>Menerapakan Hash Table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843558"/>
            <a:ext cx="1604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368178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 txBox="1">
            <a:spLocks/>
          </p:cNvSpPr>
          <p:nvPr/>
        </p:nvSpPr>
        <p:spPr>
          <a:xfrm>
            <a:off x="395536" y="1411055"/>
            <a:ext cx="8136904" cy="11521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297FD5"/>
              </a:buClr>
              <a:buNone/>
              <a:defRPr/>
            </a:pPr>
            <a:r>
              <a:rPr lang="en-US" sz="2000" b="1">
                <a:solidFill>
                  <a:sysClr val="windowText" lastClr="000000"/>
                </a:solidFill>
                <a:latin typeface="Tw Cen MT"/>
              </a:rPr>
              <a:t>Pengertian Hash </a:t>
            </a:r>
          </a:p>
          <a:p>
            <a:pPr lvl="0">
              <a:buClr>
                <a:srgbClr val="297FD5"/>
              </a:buClr>
              <a:defRPr/>
            </a:pP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Kita dapat membangun struktur data yang dapat dicari dalam waktu O (1). Konsep ini disebut sebagai hashing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887835"/>
            <a:ext cx="1604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187546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395536" y="1563638"/>
            <a:ext cx="7632848" cy="23042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buClr>
                <a:srgbClr val="297FD5"/>
              </a:buClr>
              <a:defRPr/>
            </a:pP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Hash table adalah kumpulan item yang disimpan sedemikian rupa agar mudah ditemukan nanti.</a:t>
            </a:r>
          </a:p>
          <a:p>
            <a:pPr lvl="0" defTabSz="914400">
              <a:buClr>
                <a:srgbClr val="297FD5"/>
              </a:buClr>
              <a:defRPr/>
            </a:pP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Setiap posisi Hash table, slot, dapat menampung item dan dinamai dengan nilai integer mulai dari 0.</a:t>
            </a:r>
          </a:p>
          <a:p>
            <a:pPr lvl="0" defTabSz="914400">
              <a:buClr>
                <a:srgbClr val="297FD5"/>
              </a:buClr>
              <a:defRPr/>
            </a:pP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Misalnya, kita akan memiliki slot bernama 0, slot bernama 1, slot bernama 2, dan seterusnya.</a:t>
            </a:r>
          </a:p>
          <a:p>
            <a:pPr lvl="0" defTabSz="914400">
              <a:buClr>
                <a:srgbClr val="297FD5"/>
              </a:buClr>
              <a:defRPr/>
            </a:pP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Awalnya, tabel hash tidak berisi item sehingga setiap slot kosong.</a:t>
            </a:r>
          </a:p>
        </p:txBody>
      </p:sp>
      <p:sp>
        <p:nvSpPr>
          <p:cNvPr id="3" name="Rectangle 2"/>
          <p:cNvSpPr/>
          <p:nvPr/>
        </p:nvSpPr>
        <p:spPr>
          <a:xfrm>
            <a:off x="364322" y="843558"/>
            <a:ext cx="24016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/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133323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526468" y="1563638"/>
            <a:ext cx="6984776" cy="33147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297FD5"/>
              </a:buClr>
              <a:defRPr/>
            </a:pP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Untuk mengimplementasikan tabel hash dengan menggunakan daftar dengan setiap elemen diinisialisasi ke nilai khusus None.</a:t>
            </a:r>
          </a:p>
          <a:p>
            <a:pPr lvl="0">
              <a:buClr>
                <a:srgbClr val="297FD5"/>
              </a:buClr>
              <a:defRPr/>
            </a:pP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Berikut adalah tabel hash kosong dengan ukuran m = 11 value None.</a:t>
            </a:r>
          </a:p>
        </p:txBody>
      </p:sp>
      <p:sp>
        <p:nvSpPr>
          <p:cNvPr id="3" name="Rectangle 2"/>
          <p:cNvSpPr/>
          <p:nvPr/>
        </p:nvSpPr>
        <p:spPr>
          <a:xfrm>
            <a:off x="526468" y="726826"/>
            <a:ext cx="24016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/>
              <a:t>Hash Table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20830"/>
            <a:ext cx="6814592" cy="947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76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539552" y="1491630"/>
            <a:ext cx="8064896" cy="18722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buClr>
                <a:srgbClr val="297FD5"/>
              </a:buClr>
              <a:defRPr/>
            </a:pP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Pemetaan antara item dan slot tempat item tersebut berada dalam tabel hash disebut hash function. </a:t>
            </a:r>
          </a:p>
          <a:p>
            <a:pPr lvl="0" defTabSz="914400">
              <a:buClr>
                <a:srgbClr val="297FD5"/>
              </a:buClr>
              <a:defRPr/>
            </a:pP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Hash function  akan mengambil item apa pun dalam koleksi dan mengembalikan integer dalam kisaran nama slot, antara 0 dan m-1.</a:t>
            </a:r>
          </a:p>
          <a:p>
            <a:pPr lvl="0" defTabSz="914400">
              <a:buClr>
                <a:srgbClr val="297FD5"/>
              </a:buClr>
              <a:defRPr/>
            </a:pP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Bagaimana kita harus menggunakan fungsi hash ?</a:t>
            </a:r>
          </a:p>
        </p:txBody>
      </p:sp>
      <p:sp>
        <p:nvSpPr>
          <p:cNvPr id="3" name="Rectangle 2"/>
          <p:cNvSpPr/>
          <p:nvPr/>
        </p:nvSpPr>
        <p:spPr>
          <a:xfrm>
            <a:off x="559316" y="906855"/>
            <a:ext cx="24016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/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147691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539552" y="1347614"/>
            <a:ext cx="8064896" cy="18722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297FD5"/>
              </a:buClr>
              <a:defRPr/>
            </a:pP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Salah satu fungsi hash (hash function) yang bisa kita gunakan adalah metode sisanya.</a:t>
            </a:r>
          </a:p>
          <a:p>
            <a:pPr lvl="0">
              <a:buClr>
                <a:srgbClr val="297FD5"/>
              </a:buClr>
              <a:defRPr/>
            </a:pP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Saat disajikan dengan item, fungsi hash adalah item dibagi dengan ukuran tabel, ini kemudian nomor slotnya.</a:t>
            </a:r>
          </a:p>
        </p:txBody>
      </p:sp>
      <p:sp>
        <p:nvSpPr>
          <p:cNvPr id="3" name="Rectangle 2"/>
          <p:cNvSpPr/>
          <p:nvPr/>
        </p:nvSpPr>
        <p:spPr>
          <a:xfrm>
            <a:off x="559316" y="762839"/>
            <a:ext cx="4358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/>
              <a:t>Hash Function – Remainder </a:t>
            </a:r>
          </a:p>
        </p:txBody>
      </p:sp>
    </p:spTree>
    <p:extLst>
      <p:ext uri="{BB962C8B-B14F-4D97-AF65-F5344CB8AC3E}">
        <p14:creationId xmlns:p14="http://schemas.microsoft.com/office/powerpoint/2010/main" val="167920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539552" y="1059582"/>
            <a:ext cx="8604448" cy="33147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297FD5"/>
              </a:buClr>
              <a:defRPr/>
            </a:pP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Asumsikan bahwa kita memiliki himpunan bilangan integer 54, 26, 93, 17, 77, dan 31. </a:t>
            </a:r>
          </a:p>
          <a:p>
            <a:pPr lvl="0">
              <a:buClr>
                <a:srgbClr val="297FD5"/>
              </a:buClr>
              <a:defRPr/>
            </a:pP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Tetapkan tabel hash kosong dari m=11</a:t>
            </a:r>
          </a:p>
          <a:p>
            <a:pPr lvl="0">
              <a:buClr>
                <a:srgbClr val="297FD5"/>
              </a:buClr>
              <a:defRPr/>
            </a:pP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Selanjutnya, fungsi hash: h(item)= item % 11</a:t>
            </a:r>
          </a:p>
          <a:p>
            <a:pPr marL="715963" lvl="0" indent="-266700">
              <a:buClr>
                <a:srgbClr val="297FD5"/>
              </a:buClr>
              <a:defRPr/>
            </a:pPr>
            <a:r>
              <a:rPr lang="fi-FI" sz="1800">
                <a:solidFill>
                  <a:sysClr val="windowText" lastClr="000000"/>
                </a:solidFill>
                <a:latin typeface="Tw Cen MT"/>
              </a:rPr>
              <a:t>54 =54 / 11 = 10  Sisa 10</a:t>
            </a:r>
          </a:p>
          <a:p>
            <a:pPr marL="715963" lvl="0" indent="-266700">
              <a:buClr>
                <a:srgbClr val="297FD5"/>
              </a:buClr>
              <a:defRPr/>
            </a:pPr>
            <a:r>
              <a:rPr lang="fi-FI" sz="1800">
                <a:solidFill>
                  <a:sysClr val="windowText" lastClr="000000"/>
                </a:solidFill>
                <a:latin typeface="Tw Cen MT"/>
              </a:rPr>
              <a:t>26 = 26/11  = 4</a:t>
            </a:r>
          </a:p>
          <a:p>
            <a:pPr marL="715963" lvl="0" indent="-266700">
              <a:buClr>
                <a:srgbClr val="297FD5"/>
              </a:buClr>
              <a:defRPr/>
            </a:pPr>
            <a:r>
              <a:rPr lang="fi-FI" sz="1800">
                <a:solidFill>
                  <a:sysClr val="windowText" lastClr="000000"/>
                </a:solidFill>
                <a:latin typeface="Tw Cen MT"/>
              </a:rPr>
              <a:t>93 = 93/11  = 5</a:t>
            </a:r>
          </a:p>
          <a:p>
            <a:pPr marL="715963" lvl="0" indent="-266700">
              <a:buClr>
                <a:srgbClr val="297FD5"/>
              </a:buClr>
              <a:defRPr/>
            </a:pPr>
            <a:r>
              <a:rPr lang="fi-FI" sz="1800">
                <a:solidFill>
                  <a:sysClr val="windowText" lastClr="000000"/>
                </a:solidFill>
                <a:latin typeface="Tw Cen MT"/>
              </a:rPr>
              <a:t>17 = 17/11 = 6</a:t>
            </a:r>
          </a:p>
          <a:p>
            <a:pPr marL="715963" lvl="0" indent="-266700">
              <a:buClr>
                <a:srgbClr val="297FD5"/>
              </a:buClr>
              <a:defRPr/>
            </a:pPr>
            <a:r>
              <a:rPr lang="fi-FI" sz="1800">
                <a:solidFill>
                  <a:sysClr val="windowText" lastClr="000000"/>
                </a:solidFill>
                <a:latin typeface="Tw Cen MT"/>
              </a:rPr>
              <a:t>77 = 77/11= 0</a:t>
            </a:r>
          </a:p>
          <a:p>
            <a:pPr marL="715963" lvl="0" indent="-266700">
              <a:buClr>
                <a:srgbClr val="297FD5"/>
              </a:buClr>
              <a:defRPr/>
            </a:pPr>
            <a:r>
              <a:rPr lang="fi-FI" sz="1800">
                <a:solidFill>
                  <a:sysClr val="windowText" lastClr="000000"/>
                </a:solidFill>
                <a:latin typeface="Tw Cen MT"/>
              </a:rPr>
              <a:t>31 = 31/11 = 9</a:t>
            </a:r>
          </a:p>
          <a:p>
            <a:pPr lvl="0">
              <a:buClr>
                <a:srgbClr val="297FD5"/>
              </a:buClr>
              <a:defRPr/>
            </a:pPr>
            <a:endParaRPr lang="en-US" sz="1800">
              <a:solidFill>
                <a:sysClr val="windowText" lastClr="000000"/>
              </a:solidFill>
              <a:latin typeface="Tw Cen M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729232"/>
            <a:ext cx="4358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/>
              <a:t>Hash Function – Remainder </a:t>
            </a:r>
          </a:p>
        </p:txBody>
      </p:sp>
    </p:spTree>
    <p:extLst>
      <p:ext uri="{BB962C8B-B14F-4D97-AF65-F5344CB8AC3E}">
        <p14:creationId xmlns:p14="http://schemas.microsoft.com/office/powerpoint/2010/main" val="267937142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4036</TotalTime>
  <Words>816</Words>
  <Application>Microsoft Office PowerPoint</Application>
  <PresentationFormat>On-screen Show (16:9)</PresentationFormat>
  <Paragraphs>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8" baseType="lpstr">
      <vt:lpstr>Arial</vt:lpstr>
      <vt:lpstr>Arial Black</vt:lpstr>
      <vt:lpstr>Bahnschrift</vt:lpstr>
      <vt:lpstr>Bahnschrift Light</vt:lpstr>
      <vt:lpstr>Calibri</vt:lpstr>
      <vt:lpstr>Cambria Math</vt:lpstr>
      <vt:lpstr>Cormorant Infant SemiBold</vt:lpstr>
      <vt:lpstr>Lucida Sans Unicode</vt:lpstr>
      <vt:lpstr>Times New Roman</vt:lpstr>
      <vt:lpstr>Tw Cen MT</vt:lpstr>
      <vt:lpstr>Verdana</vt:lpstr>
      <vt:lpstr>Wingdings</vt:lpstr>
      <vt:lpstr>Wingdings 2</vt:lpstr>
      <vt:lpstr>Wingdings 3</vt:lpstr>
      <vt:lpstr>Custom Design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Saminista</cp:lastModifiedBy>
  <cp:revision>318</cp:revision>
  <dcterms:created xsi:type="dcterms:W3CDTF">2014-04-01T16:27:38Z</dcterms:created>
  <dcterms:modified xsi:type="dcterms:W3CDTF">2023-07-19T01:05:00Z</dcterms:modified>
</cp:coreProperties>
</file>