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69" r:id="rId5"/>
    <p:sldId id="274" r:id="rId6"/>
    <p:sldId id="279" r:id="rId7"/>
    <p:sldId id="280" r:id="rId8"/>
    <p:sldId id="281" r:id="rId9"/>
    <p:sldId id="282" r:id="rId10"/>
    <p:sldId id="286" r:id="rId11"/>
    <p:sldId id="287" r:id="rId12"/>
    <p:sldId id="289" r:id="rId13"/>
    <p:sldId id="285" r:id="rId14"/>
    <p:sldId id="283" r:id="rId15"/>
    <p:sldId id="291" r:id="rId16"/>
    <p:sldId id="276" r:id="rId17"/>
    <p:sldId id="290" r:id="rId18"/>
    <p:sldId id="266" r:id="rId1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87A"/>
    <a:srgbClr val="154B7C"/>
    <a:srgbClr val="386690"/>
    <a:srgbClr val="1048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4" d="100"/>
          <a:sy n="64" d="100"/>
        </p:scale>
        <p:origin x="41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normAutofit/>
          </a:bodyPr>
          <a:lstStyle>
            <a:lvl1pPr algn="ctr">
              <a:defRPr sz="3600" b="1">
                <a:latin typeface="Alegreya Bold" panose="020B0604020202020204" charset="0"/>
              </a:defRPr>
            </a:lvl1pPr>
          </a:lstStyle>
          <a:p>
            <a:r>
              <a:rPr lang="en-US" dirty="0"/>
              <a:t>CLICK TO EDIT MASTER TITLE STYLE</a:t>
            </a:r>
            <a:endParaRPr lang="id-ID"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legreya Bold" panose="020B06040202020202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dirty="0"/>
          </a:p>
        </p:txBody>
      </p:sp>
      <p:sp>
        <p:nvSpPr>
          <p:cNvPr id="4" name="Date Placeholder 3"/>
          <p:cNvSpPr>
            <a:spLocks noGrp="1"/>
          </p:cNvSpPr>
          <p:nvPr>
            <p:ph type="dt" sz="half" idx="10"/>
          </p:nvPr>
        </p:nvSpPr>
        <p:spPr>
          <a:xfrm>
            <a:off x="838200" y="6080302"/>
            <a:ext cx="2743200" cy="365125"/>
          </a:xfrm>
        </p:spPr>
        <p:txBody>
          <a:bodyPr/>
          <a:lstStyle/>
          <a:p>
            <a:fld id="{BA45C82D-2DE8-453D-B525-71AA9DE8D838}" type="datetimeFigureOut">
              <a:rPr lang="id-ID" smtClean="0"/>
              <a:t>19/04/2023</a:t>
            </a:fld>
            <a:endParaRPr lang="id-ID"/>
          </a:p>
        </p:txBody>
      </p:sp>
      <p:sp>
        <p:nvSpPr>
          <p:cNvPr id="5" name="Footer Placeholder 4"/>
          <p:cNvSpPr>
            <a:spLocks noGrp="1"/>
          </p:cNvSpPr>
          <p:nvPr>
            <p:ph type="ftr" sz="quarter" idx="11"/>
          </p:nvPr>
        </p:nvSpPr>
        <p:spPr>
          <a:xfrm>
            <a:off x="4038600" y="6063052"/>
            <a:ext cx="4114800" cy="365125"/>
          </a:xfrm>
        </p:spPr>
        <p:txBody>
          <a:bodyPr/>
          <a:lstStyle/>
          <a:p>
            <a:endParaRPr lang="id-ID"/>
          </a:p>
        </p:txBody>
      </p:sp>
      <p:sp>
        <p:nvSpPr>
          <p:cNvPr id="6" name="Slide Number Placeholder 5"/>
          <p:cNvSpPr>
            <a:spLocks noGrp="1"/>
          </p:cNvSpPr>
          <p:nvPr>
            <p:ph type="sldNum" sz="quarter" idx="12"/>
          </p:nvPr>
        </p:nvSpPr>
        <p:spPr>
          <a:xfrm>
            <a:off x="8610600" y="6080306"/>
            <a:ext cx="2743200" cy="365125"/>
          </a:xfrm>
        </p:spPr>
        <p:txBody>
          <a:bodyPr/>
          <a:lstStyle/>
          <a:p>
            <a:fld id="{7192EACD-4C5B-40D5-9637-B5B929C45807}" type="slidenum">
              <a:rPr lang="id-ID" smtClean="0"/>
              <a:t>‹#›</a:t>
            </a:fld>
            <a:endParaRPr lang="id-ID"/>
          </a:p>
        </p:txBody>
      </p:sp>
      <p:grpSp>
        <p:nvGrpSpPr>
          <p:cNvPr id="9" name="Group 4"/>
          <p:cNvGrpSpPr/>
          <p:nvPr userDrawn="1"/>
        </p:nvGrpSpPr>
        <p:grpSpPr>
          <a:xfrm>
            <a:off x="11372491" y="379562"/>
            <a:ext cx="280422" cy="280422"/>
            <a:chOff x="0" y="0"/>
            <a:chExt cx="477520" cy="477520"/>
          </a:xfrm>
        </p:grpSpPr>
        <p:grpSp>
          <p:nvGrpSpPr>
            <p:cNvPr id="10" name="Group 5"/>
            <p:cNvGrpSpPr/>
            <p:nvPr/>
          </p:nvGrpSpPr>
          <p:grpSpPr>
            <a:xfrm>
              <a:off x="0" y="0"/>
              <a:ext cx="477520" cy="77593"/>
              <a:chOff x="0" y="0"/>
              <a:chExt cx="1913890" cy="310990"/>
            </a:xfrm>
          </p:grpSpPr>
          <p:sp>
            <p:nvSpPr>
              <p:cNvPr id="15" name="Freeform 6"/>
              <p:cNvSpPr/>
              <p:nvPr/>
            </p:nvSpPr>
            <p:spPr>
              <a:xfrm>
                <a:off x="0" y="0"/>
                <a:ext cx="1913890" cy="310990"/>
              </a:xfrm>
              <a:custGeom>
                <a:avLst/>
                <a:gdLst/>
                <a:ahLst/>
                <a:cxnLst/>
                <a:rect l="l" t="t" r="r" b="b"/>
                <a:pathLst>
                  <a:path w="1913890" h="310990">
                    <a:moveTo>
                      <a:pt x="0" y="0"/>
                    </a:moveTo>
                    <a:lnTo>
                      <a:pt x="1913890" y="0"/>
                    </a:lnTo>
                    <a:lnTo>
                      <a:pt x="1913890" y="310990"/>
                    </a:lnTo>
                    <a:lnTo>
                      <a:pt x="0" y="310990"/>
                    </a:lnTo>
                    <a:close/>
                  </a:path>
                </a:pathLst>
              </a:custGeom>
              <a:solidFill>
                <a:srgbClr val="FFDB25"/>
              </a:solidFill>
            </p:spPr>
          </p:sp>
        </p:grpSp>
        <p:grpSp>
          <p:nvGrpSpPr>
            <p:cNvPr id="11" name="Group 7"/>
            <p:cNvGrpSpPr/>
            <p:nvPr/>
          </p:nvGrpSpPr>
          <p:grpSpPr>
            <a:xfrm>
              <a:off x="0" y="199964"/>
              <a:ext cx="477520" cy="77593"/>
              <a:chOff x="0" y="0"/>
              <a:chExt cx="1913890" cy="310990"/>
            </a:xfrm>
          </p:grpSpPr>
          <p:sp>
            <p:nvSpPr>
              <p:cNvPr id="14" name="Freeform 8"/>
              <p:cNvSpPr/>
              <p:nvPr/>
            </p:nvSpPr>
            <p:spPr>
              <a:xfrm>
                <a:off x="0" y="0"/>
                <a:ext cx="1913890" cy="310990"/>
              </a:xfrm>
              <a:custGeom>
                <a:avLst/>
                <a:gdLst/>
                <a:ahLst/>
                <a:cxnLst/>
                <a:rect l="l" t="t" r="r" b="b"/>
                <a:pathLst>
                  <a:path w="1913890" h="310990">
                    <a:moveTo>
                      <a:pt x="0" y="0"/>
                    </a:moveTo>
                    <a:lnTo>
                      <a:pt x="1913890" y="0"/>
                    </a:lnTo>
                    <a:lnTo>
                      <a:pt x="1913890" y="310990"/>
                    </a:lnTo>
                    <a:lnTo>
                      <a:pt x="0" y="310990"/>
                    </a:lnTo>
                    <a:close/>
                  </a:path>
                </a:pathLst>
              </a:custGeom>
              <a:solidFill>
                <a:srgbClr val="FFDB25"/>
              </a:solidFill>
            </p:spPr>
          </p:sp>
        </p:grpSp>
        <p:grpSp>
          <p:nvGrpSpPr>
            <p:cNvPr id="12" name="Group 9"/>
            <p:cNvGrpSpPr/>
            <p:nvPr/>
          </p:nvGrpSpPr>
          <p:grpSpPr>
            <a:xfrm>
              <a:off x="0" y="399927"/>
              <a:ext cx="477520" cy="77593"/>
              <a:chOff x="0" y="0"/>
              <a:chExt cx="1913890" cy="310990"/>
            </a:xfrm>
          </p:grpSpPr>
          <p:sp>
            <p:nvSpPr>
              <p:cNvPr id="13" name="Freeform 10"/>
              <p:cNvSpPr/>
              <p:nvPr/>
            </p:nvSpPr>
            <p:spPr>
              <a:xfrm>
                <a:off x="0" y="0"/>
                <a:ext cx="1913890" cy="310990"/>
              </a:xfrm>
              <a:custGeom>
                <a:avLst/>
                <a:gdLst/>
                <a:ahLst/>
                <a:cxnLst/>
                <a:rect l="l" t="t" r="r" b="b"/>
                <a:pathLst>
                  <a:path w="1913890" h="310990">
                    <a:moveTo>
                      <a:pt x="0" y="0"/>
                    </a:moveTo>
                    <a:lnTo>
                      <a:pt x="1913890" y="0"/>
                    </a:lnTo>
                    <a:lnTo>
                      <a:pt x="1913890" y="310990"/>
                    </a:lnTo>
                    <a:lnTo>
                      <a:pt x="0" y="310990"/>
                    </a:lnTo>
                    <a:close/>
                  </a:path>
                </a:pathLst>
              </a:custGeom>
              <a:solidFill>
                <a:srgbClr val="FFDB25"/>
              </a:solidFill>
            </p:spPr>
          </p:sp>
        </p:grpSp>
      </p:grpSp>
      <p:grpSp>
        <p:nvGrpSpPr>
          <p:cNvPr id="52" name="Group 51"/>
          <p:cNvGrpSpPr/>
          <p:nvPr userDrawn="1"/>
        </p:nvGrpSpPr>
        <p:grpSpPr>
          <a:xfrm>
            <a:off x="-5751" y="-1019177"/>
            <a:ext cx="14457872" cy="7910423"/>
            <a:chOff x="0" y="-8467"/>
            <a:chExt cx="12192000" cy="6866467"/>
          </a:xfrm>
        </p:grpSpPr>
        <p:cxnSp>
          <p:nvCxnSpPr>
            <p:cNvPr id="53" name="Straight Connector 52"/>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3"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115184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BA45C82D-2DE8-453D-B525-71AA9DE8D838}" type="datetimeFigureOut">
              <a:rPr lang="id-ID" smtClean="0"/>
              <a:t>19/04/2023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92EACD-4C5B-40D5-9637-B5B929C45807}" type="slidenum">
              <a:rPr lang="id-ID" smtClean="0"/>
              <a:t>‹#›</a:t>
            </a:fld>
            <a:endParaRPr lang="id-ID"/>
          </a:p>
        </p:txBody>
      </p:sp>
      <p:grpSp>
        <p:nvGrpSpPr>
          <p:cNvPr id="18" name="Group 17"/>
          <p:cNvGrpSpPr/>
          <p:nvPr userDrawn="1"/>
        </p:nvGrpSpPr>
        <p:grpSpPr>
          <a:xfrm rot="18041234">
            <a:off x="-90295" y="-1256191"/>
            <a:ext cx="18942240" cy="16228381"/>
            <a:chOff x="0" y="-8467"/>
            <a:chExt cx="12192000" cy="6866467"/>
          </a:xfrm>
        </p:grpSpPr>
        <p:cxnSp>
          <p:nvCxnSpPr>
            <p:cNvPr id="19" name="Straight Connector 1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9"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335521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BA45C82D-2DE8-453D-B525-71AA9DE8D838}" type="datetimeFigureOut">
              <a:rPr lang="id-ID" smtClean="0"/>
              <a:t>19/04/2023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92EACD-4C5B-40D5-9637-B5B929C45807}" type="slidenum">
              <a:rPr lang="id-ID" smtClean="0"/>
              <a:t>‹#›</a:t>
            </a:fld>
            <a:endParaRPr lang="id-ID"/>
          </a:p>
        </p:txBody>
      </p:sp>
      <p:grpSp>
        <p:nvGrpSpPr>
          <p:cNvPr id="18" name="Group 17"/>
          <p:cNvGrpSpPr/>
          <p:nvPr userDrawn="1"/>
        </p:nvGrpSpPr>
        <p:grpSpPr>
          <a:xfrm>
            <a:off x="-5751" y="-1019177"/>
            <a:ext cx="14457872" cy="7910423"/>
            <a:chOff x="0" y="-8467"/>
            <a:chExt cx="12192000" cy="6866467"/>
          </a:xfrm>
        </p:grpSpPr>
        <p:cxnSp>
          <p:nvCxnSpPr>
            <p:cNvPr id="19" name="Straight Connector 1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9"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111735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49598" y="1709738"/>
            <a:ext cx="9197851"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2149598" y="4589463"/>
            <a:ext cx="919785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5C82D-2DE8-453D-B525-71AA9DE8D838}" type="datetimeFigureOut">
              <a:rPr lang="id-ID" smtClean="0"/>
              <a:t>19/04/2023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92EACD-4C5B-40D5-9637-B5B929C45807}" type="slidenum">
              <a:rPr lang="id-ID" smtClean="0"/>
              <a:t>‹#›</a:t>
            </a:fld>
            <a:endParaRPr lang="id-ID"/>
          </a:p>
        </p:txBody>
      </p:sp>
      <p:grpSp>
        <p:nvGrpSpPr>
          <p:cNvPr id="18" name="Group 17"/>
          <p:cNvGrpSpPr/>
          <p:nvPr userDrawn="1"/>
        </p:nvGrpSpPr>
        <p:grpSpPr>
          <a:xfrm rot="10800000">
            <a:off x="-3572849" y="-6130080"/>
            <a:ext cx="25078097" cy="16695636"/>
            <a:chOff x="0" y="-165501"/>
            <a:chExt cx="12442674" cy="9034334"/>
          </a:xfrm>
        </p:grpSpPr>
        <p:cxnSp>
          <p:nvCxnSpPr>
            <p:cNvPr id="19" name="Straight Connector 1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435325" y="-165501"/>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511836" y="1519766"/>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120556" y="5600700"/>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 name="Picture 21"/>
          <p:cNvPicPr>
            <a:picLocks noChangeAspect="1"/>
          </p:cNvPicPr>
          <p:nvPr userDrawn="1"/>
        </p:nvPicPr>
        <p:blipFill>
          <a:blip r:embed="rId2"/>
          <a:srcRect/>
          <a:stretch>
            <a:fillRect/>
          </a:stretch>
        </p:blipFill>
        <p:spPr>
          <a:xfrm>
            <a:off x="5625863" y="534359"/>
            <a:ext cx="2116247" cy="656037"/>
          </a:xfrm>
          <a:prstGeom prst="rect">
            <a:avLst/>
          </a:prstGeom>
        </p:spPr>
      </p:pic>
    </p:spTree>
    <p:extLst>
      <p:ext uri="{BB962C8B-B14F-4D97-AF65-F5344CB8AC3E}">
        <p14:creationId xmlns:p14="http://schemas.microsoft.com/office/powerpoint/2010/main" val="190807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BA45C82D-2DE8-453D-B525-71AA9DE8D838}" type="datetimeFigureOut">
              <a:rPr lang="id-ID" smtClean="0"/>
              <a:t>19/04/2023</a:t>
            </a:fld>
            <a:endParaRPr lang="id-ID"/>
          </a:p>
        </p:txBody>
      </p:sp>
      <p:sp>
        <p:nvSpPr>
          <p:cNvPr id="6" name="Footer Placeholder 5"/>
          <p:cNvSpPr>
            <a:spLocks noGrp="1"/>
          </p:cNvSpPr>
          <p:nvPr>
            <p:ph type="ftr" sz="quarter" idx="11"/>
          </p:nvPr>
        </p:nvSpPr>
        <p:spPr/>
        <p:txBody>
          <a:bodyPr/>
          <a:lstStyle/>
          <a:p>
            <a:endParaRPr lang="id-ID" dirty="0"/>
          </a:p>
        </p:txBody>
      </p:sp>
      <p:sp>
        <p:nvSpPr>
          <p:cNvPr id="7" name="Slide Number Placeholder 6"/>
          <p:cNvSpPr>
            <a:spLocks noGrp="1"/>
          </p:cNvSpPr>
          <p:nvPr>
            <p:ph type="sldNum" sz="quarter" idx="12"/>
          </p:nvPr>
        </p:nvSpPr>
        <p:spPr/>
        <p:txBody>
          <a:bodyPr/>
          <a:lstStyle/>
          <a:p>
            <a:fld id="{7192EACD-4C5B-40D5-9637-B5B929C45807}" type="slidenum">
              <a:rPr lang="id-ID" smtClean="0"/>
              <a:t>‹#›</a:t>
            </a:fld>
            <a:endParaRPr lang="id-ID"/>
          </a:p>
        </p:txBody>
      </p:sp>
      <p:grpSp>
        <p:nvGrpSpPr>
          <p:cNvPr id="19" name="Group 18"/>
          <p:cNvGrpSpPr/>
          <p:nvPr userDrawn="1"/>
        </p:nvGrpSpPr>
        <p:grpSpPr>
          <a:xfrm rot="3722849">
            <a:off x="1534064" y="-1717440"/>
            <a:ext cx="14457872" cy="7910423"/>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37312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BA45C82D-2DE8-453D-B525-71AA9DE8D838}" type="datetimeFigureOut">
              <a:rPr lang="id-ID" smtClean="0"/>
              <a:t>19/04/2023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192EACD-4C5B-40D5-9637-B5B929C45807}" type="slidenum">
              <a:rPr lang="id-ID" smtClean="0"/>
              <a:t>‹#›</a:t>
            </a:fld>
            <a:endParaRPr lang="id-ID"/>
          </a:p>
        </p:txBody>
      </p:sp>
      <p:grpSp>
        <p:nvGrpSpPr>
          <p:cNvPr id="21" name="Group 20"/>
          <p:cNvGrpSpPr/>
          <p:nvPr userDrawn="1"/>
        </p:nvGrpSpPr>
        <p:grpSpPr>
          <a:xfrm rot="10800000">
            <a:off x="-2539690" y="-2173063"/>
            <a:ext cx="17423779" cy="9356276"/>
            <a:chOff x="0" y="-8467"/>
            <a:chExt cx="12192000" cy="6866467"/>
          </a:xfrm>
        </p:grpSpPr>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2" name="Picture 21"/>
          <p:cNvPicPr>
            <a:picLocks noChangeAspect="1"/>
          </p:cNvPicPr>
          <p:nvPr userDrawn="1"/>
        </p:nvPicPr>
        <p:blipFill>
          <a:blip r:embed="rId2"/>
          <a:srcRect/>
          <a:stretch>
            <a:fillRect/>
          </a:stretch>
        </p:blipFill>
        <p:spPr>
          <a:xfrm>
            <a:off x="9926937" y="124990"/>
            <a:ext cx="2116247" cy="656037"/>
          </a:xfrm>
          <a:prstGeom prst="rect">
            <a:avLst/>
          </a:prstGeom>
        </p:spPr>
      </p:pic>
    </p:spTree>
    <p:extLst>
      <p:ext uri="{BB962C8B-B14F-4D97-AF65-F5344CB8AC3E}">
        <p14:creationId xmlns:p14="http://schemas.microsoft.com/office/powerpoint/2010/main" val="423515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BA45C82D-2DE8-453D-B525-71AA9DE8D838}" type="datetimeFigureOut">
              <a:rPr lang="id-ID" smtClean="0"/>
              <a:t>19/04/2023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192EACD-4C5B-40D5-9637-B5B929C45807}" type="slidenum">
              <a:rPr lang="id-ID" smtClean="0"/>
              <a:t>‹#›</a:t>
            </a:fld>
            <a:endParaRPr lang="id-ID"/>
          </a:p>
        </p:txBody>
      </p:sp>
      <p:grpSp>
        <p:nvGrpSpPr>
          <p:cNvPr id="17" name="Group 16"/>
          <p:cNvGrpSpPr/>
          <p:nvPr userDrawn="1"/>
        </p:nvGrpSpPr>
        <p:grpSpPr>
          <a:xfrm>
            <a:off x="-5751" y="-1019177"/>
            <a:ext cx="14457872" cy="7910423"/>
            <a:chOff x="0" y="-8467"/>
            <a:chExt cx="12192000" cy="6866467"/>
          </a:xfrm>
        </p:grpSpPr>
        <p:cxnSp>
          <p:nvCxnSpPr>
            <p:cNvPr id="18" name="Straight Connector 1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8"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359817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5C82D-2DE8-453D-B525-71AA9DE8D838}" type="datetimeFigureOut">
              <a:rPr lang="id-ID" smtClean="0"/>
              <a:t>19/04/2023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192EACD-4C5B-40D5-9637-B5B929C45807}" type="slidenum">
              <a:rPr lang="id-ID" smtClean="0"/>
              <a:t>‹#›</a:t>
            </a:fld>
            <a:endParaRPr lang="id-ID"/>
          </a:p>
        </p:txBody>
      </p:sp>
      <p:grpSp>
        <p:nvGrpSpPr>
          <p:cNvPr id="7" name="Group 6"/>
          <p:cNvGrpSpPr/>
          <p:nvPr userDrawn="1"/>
        </p:nvGrpSpPr>
        <p:grpSpPr>
          <a:xfrm rot="19428514">
            <a:off x="-5678893" y="2766263"/>
            <a:ext cx="21873384" cy="7910423"/>
            <a:chOff x="0" y="-8467"/>
            <a:chExt cx="12192000" cy="6866467"/>
          </a:xfrm>
        </p:grpSpPr>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8"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209635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5C82D-2DE8-453D-B525-71AA9DE8D838}" type="datetimeFigureOut">
              <a:rPr lang="id-ID" smtClean="0"/>
              <a:t>19/04/2023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192EACD-4C5B-40D5-9637-B5B929C45807}" type="slidenum">
              <a:rPr lang="id-ID" smtClean="0"/>
              <a:t>‹#›</a:t>
            </a:fld>
            <a:endParaRPr lang="id-ID"/>
          </a:p>
        </p:txBody>
      </p:sp>
      <p:grpSp>
        <p:nvGrpSpPr>
          <p:cNvPr id="7" name="Group 6"/>
          <p:cNvGrpSpPr/>
          <p:nvPr userDrawn="1"/>
        </p:nvGrpSpPr>
        <p:grpSpPr>
          <a:xfrm>
            <a:off x="-24443041" y="-4237511"/>
            <a:ext cx="25343586" cy="12758057"/>
            <a:chOff x="0" y="-8467"/>
            <a:chExt cx="12192000" cy="6866467"/>
          </a:xfrm>
        </p:grpSpPr>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8" name="Picture 21"/>
          <p:cNvPicPr>
            <a:picLocks noChangeAspect="1"/>
          </p:cNvPicPr>
          <p:nvPr userDrawn="1"/>
        </p:nvPicPr>
        <p:blipFill>
          <a:blip r:embed="rId2"/>
          <a:srcRect/>
          <a:stretch>
            <a:fillRect/>
          </a:stretch>
        </p:blipFill>
        <p:spPr>
          <a:xfrm>
            <a:off x="9697392" y="258755"/>
            <a:ext cx="2116247" cy="656037"/>
          </a:xfrm>
          <a:prstGeom prst="rect">
            <a:avLst/>
          </a:prstGeom>
        </p:spPr>
      </p:pic>
    </p:spTree>
    <p:extLst>
      <p:ext uri="{BB962C8B-B14F-4D97-AF65-F5344CB8AC3E}">
        <p14:creationId xmlns:p14="http://schemas.microsoft.com/office/powerpoint/2010/main" val="412077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45C82D-2DE8-453D-B525-71AA9DE8D838}" type="datetimeFigureOut">
              <a:rPr lang="id-ID" smtClean="0"/>
              <a:t>19/04/2023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192EACD-4C5B-40D5-9637-B5B929C45807}" type="slidenum">
              <a:rPr lang="id-ID" smtClean="0"/>
              <a:t>‹#›</a:t>
            </a:fld>
            <a:endParaRPr lang="id-ID"/>
          </a:p>
        </p:txBody>
      </p:sp>
      <p:grpSp>
        <p:nvGrpSpPr>
          <p:cNvPr id="19" name="Group 18"/>
          <p:cNvGrpSpPr/>
          <p:nvPr userDrawn="1"/>
        </p:nvGrpSpPr>
        <p:grpSpPr>
          <a:xfrm rot="10800000">
            <a:off x="-3039898" y="-3366656"/>
            <a:ext cx="19415970" cy="1159815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 name="Picture 21"/>
          <p:cNvPicPr>
            <a:picLocks noChangeAspect="1"/>
          </p:cNvPicPr>
          <p:nvPr userDrawn="1"/>
        </p:nvPicPr>
        <p:blipFill>
          <a:blip r:embed="rId2"/>
          <a:srcRect/>
          <a:stretch>
            <a:fillRect/>
          </a:stretch>
        </p:blipFill>
        <p:spPr>
          <a:xfrm>
            <a:off x="9890362" y="164106"/>
            <a:ext cx="2116247" cy="656037"/>
          </a:xfrm>
          <a:prstGeom prst="rect">
            <a:avLst/>
          </a:prstGeom>
        </p:spPr>
      </p:pic>
    </p:spTree>
    <p:extLst>
      <p:ext uri="{BB962C8B-B14F-4D97-AF65-F5344CB8AC3E}">
        <p14:creationId xmlns:p14="http://schemas.microsoft.com/office/powerpoint/2010/main" val="20808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45C82D-2DE8-453D-B525-71AA9DE8D838}" type="datetimeFigureOut">
              <a:rPr lang="id-ID" smtClean="0"/>
              <a:t>19/04/2023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192EACD-4C5B-40D5-9637-B5B929C45807}" type="slidenum">
              <a:rPr lang="id-ID" smtClean="0"/>
              <a:t>‹#›</a:t>
            </a:fld>
            <a:endParaRPr lang="id-ID"/>
          </a:p>
        </p:txBody>
      </p:sp>
      <p:grpSp>
        <p:nvGrpSpPr>
          <p:cNvPr id="19" name="Group 18"/>
          <p:cNvGrpSpPr/>
          <p:nvPr userDrawn="1"/>
        </p:nvGrpSpPr>
        <p:grpSpPr>
          <a:xfrm rot="5400000">
            <a:off x="-1514221" y="-5185538"/>
            <a:ext cx="15220444" cy="14055515"/>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24620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5C82D-2DE8-453D-B525-71AA9DE8D838}" type="datetimeFigureOut">
              <a:rPr lang="id-ID" smtClean="0"/>
              <a:t>19/04/2023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2EACD-4C5B-40D5-9637-B5B929C45807}" type="slidenum">
              <a:rPr lang="id-ID" smtClean="0"/>
              <a:t>‹#›</a:t>
            </a:fld>
            <a:endParaRPr lang="id-ID"/>
          </a:p>
        </p:txBody>
      </p:sp>
      <p:sp>
        <p:nvSpPr>
          <p:cNvPr id="9" name="Rectangle 8"/>
          <p:cNvSpPr/>
          <p:nvPr/>
        </p:nvSpPr>
        <p:spPr>
          <a:xfrm>
            <a:off x="0" y="6777483"/>
            <a:ext cx="12192000" cy="232914"/>
          </a:xfrm>
          <a:prstGeom prst="rect">
            <a:avLst/>
          </a:prstGeom>
          <a:solidFill>
            <a:srgbClr val="3866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99760176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60"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legreya Bold" panose="020B060402020202020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legreya Bold" panose="020B060402020202020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604020202020204" charset="0"/>
          <a:ea typeface="Open Sans Light" panose="020B0604020202020204" charset="0"/>
          <a:cs typeface="Open Sans Light" panose="020B0604020202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604020202020204" charset="0"/>
          <a:ea typeface="Open Sans Light" panose="020B0604020202020204" charset="0"/>
          <a:cs typeface="Open Sans Light" panose="020B0604020202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604020202020204" charset="0"/>
          <a:ea typeface="Open Sans Light" panose="020B0604020202020204" charset="0"/>
          <a:cs typeface="Open Sans Light" panose="020B0604020202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604020202020204" charset="0"/>
          <a:ea typeface="Open Sans Light" panose="020B0604020202020204" charset="0"/>
          <a:cs typeface="Open Sans Light" panose="020B0604020202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929" y="548622"/>
            <a:ext cx="9144000" cy="2387600"/>
          </a:xfrm>
        </p:spPr>
        <p:txBody>
          <a:bodyPr/>
          <a:lstStyle/>
          <a:p>
            <a:pPr algn="r"/>
            <a:r>
              <a:rPr lang="id-ID">
                <a:solidFill>
                  <a:srgbClr val="154B7C"/>
                </a:solidFill>
                <a:latin typeface="Adobe Fan Heiti Std B" pitchFamily="34" charset="-128"/>
                <a:ea typeface="Adobe Fan Heiti Std B" pitchFamily="34" charset="-128"/>
              </a:rPr>
              <a:t>Struktur Data &amp; Algoritma</a:t>
            </a:r>
          </a:p>
        </p:txBody>
      </p:sp>
      <p:sp>
        <p:nvSpPr>
          <p:cNvPr id="3" name="Subtitle 2"/>
          <p:cNvSpPr>
            <a:spLocks noGrp="1"/>
          </p:cNvSpPr>
          <p:nvPr>
            <p:ph type="subTitle" idx="1"/>
          </p:nvPr>
        </p:nvSpPr>
        <p:spPr/>
        <p:txBody>
          <a:bodyPr/>
          <a:lstStyle/>
          <a:p>
            <a:pPr algn="r"/>
            <a:r>
              <a:rPr lang="id-ID" b="1">
                <a:solidFill>
                  <a:srgbClr val="154B7C"/>
                </a:solidFill>
                <a:latin typeface="Adobe Fan Heiti Std B" pitchFamily="34" charset="-128"/>
                <a:ea typeface="Adobe Fan Heiti Std B" pitchFamily="34" charset="-128"/>
              </a:rPr>
              <a:t>PERTEMUAN</a:t>
            </a:r>
            <a:r>
              <a:rPr lang="en-US" b="1">
                <a:solidFill>
                  <a:srgbClr val="154B7C"/>
                </a:solidFill>
                <a:latin typeface="Adobe Fan Heiti Std B" pitchFamily="34" charset="-128"/>
                <a:ea typeface="Adobe Fan Heiti Std B" pitchFamily="34" charset="-128"/>
              </a:rPr>
              <a:t> 3</a:t>
            </a:r>
          </a:p>
          <a:p>
            <a:pPr algn="r"/>
            <a:endParaRPr lang="id-ID" sz="1000" b="1">
              <a:solidFill>
                <a:srgbClr val="154B7C"/>
              </a:solidFill>
              <a:latin typeface="Adobe Fan Heiti Std B" pitchFamily="34" charset="-128"/>
              <a:ea typeface="Adobe Fan Heiti Std B" pitchFamily="34" charset="-128"/>
            </a:endParaRPr>
          </a:p>
          <a:p>
            <a:pPr algn="r"/>
            <a:r>
              <a:rPr lang="id-ID" b="1">
                <a:solidFill>
                  <a:srgbClr val="154B7C"/>
                </a:solidFill>
                <a:latin typeface="Adobe Fan Heiti Std B" pitchFamily="34" charset="-128"/>
                <a:ea typeface="Adobe Fan Heiti Std B" pitchFamily="34" charset="-128"/>
              </a:rPr>
              <a:t>CATUR NUGROHO, M.KOM</a:t>
            </a:r>
          </a:p>
          <a:p>
            <a:endParaRPr lang="id-ID"/>
          </a:p>
        </p:txBody>
      </p:sp>
    </p:spTree>
    <p:extLst>
      <p:ext uri="{BB962C8B-B14F-4D97-AF65-F5344CB8AC3E}">
        <p14:creationId xmlns:p14="http://schemas.microsoft.com/office/powerpoint/2010/main" val="607510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Rectangle 1"/>
          <p:cNvSpPr/>
          <p:nvPr/>
        </p:nvSpPr>
        <p:spPr>
          <a:xfrm>
            <a:off x="1674652" y="1255059"/>
            <a:ext cx="2493936" cy="41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90165" y="731839"/>
            <a:ext cx="3185809" cy="461665"/>
          </a:xfrm>
          <a:prstGeom prst="rect">
            <a:avLst/>
          </a:prstGeom>
        </p:spPr>
        <p:txBody>
          <a:bodyPr wrap="none">
            <a:spAutoFit/>
          </a:bodyPr>
          <a:lstStyle/>
          <a:p>
            <a:r>
              <a:rPr lang="en-US" sz="2400" b="1" u="sng"/>
              <a:t>PERCABANGAN GANDA</a:t>
            </a:r>
          </a:p>
        </p:txBody>
      </p:sp>
      <p:sp>
        <p:nvSpPr>
          <p:cNvPr id="9" name="Rectangle 8"/>
          <p:cNvSpPr/>
          <p:nvPr/>
        </p:nvSpPr>
        <p:spPr>
          <a:xfrm>
            <a:off x="1990165" y="1193504"/>
            <a:ext cx="7449670" cy="400110"/>
          </a:xfrm>
          <a:prstGeom prst="rect">
            <a:avLst/>
          </a:prstGeom>
        </p:spPr>
        <p:txBody>
          <a:bodyPr wrap="square">
            <a:spAutoFit/>
          </a:bodyPr>
          <a:lstStyle/>
          <a:p>
            <a:pPr algn="just"/>
            <a:r>
              <a:rPr lang="en-US" sz="2000"/>
              <a:t>Kondisi/syarat selalu digunakan operator relasional </a:t>
            </a:r>
          </a:p>
        </p:txBody>
      </p:sp>
      <p:graphicFrame>
        <p:nvGraphicFramePr>
          <p:cNvPr id="5" name="Table 4"/>
          <p:cNvGraphicFramePr>
            <a:graphicFrameLocks noGrp="1"/>
          </p:cNvGraphicFramePr>
          <p:nvPr>
            <p:extLst>
              <p:ext uri="{D42A27DB-BD31-4B8C-83A1-F6EECF244321}">
                <p14:modId xmlns:p14="http://schemas.microsoft.com/office/powerpoint/2010/main" val="4157021456"/>
              </p:ext>
            </p:extLst>
          </p:nvPr>
        </p:nvGraphicFramePr>
        <p:xfrm>
          <a:off x="2076823" y="1741841"/>
          <a:ext cx="3759201" cy="2595880"/>
        </p:xfrm>
        <a:graphic>
          <a:graphicData uri="http://schemas.openxmlformats.org/drawingml/2006/table">
            <a:tbl>
              <a:tblPr firstRow="1" bandRow="1">
                <a:tableStyleId>{93296810-A885-4BE3-A3E7-6D5BEEA58F35}</a:tableStyleId>
              </a:tblPr>
              <a:tblGrid>
                <a:gridCol w="1446306">
                  <a:extLst>
                    <a:ext uri="{9D8B030D-6E8A-4147-A177-3AD203B41FA5}">
                      <a16:colId xmlns:a16="http://schemas.microsoft.com/office/drawing/2014/main" val="20000"/>
                    </a:ext>
                  </a:extLst>
                </a:gridCol>
                <a:gridCol w="2312895">
                  <a:extLst>
                    <a:ext uri="{9D8B030D-6E8A-4147-A177-3AD203B41FA5}">
                      <a16:colId xmlns:a16="http://schemas.microsoft.com/office/drawing/2014/main" val="20001"/>
                    </a:ext>
                  </a:extLst>
                </a:gridCol>
              </a:tblGrid>
              <a:tr h="370840">
                <a:tc>
                  <a:txBody>
                    <a:bodyPr/>
                    <a:lstStyle/>
                    <a:p>
                      <a:pPr algn="ctr"/>
                      <a:r>
                        <a:rPr lang="en-US">
                          <a:solidFill>
                            <a:schemeClr val="tx1"/>
                          </a:solidFill>
                        </a:rPr>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solidFill>
                            <a:schemeClr val="tx1"/>
                          </a:solidFill>
                        </a:rPr>
                        <a:t>Arti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70840">
                <a:tc>
                  <a:txBody>
                    <a:bodyPr/>
                    <a:lstStyle/>
                    <a:p>
                      <a:pPr algn="ctr"/>
                      <a:r>
                        <a:rPr lang="en-US"/>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Lebih besar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Lebih kecil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Sama dengan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Lebih atau sama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Kurang atau sama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Tidak sama dengan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6008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Rectangle 1"/>
          <p:cNvSpPr/>
          <p:nvPr/>
        </p:nvSpPr>
        <p:spPr>
          <a:xfrm>
            <a:off x="1674652" y="1255059"/>
            <a:ext cx="2493936" cy="41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90165" y="731839"/>
            <a:ext cx="4365362" cy="461665"/>
          </a:xfrm>
          <a:prstGeom prst="rect">
            <a:avLst/>
          </a:prstGeom>
        </p:spPr>
        <p:txBody>
          <a:bodyPr wrap="none">
            <a:spAutoFit/>
          </a:bodyPr>
          <a:lstStyle/>
          <a:p>
            <a:r>
              <a:rPr lang="en-US" sz="2400" b="1" u="sng"/>
              <a:t>PERCABANGAN LEBIH DARI DUA </a:t>
            </a:r>
          </a:p>
        </p:txBody>
      </p:sp>
      <p:sp>
        <p:nvSpPr>
          <p:cNvPr id="9" name="Rectangle 8"/>
          <p:cNvSpPr/>
          <p:nvPr/>
        </p:nvSpPr>
        <p:spPr>
          <a:xfrm>
            <a:off x="1990165" y="1193504"/>
            <a:ext cx="8406902" cy="1323439"/>
          </a:xfrm>
          <a:prstGeom prst="rect">
            <a:avLst/>
          </a:prstGeom>
        </p:spPr>
        <p:txBody>
          <a:bodyPr wrap="square">
            <a:spAutoFit/>
          </a:bodyPr>
          <a:lstStyle/>
          <a:p>
            <a:pPr algn="just"/>
            <a:r>
              <a:rPr lang="en-US" sz="2000">
                <a:latin typeface="Bahnschrift Light" panose="020B0502040204020203" pitchFamily="34" charset="0"/>
              </a:rPr>
              <a:t>Pada dasarnya hanya terdapat DUA jenis seleksi dalam struktur algoritma pemrograman, Struktur seleksi dapat dikembangkan menjadi bentuk yang tidak terbatas dan dapat dikombinasikan kedalam bentuk perulangan selama notasi penulisannya tidak terdapat kesalahan.</a:t>
            </a:r>
          </a:p>
        </p:txBody>
      </p:sp>
      <p:sp>
        <p:nvSpPr>
          <p:cNvPr id="3" name="Rectangle 2"/>
          <p:cNvSpPr/>
          <p:nvPr/>
        </p:nvSpPr>
        <p:spPr>
          <a:xfrm>
            <a:off x="2124635" y="2938226"/>
            <a:ext cx="7413811" cy="2308324"/>
          </a:xfrm>
          <a:prstGeom prst="rect">
            <a:avLst/>
          </a:prstGeom>
        </p:spPr>
        <p:txBody>
          <a:bodyPr wrap="square">
            <a:spAutoFit/>
          </a:bodyPr>
          <a:lstStyle/>
          <a:p>
            <a:r>
              <a:rPr lang="en-US" b="1">
                <a:solidFill>
                  <a:srgbClr val="FF0000"/>
                </a:solidFill>
                <a:latin typeface="Courier New" panose="02070309020205020404" pitchFamily="49" charset="0"/>
                <a:cs typeface="Courier New" panose="02070309020205020404" pitchFamily="49" charset="0"/>
              </a:rPr>
              <a:t>if</a:t>
            </a:r>
            <a:r>
              <a:rPr lang="en-US" b="1">
                <a:latin typeface="Courier New" panose="02070309020205020404" pitchFamily="49" charset="0"/>
                <a:cs typeface="Courier New" panose="02070309020205020404" pitchFamily="49" charset="0"/>
              </a:rPr>
              <a:t> (kondisi_1)</a:t>
            </a:r>
          </a:p>
          <a:p>
            <a:r>
              <a:rPr lang="en-US">
                <a:latin typeface="Courier New" panose="02070309020205020404" pitchFamily="49" charset="0"/>
                <a:cs typeface="Courier New" panose="02070309020205020404" pitchFamily="49" charset="0"/>
              </a:rPr>
              <a:t>{statemen_jika_kondisi_1_terpenuhi;}</a:t>
            </a:r>
          </a:p>
          <a:p>
            <a:r>
              <a:rPr lang="en-US" b="1">
                <a:solidFill>
                  <a:srgbClr val="FF0000"/>
                </a:solidFill>
                <a:latin typeface="Courier New" panose="02070309020205020404" pitchFamily="49" charset="0"/>
                <a:cs typeface="Courier New" panose="02070309020205020404" pitchFamily="49" charset="0"/>
              </a:rPr>
              <a:t>else if </a:t>
            </a:r>
            <a:r>
              <a:rPr lang="en-US" b="1">
                <a:latin typeface="Courier New" panose="02070309020205020404" pitchFamily="49" charset="0"/>
                <a:cs typeface="Courier New" panose="02070309020205020404" pitchFamily="49" charset="0"/>
              </a:rPr>
              <a:t>(kondisi_2)</a:t>
            </a:r>
          </a:p>
          <a:p>
            <a:r>
              <a:rPr lang="en-US">
                <a:latin typeface="Courier New" panose="02070309020205020404" pitchFamily="49" charset="0"/>
                <a:cs typeface="Courier New" panose="02070309020205020404" pitchFamily="49" charset="0"/>
              </a:rPr>
              <a:t>{statemen_jika_kondisi_2_terpenuhi;}</a:t>
            </a:r>
          </a:p>
          <a:p>
            <a:r>
              <a:rPr lang="en-US" b="1">
                <a:solidFill>
                  <a:srgbClr val="FF0000"/>
                </a:solidFill>
                <a:latin typeface="Courier New" panose="02070309020205020404" pitchFamily="49" charset="0"/>
                <a:cs typeface="Courier New" panose="02070309020205020404" pitchFamily="49" charset="0"/>
              </a:rPr>
              <a:t>else if </a:t>
            </a:r>
            <a:r>
              <a:rPr lang="en-US" b="1">
                <a:latin typeface="Courier New" panose="02070309020205020404" pitchFamily="49" charset="0"/>
                <a:cs typeface="Courier New" panose="02070309020205020404" pitchFamily="49" charset="0"/>
              </a:rPr>
              <a:t>(kondisi_3)</a:t>
            </a:r>
          </a:p>
          <a:p>
            <a:r>
              <a:rPr lang="en-US">
                <a:latin typeface="Courier New" panose="02070309020205020404" pitchFamily="49" charset="0"/>
                <a:cs typeface="Courier New" panose="02070309020205020404" pitchFamily="49" charset="0"/>
              </a:rPr>
              <a:t>{statemen_jika_kondisi_3_terpenuhi;}</a:t>
            </a:r>
          </a:p>
          <a:p>
            <a:r>
              <a:rPr lang="en-US" b="1">
                <a:solidFill>
                  <a:srgbClr val="FF0000"/>
                </a:solidFill>
                <a:latin typeface="Courier New" panose="02070309020205020404" pitchFamily="49" charset="0"/>
                <a:cs typeface="Courier New" panose="02070309020205020404" pitchFamily="49" charset="0"/>
              </a:rPr>
              <a:t>else</a:t>
            </a:r>
          </a:p>
          <a:p>
            <a:r>
              <a:rPr lang="en-US">
                <a:latin typeface="Courier New" panose="02070309020205020404" pitchFamily="49" charset="0"/>
                <a:cs typeface="Courier New" panose="02070309020205020404" pitchFamily="49" charset="0"/>
              </a:rPr>
              <a:t>{statemen_jika_semua_kondisi_diatas_tdk_terpenuhi;}</a:t>
            </a:r>
          </a:p>
        </p:txBody>
      </p:sp>
    </p:spTree>
    <p:extLst>
      <p:ext uri="{BB962C8B-B14F-4D97-AF65-F5344CB8AC3E}">
        <p14:creationId xmlns:p14="http://schemas.microsoft.com/office/powerpoint/2010/main" val="318674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Rectangle 1"/>
          <p:cNvSpPr/>
          <p:nvPr/>
        </p:nvSpPr>
        <p:spPr>
          <a:xfrm>
            <a:off x="1674652" y="1255059"/>
            <a:ext cx="2493936" cy="41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90165" y="731839"/>
            <a:ext cx="4365362" cy="461665"/>
          </a:xfrm>
          <a:prstGeom prst="rect">
            <a:avLst/>
          </a:prstGeom>
        </p:spPr>
        <p:txBody>
          <a:bodyPr wrap="none">
            <a:spAutoFit/>
          </a:bodyPr>
          <a:lstStyle/>
          <a:p>
            <a:r>
              <a:rPr lang="en-US" sz="2400" b="1" u="sng"/>
              <a:t>PERCABANGAN LEBIH DARI DUA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096" y="1193504"/>
            <a:ext cx="5046133" cy="4306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14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1591106" y="858533"/>
            <a:ext cx="10520212" cy="369332"/>
          </a:xfrm>
          <a:prstGeom prst="rect">
            <a:avLst/>
          </a:prstGeom>
        </p:spPr>
        <p:txBody>
          <a:bodyPr wrap="square">
            <a:spAutoFit/>
          </a:bodyPr>
          <a:lstStyle/>
          <a:p>
            <a:endParaRPr lang="en-US" b="1">
              <a:latin typeface="Candara Light" panose="020E0502030303020204" pitchFamily="34" charset="0"/>
              <a:ea typeface="Source Sans Pro SemiBold" panose="020B0603030403020204" pitchFamily="34" charset="0"/>
            </a:endParaRPr>
          </a:p>
        </p:txBody>
      </p:sp>
      <p:sp>
        <p:nvSpPr>
          <p:cNvPr id="5" name="Rectangle 4"/>
          <p:cNvSpPr/>
          <p:nvPr/>
        </p:nvSpPr>
        <p:spPr>
          <a:xfrm>
            <a:off x="1674652" y="853748"/>
            <a:ext cx="7209372" cy="30269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1748118" y="1005097"/>
            <a:ext cx="2277035" cy="312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48118" y="476466"/>
            <a:ext cx="1681229" cy="523220"/>
          </a:xfrm>
          <a:prstGeom prst="rect">
            <a:avLst/>
          </a:prstGeom>
        </p:spPr>
        <p:txBody>
          <a:bodyPr wrap="none">
            <a:spAutoFit/>
          </a:bodyPr>
          <a:lstStyle/>
          <a:p>
            <a:r>
              <a:rPr lang="en-US" sz="2800" b="1"/>
              <a:t>NESTED IF</a:t>
            </a:r>
          </a:p>
        </p:txBody>
      </p:sp>
      <p:sp>
        <p:nvSpPr>
          <p:cNvPr id="9" name="Rectangle 8"/>
          <p:cNvSpPr/>
          <p:nvPr/>
        </p:nvSpPr>
        <p:spPr>
          <a:xfrm>
            <a:off x="1756174" y="1050192"/>
            <a:ext cx="8048226" cy="2677656"/>
          </a:xfrm>
          <a:prstGeom prst="rect">
            <a:avLst/>
          </a:prstGeom>
        </p:spPr>
        <p:txBody>
          <a:bodyPr wrap="square">
            <a:spAutoFit/>
          </a:bodyPr>
          <a:lstStyle/>
          <a:p>
            <a:pPr algn="just"/>
            <a:r>
              <a:rPr lang="en-US" sz="2400"/>
              <a:t>Nested if atau struktur if bersyarang atau struktur if dalam if digunakan untuk menyelesaikan masalah-masalah yang memiliki lebih dari dua cabang. Seperti halnya struktur </a:t>
            </a:r>
            <a:r>
              <a:rPr lang="en-US" sz="2400" b="1">
                <a:solidFill>
                  <a:srgbClr val="FF0000"/>
                </a:solidFill>
              </a:rPr>
              <a:t>If-Then</a:t>
            </a:r>
            <a:r>
              <a:rPr lang="en-US" sz="2400"/>
              <a:t> ataupun </a:t>
            </a:r>
            <a:r>
              <a:rPr lang="en-US" sz="2400" b="1">
                <a:solidFill>
                  <a:srgbClr val="FF0000"/>
                </a:solidFill>
              </a:rPr>
              <a:t>If Then-Else, </a:t>
            </a:r>
            <a:r>
              <a:rPr lang="en-US" sz="2400"/>
              <a:t>alternatif-alternatif dalam nested if bisa berupa alternatif hanya terdiri dari satu proses atau aksi (tunggal) atau alternatif yang terdiri dari sejumlah proses atau aksi (jamak) ataupun kombinasi antar keduanya.</a:t>
            </a:r>
          </a:p>
        </p:txBody>
      </p:sp>
    </p:spTree>
    <p:extLst>
      <p:ext uri="{BB962C8B-B14F-4D97-AF65-F5344CB8AC3E}">
        <p14:creationId xmlns:p14="http://schemas.microsoft.com/office/powerpoint/2010/main" val="48993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p:cNvSpPr/>
          <p:nvPr/>
        </p:nvSpPr>
        <p:spPr>
          <a:xfrm>
            <a:off x="1674652" y="221604"/>
            <a:ext cx="1608774" cy="461665"/>
          </a:xfrm>
          <a:prstGeom prst="rect">
            <a:avLst/>
          </a:prstGeom>
        </p:spPr>
        <p:txBody>
          <a:bodyPr wrap="none">
            <a:spAutoFit/>
          </a:bodyPr>
          <a:lstStyle/>
          <a:p>
            <a:r>
              <a:rPr lang="en-US" sz="2400" b="1"/>
              <a:t>SWITCH (1)</a:t>
            </a:r>
          </a:p>
        </p:txBody>
      </p:sp>
      <p:sp>
        <p:nvSpPr>
          <p:cNvPr id="2" name="Rectangle 1"/>
          <p:cNvSpPr/>
          <p:nvPr/>
        </p:nvSpPr>
        <p:spPr>
          <a:xfrm>
            <a:off x="1674652" y="1255059"/>
            <a:ext cx="2493936" cy="41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74652" y="853748"/>
            <a:ext cx="7209372" cy="30269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1748118" y="1005097"/>
            <a:ext cx="2277035" cy="312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48117" y="1025577"/>
            <a:ext cx="7901828" cy="2554545"/>
          </a:xfrm>
          <a:prstGeom prst="rect">
            <a:avLst/>
          </a:prstGeom>
        </p:spPr>
        <p:txBody>
          <a:bodyPr wrap="square">
            <a:spAutoFit/>
          </a:bodyPr>
          <a:lstStyle/>
          <a:p>
            <a:pPr marL="342900" indent="-342900">
              <a:buBlip>
                <a:blip r:embed="rId3"/>
              </a:buBlip>
            </a:pPr>
            <a:r>
              <a:rPr lang="en-US" sz="2000">
                <a:latin typeface="Bahnschrift Light" panose="020B0502040204020203" pitchFamily="34" charset="0"/>
              </a:rPr>
              <a:t>Selain menggunakan struktur if, percabangan menggunakan switch.</a:t>
            </a:r>
          </a:p>
          <a:p>
            <a:pPr marL="342900" indent="-342900">
              <a:buBlip>
                <a:blip r:embed="rId3"/>
              </a:buBlip>
            </a:pPr>
            <a:r>
              <a:rPr lang="en-US" sz="2000">
                <a:latin typeface="Bahnschrift Light" panose="020B0502040204020203" pitchFamily="34" charset="0"/>
              </a:rPr>
              <a:t>struktur percabangan IF, lebih cocok digunakan jika kondisi yang diperiksa sangat banyak</a:t>
            </a:r>
          </a:p>
          <a:p>
            <a:pPr marL="342900" indent="-342900">
              <a:buBlip>
                <a:blip r:embed="rId3"/>
              </a:buBlip>
            </a:pPr>
            <a:r>
              <a:rPr lang="en-US" sz="2000">
                <a:latin typeface="Bahnschrift Light" panose="020B0502040204020203" pitchFamily="34" charset="0"/>
              </a:rPr>
              <a:t>Digunakan untuk menyederhanakan </a:t>
            </a:r>
            <a:r>
              <a:rPr lang="en-US" sz="2000">
                <a:solidFill>
                  <a:srgbClr val="FF0000"/>
                </a:solidFill>
                <a:latin typeface="Bahnschrift Light" panose="020B0502040204020203" pitchFamily="34" charset="0"/>
              </a:rPr>
              <a:t>if..else if..</a:t>
            </a:r>
          </a:p>
          <a:p>
            <a:pPr marL="342900" indent="-342900">
              <a:buBlip>
                <a:blip r:embed="rId3"/>
              </a:buBlip>
            </a:pPr>
            <a:r>
              <a:rPr lang="en-US" sz="2000">
                <a:latin typeface="Bahnschrift Light" panose="020B0502040204020203" pitchFamily="34" charset="0"/>
              </a:rPr>
              <a:t>Mempunyai banyak kondisi.</a:t>
            </a:r>
          </a:p>
          <a:p>
            <a:pPr marL="342900" indent="-342900">
              <a:buBlip>
                <a:blip r:embed="rId3"/>
              </a:buBlip>
            </a:pPr>
            <a:r>
              <a:rPr lang="en-US" sz="2000">
                <a:latin typeface="Bahnschrift Light" panose="020B0502040204020203" pitchFamily="34" charset="0"/>
              </a:rPr>
              <a:t>Kondisi yang diperiksa harus berupa data ordinal (bertipe integer atau char), dan tidak boleh bertipe real</a:t>
            </a:r>
          </a:p>
        </p:txBody>
      </p:sp>
    </p:spTree>
    <p:extLst>
      <p:ext uri="{BB962C8B-B14F-4D97-AF65-F5344CB8AC3E}">
        <p14:creationId xmlns:p14="http://schemas.microsoft.com/office/powerpoint/2010/main" val="273828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p:cNvSpPr/>
          <p:nvPr/>
        </p:nvSpPr>
        <p:spPr>
          <a:xfrm>
            <a:off x="1674652" y="221604"/>
            <a:ext cx="1260923" cy="461665"/>
          </a:xfrm>
          <a:prstGeom prst="rect">
            <a:avLst/>
          </a:prstGeom>
        </p:spPr>
        <p:txBody>
          <a:bodyPr wrap="none">
            <a:spAutoFit/>
          </a:bodyPr>
          <a:lstStyle/>
          <a:p>
            <a:r>
              <a:rPr lang="en-US" sz="2400" b="1"/>
              <a:t>SWITCH </a:t>
            </a:r>
          </a:p>
        </p:txBody>
      </p:sp>
      <p:sp>
        <p:nvSpPr>
          <p:cNvPr id="2" name="Rectangle 1"/>
          <p:cNvSpPr/>
          <p:nvPr/>
        </p:nvSpPr>
        <p:spPr>
          <a:xfrm>
            <a:off x="1674652" y="1255059"/>
            <a:ext cx="2493936" cy="41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74652" y="853748"/>
            <a:ext cx="7209372" cy="30269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1748118" y="1005097"/>
            <a:ext cx="2277035" cy="312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35004" y="1000176"/>
            <a:ext cx="6096000" cy="3139321"/>
          </a:xfrm>
          <a:prstGeom prst="rect">
            <a:avLst/>
          </a:prstGeom>
        </p:spPr>
        <p:txBody>
          <a:bodyPr>
            <a:spAutoFit/>
          </a:bodyPr>
          <a:lstStyle/>
          <a:p>
            <a:r>
              <a:rPr lang="en-US" b="1">
                <a:latin typeface="Courier New" panose="02070309020205020404" pitchFamily="49" charset="0"/>
                <a:cs typeface="Courier New" panose="02070309020205020404" pitchFamily="49" charset="0"/>
              </a:rPr>
              <a:t>switch</a:t>
            </a:r>
            <a:r>
              <a:rPr lang="en-US">
                <a:latin typeface="Courier New" panose="02070309020205020404" pitchFamily="49" charset="0"/>
                <a:cs typeface="Courier New" panose="02070309020205020404" pitchFamily="49" charset="0"/>
              </a:rPr>
              <a:t> (ekspresi) {</a:t>
            </a:r>
          </a:p>
          <a:p>
            <a:r>
              <a:rPr lang="en-US" b="1">
                <a:latin typeface="Courier New" panose="02070309020205020404" pitchFamily="49" charset="0"/>
                <a:cs typeface="Courier New" panose="02070309020205020404" pitchFamily="49" charset="0"/>
              </a:rPr>
              <a:t>case</a:t>
            </a:r>
            <a:r>
              <a:rPr lang="en-US">
                <a:latin typeface="Courier New" panose="02070309020205020404" pitchFamily="49" charset="0"/>
                <a:cs typeface="Courier New" panose="02070309020205020404" pitchFamily="49" charset="0"/>
              </a:rPr>
              <a:t> nilai_konstanta1 :</a:t>
            </a:r>
          </a:p>
          <a:p>
            <a:r>
              <a:rPr lang="en-US" b="1">
                <a:latin typeface="Courier New" panose="02070309020205020404" pitchFamily="49" charset="0"/>
                <a:cs typeface="Courier New" panose="02070309020205020404" pitchFamily="49" charset="0"/>
              </a:rPr>
              <a:t>statemen</a:t>
            </a:r>
            <a:r>
              <a:rPr lang="en-US">
                <a:latin typeface="Courier New" panose="02070309020205020404" pitchFamily="49" charset="0"/>
                <a:cs typeface="Courier New" panose="02070309020205020404" pitchFamily="49" charset="0"/>
              </a:rPr>
              <a:t>(pernyataan);</a:t>
            </a:r>
          </a:p>
          <a:p>
            <a:r>
              <a:rPr lang="en-US" b="1">
                <a:latin typeface="Courier New" panose="02070309020205020404" pitchFamily="49" charset="0"/>
                <a:cs typeface="Courier New" panose="02070309020205020404" pitchFamily="49" charset="0"/>
              </a:rPr>
              <a:t>break</a:t>
            </a:r>
            <a:r>
              <a:rPr lang="en-US">
                <a:latin typeface="Courier New" panose="02070309020205020404" pitchFamily="49" charset="0"/>
                <a:cs typeface="Courier New" panose="02070309020205020404" pitchFamily="49" charset="0"/>
              </a:rPr>
              <a:t>;</a:t>
            </a:r>
          </a:p>
          <a:p>
            <a:r>
              <a:rPr lang="en-US" b="1">
                <a:latin typeface="Courier New" panose="02070309020205020404" pitchFamily="49" charset="0"/>
                <a:cs typeface="Courier New" panose="02070309020205020404" pitchFamily="49" charset="0"/>
              </a:rPr>
              <a:t>case</a:t>
            </a:r>
            <a:r>
              <a:rPr lang="en-US">
                <a:latin typeface="Courier New" panose="02070309020205020404" pitchFamily="49" charset="0"/>
                <a:cs typeface="Courier New" panose="02070309020205020404" pitchFamily="49" charset="0"/>
              </a:rPr>
              <a:t> nilai_konstanta2 :</a:t>
            </a:r>
          </a:p>
          <a:p>
            <a:r>
              <a:rPr lang="en-US" b="1">
                <a:latin typeface="Courier New" panose="02070309020205020404" pitchFamily="49" charset="0"/>
                <a:cs typeface="Courier New" panose="02070309020205020404" pitchFamily="49" charset="0"/>
              </a:rPr>
              <a:t>statemen</a:t>
            </a:r>
            <a:r>
              <a:rPr lang="en-US">
                <a:latin typeface="Courier New" panose="02070309020205020404" pitchFamily="49" charset="0"/>
                <a:cs typeface="Courier New" panose="02070309020205020404" pitchFamily="49" charset="0"/>
              </a:rPr>
              <a:t>(pernyataan);</a:t>
            </a:r>
          </a:p>
          <a:p>
            <a:r>
              <a:rPr lang="en-US" b="1">
                <a:latin typeface="Courier New" panose="02070309020205020404" pitchFamily="49" charset="0"/>
                <a:cs typeface="Courier New" panose="02070309020205020404" pitchFamily="49" charset="0"/>
              </a:rPr>
              <a:t>break</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default :</a:t>
            </a:r>
          </a:p>
          <a:p>
            <a:r>
              <a:rPr lang="en-US" b="1">
                <a:latin typeface="Courier New" panose="02070309020205020404" pitchFamily="49" charset="0"/>
                <a:cs typeface="Courier New" panose="02070309020205020404" pitchFamily="49" charset="0"/>
              </a:rPr>
              <a:t>statemen</a:t>
            </a:r>
            <a:r>
              <a:rPr lang="en-US">
                <a:latin typeface="Courier New" panose="02070309020205020404" pitchFamily="49" charset="0"/>
                <a:cs typeface="Courier New" panose="02070309020205020404" pitchFamily="49" charset="0"/>
              </a:rPr>
              <a:t>(pernyataan)_alternatif;</a:t>
            </a:r>
          </a:p>
          <a:p>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9023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533" y="1117604"/>
            <a:ext cx="8441267" cy="2862322"/>
          </a:xfrm>
          <a:prstGeom prst="rect">
            <a:avLst/>
          </a:prstGeom>
        </p:spPr>
        <p:txBody>
          <a:bodyPr wrap="square">
            <a:spAutoFit/>
          </a:bodyPr>
          <a:lstStyle/>
          <a:p>
            <a:pPr marL="285750" indent="-285750" algn="just">
              <a:buBlip>
                <a:blip r:embed="rId2"/>
              </a:buBlip>
            </a:pPr>
            <a:r>
              <a:rPr lang="en-US" sz="2000">
                <a:latin typeface="Bahnschrift Light" panose="020B0502040204020203" pitchFamily="34" charset="0"/>
              </a:rPr>
              <a:t>Unggul yang mana antara struktur if dengan struktur case.?</a:t>
            </a:r>
          </a:p>
          <a:p>
            <a:pPr marL="285750" indent="-285750" algn="just">
              <a:buBlip>
                <a:blip r:embed="rId2"/>
              </a:buBlip>
            </a:pPr>
            <a:r>
              <a:rPr lang="en-US" sz="2000">
                <a:latin typeface="Bahnschrift Light" panose="020B0502040204020203" pitchFamily="34" charset="0"/>
              </a:rPr>
              <a:t>Sebenarnya kalau dikatakan unggul, keduanya sama-sama unggul. Karena struktur case memiliki kelebihan dari pada struktur if, dan struktur if pun memiliki kelebihan dari pada struktur case.</a:t>
            </a:r>
          </a:p>
          <a:p>
            <a:pPr marL="285750" indent="-285750" algn="just">
              <a:buBlip>
                <a:blip r:embed="rId2"/>
              </a:buBlip>
            </a:pPr>
            <a:r>
              <a:rPr lang="en-US" sz="2000">
                <a:latin typeface="Bahnschrift Light" panose="020B0502040204020203" pitchFamily="34" charset="0"/>
              </a:rPr>
              <a:t>Kelebihan statemen case terletak pada struktur script atau codenya yang lebih ringkas dibandingkan dengan struktur pada if.</a:t>
            </a:r>
          </a:p>
          <a:p>
            <a:pPr marL="285750" indent="-285750" algn="just">
              <a:buBlip>
                <a:blip r:embed="rId2"/>
              </a:buBlip>
            </a:pPr>
            <a:r>
              <a:rPr lang="en-US" sz="2000">
                <a:latin typeface="Bahnschrift Light" panose="020B0502040204020203" pitchFamily="34" charset="0"/>
              </a:rPr>
              <a:t>Sedangkan kelebihan statemen if yaitu struktur if dapat menyelesaikan hampir seluruh permasalahan, sedang case tidak semua permasalahan dapat diselesaikan dengan ini.</a:t>
            </a:r>
          </a:p>
        </p:txBody>
      </p:sp>
      <p:sp>
        <p:nvSpPr>
          <p:cNvPr id="3" name="Rectangle 2"/>
          <p:cNvSpPr/>
          <p:nvPr/>
        </p:nvSpPr>
        <p:spPr>
          <a:xfrm>
            <a:off x="2472267" y="382601"/>
            <a:ext cx="3847528" cy="461665"/>
          </a:xfrm>
          <a:prstGeom prst="rect">
            <a:avLst/>
          </a:prstGeom>
        </p:spPr>
        <p:txBody>
          <a:bodyPr wrap="none">
            <a:spAutoFit/>
          </a:bodyPr>
          <a:lstStyle/>
          <a:p>
            <a:r>
              <a:rPr lang="en-US" sz="2400" b="1">
                <a:latin typeface="Bahnschrift Light" panose="020B0502040204020203" pitchFamily="34" charset="0"/>
              </a:rPr>
              <a:t>PERBEDAAN IF DAN CASE</a:t>
            </a:r>
          </a:p>
        </p:txBody>
      </p:sp>
    </p:spTree>
    <p:extLst>
      <p:ext uri="{BB962C8B-B14F-4D97-AF65-F5344CB8AC3E}">
        <p14:creationId xmlns:p14="http://schemas.microsoft.com/office/powerpoint/2010/main" val="226849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533" y="1117604"/>
            <a:ext cx="8441267" cy="1769715"/>
          </a:xfrm>
          <a:prstGeom prst="rect">
            <a:avLst/>
          </a:prstGeom>
        </p:spPr>
        <p:txBody>
          <a:bodyPr wrap="square">
            <a:spAutoFit/>
          </a:bodyPr>
          <a:lstStyle/>
          <a:p>
            <a:pPr marL="285750" indent="-285750">
              <a:buBlip>
                <a:blip r:embed="rId2"/>
              </a:buBlip>
            </a:pPr>
            <a:r>
              <a:rPr lang="en-US" sz="2000" b="1">
                <a:latin typeface="Bahnschrift Light" panose="020B0502040204020203" pitchFamily="34" charset="0"/>
              </a:rPr>
              <a:t>Mengapa statemen if dapat menyelesaikan hampir semua masalah, sedangkan statemen case tidak bisa?</a:t>
            </a:r>
          </a:p>
          <a:p>
            <a:endParaRPr lang="en-US" sz="900" b="1">
              <a:latin typeface="Bahnschrift Light" panose="020B0502040204020203" pitchFamily="34" charset="0"/>
            </a:endParaRPr>
          </a:p>
          <a:p>
            <a:pPr marL="271463"/>
            <a:r>
              <a:rPr lang="en-US" sz="2000">
                <a:latin typeface="Bahnschrift Light" panose="020B0502040204020203" pitchFamily="34" charset="0"/>
              </a:rPr>
              <a:t>”Karena pada statemen if dapat menjalankan suatu percabangan di dalam percabangan yang disebut juga dengan istilah if bersarang, dan pada statemen case tidak ada hal yang seperti itu.”</a:t>
            </a:r>
          </a:p>
        </p:txBody>
      </p:sp>
      <p:sp>
        <p:nvSpPr>
          <p:cNvPr id="3" name="Rectangle 2"/>
          <p:cNvSpPr/>
          <p:nvPr/>
        </p:nvSpPr>
        <p:spPr>
          <a:xfrm>
            <a:off x="2472267" y="382601"/>
            <a:ext cx="5341527" cy="461665"/>
          </a:xfrm>
          <a:prstGeom prst="rect">
            <a:avLst/>
          </a:prstGeom>
        </p:spPr>
        <p:txBody>
          <a:bodyPr wrap="none">
            <a:spAutoFit/>
          </a:bodyPr>
          <a:lstStyle/>
          <a:p>
            <a:r>
              <a:rPr lang="en-US" sz="2400" b="1">
                <a:latin typeface="Bahnschrift Light" panose="020B0502040204020203" pitchFamily="34" charset="0"/>
              </a:rPr>
              <a:t>PERBEDAAN IF DAN CASE (Lanjutan)</a:t>
            </a:r>
          </a:p>
        </p:txBody>
      </p:sp>
    </p:spTree>
    <p:extLst>
      <p:ext uri="{BB962C8B-B14F-4D97-AF65-F5344CB8AC3E}">
        <p14:creationId xmlns:p14="http://schemas.microsoft.com/office/powerpoint/2010/main" val="363972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C1EC14-38D9-4DCD-A0E4-5E5029121E75}"/>
              </a:ext>
            </a:extLst>
          </p:cNvPr>
          <p:cNvSpPr txBox="1">
            <a:spLocks/>
          </p:cNvSpPr>
          <p:nvPr/>
        </p:nvSpPr>
        <p:spPr>
          <a:xfrm rot="16200000">
            <a:off x="3889237" y="256940"/>
            <a:ext cx="3138952" cy="6581686"/>
          </a:xfrm>
          <a:prstGeom prst="rect">
            <a:avLst/>
          </a:prstGeom>
        </p:spPr>
        <p:txBody>
          <a:bodyPr vert="eaVert"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legreya Bold" panose="020B060402020202020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604020202020204" charset="0"/>
                <a:ea typeface="Open Sans Light" panose="020B0604020202020204" charset="0"/>
                <a:cs typeface="Open Sans Light" panose="020B0604020202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604020202020204" charset="0"/>
                <a:ea typeface="Open Sans Light" panose="020B0604020202020204" charset="0"/>
                <a:cs typeface="Open Sans Light" panose="020B0604020202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604020202020204" charset="0"/>
                <a:ea typeface="Open Sans Light" panose="020B0604020202020204" charset="0"/>
                <a:cs typeface="Open Sans Light" panose="020B0604020202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604020202020204" charset="0"/>
                <a:ea typeface="Open Sans Light" panose="020B0604020202020204" charset="0"/>
                <a:cs typeface="Open Sans Light" panose="020B0604020202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d-ID" sz="6600" b="1" i="1">
                <a:latin typeface="Lucida Bright" panose="02040602050505020304" pitchFamily="18" charset="0"/>
                <a:ea typeface="Cambria" panose="02040503050406030204" pitchFamily="18" charset="0"/>
              </a:rPr>
              <a:t>Terima</a:t>
            </a:r>
            <a:r>
              <a:rPr lang="en-US" sz="6600" b="1" i="1">
                <a:latin typeface="Lucida Bright" panose="02040602050505020304" pitchFamily="18" charset="0"/>
                <a:ea typeface="Cambria" panose="02040503050406030204" pitchFamily="18" charset="0"/>
              </a:rPr>
              <a:t> </a:t>
            </a:r>
            <a:r>
              <a:rPr lang="id-ID" sz="6600" b="1" i="1">
                <a:latin typeface="Lucida Bright" panose="02040602050505020304" pitchFamily="18" charset="0"/>
                <a:ea typeface="Cambria" panose="02040503050406030204" pitchFamily="18" charset="0"/>
              </a:rPr>
              <a:t>kasih</a:t>
            </a:r>
            <a:endParaRPr lang="id-ID" sz="6600" b="1" i="1" dirty="0">
              <a:latin typeface="Lucida Bright" panose="02040602050505020304" pitchFamily="18" charset="0"/>
              <a:ea typeface="Cambria" panose="02040503050406030204" pitchFamily="18" charset="0"/>
            </a:endParaRPr>
          </a:p>
        </p:txBody>
      </p:sp>
    </p:spTree>
    <p:extLst>
      <p:ext uri="{BB962C8B-B14F-4D97-AF65-F5344CB8AC3E}">
        <p14:creationId xmlns:p14="http://schemas.microsoft.com/office/powerpoint/2010/main" val="371187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id-ID" sz="4000">
                <a:solidFill>
                  <a:srgbClr val="0B487A"/>
                </a:solidFill>
              </a:rPr>
              <a:t>PEMILIHAN/PERCABANGAN</a:t>
            </a:r>
          </a:p>
        </p:txBody>
      </p:sp>
    </p:spTree>
    <p:extLst>
      <p:ext uri="{BB962C8B-B14F-4D97-AF65-F5344CB8AC3E}">
        <p14:creationId xmlns:p14="http://schemas.microsoft.com/office/powerpoint/2010/main" val="200883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387" y="857708"/>
            <a:ext cx="3621504" cy="573427"/>
          </a:xfrm>
          <a:prstGeom prst="rect">
            <a:avLst/>
          </a:prstGeom>
        </p:spPr>
        <p:txBody>
          <a:bodyPr wrap="none">
            <a:spAutoFit/>
          </a:bodyPr>
          <a:lstStyle/>
          <a:p>
            <a:pPr>
              <a:lnSpc>
                <a:spcPct val="150000"/>
              </a:lnSpc>
            </a:pPr>
            <a:r>
              <a:rPr lang="nn-NO" sz="2400" b="1">
                <a:latin typeface="Soho Pro" panose="02040503030506090204" pitchFamily="18" charset="0"/>
                <a:ea typeface="Adobe Fan Heiti Std B" pitchFamily="34" charset="-128"/>
              </a:rPr>
              <a:t>Konsep Percabangan</a:t>
            </a:r>
          </a:p>
        </p:txBody>
      </p:sp>
      <p:sp>
        <p:nvSpPr>
          <p:cNvPr id="4" name="Rectangle 3"/>
          <p:cNvSpPr/>
          <p:nvPr/>
        </p:nvSpPr>
        <p:spPr>
          <a:xfrm>
            <a:off x="838387" y="2097057"/>
            <a:ext cx="10369692" cy="3231654"/>
          </a:xfrm>
          <a:prstGeom prst="rect">
            <a:avLst/>
          </a:prstGeom>
        </p:spPr>
        <p:txBody>
          <a:bodyPr wrap="square">
            <a:spAutoFit/>
          </a:bodyPr>
          <a:lstStyle/>
          <a:p>
            <a:pPr marL="457200" indent="-457200" algn="just">
              <a:buFont typeface="Wingdings" panose="05000000000000000000" pitchFamily="2" charset="2"/>
              <a:buChar char="§"/>
            </a:pPr>
            <a:r>
              <a:rPr lang="en-US" sz="2400">
                <a:latin typeface="Abadi" panose="020B0604020104020204" pitchFamily="34" charset="0"/>
              </a:rPr>
              <a:t>Percabangan adalah adalah suatu kondisi dimana sebuah instruksi tidak dijalankan secara sekuensial, tetapi lebih berdasarkan pada kondisi.</a:t>
            </a:r>
          </a:p>
          <a:p>
            <a:pPr marL="457200" indent="-457200" algn="just">
              <a:buFont typeface="Wingdings" panose="05000000000000000000" pitchFamily="2" charset="2"/>
              <a:buChar char="§"/>
            </a:pPr>
            <a:r>
              <a:rPr lang="nn-NO" sz="2400">
                <a:latin typeface="Abadi" panose="020B0604020104020204" pitchFamily="34" charset="0"/>
              </a:rPr>
              <a:t>Pernyataan percabangan memungkinkan suatu pernyataan di</a:t>
            </a:r>
            <a:r>
              <a:rPr lang="nn-NO" sz="2400" b="1">
                <a:latin typeface="Abadi" panose="020B0604020104020204" pitchFamily="34" charset="0"/>
              </a:rPr>
              <a:t>eksekusi</a:t>
            </a:r>
            <a:r>
              <a:rPr lang="nn-NO" sz="2400">
                <a:latin typeface="Abadi" panose="020B0604020104020204" pitchFamily="34" charset="0"/>
              </a:rPr>
              <a:t> hanya </a:t>
            </a:r>
            <a:r>
              <a:rPr lang="nn-NO" sz="2400" b="1">
                <a:latin typeface="Abadi" panose="020B0604020104020204" pitchFamily="34" charset="0"/>
              </a:rPr>
              <a:t>jika suatu kondisi terpenuhi atau tidak terpenuhi.</a:t>
            </a:r>
          </a:p>
          <a:p>
            <a:pPr marL="457200" indent="-457200" algn="just">
              <a:buFont typeface="Wingdings" panose="05000000000000000000" pitchFamily="2" charset="2"/>
              <a:buChar char="§"/>
            </a:pPr>
            <a:r>
              <a:rPr lang="nn-NO" sz="2400" b="1">
                <a:latin typeface="Abadi" panose="020B0604020104020204" pitchFamily="34" charset="0"/>
              </a:rPr>
              <a:t>Program hanya akan menjalankan statement yang ada di dalam percabangan jika kondisi bernilai benar atau true</a:t>
            </a:r>
            <a:r>
              <a:rPr lang="nn-NO" sz="2800" b="1">
                <a:latin typeface="Abadi" panose="020B0604020104020204" pitchFamily="34" charset="0"/>
              </a:rPr>
              <a:t>.</a:t>
            </a:r>
          </a:p>
          <a:p>
            <a:pPr algn="just"/>
            <a:endParaRPr lang="nn-NO" sz="2800" b="1">
              <a:latin typeface="Abadi" panose="020B0604020104020204" pitchFamily="34" charset="0"/>
            </a:endParaRPr>
          </a:p>
          <a:p>
            <a:pPr algn="just"/>
            <a:endParaRPr lang="en-US" sz="2800">
              <a:latin typeface="Abadi" panose="020B0604020104020204" pitchFamily="34" charset="0"/>
            </a:endParaRPr>
          </a:p>
        </p:txBody>
      </p:sp>
      <p:pic>
        <p:nvPicPr>
          <p:cNvPr id="8" name="Picture 2" descr="https://strategictransactions.com.au/wp-content/uploads/2015/11/decision-512.png">
            <a:extLst>
              <a:ext uri="{FF2B5EF4-FFF2-40B4-BE49-F238E27FC236}">
                <a16:creationId xmlns:a16="http://schemas.microsoft.com/office/drawing/2014/main" id="{81507EBC-4617-1069-AEB5-0E112CACC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8042" y="0"/>
            <a:ext cx="2193177" cy="219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93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52102" y="4096672"/>
            <a:ext cx="8149318" cy="1200329"/>
          </a:xfrm>
          <a:prstGeom prst="rect">
            <a:avLst/>
          </a:prstGeom>
          <a:noFill/>
        </p:spPr>
        <p:txBody>
          <a:bodyPr wrap="square" rtlCol="0">
            <a:spAutoFit/>
          </a:bodyPr>
          <a:lstStyle/>
          <a:p>
            <a:pPr algn="just"/>
            <a:r>
              <a:rPr lang="nn-NO" sz="2400"/>
              <a:t>Kondisi menggunakan </a:t>
            </a:r>
            <a:r>
              <a:rPr lang="nn-NO" sz="2400" b="1"/>
              <a:t>operator – operator Boolean </a:t>
            </a:r>
            <a:r>
              <a:rPr lang="nn-NO" sz="2400"/>
              <a:t>yang hanya memberikan hasil true atau false.</a:t>
            </a:r>
          </a:p>
          <a:p>
            <a:pPr algn="just"/>
            <a:r>
              <a:rPr lang="nn-NO" sz="2400"/>
              <a:t>seperti : </a:t>
            </a:r>
            <a:r>
              <a:rPr lang="nn-NO" sz="2400" b="1"/>
              <a:t>==, &gt;, &lt;, &gt;=, &lt;=, !=, &amp;, &amp;&amp;, |, ||</a:t>
            </a:r>
          </a:p>
        </p:txBody>
      </p:sp>
      <p:pic>
        <p:nvPicPr>
          <p:cNvPr id="2050" name="Picture 2" descr="C:\Users\Saminista\Downloads\pngwing.com(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867" y="3779087"/>
            <a:ext cx="1210235" cy="11458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52102" y="1403449"/>
            <a:ext cx="8770394" cy="1691745"/>
          </a:xfrm>
          <a:prstGeom prst="rect">
            <a:avLst/>
          </a:prstGeom>
        </p:spPr>
        <p:txBody>
          <a:bodyPr wrap="square">
            <a:spAutoFit/>
          </a:bodyPr>
          <a:lstStyle/>
          <a:p>
            <a:r>
              <a:rPr lang="en-US" sz="2400">
                <a:latin typeface="Bahnschrift Light" panose="020B0502040204020203" pitchFamily="34" charset="0"/>
              </a:rPr>
              <a:t>Kondisi pada percabangan harus berupa operator Boolean.  </a:t>
            </a:r>
            <a:r>
              <a:rPr lang="en-US" sz="2400" b="1">
                <a:latin typeface="Bahnschrift Light" panose="020B0502040204020203" pitchFamily="34" charset="0"/>
              </a:rPr>
              <a:t>Contoh: </a:t>
            </a:r>
          </a:p>
          <a:p>
            <a:pPr>
              <a:lnSpc>
                <a:spcPct val="150000"/>
              </a:lnSpc>
            </a:pPr>
            <a:r>
              <a:rPr lang="en-US" sz="2000">
                <a:latin typeface="Bahnschrift Light" panose="020B0502040204020203" pitchFamily="34" charset="0"/>
              </a:rPr>
              <a:t>int a = 5 // statement bukan merupakan kondisi </a:t>
            </a:r>
          </a:p>
          <a:p>
            <a:pPr>
              <a:lnSpc>
                <a:spcPct val="150000"/>
              </a:lnSpc>
            </a:pPr>
            <a:r>
              <a:rPr lang="en-US" sz="2000">
                <a:latin typeface="Bahnschrift Light" panose="020B0502040204020203" pitchFamily="34" charset="0"/>
              </a:rPr>
              <a:t>int a == 5 // statement yang berupa kondisi</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27" y="1457798"/>
            <a:ext cx="1743075" cy="1110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7318700" y="156776"/>
            <a:ext cx="4113627" cy="507831"/>
          </a:xfrm>
          <a:prstGeom prst="rect">
            <a:avLst/>
          </a:prstGeom>
        </p:spPr>
        <p:txBody>
          <a:bodyPr wrap="none">
            <a:spAutoFit/>
          </a:bodyPr>
          <a:lstStyle/>
          <a:p>
            <a:pPr>
              <a:lnSpc>
                <a:spcPct val="150000"/>
              </a:lnSpc>
            </a:pPr>
            <a:r>
              <a:rPr lang="nn-NO" b="1">
                <a:latin typeface="Soho Pro" panose="02040503030506090204" pitchFamily="18" charset="0"/>
                <a:ea typeface="Adobe Fan Heiti Std B" pitchFamily="34" charset="-128"/>
              </a:rPr>
              <a:t>Konsep Percabangan (Lanjutan)</a:t>
            </a:r>
          </a:p>
        </p:txBody>
      </p:sp>
    </p:spTree>
    <p:extLst>
      <p:ext uri="{BB962C8B-B14F-4D97-AF65-F5344CB8AC3E}">
        <p14:creationId xmlns:p14="http://schemas.microsoft.com/office/powerpoint/2010/main" val="345656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1591106" y="858533"/>
            <a:ext cx="10520212" cy="369332"/>
          </a:xfrm>
          <a:prstGeom prst="rect">
            <a:avLst/>
          </a:prstGeom>
        </p:spPr>
        <p:txBody>
          <a:bodyPr wrap="square">
            <a:spAutoFit/>
          </a:bodyPr>
          <a:lstStyle/>
          <a:p>
            <a:endParaRPr lang="en-US" b="1">
              <a:latin typeface="Candara Light" panose="020E0502030303020204" pitchFamily="34" charset="0"/>
              <a:ea typeface="Source Sans Pro SemiBold" panose="020B0603030403020204" pitchFamily="34" charset="0"/>
            </a:endParaRPr>
          </a:p>
        </p:txBody>
      </p:sp>
      <p:sp>
        <p:nvSpPr>
          <p:cNvPr id="8" name="Rectangle 7"/>
          <p:cNvSpPr/>
          <p:nvPr/>
        </p:nvSpPr>
        <p:spPr>
          <a:xfrm>
            <a:off x="1674652" y="221604"/>
            <a:ext cx="3637342" cy="461665"/>
          </a:xfrm>
          <a:prstGeom prst="rect">
            <a:avLst/>
          </a:prstGeom>
        </p:spPr>
        <p:txBody>
          <a:bodyPr wrap="none">
            <a:spAutoFit/>
          </a:bodyPr>
          <a:lstStyle/>
          <a:p>
            <a:r>
              <a:rPr lang="en-US" sz="2400" b="1"/>
              <a:t>Jenis Struktur Percabangan</a:t>
            </a:r>
          </a:p>
        </p:txBody>
      </p:sp>
      <p:sp>
        <p:nvSpPr>
          <p:cNvPr id="6" name="Curved Right Arrow 5"/>
          <p:cNvSpPr/>
          <p:nvPr/>
        </p:nvSpPr>
        <p:spPr>
          <a:xfrm>
            <a:off x="2176106" y="1918755"/>
            <a:ext cx="2356815" cy="2463764"/>
          </a:xfrm>
          <a:prstGeom prst="curvedRightArrow">
            <a:avLst>
              <a:gd name="adj1" fmla="val 25886"/>
              <a:gd name="adj2" fmla="val 52269"/>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oho Pro" panose="02040503030506090204" pitchFamily="18" charset="0"/>
            </a:endParaRPr>
          </a:p>
        </p:txBody>
      </p:sp>
      <p:sp>
        <p:nvSpPr>
          <p:cNvPr id="9" name="Curved Left Arrow 8"/>
          <p:cNvSpPr/>
          <p:nvPr/>
        </p:nvSpPr>
        <p:spPr>
          <a:xfrm>
            <a:off x="7019874" y="1918755"/>
            <a:ext cx="2417283" cy="2463764"/>
          </a:xfrm>
          <a:prstGeom prst="curvedLeftArrow">
            <a:avLst>
              <a:gd name="adj1" fmla="val 21875"/>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oho Pro" panose="02040503030506090204" pitchFamily="18" charset="0"/>
            </a:endParaRPr>
          </a:p>
        </p:txBody>
      </p:sp>
      <p:sp>
        <p:nvSpPr>
          <p:cNvPr id="12" name="TextBox 11"/>
          <p:cNvSpPr txBox="1"/>
          <p:nvPr/>
        </p:nvSpPr>
        <p:spPr>
          <a:xfrm>
            <a:off x="4350316" y="3195441"/>
            <a:ext cx="2882346" cy="923330"/>
          </a:xfrm>
          <a:prstGeom prst="rect">
            <a:avLst/>
          </a:prstGeom>
          <a:scene3d>
            <a:camera prst="orthographicFront"/>
            <a:lightRig rig="threePt" dir="t"/>
          </a:scene3d>
          <a:sp3d>
            <a:bevelT prst="slope"/>
          </a:sp3d>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lang="en-US">
              <a:solidFill>
                <a:schemeClr val="tx1"/>
              </a:solidFill>
              <a:latin typeface="Soho Pro" panose="02040503030506090204" pitchFamily="18" charset="0"/>
              <a:ea typeface="Adobe Gothic Std B" pitchFamily="34" charset="-128"/>
            </a:endParaRPr>
          </a:p>
          <a:p>
            <a:pPr algn="ctr"/>
            <a:endParaRPr lang="en-US">
              <a:solidFill>
                <a:schemeClr val="tx1"/>
              </a:solidFill>
              <a:latin typeface="Soho Pro" panose="02040503030506090204" pitchFamily="18" charset="0"/>
              <a:ea typeface="Adobe Gothic Std B" pitchFamily="34" charset="-128"/>
            </a:endParaRPr>
          </a:p>
          <a:p>
            <a:pPr algn="ctr"/>
            <a:endParaRPr lang="en-US">
              <a:solidFill>
                <a:schemeClr val="tx1"/>
              </a:solidFill>
              <a:latin typeface="Soho Pro" panose="02040503030506090204" pitchFamily="18" charset="0"/>
              <a:ea typeface="Adobe Gothic Std B" pitchFamily="34" charset="-128"/>
            </a:endParaRPr>
          </a:p>
        </p:txBody>
      </p:sp>
      <p:sp>
        <p:nvSpPr>
          <p:cNvPr id="2" name="Explosion: 8 Points 1">
            <a:extLst>
              <a:ext uri="{FF2B5EF4-FFF2-40B4-BE49-F238E27FC236}">
                <a16:creationId xmlns:a16="http://schemas.microsoft.com/office/drawing/2014/main" id="{2B83A7A5-18B8-2730-AD54-43BDD0FD76E9}"/>
              </a:ext>
            </a:extLst>
          </p:cNvPr>
          <p:cNvSpPr/>
          <p:nvPr/>
        </p:nvSpPr>
        <p:spPr>
          <a:xfrm>
            <a:off x="3983668" y="2802765"/>
            <a:ext cx="3824591" cy="1744006"/>
          </a:xfrm>
          <a:prstGeom prst="irregularSeal1">
            <a:avLst/>
          </a:prstGeom>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solidFill>
                  <a:srgbClr val="FFFF00"/>
                </a:solidFill>
                <a:latin typeface="Abadi" panose="020B0604020104020204" pitchFamily="34" charset="0"/>
              </a:rPr>
              <a:t>PERCABANGAN</a:t>
            </a:r>
          </a:p>
        </p:txBody>
      </p:sp>
      <p:sp>
        <p:nvSpPr>
          <p:cNvPr id="13" name="Rectangle: Rounded Corners 12">
            <a:extLst>
              <a:ext uri="{FF2B5EF4-FFF2-40B4-BE49-F238E27FC236}">
                <a16:creationId xmlns:a16="http://schemas.microsoft.com/office/drawing/2014/main" id="{80A817AB-FC05-7A7A-A6D1-5E5F129B2069}"/>
              </a:ext>
            </a:extLst>
          </p:cNvPr>
          <p:cNvSpPr/>
          <p:nvPr/>
        </p:nvSpPr>
        <p:spPr>
          <a:xfrm>
            <a:off x="4161034" y="1797978"/>
            <a:ext cx="1613042" cy="834727"/>
          </a:xfrm>
          <a:prstGeom prst="roundRect">
            <a:avLst>
              <a:gd name="adj" fmla="val 36360"/>
            </a:avLst>
          </a:prstGeom>
          <a:solidFill>
            <a:schemeClr val="accent5">
              <a:lumMod val="60000"/>
              <a:lumOff val="40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Abadi" panose="020B0604020104020204" pitchFamily="34" charset="0"/>
              </a:rPr>
              <a:t>IF</a:t>
            </a:r>
            <a:endParaRPr lang="id-ID" sz="3200">
              <a:solidFill>
                <a:schemeClr val="tx1"/>
              </a:solidFill>
              <a:latin typeface="Abadi" panose="020B0604020104020204" pitchFamily="34" charset="0"/>
            </a:endParaRPr>
          </a:p>
        </p:txBody>
      </p:sp>
      <p:sp>
        <p:nvSpPr>
          <p:cNvPr id="14" name="Rectangle: Rounded Corners 13">
            <a:extLst>
              <a:ext uri="{FF2B5EF4-FFF2-40B4-BE49-F238E27FC236}">
                <a16:creationId xmlns:a16="http://schemas.microsoft.com/office/drawing/2014/main" id="{55020FB8-C31C-BD1C-73A3-901D5B5D81A0}"/>
              </a:ext>
            </a:extLst>
          </p:cNvPr>
          <p:cNvSpPr/>
          <p:nvPr/>
        </p:nvSpPr>
        <p:spPr>
          <a:xfrm>
            <a:off x="5774076" y="1809985"/>
            <a:ext cx="1613042" cy="834727"/>
          </a:xfrm>
          <a:prstGeom prst="roundRect">
            <a:avLst>
              <a:gd name="adj" fmla="val 36360"/>
            </a:avLst>
          </a:prstGeom>
          <a:solidFill>
            <a:schemeClr val="accent5">
              <a:lumMod val="60000"/>
              <a:lumOff val="40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Abadi" panose="020B0604020104020204" pitchFamily="34" charset="0"/>
              </a:rPr>
              <a:t>SWITCH</a:t>
            </a:r>
            <a:endParaRPr lang="id-ID" sz="2800">
              <a:solidFill>
                <a:schemeClr val="tx1"/>
              </a:solidFill>
              <a:latin typeface="Abadi" panose="020B0604020104020204" pitchFamily="34" charset="0"/>
            </a:endParaRPr>
          </a:p>
        </p:txBody>
      </p:sp>
    </p:spTree>
    <p:extLst>
      <p:ext uri="{BB962C8B-B14F-4D97-AF65-F5344CB8AC3E}">
        <p14:creationId xmlns:p14="http://schemas.microsoft.com/office/powerpoint/2010/main" val="258231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Rectangle 1"/>
          <p:cNvSpPr/>
          <p:nvPr/>
        </p:nvSpPr>
        <p:spPr>
          <a:xfrm>
            <a:off x="1674652" y="1255059"/>
            <a:ext cx="2493936" cy="41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93974" y="174768"/>
            <a:ext cx="8686800" cy="671851"/>
          </a:xfrm>
          <a:prstGeom prst="rect">
            <a:avLst/>
          </a:prstGeom>
          <a:noFill/>
        </p:spPr>
        <p:txBody>
          <a:bodyPr wrap="square" rtlCol="0">
            <a:spAutoFit/>
          </a:bodyPr>
          <a:lstStyle/>
          <a:p>
            <a:pPr>
              <a:lnSpc>
                <a:spcPct val="150000"/>
              </a:lnSpc>
            </a:pPr>
            <a:r>
              <a:rPr lang="nn-NO" sz="2800" b="1"/>
              <a:t>IF.. ELSE (1)</a:t>
            </a:r>
          </a:p>
        </p:txBody>
      </p:sp>
      <p:sp>
        <p:nvSpPr>
          <p:cNvPr id="3" name="Rectangle 2"/>
          <p:cNvSpPr/>
          <p:nvPr/>
        </p:nvSpPr>
        <p:spPr>
          <a:xfrm>
            <a:off x="1563520" y="915708"/>
            <a:ext cx="9645586" cy="1569660"/>
          </a:xfrm>
          <a:prstGeom prst="rect">
            <a:avLst/>
          </a:prstGeom>
        </p:spPr>
        <p:txBody>
          <a:bodyPr wrap="square">
            <a:spAutoFit/>
          </a:bodyPr>
          <a:lstStyle/>
          <a:p>
            <a:pPr algn="just"/>
            <a:r>
              <a:rPr lang="en-US" sz="2400">
                <a:latin typeface="Abadi" panose="020B0604020104020204" pitchFamily="34" charset="0"/>
              </a:rPr>
              <a:t>Digunakan untuk menguji sebuah kondisi.</a:t>
            </a:r>
          </a:p>
          <a:p>
            <a:pPr algn="just"/>
            <a:r>
              <a:rPr lang="en-US" sz="2400">
                <a:latin typeface="Abadi" panose="020B0604020104020204" pitchFamily="34" charset="0"/>
              </a:rPr>
              <a:t>Bila kondisi yang diuji terpenuhi, program akan menjalankan pernyataan – pernyataan tertentu Bila kondisi yg diuji salah, program akan menjalankan pernyataan lain</a:t>
            </a:r>
          </a:p>
        </p:txBody>
      </p:sp>
      <p:sp>
        <p:nvSpPr>
          <p:cNvPr id="5" name="Rectangle 4"/>
          <p:cNvSpPr/>
          <p:nvPr/>
        </p:nvSpPr>
        <p:spPr>
          <a:xfrm>
            <a:off x="1563520" y="2554457"/>
            <a:ext cx="10518361" cy="1938992"/>
          </a:xfrm>
          <a:prstGeom prst="rect">
            <a:avLst/>
          </a:prstGeom>
        </p:spPr>
        <p:txBody>
          <a:bodyPr wrap="square">
            <a:spAutoFit/>
          </a:bodyPr>
          <a:lstStyle/>
          <a:p>
            <a:r>
              <a:rPr lang="en-US" sz="2400">
                <a:latin typeface="Abadi" panose="020B0604020104020204" pitchFamily="34" charset="0"/>
              </a:rPr>
              <a:t>Bentuk umumnya adalah :</a:t>
            </a:r>
          </a:p>
          <a:p>
            <a:r>
              <a:rPr lang="en-US" sz="2400" b="1">
                <a:latin typeface="Abadi" panose="020B0604020104020204" pitchFamily="34" charset="0"/>
              </a:rPr>
              <a:t>     </a:t>
            </a:r>
            <a:r>
              <a:rPr lang="en-US" sz="2400" b="1">
                <a:solidFill>
                  <a:srgbClr val="FF0000"/>
                </a:solidFill>
                <a:latin typeface="Abadi" panose="020B0604020104020204" pitchFamily="34" charset="0"/>
              </a:rPr>
              <a:t> IF</a:t>
            </a:r>
            <a:r>
              <a:rPr lang="en-US" sz="2400">
                <a:solidFill>
                  <a:srgbClr val="FF0000"/>
                </a:solidFill>
                <a:latin typeface="Abadi" panose="020B0604020104020204" pitchFamily="34" charset="0"/>
              </a:rPr>
              <a:t> </a:t>
            </a:r>
            <a:r>
              <a:rPr lang="en-US" sz="2400">
                <a:latin typeface="Abadi" panose="020B0604020104020204" pitchFamily="34" charset="0"/>
              </a:rPr>
              <a:t>kondisi </a:t>
            </a:r>
            <a:r>
              <a:rPr lang="en-US" sz="2400" b="1">
                <a:solidFill>
                  <a:srgbClr val="FF0000"/>
                </a:solidFill>
                <a:latin typeface="Abadi" panose="020B0604020104020204" pitchFamily="34" charset="0"/>
              </a:rPr>
              <a:t>then </a:t>
            </a:r>
          </a:p>
          <a:p>
            <a:r>
              <a:rPr lang="en-US" sz="2400">
                <a:latin typeface="Abadi" panose="020B0604020104020204" pitchFamily="34" charset="0"/>
              </a:rPr>
              <a:t>      {pernyataan yg dijalankan jika kondisi terpenuhi} </a:t>
            </a:r>
          </a:p>
          <a:p>
            <a:r>
              <a:rPr lang="en-US" sz="2400">
                <a:latin typeface="Abadi" panose="020B0604020104020204" pitchFamily="34" charset="0"/>
              </a:rPr>
              <a:t>      </a:t>
            </a:r>
            <a:r>
              <a:rPr lang="en-US" sz="2400">
                <a:solidFill>
                  <a:srgbClr val="FF0000"/>
                </a:solidFill>
                <a:latin typeface="Abadi" panose="020B0604020104020204" pitchFamily="34" charset="0"/>
              </a:rPr>
              <a:t>else </a:t>
            </a:r>
          </a:p>
          <a:p>
            <a:r>
              <a:rPr lang="en-US" sz="2400">
                <a:latin typeface="Abadi" panose="020B0604020104020204" pitchFamily="34" charset="0"/>
              </a:rPr>
              <a:t>      {pernyataan yg dijalankan jika kondisi tidak terpenuhi}</a:t>
            </a:r>
          </a:p>
        </p:txBody>
      </p:sp>
    </p:spTree>
    <p:extLst>
      <p:ext uri="{BB962C8B-B14F-4D97-AF65-F5344CB8AC3E}">
        <p14:creationId xmlns:p14="http://schemas.microsoft.com/office/powerpoint/2010/main" val="395604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1591106" y="858533"/>
            <a:ext cx="10520212" cy="369332"/>
          </a:xfrm>
          <a:prstGeom prst="rect">
            <a:avLst/>
          </a:prstGeom>
        </p:spPr>
        <p:txBody>
          <a:bodyPr wrap="square">
            <a:spAutoFit/>
          </a:bodyPr>
          <a:lstStyle/>
          <a:p>
            <a:endParaRPr lang="en-US" b="1">
              <a:latin typeface="Candara Light" panose="020E0502030303020204" pitchFamily="34" charset="0"/>
              <a:ea typeface="Source Sans Pro SemiBold" panose="020B0603030403020204" pitchFamily="34" charset="0"/>
            </a:endParaRPr>
          </a:p>
        </p:txBody>
      </p:sp>
      <p:sp>
        <p:nvSpPr>
          <p:cNvPr id="8" name="Rectangle 7"/>
          <p:cNvSpPr/>
          <p:nvPr/>
        </p:nvSpPr>
        <p:spPr>
          <a:xfrm>
            <a:off x="1674652" y="221604"/>
            <a:ext cx="3204275" cy="461665"/>
          </a:xfrm>
          <a:prstGeom prst="rect">
            <a:avLst/>
          </a:prstGeom>
        </p:spPr>
        <p:txBody>
          <a:bodyPr wrap="none">
            <a:spAutoFit/>
          </a:bodyPr>
          <a:lstStyle/>
          <a:p>
            <a:r>
              <a:rPr lang="en-US" sz="2400" b="1"/>
              <a:t>JENIS PERCABANGAN IF</a:t>
            </a:r>
          </a:p>
        </p:txBody>
      </p:sp>
      <p:sp>
        <p:nvSpPr>
          <p:cNvPr id="9" name="TextBox 8"/>
          <p:cNvSpPr txBox="1"/>
          <p:nvPr/>
        </p:nvSpPr>
        <p:spPr>
          <a:xfrm>
            <a:off x="1644896" y="629479"/>
            <a:ext cx="8686800" cy="3770263"/>
          </a:xfrm>
          <a:prstGeom prst="rect">
            <a:avLst/>
          </a:prstGeom>
          <a:noFill/>
        </p:spPr>
        <p:txBody>
          <a:bodyPr wrap="square" rtlCol="0">
            <a:spAutoFit/>
          </a:bodyPr>
          <a:lstStyle/>
          <a:p>
            <a:r>
              <a:rPr lang="nn-NO" sz="2400"/>
              <a:t>Proses percabangan IF memiliki tiga kasus, antara lain </a:t>
            </a:r>
            <a:r>
              <a:rPr lang="nn-NO" sz="2000"/>
              <a:t>:</a:t>
            </a:r>
          </a:p>
          <a:p>
            <a:endParaRPr lang="nn-NO" sz="700"/>
          </a:p>
          <a:p>
            <a:r>
              <a:rPr lang="nn-NO" sz="2400" b="1" u="sng"/>
              <a:t>Percabangan Tunggal</a:t>
            </a:r>
          </a:p>
          <a:p>
            <a:endParaRPr lang="nn-NO" sz="800" b="1" u="sng"/>
          </a:p>
          <a:p>
            <a:pPr marL="342900" indent="-342900" algn="just">
              <a:buFont typeface="Wingdings" panose="05000000000000000000" pitchFamily="2" charset="2"/>
              <a:buChar char="§"/>
            </a:pPr>
            <a:r>
              <a:rPr lang="nn-NO" sz="2200">
                <a:latin typeface="Bahnschrift Light" panose="020B0502040204020203" pitchFamily="34" charset="0"/>
              </a:rPr>
              <a:t>Percabangan tunggal bekerja apabila hanya ada SATU alternatif instruksi yang dijalankan. </a:t>
            </a:r>
          </a:p>
          <a:p>
            <a:pPr marL="342900" indent="-342900" algn="just">
              <a:buFont typeface="Wingdings" panose="05000000000000000000" pitchFamily="2" charset="2"/>
              <a:buChar char="§"/>
            </a:pPr>
            <a:r>
              <a:rPr lang="nn-NO" sz="2200">
                <a:latin typeface="Bahnschrift Light" panose="020B0502040204020203" pitchFamily="34" charset="0"/>
              </a:rPr>
              <a:t>Logika ini memungkinkan kompiler menjalankan sebuah instruksi atau tidak sama sekali. </a:t>
            </a:r>
          </a:p>
          <a:p>
            <a:pPr marL="342900" indent="-342900" algn="just">
              <a:buFont typeface="Wingdings" panose="05000000000000000000" pitchFamily="2" charset="2"/>
              <a:buChar char="§"/>
            </a:pPr>
            <a:r>
              <a:rPr lang="nn-NO" sz="2200">
                <a:latin typeface="Bahnschrift Light" panose="020B0502040204020203" pitchFamily="34" charset="0"/>
              </a:rPr>
              <a:t>Kompiler baru akan menjalankan instruksi di dalam notasi percabangan apabila kondisi yang diinginkan terpenuhi atau memberikan nilai akhir true, Apabila kondisi false maka tidak akan ada instruksi yang dijalankan.</a:t>
            </a:r>
          </a:p>
        </p:txBody>
      </p:sp>
    </p:spTree>
    <p:extLst>
      <p:ext uri="{BB962C8B-B14F-4D97-AF65-F5344CB8AC3E}">
        <p14:creationId xmlns:p14="http://schemas.microsoft.com/office/powerpoint/2010/main" val="353473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1591106" y="858533"/>
            <a:ext cx="10520212" cy="369332"/>
          </a:xfrm>
          <a:prstGeom prst="rect">
            <a:avLst/>
          </a:prstGeom>
        </p:spPr>
        <p:txBody>
          <a:bodyPr wrap="square">
            <a:spAutoFit/>
          </a:bodyPr>
          <a:lstStyle/>
          <a:p>
            <a:endParaRPr lang="en-US" b="1">
              <a:latin typeface="Candara Light" panose="020E0502030303020204" pitchFamily="34" charset="0"/>
              <a:ea typeface="Source Sans Pro SemiBold" panose="020B0603030403020204" pitchFamily="34" charset="0"/>
            </a:endParaRPr>
          </a:p>
        </p:txBody>
      </p:sp>
      <p:sp>
        <p:nvSpPr>
          <p:cNvPr id="2" name="Rectangle 1"/>
          <p:cNvSpPr/>
          <p:nvPr/>
        </p:nvSpPr>
        <p:spPr>
          <a:xfrm>
            <a:off x="1674652" y="1255059"/>
            <a:ext cx="2493936" cy="41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74652" y="853748"/>
            <a:ext cx="7209372" cy="30269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1351" y="1156448"/>
            <a:ext cx="2901119" cy="284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837764" y="1156447"/>
            <a:ext cx="2913529" cy="1470212"/>
          </a:xfrm>
          <a:prstGeom prst="roundRect">
            <a:avLst>
              <a:gd name="adj" fmla="val 1605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FF0000"/>
                </a:solidFill>
                <a:latin typeface="Times New Roman" panose="02020603050405020304" pitchFamily="18" charset="0"/>
                <a:cs typeface="Times New Roman" panose="02020603050405020304" pitchFamily="18" charset="0"/>
              </a:rPr>
              <a:t>If</a:t>
            </a:r>
            <a:r>
              <a:rPr lang="en-US" sz="2400" b="1">
                <a:solidFill>
                  <a:schemeClr val="tx1"/>
                </a:solidFill>
              </a:rPr>
              <a:t> kondisi</a:t>
            </a:r>
            <a:r>
              <a:rPr lang="en-US" sz="2400" b="1">
                <a:solidFill>
                  <a:srgbClr val="FF0000"/>
                </a:solidFill>
              </a:rPr>
              <a:t> </a:t>
            </a:r>
            <a:r>
              <a:rPr lang="en-US" sz="2400" b="1">
                <a:solidFill>
                  <a:srgbClr val="FF0000"/>
                </a:solidFill>
                <a:latin typeface="Times New Roman" panose="02020603050405020304" pitchFamily="18" charset="0"/>
                <a:cs typeface="Times New Roman" panose="02020603050405020304" pitchFamily="18" charset="0"/>
              </a:rPr>
              <a:t>Then</a:t>
            </a:r>
          </a:p>
          <a:p>
            <a:pPr algn="ctr"/>
            <a:r>
              <a:rPr lang="en-US" sz="2000" b="1">
                <a:solidFill>
                  <a:schemeClr val="tx1"/>
                </a:solidFill>
                <a:latin typeface="Times New Roman" panose="02020603050405020304" pitchFamily="18" charset="0"/>
                <a:cs typeface="Times New Roman" panose="02020603050405020304" pitchFamily="18" charset="0"/>
              </a:rPr>
              <a:t>Pernyataan;</a:t>
            </a:r>
          </a:p>
        </p:txBody>
      </p:sp>
      <p:sp>
        <p:nvSpPr>
          <p:cNvPr id="10" name="Rectangle 9"/>
          <p:cNvSpPr/>
          <p:nvPr/>
        </p:nvSpPr>
        <p:spPr>
          <a:xfrm>
            <a:off x="1837764" y="2881070"/>
            <a:ext cx="5620870" cy="1846659"/>
          </a:xfrm>
          <a:prstGeom prst="rect">
            <a:avLst/>
          </a:prstGeom>
        </p:spPr>
        <p:txBody>
          <a:bodyPr wrap="square">
            <a:spAutoFit/>
          </a:bodyPr>
          <a:lstStyle/>
          <a:p>
            <a:r>
              <a:rPr lang="en-US" sz="1600">
                <a:latin typeface="Courier New" panose="02070309020205020404" pitchFamily="49" charset="0"/>
                <a:cs typeface="Courier New" panose="02070309020205020404" pitchFamily="49" charset="0"/>
              </a:rPr>
              <a:t>//jika hanya terdiri satu statement</a:t>
            </a:r>
          </a:p>
          <a:p>
            <a:r>
              <a:rPr lang="en-US" sz="1600" b="1">
                <a:latin typeface="Courier New" panose="02070309020205020404" pitchFamily="49" charset="0"/>
                <a:cs typeface="Courier New" panose="02070309020205020404" pitchFamily="49" charset="0"/>
              </a:rPr>
              <a:t>if </a:t>
            </a:r>
            <a:r>
              <a:rPr lang="en-US" sz="1600">
                <a:latin typeface="Courier New" panose="02070309020205020404" pitchFamily="49" charset="0"/>
                <a:cs typeface="Courier New" panose="02070309020205020404" pitchFamily="49" charset="0"/>
              </a:rPr>
              <a:t>(kondisi) </a:t>
            </a:r>
            <a:r>
              <a:rPr lang="en-US" sz="1600" b="1">
                <a:latin typeface="Courier New" panose="02070309020205020404" pitchFamily="49" charset="0"/>
                <a:cs typeface="Courier New" panose="02070309020205020404" pitchFamily="49" charset="0"/>
              </a:rPr>
              <a:t>statemen</a:t>
            </a:r>
          </a:p>
          <a:p>
            <a:r>
              <a:rPr lang="en-US" sz="1600">
                <a:latin typeface="Courier New" panose="02070309020205020404" pitchFamily="49" charset="0"/>
                <a:cs typeface="Courier New" panose="02070309020205020404" pitchFamily="49" charset="0"/>
              </a:rPr>
              <a:t>//jika terdapat lebih dari satu statement</a:t>
            </a:r>
          </a:p>
          <a:p>
            <a:r>
              <a:rPr lang="en-US" sz="1600" b="1">
                <a:latin typeface="Courier New" panose="02070309020205020404" pitchFamily="49" charset="0"/>
                <a:cs typeface="Courier New" panose="02070309020205020404" pitchFamily="49" charset="0"/>
              </a:rPr>
              <a:t>if</a:t>
            </a:r>
            <a:r>
              <a:rPr lang="en-US" sz="1600">
                <a:latin typeface="Courier New" panose="02070309020205020404" pitchFamily="49" charset="0"/>
                <a:cs typeface="Courier New" panose="02070309020205020404" pitchFamily="49" charset="0"/>
              </a:rPr>
              <a:t> (kondisi) {</a:t>
            </a:r>
          </a:p>
          <a:p>
            <a:r>
              <a:rPr lang="en-US" sz="1600" b="1">
                <a:latin typeface="Courier New" panose="02070309020205020404" pitchFamily="49" charset="0"/>
                <a:cs typeface="Courier New" panose="02070309020205020404" pitchFamily="49" charset="0"/>
              </a:rPr>
              <a:t>statemen1</a:t>
            </a:r>
            <a:r>
              <a:rPr lang="en-US" sz="1600">
                <a:latin typeface="Courier New" panose="02070309020205020404" pitchFamily="49" charset="0"/>
                <a:cs typeface="Courier New" panose="02070309020205020404" pitchFamily="49" charset="0"/>
              </a:rPr>
              <a:t>;</a:t>
            </a:r>
          </a:p>
          <a:p>
            <a:r>
              <a:rPr lang="en-US" sz="1600" b="1">
                <a:latin typeface="Courier New" panose="02070309020205020404" pitchFamily="49" charset="0"/>
                <a:cs typeface="Courier New" panose="02070309020205020404" pitchFamily="49" charset="0"/>
              </a:rPr>
              <a:t>statemen2</a:t>
            </a:r>
            <a:r>
              <a:rPr lang="en-US" sz="1600">
                <a:latin typeface="Courier New" panose="02070309020205020404" pitchFamily="49" charset="0"/>
                <a:cs typeface="Courier New" panose="02070309020205020404" pitchFamily="49" charset="0"/>
              </a:rPr>
              <a:t>;</a:t>
            </a:r>
          </a:p>
          <a:p>
            <a:r>
              <a:rPr lang="en-US" sz="1600" b="1">
                <a:latin typeface="Courier New" panose="02070309020205020404" pitchFamily="49" charset="0"/>
                <a:cs typeface="Courier New" panose="02070309020205020404" pitchFamily="49" charset="0"/>
              </a:rPr>
              <a:t>…..</a:t>
            </a:r>
            <a:r>
              <a:rPr lang="en-US" sz="1600">
                <a:latin typeface="Courier New" panose="02070309020205020404" pitchFamily="49" charset="0"/>
                <a:cs typeface="Courier New" panose="02070309020205020404" pitchFamily="49" charset="0"/>
              </a:rPr>
              <a:t> }</a:t>
            </a:r>
          </a:p>
        </p:txBody>
      </p:sp>
      <p:sp>
        <p:nvSpPr>
          <p:cNvPr id="11" name="Rectangle 10"/>
          <p:cNvSpPr/>
          <p:nvPr/>
        </p:nvSpPr>
        <p:spPr>
          <a:xfrm>
            <a:off x="1674652" y="221604"/>
            <a:ext cx="4578241" cy="461665"/>
          </a:xfrm>
          <a:prstGeom prst="rect">
            <a:avLst/>
          </a:prstGeom>
        </p:spPr>
        <p:txBody>
          <a:bodyPr wrap="none">
            <a:spAutoFit/>
          </a:bodyPr>
          <a:lstStyle/>
          <a:p>
            <a:r>
              <a:rPr lang="en-US" sz="2400" b="1"/>
              <a:t>JENIS PERCABANGAN IF (Lanjutan)</a:t>
            </a:r>
          </a:p>
        </p:txBody>
      </p:sp>
    </p:spTree>
    <p:extLst>
      <p:ext uri="{BB962C8B-B14F-4D97-AF65-F5344CB8AC3E}">
        <p14:creationId xmlns:p14="http://schemas.microsoft.com/office/powerpoint/2010/main" val="256547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945" y="0"/>
            <a:ext cx="23050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405718" y="452437"/>
            <a:ext cx="2402541" cy="8026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Rectangle 1"/>
          <p:cNvSpPr/>
          <p:nvPr/>
        </p:nvSpPr>
        <p:spPr>
          <a:xfrm>
            <a:off x="1674652" y="1255059"/>
            <a:ext cx="2493936" cy="41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368118" y="2115670"/>
            <a:ext cx="2277035" cy="3451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990165" y="731839"/>
            <a:ext cx="3185809" cy="461665"/>
          </a:xfrm>
          <a:prstGeom prst="rect">
            <a:avLst/>
          </a:prstGeom>
        </p:spPr>
        <p:txBody>
          <a:bodyPr wrap="none">
            <a:spAutoFit/>
          </a:bodyPr>
          <a:lstStyle/>
          <a:p>
            <a:r>
              <a:rPr lang="en-US" sz="2400" b="1" u="sng"/>
              <a:t>PERCABANGAN GANDA</a:t>
            </a:r>
          </a:p>
        </p:txBody>
      </p:sp>
      <p:sp>
        <p:nvSpPr>
          <p:cNvPr id="9" name="Rectangle 8"/>
          <p:cNvSpPr/>
          <p:nvPr/>
        </p:nvSpPr>
        <p:spPr>
          <a:xfrm>
            <a:off x="1990165" y="1193504"/>
            <a:ext cx="8127502" cy="1938992"/>
          </a:xfrm>
          <a:prstGeom prst="rect">
            <a:avLst/>
          </a:prstGeom>
        </p:spPr>
        <p:txBody>
          <a:bodyPr wrap="square">
            <a:spAutoFit/>
          </a:bodyPr>
          <a:lstStyle/>
          <a:p>
            <a:pPr marL="342900" indent="-342900" algn="just">
              <a:buFont typeface="Wingdings" panose="05000000000000000000" pitchFamily="2" charset="2"/>
              <a:buChar char="§"/>
            </a:pPr>
            <a:r>
              <a:rPr lang="en-US" sz="2000">
                <a:latin typeface="Bahnschrift Light" panose="020B0502040204020203" pitchFamily="34" charset="0"/>
              </a:rPr>
              <a:t>Percabangan ganda apabila terdapat DUA alternatif instruksi yang dijalankan. Logika ini memungkinkan kompiler menjalankan salah satu dari DUA alternatif instruksi yang ada, dan salah satu instruksi pasti dijalankan.</a:t>
            </a:r>
          </a:p>
          <a:p>
            <a:pPr marL="342900" indent="-342900" algn="just">
              <a:buFont typeface="Wingdings" panose="05000000000000000000" pitchFamily="2" charset="2"/>
              <a:buChar char="§"/>
            </a:pPr>
            <a:r>
              <a:rPr lang="en-US" sz="2000">
                <a:latin typeface="Bahnschrift Light" panose="020B0502040204020203" pitchFamily="34" charset="0"/>
              </a:rPr>
              <a:t>Struktur percabangan sedikit lebih kompleks bila dibandingkan dengan struktur yang hanya memiliki satu buah kondisi.</a:t>
            </a:r>
          </a:p>
        </p:txBody>
      </p:sp>
      <p:sp>
        <p:nvSpPr>
          <p:cNvPr id="10" name="Rectangle 9"/>
          <p:cNvSpPr/>
          <p:nvPr/>
        </p:nvSpPr>
        <p:spPr>
          <a:xfrm>
            <a:off x="2474259" y="3321894"/>
            <a:ext cx="6096000" cy="1200329"/>
          </a:xfrm>
          <a:prstGeom prst="rect">
            <a:avLst/>
          </a:prstGeom>
        </p:spPr>
        <p:txBody>
          <a:bodyPr>
            <a:spAutoFit/>
          </a:bodyPr>
          <a:lstStyle/>
          <a:p>
            <a:r>
              <a:rPr lang="en-US" b="1">
                <a:latin typeface="Courier New" panose="02070309020205020404" pitchFamily="49" charset="0"/>
                <a:cs typeface="Courier New" panose="02070309020205020404" pitchFamily="49" charset="0"/>
              </a:rPr>
              <a:t>if</a:t>
            </a:r>
            <a:r>
              <a:rPr lang="en-US">
                <a:latin typeface="Courier New" panose="02070309020205020404" pitchFamily="49" charset="0"/>
                <a:cs typeface="Courier New" panose="02070309020205020404" pitchFamily="49" charset="0"/>
              </a:rPr>
              <a:t> (kondisi)</a:t>
            </a:r>
          </a:p>
          <a:p>
            <a:r>
              <a:rPr lang="en-US">
                <a:latin typeface="Courier New" panose="02070309020205020404" pitchFamily="49" charset="0"/>
                <a:cs typeface="Courier New" panose="02070309020205020404" pitchFamily="49" charset="0"/>
              </a:rPr>
              <a:t>{ statemen_jika_kondisi_terpenuhi; }</a:t>
            </a:r>
          </a:p>
          <a:p>
            <a:r>
              <a:rPr lang="en-US" b="1">
                <a:latin typeface="Courier New" panose="02070309020205020404" pitchFamily="49" charset="0"/>
                <a:cs typeface="Courier New" panose="02070309020205020404" pitchFamily="49" charset="0"/>
              </a:rPr>
              <a:t>else</a:t>
            </a:r>
          </a:p>
          <a:p>
            <a:r>
              <a:rPr lang="en-US">
                <a:latin typeface="Courier New" panose="02070309020205020404" pitchFamily="49" charset="0"/>
                <a:cs typeface="Courier New" panose="02070309020205020404" pitchFamily="49" charset="0"/>
              </a:rPr>
              <a:t>{ statemen_jika_kondisi_tidak_terpenuhi; }</a:t>
            </a:r>
          </a:p>
        </p:txBody>
      </p:sp>
    </p:spTree>
    <p:extLst>
      <p:ext uri="{BB962C8B-B14F-4D97-AF65-F5344CB8AC3E}">
        <p14:creationId xmlns:p14="http://schemas.microsoft.com/office/powerpoint/2010/main" val="1161771125"/>
      </p:ext>
    </p:extLst>
  </p:cSld>
  <p:clrMapOvr>
    <a:masterClrMapping/>
  </p:clrMapOvr>
</p:sld>
</file>

<file path=ppt/theme/theme1.xml><?xml version="1.0" encoding="utf-8"?>
<a:theme xmlns:a="http://schemas.openxmlformats.org/drawingml/2006/main" name="1. Struktur Data &amp; Algoritma - Algoritma">
  <a:themeElements>
    <a:clrScheme name="Custom 2">
      <a:dk1>
        <a:sysClr val="windowText" lastClr="000000"/>
      </a:dk1>
      <a:lt1>
        <a:sysClr val="window" lastClr="FFFFFF"/>
      </a:lt1>
      <a:dk2>
        <a:srgbClr val="17406D"/>
      </a:dk2>
      <a:lt2>
        <a:srgbClr val="DBEFF9"/>
      </a:lt2>
      <a:accent1>
        <a:srgbClr val="154B7C"/>
      </a:accent1>
      <a:accent2>
        <a:srgbClr val="005792"/>
      </a:accent2>
      <a:accent3>
        <a:srgbClr val="BFBFBF"/>
      </a:accent3>
      <a:accent4>
        <a:srgbClr val="FFFF99"/>
      </a:accent4>
      <a:accent5>
        <a:srgbClr val="FFFF00"/>
      </a:accent5>
      <a:accent6>
        <a:srgbClr val="FFFFFF"/>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PT UNSIA" id="{38E7BC52-C451-40C2-A4B9-94773560EC3D}" vid="{ACF667A5-915D-4418-AD7C-ABC34209BF67}"/>
    </a:ext>
  </a:extLst>
</a:theme>
</file>

<file path=docProps/app.xml><?xml version="1.0" encoding="utf-8"?>
<Properties xmlns="http://schemas.openxmlformats.org/officeDocument/2006/extended-properties" xmlns:vt="http://schemas.openxmlformats.org/officeDocument/2006/docPropsVTypes">
  <Template>1. Struktur Data &amp; Algoritma - Algoritma</Template>
  <TotalTime>319</TotalTime>
  <Words>827</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Adobe Fan Heiti Std B</vt:lpstr>
      <vt:lpstr>Abadi</vt:lpstr>
      <vt:lpstr>Alegreya Bold</vt:lpstr>
      <vt:lpstr>Arial</vt:lpstr>
      <vt:lpstr>Bahnschrift Light</vt:lpstr>
      <vt:lpstr>Calibri</vt:lpstr>
      <vt:lpstr>Candara Light</vt:lpstr>
      <vt:lpstr>Courier New</vt:lpstr>
      <vt:lpstr>Lucida Bright</vt:lpstr>
      <vt:lpstr>Open Sans Light</vt:lpstr>
      <vt:lpstr>Soho Pro</vt:lpstr>
      <vt:lpstr>Times New Roman</vt:lpstr>
      <vt:lpstr>Wingdings</vt:lpstr>
      <vt:lpstr>1. Struktur Data &amp; Algoritma - Algoritma</vt:lpstr>
      <vt:lpstr>Struktur Data &amp; Algoritma</vt:lpstr>
      <vt:lpstr>PEMILIHAN/PERCABANGAN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Data &amp; Algoritma</dc:title>
  <dc:creator>Saminista</dc:creator>
  <cp:lastModifiedBy>Saminista</cp:lastModifiedBy>
  <cp:revision>34</cp:revision>
  <dcterms:created xsi:type="dcterms:W3CDTF">2021-02-02T23:21:36Z</dcterms:created>
  <dcterms:modified xsi:type="dcterms:W3CDTF">2023-04-18T23:28:13Z</dcterms:modified>
</cp:coreProperties>
</file>