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67" r:id="rId5"/>
    <p:sldId id="279" r:id="rId6"/>
    <p:sldId id="280" r:id="rId7"/>
    <p:sldId id="273" r:id="rId8"/>
    <p:sldId id="282" r:id="rId9"/>
    <p:sldId id="281" r:id="rId10"/>
    <p:sldId id="283" r:id="rId11"/>
    <p:sldId id="288" r:id="rId12"/>
    <p:sldId id="276" r:id="rId13"/>
    <p:sldId id="284" r:id="rId14"/>
    <p:sldId id="285" r:id="rId15"/>
    <p:sldId id="286" r:id="rId16"/>
    <p:sldId id="274" r:id="rId17"/>
    <p:sldId id="275" r:id="rId18"/>
    <p:sldId id="287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EC0E-B54A-4757-90C4-7372932C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9AD3A-6F1F-4452-A6D5-75775264F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30A2F-CBEC-478C-BF3B-5C1C8E14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13/04/2022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76EAF-BE71-4C3B-8B51-D4E293C8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9BB96-5449-4130-B96E-450F18C5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204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11BD-511A-4E25-B3DA-6451194F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A8543-2E01-4286-B144-CB03531EA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DDC02-77FC-4320-95B6-C2191A25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13/04/2022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EF0B-DFCE-444E-BCE8-CA309D16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31F82-749B-4E27-81E5-C104152C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298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D189E-4AB7-4959-93BD-EB8425E8D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47F0F-9537-425D-AC1B-C748D18E9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30B35-6476-4895-B917-97E026CB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13/04/2022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FDD39-0BB2-4CFD-B7A5-90C56FB7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12572-5C14-4625-A3EC-90B54DFE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83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D603-B48B-4D51-B53C-42277C03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A1A1E-015F-4B43-8BC0-E5D3BD26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4540-1B76-4BCF-99BE-B2A4D87D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13/04/2022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B4293-0CA6-49C4-86BE-CB98879B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14F8C-1643-4897-849C-84237911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686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5662-4128-4CF6-B6BF-C7462F15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FAA2A-5B12-4460-982E-C4A0DA85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4750D-CD99-46F0-8516-CFA7E29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13/04/2022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8FE43-FE13-479E-8DC8-9D0614BA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5134C-D41D-4C0E-BA40-D93FA771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697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774D-E817-423D-B6B9-A6CCD9F4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13361-0CCF-4E75-ACBA-2DF897F7A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EBA29-35AF-40BF-9A07-09051ACAC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18D48-5215-4E34-BEA9-D5429671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13/04/2022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8976C-76FA-4349-8FF0-EA7038C0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E55C9-AF73-4795-A92A-7A75AFDB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503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1469-E3CB-4E17-B117-2D5E3246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31211-4F33-4AA0-9EB9-94F8189E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2B0D1-4FEE-4F12-85CF-930D9A674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0B2A6-975D-4720-971D-3438C838D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C17BE-CD29-4269-9A5E-D263264E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A7450-7AEA-4FD7-A19B-38EE6E6B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13/04/2022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AC590-6406-48B1-8044-9ADC28CC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CCAC4-CBDB-4FF3-B8A0-41CFF772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38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E9DF-EE32-4560-91CD-40FC0C77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E6B15-664E-470F-A5A9-FB764652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13/04/2022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F3F62-75A9-4B10-B937-E2332317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907F2-2F76-4855-A3DB-887452CD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14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6255C-049F-4A73-96A8-33118209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13/04/2022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75076-AF27-4CDA-96E5-A84EBF11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9AFC5-D9B0-487B-AA9D-853C4C8D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07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152B-0CA5-4CD5-8F0A-78246D7E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4CF2-A46A-40C6-9834-594343A8B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4DB8F-EA01-418B-9D1B-4C29395D2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2A462-739E-4636-927F-803C5EF6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13/04/2022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59B3E-03B6-4C7A-BD1D-DC337551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D13F6-0AA8-4B08-A97C-CD37608A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203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CCE7-904D-4B40-A7B5-B4C571AE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BC17C-66AB-4464-8858-22EA3AE72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F997-37A1-4DC8-B752-3D9C17AE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2BAC1-E0FC-4BC7-8EB8-DEB5B532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13/04/2022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43450-F49A-48DC-AC5D-1FFB17F1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89349-023B-4471-BFEE-16073CB2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990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9E4F6-9E03-4C0A-9D3E-96394B4E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3FEEA-59E3-4848-AB4F-481FAFA7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40B19-C227-4017-9D8C-535BFA7D3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52B0-BC14-4D46-8DFA-CCD43AD5AF56}" type="datetimeFigureOut">
              <a:rPr lang="en-ID" smtClean="0"/>
              <a:t>13/04/2022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39005-3B4A-4274-820E-DC2B43CAB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79D8-F57B-4FCE-B137-91492800F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071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6A84-E56A-4C5D-986B-43B69816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8692" y="1930056"/>
            <a:ext cx="7745691" cy="2387600"/>
          </a:xfrm>
        </p:spPr>
        <p:txBody>
          <a:bodyPr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PEMOGRAMAN WEB II</a:t>
            </a:r>
            <a:br>
              <a:rPr kumimoji="0" lang="id-ID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 Studi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PJJ INFORMATIKA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kumimoji="0" lang="id-ID" altLang="id-ID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id-ID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Sesi 4 – </a:t>
            </a:r>
            <a:r>
              <a:rPr lang="en-US" altLang="id-ID" sz="2400" b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QUEUE</a:t>
            </a:r>
            <a:endParaRPr lang="en-ID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765D7-3DE7-4B42-876A-8EBCDBE18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6660" y="4685609"/>
            <a:ext cx="4787723" cy="470341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en-US" b="1">
                <a:latin typeface="Montserrat" panose="00000500000000000000" pitchFamily="2" charset="0"/>
              </a:rPr>
              <a:t>CATUR NUGROHO, S.KOM., M.KOM</a:t>
            </a:r>
            <a:endParaRPr lang="en-ID" b="1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976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60779E0-23B6-4906-B87F-9AD08F9D8F66}"/>
              </a:ext>
            </a:extLst>
          </p:cNvPr>
          <p:cNvSpPr txBox="1"/>
          <p:nvPr/>
        </p:nvSpPr>
        <p:spPr>
          <a:xfrm>
            <a:off x="1478446" y="164813"/>
            <a:ext cx="6097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>
                <a:solidFill>
                  <a:schemeClr val="accent4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QUEUE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F058FB-A5E0-4601-A161-F8A6015D97DD}"/>
              </a:ext>
            </a:extLst>
          </p:cNvPr>
          <p:cNvSpPr/>
          <p:nvPr/>
        </p:nvSpPr>
        <p:spPr>
          <a:xfrm>
            <a:off x="1478446" y="828086"/>
            <a:ext cx="1029179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>
                <a:latin typeface="Gill Sans MT" panose="020B0502020104020203" pitchFamily="34" charset="0"/>
              </a:rPr>
              <a:t>Array Representation :</a:t>
            </a:r>
          </a:p>
          <a:p>
            <a:endParaRPr lang="en-US" sz="1600" b="1">
              <a:latin typeface="Gill Sans MT" panose="020B0502020104020203" pitchFamily="34" charset="0"/>
            </a:endParaRPr>
          </a:p>
          <a:p>
            <a:r>
              <a:rPr lang="en-US" sz="2400">
                <a:latin typeface="Gill Sans MT" panose="020B0502020104020203" pitchFamily="34" charset="0"/>
              </a:rPr>
              <a:t>Antrian memiliki dua variabel:</a:t>
            </a:r>
          </a:p>
          <a:p>
            <a:r>
              <a:rPr lang="en-US" sz="2400">
                <a:latin typeface="Gill Sans MT" panose="020B0502020104020203" pitchFamily="34" charset="0"/>
              </a:rPr>
              <a:t>Depan dan belakang yang mengarah ke posisi tempat penghapusan dan</a:t>
            </a:r>
          </a:p>
          <a:p>
            <a:r>
              <a:rPr lang="en-US" sz="2400">
                <a:latin typeface="Gill Sans MT" panose="020B0502020104020203" pitchFamily="34" charset="0"/>
              </a:rPr>
              <a:t>penyisipan dapat dilakukan masing-masing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>
                <a:latin typeface="Gill Sans MT" panose="020B0502020104020203" pitchFamily="34" charset="0"/>
              </a:rPr>
              <a:t>Contoh 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>
              <a:latin typeface="Gill Sans MT" panose="020B05020201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>
              <a:latin typeface="Gill Sans MT" panose="020B05020201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>
              <a:latin typeface="Gill Sans MT" panose="020B05020201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>
                <a:latin typeface="Gill Sans MT" panose="020B0502020104020203" pitchFamily="34" charset="0"/>
              </a:rPr>
              <a:t>Di sini, depan = 0 dan belakang = 5.</a:t>
            </a:r>
            <a:endParaRPr lang="en-US" sz="2400">
              <a:latin typeface="Gill Sans MT" panose="020B0502020104020203" pitchFamily="34" charset="0"/>
            </a:endParaRPr>
          </a:p>
          <a:p>
            <a:endParaRPr lang="en-US" sz="2000" b="1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082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60779E0-23B6-4906-B87F-9AD08F9D8F66}"/>
              </a:ext>
            </a:extLst>
          </p:cNvPr>
          <p:cNvSpPr txBox="1"/>
          <p:nvPr/>
        </p:nvSpPr>
        <p:spPr>
          <a:xfrm>
            <a:off x="1478446" y="164813"/>
            <a:ext cx="6097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>
                <a:solidFill>
                  <a:schemeClr val="accent4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QUEUE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81FAE08B-7483-43D0-A640-71917D36F333}"/>
              </a:ext>
            </a:extLst>
          </p:cNvPr>
          <p:cNvSpPr txBox="1"/>
          <p:nvPr/>
        </p:nvSpPr>
        <p:spPr>
          <a:xfrm>
            <a:off x="1587825" y="1067884"/>
            <a:ext cx="86155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i="1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Linear Queue </a:t>
            </a:r>
            <a:r>
              <a:rPr lang="en-US" sz="280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(antrian lurus)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i="1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Circular Queue </a:t>
            </a:r>
            <a:r>
              <a:rPr lang="en-US" sz="280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(antrian melingkar)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i="1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Double Ended Queue </a:t>
            </a:r>
            <a:r>
              <a:rPr lang="en-US" sz="280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(antrian dengan ujung ganda)</a:t>
            </a:r>
          </a:p>
        </p:txBody>
      </p:sp>
    </p:spTree>
    <p:extLst>
      <p:ext uri="{BB962C8B-B14F-4D97-AF65-F5344CB8AC3E}">
        <p14:creationId xmlns:p14="http://schemas.microsoft.com/office/powerpoint/2010/main" val="3863332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60779E0-23B6-4906-B87F-9AD08F9D8F66}"/>
              </a:ext>
            </a:extLst>
          </p:cNvPr>
          <p:cNvSpPr txBox="1"/>
          <p:nvPr/>
        </p:nvSpPr>
        <p:spPr>
          <a:xfrm>
            <a:off x="1478446" y="164813"/>
            <a:ext cx="6097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>
                <a:solidFill>
                  <a:schemeClr val="accent4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QUEUE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BB9807-A777-4319-9B12-0388A95D60A6}"/>
              </a:ext>
            </a:extLst>
          </p:cNvPr>
          <p:cNvSpPr txBox="1"/>
          <p:nvPr/>
        </p:nvSpPr>
        <p:spPr>
          <a:xfrm>
            <a:off x="684082" y="1031303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800">
                <a:latin typeface="Gill Sans MT" panose="020B0502020104020203" pitchFamily="34" charset="0"/>
              </a:rPr>
              <a:t>1. LINIER QUEUE (antrian lurus)</a:t>
            </a:r>
          </a:p>
        </p:txBody>
      </p:sp>
      <p:pic>
        <p:nvPicPr>
          <p:cNvPr id="12" name="table">
            <a:extLst>
              <a:ext uri="{FF2B5EF4-FFF2-40B4-BE49-F238E27FC236}">
                <a16:creationId xmlns:a16="http://schemas.microsoft.com/office/drawing/2014/main" id="{FA673E65-FD89-4E39-9DA4-870E3FDF0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856" y="2717129"/>
            <a:ext cx="4339143" cy="954107"/>
          </a:xfrm>
          <a:prstGeom prst="rect">
            <a:avLst/>
          </a:prstGeom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10077D3B-70E3-4574-AF5D-EC8DA59D6715}"/>
              </a:ext>
            </a:extLst>
          </p:cNvPr>
          <p:cNvSpPr txBox="1"/>
          <p:nvPr/>
        </p:nvSpPr>
        <p:spPr>
          <a:xfrm>
            <a:off x="934681" y="1546251"/>
            <a:ext cx="11005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latin typeface="Gill Sans MT" panose="020B0502020104020203" pitchFamily="34" charset="0"/>
                <a:ea typeface="Source Sans Pro" panose="020B0503030403020204" pitchFamily="34" charset="0"/>
              </a:rPr>
              <a:t>Jika sebuah array terdapat 8 elemen (n=8), maka Queue dapat diilustrasikan sbb: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BABD1B-341E-4E62-BFE1-5397FC7A79EE}"/>
              </a:ext>
            </a:extLst>
          </p:cNvPr>
          <p:cNvSpPr txBox="1"/>
          <p:nvPr/>
        </p:nvSpPr>
        <p:spPr>
          <a:xfrm>
            <a:off x="934682" y="2942173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Q[ 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EC2112-8C3C-44B1-AA9B-05A62A6B9CCA}"/>
              </a:ext>
            </a:extLst>
          </p:cNvPr>
          <p:cNvSpPr txBox="1"/>
          <p:nvPr/>
        </p:nvSpPr>
        <p:spPr>
          <a:xfrm>
            <a:off x="6162835" y="2879901"/>
            <a:ext cx="56100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Ada dua indeks yang digunakan yaitu F &amp; R sbb:</a:t>
            </a:r>
          </a:p>
          <a:p>
            <a:r>
              <a:rPr lang="en-US" sz="2400"/>
              <a:t>F = </a:t>
            </a:r>
            <a:r>
              <a:rPr lang="en-US" sz="2400" i="1"/>
              <a:t>front</a:t>
            </a:r>
            <a:r>
              <a:rPr lang="en-US" sz="2400"/>
              <a:t>, menunjukkan posisi terdepan.</a:t>
            </a:r>
          </a:p>
          <a:p>
            <a:r>
              <a:rPr lang="en-US" sz="2400"/>
              <a:t>R = </a:t>
            </a:r>
            <a:r>
              <a:rPr lang="en-US" sz="2400" i="1"/>
              <a:t>rear</a:t>
            </a:r>
            <a:r>
              <a:rPr lang="en-US" sz="2400"/>
              <a:t>, menunjukkan posisi terakhir.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ACE333-2742-40E1-8016-CC53A552882D}"/>
              </a:ext>
            </a:extLst>
          </p:cNvPr>
          <p:cNvCxnSpPr/>
          <p:nvPr/>
        </p:nvCxnSpPr>
        <p:spPr>
          <a:xfrm flipV="1">
            <a:off x="3926426" y="3644104"/>
            <a:ext cx="0" cy="274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9">
            <a:extLst>
              <a:ext uri="{FF2B5EF4-FFF2-40B4-BE49-F238E27FC236}">
                <a16:creationId xmlns:a16="http://schemas.microsoft.com/office/drawing/2014/main" id="{BEFD9FF4-C652-4D39-80F5-6DE34B40F19A}"/>
              </a:ext>
            </a:extLst>
          </p:cNvPr>
          <p:cNvSpPr txBox="1"/>
          <p:nvPr/>
        </p:nvSpPr>
        <p:spPr>
          <a:xfrm>
            <a:off x="3616712" y="3895564"/>
            <a:ext cx="68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 = 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687DCB-DCF3-4715-8433-A64348E4702C}"/>
              </a:ext>
            </a:extLst>
          </p:cNvPr>
          <p:cNvCxnSpPr>
            <a:cxnSpLocks/>
          </p:cNvCxnSpPr>
          <p:nvPr/>
        </p:nvCxnSpPr>
        <p:spPr>
          <a:xfrm flipV="1">
            <a:off x="5290371" y="3644104"/>
            <a:ext cx="0" cy="274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1">
            <a:extLst>
              <a:ext uri="{FF2B5EF4-FFF2-40B4-BE49-F238E27FC236}">
                <a16:creationId xmlns:a16="http://schemas.microsoft.com/office/drawing/2014/main" id="{946B4232-7D15-45CB-9C39-885BD1F6E53D}"/>
              </a:ext>
            </a:extLst>
          </p:cNvPr>
          <p:cNvSpPr txBox="1"/>
          <p:nvPr/>
        </p:nvSpPr>
        <p:spPr>
          <a:xfrm>
            <a:off x="4955716" y="3870268"/>
            <a:ext cx="87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 = 6</a:t>
            </a:r>
          </a:p>
        </p:txBody>
      </p:sp>
    </p:spTree>
    <p:extLst>
      <p:ext uri="{BB962C8B-B14F-4D97-AF65-F5344CB8AC3E}">
        <p14:creationId xmlns:p14="http://schemas.microsoft.com/office/powerpoint/2010/main" val="1736953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60779E0-23B6-4906-B87F-9AD08F9D8F66}"/>
              </a:ext>
            </a:extLst>
          </p:cNvPr>
          <p:cNvSpPr txBox="1"/>
          <p:nvPr/>
        </p:nvSpPr>
        <p:spPr>
          <a:xfrm>
            <a:off x="1478446" y="164813"/>
            <a:ext cx="6097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>
                <a:solidFill>
                  <a:schemeClr val="accent4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QUEUE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BB9807-A777-4319-9B12-0388A95D60A6}"/>
              </a:ext>
            </a:extLst>
          </p:cNvPr>
          <p:cNvSpPr txBox="1"/>
          <p:nvPr/>
        </p:nvSpPr>
        <p:spPr>
          <a:xfrm>
            <a:off x="684082" y="1031303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800">
                <a:latin typeface="Gill Sans MT" panose="020B0502020104020203" pitchFamily="34" charset="0"/>
              </a:rPr>
              <a:t>1. LINIER QUEUE (antrian lurus)</a:t>
            </a:r>
          </a:p>
        </p:txBody>
      </p:sp>
      <p:sp>
        <p:nvSpPr>
          <p:cNvPr id="20" name="TextBox 16">
            <a:extLst>
              <a:ext uri="{FF2B5EF4-FFF2-40B4-BE49-F238E27FC236}">
                <a16:creationId xmlns:a16="http://schemas.microsoft.com/office/drawing/2014/main" id="{6BC0DCB7-186A-4078-9DDB-0CAFAF07FC30}"/>
              </a:ext>
            </a:extLst>
          </p:cNvPr>
          <p:cNvSpPr txBox="1"/>
          <p:nvPr/>
        </p:nvSpPr>
        <p:spPr>
          <a:xfrm>
            <a:off x="993467" y="1423126"/>
            <a:ext cx="8985152" cy="3355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1">
                <a:latin typeface="Gill Sans MT" panose="020B0502020104020203" pitchFamily="34" charset="0"/>
                <a:ea typeface="Source Sans Pro" panose="020B0503030403020204" pitchFamily="34" charset="0"/>
              </a:rPr>
              <a:t>Proses 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i="1">
                <a:latin typeface="Gill Sans MT" panose="020B0502020104020203" pitchFamily="34" charset="0"/>
                <a:ea typeface="Source Sans Pro" panose="020B0503030403020204" pitchFamily="34" charset="0"/>
              </a:rPr>
              <a:t>Inisialisasi</a:t>
            </a:r>
            <a:r>
              <a:rPr lang="en-US" sz="2400">
                <a:latin typeface="Gill Sans MT" panose="020B0502020104020203" pitchFamily="34" charset="0"/>
                <a:ea typeface="Source Sans Pro" panose="020B0503030403020204" pitchFamily="34" charset="0"/>
              </a:rPr>
              <a:t> (proses awal) </a:t>
            </a:r>
            <a:r>
              <a:rPr lang="en-US" sz="2400">
                <a:latin typeface="Gill Sans MT" panose="020B0502020104020203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</a:t>
            </a:r>
            <a:r>
              <a:rPr lang="en-US" sz="2400">
                <a:latin typeface="Gill Sans MT" panose="020B0502020104020203" pitchFamily="34" charset="0"/>
                <a:ea typeface="Source Sans Pro" panose="020B0503030403020204" pitchFamily="34" charset="0"/>
              </a:rPr>
              <a:t> F = R + 1</a:t>
            </a:r>
          </a:p>
          <a:p>
            <a:pPr>
              <a:lnSpc>
                <a:spcPct val="150000"/>
              </a:lnSpc>
            </a:pPr>
            <a:r>
              <a:rPr lang="en-US" sz="2400">
                <a:latin typeface="Gill Sans MT" panose="020B0502020104020203" pitchFamily="34" charset="0"/>
                <a:ea typeface="Source Sans Pro" panose="020B0503030403020204" pitchFamily="34" charset="0"/>
              </a:rPr>
              <a:t>	Jika array belum ada isinya (kosong), maka F = 0 dan R = -1 (F &gt; R)</a:t>
            </a:r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US" sz="2400" i="1">
                <a:latin typeface="Gill Sans MT" panose="020B0502020104020203" pitchFamily="34" charset="0"/>
                <a:ea typeface="Source Sans Pro" panose="020B0503030403020204" pitchFamily="34" charset="0"/>
              </a:rPr>
              <a:t>Insert </a:t>
            </a:r>
            <a:r>
              <a:rPr lang="en-US" sz="2400">
                <a:latin typeface="Gill Sans MT" panose="020B0502020104020203" pitchFamily="34" charset="0"/>
                <a:ea typeface="Source Sans Pro" panose="020B0503030403020204" pitchFamily="34" charset="0"/>
              </a:rPr>
              <a:t>(simpan) </a:t>
            </a:r>
            <a:r>
              <a:rPr lang="en-US" sz="2400">
                <a:latin typeface="Gill Sans MT" panose="020B0502020104020203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 R = R + 1; Q[R] = X</a:t>
            </a:r>
            <a:endParaRPr lang="en-US" sz="2400">
              <a:latin typeface="Gill Sans MT" panose="020B0502020104020203" pitchFamily="34" charset="0"/>
              <a:ea typeface="Source Sans Pro" panose="020B0503030403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sz="2400" i="1">
                <a:latin typeface="Gill Sans MT" panose="020B0502020104020203" pitchFamily="34" charset="0"/>
                <a:ea typeface="Source Sans Pro" panose="020B0503030403020204" pitchFamily="34" charset="0"/>
              </a:rPr>
              <a:t>Delete</a:t>
            </a:r>
            <a:r>
              <a:rPr lang="en-US" sz="2400">
                <a:latin typeface="Gill Sans MT" panose="020B0502020104020203" pitchFamily="34" charset="0"/>
                <a:ea typeface="Source Sans Pro" panose="020B0503030403020204" pitchFamily="34" charset="0"/>
              </a:rPr>
              <a:t> (hapus) </a:t>
            </a:r>
            <a:r>
              <a:rPr lang="en-US" sz="2400">
                <a:latin typeface="Gill Sans MT" panose="020B0502020104020203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 X = Q [F]; F = F + 1</a:t>
            </a:r>
            <a:endParaRPr lang="en-US" sz="2400">
              <a:latin typeface="Gill Sans MT" panose="020B0502020104020203" pitchFamily="34" charset="0"/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i="1">
                <a:latin typeface="Gill Sans MT" panose="020B0502020104020203" pitchFamily="34" charset="0"/>
                <a:ea typeface="Source Sans Pro" panose="020B0503030403020204" pitchFamily="34" charset="0"/>
              </a:rPr>
              <a:t>4.	Reset </a:t>
            </a:r>
            <a:r>
              <a:rPr lang="en-US" sz="2400">
                <a:latin typeface="Gill Sans MT" panose="020B0502020104020203" pitchFamily="34" charset="0"/>
                <a:ea typeface="Source Sans Pro" panose="020B0503030403020204" pitchFamily="34" charset="0"/>
              </a:rPr>
              <a:t>(Kembali ke keadaan awal/ kosong) </a:t>
            </a:r>
            <a:r>
              <a:rPr lang="en-US" sz="2400">
                <a:latin typeface="Gill Sans MT" panose="020B0502020104020203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 F = 0; R = -1</a:t>
            </a:r>
            <a:endParaRPr lang="en-US" sz="2400">
              <a:latin typeface="Gill Sans MT" panose="020B0502020104020203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251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60779E0-23B6-4906-B87F-9AD08F9D8F66}"/>
              </a:ext>
            </a:extLst>
          </p:cNvPr>
          <p:cNvSpPr txBox="1"/>
          <p:nvPr/>
        </p:nvSpPr>
        <p:spPr>
          <a:xfrm>
            <a:off x="1478446" y="164813"/>
            <a:ext cx="60976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>
                <a:solidFill>
                  <a:schemeClr val="accent4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QUEUE </a:t>
            </a:r>
            <a:r>
              <a:rPr lang="en-US" sz="3200" b="1">
                <a:solidFill>
                  <a:srgbClr val="FFC000"/>
                </a:solidFill>
              </a:rPr>
              <a:t>Contoh:</a:t>
            </a:r>
          </a:p>
          <a:p>
            <a:endParaRPr lang="en-US" sz="3200" b="1">
              <a:solidFill>
                <a:schemeClr val="accent4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F3A3A4C6-A159-4098-8391-5D82DF35D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47" y="609455"/>
            <a:ext cx="3468496" cy="679268"/>
          </a:xfrm>
          <a:prstGeom prst="rect">
            <a:avLst/>
          </a:prstGeom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C0ED6BA5-8F10-4513-A508-E6E156BCAADE}"/>
              </a:ext>
            </a:extLst>
          </p:cNvPr>
          <p:cNvSpPr txBox="1"/>
          <p:nvPr/>
        </p:nvSpPr>
        <p:spPr>
          <a:xfrm>
            <a:off x="1500588" y="836364"/>
            <a:ext cx="2654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arenR"/>
            </a:pPr>
            <a:r>
              <a:rPr lang="en-US"/>
              <a:t>Kondisi awal.</a:t>
            </a:r>
          </a:p>
          <a:p>
            <a:r>
              <a:rPr lang="en-US"/>
              <a:t>	Array 7 elemen</a:t>
            </a:r>
          </a:p>
          <a:p>
            <a:r>
              <a:rPr lang="en-US"/>
              <a:t>	(n=7)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2DE06E-8C30-415F-8408-6F83E6BA1FCA}"/>
              </a:ext>
            </a:extLst>
          </p:cNvPr>
          <p:cNvCxnSpPr/>
          <p:nvPr/>
        </p:nvCxnSpPr>
        <p:spPr>
          <a:xfrm flipV="1">
            <a:off x="5652312" y="1307021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9">
            <a:extLst>
              <a:ext uri="{FF2B5EF4-FFF2-40B4-BE49-F238E27FC236}">
                <a16:creationId xmlns:a16="http://schemas.microsoft.com/office/drawing/2014/main" id="{C54C1DF8-38E5-41A4-806B-CB071F79AE34}"/>
              </a:ext>
            </a:extLst>
          </p:cNvPr>
          <p:cNvSpPr txBox="1"/>
          <p:nvPr/>
        </p:nvSpPr>
        <p:spPr>
          <a:xfrm>
            <a:off x="5520747" y="1436428"/>
            <a:ext cx="68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 = 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6109FB-A5C8-46F5-8660-26016B95E3A9}"/>
              </a:ext>
            </a:extLst>
          </p:cNvPr>
          <p:cNvCxnSpPr>
            <a:cxnSpLocks/>
          </p:cNvCxnSpPr>
          <p:nvPr/>
        </p:nvCxnSpPr>
        <p:spPr>
          <a:xfrm flipV="1">
            <a:off x="5217548" y="1307021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9D9752-86E8-4166-97C0-45252B974D88}"/>
              </a:ext>
            </a:extLst>
          </p:cNvPr>
          <p:cNvSpPr txBox="1"/>
          <p:nvPr/>
        </p:nvSpPr>
        <p:spPr>
          <a:xfrm>
            <a:off x="4589903" y="1439009"/>
            <a:ext cx="87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 = -1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55020C44-903C-42E2-97A5-BA5D09BB5E3C}"/>
              </a:ext>
            </a:extLst>
          </p:cNvPr>
          <p:cNvSpPr txBox="1"/>
          <p:nvPr/>
        </p:nvSpPr>
        <p:spPr>
          <a:xfrm>
            <a:off x="4365716" y="921753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Q[ ]</a:t>
            </a: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E9AD6E42-84C9-4436-9947-8A398515F9A9}"/>
              </a:ext>
            </a:extLst>
          </p:cNvPr>
          <p:cNvSpPr txBox="1"/>
          <p:nvPr/>
        </p:nvSpPr>
        <p:spPr>
          <a:xfrm>
            <a:off x="8550627" y="692670"/>
            <a:ext cx="2816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 = R+1	antrian kosong</a:t>
            </a:r>
          </a:p>
          <a:p>
            <a:r>
              <a:rPr lang="en-US"/>
              <a:t>R &lt; n-1	antrian bisa diisi</a:t>
            </a:r>
          </a:p>
        </p:txBody>
      </p:sp>
      <p:pic>
        <p:nvPicPr>
          <p:cNvPr id="15" name="table">
            <a:extLst>
              <a:ext uri="{FF2B5EF4-FFF2-40B4-BE49-F238E27FC236}">
                <a16:creationId xmlns:a16="http://schemas.microsoft.com/office/drawing/2014/main" id="{9678680A-36B9-47AB-98E9-BE4359F83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747" y="1762225"/>
            <a:ext cx="3468496" cy="6792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4BD8F19-EAB4-4A48-B331-30C4CB1E088D}"/>
              </a:ext>
            </a:extLst>
          </p:cNvPr>
          <p:cNvSpPr txBox="1"/>
          <p:nvPr/>
        </p:nvSpPr>
        <p:spPr>
          <a:xfrm>
            <a:off x="1500589" y="1989134"/>
            <a:ext cx="151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2)	Insert A.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62197F-9B2A-448B-9A41-E783967B4F3A}"/>
              </a:ext>
            </a:extLst>
          </p:cNvPr>
          <p:cNvCxnSpPr/>
          <p:nvPr/>
        </p:nvCxnSpPr>
        <p:spPr>
          <a:xfrm flipV="1">
            <a:off x="5697346" y="2462944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D0498E4-0C69-4110-9192-B1F43561A724}"/>
              </a:ext>
            </a:extLst>
          </p:cNvPr>
          <p:cNvSpPr txBox="1"/>
          <p:nvPr/>
        </p:nvSpPr>
        <p:spPr>
          <a:xfrm>
            <a:off x="5106080" y="2601258"/>
            <a:ext cx="123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 = R = 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951122-26C6-4430-973C-51D86D4350F5}"/>
              </a:ext>
            </a:extLst>
          </p:cNvPr>
          <p:cNvCxnSpPr>
            <a:cxnSpLocks/>
          </p:cNvCxnSpPr>
          <p:nvPr/>
        </p:nvCxnSpPr>
        <p:spPr>
          <a:xfrm flipV="1">
            <a:off x="5554430" y="2459791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1">
            <a:extLst>
              <a:ext uri="{FF2B5EF4-FFF2-40B4-BE49-F238E27FC236}">
                <a16:creationId xmlns:a16="http://schemas.microsoft.com/office/drawing/2014/main" id="{EBF14C05-30FF-49A8-9ED9-C8D14C18666A}"/>
              </a:ext>
            </a:extLst>
          </p:cNvPr>
          <p:cNvSpPr txBox="1"/>
          <p:nvPr/>
        </p:nvSpPr>
        <p:spPr>
          <a:xfrm>
            <a:off x="4365716" y="2074523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Q[ ]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D8C2B962-E75B-4223-B1CC-311AD0C9412A}"/>
              </a:ext>
            </a:extLst>
          </p:cNvPr>
          <p:cNvSpPr txBox="1"/>
          <p:nvPr/>
        </p:nvSpPr>
        <p:spPr>
          <a:xfrm>
            <a:off x="8550627" y="1777200"/>
            <a:ext cx="32063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 &lt; R+1	antrian ada isinya</a:t>
            </a:r>
          </a:p>
          <a:p>
            <a:r>
              <a:rPr lang="en-US"/>
              <a:t>R &lt; n-1	antrian bisa diisi</a:t>
            </a:r>
          </a:p>
          <a:p>
            <a:r>
              <a:rPr lang="en-US"/>
              <a:t>F = R	isi antrian ada satu</a:t>
            </a:r>
          </a:p>
          <a:p>
            <a:r>
              <a:rPr lang="en-US"/>
              <a:t>F = 0	belum ada yg keluar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2FD7B5-7F4A-496A-BCB7-5CCB3FE4ADAF}"/>
              </a:ext>
            </a:extLst>
          </p:cNvPr>
          <p:cNvCxnSpPr>
            <a:cxnSpLocks/>
          </p:cNvCxnSpPr>
          <p:nvPr/>
        </p:nvCxnSpPr>
        <p:spPr>
          <a:xfrm>
            <a:off x="1631219" y="1723872"/>
            <a:ext cx="9892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1D4035D-7CF8-4A01-8DB3-10C47C2BEF91}"/>
              </a:ext>
            </a:extLst>
          </p:cNvPr>
          <p:cNvCxnSpPr>
            <a:cxnSpLocks/>
          </p:cNvCxnSpPr>
          <p:nvPr/>
        </p:nvCxnSpPr>
        <p:spPr>
          <a:xfrm>
            <a:off x="1633491" y="2927145"/>
            <a:ext cx="10299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table">
            <a:extLst>
              <a:ext uri="{FF2B5EF4-FFF2-40B4-BE49-F238E27FC236}">
                <a16:creationId xmlns:a16="http://schemas.microsoft.com/office/drawing/2014/main" id="{EC6DACE5-6500-47BA-8E4B-F71F44A65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747" y="2980090"/>
            <a:ext cx="3468496" cy="67926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622BAE0-2EE9-4921-9A11-2755591E6745}"/>
              </a:ext>
            </a:extLst>
          </p:cNvPr>
          <p:cNvSpPr txBox="1"/>
          <p:nvPr/>
        </p:nvSpPr>
        <p:spPr>
          <a:xfrm>
            <a:off x="1500589" y="3206999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3)	Insert B dan C.</a:t>
            </a: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F111B277-BBF5-44EE-B02E-1331262A7920}"/>
              </a:ext>
            </a:extLst>
          </p:cNvPr>
          <p:cNvSpPr txBox="1"/>
          <p:nvPr/>
        </p:nvSpPr>
        <p:spPr>
          <a:xfrm>
            <a:off x="5293350" y="3797635"/>
            <a:ext cx="73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 = 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449BA6B-853D-411B-842B-12B2C07D1B21}"/>
              </a:ext>
            </a:extLst>
          </p:cNvPr>
          <p:cNvCxnSpPr>
            <a:cxnSpLocks/>
          </p:cNvCxnSpPr>
          <p:nvPr/>
        </p:nvCxnSpPr>
        <p:spPr>
          <a:xfrm flipV="1">
            <a:off x="5622670" y="3677656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9">
            <a:extLst>
              <a:ext uri="{FF2B5EF4-FFF2-40B4-BE49-F238E27FC236}">
                <a16:creationId xmlns:a16="http://schemas.microsoft.com/office/drawing/2014/main" id="{E6A1D4C1-0687-49FF-9DFB-3C2300DE64FA}"/>
              </a:ext>
            </a:extLst>
          </p:cNvPr>
          <p:cNvSpPr txBox="1"/>
          <p:nvPr/>
        </p:nvSpPr>
        <p:spPr>
          <a:xfrm>
            <a:off x="4365716" y="329238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Q[ ]</a:t>
            </a:r>
          </a:p>
        </p:txBody>
      </p:sp>
      <p:sp>
        <p:nvSpPr>
          <p:cNvPr id="30" name="TextBox 30">
            <a:extLst>
              <a:ext uri="{FF2B5EF4-FFF2-40B4-BE49-F238E27FC236}">
                <a16:creationId xmlns:a16="http://schemas.microsoft.com/office/drawing/2014/main" id="{61B5D45F-BC55-4F7D-A74E-59F3CAD50294}"/>
              </a:ext>
            </a:extLst>
          </p:cNvPr>
          <p:cNvSpPr txBox="1"/>
          <p:nvPr/>
        </p:nvSpPr>
        <p:spPr>
          <a:xfrm>
            <a:off x="8550627" y="3063305"/>
            <a:ext cx="3206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 &lt; R+1	antrian ada isinya</a:t>
            </a:r>
          </a:p>
          <a:p>
            <a:r>
              <a:rPr lang="en-US"/>
              <a:t>R &lt; n-1	antrian bisa diisi</a:t>
            </a:r>
          </a:p>
          <a:p>
            <a:r>
              <a:rPr lang="en-US"/>
              <a:t>F = 0	belum ada yg keluar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4C8201-948A-4AAD-B04E-57B1216CFE18}"/>
              </a:ext>
            </a:extLst>
          </p:cNvPr>
          <p:cNvCxnSpPr>
            <a:cxnSpLocks/>
          </p:cNvCxnSpPr>
          <p:nvPr/>
        </p:nvCxnSpPr>
        <p:spPr>
          <a:xfrm>
            <a:off x="1667781" y="4165712"/>
            <a:ext cx="108178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7">
            <a:extLst>
              <a:ext uri="{FF2B5EF4-FFF2-40B4-BE49-F238E27FC236}">
                <a16:creationId xmlns:a16="http://schemas.microsoft.com/office/drawing/2014/main" id="{9049187E-EEE7-4F00-A770-45569EFEDEB8}"/>
              </a:ext>
            </a:extLst>
          </p:cNvPr>
          <p:cNvSpPr txBox="1"/>
          <p:nvPr/>
        </p:nvSpPr>
        <p:spPr>
          <a:xfrm>
            <a:off x="6172882" y="3778648"/>
            <a:ext cx="73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 = 2</a:t>
            </a:r>
          </a:p>
        </p:txBody>
      </p:sp>
      <p:pic>
        <p:nvPicPr>
          <p:cNvPr id="33" name="table">
            <a:extLst>
              <a:ext uri="{FF2B5EF4-FFF2-40B4-BE49-F238E27FC236}">
                <a16:creationId xmlns:a16="http://schemas.microsoft.com/office/drawing/2014/main" id="{5A135A88-5616-430D-8D96-6C82D199EA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7963" y="4156077"/>
            <a:ext cx="3468496" cy="679268"/>
          </a:xfrm>
          <a:prstGeom prst="rect">
            <a:avLst/>
          </a:prstGeom>
        </p:spPr>
      </p:pic>
      <p:sp>
        <p:nvSpPr>
          <p:cNvPr id="34" name="TextBox 37">
            <a:extLst>
              <a:ext uri="{FF2B5EF4-FFF2-40B4-BE49-F238E27FC236}">
                <a16:creationId xmlns:a16="http://schemas.microsoft.com/office/drawing/2014/main" id="{441AE7FB-1E03-454C-AAD3-12321202FD2F}"/>
              </a:ext>
            </a:extLst>
          </p:cNvPr>
          <p:cNvSpPr txBox="1"/>
          <p:nvPr/>
        </p:nvSpPr>
        <p:spPr>
          <a:xfrm>
            <a:off x="1543805" y="4382986"/>
            <a:ext cx="1603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4)	Delete A.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213F7BD-4889-4BA8-BDA0-AFEAFA8B5CEF}"/>
              </a:ext>
            </a:extLst>
          </p:cNvPr>
          <p:cNvCxnSpPr/>
          <p:nvPr/>
        </p:nvCxnSpPr>
        <p:spPr>
          <a:xfrm flipV="1">
            <a:off x="6559431" y="4856796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9">
            <a:extLst>
              <a:ext uri="{FF2B5EF4-FFF2-40B4-BE49-F238E27FC236}">
                <a16:creationId xmlns:a16="http://schemas.microsoft.com/office/drawing/2014/main" id="{647B4A41-E7E2-458A-BF14-5628FC087267}"/>
              </a:ext>
            </a:extLst>
          </p:cNvPr>
          <p:cNvSpPr txBox="1"/>
          <p:nvPr/>
        </p:nvSpPr>
        <p:spPr>
          <a:xfrm>
            <a:off x="5623174" y="4959974"/>
            <a:ext cx="73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 = 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CF33283-E4A7-42B9-B3FB-CF9E34B55A4F}"/>
              </a:ext>
            </a:extLst>
          </p:cNvPr>
          <p:cNvCxnSpPr>
            <a:cxnSpLocks/>
          </p:cNvCxnSpPr>
          <p:nvPr/>
        </p:nvCxnSpPr>
        <p:spPr>
          <a:xfrm flipV="1">
            <a:off x="6116263" y="4853643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41">
            <a:extLst>
              <a:ext uri="{FF2B5EF4-FFF2-40B4-BE49-F238E27FC236}">
                <a16:creationId xmlns:a16="http://schemas.microsoft.com/office/drawing/2014/main" id="{4E34641D-3B20-49BD-BD36-76E5D2B7076D}"/>
              </a:ext>
            </a:extLst>
          </p:cNvPr>
          <p:cNvSpPr txBox="1"/>
          <p:nvPr/>
        </p:nvSpPr>
        <p:spPr>
          <a:xfrm>
            <a:off x="4408932" y="446837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Q[ ]</a:t>
            </a:r>
          </a:p>
        </p:txBody>
      </p:sp>
      <p:sp>
        <p:nvSpPr>
          <p:cNvPr id="39" name="TextBox 42">
            <a:extLst>
              <a:ext uri="{FF2B5EF4-FFF2-40B4-BE49-F238E27FC236}">
                <a16:creationId xmlns:a16="http://schemas.microsoft.com/office/drawing/2014/main" id="{C3CF36D7-A27A-43CF-81EB-6EAACBA6F3F4}"/>
              </a:ext>
            </a:extLst>
          </p:cNvPr>
          <p:cNvSpPr txBox="1"/>
          <p:nvPr/>
        </p:nvSpPr>
        <p:spPr>
          <a:xfrm>
            <a:off x="8593843" y="4239292"/>
            <a:ext cx="3425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 &lt; R+1	antrian ada isinya</a:t>
            </a:r>
          </a:p>
          <a:p>
            <a:r>
              <a:rPr lang="en-US"/>
              <a:t>R &lt; n-1	antrian bisa diisi</a:t>
            </a:r>
          </a:p>
          <a:p>
            <a:r>
              <a:rPr lang="en-US"/>
              <a:t>F = 1	antrian sudah keluar 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6BD56B-A8B1-40BA-8D8C-4D9620957D80}"/>
              </a:ext>
            </a:extLst>
          </p:cNvPr>
          <p:cNvCxnSpPr>
            <a:cxnSpLocks/>
          </p:cNvCxnSpPr>
          <p:nvPr/>
        </p:nvCxnSpPr>
        <p:spPr>
          <a:xfrm>
            <a:off x="1710997" y="5328051"/>
            <a:ext cx="108178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4">
            <a:extLst>
              <a:ext uri="{FF2B5EF4-FFF2-40B4-BE49-F238E27FC236}">
                <a16:creationId xmlns:a16="http://schemas.microsoft.com/office/drawing/2014/main" id="{387C7C3B-9EEB-4E35-B750-F4DDA53D617C}"/>
              </a:ext>
            </a:extLst>
          </p:cNvPr>
          <p:cNvSpPr txBox="1"/>
          <p:nvPr/>
        </p:nvSpPr>
        <p:spPr>
          <a:xfrm>
            <a:off x="6352578" y="4954635"/>
            <a:ext cx="73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 = 2</a:t>
            </a:r>
          </a:p>
        </p:txBody>
      </p:sp>
      <p:pic>
        <p:nvPicPr>
          <p:cNvPr id="42" name="table">
            <a:extLst>
              <a:ext uri="{FF2B5EF4-FFF2-40B4-BE49-F238E27FC236}">
                <a16:creationId xmlns:a16="http://schemas.microsoft.com/office/drawing/2014/main" id="{5FE11220-69AC-4C83-AAC2-F68DAE9F9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7531" y="5332065"/>
            <a:ext cx="3468496" cy="679268"/>
          </a:xfrm>
          <a:prstGeom prst="rect">
            <a:avLst/>
          </a:prstGeom>
        </p:spPr>
      </p:pic>
      <p:sp>
        <p:nvSpPr>
          <p:cNvPr id="43" name="TextBox 46">
            <a:extLst>
              <a:ext uri="{FF2B5EF4-FFF2-40B4-BE49-F238E27FC236}">
                <a16:creationId xmlns:a16="http://schemas.microsoft.com/office/drawing/2014/main" id="{6645EC1C-E3F7-405B-80DF-5A386D5AA039}"/>
              </a:ext>
            </a:extLst>
          </p:cNvPr>
          <p:cNvSpPr txBox="1"/>
          <p:nvPr/>
        </p:nvSpPr>
        <p:spPr>
          <a:xfrm>
            <a:off x="1573373" y="5558974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5)	Delete B dan C.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539DDBE-3359-4A91-BAF5-EC5A72760BAF}"/>
              </a:ext>
            </a:extLst>
          </p:cNvPr>
          <p:cNvCxnSpPr/>
          <p:nvPr/>
        </p:nvCxnSpPr>
        <p:spPr>
          <a:xfrm flipV="1">
            <a:off x="6588999" y="6032784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8">
            <a:extLst>
              <a:ext uri="{FF2B5EF4-FFF2-40B4-BE49-F238E27FC236}">
                <a16:creationId xmlns:a16="http://schemas.microsoft.com/office/drawing/2014/main" id="{BAEA62DC-DA5D-4E88-B13F-B632281C0F71}"/>
              </a:ext>
            </a:extLst>
          </p:cNvPr>
          <p:cNvSpPr txBox="1"/>
          <p:nvPr/>
        </p:nvSpPr>
        <p:spPr>
          <a:xfrm>
            <a:off x="6847094" y="6197608"/>
            <a:ext cx="73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 = 3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49841AF-448A-47BB-9F51-194FDE6A458A}"/>
              </a:ext>
            </a:extLst>
          </p:cNvPr>
          <p:cNvCxnSpPr>
            <a:cxnSpLocks/>
          </p:cNvCxnSpPr>
          <p:nvPr/>
        </p:nvCxnSpPr>
        <p:spPr>
          <a:xfrm flipV="1">
            <a:off x="7019292" y="6029631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50">
            <a:extLst>
              <a:ext uri="{FF2B5EF4-FFF2-40B4-BE49-F238E27FC236}">
                <a16:creationId xmlns:a16="http://schemas.microsoft.com/office/drawing/2014/main" id="{A853FB6F-A31A-4971-B82A-1F1BED5F16F4}"/>
              </a:ext>
            </a:extLst>
          </p:cNvPr>
          <p:cNvSpPr txBox="1"/>
          <p:nvPr/>
        </p:nvSpPr>
        <p:spPr>
          <a:xfrm>
            <a:off x="4438500" y="5644363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Q[ ]</a:t>
            </a:r>
          </a:p>
        </p:txBody>
      </p:sp>
      <p:sp>
        <p:nvSpPr>
          <p:cNvPr id="48" name="TextBox 51">
            <a:extLst>
              <a:ext uri="{FF2B5EF4-FFF2-40B4-BE49-F238E27FC236}">
                <a16:creationId xmlns:a16="http://schemas.microsoft.com/office/drawing/2014/main" id="{55E37EBD-BE6C-4430-917E-FC8CC74BB0DF}"/>
              </a:ext>
            </a:extLst>
          </p:cNvPr>
          <p:cNvSpPr txBox="1"/>
          <p:nvPr/>
        </p:nvSpPr>
        <p:spPr>
          <a:xfrm>
            <a:off x="8623411" y="5415280"/>
            <a:ext cx="3425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 = R+1	antrian kosong</a:t>
            </a:r>
          </a:p>
          <a:p>
            <a:r>
              <a:rPr lang="en-US"/>
              <a:t>R &lt; n-1	antrian bisa diisi</a:t>
            </a:r>
          </a:p>
          <a:p>
            <a:r>
              <a:rPr lang="en-US"/>
              <a:t>F = 3	antrian sudah keluar 3</a:t>
            </a:r>
          </a:p>
        </p:txBody>
      </p:sp>
      <p:sp>
        <p:nvSpPr>
          <p:cNvPr id="49" name="TextBox 53">
            <a:extLst>
              <a:ext uri="{FF2B5EF4-FFF2-40B4-BE49-F238E27FC236}">
                <a16:creationId xmlns:a16="http://schemas.microsoft.com/office/drawing/2014/main" id="{4DB395EB-AAA2-4FFF-B8C5-2A44C70122D4}"/>
              </a:ext>
            </a:extLst>
          </p:cNvPr>
          <p:cNvSpPr txBox="1"/>
          <p:nvPr/>
        </p:nvSpPr>
        <p:spPr>
          <a:xfrm>
            <a:off x="6129828" y="6192269"/>
            <a:ext cx="73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 = 2</a:t>
            </a:r>
          </a:p>
        </p:txBody>
      </p:sp>
    </p:spTree>
    <p:extLst>
      <p:ext uri="{BB962C8B-B14F-4D97-AF65-F5344CB8AC3E}">
        <p14:creationId xmlns:p14="http://schemas.microsoft.com/office/powerpoint/2010/main" val="188959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60779E0-23B6-4906-B87F-9AD08F9D8F66}"/>
              </a:ext>
            </a:extLst>
          </p:cNvPr>
          <p:cNvSpPr txBox="1"/>
          <p:nvPr/>
        </p:nvSpPr>
        <p:spPr>
          <a:xfrm>
            <a:off x="1478446" y="164813"/>
            <a:ext cx="95146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>
                <a:solidFill>
                  <a:schemeClr val="accent4"/>
                </a:solidFill>
                <a:latin typeface="Gill Sans MT" panose="020B0502020104020203" pitchFamily="34" charset="0"/>
                <a:ea typeface="Gungsuh" panose="02030600000101010101" pitchFamily="18" charset="-127"/>
              </a:rPr>
              <a:t>2. CIRCULAR QUEUE (antrian melingkar)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BB9807-A777-4319-9B12-0388A95D60A6}"/>
              </a:ext>
            </a:extLst>
          </p:cNvPr>
          <p:cNvSpPr txBox="1"/>
          <p:nvPr/>
        </p:nvSpPr>
        <p:spPr>
          <a:xfrm>
            <a:off x="665330" y="872030"/>
            <a:ext cx="1086134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000">
                <a:latin typeface="Gill Sans MT" panose="020B0502020104020203" pitchFamily="34" charset="0"/>
              </a:rPr>
              <a:t>Memanfaatkan tempat yang telah kosong dalam antrian. Jika antrian sudah sampai pada posisi terakhir, Q[n-1], maka antrian dapat dilanjutkan ke Q[0] dan seterusnya.</a:t>
            </a:r>
          </a:p>
          <a:p>
            <a:endParaRPr lang="id-ID" sz="2800">
              <a:latin typeface="Gill Sans MT" panose="020B05020201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9D036A-3424-4339-9A8A-974955EE088A}"/>
              </a:ext>
            </a:extLst>
          </p:cNvPr>
          <p:cNvSpPr/>
          <p:nvPr/>
        </p:nvSpPr>
        <p:spPr>
          <a:xfrm>
            <a:off x="3211467" y="1922964"/>
            <a:ext cx="4142284" cy="717872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AF593A-E97E-4D86-A5C6-14F60BCBEFCC}"/>
              </a:ext>
            </a:extLst>
          </p:cNvPr>
          <p:cNvCxnSpPr/>
          <p:nvPr/>
        </p:nvCxnSpPr>
        <p:spPr>
          <a:xfrm flipV="1">
            <a:off x="4229454" y="2815312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0099A21-D2B2-445F-BD98-C9DB22E52AED}"/>
              </a:ext>
            </a:extLst>
          </p:cNvPr>
          <p:cNvSpPr txBox="1"/>
          <p:nvPr/>
        </p:nvSpPr>
        <p:spPr>
          <a:xfrm>
            <a:off x="4097889" y="2944719"/>
            <a:ext cx="68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 = 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F620D7-6240-4488-BAD8-BC8959B51DE0}"/>
              </a:ext>
            </a:extLst>
          </p:cNvPr>
          <p:cNvCxnSpPr>
            <a:cxnSpLocks/>
          </p:cNvCxnSpPr>
          <p:nvPr/>
        </p:nvCxnSpPr>
        <p:spPr>
          <a:xfrm flipV="1">
            <a:off x="3794690" y="2815312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1">
            <a:extLst>
              <a:ext uri="{FF2B5EF4-FFF2-40B4-BE49-F238E27FC236}">
                <a16:creationId xmlns:a16="http://schemas.microsoft.com/office/drawing/2014/main" id="{A34297BB-8493-40D8-8501-3A22DBAC89B6}"/>
              </a:ext>
            </a:extLst>
          </p:cNvPr>
          <p:cNvSpPr txBox="1"/>
          <p:nvPr/>
        </p:nvSpPr>
        <p:spPr>
          <a:xfrm>
            <a:off x="3167045" y="2947300"/>
            <a:ext cx="87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 = -1</a:t>
            </a: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1605A1CF-49C6-4599-88C6-518587C75F80}"/>
              </a:ext>
            </a:extLst>
          </p:cNvPr>
          <p:cNvSpPr txBox="1"/>
          <p:nvPr/>
        </p:nvSpPr>
        <p:spPr>
          <a:xfrm>
            <a:off x="2636221" y="243004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Q[ ]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BDCC2B50-9472-4C1F-AA21-A5DBBDD4E39F}"/>
              </a:ext>
            </a:extLst>
          </p:cNvPr>
          <p:cNvSpPr txBox="1"/>
          <p:nvPr/>
        </p:nvSpPr>
        <p:spPr>
          <a:xfrm>
            <a:off x="7937671" y="1913575"/>
            <a:ext cx="2667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 = R+1	antrian kosong</a:t>
            </a:r>
          </a:p>
          <a:p>
            <a:r>
              <a:rPr lang="en-US"/>
              <a:t>Counter = 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F54DCA4-AAC8-4645-9E83-1F9B98B2A43D}"/>
              </a:ext>
            </a:extLst>
          </p:cNvPr>
          <p:cNvCxnSpPr>
            <a:cxnSpLocks/>
          </p:cNvCxnSpPr>
          <p:nvPr/>
        </p:nvCxnSpPr>
        <p:spPr>
          <a:xfrm>
            <a:off x="1018263" y="3251184"/>
            <a:ext cx="98920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56">
            <a:extLst>
              <a:ext uri="{FF2B5EF4-FFF2-40B4-BE49-F238E27FC236}">
                <a16:creationId xmlns:a16="http://schemas.microsoft.com/office/drawing/2014/main" id="{C7CE6703-661D-4F9E-B5DC-D064A090AF9F}"/>
              </a:ext>
            </a:extLst>
          </p:cNvPr>
          <p:cNvSpPr txBox="1"/>
          <p:nvPr/>
        </p:nvSpPr>
        <p:spPr>
          <a:xfrm>
            <a:off x="821133" y="1917671"/>
            <a:ext cx="1762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Kondisi awal.</a:t>
            </a:r>
          </a:p>
          <a:p>
            <a:r>
              <a:rPr lang="en-US"/>
              <a:t>Array 7 elemen</a:t>
            </a:r>
          </a:p>
          <a:p>
            <a:r>
              <a:rPr lang="en-US"/>
              <a:t>(n=7)</a:t>
            </a:r>
          </a:p>
        </p:txBody>
      </p:sp>
      <p:pic>
        <p:nvPicPr>
          <p:cNvPr id="16" name="table">
            <a:extLst>
              <a:ext uri="{FF2B5EF4-FFF2-40B4-BE49-F238E27FC236}">
                <a16:creationId xmlns:a16="http://schemas.microsoft.com/office/drawing/2014/main" id="{5C88B9D0-C2E2-44D5-B8EA-E80A98AD2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889" y="2117746"/>
            <a:ext cx="3468496" cy="679268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137435-E897-47A3-9035-6740967D6C1B}"/>
              </a:ext>
            </a:extLst>
          </p:cNvPr>
          <p:cNvCxnSpPr>
            <a:cxnSpLocks/>
          </p:cNvCxnSpPr>
          <p:nvPr/>
        </p:nvCxnSpPr>
        <p:spPr>
          <a:xfrm>
            <a:off x="3244446" y="2645268"/>
            <a:ext cx="79506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3725BD3-8A1B-4248-B735-38636B757619}"/>
              </a:ext>
            </a:extLst>
          </p:cNvPr>
          <p:cNvSpPr/>
          <p:nvPr/>
        </p:nvSpPr>
        <p:spPr>
          <a:xfrm>
            <a:off x="7525328" y="2489464"/>
            <a:ext cx="291732" cy="282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TextBox 97">
            <a:extLst>
              <a:ext uri="{FF2B5EF4-FFF2-40B4-BE49-F238E27FC236}">
                <a16:creationId xmlns:a16="http://schemas.microsoft.com/office/drawing/2014/main" id="{68373093-D672-4121-8596-07A21E704FCD}"/>
              </a:ext>
            </a:extLst>
          </p:cNvPr>
          <p:cNvSpPr txBox="1"/>
          <p:nvPr/>
        </p:nvSpPr>
        <p:spPr>
          <a:xfrm>
            <a:off x="7467255" y="2746702"/>
            <a:ext cx="396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Counter = jumlah elemen yang ada.</a:t>
            </a:r>
          </a:p>
        </p:txBody>
      </p:sp>
      <p:sp>
        <p:nvSpPr>
          <p:cNvPr id="21" name="TextBox 98">
            <a:extLst>
              <a:ext uri="{FF2B5EF4-FFF2-40B4-BE49-F238E27FC236}">
                <a16:creationId xmlns:a16="http://schemas.microsoft.com/office/drawing/2014/main" id="{7DB1A451-E047-4493-9FCF-22C0B8EC942C}"/>
              </a:ext>
            </a:extLst>
          </p:cNvPr>
          <p:cNvSpPr txBox="1"/>
          <p:nvPr/>
        </p:nvSpPr>
        <p:spPr>
          <a:xfrm>
            <a:off x="887637" y="3285173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Contoh: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5CA370-6846-4999-8471-E89C4B540E4E}"/>
              </a:ext>
            </a:extLst>
          </p:cNvPr>
          <p:cNvSpPr/>
          <p:nvPr/>
        </p:nvSpPr>
        <p:spPr>
          <a:xfrm>
            <a:off x="3298552" y="3695159"/>
            <a:ext cx="4142284" cy="717872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0B6EBD-CD07-42A1-98B8-4491BD87DB26}"/>
              </a:ext>
            </a:extLst>
          </p:cNvPr>
          <p:cNvCxnSpPr/>
          <p:nvPr/>
        </p:nvCxnSpPr>
        <p:spPr>
          <a:xfrm flipV="1">
            <a:off x="6040840" y="4587507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01">
            <a:extLst>
              <a:ext uri="{FF2B5EF4-FFF2-40B4-BE49-F238E27FC236}">
                <a16:creationId xmlns:a16="http://schemas.microsoft.com/office/drawing/2014/main" id="{270A0ACA-9191-459A-9F98-D7D1E9F35D31}"/>
              </a:ext>
            </a:extLst>
          </p:cNvPr>
          <p:cNvSpPr txBox="1"/>
          <p:nvPr/>
        </p:nvSpPr>
        <p:spPr>
          <a:xfrm>
            <a:off x="5687204" y="4716914"/>
            <a:ext cx="68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 =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8B7489-8D14-4B3F-B393-DD9F480DB25D}"/>
              </a:ext>
            </a:extLst>
          </p:cNvPr>
          <p:cNvCxnSpPr>
            <a:cxnSpLocks/>
          </p:cNvCxnSpPr>
          <p:nvPr/>
        </p:nvCxnSpPr>
        <p:spPr>
          <a:xfrm flipV="1">
            <a:off x="6899301" y="4587507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03">
            <a:extLst>
              <a:ext uri="{FF2B5EF4-FFF2-40B4-BE49-F238E27FC236}">
                <a16:creationId xmlns:a16="http://schemas.microsoft.com/office/drawing/2014/main" id="{23D4F4F3-B3F4-49A7-B9D3-C206A3BC9CEB}"/>
              </a:ext>
            </a:extLst>
          </p:cNvPr>
          <p:cNvSpPr txBox="1"/>
          <p:nvPr/>
        </p:nvSpPr>
        <p:spPr>
          <a:xfrm>
            <a:off x="6545977" y="4719495"/>
            <a:ext cx="87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 = 6</a:t>
            </a:r>
          </a:p>
        </p:txBody>
      </p:sp>
      <p:sp>
        <p:nvSpPr>
          <p:cNvPr id="27" name="TextBox 104">
            <a:extLst>
              <a:ext uri="{FF2B5EF4-FFF2-40B4-BE49-F238E27FC236}">
                <a16:creationId xmlns:a16="http://schemas.microsoft.com/office/drawing/2014/main" id="{F8B80D19-F8FD-4026-B3EB-CA37E42D1225}"/>
              </a:ext>
            </a:extLst>
          </p:cNvPr>
          <p:cNvSpPr txBox="1"/>
          <p:nvPr/>
        </p:nvSpPr>
        <p:spPr>
          <a:xfrm>
            <a:off x="2723306" y="420223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Q[ ]</a:t>
            </a:r>
          </a:p>
        </p:txBody>
      </p:sp>
      <p:sp>
        <p:nvSpPr>
          <p:cNvPr id="28" name="TextBox 105">
            <a:extLst>
              <a:ext uri="{FF2B5EF4-FFF2-40B4-BE49-F238E27FC236}">
                <a16:creationId xmlns:a16="http://schemas.microsoft.com/office/drawing/2014/main" id="{F9A422E9-5349-4F34-8F1F-E79C0395827E}"/>
              </a:ext>
            </a:extLst>
          </p:cNvPr>
          <p:cNvSpPr txBox="1"/>
          <p:nvPr/>
        </p:nvSpPr>
        <p:spPr>
          <a:xfrm>
            <a:off x="8024756" y="3685770"/>
            <a:ext cx="3409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Counter &gt; 0	antrian ada isinya</a:t>
            </a:r>
          </a:p>
          <a:p>
            <a:r>
              <a:rPr lang="en-US"/>
              <a:t>Counter &lt; n	antrian bisa diisi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C9D413-CBD0-48C4-8739-457FA7A4829A}"/>
              </a:ext>
            </a:extLst>
          </p:cNvPr>
          <p:cNvCxnSpPr>
            <a:cxnSpLocks/>
          </p:cNvCxnSpPr>
          <p:nvPr/>
        </p:nvCxnSpPr>
        <p:spPr>
          <a:xfrm>
            <a:off x="1105348" y="5023379"/>
            <a:ext cx="9892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07">
            <a:extLst>
              <a:ext uri="{FF2B5EF4-FFF2-40B4-BE49-F238E27FC236}">
                <a16:creationId xmlns:a16="http://schemas.microsoft.com/office/drawing/2014/main" id="{A81A5075-8F76-4903-B3D5-E0F1FC97C422}"/>
              </a:ext>
            </a:extLst>
          </p:cNvPr>
          <p:cNvSpPr txBox="1"/>
          <p:nvPr/>
        </p:nvSpPr>
        <p:spPr>
          <a:xfrm>
            <a:off x="960470" y="368986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n=7</a:t>
            </a:r>
          </a:p>
        </p:txBody>
      </p:sp>
      <p:pic>
        <p:nvPicPr>
          <p:cNvPr id="31" name="table">
            <a:extLst>
              <a:ext uri="{FF2B5EF4-FFF2-40B4-BE49-F238E27FC236}">
                <a16:creationId xmlns:a16="http://schemas.microsoft.com/office/drawing/2014/main" id="{F33B059C-6657-4325-9DA9-F1572C738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974" y="3889941"/>
            <a:ext cx="3468496" cy="679268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8FC984-8766-4DE9-B8ED-565099A0742C}"/>
              </a:ext>
            </a:extLst>
          </p:cNvPr>
          <p:cNvCxnSpPr>
            <a:cxnSpLocks/>
          </p:cNvCxnSpPr>
          <p:nvPr/>
        </p:nvCxnSpPr>
        <p:spPr>
          <a:xfrm>
            <a:off x="3331531" y="4404400"/>
            <a:ext cx="79506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EB75F12-F532-4471-8AA8-B0CB20FDB625}"/>
              </a:ext>
            </a:extLst>
          </p:cNvPr>
          <p:cNvSpPr/>
          <p:nvPr/>
        </p:nvSpPr>
        <p:spPr>
          <a:xfrm>
            <a:off x="7612413" y="4261659"/>
            <a:ext cx="291732" cy="282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TextBox 111">
            <a:extLst>
              <a:ext uri="{FF2B5EF4-FFF2-40B4-BE49-F238E27FC236}">
                <a16:creationId xmlns:a16="http://schemas.microsoft.com/office/drawing/2014/main" id="{68B4BB0B-70FA-458A-99FC-F052F6E19ADE}"/>
              </a:ext>
            </a:extLst>
          </p:cNvPr>
          <p:cNvSpPr txBox="1"/>
          <p:nvPr/>
        </p:nvSpPr>
        <p:spPr>
          <a:xfrm>
            <a:off x="7554340" y="4518897"/>
            <a:ext cx="106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Counter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3B9BBDF-8B80-4FC1-90AA-D933C727BAD4}"/>
              </a:ext>
            </a:extLst>
          </p:cNvPr>
          <p:cNvSpPr/>
          <p:nvPr/>
        </p:nvSpPr>
        <p:spPr>
          <a:xfrm>
            <a:off x="3294196" y="5179972"/>
            <a:ext cx="4142284" cy="717872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EBB8D5C-94B0-4B4A-964E-1C8562BD49C1}"/>
              </a:ext>
            </a:extLst>
          </p:cNvPr>
          <p:cNvCxnSpPr/>
          <p:nvPr/>
        </p:nvCxnSpPr>
        <p:spPr>
          <a:xfrm flipV="1">
            <a:off x="6036484" y="6072320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14">
            <a:extLst>
              <a:ext uri="{FF2B5EF4-FFF2-40B4-BE49-F238E27FC236}">
                <a16:creationId xmlns:a16="http://schemas.microsoft.com/office/drawing/2014/main" id="{62777D2C-C296-4BDB-84D5-4E6638849632}"/>
              </a:ext>
            </a:extLst>
          </p:cNvPr>
          <p:cNvSpPr txBox="1"/>
          <p:nvPr/>
        </p:nvSpPr>
        <p:spPr>
          <a:xfrm>
            <a:off x="5682848" y="6201727"/>
            <a:ext cx="68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 = 4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13BCAE0-C700-46FA-9414-65AAB2917CBB}"/>
              </a:ext>
            </a:extLst>
          </p:cNvPr>
          <p:cNvCxnSpPr>
            <a:cxnSpLocks/>
          </p:cNvCxnSpPr>
          <p:nvPr/>
        </p:nvCxnSpPr>
        <p:spPr>
          <a:xfrm flipV="1">
            <a:off x="5170647" y="6072320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116">
            <a:extLst>
              <a:ext uri="{FF2B5EF4-FFF2-40B4-BE49-F238E27FC236}">
                <a16:creationId xmlns:a16="http://schemas.microsoft.com/office/drawing/2014/main" id="{04110B16-9BBC-4860-86E7-EBF9B7A4C651}"/>
              </a:ext>
            </a:extLst>
          </p:cNvPr>
          <p:cNvSpPr txBox="1"/>
          <p:nvPr/>
        </p:nvSpPr>
        <p:spPr>
          <a:xfrm>
            <a:off x="4817323" y="6204308"/>
            <a:ext cx="87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 = 2</a:t>
            </a:r>
          </a:p>
        </p:txBody>
      </p:sp>
      <p:sp>
        <p:nvSpPr>
          <p:cNvPr id="40" name="TextBox 117">
            <a:extLst>
              <a:ext uri="{FF2B5EF4-FFF2-40B4-BE49-F238E27FC236}">
                <a16:creationId xmlns:a16="http://schemas.microsoft.com/office/drawing/2014/main" id="{B3CBA315-597B-4930-A77C-935FE80C24A0}"/>
              </a:ext>
            </a:extLst>
          </p:cNvPr>
          <p:cNvSpPr txBox="1"/>
          <p:nvPr/>
        </p:nvSpPr>
        <p:spPr>
          <a:xfrm>
            <a:off x="2718950" y="568705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Q[ ]</a:t>
            </a:r>
          </a:p>
        </p:txBody>
      </p:sp>
      <p:sp>
        <p:nvSpPr>
          <p:cNvPr id="41" name="TextBox 118">
            <a:extLst>
              <a:ext uri="{FF2B5EF4-FFF2-40B4-BE49-F238E27FC236}">
                <a16:creationId xmlns:a16="http://schemas.microsoft.com/office/drawing/2014/main" id="{C8866023-7C16-4CD2-89BC-15B03AFF7C79}"/>
              </a:ext>
            </a:extLst>
          </p:cNvPr>
          <p:cNvSpPr txBox="1"/>
          <p:nvPr/>
        </p:nvSpPr>
        <p:spPr>
          <a:xfrm>
            <a:off x="8020400" y="5170583"/>
            <a:ext cx="3409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Counter &gt; 0	antrian ada isinya</a:t>
            </a:r>
          </a:p>
          <a:p>
            <a:r>
              <a:rPr lang="en-US"/>
              <a:t>Counter &lt; n	antrian bisa diisi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1C7F046-A137-441A-BF5A-3FC5ABF1C36F}"/>
              </a:ext>
            </a:extLst>
          </p:cNvPr>
          <p:cNvCxnSpPr>
            <a:cxnSpLocks/>
          </p:cNvCxnSpPr>
          <p:nvPr/>
        </p:nvCxnSpPr>
        <p:spPr>
          <a:xfrm>
            <a:off x="1100992" y="6508192"/>
            <a:ext cx="9892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20">
            <a:extLst>
              <a:ext uri="{FF2B5EF4-FFF2-40B4-BE49-F238E27FC236}">
                <a16:creationId xmlns:a16="http://schemas.microsoft.com/office/drawing/2014/main" id="{69A8FC7C-31F3-4543-AE83-4A7213BFFDEB}"/>
              </a:ext>
            </a:extLst>
          </p:cNvPr>
          <p:cNvSpPr txBox="1"/>
          <p:nvPr/>
        </p:nvSpPr>
        <p:spPr>
          <a:xfrm>
            <a:off x="956114" y="5174679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Insert B, E, L.</a:t>
            </a:r>
          </a:p>
        </p:txBody>
      </p:sp>
      <p:pic>
        <p:nvPicPr>
          <p:cNvPr id="44" name="table">
            <a:extLst>
              <a:ext uri="{FF2B5EF4-FFF2-40B4-BE49-F238E27FC236}">
                <a16:creationId xmlns:a16="http://schemas.microsoft.com/office/drawing/2014/main" id="{29D0647E-8BD7-48F1-BFC2-3CF0C376C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618" y="5374754"/>
            <a:ext cx="3468496" cy="679268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374B2BC-1FF4-40CB-A2C0-46B97767C22F}"/>
              </a:ext>
            </a:extLst>
          </p:cNvPr>
          <p:cNvCxnSpPr>
            <a:cxnSpLocks/>
          </p:cNvCxnSpPr>
          <p:nvPr/>
        </p:nvCxnSpPr>
        <p:spPr>
          <a:xfrm>
            <a:off x="3327175" y="5902276"/>
            <a:ext cx="79506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B169014A-F55A-4B9F-A5AA-1168D86FC2A7}"/>
              </a:ext>
            </a:extLst>
          </p:cNvPr>
          <p:cNvSpPr/>
          <p:nvPr/>
        </p:nvSpPr>
        <p:spPr>
          <a:xfrm>
            <a:off x="7608057" y="5746472"/>
            <a:ext cx="291732" cy="282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7" name="TextBox 124">
            <a:extLst>
              <a:ext uri="{FF2B5EF4-FFF2-40B4-BE49-F238E27FC236}">
                <a16:creationId xmlns:a16="http://schemas.microsoft.com/office/drawing/2014/main" id="{7A20FF29-22C4-4606-B068-D85E559E50B2}"/>
              </a:ext>
            </a:extLst>
          </p:cNvPr>
          <p:cNvSpPr txBox="1"/>
          <p:nvPr/>
        </p:nvSpPr>
        <p:spPr>
          <a:xfrm>
            <a:off x="7549984" y="6003710"/>
            <a:ext cx="106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Counter</a:t>
            </a:r>
          </a:p>
        </p:txBody>
      </p:sp>
    </p:spTree>
    <p:extLst>
      <p:ext uri="{BB962C8B-B14F-4D97-AF65-F5344CB8AC3E}">
        <p14:creationId xmlns:p14="http://schemas.microsoft.com/office/powerpoint/2010/main" val="2188655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60779E0-23B6-4906-B87F-9AD08F9D8F66}"/>
              </a:ext>
            </a:extLst>
          </p:cNvPr>
          <p:cNvSpPr txBox="1"/>
          <p:nvPr/>
        </p:nvSpPr>
        <p:spPr>
          <a:xfrm>
            <a:off x="1478445" y="164813"/>
            <a:ext cx="10399001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>
                <a:solidFill>
                  <a:schemeClr val="accent4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3. DOUBLE ENDED QUEUE (DEQUE)</a:t>
            </a:r>
          </a:p>
          <a:p>
            <a:r>
              <a:rPr lang="en-US" sz="2000" b="1">
                <a:solidFill>
                  <a:schemeClr val="accent4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      (antrian dengan ujung ganda)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BE4345C4-E994-4BEF-AB30-F29E7458033B}"/>
              </a:ext>
            </a:extLst>
          </p:cNvPr>
          <p:cNvSpPr txBox="1"/>
          <p:nvPr/>
        </p:nvSpPr>
        <p:spPr>
          <a:xfrm>
            <a:off x="977325" y="4765916"/>
            <a:ext cx="100181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>
                <a:latin typeface="Gill Sans MT" panose="020B0502020104020203" pitchFamily="34" charset="0"/>
                <a:cs typeface="Arial" panose="020B0604020202020204" pitchFamily="34" charset="0"/>
              </a:rPr>
              <a:t>Terdapat dua index, yaitu Left dan Right.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>
                <a:latin typeface="Gill Sans MT" panose="020B0502020104020203" pitchFamily="34" charset="0"/>
                <a:cs typeface="Arial" panose="020B0604020202020204" pitchFamily="34" charset="0"/>
              </a:rPr>
              <a:t>Proses: Awal, </a:t>
            </a:r>
            <a:r>
              <a:rPr lang="en-US" sz="2000" i="1">
                <a:latin typeface="Gill Sans MT" panose="020B0502020104020203" pitchFamily="34" charset="0"/>
                <a:cs typeface="Arial" panose="020B0604020202020204" pitchFamily="34" charset="0"/>
              </a:rPr>
              <a:t>Insert, Delete.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>
                <a:latin typeface="Gill Sans MT" panose="020B0502020104020203" pitchFamily="34" charset="0"/>
                <a:cs typeface="Arial" panose="020B0604020202020204" pitchFamily="34" charset="0"/>
              </a:rPr>
              <a:t>Elemen data dapat masuk dan keluar dari sisi kiri maupun sisi kanan, tergantung kesempatan yang ada. Tetapi tidak dapat dilakukan di tengah-tengah.</a:t>
            </a:r>
          </a:p>
        </p:txBody>
      </p:sp>
      <p:pic>
        <p:nvPicPr>
          <p:cNvPr id="24" name="table">
            <a:extLst>
              <a:ext uri="{FF2B5EF4-FFF2-40B4-BE49-F238E27FC236}">
                <a16:creationId xmlns:a16="http://schemas.microsoft.com/office/drawing/2014/main" id="{ABE54D6C-CC4C-49D1-901C-B02F09B7F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736" y="2143763"/>
            <a:ext cx="3468492" cy="679268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2831CA-A660-497E-AB31-4C0425F00BEB}"/>
              </a:ext>
            </a:extLst>
          </p:cNvPr>
          <p:cNvCxnSpPr>
            <a:cxnSpLocks/>
          </p:cNvCxnSpPr>
          <p:nvPr/>
        </p:nvCxnSpPr>
        <p:spPr>
          <a:xfrm flipV="1">
            <a:off x="5676580" y="2871157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9">
            <a:extLst>
              <a:ext uri="{FF2B5EF4-FFF2-40B4-BE49-F238E27FC236}">
                <a16:creationId xmlns:a16="http://schemas.microsoft.com/office/drawing/2014/main" id="{4054327A-9798-4DE6-B564-CDD9C051057C}"/>
              </a:ext>
            </a:extLst>
          </p:cNvPr>
          <p:cNvSpPr txBox="1"/>
          <p:nvPr/>
        </p:nvSpPr>
        <p:spPr>
          <a:xfrm>
            <a:off x="5337977" y="3059668"/>
            <a:ext cx="68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Left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7B5A66-D23C-42B1-8ADD-4183AC478CEB}"/>
              </a:ext>
            </a:extLst>
          </p:cNvPr>
          <p:cNvCxnSpPr>
            <a:cxnSpLocks/>
          </p:cNvCxnSpPr>
          <p:nvPr/>
        </p:nvCxnSpPr>
        <p:spPr>
          <a:xfrm flipV="1">
            <a:off x="6437763" y="2862343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1">
            <a:extLst>
              <a:ext uri="{FF2B5EF4-FFF2-40B4-BE49-F238E27FC236}">
                <a16:creationId xmlns:a16="http://schemas.microsoft.com/office/drawing/2014/main" id="{B393EC4A-A2D9-4B44-90FC-97F6540A20E9}"/>
              </a:ext>
            </a:extLst>
          </p:cNvPr>
          <p:cNvSpPr txBox="1"/>
          <p:nvPr/>
        </p:nvSpPr>
        <p:spPr>
          <a:xfrm>
            <a:off x="6177619" y="3059668"/>
            <a:ext cx="87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Right</a:t>
            </a:r>
          </a:p>
        </p:txBody>
      </p:sp>
      <p:sp>
        <p:nvSpPr>
          <p:cNvPr id="29" name="TextBox 13">
            <a:extLst>
              <a:ext uri="{FF2B5EF4-FFF2-40B4-BE49-F238E27FC236}">
                <a16:creationId xmlns:a16="http://schemas.microsoft.com/office/drawing/2014/main" id="{B5F3C6FF-13E5-4664-B709-0A47FA34EE28}"/>
              </a:ext>
            </a:extLst>
          </p:cNvPr>
          <p:cNvSpPr txBox="1"/>
          <p:nvPr/>
        </p:nvSpPr>
        <p:spPr>
          <a:xfrm>
            <a:off x="3871739" y="1840960"/>
            <a:ext cx="63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Q[8]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090B8F9-E1D7-4E46-8831-FCF03BE8D49F}"/>
              </a:ext>
            </a:extLst>
          </p:cNvPr>
          <p:cNvCxnSpPr>
            <a:cxnSpLocks/>
          </p:cNvCxnSpPr>
          <p:nvPr/>
        </p:nvCxnSpPr>
        <p:spPr>
          <a:xfrm>
            <a:off x="7443524" y="2756357"/>
            <a:ext cx="1235882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6">
            <a:extLst>
              <a:ext uri="{FF2B5EF4-FFF2-40B4-BE49-F238E27FC236}">
                <a16:creationId xmlns:a16="http://schemas.microsoft.com/office/drawing/2014/main" id="{E004FD59-52C1-4A83-AB63-BA5F32CAA074}"/>
              </a:ext>
            </a:extLst>
          </p:cNvPr>
          <p:cNvSpPr txBox="1"/>
          <p:nvPr/>
        </p:nvSpPr>
        <p:spPr>
          <a:xfrm>
            <a:off x="7396510" y="2783647"/>
            <a:ext cx="156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Delete Kanan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40FB44-9688-4191-86FB-05131E902A99}"/>
              </a:ext>
            </a:extLst>
          </p:cNvPr>
          <p:cNvCxnSpPr>
            <a:cxnSpLocks/>
          </p:cNvCxnSpPr>
          <p:nvPr/>
        </p:nvCxnSpPr>
        <p:spPr>
          <a:xfrm>
            <a:off x="2682722" y="2594857"/>
            <a:ext cx="1235882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17">
            <a:extLst>
              <a:ext uri="{FF2B5EF4-FFF2-40B4-BE49-F238E27FC236}">
                <a16:creationId xmlns:a16="http://schemas.microsoft.com/office/drawing/2014/main" id="{340EB047-DF35-494D-8E6F-304E1967679F}"/>
              </a:ext>
            </a:extLst>
          </p:cNvPr>
          <p:cNvSpPr txBox="1"/>
          <p:nvPr/>
        </p:nvSpPr>
        <p:spPr>
          <a:xfrm>
            <a:off x="2676652" y="2240012"/>
            <a:ext cx="119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Insert Kiri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50BEC83-45D8-44BB-B46D-52D829C5B92F}"/>
              </a:ext>
            </a:extLst>
          </p:cNvPr>
          <p:cNvCxnSpPr>
            <a:cxnSpLocks/>
          </p:cNvCxnSpPr>
          <p:nvPr/>
        </p:nvCxnSpPr>
        <p:spPr>
          <a:xfrm flipH="1">
            <a:off x="7437460" y="2581212"/>
            <a:ext cx="1187354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9">
            <a:extLst>
              <a:ext uri="{FF2B5EF4-FFF2-40B4-BE49-F238E27FC236}">
                <a16:creationId xmlns:a16="http://schemas.microsoft.com/office/drawing/2014/main" id="{AFF4F205-B732-485D-A430-931ED753F1AD}"/>
              </a:ext>
            </a:extLst>
          </p:cNvPr>
          <p:cNvSpPr txBox="1"/>
          <p:nvPr/>
        </p:nvSpPr>
        <p:spPr>
          <a:xfrm>
            <a:off x="7437454" y="2222297"/>
            <a:ext cx="147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Insert Kanan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2A6A391-8E15-465E-A3EA-0244DBEEF276}"/>
              </a:ext>
            </a:extLst>
          </p:cNvPr>
          <p:cNvCxnSpPr>
            <a:cxnSpLocks/>
          </p:cNvCxnSpPr>
          <p:nvPr/>
        </p:nvCxnSpPr>
        <p:spPr>
          <a:xfrm flipH="1">
            <a:off x="2703949" y="2760908"/>
            <a:ext cx="1187354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23">
            <a:extLst>
              <a:ext uri="{FF2B5EF4-FFF2-40B4-BE49-F238E27FC236}">
                <a16:creationId xmlns:a16="http://schemas.microsoft.com/office/drawing/2014/main" id="{42572FFB-176F-4FEC-BA27-78D000A779F4}"/>
              </a:ext>
            </a:extLst>
          </p:cNvPr>
          <p:cNvSpPr txBox="1"/>
          <p:nvPr/>
        </p:nvSpPr>
        <p:spPr>
          <a:xfrm>
            <a:off x="2660742" y="2740133"/>
            <a:ext cx="128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Delete Kiri</a:t>
            </a:r>
          </a:p>
        </p:txBody>
      </p:sp>
      <p:sp>
        <p:nvSpPr>
          <p:cNvPr id="38" name="TextBox 24">
            <a:extLst>
              <a:ext uri="{FF2B5EF4-FFF2-40B4-BE49-F238E27FC236}">
                <a16:creationId xmlns:a16="http://schemas.microsoft.com/office/drawing/2014/main" id="{3136A30B-A54F-4BD1-9C13-D8B1838D6A80}"/>
              </a:ext>
            </a:extLst>
          </p:cNvPr>
          <p:cNvSpPr txBox="1"/>
          <p:nvPr/>
        </p:nvSpPr>
        <p:spPr>
          <a:xfrm>
            <a:off x="6959782" y="1855444"/>
            <a:ext cx="51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3981184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60779E0-23B6-4906-B87F-9AD08F9D8F66}"/>
              </a:ext>
            </a:extLst>
          </p:cNvPr>
          <p:cNvSpPr txBox="1"/>
          <p:nvPr/>
        </p:nvSpPr>
        <p:spPr>
          <a:xfrm>
            <a:off x="1478446" y="164813"/>
            <a:ext cx="6097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>
                <a:solidFill>
                  <a:schemeClr val="accent4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QUEUE</a:t>
            </a:r>
          </a:p>
        </p:txBody>
      </p:sp>
      <p:sp>
        <p:nvSpPr>
          <p:cNvPr id="32" name="TextBox 14">
            <a:extLst>
              <a:ext uri="{FF2B5EF4-FFF2-40B4-BE49-F238E27FC236}">
                <a16:creationId xmlns:a16="http://schemas.microsoft.com/office/drawing/2014/main" id="{5B878CCA-0B44-4C4E-BFE4-C761CB549CFE}"/>
              </a:ext>
            </a:extLst>
          </p:cNvPr>
          <p:cNvSpPr txBox="1"/>
          <p:nvPr/>
        </p:nvSpPr>
        <p:spPr>
          <a:xfrm>
            <a:off x="1372287" y="1373764"/>
            <a:ext cx="10288085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Gill Sans MT" panose="020B0502020104020203" pitchFamily="34" charset="0"/>
                <a:cs typeface="Arial" panose="020B0604020202020204" pitchFamily="34" charset="0"/>
              </a:rPr>
              <a:t>Pada ilustrasi gambar antrian di atas:</a:t>
            </a:r>
          </a:p>
          <a:p>
            <a:r>
              <a:rPr lang="en-US" sz="2000">
                <a:latin typeface="Gill Sans MT" panose="020B0502020104020203" pitchFamily="34" charset="0"/>
                <a:cs typeface="Arial" panose="020B0604020202020204" pitchFamily="34" charset="0"/>
              </a:rPr>
              <a:t>Index L menunjuk Q[3] dan Index R menunjuk Q[5].</a:t>
            </a:r>
          </a:p>
          <a:p>
            <a:endParaRPr lang="en-US" sz="2000"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r>
              <a:rPr lang="en-US" sz="2000">
                <a:latin typeface="Gill Sans MT" panose="020B0502020104020203" pitchFamily="34" charset="0"/>
                <a:cs typeface="Arial" panose="020B0604020202020204" pitchFamily="34" charset="0"/>
              </a:rPr>
              <a:t>Proses:</a:t>
            </a:r>
          </a:p>
          <a:p>
            <a:r>
              <a:rPr lang="en-US" sz="2000">
                <a:latin typeface="Gill Sans MT" panose="020B0502020104020203" pitchFamily="34" charset="0"/>
                <a:cs typeface="Arial" panose="020B0604020202020204" pitchFamily="34" charset="0"/>
              </a:rPr>
              <a:t>Insert Left </a:t>
            </a:r>
            <a:r>
              <a:rPr lang="en-US" sz="2000">
                <a:latin typeface="Gill Sans MT" panose="020B0502020104020203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data masuk di Q[2]; L = L-1 dan Q[L] = X</a:t>
            </a:r>
          </a:p>
          <a:p>
            <a:r>
              <a:rPr lang="en-US" sz="2000">
                <a:latin typeface="Gill Sans MT" panose="020B0502020104020203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Insert Right  data masuk di Q[6]; R = R +1 dan Q[R] = X</a:t>
            </a:r>
          </a:p>
          <a:p>
            <a:endParaRPr lang="en-US" sz="2000">
              <a:latin typeface="Gill Sans MT" panose="020B0502020104020203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sz="2000">
                <a:latin typeface="Gill Sans MT" panose="020B0502020104020203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Delete Left  hapus isi data Q[3]; X = Q[L] lalu L = L + 1, menunjuk Q[4]</a:t>
            </a:r>
          </a:p>
          <a:p>
            <a:r>
              <a:rPr lang="en-US" sz="2000">
                <a:latin typeface="Gill Sans MT" panose="020B0502020104020203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Delete Right  hapus isi data Q[5]; X = Q[R] lalu R = R – 1, menunjuk Q[4]</a:t>
            </a:r>
            <a:endParaRPr lang="en-US" sz="2000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067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60779E0-23B6-4906-B87F-9AD08F9D8F66}"/>
              </a:ext>
            </a:extLst>
          </p:cNvPr>
          <p:cNvSpPr txBox="1"/>
          <p:nvPr/>
        </p:nvSpPr>
        <p:spPr>
          <a:xfrm>
            <a:off x="1478446" y="164813"/>
            <a:ext cx="1071355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>
                <a:solidFill>
                  <a:schemeClr val="accent4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3. DOUBLE ENDED QUEUE (DEQUE)</a:t>
            </a:r>
          </a:p>
          <a:p>
            <a:r>
              <a:rPr lang="en-US" b="1">
                <a:solidFill>
                  <a:schemeClr val="accent4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      (antrian dengan ujung ganda)</a:t>
            </a: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84EC6D6D-16B4-44BE-B3BB-C154C33F5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341" y="1077218"/>
            <a:ext cx="3468492" cy="67926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12E203B-8A20-45F7-9B65-094C8D6325CC}"/>
              </a:ext>
            </a:extLst>
          </p:cNvPr>
          <p:cNvCxnSpPr/>
          <p:nvPr/>
        </p:nvCxnSpPr>
        <p:spPr>
          <a:xfrm flipV="1">
            <a:off x="4110765" y="1804612"/>
            <a:ext cx="0" cy="182880"/>
          </a:xfrm>
          <a:prstGeom prst="straightConnector1">
            <a:avLst/>
          </a:prstGeom>
          <a:noFill/>
          <a:ln w="25400" cap="rnd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6" name="TextBox 9">
            <a:extLst>
              <a:ext uri="{FF2B5EF4-FFF2-40B4-BE49-F238E27FC236}">
                <a16:creationId xmlns:a16="http://schemas.microsoft.com/office/drawing/2014/main" id="{DD0C0A50-FF4E-47EA-B6AB-BE4522C6C29D}"/>
              </a:ext>
            </a:extLst>
          </p:cNvPr>
          <p:cNvSpPr txBox="1"/>
          <p:nvPr/>
        </p:nvSpPr>
        <p:spPr>
          <a:xfrm>
            <a:off x="3602343" y="1993123"/>
            <a:ext cx="68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R=-1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130858-7031-4E7D-A034-A30AD7BF08DC}"/>
              </a:ext>
            </a:extLst>
          </p:cNvPr>
          <p:cNvCxnSpPr>
            <a:cxnSpLocks/>
          </p:cNvCxnSpPr>
          <p:nvPr/>
        </p:nvCxnSpPr>
        <p:spPr>
          <a:xfrm flipV="1">
            <a:off x="4532315" y="1795798"/>
            <a:ext cx="0" cy="182880"/>
          </a:xfrm>
          <a:prstGeom prst="straightConnector1">
            <a:avLst/>
          </a:prstGeom>
          <a:noFill/>
          <a:ln w="25400" cap="rnd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8" name="TextBox 11">
            <a:extLst>
              <a:ext uri="{FF2B5EF4-FFF2-40B4-BE49-F238E27FC236}">
                <a16:creationId xmlns:a16="http://schemas.microsoft.com/office/drawing/2014/main" id="{431EA9EB-B6EA-46CB-9E5E-1C04C9EDC2F1}"/>
              </a:ext>
            </a:extLst>
          </p:cNvPr>
          <p:cNvSpPr txBox="1"/>
          <p:nvPr/>
        </p:nvSpPr>
        <p:spPr>
          <a:xfrm>
            <a:off x="4337486" y="1993123"/>
            <a:ext cx="68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L=0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0E5865D-408B-49D5-B16C-227FD0C46E5A}"/>
              </a:ext>
            </a:extLst>
          </p:cNvPr>
          <p:cNvSpPr txBox="1"/>
          <p:nvPr/>
        </p:nvSpPr>
        <p:spPr>
          <a:xfrm>
            <a:off x="723898" y="1006995"/>
            <a:ext cx="1825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1) Kondisi awal.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7910D27-28DD-494B-8DE9-B1DE6DAD548F}"/>
              </a:ext>
            </a:extLst>
          </p:cNvPr>
          <p:cNvSpPr txBox="1"/>
          <p:nvPr/>
        </p:nvSpPr>
        <p:spPr>
          <a:xfrm>
            <a:off x="7682495" y="1124556"/>
            <a:ext cx="4014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Khusus dalam kondisi antrian kosong, proses yang bisa dilakukan hanya Insert Right.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529B10-CAD2-4F95-B95A-3ED230365272}"/>
              </a:ext>
            </a:extLst>
          </p:cNvPr>
          <p:cNvCxnSpPr>
            <a:cxnSpLocks/>
          </p:cNvCxnSpPr>
          <p:nvPr/>
        </p:nvCxnSpPr>
        <p:spPr>
          <a:xfrm>
            <a:off x="1019991" y="2418623"/>
            <a:ext cx="9892096" cy="0"/>
          </a:xfrm>
          <a:prstGeom prst="line">
            <a:avLst/>
          </a:prstGeom>
          <a:noFill/>
          <a:ln w="28575" cap="rnd" cmpd="sng" algn="ctr">
            <a:solidFill>
              <a:srgbClr val="00B0F0"/>
            </a:solidFill>
            <a:prstDash val="solid"/>
          </a:ln>
          <a:effectLst/>
        </p:spPr>
      </p:cxnSp>
      <p:pic>
        <p:nvPicPr>
          <p:cNvPr id="13" name="table">
            <a:extLst>
              <a:ext uri="{FF2B5EF4-FFF2-40B4-BE49-F238E27FC236}">
                <a16:creationId xmlns:a16="http://schemas.microsoft.com/office/drawing/2014/main" id="{5520B230-2583-4B15-A2A1-5B4017A14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993" y="2483649"/>
            <a:ext cx="3468492" cy="679268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E433C0-8EBA-4D04-A8A4-E824EDE7C184}"/>
              </a:ext>
            </a:extLst>
          </p:cNvPr>
          <p:cNvCxnSpPr/>
          <p:nvPr/>
        </p:nvCxnSpPr>
        <p:spPr>
          <a:xfrm flipV="1">
            <a:off x="5843775" y="3211043"/>
            <a:ext cx="0" cy="182880"/>
          </a:xfrm>
          <a:prstGeom prst="straightConnector1">
            <a:avLst/>
          </a:prstGeom>
          <a:noFill/>
          <a:ln w="25400" cap="rnd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5" name="TextBox 28">
            <a:extLst>
              <a:ext uri="{FF2B5EF4-FFF2-40B4-BE49-F238E27FC236}">
                <a16:creationId xmlns:a16="http://schemas.microsoft.com/office/drawing/2014/main" id="{D12AF7ED-293A-4938-9EB3-0A6AE6BBC8AB}"/>
              </a:ext>
            </a:extLst>
          </p:cNvPr>
          <p:cNvSpPr txBox="1"/>
          <p:nvPr/>
        </p:nvSpPr>
        <p:spPr>
          <a:xfrm>
            <a:off x="5648865" y="3399554"/>
            <a:ext cx="68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R=3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69107B-0FF9-464B-803E-9C11F71F30C7}"/>
              </a:ext>
            </a:extLst>
          </p:cNvPr>
          <p:cNvCxnSpPr>
            <a:cxnSpLocks/>
          </p:cNvCxnSpPr>
          <p:nvPr/>
        </p:nvCxnSpPr>
        <p:spPr>
          <a:xfrm flipV="1">
            <a:off x="4736967" y="3202229"/>
            <a:ext cx="0" cy="182880"/>
          </a:xfrm>
          <a:prstGeom prst="straightConnector1">
            <a:avLst/>
          </a:prstGeom>
          <a:noFill/>
          <a:ln w="25400" cap="rnd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7" name="TextBox 30">
            <a:extLst>
              <a:ext uri="{FF2B5EF4-FFF2-40B4-BE49-F238E27FC236}">
                <a16:creationId xmlns:a16="http://schemas.microsoft.com/office/drawing/2014/main" id="{3BFE5297-0AC9-4F2D-BDD1-E4F2AA3C5B31}"/>
              </a:ext>
            </a:extLst>
          </p:cNvPr>
          <p:cNvSpPr txBox="1"/>
          <p:nvPr/>
        </p:nvSpPr>
        <p:spPr>
          <a:xfrm>
            <a:off x="4293941" y="3399554"/>
            <a:ext cx="68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L=0</a:t>
            </a:r>
          </a:p>
        </p:txBody>
      </p:sp>
      <p:sp>
        <p:nvSpPr>
          <p:cNvPr id="18" name="TextBox 33">
            <a:extLst>
              <a:ext uri="{FF2B5EF4-FFF2-40B4-BE49-F238E27FC236}">
                <a16:creationId xmlns:a16="http://schemas.microsoft.com/office/drawing/2014/main" id="{74D98C86-C1DC-41A0-B419-0F272849B3A6}"/>
              </a:ext>
            </a:extLst>
          </p:cNvPr>
          <p:cNvSpPr txBox="1"/>
          <p:nvPr/>
        </p:nvSpPr>
        <p:spPr>
          <a:xfrm>
            <a:off x="915487" y="2413426"/>
            <a:ext cx="280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2) Insert Right A, B, C, D.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2A98BD9-EE92-4FB5-9765-CEF2AF2BA20E}"/>
              </a:ext>
            </a:extLst>
          </p:cNvPr>
          <p:cNvCxnSpPr>
            <a:cxnSpLocks/>
          </p:cNvCxnSpPr>
          <p:nvPr/>
        </p:nvCxnSpPr>
        <p:spPr>
          <a:xfrm>
            <a:off x="1224643" y="3825054"/>
            <a:ext cx="9892096" cy="0"/>
          </a:xfrm>
          <a:prstGeom prst="line">
            <a:avLst/>
          </a:prstGeom>
          <a:noFill/>
          <a:ln w="28575" cap="rnd" cmpd="sng" algn="ctr">
            <a:solidFill>
              <a:srgbClr val="00B0F0"/>
            </a:solidFill>
            <a:prstDash val="solid"/>
          </a:ln>
          <a:effectLst/>
        </p:spPr>
      </p:cxnSp>
      <p:pic>
        <p:nvPicPr>
          <p:cNvPr id="20" name="table">
            <a:extLst>
              <a:ext uri="{FF2B5EF4-FFF2-40B4-BE49-F238E27FC236}">
                <a16:creationId xmlns:a16="http://schemas.microsoft.com/office/drawing/2014/main" id="{F6BB232F-81FB-481F-883C-BA9F04208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3637" y="4020713"/>
            <a:ext cx="3468492" cy="679268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1AC6E51-8CAE-49B8-A9B5-C631BB2AAFA4}"/>
              </a:ext>
            </a:extLst>
          </p:cNvPr>
          <p:cNvCxnSpPr/>
          <p:nvPr/>
        </p:nvCxnSpPr>
        <p:spPr>
          <a:xfrm flipV="1">
            <a:off x="5839419" y="4748107"/>
            <a:ext cx="0" cy="182880"/>
          </a:xfrm>
          <a:prstGeom prst="straightConnector1">
            <a:avLst/>
          </a:prstGeom>
          <a:noFill/>
          <a:ln w="25400" cap="rnd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22" name="TextBox 38">
            <a:extLst>
              <a:ext uri="{FF2B5EF4-FFF2-40B4-BE49-F238E27FC236}">
                <a16:creationId xmlns:a16="http://schemas.microsoft.com/office/drawing/2014/main" id="{6F126D02-D48A-4FAA-8EDE-D585978895B1}"/>
              </a:ext>
            </a:extLst>
          </p:cNvPr>
          <p:cNvSpPr txBox="1"/>
          <p:nvPr/>
        </p:nvSpPr>
        <p:spPr>
          <a:xfrm>
            <a:off x="5644509" y="4936618"/>
            <a:ext cx="68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R=3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534677-516D-48EC-98C6-A19826804040}"/>
              </a:ext>
            </a:extLst>
          </p:cNvPr>
          <p:cNvCxnSpPr>
            <a:cxnSpLocks/>
          </p:cNvCxnSpPr>
          <p:nvPr/>
        </p:nvCxnSpPr>
        <p:spPr>
          <a:xfrm flipV="1">
            <a:off x="5451074" y="4739293"/>
            <a:ext cx="0" cy="182880"/>
          </a:xfrm>
          <a:prstGeom prst="straightConnector1">
            <a:avLst/>
          </a:prstGeom>
          <a:noFill/>
          <a:ln w="25400" cap="rnd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24" name="TextBox 40">
            <a:extLst>
              <a:ext uri="{FF2B5EF4-FFF2-40B4-BE49-F238E27FC236}">
                <a16:creationId xmlns:a16="http://schemas.microsoft.com/office/drawing/2014/main" id="{C3632C9B-E9CC-4F09-A5B6-93076EF8E656}"/>
              </a:ext>
            </a:extLst>
          </p:cNvPr>
          <p:cNvSpPr txBox="1"/>
          <p:nvPr/>
        </p:nvSpPr>
        <p:spPr>
          <a:xfrm>
            <a:off x="5008048" y="4936618"/>
            <a:ext cx="68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L=2</a:t>
            </a:r>
          </a:p>
        </p:txBody>
      </p:sp>
      <p:sp>
        <p:nvSpPr>
          <p:cNvPr id="25" name="TextBox 41">
            <a:extLst>
              <a:ext uri="{FF2B5EF4-FFF2-40B4-BE49-F238E27FC236}">
                <a16:creationId xmlns:a16="http://schemas.microsoft.com/office/drawing/2014/main" id="{6C340A07-72D9-462E-AA16-344D52C051A7}"/>
              </a:ext>
            </a:extLst>
          </p:cNvPr>
          <p:cNvSpPr txBox="1"/>
          <p:nvPr/>
        </p:nvSpPr>
        <p:spPr>
          <a:xfrm>
            <a:off x="911131" y="3950490"/>
            <a:ext cx="219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3) Delete Left A, B.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BE2A47-19AA-4927-9CF4-5182EEB859CE}"/>
              </a:ext>
            </a:extLst>
          </p:cNvPr>
          <p:cNvCxnSpPr>
            <a:cxnSpLocks/>
          </p:cNvCxnSpPr>
          <p:nvPr/>
        </p:nvCxnSpPr>
        <p:spPr>
          <a:xfrm>
            <a:off x="1220287" y="5362118"/>
            <a:ext cx="9892096" cy="0"/>
          </a:xfrm>
          <a:prstGeom prst="line">
            <a:avLst/>
          </a:prstGeom>
          <a:noFill/>
          <a:ln w="28575" cap="rnd" cmpd="sng" algn="ctr">
            <a:solidFill>
              <a:srgbClr val="00B0F0"/>
            </a:solidFill>
            <a:prstDash val="solid"/>
          </a:ln>
          <a:effectLst/>
        </p:spPr>
      </p:cxnSp>
      <p:pic>
        <p:nvPicPr>
          <p:cNvPr id="27" name="table">
            <a:extLst>
              <a:ext uri="{FF2B5EF4-FFF2-40B4-BE49-F238E27FC236}">
                <a16:creationId xmlns:a16="http://schemas.microsoft.com/office/drawing/2014/main" id="{29D7A6B2-94ED-4724-BECA-F58554FBB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3785" y="5466343"/>
            <a:ext cx="3468492" cy="679268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FC1DE1-BAE2-4232-81F7-39EB3DEF2083}"/>
              </a:ext>
            </a:extLst>
          </p:cNvPr>
          <p:cNvCxnSpPr/>
          <p:nvPr/>
        </p:nvCxnSpPr>
        <p:spPr>
          <a:xfrm flipV="1">
            <a:off x="5665244" y="6193737"/>
            <a:ext cx="0" cy="182880"/>
          </a:xfrm>
          <a:prstGeom prst="straightConnector1">
            <a:avLst/>
          </a:prstGeom>
          <a:noFill/>
          <a:ln w="25400" cap="rnd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FDA655-11DD-4E05-A97B-23F7D22BC7FF}"/>
              </a:ext>
            </a:extLst>
          </p:cNvPr>
          <p:cNvCxnSpPr>
            <a:cxnSpLocks/>
          </p:cNvCxnSpPr>
          <p:nvPr/>
        </p:nvCxnSpPr>
        <p:spPr>
          <a:xfrm flipV="1">
            <a:off x="5525096" y="6184923"/>
            <a:ext cx="0" cy="182880"/>
          </a:xfrm>
          <a:prstGeom prst="straightConnector1">
            <a:avLst/>
          </a:prstGeom>
          <a:noFill/>
          <a:ln w="25400" cap="rnd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30" name="TextBox 49">
            <a:extLst>
              <a:ext uri="{FF2B5EF4-FFF2-40B4-BE49-F238E27FC236}">
                <a16:creationId xmlns:a16="http://schemas.microsoft.com/office/drawing/2014/main" id="{E61DDCD1-A3E1-471C-AB7C-678FAE74A012}"/>
              </a:ext>
            </a:extLst>
          </p:cNvPr>
          <p:cNvSpPr txBox="1"/>
          <p:nvPr/>
        </p:nvSpPr>
        <p:spPr>
          <a:xfrm>
            <a:off x="1011279" y="5396120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4) Delete Right D.</a:t>
            </a:r>
          </a:p>
        </p:txBody>
      </p:sp>
    </p:spTree>
    <p:extLst>
      <p:ext uri="{BB962C8B-B14F-4D97-AF65-F5344CB8AC3E}">
        <p14:creationId xmlns:p14="http://schemas.microsoft.com/office/powerpoint/2010/main" val="3963557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3BAF71-40B8-4E5E-8F67-BE9BB5203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710" y="1329565"/>
            <a:ext cx="6667500" cy="5153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ADDE42-7761-48B8-B5CA-C8133CE39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8518">
            <a:off x="4798093" y="2558847"/>
            <a:ext cx="1326372" cy="131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3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0811F2-82AE-46F7-AB31-BE01963B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71" y="0"/>
            <a:ext cx="10515600" cy="880692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QUEUE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25E80C-EB4B-49BF-9BDB-9C7033D4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9313" y="2643808"/>
            <a:ext cx="1205946" cy="732105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81FAE08B-7483-43D0-A640-71917D36F333}"/>
              </a:ext>
            </a:extLst>
          </p:cNvPr>
          <p:cNvSpPr txBox="1"/>
          <p:nvPr/>
        </p:nvSpPr>
        <p:spPr>
          <a:xfrm>
            <a:off x="487568" y="976681"/>
            <a:ext cx="115345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Gill Sans MT" panose="020B0502020104020203" pitchFamily="34" charset="0"/>
                <a:cs typeface="Times New Roman" panose="02020603050405020304" pitchFamily="18" charset="0"/>
              </a:rPr>
              <a:t>Queue (antrian) adalah suatu struktur data dengan penyisipan di satu ujung, sedangkan penghapusan di ujung lainnya.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Gill Sans MT" panose="020B0502020104020203" pitchFamily="34" charset="0"/>
                <a:cs typeface="Times New Roman" panose="02020603050405020304" pitchFamily="18" charset="0"/>
              </a:rPr>
              <a:t>Queue atau antrian adalah suatu koleksi item berurut dimana penambahan item baru terjadi di satu ujung bernama “ekor” (rear) dan penghapusan terjadi pada ujung lainnya yang dinamakan “kepala” (front).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Gill Sans MT" panose="020B0502020104020203" pitchFamily="34" charset="0"/>
                <a:cs typeface="Times New Roman" panose="02020603050405020304" pitchFamily="18" charset="0"/>
              </a:rPr>
              <a:t>Queues menggunakan pengurutan FIFO, (</a:t>
            </a:r>
            <a:r>
              <a:rPr lang="en-US" sz="2400" i="1">
                <a:latin typeface="Gill Sans MT" panose="020B0502020104020203" pitchFamily="34" charset="0"/>
                <a:cs typeface="Times New Roman" panose="02020603050405020304" pitchFamily="18" charset="0"/>
              </a:rPr>
              <a:t>First In First Out</a:t>
            </a:r>
            <a:r>
              <a:rPr lang="en-US" sz="2400">
                <a:latin typeface="Gill Sans MT" panose="020B0502020104020203" pitchFamily="34" charset="0"/>
                <a:cs typeface="Times New Roman" panose="02020603050405020304" pitchFamily="18" charset="0"/>
              </a:rPr>
              <a:t>), elemen yang pertama masuk akan pertama ke luar</a:t>
            </a:r>
          </a:p>
        </p:txBody>
      </p:sp>
    </p:spTree>
    <p:extLst>
      <p:ext uri="{BB962C8B-B14F-4D97-AF65-F5344CB8AC3E}">
        <p14:creationId xmlns:p14="http://schemas.microsoft.com/office/powerpoint/2010/main" val="155797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0811F2-82AE-46F7-AB31-BE01963B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71" y="0"/>
            <a:ext cx="10515600" cy="880692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QUEUE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25E80C-EB4B-49BF-9BDB-9C7033D4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9313" y="2643808"/>
            <a:ext cx="1205946" cy="732105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81FAE08B-7483-43D0-A640-71917D36F333}"/>
              </a:ext>
            </a:extLst>
          </p:cNvPr>
          <p:cNvSpPr txBox="1"/>
          <p:nvPr/>
        </p:nvSpPr>
        <p:spPr>
          <a:xfrm>
            <a:off x="487568" y="1088028"/>
            <a:ext cx="115345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latin typeface="Gill Sans MT" panose="020B0502020104020203" pitchFamily="34" charset="0"/>
                <a:cs typeface="Times New Roman" panose="02020603050405020304" pitchFamily="18" charset="0"/>
              </a:rPr>
              <a:t>Berikut ini adalah  beberapa operasi Queue 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Gill Sans MT" panose="020B0502020104020203" pitchFamily="34" charset="0"/>
                <a:cs typeface="Times New Roman" panose="02020603050405020304" pitchFamily="18" charset="0"/>
              </a:rPr>
              <a:t>Operasi penghapusan dilakukan pada ujung front/ head.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Gill Sans MT" panose="020B0502020104020203" pitchFamily="34" charset="0"/>
                <a:cs typeface="Times New Roman" panose="02020603050405020304" pitchFamily="18" charset="0"/>
              </a:rPr>
              <a:t>Operasi penyisipan dilakukan pada ujung rear/ tail.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Gill Sans MT" panose="020B0502020104020203" pitchFamily="34" charset="0"/>
                <a:cs typeface="Times New Roman" panose="02020603050405020304" pitchFamily="18" charset="0"/>
              </a:rPr>
              <a:t>Front/ head menunjuk ke awal antrian (elemen terdepan), sedangkan rear/ tail menunjuk ke akhir antrian (elemen terakhir).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080B1B-342A-4110-9262-EFC44A7FC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42" b="6538"/>
          <a:stretch/>
        </p:blipFill>
        <p:spPr>
          <a:xfrm>
            <a:off x="793836" y="3583249"/>
            <a:ext cx="10321423" cy="2849449"/>
          </a:xfrm>
          <a:prstGeom prst="rect">
            <a:avLst/>
          </a:prstGeom>
        </p:spPr>
      </p:pic>
      <p:sp>
        <p:nvSpPr>
          <p:cNvPr id="14" name="TextBox 7">
            <a:extLst>
              <a:ext uri="{FF2B5EF4-FFF2-40B4-BE49-F238E27FC236}">
                <a16:creationId xmlns:a16="http://schemas.microsoft.com/office/drawing/2014/main" id="{A81874FF-6E59-44FE-877A-9395D5BE8F1C}"/>
              </a:ext>
            </a:extLst>
          </p:cNvPr>
          <p:cNvSpPr txBox="1"/>
          <p:nvPr/>
        </p:nvSpPr>
        <p:spPr>
          <a:xfrm>
            <a:off x="6541595" y="3046228"/>
            <a:ext cx="238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rgbClr val="C00000"/>
                </a:solidFill>
              </a:rPr>
              <a:t>Front (terdepan)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C3CBEE95-720A-4F73-872D-F44ECA856126}"/>
              </a:ext>
            </a:extLst>
          </p:cNvPr>
          <p:cNvSpPr txBox="1"/>
          <p:nvPr/>
        </p:nvSpPr>
        <p:spPr>
          <a:xfrm>
            <a:off x="724262" y="3070544"/>
            <a:ext cx="2137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rgbClr val="C00000"/>
                </a:solidFill>
              </a:rPr>
              <a:t>Rear (terakhir)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011E8D-0110-46A8-BFD4-CC5EF41966CC}"/>
              </a:ext>
            </a:extLst>
          </p:cNvPr>
          <p:cNvCxnSpPr>
            <a:cxnSpLocks/>
          </p:cNvCxnSpPr>
          <p:nvPr/>
        </p:nvCxnSpPr>
        <p:spPr>
          <a:xfrm>
            <a:off x="1244097" y="3340482"/>
            <a:ext cx="0" cy="857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641ADF-55DC-487E-93FE-0CEA836A3A60}"/>
              </a:ext>
            </a:extLst>
          </p:cNvPr>
          <p:cNvCxnSpPr>
            <a:cxnSpLocks/>
          </p:cNvCxnSpPr>
          <p:nvPr/>
        </p:nvCxnSpPr>
        <p:spPr>
          <a:xfrm>
            <a:off x="7081680" y="3246284"/>
            <a:ext cx="0" cy="857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60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0811F2-82AE-46F7-AB31-BE01963B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71" y="0"/>
            <a:ext cx="10515600" cy="880692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QUEUE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25E80C-EB4B-49BF-9BDB-9C7033D4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9313" y="2643808"/>
            <a:ext cx="1205946" cy="732105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C06512-568F-488A-8112-B48A9F24648B}"/>
              </a:ext>
            </a:extLst>
          </p:cNvPr>
          <p:cNvSpPr txBox="1"/>
          <p:nvPr/>
        </p:nvSpPr>
        <p:spPr>
          <a:xfrm>
            <a:off x="693969" y="1228397"/>
            <a:ext cx="1042129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39850" indent="-1339850"/>
            <a:r>
              <a:rPr lang="id-ID" sz="2800" b="1" i="1">
                <a:latin typeface="Gill Sans MT" panose="020B0502020104020203" pitchFamily="34" charset="0"/>
              </a:rPr>
              <a:t>queue() </a:t>
            </a:r>
            <a:r>
              <a:rPr lang="id-ID" sz="2800">
                <a:latin typeface="Gill Sans MT" panose="020B0502020104020203" pitchFamily="34" charset="0"/>
              </a:rPr>
              <a:t>membuat suatu antrian baru yang kosong. Tidak memerlukan parameter dan mengembalikan suatu antrian kosong.</a:t>
            </a:r>
            <a:endParaRPr lang="en-US" sz="2800">
              <a:latin typeface="Gill Sans MT" panose="020B0502020104020203" pitchFamily="34" charset="0"/>
            </a:endParaRPr>
          </a:p>
          <a:p>
            <a:pPr marL="1339850" indent="-1339850"/>
            <a:r>
              <a:rPr lang="id-ID" sz="2800" b="1" i="1">
                <a:latin typeface="Gill Sans MT" panose="020B0502020104020203" pitchFamily="34" charset="0"/>
              </a:rPr>
              <a:t>enqueue(item) </a:t>
            </a:r>
            <a:r>
              <a:rPr lang="id-ID" sz="2800">
                <a:latin typeface="Gill Sans MT" panose="020B0502020104020203" pitchFamily="34" charset="0"/>
              </a:rPr>
              <a:t>menambahkan suatu item baru ke ujung saru antrian. Perlu item dan tidak mengembalikan sesuatu. </a:t>
            </a:r>
            <a:endParaRPr lang="en-US" sz="2800">
              <a:latin typeface="Gill Sans MT" panose="020B0502020104020203" pitchFamily="34" charset="0"/>
            </a:endParaRPr>
          </a:p>
          <a:p>
            <a:pPr marL="1339850" indent="-1339850"/>
            <a:r>
              <a:rPr lang="id-ID" sz="2800" b="1" i="1">
                <a:latin typeface="Gill Sans MT" panose="020B0502020104020203" pitchFamily="34" charset="0"/>
              </a:rPr>
              <a:t>dequeue() </a:t>
            </a:r>
            <a:r>
              <a:rPr lang="id-ID" sz="2800">
                <a:latin typeface="Gill Sans MT" panose="020B0502020104020203" pitchFamily="34" charset="0"/>
              </a:rPr>
              <a:t>menghapus item depan dari antrian. Tidak memerlukan parameter dan mengembalikan itemnya. Antrian termodifikasi.</a:t>
            </a:r>
            <a:endParaRPr lang="en-US" sz="2800">
              <a:latin typeface="Gill Sans MT" panose="020B0502020104020203" pitchFamily="34" charset="0"/>
            </a:endParaRPr>
          </a:p>
          <a:p>
            <a:pPr marL="1339850" indent="-1339850"/>
            <a:r>
              <a:rPr lang="id-ID" sz="2800" b="1" i="1">
                <a:latin typeface="Gill Sans MT" panose="020B0502020104020203" pitchFamily="34" charset="0"/>
              </a:rPr>
              <a:t>isEmpty() </a:t>
            </a:r>
            <a:r>
              <a:rPr lang="id-ID" sz="2800">
                <a:latin typeface="Gill Sans MT" panose="020B0502020104020203" pitchFamily="34" charset="0"/>
              </a:rPr>
              <a:t>menguji untuk melihat apakah antrian dalam keadaan kosong. Tidak </a:t>
            </a:r>
            <a:r>
              <a:rPr lang="en-US" sz="2800">
                <a:latin typeface="Gill Sans MT" panose="020B0502020104020203" pitchFamily="34" charset="0"/>
              </a:rPr>
              <a:t>p</a:t>
            </a:r>
            <a:r>
              <a:rPr lang="id-ID" sz="2800">
                <a:latin typeface="Gill Sans MT" panose="020B0502020104020203" pitchFamily="34" charset="0"/>
              </a:rPr>
              <a:t>erlu parameter</a:t>
            </a:r>
            <a:r>
              <a:rPr lang="en-US" sz="2800">
                <a:latin typeface="Gill Sans MT" panose="020B0502020104020203" pitchFamily="34" charset="0"/>
              </a:rPr>
              <a:t> &amp; </a:t>
            </a:r>
            <a:r>
              <a:rPr lang="id-ID" sz="2800">
                <a:latin typeface="Gill Sans MT" panose="020B0502020104020203" pitchFamily="34" charset="0"/>
              </a:rPr>
              <a:t>mengembalian nilai boolean. </a:t>
            </a:r>
            <a:endParaRPr lang="en-US" sz="2800">
              <a:latin typeface="Gill Sans MT" panose="020B0502020104020203" pitchFamily="34" charset="0"/>
            </a:endParaRPr>
          </a:p>
          <a:p>
            <a:pPr marL="893763" indent="-893763"/>
            <a:r>
              <a:rPr lang="id-ID" sz="2800" b="1" i="1">
                <a:latin typeface="Gill Sans MT" panose="020B0502020104020203" pitchFamily="34" charset="0"/>
              </a:rPr>
              <a:t>size() </a:t>
            </a:r>
            <a:r>
              <a:rPr lang="id-ID" sz="2800">
                <a:latin typeface="Gill Sans MT" panose="020B0502020104020203" pitchFamily="34" charset="0"/>
              </a:rPr>
              <a:t>mengembalikan jumlah item yang ada di dalam antrian. Tidak memerlukan parameter dan mengembalikan suatu integer.</a:t>
            </a:r>
          </a:p>
        </p:txBody>
      </p:sp>
    </p:spTree>
    <p:extLst>
      <p:ext uri="{BB962C8B-B14F-4D97-AF65-F5344CB8AC3E}">
        <p14:creationId xmlns:p14="http://schemas.microsoft.com/office/powerpoint/2010/main" val="131356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0811F2-82AE-46F7-AB31-BE01963B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71" y="0"/>
            <a:ext cx="10515600" cy="880692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QUEUE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25E80C-EB4B-49BF-9BDB-9C7033D4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9313" y="2643808"/>
            <a:ext cx="1205946" cy="732105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77B57D-042E-4334-A124-435840018701}"/>
              </a:ext>
            </a:extLst>
          </p:cNvPr>
          <p:cNvSpPr txBox="1"/>
          <p:nvPr/>
        </p:nvSpPr>
        <p:spPr>
          <a:xfrm>
            <a:off x="1506471" y="982523"/>
            <a:ext cx="79351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Antrean apa pun adalah antrean:</a:t>
            </a:r>
          </a:p>
          <a:p>
            <a:pPr marL="811213" indent="-365125" algn="just">
              <a:buFont typeface="Wingdings" panose="05000000000000000000" pitchFamily="2" charset="2"/>
              <a:buChar char="§"/>
            </a:pPr>
            <a:r>
              <a:rPr lang="en-US" sz="280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Antrean check-out di toko bahan makanan</a:t>
            </a:r>
          </a:p>
          <a:p>
            <a:pPr marL="811213" indent="-365125" algn="just">
              <a:buFont typeface="Wingdings" panose="05000000000000000000" pitchFamily="2" charset="2"/>
              <a:buChar char="§"/>
            </a:pPr>
            <a:r>
              <a:rPr lang="en-US" sz="280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Mobil-mobil di lampu berhenti</a:t>
            </a:r>
          </a:p>
          <a:p>
            <a:pPr marL="811213" indent="-365125" algn="just">
              <a:buFont typeface="Wingdings" panose="05000000000000000000" pitchFamily="2" charset="2"/>
              <a:buChar char="§"/>
            </a:pPr>
            <a:r>
              <a:rPr lang="en-US" sz="280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Jalur perakitan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Operasi</a:t>
            </a:r>
            <a:r>
              <a:rPr lang="en-US" sz="2800" i="1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Enqueue </a:t>
            </a:r>
            <a:r>
              <a:rPr lang="en-US" sz="280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tambahkan elemen = Push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Operasi </a:t>
            </a:r>
            <a:r>
              <a:rPr lang="en-US" sz="2800" i="1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Dequeue</a:t>
            </a:r>
            <a:r>
              <a:rPr lang="en-US" sz="280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sz="280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elemen dihapus = Pop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470B63-15E6-4621-8D56-991FD3089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309" y="4078957"/>
            <a:ext cx="49244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494E057-F549-439E-ACAA-5BE04986E690}"/>
              </a:ext>
            </a:extLst>
          </p:cNvPr>
          <p:cNvSpPr/>
          <p:nvPr/>
        </p:nvSpPr>
        <p:spPr>
          <a:xfrm>
            <a:off x="1924458" y="4184803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/>
              <a:t>Enqueue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02C6BB-134E-4F06-8BB8-E48910BFC5B7}"/>
              </a:ext>
            </a:extLst>
          </p:cNvPr>
          <p:cNvSpPr/>
          <p:nvPr/>
        </p:nvSpPr>
        <p:spPr>
          <a:xfrm>
            <a:off x="7889045" y="4175750"/>
            <a:ext cx="10390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/>
              <a:t>Dequeue</a:t>
            </a:r>
          </a:p>
        </p:txBody>
      </p:sp>
    </p:spTree>
    <p:extLst>
      <p:ext uri="{BB962C8B-B14F-4D97-AF65-F5344CB8AC3E}">
        <p14:creationId xmlns:p14="http://schemas.microsoft.com/office/powerpoint/2010/main" val="2361085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0811F2-82AE-46F7-AB31-BE01963B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71" y="0"/>
            <a:ext cx="10515600" cy="880692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QUEUE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25E80C-EB4B-49BF-9BDB-9C7033D4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9313" y="2643808"/>
            <a:ext cx="1205946" cy="732105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4852EE0F-32E4-47AD-AD72-51257F6FE5EE}"/>
              </a:ext>
            </a:extLst>
          </p:cNvPr>
          <p:cNvSpPr txBox="1"/>
          <p:nvPr/>
        </p:nvSpPr>
        <p:spPr>
          <a:xfrm>
            <a:off x="1476413" y="1424324"/>
            <a:ext cx="93900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1" i="1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Operating systems </a:t>
            </a:r>
            <a:r>
              <a:rPr lang="en-US" sz="2400" b="1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:</a:t>
            </a:r>
          </a:p>
          <a:p>
            <a:pPr marL="811213" indent="-365125" algn="just">
              <a:buFont typeface="Wingdings" panose="05000000000000000000" pitchFamily="2" charset="2"/>
              <a:buChar char="§"/>
            </a:pPr>
            <a:r>
              <a:rPr lang="en-US" sz="240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antrian pekerjaan cetak untuk dikirim ke printer</a:t>
            </a:r>
          </a:p>
          <a:p>
            <a:pPr marL="811213" indent="-365125" algn="just">
              <a:buFont typeface="Wingdings" panose="05000000000000000000" pitchFamily="2" charset="2"/>
              <a:buChar char="§"/>
            </a:pPr>
            <a:r>
              <a:rPr lang="en-US" sz="240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antrian program / proses yang akan dijalankan</a:t>
            </a:r>
          </a:p>
          <a:p>
            <a:pPr marL="811213" indent="-365125" algn="just">
              <a:buFont typeface="Wingdings" panose="05000000000000000000" pitchFamily="2" charset="2"/>
              <a:buChar char="§"/>
            </a:pPr>
            <a:r>
              <a:rPr lang="en-US" sz="240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antrian paket data jaringan untuk dikirim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6CFC3E-0D47-4E9D-9CA3-A23AF68345E0}"/>
              </a:ext>
            </a:extLst>
          </p:cNvPr>
          <p:cNvSpPr/>
          <p:nvPr/>
        </p:nvSpPr>
        <p:spPr>
          <a:xfrm>
            <a:off x="1476413" y="735061"/>
            <a:ext cx="5287858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i="1"/>
              <a:t>Queue </a:t>
            </a:r>
            <a:r>
              <a:rPr lang="en-US" sz="3200" b="1"/>
              <a:t>pada </a:t>
            </a:r>
            <a:r>
              <a:rPr lang="en-US" sz="3200" b="1" i="1"/>
              <a:t>computer science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2693D2-8D3E-45F8-A7C9-EC677024282E}"/>
              </a:ext>
            </a:extLst>
          </p:cNvPr>
          <p:cNvSpPr/>
          <p:nvPr/>
        </p:nvSpPr>
        <p:spPr>
          <a:xfrm>
            <a:off x="1455420" y="3098472"/>
            <a:ext cx="10736580" cy="25853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i="1"/>
              <a:t>Pemrograman:</a:t>
            </a:r>
          </a:p>
          <a:p>
            <a:pPr marL="811213" indent="-365125">
              <a:buFont typeface="Wingdings" panose="05000000000000000000" pitchFamily="2" charset="2"/>
              <a:buChar char="§"/>
            </a:pPr>
            <a:r>
              <a:rPr lang="en-US" sz="2400"/>
              <a:t>memodelkan garis pelanggan atau klien</a:t>
            </a:r>
          </a:p>
          <a:p>
            <a:pPr marL="811213" indent="-365125">
              <a:buFont typeface="Wingdings" panose="05000000000000000000" pitchFamily="2" charset="2"/>
              <a:buChar char="§"/>
            </a:pPr>
            <a:r>
              <a:rPr lang="en-US" sz="2400"/>
              <a:t>menyimpan antrian komputasi yang akan dilakukan secara berurutan</a:t>
            </a:r>
            <a:endParaRPr lang="en-US" sz="2400" i="1"/>
          </a:p>
          <a:p>
            <a:r>
              <a:rPr lang="en-US" sz="2400" b="1" i="1"/>
              <a:t>Pada Contoh dunia nyata:</a:t>
            </a:r>
          </a:p>
          <a:p>
            <a:pPr marL="811213" indent="-365125">
              <a:buFont typeface="Wingdings" panose="05000000000000000000" pitchFamily="2" charset="2"/>
              <a:buChar char="§"/>
            </a:pPr>
            <a:r>
              <a:rPr lang="en-US" sz="2400"/>
              <a:t>orang-orang di eskalator atau sedang mengantre</a:t>
            </a:r>
          </a:p>
          <a:p>
            <a:pPr marL="811213" indent="-365125">
              <a:buFont typeface="Wingdings" panose="05000000000000000000" pitchFamily="2" charset="2"/>
              <a:buChar char="§"/>
            </a:pPr>
            <a:r>
              <a:rPr lang="en-US" sz="2400"/>
              <a:t>mobil di pom bensin (atau di jalur perakitan)</a:t>
            </a:r>
          </a:p>
          <a:p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282073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60779E0-23B6-4906-B87F-9AD08F9D8F66}"/>
              </a:ext>
            </a:extLst>
          </p:cNvPr>
          <p:cNvSpPr txBox="1"/>
          <p:nvPr/>
        </p:nvSpPr>
        <p:spPr>
          <a:xfrm>
            <a:off x="1478446" y="164813"/>
            <a:ext cx="6097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>
                <a:solidFill>
                  <a:schemeClr val="accent4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QUEUE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81FAE08B-7483-43D0-A640-71917D36F333}"/>
              </a:ext>
            </a:extLst>
          </p:cNvPr>
          <p:cNvSpPr txBox="1"/>
          <p:nvPr/>
        </p:nvSpPr>
        <p:spPr>
          <a:xfrm>
            <a:off x="545835" y="897763"/>
            <a:ext cx="1128820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Simulasi: Antrian Mencetak dalam Jaringan</a:t>
            </a:r>
          </a:p>
          <a:p>
            <a:r>
              <a:rPr lang="en-US" sz="2400">
                <a:latin typeface="Gill Sans MT" panose="020B0502020104020203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Langkah-langkah utama dari simulasi antrian mencetak ke suatu printer dari banyak komputer </a:t>
            </a:r>
          </a:p>
          <a:p>
            <a:r>
              <a:rPr lang="en-US" sz="2400">
                <a:latin typeface="Gill Sans MT" panose="020B0502020104020203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adalah membuat suatu antrian (queue) tugas (task) mencetak. Setiap task akan diberikan suatu timestamp saat kedatangannya. Queue dimulai dalam keadaan kosong.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Gill Sans MT" panose="020B0502020104020203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Untuk setiap waktu (</a:t>
            </a:r>
            <a:r>
              <a:rPr lang="en-US" sz="2400" i="1">
                <a:latin typeface="Gill Sans MT" panose="020B0502020104020203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currentSecond</a:t>
            </a:r>
            <a:r>
              <a:rPr lang="en-US" sz="2400">
                <a:latin typeface="Gill Sans MT" panose="020B0502020104020203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): Apakah suatu tugas cetak akan dibuat? Jika Iya, maka tambahkan itu ke queue dengan currentSecond sebagai timestampnya.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>
                <a:latin typeface="Gill Sans MT" panose="020B0502020104020203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Jika printer tidak sibuk dan jika suatu task sedang menunggu, hapus task berikutnya dari antrian cetak (</a:t>
            </a:r>
            <a:r>
              <a:rPr lang="en-US" sz="2400" i="1">
                <a:latin typeface="Gill Sans MT" panose="020B0502020104020203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print queue</a:t>
            </a:r>
            <a:r>
              <a:rPr lang="en-US" sz="2400">
                <a:latin typeface="Gill Sans MT" panose="020B0502020104020203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) dan serahkan task tersebut ke printer.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>
                <a:latin typeface="Gill Sans MT" panose="020B0502020104020203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Kurangkan timestamp dari currentSecond untuk menghitung waktu tunggu (</a:t>
            </a:r>
            <a:r>
              <a:rPr lang="en-US" sz="2400" i="1">
                <a:latin typeface="Gill Sans MT" panose="020B0502020104020203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waiting time</a:t>
            </a:r>
            <a:r>
              <a:rPr lang="en-US" sz="2400">
                <a:latin typeface="Gill Sans MT" panose="020B0502020104020203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) untuk task tersebut.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>
                <a:latin typeface="Gill Sans MT" panose="020B0502020104020203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Tambahkan waiting time untuk task tersebut ke suatu list untuk pemrosesan akan datang.</a:t>
            </a:r>
          </a:p>
        </p:txBody>
      </p:sp>
    </p:spTree>
    <p:extLst>
      <p:ext uri="{BB962C8B-B14F-4D97-AF65-F5344CB8AC3E}">
        <p14:creationId xmlns:p14="http://schemas.microsoft.com/office/powerpoint/2010/main" val="2306352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60779E0-23B6-4906-B87F-9AD08F9D8F66}"/>
              </a:ext>
            </a:extLst>
          </p:cNvPr>
          <p:cNvSpPr txBox="1"/>
          <p:nvPr/>
        </p:nvSpPr>
        <p:spPr>
          <a:xfrm>
            <a:off x="1478446" y="164813"/>
            <a:ext cx="6097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>
                <a:solidFill>
                  <a:schemeClr val="accent4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QUEUE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81FAE08B-7483-43D0-A640-71917D36F333}"/>
              </a:ext>
            </a:extLst>
          </p:cNvPr>
          <p:cNvSpPr txBox="1"/>
          <p:nvPr/>
        </p:nvSpPr>
        <p:spPr>
          <a:xfrm>
            <a:off x="545835" y="897763"/>
            <a:ext cx="1050139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Simulasi: Antrian Mencetak dalam Jaringan</a:t>
            </a:r>
          </a:p>
          <a:p>
            <a:pPr marL="514350" indent="-514350" algn="just">
              <a:buFont typeface="+mj-lt"/>
              <a:buAutoNum type="arabicPeriod" startAt="5"/>
            </a:pPr>
            <a:r>
              <a:rPr lang="en-US" sz="2400">
                <a:latin typeface="Gill Sans MT" panose="020B0502020104020203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Berdasarkan pada jumlah halaman dalam print task, tetapkan berapa waktu yang diperlukannya.</a:t>
            </a:r>
          </a:p>
          <a:p>
            <a:pPr marL="514350" indent="-514350" algn="just">
              <a:buFont typeface="+mj-lt"/>
              <a:buAutoNum type="arabicPeriod" startAt="5"/>
            </a:pPr>
            <a:r>
              <a:rPr lang="en-US" sz="2400">
                <a:latin typeface="Gill Sans MT" panose="020B0502020104020203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Printer sekarang melakukan satu detik pencetakan jika diperlukan. Ia juga mengurangkan satu detik dari waktu yang diperlukan untuk tugas tersebut.</a:t>
            </a:r>
          </a:p>
          <a:p>
            <a:pPr marL="514350" indent="-514350" algn="just">
              <a:buFont typeface="+mj-lt"/>
              <a:buAutoNum type="arabicPeriod" startAt="5"/>
            </a:pPr>
            <a:r>
              <a:rPr lang="en-US" sz="2400">
                <a:latin typeface="Gill Sans MT" panose="020B0502020104020203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Jika task tersebut telah selesai (</a:t>
            </a:r>
            <a:r>
              <a:rPr lang="en-US" sz="2400" i="1">
                <a:latin typeface="Gill Sans MT" panose="020B0502020104020203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completed</a:t>
            </a:r>
            <a:r>
              <a:rPr lang="en-US" sz="2400">
                <a:latin typeface="Gill Sans MT" panose="020B0502020104020203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), dengan kata lain waktu yang diperlukan telah mencapai nol, maka printer tidak sibuk lagi.</a:t>
            </a:r>
          </a:p>
          <a:p>
            <a:pPr marL="514350" indent="-514350" algn="just">
              <a:buFont typeface="+mj-lt"/>
              <a:buAutoNum type="arabicPeriod" startAt="5"/>
            </a:pPr>
            <a:r>
              <a:rPr lang="en-US" sz="2400">
                <a:latin typeface="Gill Sans MT" panose="020B0502020104020203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Setelah simulasi selesai, hitung waktu tunggu rata-rata (</a:t>
            </a:r>
            <a:r>
              <a:rPr lang="en-US" sz="2400" i="1">
                <a:latin typeface="Gill Sans MT" panose="020B0502020104020203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average waiting time</a:t>
            </a:r>
            <a:r>
              <a:rPr lang="en-US" sz="2400">
                <a:latin typeface="Gill Sans MT" panose="020B0502020104020203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) dari daftar waktu tunggu yang dibangkitkan.</a:t>
            </a:r>
          </a:p>
        </p:txBody>
      </p:sp>
    </p:spTree>
    <p:extLst>
      <p:ext uri="{BB962C8B-B14F-4D97-AF65-F5344CB8AC3E}">
        <p14:creationId xmlns:p14="http://schemas.microsoft.com/office/powerpoint/2010/main" val="2250967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60779E0-23B6-4906-B87F-9AD08F9D8F66}"/>
              </a:ext>
            </a:extLst>
          </p:cNvPr>
          <p:cNvSpPr txBox="1"/>
          <p:nvPr/>
        </p:nvSpPr>
        <p:spPr>
          <a:xfrm>
            <a:off x="1478446" y="164813"/>
            <a:ext cx="6097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>
                <a:solidFill>
                  <a:schemeClr val="accent4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QUEUE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E65ADC-C51E-4BF1-B894-CA40B7760C17}"/>
              </a:ext>
            </a:extLst>
          </p:cNvPr>
          <p:cNvSpPr/>
          <p:nvPr/>
        </p:nvSpPr>
        <p:spPr>
          <a:xfrm>
            <a:off x="1515469" y="749588"/>
            <a:ext cx="6023610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/>
              <a:t>Contoh Operasi Queue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C23F7-E449-473A-A16C-C7B881E81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84" y="1545782"/>
            <a:ext cx="8705850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8464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1417</Words>
  <Application>Microsoft Office PowerPoint</Application>
  <PresentationFormat>Widescreen</PresentationFormat>
  <Paragraphs>190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Gungsuh</vt:lpstr>
      <vt:lpstr>Arial</vt:lpstr>
      <vt:lpstr>Calibri</vt:lpstr>
      <vt:lpstr>Calibri Light</vt:lpstr>
      <vt:lpstr>Gill Sans MT</vt:lpstr>
      <vt:lpstr>Montserrat</vt:lpstr>
      <vt:lpstr>Source Sans Pro</vt:lpstr>
      <vt:lpstr>Tahoma</vt:lpstr>
      <vt:lpstr>Trebuchet MS</vt:lpstr>
      <vt:lpstr>Wingdings</vt:lpstr>
      <vt:lpstr>Office Theme</vt:lpstr>
      <vt:lpstr>PEMOGRAMAN WEB II Program Studi PJJ INFORMATIKA  Sesi 4 – QUEUE</vt:lpstr>
      <vt:lpstr>QUEUE</vt:lpstr>
      <vt:lpstr>QUEUE</vt:lpstr>
      <vt:lpstr>QUEUE</vt:lpstr>
      <vt:lpstr>QUEUE</vt:lpstr>
      <vt:lpstr>QUEUE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 Ekonomi &amp; Bisnis II Program Studi Manajemen  Sesi 1 – Ruang Lingkup Statistik Inferensial</dc:title>
  <dc:creator>rizky kinoy</dc:creator>
  <cp:lastModifiedBy>Saminista</cp:lastModifiedBy>
  <cp:revision>34</cp:revision>
  <dcterms:created xsi:type="dcterms:W3CDTF">2021-09-06T16:17:13Z</dcterms:created>
  <dcterms:modified xsi:type="dcterms:W3CDTF">2022-04-12T18:50:13Z</dcterms:modified>
</cp:coreProperties>
</file>