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34" r:id="rId2"/>
  </p:sldMasterIdLst>
  <p:sldIdLst>
    <p:sldId id="358" r:id="rId3"/>
    <p:sldId id="363" r:id="rId4"/>
    <p:sldId id="360" r:id="rId5"/>
    <p:sldId id="371" r:id="rId6"/>
    <p:sldId id="372" r:id="rId7"/>
    <p:sldId id="370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64" r:id="rId18"/>
    <p:sldId id="383" r:id="rId19"/>
    <p:sldId id="384" r:id="rId20"/>
    <p:sldId id="365" r:id="rId21"/>
    <p:sldId id="366" r:id="rId22"/>
    <p:sldId id="367" r:id="rId23"/>
    <p:sldId id="385" r:id="rId24"/>
    <p:sldId id="368" r:id="rId25"/>
    <p:sldId id="387" r:id="rId26"/>
    <p:sldId id="386" r:id="rId27"/>
    <p:sldId id="388" r:id="rId28"/>
    <p:sldId id="389" r:id="rId29"/>
    <p:sldId id="390" r:id="rId30"/>
    <p:sldId id="359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D39"/>
    <a:srgbClr val="CC6600"/>
    <a:srgbClr val="CCCCFF"/>
    <a:srgbClr val="DDDDDD"/>
    <a:srgbClr val="CCB50E"/>
    <a:srgbClr val="D3BB63"/>
    <a:srgbClr val="B4B274"/>
    <a:srgbClr val="AEAC68"/>
    <a:srgbClr val="267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9" autoAdjust="0"/>
    <p:restoredTop sz="94660"/>
  </p:normalViewPr>
  <p:slideViewPr>
    <p:cSldViewPr>
      <p:cViewPr varScale="1">
        <p:scale>
          <a:sx n="79" d="100"/>
          <a:sy n="79" d="100"/>
        </p:scale>
        <p:origin x="16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D8D91A-A2EE-4B54-B3C6-F6C67903BA9C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8C273C2C-6BD0-40EC-8D8D-4D51F089C5EB}" type="datetime1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377F5C-EDA7-4864-9756-35769B0E62CF}" type="datetime1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40000"/>
            <a:lumOff val="6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937D59-5EDB-4C39-B697-625748F703B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649" r:id="rId12"/>
    <p:sldLayoutId id="2147483660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547664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B616A-620A-4C56-8759-0791DF2C8696}"/>
              </a:ext>
            </a:extLst>
          </p:cNvPr>
          <p:cNvSpPr txBox="1"/>
          <p:nvPr/>
        </p:nvSpPr>
        <p:spPr>
          <a:xfrm>
            <a:off x="5724127" y="2386466"/>
            <a:ext cx="309251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Cormorant Infant SemiBold" panose="00000700000000000000" pitchFamily="2" charset="0"/>
                <a:cs typeface="Calibri" panose="020F0502020204030204" pitchFamily="34" charset="0"/>
              </a:rPr>
              <a:t>PERTEMUAN 7</a:t>
            </a:r>
            <a:endParaRPr lang="en-US" sz="3200" b="1" dirty="0">
              <a:latin typeface="Cormorant Infant SemiBold" panose="000007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67D26-FEFE-49F0-9343-0DA7272B4306}"/>
              </a:ext>
            </a:extLst>
          </p:cNvPr>
          <p:cNvSpPr txBox="1"/>
          <p:nvPr/>
        </p:nvSpPr>
        <p:spPr>
          <a:xfrm>
            <a:off x="5724128" y="2971241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Struktur</a:t>
            </a:r>
            <a:r>
              <a:rPr lang="en-US"/>
              <a:t> Data &amp; Algoritma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252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195486"/>
            <a:ext cx="256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BINARY TREE (pohon)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70251-7C5C-97D1-7215-487327A09DBF}"/>
              </a:ext>
            </a:extLst>
          </p:cNvPr>
          <p:cNvSpPr txBox="1"/>
          <p:nvPr/>
        </p:nvSpPr>
        <p:spPr>
          <a:xfrm>
            <a:off x="395536" y="602075"/>
            <a:ext cx="79928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>
                <a:latin typeface="Bahnschrift" panose="020B0502040204020203" pitchFamily="34" charset="0"/>
              </a:rPr>
              <a:t>BINARY TREE</a:t>
            </a:r>
            <a:endParaRPr lang="en-US" b="1">
              <a:latin typeface="Bahnschrift" panose="020B0502040204020203" pitchFamily="34" charset="0"/>
            </a:endParaRPr>
          </a:p>
          <a:p>
            <a:endParaRPr lang="id-ID" sz="700">
              <a:latin typeface="Bahnschrif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80F3F-E91F-D646-8216-6ECDC9134347}"/>
              </a:ext>
            </a:extLst>
          </p:cNvPr>
          <p:cNvCxnSpPr/>
          <p:nvPr/>
        </p:nvCxnSpPr>
        <p:spPr>
          <a:xfrm>
            <a:off x="6795118" y="2194306"/>
            <a:ext cx="0" cy="253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B438B9-A7C4-DCCC-D200-B0CA0CDFF25C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419624" y="3875058"/>
            <a:ext cx="3438" cy="2649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A0BC6A-1776-DF2F-D786-54DCF38AC3EA}"/>
              </a:ext>
            </a:extLst>
          </p:cNvPr>
          <p:cNvCxnSpPr>
            <a:cxnSpLocks/>
          </p:cNvCxnSpPr>
          <p:nvPr/>
        </p:nvCxnSpPr>
        <p:spPr>
          <a:xfrm flipH="1">
            <a:off x="3304195" y="3799726"/>
            <a:ext cx="125918" cy="466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747907-589A-392F-7E1F-4347F5C01C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675682" y="3799726"/>
            <a:ext cx="102380" cy="3368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7411EA-FC54-CDD3-7129-3EDEA6D8DE9F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3542927" y="3135063"/>
            <a:ext cx="3438" cy="4114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1E2457-4DA5-B45C-F942-01075C555261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941408" y="3081499"/>
            <a:ext cx="112854" cy="5486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70537-AD72-BE22-030B-9897AFC22694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5312894" y="3081499"/>
            <a:ext cx="102380" cy="4650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D7F41DA-7A17-A931-2146-DFDD6A38ACE4}"/>
              </a:ext>
            </a:extLst>
          </p:cNvPr>
          <p:cNvSpPr/>
          <p:nvPr/>
        </p:nvSpPr>
        <p:spPr>
          <a:xfrm>
            <a:off x="5000698" y="2769303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431012-378C-3F94-25F3-508DDB1A4428}"/>
              </a:ext>
            </a:extLst>
          </p:cNvPr>
          <p:cNvSpPr/>
          <p:nvPr/>
        </p:nvSpPr>
        <p:spPr>
          <a:xfrm>
            <a:off x="4788024" y="3546543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D1E65D-BDD6-AACC-30CD-7F1860994536}"/>
              </a:ext>
            </a:extLst>
          </p:cNvPr>
          <p:cNvSpPr/>
          <p:nvPr/>
        </p:nvSpPr>
        <p:spPr>
          <a:xfrm>
            <a:off x="5232394" y="3546543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C3AEA5-42AB-6376-CD68-2E40C52BE315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3098557" y="3081499"/>
            <a:ext cx="318492" cy="4650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CB9E043-4DCB-1EBE-AA58-7CF19803E9EE}"/>
              </a:ext>
            </a:extLst>
          </p:cNvPr>
          <p:cNvSpPr/>
          <p:nvPr/>
        </p:nvSpPr>
        <p:spPr>
          <a:xfrm>
            <a:off x="3363485" y="2769303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F39C17-060F-CB78-EA2E-5BC0AB1AA5C3}"/>
              </a:ext>
            </a:extLst>
          </p:cNvPr>
          <p:cNvSpPr/>
          <p:nvPr/>
        </p:nvSpPr>
        <p:spPr>
          <a:xfrm>
            <a:off x="2915677" y="3546543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F25431-7D4C-D9B6-A166-51228C7B0CB6}"/>
              </a:ext>
            </a:extLst>
          </p:cNvPr>
          <p:cNvSpPr/>
          <p:nvPr/>
        </p:nvSpPr>
        <p:spPr>
          <a:xfrm>
            <a:off x="3360047" y="3546543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A18BE7-5FAF-66AA-C300-A114AC4CBB30}"/>
              </a:ext>
            </a:extLst>
          </p:cNvPr>
          <p:cNvSpPr/>
          <p:nvPr/>
        </p:nvSpPr>
        <p:spPr>
          <a:xfrm>
            <a:off x="4290949" y="2011424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E6E251-95FB-43C1-D03C-19F56A6240E2}"/>
              </a:ext>
            </a:extLst>
          </p:cNvPr>
          <p:cNvCxnSpPr>
            <a:cxnSpLocks/>
            <a:stCxn id="19" idx="3"/>
            <a:endCxn id="16" idx="0"/>
          </p:cNvCxnSpPr>
          <p:nvPr/>
        </p:nvCxnSpPr>
        <p:spPr>
          <a:xfrm flipH="1">
            <a:off x="3546365" y="2323620"/>
            <a:ext cx="798148" cy="4456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B6C8F3-6626-0B31-3A06-317833560943}"/>
              </a:ext>
            </a:extLst>
          </p:cNvPr>
          <p:cNvCxnSpPr>
            <a:cxnSpLocks/>
            <a:stCxn id="19" idx="5"/>
            <a:endCxn id="12" idx="0"/>
          </p:cNvCxnSpPr>
          <p:nvPr/>
        </p:nvCxnSpPr>
        <p:spPr>
          <a:xfrm>
            <a:off x="4603145" y="2323620"/>
            <a:ext cx="580433" cy="4456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3E60563-8F41-A0D3-9B8D-5437F638F00E}"/>
              </a:ext>
            </a:extLst>
          </p:cNvPr>
          <p:cNvSpPr/>
          <p:nvPr/>
        </p:nvSpPr>
        <p:spPr>
          <a:xfrm>
            <a:off x="5236744" y="4140029"/>
            <a:ext cx="365760" cy="4023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14AB67-49B7-249B-AEE4-33953011DFF1}"/>
              </a:ext>
            </a:extLst>
          </p:cNvPr>
          <p:cNvSpPr/>
          <p:nvPr/>
        </p:nvSpPr>
        <p:spPr>
          <a:xfrm>
            <a:off x="3150812" y="4136549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19CBE7-1B14-6BD4-AA1C-BE25F75EE72C}"/>
              </a:ext>
            </a:extLst>
          </p:cNvPr>
          <p:cNvSpPr/>
          <p:nvPr/>
        </p:nvSpPr>
        <p:spPr>
          <a:xfrm>
            <a:off x="3595182" y="4136549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97E6C4-E27D-F505-79F7-F0B39F31224B}"/>
              </a:ext>
            </a:extLst>
          </p:cNvPr>
          <p:cNvSpPr txBox="1"/>
          <p:nvPr/>
        </p:nvSpPr>
        <p:spPr>
          <a:xfrm>
            <a:off x="3791870" y="1735785"/>
            <a:ext cx="674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D04440-E6AD-4C93-5EA0-E923C22E4DDD}"/>
              </a:ext>
            </a:extLst>
          </p:cNvPr>
          <p:cNvSpPr txBox="1"/>
          <p:nvPr/>
        </p:nvSpPr>
        <p:spPr>
          <a:xfrm>
            <a:off x="6661349" y="1757557"/>
            <a:ext cx="560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E231D8-4978-389D-8717-4946287CB6C7}"/>
              </a:ext>
            </a:extLst>
          </p:cNvPr>
          <p:cNvCxnSpPr>
            <a:cxnSpLocks/>
          </p:cNvCxnSpPr>
          <p:nvPr/>
        </p:nvCxnSpPr>
        <p:spPr>
          <a:xfrm>
            <a:off x="5670359" y="4327665"/>
            <a:ext cx="1139496" cy="9622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715DA8-BA15-1F23-E353-4962A8730A95}"/>
              </a:ext>
            </a:extLst>
          </p:cNvPr>
          <p:cNvCxnSpPr>
            <a:cxnSpLocks/>
          </p:cNvCxnSpPr>
          <p:nvPr/>
        </p:nvCxnSpPr>
        <p:spPr>
          <a:xfrm>
            <a:off x="5674283" y="3751750"/>
            <a:ext cx="1124712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2ACA4E-1030-42E8-57F5-DF01B31D8FD6}"/>
              </a:ext>
            </a:extLst>
          </p:cNvPr>
          <p:cNvCxnSpPr>
            <a:cxnSpLocks/>
          </p:cNvCxnSpPr>
          <p:nvPr/>
        </p:nvCxnSpPr>
        <p:spPr>
          <a:xfrm>
            <a:off x="5455146" y="2973708"/>
            <a:ext cx="1342039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A530C-4037-D437-16CC-2728F349DDB9}"/>
              </a:ext>
            </a:extLst>
          </p:cNvPr>
          <p:cNvCxnSpPr>
            <a:cxnSpLocks/>
          </p:cNvCxnSpPr>
          <p:nvPr/>
        </p:nvCxnSpPr>
        <p:spPr>
          <a:xfrm>
            <a:off x="4788024" y="2211710"/>
            <a:ext cx="2017183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C3F804-5506-0259-631C-00281A2505AF}"/>
              </a:ext>
            </a:extLst>
          </p:cNvPr>
          <p:cNvSpPr txBox="1"/>
          <p:nvPr/>
        </p:nvSpPr>
        <p:spPr>
          <a:xfrm>
            <a:off x="6806073" y="19983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1A9269-66F4-1F13-78A1-FE56B2BB3BC7}"/>
              </a:ext>
            </a:extLst>
          </p:cNvPr>
          <p:cNvSpPr txBox="1"/>
          <p:nvPr/>
        </p:nvSpPr>
        <p:spPr>
          <a:xfrm>
            <a:off x="6801717" y="27777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FEB39A-5AA1-2B00-14BE-F3E754AAC8B1}"/>
              </a:ext>
            </a:extLst>
          </p:cNvPr>
          <p:cNvSpPr txBox="1"/>
          <p:nvPr/>
        </p:nvSpPr>
        <p:spPr>
          <a:xfrm>
            <a:off x="6810424" y="35441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FAC0F0-4A73-CCDA-52BF-44B501C614E4}"/>
              </a:ext>
            </a:extLst>
          </p:cNvPr>
          <p:cNvSpPr txBox="1"/>
          <p:nvPr/>
        </p:nvSpPr>
        <p:spPr>
          <a:xfrm>
            <a:off x="6806068" y="41276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3FB7EB-08E2-B464-A645-239B68F78D7B}"/>
              </a:ext>
            </a:extLst>
          </p:cNvPr>
          <p:cNvSpPr txBox="1"/>
          <p:nvPr/>
        </p:nvSpPr>
        <p:spPr>
          <a:xfrm>
            <a:off x="6735371" y="4391904"/>
            <a:ext cx="895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Depth = 3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143CBD6-0F33-7FFC-475B-A7437DACF9CD}"/>
              </a:ext>
            </a:extLst>
          </p:cNvPr>
          <p:cNvSpPr/>
          <p:nvPr/>
        </p:nvSpPr>
        <p:spPr>
          <a:xfrm rot="5400000">
            <a:off x="4227177" y="1381592"/>
            <a:ext cx="400110" cy="351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E3BF6B-9D15-58BA-B510-F3775992605C}"/>
              </a:ext>
            </a:extLst>
          </p:cNvPr>
          <p:cNvSpPr txBox="1"/>
          <p:nvPr/>
        </p:nvSpPr>
        <p:spPr>
          <a:xfrm>
            <a:off x="395536" y="92949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Disebut Binary Tree (pohon biner) karena setiap Simpul paling banyak memiliki 2 Simpul Subordinat.</a:t>
            </a:r>
          </a:p>
        </p:txBody>
      </p:sp>
    </p:spTree>
    <p:extLst>
      <p:ext uri="{BB962C8B-B14F-4D97-AF65-F5344CB8AC3E}">
        <p14:creationId xmlns:p14="http://schemas.microsoft.com/office/powerpoint/2010/main" val="216096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195486"/>
            <a:ext cx="256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BINARY TREE (pohon)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70251-7C5C-97D1-7215-487327A09DBF}"/>
              </a:ext>
            </a:extLst>
          </p:cNvPr>
          <p:cNvSpPr txBox="1"/>
          <p:nvPr/>
        </p:nvSpPr>
        <p:spPr>
          <a:xfrm>
            <a:off x="395536" y="602075"/>
            <a:ext cx="79928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Bahnschrift" panose="020B0502040204020203" pitchFamily="34" charset="0"/>
              </a:rPr>
              <a:t>CONTOH </a:t>
            </a:r>
            <a:r>
              <a:rPr lang="id-ID" b="1">
                <a:latin typeface="Bahnschrift" panose="020B0502040204020203" pitchFamily="34" charset="0"/>
              </a:rPr>
              <a:t>BINARY TREE</a:t>
            </a:r>
            <a:endParaRPr lang="en-US" b="1">
              <a:latin typeface="Bahnschrift" panose="020B0502040204020203" pitchFamily="34" charset="0"/>
            </a:endParaRPr>
          </a:p>
          <a:p>
            <a:endParaRPr lang="id-ID" sz="700">
              <a:latin typeface="Bahnschrift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626255-A866-EB65-4FBA-15A13A07EEA9}"/>
              </a:ext>
            </a:extLst>
          </p:cNvPr>
          <p:cNvSpPr txBox="1"/>
          <p:nvPr/>
        </p:nvSpPr>
        <p:spPr>
          <a:xfrm>
            <a:off x="419103" y="1009622"/>
            <a:ext cx="860444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/>
              <a:t>Strickly Binary Tree</a:t>
            </a:r>
            <a:r>
              <a:rPr lang="en-US" sz="1600"/>
              <a:t>: pohon biner yang semua simpulnya mempunyai sub-   ordinat lengkap, kecuali simpul Leaf.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EF02CBE-8598-25B2-CE08-444EAD70C067}"/>
              </a:ext>
            </a:extLst>
          </p:cNvPr>
          <p:cNvSpPr/>
          <p:nvPr/>
        </p:nvSpPr>
        <p:spPr>
          <a:xfrm>
            <a:off x="3459976" y="2032163"/>
            <a:ext cx="1600564" cy="62542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334B427-D10D-1E05-2C8C-2743BC90BBFA}"/>
              </a:ext>
            </a:extLst>
          </p:cNvPr>
          <p:cNvSpPr/>
          <p:nvPr/>
        </p:nvSpPr>
        <p:spPr>
          <a:xfrm>
            <a:off x="3419872" y="3435846"/>
            <a:ext cx="639407" cy="62542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1FF1D78-13DF-4906-37EA-B319652A54F8}"/>
              </a:ext>
            </a:extLst>
          </p:cNvPr>
          <p:cNvSpPr/>
          <p:nvPr/>
        </p:nvSpPr>
        <p:spPr>
          <a:xfrm>
            <a:off x="2850379" y="2738015"/>
            <a:ext cx="992777" cy="62542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85715F-1DCD-FDA2-59F3-03F293C03D70}"/>
              </a:ext>
            </a:extLst>
          </p:cNvPr>
          <p:cNvSpPr/>
          <p:nvPr/>
        </p:nvSpPr>
        <p:spPr>
          <a:xfrm>
            <a:off x="3168946" y="2498244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B5E1A-F06C-270A-B475-4A811D146BC5}"/>
              </a:ext>
            </a:extLst>
          </p:cNvPr>
          <p:cNvSpPr/>
          <p:nvPr/>
        </p:nvSpPr>
        <p:spPr>
          <a:xfrm>
            <a:off x="3545934" y="3164607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985484-388A-5FB8-719A-112112CBDBFD}"/>
              </a:ext>
            </a:extLst>
          </p:cNvPr>
          <p:cNvSpPr/>
          <p:nvPr/>
        </p:nvSpPr>
        <p:spPr>
          <a:xfrm>
            <a:off x="2615003" y="3347487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A761F29-203C-EFE0-FDF2-A1BE50431AD3}"/>
              </a:ext>
            </a:extLst>
          </p:cNvPr>
          <p:cNvSpPr/>
          <p:nvPr/>
        </p:nvSpPr>
        <p:spPr>
          <a:xfrm>
            <a:off x="3289260" y="3885885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300460-7FB5-FE80-7716-3835AD9E5C4E}"/>
              </a:ext>
            </a:extLst>
          </p:cNvPr>
          <p:cNvSpPr/>
          <p:nvPr/>
        </p:nvSpPr>
        <p:spPr>
          <a:xfrm>
            <a:off x="3810626" y="3909949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33DDB2C-B215-0C48-BA58-0B770493BAB4}"/>
              </a:ext>
            </a:extLst>
          </p:cNvPr>
          <p:cNvSpPr/>
          <p:nvPr/>
        </p:nvSpPr>
        <p:spPr>
          <a:xfrm>
            <a:off x="4526774" y="2794162"/>
            <a:ext cx="992777" cy="62542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1C3C66-FC59-24D7-68B6-CCB1CF976E63}"/>
              </a:ext>
            </a:extLst>
          </p:cNvPr>
          <p:cNvSpPr/>
          <p:nvPr/>
        </p:nvSpPr>
        <p:spPr>
          <a:xfrm>
            <a:off x="4845341" y="2554391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9ABE1AF-957E-4B7E-5EDC-C48B390329BE}"/>
              </a:ext>
            </a:extLst>
          </p:cNvPr>
          <p:cNvSpPr/>
          <p:nvPr/>
        </p:nvSpPr>
        <p:spPr>
          <a:xfrm>
            <a:off x="5206287" y="3164607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71AA496-AD90-030B-7401-094028EDD4E1}"/>
              </a:ext>
            </a:extLst>
          </p:cNvPr>
          <p:cNvSpPr/>
          <p:nvPr/>
        </p:nvSpPr>
        <p:spPr>
          <a:xfrm>
            <a:off x="4380120" y="3164607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8264AED-F8B8-BCA5-F6EC-BE9B6B5EF68A}"/>
              </a:ext>
            </a:extLst>
          </p:cNvPr>
          <p:cNvSpPr/>
          <p:nvPr/>
        </p:nvSpPr>
        <p:spPr>
          <a:xfrm>
            <a:off x="4067299" y="1792392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9650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195486"/>
            <a:ext cx="256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BINARY TREE (</a:t>
            </a:r>
            <a:r>
              <a:rPr lang="en-US" b="1" dirty="0" err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pohon</a:t>
            </a:r>
            <a:r>
              <a:rPr lang="en-US" b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70251-7C5C-97D1-7215-487327A09DBF}"/>
              </a:ext>
            </a:extLst>
          </p:cNvPr>
          <p:cNvSpPr txBox="1"/>
          <p:nvPr/>
        </p:nvSpPr>
        <p:spPr>
          <a:xfrm>
            <a:off x="395536" y="602075"/>
            <a:ext cx="79928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Bahnschrift" panose="020B0502040204020203" pitchFamily="34" charset="0"/>
              </a:rPr>
              <a:t>CONTOH </a:t>
            </a:r>
            <a:r>
              <a:rPr lang="id-ID" b="1">
                <a:latin typeface="Bahnschrift" panose="020B0502040204020203" pitchFamily="34" charset="0"/>
              </a:rPr>
              <a:t>BINARY TREE</a:t>
            </a:r>
            <a:endParaRPr lang="en-US" b="1">
              <a:latin typeface="Bahnschrift" panose="020B0502040204020203" pitchFamily="34" charset="0"/>
            </a:endParaRPr>
          </a:p>
          <a:p>
            <a:endParaRPr lang="id-ID" sz="700">
              <a:latin typeface="Bahnschrift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626255-A866-EB65-4FBA-15A13A07EEA9}"/>
              </a:ext>
            </a:extLst>
          </p:cNvPr>
          <p:cNvSpPr txBox="1"/>
          <p:nvPr/>
        </p:nvSpPr>
        <p:spPr>
          <a:xfrm>
            <a:off x="419103" y="1009622"/>
            <a:ext cx="860444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/>
              <a:t>Complete Binary Tree</a:t>
            </a:r>
            <a:r>
              <a:rPr lang="en-US" sz="1600" b="1"/>
              <a:t>: pohon biner yang semua Leaf-nya berada pada level terakhir.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67785D-3E34-7017-C72B-A952A094426B}"/>
              </a:ext>
            </a:extLst>
          </p:cNvPr>
          <p:cNvSpPr/>
          <p:nvPr/>
        </p:nvSpPr>
        <p:spPr>
          <a:xfrm>
            <a:off x="5101138" y="3174381"/>
            <a:ext cx="639407" cy="62542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D6CFB19-A11D-510E-0524-5DB846A6CD1D}"/>
              </a:ext>
            </a:extLst>
          </p:cNvPr>
          <p:cNvSpPr/>
          <p:nvPr/>
        </p:nvSpPr>
        <p:spPr>
          <a:xfrm>
            <a:off x="4242887" y="3134277"/>
            <a:ext cx="639407" cy="62542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6FF40B-8C49-0C26-F0A3-A1D874B1FC8E}"/>
              </a:ext>
            </a:extLst>
          </p:cNvPr>
          <p:cNvSpPr/>
          <p:nvPr/>
        </p:nvSpPr>
        <p:spPr>
          <a:xfrm>
            <a:off x="2534408" y="3110213"/>
            <a:ext cx="639407" cy="62542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96DAD2-B54F-132C-87FD-37E8556FB6AA}"/>
              </a:ext>
            </a:extLst>
          </p:cNvPr>
          <p:cNvSpPr/>
          <p:nvPr/>
        </p:nvSpPr>
        <p:spPr>
          <a:xfrm>
            <a:off x="3432763" y="1746634"/>
            <a:ext cx="1600564" cy="62542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AD002A-6AF4-3A16-9D34-F0E6787B1BB8}"/>
              </a:ext>
            </a:extLst>
          </p:cNvPr>
          <p:cNvSpPr/>
          <p:nvPr/>
        </p:nvSpPr>
        <p:spPr>
          <a:xfrm>
            <a:off x="3392659" y="3150317"/>
            <a:ext cx="639407" cy="62542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860F83-0048-8FAF-14EF-1FF61AAC5671}"/>
              </a:ext>
            </a:extLst>
          </p:cNvPr>
          <p:cNvSpPr/>
          <p:nvPr/>
        </p:nvSpPr>
        <p:spPr>
          <a:xfrm>
            <a:off x="2823166" y="2452486"/>
            <a:ext cx="992777" cy="62542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FB18A8-5C02-395D-7A98-56918708BF92}"/>
              </a:ext>
            </a:extLst>
          </p:cNvPr>
          <p:cNvSpPr/>
          <p:nvPr/>
        </p:nvSpPr>
        <p:spPr>
          <a:xfrm>
            <a:off x="3141733" y="2212715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839ED0-F8E7-5EB6-56E4-5DC637C1F520}"/>
              </a:ext>
            </a:extLst>
          </p:cNvPr>
          <p:cNvSpPr/>
          <p:nvPr/>
        </p:nvSpPr>
        <p:spPr>
          <a:xfrm>
            <a:off x="3518721" y="2871056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D2DBBBA-71AF-AC74-8F0C-2AC273CAB522}"/>
              </a:ext>
            </a:extLst>
          </p:cNvPr>
          <p:cNvSpPr/>
          <p:nvPr/>
        </p:nvSpPr>
        <p:spPr>
          <a:xfrm>
            <a:off x="2676512" y="2871056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3748CA-1D1E-761C-D1FB-6CDA10AF23A2}"/>
              </a:ext>
            </a:extLst>
          </p:cNvPr>
          <p:cNvSpPr/>
          <p:nvPr/>
        </p:nvSpPr>
        <p:spPr>
          <a:xfrm>
            <a:off x="3310173" y="3556856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2954CB-91D6-CBC6-F38D-D13252C3920B}"/>
              </a:ext>
            </a:extLst>
          </p:cNvPr>
          <p:cNvSpPr/>
          <p:nvPr/>
        </p:nvSpPr>
        <p:spPr>
          <a:xfrm>
            <a:off x="3751329" y="3556856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C3EC81F-E01D-5EE7-FC64-F15531E9531A}"/>
              </a:ext>
            </a:extLst>
          </p:cNvPr>
          <p:cNvSpPr/>
          <p:nvPr/>
        </p:nvSpPr>
        <p:spPr>
          <a:xfrm>
            <a:off x="4499561" y="2508633"/>
            <a:ext cx="992777" cy="62542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224788-1740-30EC-03D0-69C6EFD73538}"/>
              </a:ext>
            </a:extLst>
          </p:cNvPr>
          <p:cNvSpPr/>
          <p:nvPr/>
        </p:nvSpPr>
        <p:spPr>
          <a:xfrm>
            <a:off x="4818128" y="2268862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2B3EA4-8356-1ECA-362B-387D2B134075}"/>
              </a:ext>
            </a:extLst>
          </p:cNvPr>
          <p:cNvSpPr/>
          <p:nvPr/>
        </p:nvSpPr>
        <p:spPr>
          <a:xfrm>
            <a:off x="5211158" y="2871056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E0F584D-ACA7-E0D3-0B7F-DBA5A354C344}"/>
              </a:ext>
            </a:extLst>
          </p:cNvPr>
          <p:cNvSpPr/>
          <p:nvPr/>
        </p:nvSpPr>
        <p:spPr>
          <a:xfrm>
            <a:off x="4368949" y="2871056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741F7C-F16E-B65F-D99F-C9A9DA1EC954}"/>
              </a:ext>
            </a:extLst>
          </p:cNvPr>
          <p:cNvSpPr/>
          <p:nvPr/>
        </p:nvSpPr>
        <p:spPr>
          <a:xfrm>
            <a:off x="4040086" y="1506863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372307-A859-914A-B87D-3BBC82DB65E3}"/>
              </a:ext>
            </a:extLst>
          </p:cNvPr>
          <p:cNvSpPr/>
          <p:nvPr/>
        </p:nvSpPr>
        <p:spPr>
          <a:xfrm>
            <a:off x="2403796" y="3556856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9BD266-07B0-ADFF-902C-06C22146B480}"/>
              </a:ext>
            </a:extLst>
          </p:cNvPr>
          <p:cNvSpPr/>
          <p:nvPr/>
        </p:nvSpPr>
        <p:spPr>
          <a:xfrm>
            <a:off x="2877036" y="3556856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8DEFFE0-E2AF-BB12-70A0-11BBC547E30C}"/>
              </a:ext>
            </a:extLst>
          </p:cNvPr>
          <p:cNvSpPr/>
          <p:nvPr/>
        </p:nvSpPr>
        <p:spPr>
          <a:xfrm>
            <a:off x="5066778" y="3556856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BD2406-EB8C-03D6-3AD1-B1AD43C239A6}"/>
              </a:ext>
            </a:extLst>
          </p:cNvPr>
          <p:cNvSpPr/>
          <p:nvPr/>
        </p:nvSpPr>
        <p:spPr>
          <a:xfrm>
            <a:off x="5507934" y="3556856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825882-6718-3F8B-D494-0240FC5225A7}"/>
              </a:ext>
            </a:extLst>
          </p:cNvPr>
          <p:cNvSpPr/>
          <p:nvPr/>
        </p:nvSpPr>
        <p:spPr>
          <a:xfrm>
            <a:off x="4160401" y="3556856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A3DCC36-319B-E50C-90A7-4C2A445481EB}"/>
              </a:ext>
            </a:extLst>
          </p:cNvPr>
          <p:cNvSpPr/>
          <p:nvPr/>
        </p:nvSpPr>
        <p:spPr>
          <a:xfrm>
            <a:off x="4633641" y="3556856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7714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195486"/>
            <a:ext cx="256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BINARY TREE (</a:t>
            </a:r>
            <a:r>
              <a:rPr lang="en-US" b="1" dirty="0" err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pohon</a:t>
            </a:r>
            <a:r>
              <a:rPr lang="en-US" b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70251-7C5C-97D1-7215-487327A09DBF}"/>
              </a:ext>
            </a:extLst>
          </p:cNvPr>
          <p:cNvSpPr txBox="1"/>
          <p:nvPr/>
        </p:nvSpPr>
        <p:spPr>
          <a:xfrm>
            <a:off x="395536" y="602075"/>
            <a:ext cx="79928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Bahnschrift" panose="020B0502040204020203" pitchFamily="34" charset="0"/>
              </a:rPr>
              <a:t>CONTOH </a:t>
            </a:r>
            <a:r>
              <a:rPr lang="id-ID" b="1">
                <a:latin typeface="Bahnschrift" panose="020B0502040204020203" pitchFamily="34" charset="0"/>
              </a:rPr>
              <a:t>BINARY TREE</a:t>
            </a:r>
            <a:endParaRPr lang="en-US" b="1">
              <a:latin typeface="Bahnschrift" panose="020B0502040204020203" pitchFamily="34" charset="0"/>
            </a:endParaRPr>
          </a:p>
          <a:p>
            <a:endParaRPr lang="id-ID" sz="700">
              <a:latin typeface="Bahnschrift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626255-A866-EB65-4FBA-15A13A07EEA9}"/>
              </a:ext>
            </a:extLst>
          </p:cNvPr>
          <p:cNvSpPr txBox="1"/>
          <p:nvPr/>
        </p:nvSpPr>
        <p:spPr>
          <a:xfrm>
            <a:off x="419103" y="1009622"/>
            <a:ext cx="860444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/>
              <a:t>Almost Complete Binary Tree: </a:t>
            </a:r>
            <a:r>
              <a:rPr lang="en-US" sz="1600"/>
              <a:t>selain Leaf-nya, terdapat simpul yang memiliki subordinat tidak lengkap (</a:t>
            </a:r>
            <a:r>
              <a:rPr lang="en-US" sz="1600" b="1" i="1"/>
              <a:t>Left &amp; Right</a:t>
            </a:r>
            <a:r>
              <a:rPr lang="en-US" sz="1600"/>
              <a:t>).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3D8E62-1F38-F007-96EE-A1EB9C74EA9D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2831801" y="2804814"/>
            <a:ext cx="353105" cy="448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1BB856C-8AF2-6394-5BDC-C7012BDD946D}"/>
              </a:ext>
            </a:extLst>
          </p:cNvPr>
          <p:cNvSpPr/>
          <p:nvPr/>
        </p:nvSpPr>
        <p:spPr>
          <a:xfrm>
            <a:off x="3275856" y="2067096"/>
            <a:ext cx="1600564" cy="62542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5E4275-EAA0-7676-E08D-091C732B2625}"/>
              </a:ext>
            </a:extLst>
          </p:cNvPr>
          <p:cNvSpPr/>
          <p:nvPr/>
        </p:nvSpPr>
        <p:spPr>
          <a:xfrm>
            <a:off x="2984826" y="2533177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B03A53-EFEA-E6D7-23E6-FAAA077816C6}"/>
              </a:ext>
            </a:extLst>
          </p:cNvPr>
          <p:cNvSpPr/>
          <p:nvPr/>
        </p:nvSpPr>
        <p:spPr>
          <a:xfrm>
            <a:off x="2519605" y="3199540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621ADE3-80ED-2041-076B-92E5A5636094}"/>
              </a:ext>
            </a:extLst>
          </p:cNvPr>
          <p:cNvSpPr/>
          <p:nvPr/>
        </p:nvSpPr>
        <p:spPr>
          <a:xfrm>
            <a:off x="4342654" y="2829095"/>
            <a:ext cx="992777" cy="62542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20C91E9-9311-4723-ACB7-3F591F7F4050}"/>
              </a:ext>
            </a:extLst>
          </p:cNvPr>
          <p:cNvSpPr/>
          <p:nvPr/>
        </p:nvSpPr>
        <p:spPr>
          <a:xfrm>
            <a:off x="4661221" y="2589324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38D573-8E5C-4C71-04BC-B154640CA04A}"/>
              </a:ext>
            </a:extLst>
          </p:cNvPr>
          <p:cNvSpPr/>
          <p:nvPr/>
        </p:nvSpPr>
        <p:spPr>
          <a:xfrm>
            <a:off x="5022167" y="3199540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B8177B-E391-7674-E71B-5D0CF7EE7751}"/>
              </a:ext>
            </a:extLst>
          </p:cNvPr>
          <p:cNvSpPr/>
          <p:nvPr/>
        </p:nvSpPr>
        <p:spPr>
          <a:xfrm>
            <a:off x="4196000" y="3199540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6705F23-13CF-3684-79FD-61FC95C34A3E}"/>
              </a:ext>
            </a:extLst>
          </p:cNvPr>
          <p:cNvSpPr/>
          <p:nvPr/>
        </p:nvSpPr>
        <p:spPr>
          <a:xfrm>
            <a:off x="3883179" y="1827325"/>
            <a:ext cx="365760" cy="3657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97570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195486"/>
            <a:ext cx="256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BINARY TREE (</a:t>
            </a:r>
            <a:r>
              <a:rPr lang="en-US" b="1" dirty="0" err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pohon</a:t>
            </a:r>
            <a:r>
              <a:rPr lang="en-US" b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70251-7C5C-97D1-7215-487327A09DBF}"/>
              </a:ext>
            </a:extLst>
          </p:cNvPr>
          <p:cNvSpPr txBox="1"/>
          <p:nvPr/>
        </p:nvSpPr>
        <p:spPr>
          <a:xfrm>
            <a:off x="395536" y="602075"/>
            <a:ext cx="79928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Bahnschrift" panose="020B0502040204020203" pitchFamily="34" charset="0"/>
              </a:rPr>
              <a:t>CONTOH </a:t>
            </a:r>
            <a:r>
              <a:rPr lang="id-ID" b="1">
                <a:latin typeface="Bahnschrift" panose="020B0502040204020203" pitchFamily="34" charset="0"/>
              </a:rPr>
              <a:t>BINARY TREE</a:t>
            </a:r>
            <a:endParaRPr lang="en-US" b="1">
              <a:latin typeface="Bahnschrift" panose="020B0502040204020203" pitchFamily="34" charset="0"/>
            </a:endParaRPr>
          </a:p>
          <a:p>
            <a:endParaRPr lang="id-ID" sz="700">
              <a:latin typeface="Bahnschrift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626255-A866-EB65-4FBA-15A13A07EEA9}"/>
              </a:ext>
            </a:extLst>
          </p:cNvPr>
          <p:cNvSpPr txBox="1"/>
          <p:nvPr/>
        </p:nvSpPr>
        <p:spPr>
          <a:xfrm>
            <a:off x="419103" y="1009622"/>
            <a:ext cx="860444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/>
              <a:t>Kita telah melihat dua cara mendapatkan pasangan key-value dalam suatu koleksi.  Koleksi ini mengimplementasikan ADT map. Dua implementasi dari ADT map            tersebut adalah binary search pada suatu list dan hash tables. </a:t>
            </a:r>
            <a:r>
              <a:rPr lang="en-US" sz="1600" b="1" i="1"/>
              <a:t>Binary search </a:t>
            </a:r>
            <a:r>
              <a:rPr lang="en-US" sz="1600"/>
              <a:t>tree               adalah cara lain untuk memetakan dari suatu key ke nilainya. </a:t>
            </a:r>
          </a:p>
        </p:txBody>
      </p:sp>
    </p:spTree>
    <p:extLst>
      <p:ext uri="{BB962C8B-B14F-4D97-AF65-F5344CB8AC3E}">
        <p14:creationId xmlns:p14="http://schemas.microsoft.com/office/powerpoint/2010/main" val="74851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195486"/>
            <a:ext cx="256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BINARY TREE (</a:t>
            </a:r>
            <a:r>
              <a:rPr lang="en-US" b="1" dirty="0" err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pohon</a:t>
            </a:r>
            <a:r>
              <a:rPr lang="en-US" b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70251-7C5C-97D1-7215-487327A09DBF}"/>
              </a:ext>
            </a:extLst>
          </p:cNvPr>
          <p:cNvSpPr txBox="1"/>
          <p:nvPr/>
        </p:nvSpPr>
        <p:spPr>
          <a:xfrm>
            <a:off x="395536" y="602075"/>
            <a:ext cx="79928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Bahnschrift" panose="020B0502040204020203" pitchFamily="34" charset="0"/>
              </a:rPr>
              <a:t>OPERASI </a:t>
            </a:r>
            <a:r>
              <a:rPr lang="id-ID" b="1">
                <a:latin typeface="Bahnschrift" panose="020B0502040204020203" pitchFamily="34" charset="0"/>
              </a:rPr>
              <a:t>BINARY TREE</a:t>
            </a:r>
            <a:endParaRPr lang="en-US" b="1">
              <a:latin typeface="Bahnschrift" panose="020B0502040204020203" pitchFamily="34" charset="0"/>
            </a:endParaRPr>
          </a:p>
          <a:p>
            <a:endParaRPr lang="id-ID" sz="70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FF71E-9FF7-468F-98BC-F705AB2C2D68}"/>
              </a:ext>
            </a:extLst>
          </p:cNvPr>
          <p:cNvSpPr txBox="1"/>
          <p:nvPr/>
        </p:nvSpPr>
        <p:spPr>
          <a:xfrm>
            <a:off x="467544" y="1048256"/>
            <a:ext cx="84623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600"/>
              <a:t>Berikut ini adalah beberapa operasi yang dapat dilakukan terhadap map</a:t>
            </a:r>
            <a:r>
              <a:rPr lang="en-US" sz="1600"/>
              <a:t> </a:t>
            </a:r>
            <a:r>
              <a:rPr lang="id-ID" sz="1600"/>
              <a:t>:</a:t>
            </a:r>
          </a:p>
          <a:p>
            <a:pPr algn="just"/>
            <a:endParaRPr lang="id-ID" sz="1600"/>
          </a:p>
          <a:p>
            <a:pPr algn="just"/>
            <a:r>
              <a:rPr lang="en-US" sz="1600" b="1" i="1"/>
              <a:t>m</a:t>
            </a:r>
            <a:r>
              <a:rPr lang="id-ID" sz="1600" b="1" i="1"/>
              <a:t>ap</a:t>
            </a:r>
            <a:r>
              <a:rPr lang="en-US" sz="1600" b="1" i="1"/>
              <a:t> </a:t>
            </a:r>
            <a:r>
              <a:rPr lang="id-ID" sz="1600" b="1"/>
              <a:t>() </a:t>
            </a:r>
            <a:r>
              <a:rPr lang="id-ID" sz="1600"/>
              <a:t>untuk membuat suatu map baru yang kosong.</a:t>
            </a:r>
          </a:p>
          <a:p>
            <a:pPr algn="just"/>
            <a:r>
              <a:rPr lang="id-ID" sz="1600" b="1" i="1"/>
              <a:t>Put</a:t>
            </a:r>
            <a:r>
              <a:rPr lang="en-US" sz="1600" b="1" i="1"/>
              <a:t> </a:t>
            </a:r>
            <a:r>
              <a:rPr lang="id-ID" sz="1600" b="1"/>
              <a:t>(key,val) </a:t>
            </a:r>
            <a:r>
              <a:rPr lang="id-ID" sz="1600"/>
              <a:t>menambahkankan suatu pasangan key-value baru ke map. Jika key </a:t>
            </a:r>
            <a:r>
              <a:rPr lang="en-US" sz="1600"/>
              <a:t>  </a:t>
            </a:r>
            <a:r>
              <a:rPr lang="id-ID" sz="1600"/>
              <a:t>telah ada dalam map maka ganti nilai lama dengan nilai yang baru.</a:t>
            </a:r>
          </a:p>
          <a:p>
            <a:pPr algn="just"/>
            <a:r>
              <a:rPr lang="en-US" sz="1600" b="1" i="1"/>
              <a:t>g</a:t>
            </a:r>
            <a:r>
              <a:rPr lang="id-ID" sz="1600" b="1" i="1"/>
              <a:t>et</a:t>
            </a:r>
            <a:r>
              <a:rPr lang="en-US" sz="1600" b="1" i="1"/>
              <a:t> </a:t>
            </a:r>
            <a:r>
              <a:rPr lang="id-ID" sz="1600" b="1" i="1"/>
              <a:t>(key) </a:t>
            </a:r>
            <a:r>
              <a:rPr lang="id-ID" sz="1600"/>
              <a:t>diberikan suatu key, kembalikan nilai yang disimpan di dalam map atau  </a:t>
            </a:r>
            <a:r>
              <a:rPr lang="id-ID" sz="1600" i="1"/>
              <a:t>None</a:t>
            </a:r>
            <a:r>
              <a:rPr lang="id-ID" sz="1600"/>
              <a:t> jika tidak.</a:t>
            </a:r>
          </a:p>
          <a:p>
            <a:pPr algn="just"/>
            <a:r>
              <a:rPr lang="id-ID" sz="1600" b="1" i="1"/>
              <a:t>del </a:t>
            </a:r>
            <a:r>
              <a:rPr lang="id-ID" sz="1600"/>
              <a:t>menghapus pasangan key-value dari map menggunakan pernyataan berbentuk del map[key].</a:t>
            </a:r>
          </a:p>
          <a:p>
            <a:pPr algn="just"/>
            <a:r>
              <a:rPr lang="id-ID" sz="1600" b="1" i="1"/>
              <a:t>len() </a:t>
            </a:r>
            <a:r>
              <a:rPr lang="id-ID" sz="1600"/>
              <a:t>mengembalikan jumlah pasangan key-value yang disimpan dalam map.</a:t>
            </a:r>
          </a:p>
          <a:p>
            <a:pPr algn="just"/>
            <a:r>
              <a:rPr lang="id-ID" sz="1600" b="1" i="1"/>
              <a:t>in</a:t>
            </a:r>
            <a:r>
              <a:rPr lang="id-ID" sz="1600"/>
              <a:t> mengembalikan True untuk suatu pernyataan dari bentuk key in map, jika key </a:t>
            </a:r>
            <a:r>
              <a:rPr lang="en-US" sz="1600"/>
              <a:t>   </a:t>
            </a:r>
            <a:r>
              <a:rPr lang="id-ID" sz="1600"/>
              <a:t>yang diberikan ada dalam map.</a:t>
            </a:r>
          </a:p>
        </p:txBody>
      </p:sp>
    </p:spTree>
    <p:extLst>
      <p:ext uri="{BB962C8B-B14F-4D97-AF65-F5344CB8AC3E}">
        <p14:creationId xmlns:p14="http://schemas.microsoft.com/office/powerpoint/2010/main" val="3259472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900E2F-8578-4DF5-8B70-481AAD1A6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43198"/>
              </p:ext>
            </p:extLst>
          </p:nvPr>
        </p:nvGraphicFramePr>
        <p:xfrm>
          <a:off x="250072" y="1360634"/>
          <a:ext cx="3169800" cy="3071272"/>
        </p:xfrm>
        <a:graphic>
          <a:graphicData uri="http://schemas.openxmlformats.org/drawingml/2006/table">
            <a:tbl>
              <a:tblPr firstRow="1" bandRow="1"/>
              <a:tblGrid>
                <a:gridCol w="498931">
                  <a:extLst>
                    <a:ext uri="{9D8B030D-6E8A-4147-A177-3AD203B41FA5}">
                      <a16:colId xmlns:a16="http://schemas.microsoft.com/office/drawing/2014/main" val="2490440835"/>
                    </a:ext>
                  </a:extLst>
                </a:gridCol>
                <a:gridCol w="1304378">
                  <a:extLst>
                    <a:ext uri="{9D8B030D-6E8A-4147-A177-3AD203B41FA5}">
                      <a16:colId xmlns:a16="http://schemas.microsoft.com/office/drawing/2014/main" val="1375970387"/>
                    </a:ext>
                  </a:extLst>
                </a:gridCol>
                <a:gridCol w="1366491">
                  <a:extLst>
                    <a:ext uri="{9D8B030D-6E8A-4147-A177-3AD203B41FA5}">
                      <a16:colId xmlns:a16="http://schemas.microsoft.com/office/drawing/2014/main" val="3397105088"/>
                    </a:ext>
                  </a:extLst>
                </a:gridCol>
              </a:tblGrid>
              <a:tr h="534403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1"/>
                        <a:t>Level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1"/>
                        <a:t>Jumlah Maksimum Simpul (pada level yg sama)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100" b="1"/>
                        <a:t>Jumlah Maksimum Seluruh Simpul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88258"/>
                  </a:ext>
                </a:extLst>
              </a:tr>
              <a:tr h="309614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1212"/>
                  </a:ext>
                </a:extLst>
              </a:tr>
              <a:tr h="309614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469128"/>
                  </a:ext>
                </a:extLst>
              </a:tr>
              <a:tr h="309614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81293"/>
                  </a:ext>
                </a:extLst>
              </a:tr>
              <a:tr h="309614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15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677154"/>
                  </a:ext>
                </a:extLst>
              </a:tr>
              <a:tr h="309614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31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073731"/>
                  </a:ext>
                </a:extLst>
              </a:tr>
              <a:tr h="309614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32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63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1274"/>
                  </a:ext>
                </a:extLst>
              </a:tr>
              <a:tr h="309614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64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/>
                        <a:t>127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29925"/>
                  </a:ext>
                </a:extLst>
              </a:tr>
              <a:tr h="309614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1"/>
                        <a:t>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1"/>
                        <a:t>2^n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1"/>
                        <a:t>{2^(n+1)}-1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211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969464-385C-486E-ACF3-9D10A6487A7A}"/>
              </a:ext>
            </a:extLst>
          </p:cNvPr>
          <p:cNvSpPr txBox="1"/>
          <p:nvPr/>
        </p:nvSpPr>
        <p:spPr>
          <a:xfrm>
            <a:off x="179512" y="991302"/>
            <a:ext cx="253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sz="1600">
                <a:solidFill>
                  <a:prstClr val="black"/>
                </a:solidFill>
                <a:latin typeface="Calibri" panose="020F0502020204030204"/>
              </a:rPr>
              <a:t>Menentukan jumlah Simpul: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058" y="1059581"/>
            <a:ext cx="4808025" cy="258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3478"/>
            <a:ext cx="192643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60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17BAB2-874D-4E40-9CE4-4347FC735E9F}"/>
              </a:ext>
            </a:extLst>
          </p:cNvPr>
          <p:cNvSpPr txBox="1"/>
          <p:nvPr/>
        </p:nvSpPr>
        <p:spPr>
          <a:xfrm>
            <a:off x="755576" y="21834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>
                <a:solidFill>
                  <a:srgbClr val="FFC000"/>
                </a:solidFill>
              </a:rPr>
              <a:t>KONVERSI TREE MENJADI BINARY TREE</a:t>
            </a:r>
          </a:p>
        </p:txBody>
      </p:sp>
    </p:spTree>
    <p:extLst>
      <p:ext uri="{BB962C8B-B14F-4D97-AF65-F5344CB8AC3E}">
        <p14:creationId xmlns:p14="http://schemas.microsoft.com/office/powerpoint/2010/main" val="274137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2871"/>
            <a:ext cx="3453226" cy="189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770" y="1558856"/>
            <a:ext cx="686200" cy="291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672EB96-CE18-4F9B-AA26-B540D345C72A}"/>
              </a:ext>
            </a:extLst>
          </p:cNvPr>
          <p:cNvSpPr txBox="1"/>
          <p:nvPr/>
        </p:nvSpPr>
        <p:spPr>
          <a:xfrm>
            <a:off x="3920770" y="987574"/>
            <a:ext cx="942887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00"/>
              <a:t>Langkah 1: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95107-9EE7-4A3A-B823-9566C5172E56}"/>
              </a:ext>
            </a:extLst>
          </p:cNvPr>
          <p:cNvSpPr txBox="1"/>
          <p:nvPr/>
        </p:nvSpPr>
        <p:spPr>
          <a:xfrm>
            <a:off x="128734" y="912232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/>
              <a:t>TREE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58" y="912232"/>
            <a:ext cx="3184277" cy="174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17BAB2-874D-4E40-9CE4-4347FC735E9F}"/>
              </a:ext>
            </a:extLst>
          </p:cNvPr>
          <p:cNvSpPr txBox="1"/>
          <p:nvPr/>
        </p:nvSpPr>
        <p:spPr>
          <a:xfrm>
            <a:off x="1115616" y="2087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>
                <a:solidFill>
                  <a:srgbClr val="FFC000"/>
                </a:solidFill>
              </a:rPr>
              <a:t>KONVERSI TREE MENJADI BINARY TREE</a:t>
            </a:r>
          </a:p>
        </p:txBody>
      </p:sp>
    </p:spTree>
    <p:extLst>
      <p:ext uri="{BB962C8B-B14F-4D97-AF65-F5344CB8AC3E}">
        <p14:creationId xmlns:p14="http://schemas.microsoft.com/office/powerpoint/2010/main" val="238285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4235F7-F634-41DA-9083-A44A179DC554}"/>
              </a:ext>
            </a:extLst>
          </p:cNvPr>
          <p:cNvSpPr txBox="1"/>
          <p:nvPr/>
        </p:nvSpPr>
        <p:spPr>
          <a:xfrm>
            <a:off x="3779912" y="843558"/>
            <a:ext cx="5099124" cy="2492990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</a:rPr>
              <a:t>Langkah 1: (proses dimulai dari Simpul atas ke bawah, lalu dari Simpul kiri ke kanan)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</a:rPr>
              <a:t>Proses konversi dilakukan dengan memandang Simpul G mempunyai ‘anak’ M, E dan A (karena M berada pada posisi paling kiri, maka M dianggap ‘anak tertua’ dari G).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</a:rPr>
              <a:t>Lalu ubah struktur Edge dengan menghubungkan G hanya dengan M disebelah bawah bagian kiri G (G sebagai Root tidak punya ‘saudara’/ hanya satu Edge terhubung dengan G).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</a:rPr>
              <a:t>E dan A sebagai ‘saudara’ M, diletakkan disebelah kanan M.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</a:rPr>
              <a:t>M mempunyai anak N dan K, maka N dihubungkan lebih dahulu di posisi bawah kiri dari M.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</a:rPr>
              <a:t>K, sebagai saudara N, dihubungkan sejajar dengan N disebelah kanan, dst……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9" y="984431"/>
            <a:ext cx="3184277" cy="174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17BAB2-874D-4E40-9CE4-4347FC735E9F}"/>
              </a:ext>
            </a:extLst>
          </p:cNvPr>
          <p:cNvSpPr txBox="1"/>
          <p:nvPr/>
        </p:nvSpPr>
        <p:spPr>
          <a:xfrm>
            <a:off x="1115616" y="2087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>
                <a:solidFill>
                  <a:srgbClr val="FFC000"/>
                </a:solidFill>
              </a:rPr>
              <a:t>KONVERSI TREE MENJADI BINARY TREE</a:t>
            </a:r>
          </a:p>
        </p:txBody>
      </p:sp>
    </p:spTree>
    <p:extLst>
      <p:ext uri="{BB962C8B-B14F-4D97-AF65-F5344CB8AC3E}">
        <p14:creationId xmlns:p14="http://schemas.microsoft.com/office/powerpoint/2010/main" val="256282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560" y="2355726"/>
            <a:ext cx="8280920" cy="681273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chemeClr val="tx1"/>
                </a:solidFill>
              </a:rPr>
              <a:t>Tree (Pohon)</a:t>
            </a:r>
          </a:p>
        </p:txBody>
      </p:sp>
    </p:spTree>
    <p:extLst>
      <p:ext uri="{BB962C8B-B14F-4D97-AF65-F5344CB8AC3E}">
        <p14:creationId xmlns:p14="http://schemas.microsoft.com/office/powerpoint/2010/main" val="901479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1720" y="186379"/>
            <a:ext cx="445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C000"/>
                </a:solidFill>
              </a:rPr>
              <a:t>KONVERSI TREE MENJADI BINARY TREE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84" y="762412"/>
            <a:ext cx="6751437" cy="238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928" y="1476127"/>
            <a:ext cx="1469152" cy="80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4235F7-F634-41DA-9083-A44A179DC554}"/>
              </a:ext>
            </a:extLst>
          </p:cNvPr>
          <p:cNvSpPr txBox="1"/>
          <p:nvPr/>
        </p:nvSpPr>
        <p:spPr>
          <a:xfrm>
            <a:off x="491717" y="2566242"/>
            <a:ext cx="4134309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Langkah 2: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Setiap Simpul diposisi kiri yang mempunyai ‘saudara’ (garis sejajar), maka Simpul ‘saudara’ nya dijadikan Subordinat dari Simpul ‘saudara tertuanya’</a:t>
            </a:r>
            <a:r>
              <a:rPr lang="en-US" sz="140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660232" y="2787774"/>
            <a:ext cx="72008" cy="144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FD14FD-49B6-40BE-B6B8-76D3221AB4D1}"/>
              </a:ext>
            </a:extLst>
          </p:cNvPr>
          <p:cNvCxnSpPr>
            <a:cxnSpLocks/>
          </p:cNvCxnSpPr>
          <p:nvPr/>
        </p:nvCxnSpPr>
        <p:spPr>
          <a:xfrm>
            <a:off x="4355976" y="1268391"/>
            <a:ext cx="9829" cy="79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FD14FD-49B6-40BE-B6B8-76D3221AB4D1}"/>
              </a:ext>
            </a:extLst>
          </p:cNvPr>
          <p:cNvCxnSpPr>
            <a:cxnSpLocks/>
          </p:cNvCxnSpPr>
          <p:nvPr/>
        </p:nvCxnSpPr>
        <p:spPr>
          <a:xfrm>
            <a:off x="7720693" y="1203598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5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49745" y="2355726"/>
            <a:ext cx="402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PENOMORAN SIMPUL BINARY TREE</a:t>
            </a:r>
          </a:p>
        </p:txBody>
      </p:sp>
    </p:spTree>
    <p:extLst>
      <p:ext uri="{BB962C8B-B14F-4D97-AF65-F5344CB8AC3E}">
        <p14:creationId xmlns:p14="http://schemas.microsoft.com/office/powerpoint/2010/main" val="357160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7534"/>
            <a:ext cx="3495228" cy="239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13E54F-8C53-4952-949E-F41E58E54E24}"/>
              </a:ext>
            </a:extLst>
          </p:cNvPr>
          <p:cNvSpPr txBox="1"/>
          <p:nvPr/>
        </p:nvSpPr>
        <p:spPr>
          <a:xfrm>
            <a:off x="40421" y="1040564"/>
            <a:ext cx="402752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Root diberi nomor 1.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Bila sebuah Simpul bernomor n, maka Subordinat kiri bernomor 2n dan Subordinat kanan bernomor 2n+1.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995FC-FB65-41C8-95B0-9F4DB44039D1}"/>
              </a:ext>
            </a:extLst>
          </p:cNvPr>
          <p:cNvSpPr txBox="1"/>
          <p:nvPr/>
        </p:nvSpPr>
        <p:spPr>
          <a:xfrm>
            <a:off x="40421" y="1714979"/>
            <a:ext cx="402752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Dengan mengetahui nomor setiap Simpul, maka sebuah Binary Tree dapat direpresentasikan menjadi sebuah Array satu dimensi.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Jumlah Elemen = 2^(Depth+1).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CE5DA-F949-41D4-B3A3-D2F63A3A209E}"/>
              </a:ext>
            </a:extLst>
          </p:cNvPr>
          <p:cNvSpPr txBox="1"/>
          <p:nvPr/>
        </p:nvSpPr>
        <p:spPr>
          <a:xfrm>
            <a:off x="3336490" y="3358701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D=3,</a:t>
            </a:r>
          </a:p>
          <a:p>
            <a:r>
              <a:rPr lang="en-US" sz="1400"/>
              <a:t>maka jumlah elemen = 2^(3+1) = 16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82" y="3892111"/>
            <a:ext cx="5662066" cy="704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30FD7-8C8E-4B0D-9B96-747AADBC56E8}"/>
              </a:ext>
            </a:extLst>
          </p:cNvPr>
          <p:cNvCxnSpPr>
            <a:cxnSpLocks/>
          </p:cNvCxnSpPr>
          <p:nvPr/>
        </p:nvCxnSpPr>
        <p:spPr>
          <a:xfrm>
            <a:off x="7380312" y="2016712"/>
            <a:ext cx="671488" cy="2588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330FD7-8C8E-4B0D-9B96-747AADBC56E8}"/>
              </a:ext>
            </a:extLst>
          </p:cNvPr>
          <p:cNvCxnSpPr>
            <a:cxnSpLocks/>
          </p:cNvCxnSpPr>
          <p:nvPr/>
        </p:nvCxnSpPr>
        <p:spPr>
          <a:xfrm>
            <a:off x="7596336" y="2355726"/>
            <a:ext cx="455464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330FD7-8C8E-4B0D-9B96-747AADBC56E8}"/>
              </a:ext>
            </a:extLst>
          </p:cNvPr>
          <p:cNvCxnSpPr>
            <a:cxnSpLocks/>
          </p:cNvCxnSpPr>
          <p:nvPr/>
        </p:nvCxnSpPr>
        <p:spPr>
          <a:xfrm>
            <a:off x="7521004" y="2715766"/>
            <a:ext cx="530796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B30F33-8BE9-4608-9B2F-3B566CEA5CCE}"/>
              </a:ext>
            </a:extLst>
          </p:cNvPr>
          <p:cNvCxnSpPr>
            <a:cxnSpLocks/>
          </p:cNvCxnSpPr>
          <p:nvPr/>
        </p:nvCxnSpPr>
        <p:spPr>
          <a:xfrm>
            <a:off x="8051800" y="1558480"/>
            <a:ext cx="0" cy="1157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64728" y="161549"/>
            <a:ext cx="402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PENOMORAN SIMPUL BINARY TREE</a:t>
            </a:r>
          </a:p>
        </p:txBody>
      </p:sp>
    </p:spTree>
    <p:extLst>
      <p:ext uri="{BB962C8B-B14F-4D97-AF65-F5344CB8AC3E}">
        <p14:creationId xmlns:p14="http://schemas.microsoft.com/office/powerpoint/2010/main" val="1457758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206769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TRAVERSAL BINARY TREE</a:t>
            </a:r>
          </a:p>
        </p:txBody>
      </p:sp>
    </p:spTree>
    <p:extLst>
      <p:ext uri="{BB962C8B-B14F-4D97-AF65-F5344CB8AC3E}">
        <p14:creationId xmlns:p14="http://schemas.microsoft.com/office/powerpoint/2010/main" val="1530774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195486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TRAVERSAL BINARY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A90FE-CDEA-0FFD-7F39-BEFCDAA7CD12}"/>
              </a:ext>
            </a:extLst>
          </p:cNvPr>
          <p:cNvSpPr txBox="1"/>
          <p:nvPr/>
        </p:nvSpPr>
        <p:spPr>
          <a:xfrm>
            <a:off x="376039" y="695825"/>
            <a:ext cx="839192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Traversal Binary Tree maksudnya adalah membaca Simpul-Simpul dengan urutan/ susunan tertentu. 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Ada  3 macam Traversal Binary Tree, yaitu: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06ECAB-6FBC-C9DD-9E94-FA4BD817E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78654"/>
              </p:ext>
            </p:extLst>
          </p:nvPr>
        </p:nvGraphicFramePr>
        <p:xfrm>
          <a:off x="1633621" y="1473163"/>
          <a:ext cx="5098619" cy="2106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">
                  <a:extLst>
                    <a:ext uri="{9D8B030D-6E8A-4147-A177-3AD203B41FA5}">
                      <a16:colId xmlns:a16="http://schemas.microsoft.com/office/drawing/2014/main" val="2235709763"/>
                    </a:ext>
                  </a:extLst>
                </a:gridCol>
                <a:gridCol w="1772344">
                  <a:extLst>
                    <a:ext uri="{9D8B030D-6E8A-4147-A177-3AD203B41FA5}">
                      <a16:colId xmlns:a16="http://schemas.microsoft.com/office/drawing/2014/main" val="959737978"/>
                    </a:ext>
                  </a:extLst>
                </a:gridCol>
                <a:gridCol w="2698260">
                  <a:extLst>
                    <a:ext uri="{9D8B030D-6E8A-4147-A177-3AD203B41FA5}">
                      <a16:colId xmlns:a16="http://schemas.microsoft.com/office/drawing/2014/main" val="2119403871"/>
                    </a:ext>
                  </a:extLst>
                </a:gridCol>
              </a:tblGrid>
              <a:tr h="78151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Nama Traversal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Proses Traversal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07095"/>
                  </a:ext>
                </a:extLst>
              </a:tr>
              <a:tr h="441727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Root</a:t>
                      </a:r>
                      <a:r>
                        <a:rPr lang="en-US" sz="1200"/>
                        <a:t>, Left,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24461"/>
                  </a:ext>
                </a:extLst>
              </a:tr>
              <a:tr h="441727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Left, </a:t>
                      </a:r>
                      <a:r>
                        <a:rPr lang="en-US" sz="1200" b="1"/>
                        <a:t>Root</a:t>
                      </a:r>
                      <a:r>
                        <a:rPr lang="en-US" sz="1200"/>
                        <a:t>,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36217"/>
                  </a:ext>
                </a:extLst>
              </a:tr>
              <a:tr h="441727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Postorder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Left, Right, </a:t>
                      </a:r>
                      <a:r>
                        <a:rPr lang="en-US" sz="1200" b="1"/>
                        <a:t>Root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56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722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15002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TRAVERSAL BINARY TREE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5CAA281-98A6-9320-C3E0-5FCD16500496}"/>
              </a:ext>
            </a:extLst>
          </p:cNvPr>
          <p:cNvSpPr/>
          <p:nvPr/>
        </p:nvSpPr>
        <p:spPr>
          <a:xfrm>
            <a:off x="1907704" y="2067694"/>
            <a:ext cx="1993363" cy="1131551"/>
          </a:xfrm>
          <a:custGeom>
            <a:avLst/>
            <a:gdLst>
              <a:gd name="connsiteX0" fmla="*/ 0 w 1031966"/>
              <a:gd name="connsiteY0" fmla="*/ 796842 h 809905"/>
              <a:gd name="connsiteX1" fmla="*/ 561703 w 1031966"/>
              <a:gd name="connsiteY1" fmla="*/ 8 h 809905"/>
              <a:gd name="connsiteX2" fmla="*/ 1031966 w 1031966"/>
              <a:gd name="connsiteY2" fmla="*/ 809905 h 8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966" h="809905">
                <a:moveTo>
                  <a:pt x="0" y="796842"/>
                </a:moveTo>
                <a:cubicBezTo>
                  <a:pt x="194854" y="397336"/>
                  <a:pt x="389709" y="-2169"/>
                  <a:pt x="561703" y="8"/>
                </a:cubicBezTo>
                <a:cubicBezTo>
                  <a:pt x="733697" y="2185"/>
                  <a:pt x="966652" y="696694"/>
                  <a:pt x="1031966" y="80990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B724EA-A523-9EE7-1F19-49CEEA2B114D}"/>
              </a:ext>
            </a:extLst>
          </p:cNvPr>
          <p:cNvSpPr/>
          <p:nvPr/>
        </p:nvSpPr>
        <p:spPr>
          <a:xfrm>
            <a:off x="2571811" y="1690896"/>
            <a:ext cx="665147" cy="6617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E57195-0263-6674-D2A7-4D5E79B9C9EC}"/>
              </a:ext>
            </a:extLst>
          </p:cNvPr>
          <p:cNvSpPr/>
          <p:nvPr/>
        </p:nvSpPr>
        <p:spPr>
          <a:xfrm>
            <a:off x="3640801" y="3094018"/>
            <a:ext cx="665147" cy="6617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334583-07E8-F196-D781-D1E1D94B8563}"/>
              </a:ext>
            </a:extLst>
          </p:cNvPr>
          <p:cNvSpPr/>
          <p:nvPr/>
        </p:nvSpPr>
        <p:spPr>
          <a:xfrm>
            <a:off x="1514379" y="3108138"/>
            <a:ext cx="665147" cy="6617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F2EAD2-D12D-CCDF-18BC-58440A5C2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71778"/>
              </p:ext>
            </p:extLst>
          </p:nvPr>
        </p:nvGraphicFramePr>
        <p:xfrm>
          <a:off x="4860032" y="1520949"/>
          <a:ext cx="216024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5935">
                  <a:extLst>
                    <a:ext uri="{9D8B030D-6E8A-4147-A177-3AD203B41FA5}">
                      <a16:colId xmlns:a16="http://schemas.microsoft.com/office/drawing/2014/main" val="1953861898"/>
                    </a:ext>
                  </a:extLst>
                </a:gridCol>
                <a:gridCol w="774305">
                  <a:extLst>
                    <a:ext uri="{9D8B030D-6E8A-4147-A177-3AD203B41FA5}">
                      <a16:colId xmlns:a16="http://schemas.microsoft.com/office/drawing/2014/main" val="111584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Preorder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Inorder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BAC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Postorder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2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FA4B35-AC77-1E3E-9AFF-403D887922C5}"/>
              </a:ext>
            </a:extLst>
          </p:cNvPr>
          <p:cNvSpPr txBox="1"/>
          <p:nvPr/>
        </p:nvSpPr>
        <p:spPr>
          <a:xfrm>
            <a:off x="467544" y="84355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Contoh 1:</a:t>
            </a:r>
          </a:p>
        </p:txBody>
      </p:sp>
    </p:spTree>
    <p:extLst>
      <p:ext uri="{BB962C8B-B14F-4D97-AF65-F5344CB8AC3E}">
        <p14:creationId xmlns:p14="http://schemas.microsoft.com/office/powerpoint/2010/main" val="159389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15002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TRAVERSAL BINARY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40C33-5135-025E-6C4C-8FB34CBAFB91}"/>
              </a:ext>
            </a:extLst>
          </p:cNvPr>
          <p:cNvSpPr txBox="1"/>
          <p:nvPr/>
        </p:nvSpPr>
        <p:spPr>
          <a:xfrm>
            <a:off x="971600" y="6995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Contoh 2 </a:t>
            </a:r>
            <a:r>
              <a:rPr lang="en-US" b="1"/>
              <a:t>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D6F4C1-AE98-85CC-1965-D2001D0F460C}"/>
              </a:ext>
            </a:extLst>
          </p:cNvPr>
          <p:cNvGrpSpPr/>
          <p:nvPr/>
        </p:nvGrpSpPr>
        <p:grpSpPr>
          <a:xfrm>
            <a:off x="467544" y="1249060"/>
            <a:ext cx="2728360" cy="3013802"/>
            <a:chOff x="2409430" y="3694455"/>
            <a:chExt cx="1477936" cy="172445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EC52A92-5035-247F-D93C-F703A4EE23C2}"/>
                </a:ext>
              </a:extLst>
            </p:cNvPr>
            <p:cNvSpPr/>
            <p:nvPr/>
          </p:nvSpPr>
          <p:spPr>
            <a:xfrm>
              <a:off x="2569148" y="4617848"/>
              <a:ext cx="540745" cy="625421"/>
            </a:xfrm>
            <a:custGeom>
              <a:avLst/>
              <a:gdLst>
                <a:gd name="connsiteX0" fmla="*/ 0 w 1031966"/>
                <a:gd name="connsiteY0" fmla="*/ 796842 h 809905"/>
                <a:gd name="connsiteX1" fmla="*/ 561703 w 1031966"/>
                <a:gd name="connsiteY1" fmla="*/ 8 h 809905"/>
                <a:gd name="connsiteX2" fmla="*/ 1031966 w 1031966"/>
                <a:gd name="connsiteY2" fmla="*/ 809905 h 80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966" h="809905">
                  <a:moveTo>
                    <a:pt x="0" y="796842"/>
                  </a:moveTo>
                  <a:cubicBezTo>
                    <a:pt x="194854" y="397336"/>
                    <a:pt x="389709" y="-2169"/>
                    <a:pt x="561703" y="8"/>
                  </a:cubicBezTo>
                  <a:cubicBezTo>
                    <a:pt x="733697" y="2185"/>
                    <a:pt x="966652" y="696694"/>
                    <a:pt x="1031966" y="809905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850DCE-FD32-DD83-DEFD-168AB78817F6}"/>
                </a:ext>
              </a:extLst>
            </p:cNvPr>
            <p:cNvSpPr/>
            <p:nvPr/>
          </p:nvSpPr>
          <p:spPr>
            <a:xfrm>
              <a:off x="2872812" y="5044440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0AA06C-A4E2-FEA0-4DDE-5A29BA7E4A1A}"/>
                </a:ext>
              </a:extLst>
            </p:cNvPr>
            <p:cNvSpPr/>
            <p:nvPr/>
          </p:nvSpPr>
          <p:spPr>
            <a:xfrm>
              <a:off x="2409430" y="5044440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002F67D-C368-69FB-AB28-30B981F84AF0}"/>
                </a:ext>
              </a:extLst>
            </p:cNvPr>
            <p:cNvSpPr/>
            <p:nvPr/>
          </p:nvSpPr>
          <p:spPr>
            <a:xfrm>
              <a:off x="2826051" y="3934226"/>
              <a:ext cx="992777" cy="625421"/>
            </a:xfrm>
            <a:custGeom>
              <a:avLst/>
              <a:gdLst>
                <a:gd name="connsiteX0" fmla="*/ 0 w 1031966"/>
                <a:gd name="connsiteY0" fmla="*/ 796842 h 809905"/>
                <a:gd name="connsiteX1" fmla="*/ 561703 w 1031966"/>
                <a:gd name="connsiteY1" fmla="*/ 8 h 809905"/>
                <a:gd name="connsiteX2" fmla="*/ 1031966 w 1031966"/>
                <a:gd name="connsiteY2" fmla="*/ 809905 h 80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966" h="809905">
                  <a:moveTo>
                    <a:pt x="0" y="796842"/>
                  </a:moveTo>
                  <a:cubicBezTo>
                    <a:pt x="194854" y="397336"/>
                    <a:pt x="389709" y="-2169"/>
                    <a:pt x="561703" y="8"/>
                  </a:cubicBezTo>
                  <a:cubicBezTo>
                    <a:pt x="733697" y="2185"/>
                    <a:pt x="966652" y="696694"/>
                    <a:pt x="1031966" y="809905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F4BD0C-7D3B-24CB-E109-F2968B1C6D8C}"/>
                </a:ext>
              </a:extLst>
            </p:cNvPr>
            <p:cNvSpPr/>
            <p:nvPr/>
          </p:nvSpPr>
          <p:spPr>
            <a:xfrm>
              <a:off x="3144618" y="3694455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B1187C-8C30-429D-DE1A-48C1448BD2A9}"/>
                </a:ext>
              </a:extLst>
            </p:cNvPr>
            <p:cNvSpPr/>
            <p:nvPr/>
          </p:nvSpPr>
          <p:spPr>
            <a:xfrm>
              <a:off x="3521606" y="4360818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118D83-9505-481B-DBC2-8B90AE80DBBB}"/>
                </a:ext>
              </a:extLst>
            </p:cNvPr>
            <p:cNvSpPr/>
            <p:nvPr/>
          </p:nvSpPr>
          <p:spPr>
            <a:xfrm>
              <a:off x="2679397" y="4360818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C1732-986A-C1EF-5E3D-7E0386D3FFDA}"/>
                </a:ext>
              </a:extLst>
            </p:cNvPr>
            <p:cNvSpPr/>
            <p:nvPr/>
          </p:nvSpPr>
          <p:spPr>
            <a:xfrm>
              <a:off x="3286472" y="5053147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2F4E09-EE72-FC48-4557-29D5663FE317}"/>
                </a:ext>
              </a:extLst>
            </p:cNvPr>
            <p:cNvCxnSpPr>
              <a:stCxn id="17" idx="4"/>
              <a:endCxn id="19" idx="0"/>
            </p:cNvCxnSpPr>
            <p:nvPr/>
          </p:nvCxnSpPr>
          <p:spPr>
            <a:xfrm flipH="1">
              <a:off x="3469352" y="4726578"/>
              <a:ext cx="235134" cy="326569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12F55797-EEB7-A334-C409-5A8215F9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05280"/>
              </p:ext>
            </p:extLst>
          </p:nvPr>
        </p:nvGraphicFramePr>
        <p:xfrm>
          <a:off x="4293897" y="1210827"/>
          <a:ext cx="3884183" cy="15049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0996">
                  <a:extLst>
                    <a:ext uri="{9D8B030D-6E8A-4147-A177-3AD203B41FA5}">
                      <a16:colId xmlns:a16="http://schemas.microsoft.com/office/drawing/2014/main" val="1953861898"/>
                    </a:ext>
                  </a:extLst>
                </a:gridCol>
                <a:gridCol w="1343187">
                  <a:extLst>
                    <a:ext uri="{9D8B030D-6E8A-4147-A177-3AD203B41FA5}">
                      <a16:colId xmlns:a16="http://schemas.microsoft.com/office/drawing/2014/main" val="1115842659"/>
                    </a:ext>
                  </a:extLst>
                </a:gridCol>
              </a:tblGrid>
              <a:tr h="517379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Preorder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ABDECF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0916"/>
                  </a:ext>
                </a:extLst>
              </a:tr>
              <a:tr h="49378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Inorder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DBEAFC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7726"/>
                  </a:ext>
                </a:extLst>
              </a:tr>
              <a:tr h="49378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Postorder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DEBFCA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2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07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15002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TRAVERSAL BINARY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40C33-5135-025E-6C4C-8FB34CBAFB91}"/>
              </a:ext>
            </a:extLst>
          </p:cNvPr>
          <p:cNvSpPr txBox="1"/>
          <p:nvPr/>
        </p:nvSpPr>
        <p:spPr>
          <a:xfrm>
            <a:off x="971600" y="69954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Contoh 3 </a:t>
            </a:r>
            <a:r>
              <a:rPr lang="en-US" b="1"/>
              <a:t>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AC14B8-DA4B-1643-67B3-255DDCB55EBC}"/>
              </a:ext>
            </a:extLst>
          </p:cNvPr>
          <p:cNvGrpSpPr/>
          <p:nvPr/>
        </p:nvGrpSpPr>
        <p:grpSpPr>
          <a:xfrm>
            <a:off x="683568" y="1496704"/>
            <a:ext cx="3264120" cy="2837364"/>
            <a:chOff x="7066696" y="2135626"/>
            <a:chExt cx="3181823" cy="310980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55F983-E6AA-33C1-D971-932BCCCAD621}"/>
                </a:ext>
              </a:extLst>
            </p:cNvPr>
            <p:cNvSpPr/>
            <p:nvPr/>
          </p:nvSpPr>
          <p:spPr>
            <a:xfrm>
              <a:off x="8183891" y="2375397"/>
              <a:ext cx="1600564" cy="625421"/>
            </a:xfrm>
            <a:custGeom>
              <a:avLst/>
              <a:gdLst>
                <a:gd name="connsiteX0" fmla="*/ 0 w 1031966"/>
                <a:gd name="connsiteY0" fmla="*/ 796842 h 809905"/>
                <a:gd name="connsiteX1" fmla="*/ 561703 w 1031966"/>
                <a:gd name="connsiteY1" fmla="*/ 8 h 809905"/>
                <a:gd name="connsiteX2" fmla="*/ 1031966 w 1031966"/>
                <a:gd name="connsiteY2" fmla="*/ 809905 h 80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966" h="809905">
                  <a:moveTo>
                    <a:pt x="0" y="796842"/>
                  </a:moveTo>
                  <a:cubicBezTo>
                    <a:pt x="194854" y="397336"/>
                    <a:pt x="389709" y="-2169"/>
                    <a:pt x="561703" y="8"/>
                  </a:cubicBezTo>
                  <a:cubicBezTo>
                    <a:pt x="733697" y="2185"/>
                    <a:pt x="966652" y="696694"/>
                    <a:pt x="1031966" y="809905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E044BE2-33D1-A0F8-083F-A0C3DF3B241F}"/>
                </a:ext>
              </a:extLst>
            </p:cNvPr>
            <p:cNvSpPr/>
            <p:nvPr/>
          </p:nvSpPr>
          <p:spPr>
            <a:xfrm>
              <a:off x="8143787" y="3779080"/>
              <a:ext cx="639407" cy="625421"/>
            </a:xfrm>
            <a:custGeom>
              <a:avLst/>
              <a:gdLst>
                <a:gd name="connsiteX0" fmla="*/ 0 w 1031966"/>
                <a:gd name="connsiteY0" fmla="*/ 796842 h 809905"/>
                <a:gd name="connsiteX1" fmla="*/ 561703 w 1031966"/>
                <a:gd name="connsiteY1" fmla="*/ 8 h 809905"/>
                <a:gd name="connsiteX2" fmla="*/ 1031966 w 1031966"/>
                <a:gd name="connsiteY2" fmla="*/ 809905 h 80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966" h="809905">
                  <a:moveTo>
                    <a:pt x="0" y="796842"/>
                  </a:moveTo>
                  <a:cubicBezTo>
                    <a:pt x="194854" y="397336"/>
                    <a:pt x="389709" y="-2169"/>
                    <a:pt x="561703" y="8"/>
                  </a:cubicBezTo>
                  <a:cubicBezTo>
                    <a:pt x="733697" y="2185"/>
                    <a:pt x="966652" y="696694"/>
                    <a:pt x="1031966" y="809905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14C995-690A-1BA9-45B9-7EF7CC95EE6C}"/>
                </a:ext>
              </a:extLst>
            </p:cNvPr>
            <p:cNvSpPr/>
            <p:nvPr/>
          </p:nvSpPr>
          <p:spPr>
            <a:xfrm>
              <a:off x="7574294" y="3081249"/>
              <a:ext cx="992777" cy="625421"/>
            </a:xfrm>
            <a:custGeom>
              <a:avLst/>
              <a:gdLst>
                <a:gd name="connsiteX0" fmla="*/ 0 w 1031966"/>
                <a:gd name="connsiteY0" fmla="*/ 796842 h 809905"/>
                <a:gd name="connsiteX1" fmla="*/ 561703 w 1031966"/>
                <a:gd name="connsiteY1" fmla="*/ 8 h 809905"/>
                <a:gd name="connsiteX2" fmla="*/ 1031966 w 1031966"/>
                <a:gd name="connsiteY2" fmla="*/ 809905 h 80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966" h="809905">
                  <a:moveTo>
                    <a:pt x="0" y="796842"/>
                  </a:moveTo>
                  <a:cubicBezTo>
                    <a:pt x="194854" y="397336"/>
                    <a:pt x="389709" y="-2169"/>
                    <a:pt x="561703" y="8"/>
                  </a:cubicBezTo>
                  <a:cubicBezTo>
                    <a:pt x="733697" y="2185"/>
                    <a:pt x="966652" y="696694"/>
                    <a:pt x="1031966" y="809905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890E8B5-2066-7E12-9690-B6BBEA52F8CF}"/>
                </a:ext>
              </a:extLst>
            </p:cNvPr>
            <p:cNvSpPr/>
            <p:nvPr/>
          </p:nvSpPr>
          <p:spPr>
            <a:xfrm>
              <a:off x="7892861" y="2841478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6E1D3C-8F2F-6D68-2A78-70FEFEFCC882}"/>
                </a:ext>
              </a:extLst>
            </p:cNvPr>
            <p:cNvSpPr/>
            <p:nvPr/>
          </p:nvSpPr>
          <p:spPr>
            <a:xfrm>
              <a:off x="8269849" y="3499819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852A634-002C-9AC5-DC7A-43A3CAC60D78}"/>
                </a:ext>
              </a:extLst>
            </p:cNvPr>
            <p:cNvSpPr/>
            <p:nvPr/>
          </p:nvSpPr>
          <p:spPr>
            <a:xfrm>
              <a:off x="7427640" y="3499819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BC70797-1316-AD7C-FE50-83D3EB2911C5}"/>
                </a:ext>
              </a:extLst>
            </p:cNvPr>
            <p:cNvSpPr/>
            <p:nvPr/>
          </p:nvSpPr>
          <p:spPr>
            <a:xfrm>
              <a:off x="8061301" y="4185619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F23C0E8-E6EB-7370-97A3-A7CF5763A668}"/>
                </a:ext>
              </a:extLst>
            </p:cNvPr>
            <p:cNvSpPr/>
            <p:nvPr/>
          </p:nvSpPr>
          <p:spPr>
            <a:xfrm>
              <a:off x="8791214" y="2135626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B2A258C-B817-D087-83B7-FFDC1A7BDDC3}"/>
                </a:ext>
              </a:extLst>
            </p:cNvPr>
            <p:cNvSpPr/>
            <p:nvPr/>
          </p:nvSpPr>
          <p:spPr>
            <a:xfrm>
              <a:off x="9187204" y="3063372"/>
              <a:ext cx="992777" cy="625421"/>
            </a:xfrm>
            <a:custGeom>
              <a:avLst/>
              <a:gdLst>
                <a:gd name="connsiteX0" fmla="*/ 0 w 1031966"/>
                <a:gd name="connsiteY0" fmla="*/ 796842 h 809905"/>
                <a:gd name="connsiteX1" fmla="*/ 561703 w 1031966"/>
                <a:gd name="connsiteY1" fmla="*/ 8 h 809905"/>
                <a:gd name="connsiteX2" fmla="*/ 1031966 w 1031966"/>
                <a:gd name="connsiteY2" fmla="*/ 809905 h 80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966" h="809905">
                  <a:moveTo>
                    <a:pt x="0" y="796842"/>
                  </a:moveTo>
                  <a:cubicBezTo>
                    <a:pt x="194854" y="397336"/>
                    <a:pt x="389709" y="-2169"/>
                    <a:pt x="561703" y="8"/>
                  </a:cubicBezTo>
                  <a:cubicBezTo>
                    <a:pt x="733697" y="2185"/>
                    <a:pt x="966652" y="696694"/>
                    <a:pt x="1031966" y="809905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4B4E657-9B1E-A5F2-F922-2C2F2802BDA4}"/>
                </a:ext>
              </a:extLst>
            </p:cNvPr>
            <p:cNvSpPr/>
            <p:nvPr/>
          </p:nvSpPr>
          <p:spPr>
            <a:xfrm>
              <a:off x="9505771" y="2823601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EC84A1-C207-0A99-04A0-B7608DD0C152}"/>
                </a:ext>
              </a:extLst>
            </p:cNvPr>
            <p:cNvSpPr/>
            <p:nvPr/>
          </p:nvSpPr>
          <p:spPr>
            <a:xfrm>
              <a:off x="9882759" y="3489964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3176B00-A983-979E-E484-2DDF09A41FF0}"/>
                </a:ext>
              </a:extLst>
            </p:cNvPr>
            <p:cNvSpPr/>
            <p:nvPr/>
          </p:nvSpPr>
          <p:spPr>
            <a:xfrm>
              <a:off x="9040550" y="3489964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B9832CF-170B-E2C0-8F73-2B1268073710}"/>
                </a:ext>
              </a:extLst>
            </p:cNvPr>
            <p:cNvSpPr/>
            <p:nvPr/>
          </p:nvSpPr>
          <p:spPr>
            <a:xfrm>
              <a:off x="7066696" y="4181605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7F4063C-0813-A17A-A276-0FEB16E951FE}"/>
                </a:ext>
              </a:extLst>
            </p:cNvPr>
            <p:cNvSpPr/>
            <p:nvPr/>
          </p:nvSpPr>
          <p:spPr>
            <a:xfrm>
              <a:off x="9417538" y="4155708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78D1183-203C-8B76-84F8-A084A456B8D4}"/>
                </a:ext>
              </a:extLst>
            </p:cNvPr>
            <p:cNvSpPr/>
            <p:nvPr/>
          </p:nvSpPr>
          <p:spPr>
            <a:xfrm>
              <a:off x="8283796" y="4453079"/>
              <a:ext cx="992777" cy="625421"/>
            </a:xfrm>
            <a:custGeom>
              <a:avLst/>
              <a:gdLst>
                <a:gd name="connsiteX0" fmla="*/ 0 w 1031966"/>
                <a:gd name="connsiteY0" fmla="*/ 796842 h 809905"/>
                <a:gd name="connsiteX1" fmla="*/ 561703 w 1031966"/>
                <a:gd name="connsiteY1" fmla="*/ 8 h 809905"/>
                <a:gd name="connsiteX2" fmla="*/ 1031966 w 1031966"/>
                <a:gd name="connsiteY2" fmla="*/ 809905 h 80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1966" h="809905">
                  <a:moveTo>
                    <a:pt x="0" y="796842"/>
                  </a:moveTo>
                  <a:cubicBezTo>
                    <a:pt x="194854" y="397336"/>
                    <a:pt x="389709" y="-2169"/>
                    <a:pt x="561703" y="8"/>
                  </a:cubicBezTo>
                  <a:cubicBezTo>
                    <a:pt x="733697" y="2185"/>
                    <a:pt x="966652" y="696694"/>
                    <a:pt x="1031966" y="809905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CC928A1-50EC-9941-316F-D7882984794A}"/>
                </a:ext>
              </a:extLst>
            </p:cNvPr>
            <p:cNvSpPr/>
            <p:nvPr/>
          </p:nvSpPr>
          <p:spPr>
            <a:xfrm>
              <a:off x="8602363" y="4213308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0B707FE-4789-F477-86CC-C78450F0B88D}"/>
                </a:ext>
              </a:extLst>
            </p:cNvPr>
            <p:cNvSpPr/>
            <p:nvPr/>
          </p:nvSpPr>
          <p:spPr>
            <a:xfrm>
              <a:off x="8979351" y="4879671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5784B3-8AFE-19F8-A616-06CE8033DB65}"/>
                </a:ext>
              </a:extLst>
            </p:cNvPr>
            <p:cNvSpPr/>
            <p:nvPr/>
          </p:nvSpPr>
          <p:spPr>
            <a:xfrm>
              <a:off x="8137142" y="4879671"/>
              <a:ext cx="365760" cy="3657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4C1AAB-D268-BE5B-50D1-E49EB50009D4}"/>
                </a:ext>
              </a:extLst>
            </p:cNvPr>
            <p:cNvCxnSpPr>
              <a:cxnSpLocks/>
              <a:stCxn id="28" idx="3"/>
              <a:endCxn id="35" idx="0"/>
            </p:cNvCxnSpPr>
            <p:nvPr/>
          </p:nvCxnSpPr>
          <p:spPr>
            <a:xfrm flipH="1">
              <a:off x="7249576" y="3812015"/>
              <a:ext cx="231628" cy="36959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782C8F6-80B2-8897-AE22-CD2C4903BFB3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9352746" y="3802160"/>
              <a:ext cx="247672" cy="353548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Table 7">
            <a:extLst>
              <a:ext uri="{FF2B5EF4-FFF2-40B4-BE49-F238E27FC236}">
                <a16:creationId xmlns:a16="http://schemas.microsoft.com/office/drawing/2014/main" id="{977CFE25-6E53-A712-F178-5DD503466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90644"/>
              </p:ext>
            </p:extLst>
          </p:nvPr>
        </p:nvGraphicFramePr>
        <p:xfrm>
          <a:off x="5427617" y="1492833"/>
          <a:ext cx="3032815" cy="14771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9859">
                  <a:extLst>
                    <a:ext uri="{9D8B030D-6E8A-4147-A177-3AD203B41FA5}">
                      <a16:colId xmlns:a16="http://schemas.microsoft.com/office/drawing/2014/main" val="1953861898"/>
                    </a:ext>
                  </a:extLst>
                </a:gridCol>
                <a:gridCol w="1922956">
                  <a:extLst>
                    <a:ext uri="{9D8B030D-6E8A-4147-A177-3AD203B41FA5}">
                      <a16:colId xmlns:a16="http://schemas.microsoft.com/office/drawing/2014/main" val="1115842659"/>
                    </a:ext>
                  </a:extLst>
                </a:gridCol>
              </a:tblGrid>
              <a:tr h="492385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Preorder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ABDHEJKVWCFMG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0916"/>
                  </a:ext>
                </a:extLst>
              </a:tr>
              <a:tr h="49238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Inorder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HDBJEVKWAFMCG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7726"/>
                  </a:ext>
                </a:extLst>
              </a:tr>
              <a:tr h="492385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Postorder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HDJVWKEBMFGCA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2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873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431DEB-331A-BA32-7439-593C01FA7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9631" y="1153705"/>
            <a:ext cx="6149681" cy="3205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2FEE5-54D5-2CD3-ECE4-EA20DD34FC3D}"/>
              </a:ext>
            </a:extLst>
          </p:cNvPr>
          <p:cNvSpPr txBox="1"/>
          <p:nvPr/>
        </p:nvSpPr>
        <p:spPr>
          <a:xfrm>
            <a:off x="1237329" y="483518"/>
            <a:ext cx="6097772" cy="49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ISTILAH DALAM TREE</a:t>
            </a:r>
            <a:endParaRPr lang="id-ID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83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64922-CC2F-4EA1-B057-583C773FB8E6}"/>
              </a:ext>
            </a:extLst>
          </p:cNvPr>
          <p:cNvSpPr txBox="1"/>
          <p:nvPr/>
        </p:nvSpPr>
        <p:spPr>
          <a:xfrm>
            <a:off x="3347864" y="2067694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 Black" panose="020B0A04020102020204" pitchFamily="34" charset="0"/>
              </a:rPr>
              <a:t>SELESAI</a:t>
            </a:r>
            <a:endParaRPr lang="id-ID" sz="3200" b="1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5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36">
            <a:extLst>
              <a:ext uri="{FF2B5EF4-FFF2-40B4-BE49-F238E27FC236}">
                <a16:creationId xmlns:a16="http://schemas.microsoft.com/office/drawing/2014/main" id="{0546EF52-11DB-4D0B-9C47-A69C6FD5FB62}"/>
              </a:ext>
            </a:extLst>
          </p:cNvPr>
          <p:cNvSpPr/>
          <p:nvPr/>
        </p:nvSpPr>
        <p:spPr>
          <a:xfrm>
            <a:off x="5710159" y="2615934"/>
            <a:ext cx="2128830" cy="1664864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F66C165-0268-4029-926D-B804AD3BAF62}"/>
              </a:ext>
            </a:extLst>
          </p:cNvPr>
          <p:cNvSpPr txBox="1"/>
          <p:nvPr/>
        </p:nvSpPr>
        <p:spPr>
          <a:xfrm>
            <a:off x="7512727" y="92212"/>
            <a:ext cx="1572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>
                <a:latin typeface="Algerian" panose="04020705040A02060702" pitchFamily="82" charset="0"/>
              </a:rPr>
              <a:t>TREE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59A78E-69A7-4A7E-8BBC-BEFC9DFE30A3}"/>
              </a:ext>
            </a:extLst>
          </p:cNvPr>
          <p:cNvGrpSpPr/>
          <p:nvPr/>
        </p:nvGrpSpPr>
        <p:grpSpPr>
          <a:xfrm>
            <a:off x="3261888" y="-20538"/>
            <a:ext cx="2448272" cy="4860212"/>
            <a:chOff x="4692160" y="1176943"/>
            <a:chExt cx="2766737" cy="52889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83BE04D-E2A4-4B9A-BD3A-C3A79EED4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2161" y="1176943"/>
              <a:ext cx="2766736" cy="27667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8910C81-227E-43F0-9690-AFCB3BD88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4692160" y="3775151"/>
              <a:ext cx="2766736" cy="2690779"/>
            </a:xfrm>
            <a:prstGeom prst="rect">
              <a:avLst/>
            </a:prstGeom>
          </p:spPr>
        </p:pic>
      </p:grpSp>
      <p:sp>
        <p:nvSpPr>
          <p:cNvPr id="11" name="Arrow: Striped Right 37">
            <a:extLst>
              <a:ext uri="{FF2B5EF4-FFF2-40B4-BE49-F238E27FC236}">
                <a16:creationId xmlns:a16="http://schemas.microsoft.com/office/drawing/2014/main" id="{BB15629E-44BD-4C8B-9945-E48E6F5DF5C9}"/>
              </a:ext>
            </a:extLst>
          </p:cNvPr>
          <p:cNvSpPr/>
          <p:nvPr/>
        </p:nvSpPr>
        <p:spPr>
          <a:xfrm>
            <a:off x="899592" y="3507854"/>
            <a:ext cx="2578320" cy="542819"/>
          </a:xfrm>
          <a:prstGeom prst="striped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rPr>
              <a:t>COMPUTER SCIENTIST’S VIEW</a:t>
            </a:r>
          </a:p>
        </p:txBody>
      </p:sp>
      <p:sp>
        <p:nvSpPr>
          <p:cNvPr id="12" name="Arrow: Striped Right 44">
            <a:extLst>
              <a:ext uri="{FF2B5EF4-FFF2-40B4-BE49-F238E27FC236}">
                <a16:creationId xmlns:a16="http://schemas.microsoft.com/office/drawing/2014/main" id="{E8CE120C-2AF5-49D7-ABB5-495F11146ED0}"/>
              </a:ext>
            </a:extLst>
          </p:cNvPr>
          <p:cNvSpPr/>
          <p:nvPr/>
        </p:nvSpPr>
        <p:spPr>
          <a:xfrm>
            <a:off x="755576" y="1477199"/>
            <a:ext cx="2716302" cy="582845"/>
          </a:xfrm>
          <a:prstGeom prst="striped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rPr>
              <a:t>REAL WORLD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5B71C-08B4-4F61-BAF9-425D64E7306C}"/>
              </a:ext>
            </a:extLst>
          </p:cNvPr>
          <p:cNvCxnSpPr/>
          <p:nvPr/>
        </p:nvCxnSpPr>
        <p:spPr>
          <a:xfrm>
            <a:off x="78377" y="2427734"/>
            <a:ext cx="8987246" cy="0"/>
          </a:xfrm>
          <a:prstGeom prst="line">
            <a:avLst/>
          </a:prstGeom>
          <a:noFill/>
          <a:ln w="31750" cap="flat" cmpd="sng" algn="ctr">
            <a:solidFill>
              <a:srgbClr val="002060"/>
            </a:solidFill>
            <a:prstDash val="dashDot"/>
            <a:miter lim="800000"/>
          </a:ln>
          <a:effectLst/>
        </p:spPr>
      </p:cxn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id="{D6737588-EB17-401E-8526-66FDA6384732}"/>
              </a:ext>
            </a:extLst>
          </p:cNvPr>
          <p:cNvSpPr/>
          <p:nvPr/>
        </p:nvSpPr>
        <p:spPr>
          <a:xfrm>
            <a:off x="5868144" y="120412"/>
            <a:ext cx="1293906" cy="22466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B8C2AFEF-3C87-4C47-A403-FF0A65201D2A}"/>
              </a:ext>
            </a:extLst>
          </p:cNvPr>
          <p:cNvSpPr txBox="1"/>
          <p:nvPr/>
        </p:nvSpPr>
        <p:spPr>
          <a:xfrm>
            <a:off x="6189415" y="478569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Leaf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DC438C23-CDE2-49E6-B2DE-812F89637418}"/>
              </a:ext>
            </a:extLst>
          </p:cNvPr>
          <p:cNvSpPr txBox="1"/>
          <p:nvPr/>
        </p:nvSpPr>
        <p:spPr>
          <a:xfrm>
            <a:off x="6138045" y="113011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Branch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B2E40A62-8174-4402-8BAB-FDE956321D17}"/>
              </a:ext>
            </a:extLst>
          </p:cNvPr>
          <p:cNvSpPr txBox="1"/>
          <p:nvPr/>
        </p:nvSpPr>
        <p:spPr>
          <a:xfrm>
            <a:off x="6191326" y="177966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Root</a:t>
            </a: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CFEE6D40-A6B5-4427-9A8D-82905ACFB249}"/>
              </a:ext>
            </a:extLst>
          </p:cNvPr>
          <p:cNvSpPr txBox="1"/>
          <p:nvPr/>
        </p:nvSpPr>
        <p:spPr>
          <a:xfrm>
            <a:off x="5868144" y="2849962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Root (akar)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F2449D26-45EA-4ED4-8132-A71CA1FFB2D9}"/>
              </a:ext>
            </a:extLst>
          </p:cNvPr>
          <p:cNvSpPr txBox="1"/>
          <p:nvPr/>
        </p:nvSpPr>
        <p:spPr>
          <a:xfrm>
            <a:off x="5881075" y="3353965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Branch (cabang)</a:t>
            </a: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id="{683D06E0-BE32-46EE-965D-D28A461A0E56}"/>
              </a:ext>
            </a:extLst>
          </p:cNvPr>
          <p:cNvSpPr txBox="1"/>
          <p:nvPr/>
        </p:nvSpPr>
        <p:spPr>
          <a:xfrm>
            <a:off x="5868144" y="3881396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Leaf (daun)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A10085-E8E3-4071-AED3-8DB602A63BF4}"/>
              </a:ext>
            </a:extLst>
          </p:cNvPr>
          <p:cNvCxnSpPr>
            <a:cxnSpLocks/>
          </p:cNvCxnSpPr>
          <p:nvPr/>
        </p:nvCxnSpPr>
        <p:spPr>
          <a:xfrm>
            <a:off x="5318161" y="594165"/>
            <a:ext cx="890565" cy="22592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3D21F9-CF76-4306-955C-771E8CE944FD}"/>
              </a:ext>
            </a:extLst>
          </p:cNvPr>
          <p:cNvCxnSpPr>
            <a:cxnSpLocks/>
          </p:cNvCxnSpPr>
          <p:nvPr/>
        </p:nvCxnSpPr>
        <p:spPr>
          <a:xfrm>
            <a:off x="4648978" y="1146578"/>
            <a:ext cx="1559748" cy="121729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88EAE4-5D79-4D0F-AA39-FBF6E742A917}"/>
              </a:ext>
            </a:extLst>
          </p:cNvPr>
          <p:cNvCxnSpPr>
            <a:cxnSpLocks/>
          </p:cNvCxnSpPr>
          <p:nvPr/>
        </p:nvCxnSpPr>
        <p:spPr>
          <a:xfrm flipV="1">
            <a:off x="4427597" y="1999204"/>
            <a:ext cx="1781129" cy="146919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98805E-EC82-4A1D-B210-BAF18DE6B75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427597" y="3019239"/>
            <a:ext cx="1440547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235AE6-720E-40FD-99E2-EDD1E7A02C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901554" y="3507854"/>
            <a:ext cx="979521" cy="301569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62A212-31C8-473B-BBBF-CBFCF70875D7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081536" y="4050673"/>
            <a:ext cx="786608" cy="417617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8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812633-EDB0-3D1D-973D-34F70AF7037A}"/>
              </a:ext>
            </a:extLst>
          </p:cNvPr>
          <p:cNvSpPr txBox="1"/>
          <p:nvPr/>
        </p:nvSpPr>
        <p:spPr>
          <a:xfrm>
            <a:off x="179512" y="771550"/>
            <a:ext cx="5616624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b="1">
                <a:latin typeface="Bahnschrift" panose="020B0502040204020203" pitchFamily="34" charset="0"/>
              </a:rPr>
              <a:t>PENGERTIAN TREE</a:t>
            </a:r>
            <a:endParaRPr lang="en-US" b="1">
              <a:latin typeface="Bahnschrift" panose="020B0502040204020203" pitchFamily="34" charset="0"/>
            </a:endParaRPr>
          </a:p>
          <a:p>
            <a:pPr algn="just"/>
            <a:endParaRPr lang="id-ID" sz="1000" b="1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C8657-9536-A752-11FD-F301E6478D32}"/>
              </a:ext>
            </a:extLst>
          </p:cNvPr>
          <p:cNvSpPr txBox="1"/>
          <p:nvPr/>
        </p:nvSpPr>
        <p:spPr>
          <a:xfrm>
            <a:off x="179512" y="1203598"/>
            <a:ext cx="87849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nn-NO" sz="1600">
                <a:latin typeface="Bahnschrift" panose="020B0502040204020203" pitchFamily="34" charset="0"/>
              </a:rPr>
              <a:t>Kumpulan node yang saling terhubung satu sama lain dalam suatu kesatuan yang membentuk layakya struktur sebuah pohon. Struktur pohon adalah suatu cara merepresentasikan suatu    struktur hirarki (</a:t>
            </a:r>
            <a:r>
              <a:rPr lang="nn-NO" sz="1600" i="1">
                <a:latin typeface="Bahnschrift" panose="020B0502040204020203" pitchFamily="34" charset="0"/>
              </a:rPr>
              <a:t>one-to-many</a:t>
            </a:r>
            <a:r>
              <a:rPr lang="nn-NO" sz="1600">
                <a:latin typeface="Bahnschrift" panose="020B0502040204020203" pitchFamily="34" charset="0"/>
              </a:rPr>
              <a:t>) secara grafis yang mirip sebuah pohon, walaupun pohon tersebut hanya tampak sebagai kumpulan node-node dari atas ke bawah. </a:t>
            </a:r>
          </a:p>
          <a:p>
            <a:pPr algn="just"/>
            <a:endParaRPr lang="nn-NO" sz="1600">
              <a:latin typeface="Bahnschrift" panose="020B0502040204020203" pitchFamily="34" charset="0"/>
            </a:endParaRPr>
          </a:p>
          <a:p>
            <a:pPr algn="just"/>
            <a:r>
              <a:rPr lang="nn-NO" sz="1600">
                <a:latin typeface="Bahnschrift" panose="020B0502040204020203" pitchFamily="34" charset="0"/>
              </a:rPr>
              <a:t>Suatu struktur data yang tidak linier yang menggambarkan hubungan yang hirarkis (one-to- many) dan tidak linier antara elemen-elemennya. </a:t>
            </a:r>
          </a:p>
        </p:txBody>
      </p:sp>
    </p:spTree>
    <p:extLst>
      <p:ext uri="{BB962C8B-B14F-4D97-AF65-F5344CB8AC3E}">
        <p14:creationId xmlns:p14="http://schemas.microsoft.com/office/powerpoint/2010/main" val="143215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812633-EDB0-3D1D-973D-34F70AF7037A}"/>
              </a:ext>
            </a:extLst>
          </p:cNvPr>
          <p:cNvSpPr txBox="1"/>
          <p:nvPr/>
        </p:nvSpPr>
        <p:spPr>
          <a:xfrm>
            <a:off x="179512" y="771550"/>
            <a:ext cx="5616624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b="1">
                <a:latin typeface="Bahnschrift" panose="020B0502040204020203" pitchFamily="34" charset="0"/>
              </a:rPr>
              <a:t>PENGERTIAN TREE</a:t>
            </a:r>
            <a:r>
              <a:rPr lang="en-US" b="1">
                <a:latin typeface="Bahnschrift" panose="020B0502040204020203" pitchFamily="34" charset="0"/>
              </a:rPr>
              <a:t> (lanj.)</a:t>
            </a:r>
          </a:p>
          <a:p>
            <a:pPr algn="just"/>
            <a:endParaRPr lang="id-ID" sz="1000" b="1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C8657-9536-A752-11FD-F301E6478D32}"/>
              </a:ext>
            </a:extLst>
          </p:cNvPr>
          <p:cNvSpPr txBox="1"/>
          <p:nvPr/>
        </p:nvSpPr>
        <p:spPr>
          <a:xfrm>
            <a:off x="179512" y="1203598"/>
            <a:ext cx="87849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nn-NO" sz="1600">
                <a:latin typeface="Bahnschrift" panose="020B0502040204020203" pitchFamily="34" charset="0"/>
              </a:rPr>
              <a:t>Tree digunakan di banyak bidang informatika termasuk sistem operasi, pemrosessan Bahasa alami, penggalian data web, grafika, sistem database dan jaringan komputer. </a:t>
            </a:r>
          </a:p>
          <a:p>
            <a:pPr algn="just"/>
            <a:endParaRPr lang="nn-NO" sz="1600">
              <a:latin typeface="Bahnschrift" panose="020B0502040204020203" pitchFamily="34" charset="0"/>
            </a:endParaRPr>
          </a:p>
          <a:p>
            <a:pPr algn="just"/>
            <a:r>
              <a:rPr lang="nn-NO" sz="1600">
                <a:latin typeface="Bahnschrift" panose="020B0502040204020203" pitchFamily="34" charset="0"/>
              </a:rPr>
              <a:t>Struktur data tree mempuyai suatu </a:t>
            </a:r>
            <a:r>
              <a:rPr lang="nn-NO" sz="1600" b="1" i="1">
                <a:latin typeface="Bahnschrift" panose="020B0502040204020203" pitchFamily="34" charset="0"/>
              </a:rPr>
              <a:t>root </a:t>
            </a:r>
            <a:r>
              <a:rPr lang="nn-NO" sz="1600">
                <a:latin typeface="Bahnschrift" panose="020B0502040204020203" pitchFamily="34" charset="0"/>
              </a:rPr>
              <a:t>(akar), </a:t>
            </a:r>
            <a:r>
              <a:rPr lang="nn-NO" sz="1600" b="1" i="1">
                <a:latin typeface="Bahnschrift" panose="020B0502040204020203" pitchFamily="34" charset="0"/>
              </a:rPr>
              <a:t>branches </a:t>
            </a:r>
            <a:r>
              <a:rPr lang="nn-NO" sz="1600">
                <a:latin typeface="Bahnschrift" panose="020B0502040204020203" pitchFamily="34" charset="0"/>
              </a:rPr>
              <a:t>(cabang) dan </a:t>
            </a:r>
            <a:r>
              <a:rPr lang="nn-NO" sz="1600" b="1" i="1">
                <a:latin typeface="Bahnschrift" panose="020B0502040204020203" pitchFamily="34" charset="0"/>
              </a:rPr>
              <a:t>leaves</a:t>
            </a:r>
            <a:r>
              <a:rPr lang="nn-NO" sz="1600">
                <a:latin typeface="Bahnschrift" panose="020B0502040204020203" pitchFamily="34" charset="0"/>
              </a:rPr>
              <a:t> (daun-daun).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nn-NO" sz="1600">
                <a:latin typeface="Bahnschrift" panose="020B0502040204020203" pitchFamily="34" charset="0"/>
              </a:rPr>
              <a:t>Pada tree berbentuk list of lists (list di dalam list), kita menyimpan nilai dari node root        sebagai elemen pertama dari list.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nn-NO" sz="1600">
                <a:latin typeface="Bahnschrift" panose="020B0502040204020203" pitchFamily="34" charset="0"/>
              </a:rPr>
              <a:t>Elemen kedua dari list akan merepresentasikan sub-tree kiri.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nn-NO" sz="1600">
                <a:latin typeface="Bahnschrift" panose="020B0502040204020203" pitchFamily="34" charset="0"/>
              </a:rPr>
              <a:t>Elemen ketiga adalah list lain yang mewakili sub-tree kanan. </a:t>
            </a:r>
          </a:p>
        </p:txBody>
      </p:sp>
    </p:spTree>
    <p:extLst>
      <p:ext uri="{BB962C8B-B14F-4D97-AF65-F5344CB8AC3E}">
        <p14:creationId xmlns:p14="http://schemas.microsoft.com/office/powerpoint/2010/main" val="64440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1410" y="194653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TREE (pohon)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E38FA-D16F-9C90-8F12-F65DBE58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" y="748496"/>
            <a:ext cx="4492326" cy="2246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08B1EB-EEC3-48A5-8223-81E9C132736F}"/>
              </a:ext>
            </a:extLst>
          </p:cNvPr>
          <p:cNvSpPr txBox="1"/>
          <p:nvPr/>
        </p:nvSpPr>
        <p:spPr>
          <a:xfrm>
            <a:off x="4497778" y="748496"/>
            <a:ext cx="46085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i="1"/>
              <a:t>Tree</a:t>
            </a:r>
            <a:r>
              <a:rPr lang="en-US" sz="1400"/>
              <a:t> (pohon) merupakan kumpulan dari Simpul       (Node/ Vertex) dan Busur (Edge), dimana salah      satu Simpul merupakan </a:t>
            </a:r>
            <a:r>
              <a:rPr lang="en-US" sz="1400" b="1" i="1"/>
              <a:t>Root</a:t>
            </a:r>
            <a:r>
              <a:rPr lang="en-US" sz="1400"/>
              <a:t> (akar) dan simpul lainnya membentuk suatu sub Tree.</a:t>
            </a:r>
          </a:p>
          <a:p>
            <a:pPr algn="just"/>
            <a:endParaRPr lang="en-US" sz="1050"/>
          </a:p>
          <a:p>
            <a:pPr algn="just"/>
            <a:r>
              <a:rPr lang="en-US" sz="1400"/>
              <a:t>V = {v0, v1, v2….. v13} dan </a:t>
            </a:r>
          </a:p>
          <a:p>
            <a:pPr algn="just"/>
            <a:r>
              <a:rPr lang="en-US" sz="1400"/>
              <a:t>E = {e0, e1, e2….. e12}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EA1E8-76C9-CCDC-F7B4-6CD78C5E98FC}"/>
              </a:ext>
            </a:extLst>
          </p:cNvPr>
          <p:cNvSpPr txBox="1"/>
          <p:nvPr/>
        </p:nvSpPr>
        <p:spPr>
          <a:xfrm>
            <a:off x="4572000" y="2380900"/>
            <a:ext cx="296154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200"/>
              <a:t>m = n – 1;</a:t>
            </a:r>
          </a:p>
          <a:p>
            <a:pPr algn="just"/>
            <a:r>
              <a:rPr lang="en-US" sz="1200"/>
              <a:t>m : jumlah Busur (Edge)</a:t>
            </a:r>
          </a:p>
          <a:p>
            <a:pPr algn="just"/>
            <a:r>
              <a:rPr lang="en-US" sz="1200"/>
              <a:t>n : jumlah Simpul (Node/ Vertex)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9BA42-87BA-00A8-6B0D-83FFBC6D9A19}"/>
              </a:ext>
            </a:extLst>
          </p:cNvPr>
          <p:cNvSpPr txBox="1"/>
          <p:nvPr/>
        </p:nvSpPr>
        <p:spPr>
          <a:xfrm>
            <a:off x="107504" y="4227934"/>
            <a:ext cx="4608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200"/>
              <a:t>Tentang ilustrasikan struktur data ini, memperlihatkan tree sederhana beserta list yang mewakilinya.</a:t>
            </a:r>
          </a:p>
        </p:txBody>
      </p:sp>
    </p:spTree>
    <p:extLst>
      <p:ext uri="{BB962C8B-B14F-4D97-AF65-F5344CB8AC3E}">
        <p14:creationId xmlns:p14="http://schemas.microsoft.com/office/powerpoint/2010/main" val="428706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1410" y="194653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TREE (pohon)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E38FA-D16F-9C90-8F12-F65DBE58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" y="748496"/>
            <a:ext cx="4492326" cy="2246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64208A-3BB2-56FC-5499-B3A66E946E9D}"/>
              </a:ext>
            </a:extLst>
          </p:cNvPr>
          <p:cNvSpPr txBox="1"/>
          <p:nvPr/>
        </p:nvSpPr>
        <p:spPr>
          <a:xfrm>
            <a:off x="4491924" y="748496"/>
            <a:ext cx="44923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>
                <a:latin typeface="Bahnschrift Light" panose="020B0502040204020203" pitchFamily="34" charset="0"/>
                <a:cs typeface="Times New Roman" panose="02020603050405020304" pitchFamily="18" charset="0"/>
              </a:rPr>
              <a:t>Simpul G merupakan Root (akar) yang berada      pada Level 0 dan tidak punya Superordinat.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>
                <a:latin typeface="Bahnschrift Light" panose="020B0502040204020203" pitchFamily="34" charset="0"/>
                <a:cs typeface="Times New Roman" panose="02020603050405020304" pitchFamily="18" charset="0"/>
              </a:rPr>
              <a:t>Leaf (daun) adalah Simpul yang tidak punya Sub-ordinat (Simpul E, N, K, B, P, C, O, U, R)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>
                <a:latin typeface="Bahnschrift Light" panose="020B0502040204020203" pitchFamily="34" charset="0"/>
                <a:cs typeface="Times New Roman" panose="02020603050405020304" pitchFamily="18" charset="0"/>
              </a:rPr>
              <a:t>Simpul M merupakan Superordinat dari Simpul N, I dan K.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>
                <a:latin typeface="Bahnschrift Light" panose="020B0502040204020203" pitchFamily="34" charset="0"/>
                <a:cs typeface="Times New Roman" panose="02020603050405020304" pitchFamily="18" charset="0"/>
              </a:rPr>
              <a:t>Simpul M mempunyai Subordinat Simpul N, I dan K.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>
                <a:latin typeface="Bahnschrift Light" panose="020B0502040204020203" pitchFamily="34" charset="0"/>
                <a:cs typeface="Times New Roman" panose="02020603050405020304" pitchFamily="18" charset="0"/>
              </a:rPr>
              <a:t>Degree sebuah Tree merupakan jumlah Sub-        ordinat terbanyak yg dimiliki suatu Simpul (contoh: Degree = 3)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>
                <a:latin typeface="Bahnschrift Light" panose="020B0502040204020203" pitchFamily="34" charset="0"/>
                <a:cs typeface="Times New Roman" panose="02020603050405020304" pitchFamily="18" charset="0"/>
              </a:rPr>
              <a:t>Degree sebuah Simpul merupakan jumlah Sub-   ordinat yang dimiliki suatu Simpul (</a:t>
            </a:r>
            <a:r>
              <a:rPr lang="en-US" sz="1400" i="1">
                <a:latin typeface="Bahnschrift Light" panose="020B0502040204020203" pitchFamily="34" charset="0"/>
                <a:cs typeface="Times New Roman" panose="02020603050405020304" pitchFamily="18" charset="0"/>
              </a:rPr>
              <a:t>Degree </a:t>
            </a:r>
            <a:r>
              <a:rPr lang="en-US" sz="1400">
                <a:latin typeface="Bahnschrift Light" panose="020B0502040204020203" pitchFamily="34" charset="0"/>
                <a:cs typeface="Times New Roman" panose="02020603050405020304" pitchFamily="18" charset="0"/>
              </a:rPr>
              <a:t>Simpul G = 3; Degree Simpul P = 0).</a:t>
            </a:r>
          </a:p>
        </p:txBody>
      </p:sp>
    </p:spTree>
    <p:extLst>
      <p:ext uri="{BB962C8B-B14F-4D97-AF65-F5344CB8AC3E}">
        <p14:creationId xmlns:p14="http://schemas.microsoft.com/office/powerpoint/2010/main" val="252018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3158" y="2183409"/>
            <a:ext cx="256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BINARY TREE (pohon)</a:t>
            </a:r>
          </a:p>
        </p:txBody>
      </p:sp>
    </p:spTree>
    <p:extLst>
      <p:ext uri="{BB962C8B-B14F-4D97-AF65-F5344CB8AC3E}">
        <p14:creationId xmlns:p14="http://schemas.microsoft.com/office/powerpoint/2010/main" val="56482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195486"/>
            <a:ext cx="256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n w="22225">
                  <a:noFill/>
                  <a:prstDash val="solid"/>
                </a:ln>
                <a:solidFill>
                  <a:srgbClr val="FFC000"/>
                </a:solidFill>
                <a:cs typeface="Aharoni" panose="02010803020104030203" pitchFamily="2" charset="-79"/>
              </a:rPr>
              <a:t>BINARY TREE (pohon)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70251-7C5C-97D1-7215-487327A09DBF}"/>
              </a:ext>
            </a:extLst>
          </p:cNvPr>
          <p:cNvSpPr txBox="1"/>
          <p:nvPr/>
        </p:nvSpPr>
        <p:spPr>
          <a:xfrm>
            <a:off x="323528" y="915566"/>
            <a:ext cx="7992888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>
                <a:latin typeface="Bahnschrift" panose="020B0502040204020203" pitchFamily="34" charset="0"/>
              </a:rPr>
              <a:t>BINARY TREE</a:t>
            </a:r>
            <a:endParaRPr lang="en-US" b="1">
              <a:latin typeface="Bahnschrift" panose="020B0502040204020203" pitchFamily="34" charset="0"/>
            </a:endParaRPr>
          </a:p>
          <a:p>
            <a:endParaRPr lang="id-ID" sz="700">
              <a:latin typeface="Bahnschrift" panose="020B0502040204020203" pitchFamily="34" charset="0"/>
            </a:endParaRPr>
          </a:p>
          <a:p>
            <a:pPr algn="just"/>
            <a:r>
              <a:rPr lang="id-ID">
                <a:latin typeface="Bahnschrift" panose="020B0502040204020203" pitchFamily="34" charset="0"/>
              </a:rPr>
              <a:t>Tree dengan syarat bahwa tiap node hanya boleh memiliki maksimal dua </a:t>
            </a:r>
            <a:r>
              <a:rPr lang="en-US">
                <a:latin typeface="Bahnschrift" panose="020B0502040204020203" pitchFamily="34" charset="0"/>
              </a:rPr>
              <a:t>    </a:t>
            </a:r>
            <a:r>
              <a:rPr lang="id-ID">
                <a:latin typeface="Bahnschrift" panose="020B0502040204020203" pitchFamily="34" charset="0"/>
              </a:rPr>
              <a:t>sub</a:t>
            </a:r>
            <a:r>
              <a:rPr lang="en-US">
                <a:latin typeface="Bahnschrift" panose="020B0502040204020203" pitchFamily="34" charset="0"/>
              </a:rPr>
              <a:t>-</a:t>
            </a:r>
            <a:r>
              <a:rPr lang="id-ID">
                <a:latin typeface="Bahnschrift" panose="020B0502040204020203" pitchFamily="34" charset="0"/>
              </a:rPr>
              <a:t>pohon</a:t>
            </a:r>
            <a:r>
              <a:rPr lang="en-US">
                <a:latin typeface="Bahnschrift" panose="020B0502040204020203" pitchFamily="34" charset="0"/>
              </a:rPr>
              <a:t> </a:t>
            </a:r>
            <a:r>
              <a:rPr lang="id-ID">
                <a:latin typeface="Bahnschrift" panose="020B0502040204020203" pitchFamily="34" charset="0"/>
              </a:rPr>
              <a:t>dan kedua sub</a:t>
            </a:r>
            <a:r>
              <a:rPr lang="en-US">
                <a:latin typeface="Bahnschrift" panose="020B0502040204020203" pitchFamily="34" charset="0"/>
              </a:rPr>
              <a:t>-</a:t>
            </a:r>
            <a:r>
              <a:rPr lang="id-ID">
                <a:latin typeface="Bahnschrift" panose="020B0502040204020203" pitchFamily="34" charset="0"/>
              </a:rPr>
              <a:t>pohon harus terpisah. Kelebihan struktur Binary Tree 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>
                <a:latin typeface="Bahnschrift" panose="020B0502040204020203" pitchFamily="34" charset="0"/>
              </a:rPr>
              <a:t>Mudah dalam penyusunan algoritma sorting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i="1">
                <a:latin typeface="Bahnschrift" panose="020B0502040204020203" pitchFamily="34" charset="0"/>
              </a:rPr>
              <a:t>Searching</a:t>
            </a:r>
            <a:r>
              <a:rPr lang="id-ID">
                <a:latin typeface="Bahnschrift" panose="020B0502040204020203" pitchFamily="34" charset="0"/>
              </a:rPr>
              <a:t> data relatif cepat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i="1">
                <a:latin typeface="Bahnschrift" panose="020B0502040204020203" pitchFamily="34" charset="0"/>
              </a:rPr>
              <a:t>Fleksibel</a:t>
            </a:r>
            <a:r>
              <a:rPr lang="id-ID">
                <a:latin typeface="Bahnschrift" panose="020B0502040204020203" pitchFamily="34" charset="0"/>
              </a:rPr>
              <a:t> dalam penambahan dan penghapusan data</a:t>
            </a:r>
          </a:p>
        </p:txBody>
      </p:sp>
    </p:spTree>
    <p:extLst>
      <p:ext uri="{BB962C8B-B14F-4D97-AF65-F5344CB8AC3E}">
        <p14:creationId xmlns:p14="http://schemas.microsoft.com/office/powerpoint/2010/main" val="408211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1222</Words>
  <Application>Microsoft Office PowerPoint</Application>
  <PresentationFormat>On-screen Show (16:9)</PresentationFormat>
  <Paragraphs>232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Algerian</vt:lpstr>
      <vt:lpstr>Arial</vt:lpstr>
      <vt:lpstr>Arial Black</vt:lpstr>
      <vt:lpstr>Bahnschrift</vt:lpstr>
      <vt:lpstr>Bahnschrift Light</vt:lpstr>
      <vt:lpstr>Calibri</vt:lpstr>
      <vt:lpstr>Cormorant Infant SemiBold</vt:lpstr>
      <vt:lpstr>Lucida Sans Unicode</vt:lpstr>
      <vt:lpstr>Times New Roman</vt:lpstr>
      <vt:lpstr>Verdana</vt:lpstr>
      <vt:lpstr>Wingdings</vt:lpstr>
      <vt:lpstr>Wingdings 2</vt:lpstr>
      <vt:lpstr>Wingdings 3</vt:lpstr>
      <vt:lpstr>Custom Design</vt:lpstr>
      <vt:lpstr>Concourse</vt:lpstr>
      <vt:lpstr>PowerPoint Presentation</vt:lpstr>
      <vt:lpstr>Tree (Pohon)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Saminista</cp:lastModifiedBy>
  <cp:revision>318</cp:revision>
  <dcterms:created xsi:type="dcterms:W3CDTF">2014-04-01T16:27:38Z</dcterms:created>
  <dcterms:modified xsi:type="dcterms:W3CDTF">2022-05-10T19:34:39Z</dcterms:modified>
</cp:coreProperties>
</file>