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3" r:id="rId4"/>
    <p:sldId id="292" r:id="rId5"/>
    <p:sldId id="257" r:id="rId6"/>
    <p:sldId id="288" r:id="rId7"/>
    <p:sldId id="290" r:id="rId8"/>
    <p:sldId id="287" r:id="rId9"/>
    <p:sldId id="289" r:id="rId10"/>
    <p:sldId id="285" r:id="rId11"/>
    <p:sldId id="259" r:id="rId12"/>
    <p:sldId id="260" r:id="rId13"/>
    <p:sldId id="261" r:id="rId14"/>
    <p:sldId id="283" r:id="rId15"/>
    <p:sldId id="262" r:id="rId16"/>
    <p:sldId id="284" r:id="rId17"/>
    <p:sldId id="263" r:id="rId18"/>
    <p:sldId id="282" r:id="rId19"/>
    <p:sldId id="264" r:id="rId20"/>
    <p:sldId id="265" r:id="rId21"/>
    <p:sldId id="266" r:id="rId22"/>
    <p:sldId id="267" r:id="rId23"/>
    <p:sldId id="291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692" y="1930056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 DATA &amp; ALGORITMA</a:t>
            </a:r>
            <a:br>
              <a:rPr kumimoji="0" lang="id-ID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PJJ INFORMATIKA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Sesi 1 – </a:t>
            </a:r>
            <a:r>
              <a:rPr lang="en-US" altLang="id-ID" sz="2400" b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PENGENALAN</a:t>
            </a:r>
            <a:endParaRPr lang="en-ID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6660" y="4685609"/>
            <a:ext cx="4787723" cy="470341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1">
                <a:latin typeface="Montserrat" panose="00000500000000000000" pitchFamily="2" charset="0"/>
              </a:rPr>
              <a:t>CATUR NUGROHO, S.KOM., M.KOM</a:t>
            </a:r>
            <a:endParaRPr lang="en-ID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1C108-A9B7-4DBD-819A-6E04A8D776B0}"/>
              </a:ext>
            </a:extLst>
          </p:cNvPr>
          <p:cNvSpPr txBox="1"/>
          <p:nvPr/>
        </p:nvSpPr>
        <p:spPr>
          <a:xfrm>
            <a:off x="713614" y="1577929"/>
            <a:ext cx="10764771" cy="112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</a:t>
            </a: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suatu tatanan yang membentuk suatu kelompok tertentu.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sekumpulan fakta yang dapat diolah menjadi sebuah informasi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34100" y="917686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40E-9B53-4CCD-8458-A48843759218}"/>
              </a:ext>
            </a:extLst>
          </p:cNvPr>
          <p:cNvSpPr txBox="1"/>
          <p:nvPr/>
        </p:nvSpPr>
        <p:spPr>
          <a:xfrm>
            <a:off x="634100" y="3241463"/>
            <a:ext cx="107647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5700" indent="-2425700" algn="just"/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</a:t>
            </a: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merupakan c</a:t>
            </a: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 penyimpanan, pengorganisasian, dan pengaturan data dalam media penyimpanan komputer sehingga data tersebut dapat digunakan kembali secara efektif dan efisien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d-ID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66615" y="996356"/>
            <a:ext cx="113554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HIRARKI ORGANISASI DATA</a:t>
            </a:r>
          </a:p>
          <a:p>
            <a:endParaRPr lang="id-ID" sz="1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A3F94E5A-0502-4919-8FA3-7A1051E2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1" y="1594444"/>
            <a:ext cx="1052461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415834" y="638593"/>
            <a:ext cx="811148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 :</a:t>
            </a:r>
          </a:p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3D3041-4C26-4D35-B95F-9D2465050008}"/>
              </a:ext>
            </a:extLst>
          </p:cNvPr>
          <p:cNvSpPr/>
          <p:nvPr/>
        </p:nvSpPr>
        <p:spPr>
          <a:xfrm>
            <a:off x="1711927" y="1789380"/>
            <a:ext cx="7815392" cy="4569971"/>
          </a:xfrm>
          <a:prstGeom prst="roundRect">
            <a:avLst/>
          </a:prstGeom>
          <a:solidFill>
            <a:srgbClr val="31B4E6">
              <a:lumMod val="75000"/>
            </a:srgbClr>
          </a:solidFill>
          <a:ln w="31750" cap="rnd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55B5E5-1D1E-459A-9CF1-EFC1A1A1B25B}"/>
              </a:ext>
            </a:extLst>
          </p:cNvPr>
          <p:cNvSpPr/>
          <p:nvPr/>
        </p:nvSpPr>
        <p:spPr>
          <a:xfrm>
            <a:off x="1415834" y="1497897"/>
            <a:ext cx="7815392" cy="4623761"/>
          </a:xfrm>
          <a:prstGeom prst="roundRect">
            <a:avLst/>
          </a:prstGeom>
          <a:solidFill>
            <a:srgbClr val="31B4E6">
              <a:lumMod val="60000"/>
              <a:lumOff val="40000"/>
            </a:srgbClr>
          </a:solidFill>
          <a:ln w="31750" cap="rnd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5B5A39-A688-4B73-A44A-07998BF6BFEA}"/>
              </a:ext>
            </a:extLst>
          </p:cNvPr>
          <p:cNvSpPr/>
          <p:nvPr/>
        </p:nvSpPr>
        <p:spPr>
          <a:xfrm>
            <a:off x="1158930" y="1260204"/>
            <a:ext cx="7815392" cy="4623761"/>
          </a:xfrm>
          <a:prstGeom prst="roundRect">
            <a:avLst/>
          </a:prstGeom>
          <a:solidFill>
            <a:srgbClr val="31B4E6">
              <a:lumMod val="20000"/>
              <a:lumOff val="80000"/>
            </a:srgbClr>
          </a:solidFill>
          <a:ln w="31750" cap="rnd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548A3E-73E0-4850-8244-89313BCDD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85916"/>
              </p:ext>
            </p:extLst>
          </p:nvPr>
        </p:nvGraphicFramePr>
        <p:xfrm>
          <a:off x="1510801" y="1388920"/>
          <a:ext cx="7202125" cy="4224745"/>
        </p:xfrm>
        <a:graphic>
          <a:graphicData uri="http://schemas.openxmlformats.org/drawingml/2006/table">
            <a:tbl>
              <a:tblPr/>
              <a:tblGrid>
                <a:gridCol w="505159">
                  <a:extLst>
                    <a:ext uri="{9D8B030D-6E8A-4147-A177-3AD203B41FA5}">
                      <a16:colId xmlns:a16="http://schemas.microsoft.com/office/drawing/2014/main" val="1477854596"/>
                    </a:ext>
                  </a:extLst>
                </a:gridCol>
                <a:gridCol w="1193138">
                  <a:extLst>
                    <a:ext uri="{9D8B030D-6E8A-4147-A177-3AD203B41FA5}">
                      <a16:colId xmlns:a16="http://schemas.microsoft.com/office/drawing/2014/main" val="1207004448"/>
                    </a:ext>
                  </a:extLst>
                </a:gridCol>
                <a:gridCol w="3483192">
                  <a:extLst>
                    <a:ext uri="{9D8B030D-6E8A-4147-A177-3AD203B41FA5}">
                      <a16:colId xmlns:a16="http://schemas.microsoft.com/office/drawing/2014/main" val="755482122"/>
                    </a:ext>
                  </a:extLst>
                </a:gridCol>
                <a:gridCol w="904475">
                  <a:extLst>
                    <a:ext uri="{9D8B030D-6E8A-4147-A177-3AD203B41FA5}">
                      <a16:colId xmlns:a16="http://schemas.microsoft.com/office/drawing/2014/main" val="1330868143"/>
                    </a:ext>
                  </a:extLst>
                </a:gridCol>
                <a:gridCol w="1116161">
                  <a:extLst>
                    <a:ext uri="{9D8B030D-6E8A-4147-A177-3AD203B41FA5}">
                      <a16:colId xmlns:a16="http://schemas.microsoft.com/office/drawing/2014/main" val="261124970"/>
                    </a:ext>
                  </a:extLst>
                </a:gridCol>
              </a:tblGrid>
              <a:tr h="26404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DAFTAR MATA KULIAH SEMESTER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99754"/>
                  </a:ext>
                </a:extLst>
              </a:tr>
              <a:tr h="2640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587815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 Mata Kuliah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Sifat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5590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IS-133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Aplikasi Statistika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2058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IS-232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for Data 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04242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IS-233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 Komputer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496630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IS-234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 Basis Data Relasional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40038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IS-235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Manajemen Organisasi dan Bisnis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14826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for Business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08187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Bahasa Indonesia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930206"/>
                  </a:ext>
                </a:extLst>
              </a:tr>
              <a:tr h="528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G1-131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Computer and Communication Skills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83395"/>
                  </a:ext>
                </a:extLst>
              </a:tr>
              <a:tr h="352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SKS SEMESTER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21382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60988-F0A0-4E26-A504-2A0756F1A914}"/>
              </a:ext>
            </a:extLst>
          </p:cNvPr>
          <p:cNvSpPr/>
          <p:nvPr/>
        </p:nvSpPr>
        <p:spPr>
          <a:xfrm>
            <a:off x="10002481" y="4924697"/>
            <a:ext cx="1332411" cy="355470"/>
          </a:xfrm>
          <a:prstGeom prst="roundRect">
            <a:avLst/>
          </a:prstGeom>
          <a:solidFill>
            <a:srgbClr val="FFFF00"/>
          </a:solidFill>
          <a:ln w="15875" cap="rnd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Database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1F66EE-8B44-454E-99AD-B603A72C89D0}"/>
              </a:ext>
            </a:extLst>
          </p:cNvPr>
          <p:cNvSpPr/>
          <p:nvPr/>
        </p:nvSpPr>
        <p:spPr>
          <a:xfrm>
            <a:off x="10002480" y="4045131"/>
            <a:ext cx="1332411" cy="355470"/>
          </a:xfrm>
          <a:prstGeom prst="roundRect">
            <a:avLst/>
          </a:prstGeom>
          <a:solidFill>
            <a:srgbClr val="31B4E6">
              <a:lumMod val="40000"/>
              <a:lumOff val="60000"/>
            </a:srgbClr>
          </a:solidFill>
          <a:ln w="15875" cap="rnd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EC39D5-4254-496F-A55B-F78BD0D831FF}"/>
              </a:ext>
            </a:extLst>
          </p:cNvPr>
          <p:cNvSpPr/>
          <p:nvPr/>
        </p:nvSpPr>
        <p:spPr>
          <a:xfrm>
            <a:off x="10002479" y="3197626"/>
            <a:ext cx="1332411" cy="355470"/>
          </a:xfrm>
          <a:prstGeom prst="roundRect">
            <a:avLst/>
          </a:prstGeom>
          <a:solidFill>
            <a:srgbClr val="00B050"/>
          </a:solidFill>
          <a:ln w="15875" cap="rnd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Record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2360A9-5BCC-40D3-9F10-BB39901488E6}"/>
              </a:ext>
            </a:extLst>
          </p:cNvPr>
          <p:cNvSpPr/>
          <p:nvPr/>
        </p:nvSpPr>
        <p:spPr>
          <a:xfrm>
            <a:off x="10002478" y="2363184"/>
            <a:ext cx="1332411" cy="355470"/>
          </a:xfrm>
          <a:prstGeom prst="roundRect">
            <a:avLst/>
          </a:prstGeom>
          <a:solidFill>
            <a:srgbClr val="E833BF">
              <a:lumMod val="60000"/>
              <a:lumOff val="40000"/>
            </a:srgbClr>
          </a:solidFill>
          <a:ln w="15875" cap="rnd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Field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56AD50-A21E-4748-8ED4-EEEE87C8761A}"/>
              </a:ext>
            </a:extLst>
          </p:cNvPr>
          <p:cNvSpPr/>
          <p:nvPr/>
        </p:nvSpPr>
        <p:spPr>
          <a:xfrm>
            <a:off x="10002477" y="1577833"/>
            <a:ext cx="1332411" cy="355470"/>
          </a:xfrm>
          <a:prstGeom prst="roundRect">
            <a:avLst/>
          </a:prstGeom>
          <a:solidFill>
            <a:srgbClr val="31B4E6">
              <a:lumMod val="75000"/>
            </a:srgbClr>
          </a:solidFill>
          <a:ln w="15875" cap="rnd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C7FDD6-F902-450D-BE9A-1D7317C71AE0}"/>
              </a:ext>
            </a:extLst>
          </p:cNvPr>
          <p:cNvSpPr/>
          <p:nvPr/>
        </p:nvSpPr>
        <p:spPr>
          <a:xfrm>
            <a:off x="1449978" y="2323995"/>
            <a:ext cx="470263" cy="262451"/>
          </a:xfrm>
          <a:prstGeom prst="ellipse">
            <a:avLst/>
          </a:prstGeom>
          <a:noFill/>
          <a:ln w="19050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959601-008F-45C0-9998-DD5493D115A7}"/>
              </a:ext>
            </a:extLst>
          </p:cNvPr>
          <p:cNvSpPr/>
          <p:nvPr/>
        </p:nvSpPr>
        <p:spPr>
          <a:xfrm>
            <a:off x="2151019" y="2685403"/>
            <a:ext cx="866501" cy="292928"/>
          </a:xfrm>
          <a:prstGeom prst="ellipse">
            <a:avLst/>
          </a:prstGeom>
          <a:noFill/>
          <a:ln w="19050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436EB0-E0CB-4592-80F8-FF083A904ED1}"/>
              </a:ext>
            </a:extLst>
          </p:cNvPr>
          <p:cNvSpPr/>
          <p:nvPr/>
        </p:nvSpPr>
        <p:spPr>
          <a:xfrm>
            <a:off x="3061070" y="3020684"/>
            <a:ext cx="2151009" cy="284219"/>
          </a:xfrm>
          <a:prstGeom prst="ellipse">
            <a:avLst/>
          </a:prstGeom>
          <a:noFill/>
          <a:ln w="19050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6CC8B6-E23E-423B-844A-1D6FE02CD24E}"/>
              </a:ext>
            </a:extLst>
          </p:cNvPr>
          <p:cNvSpPr/>
          <p:nvPr/>
        </p:nvSpPr>
        <p:spPr>
          <a:xfrm>
            <a:off x="6905908" y="2672340"/>
            <a:ext cx="470263" cy="262451"/>
          </a:xfrm>
          <a:prstGeom prst="ellipse">
            <a:avLst/>
          </a:prstGeom>
          <a:noFill/>
          <a:ln w="19050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55B5D8-FB54-45E4-8D45-AC7544633080}"/>
              </a:ext>
            </a:extLst>
          </p:cNvPr>
          <p:cNvSpPr/>
          <p:nvPr/>
        </p:nvSpPr>
        <p:spPr>
          <a:xfrm>
            <a:off x="7724521" y="1949530"/>
            <a:ext cx="866501" cy="292928"/>
          </a:xfrm>
          <a:prstGeom prst="ellipse">
            <a:avLst/>
          </a:prstGeom>
          <a:noFill/>
          <a:ln w="19050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5ABEC51-18F5-499A-BF24-1784742FA905}"/>
              </a:ext>
            </a:extLst>
          </p:cNvPr>
          <p:cNvSpPr/>
          <p:nvPr/>
        </p:nvSpPr>
        <p:spPr>
          <a:xfrm>
            <a:off x="1423854" y="2468880"/>
            <a:ext cx="901336" cy="564868"/>
          </a:xfrm>
          <a:prstGeom prst="arc">
            <a:avLst/>
          </a:prstGeom>
          <a:noFill/>
          <a:ln w="9525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783F4D0-CD3D-4953-A0B2-CE7EC35EB3D5}"/>
              </a:ext>
            </a:extLst>
          </p:cNvPr>
          <p:cNvSpPr/>
          <p:nvPr/>
        </p:nvSpPr>
        <p:spPr>
          <a:xfrm>
            <a:off x="2464529" y="2791099"/>
            <a:ext cx="901336" cy="564868"/>
          </a:xfrm>
          <a:prstGeom prst="arc">
            <a:avLst/>
          </a:prstGeom>
          <a:noFill/>
          <a:ln w="9525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4B7DDCD5-9EB1-494F-A011-DE26B78D76F6}"/>
              </a:ext>
            </a:extLst>
          </p:cNvPr>
          <p:cNvSpPr/>
          <p:nvPr/>
        </p:nvSpPr>
        <p:spPr>
          <a:xfrm rot="20695736">
            <a:off x="3418115" y="2861344"/>
            <a:ext cx="3587928" cy="905687"/>
          </a:xfrm>
          <a:prstGeom prst="arc">
            <a:avLst>
              <a:gd name="adj1" fmla="val 12854164"/>
              <a:gd name="adj2" fmla="val 53625"/>
            </a:avLst>
          </a:prstGeom>
          <a:noFill/>
          <a:ln w="9525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6D42BDF-D445-4785-9D70-AF41F38ED6F3}"/>
              </a:ext>
            </a:extLst>
          </p:cNvPr>
          <p:cNvSpPr/>
          <p:nvPr/>
        </p:nvSpPr>
        <p:spPr>
          <a:xfrm flipV="1">
            <a:off x="6570617" y="1632853"/>
            <a:ext cx="1306286" cy="1059674"/>
          </a:xfrm>
          <a:prstGeom prst="arc">
            <a:avLst/>
          </a:prstGeom>
          <a:noFill/>
          <a:ln w="9525" cap="rnd" cmpd="sng" algn="ctr">
            <a:solidFill>
              <a:srgbClr val="31B4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EF79A1-9407-4629-BBAD-0996FD975A2C}"/>
              </a:ext>
            </a:extLst>
          </p:cNvPr>
          <p:cNvSpPr/>
          <p:nvPr/>
        </p:nvSpPr>
        <p:spPr>
          <a:xfrm>
            <a:off x="6932034" y="1457663"/>
            <a:ext cx="457180" cy="4127863"/>
          </a:xfrm>
          <a:prstGeom prst="roundRect">
            <a:avLst/>
          </a:prstGeom>
          <a:noFill/>
          <a:ln w="28575" cap="rnd" cmpd="sng" algn="ctr">
            <a:solidFill>
              <a:srgbClr val="E833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334E10-2AC0-4FE8-A377-E369FD02E7B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89214" y="1481245"/>
            <a:ext cx="2613264" cy="1059674"/>
          </a:xfrm>
          <a:prstGeom prst="line">
            <a:avLst/>
          </a:prstGeom>
          <a:noFill/>
          <a:ln w="28575" cap="rnd" cmpd="sng" algn="ctr">
            <a:solidFill>
              <a:srgbClr val="E833BF"/>
            </a:solidFill>
            <a:prstDash val="solid"/>
          </a:ln>
          <a:effectLst/>
        </p:spPr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C8E423-844A-4F6A-A628-0446CB3FC19F}"/>
              </a:ext>
            </a:extLst>
          </p:cNvPr>
          <p:cNvSpPr/>
          <p:nvPr/>
        </p:nvSpPr>
        <p:spPr>
          <a:xfrm>
            <a:off x="1239140" y="3072937"/>
            <a:ext cx="7586997" cy="231966"/>
          </a:xfrm>
          <a:prstGeom prst="roundRect">
            <a:avLst/>
          </a:prstGeom>
          <a:noFill/>
          <a:ln w="31750" cap="rnd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BAA3D7-6851-4C31-B491-CB57F6502F9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861194" y="3175120"/>
            <a:ext cx="1141285" cy="200241"/>
          </a:xfrm>
          <a:prstGeom prst="line">
            <a:avLst/>
          </a:prstGeom>
          <a:noFill/>
          <a:ln w="31750" cap="rnd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2657BD-1306-4A16-BE45-34F87FEADA7F}"/>
              </a:ext>
            </a:extLst>
          </p:cNvPr>
          <p:cNvCxnSpPr>
            <a:cxnSpLocks/>
          </p:cNvCxnSpPr>
          <p:nvPr/>
        </p:nvCxnSpPr>
        <p:spPr>
          <a:xfrm>
            <a:off x="8966525" y="4339412"/>
            <a:ext cx="1035952" cy="0"/>
          </a:xfrm>
          <a:prstGeom prst="line">
            <a:avLst/>
          </a:prstGeom>
          <a:noFill/>
          <a:ln w="31750" cap="rnd" cmpd="sng" algn="ctr">
            <a:solidFill>
              <a:srgbClr val="353535">
                <a:shade val="90000"/>
              </a:srgbClr>
            </a:solidFill>
            <a:prstDash val="dashDot"/>
          </a:ln>
          <a:effectLst/>
        </p:spPr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CE35253-92F5-4C3C-8AEE-BE554B65B7D7}"/>
              </a:ext>
            </a:extLst>
          </p:cNvPr>
          <p:cNvSpPr/>
          <p:nvPr/>
        </p:nvSpPr>
        <p:spPr>
          <a:xfrm>
            <a:off x="8953462" y="5042262"/>
            <a:ext cx="1035952" cy="232294"/>
          </a:xfrm>
          <a:prstGeom prst="rightArrow">
            <a:avLst/>
          </a:prstGeom>
          <a:solidFill>
            <a:srgbClr val="FF0000"/>
          </a:solidFill>
          <a:ln w="15875" cap="rnd" cmpd="sng" algn="ctr">
            <a:solidFill>
              <a:srgbClr val="35353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63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66615" y="996356"/>
            <a:ext cx="11355456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TIPE DATA</a:t>
            </a:r>
            <a:endParaRPr lang="id-ID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d-ID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D98D0-5174-42D8-8E64-42C649D3F033}"/>
              </a:ext>
            </a:extLst>
          </p:cNvPr>
          <p:cNvSpPr txBox="1"/>
          <p:nvPr/>
        </p:nvSpPr>
        <p:spPr>
          <a:xfrm>
            <a:off x="666615" y="1773740"/>
            <a:ext cx="10437223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 umum data dapat dikelompokkan sbb:</a:t>
            </a:r>
          </a:p>
          <a:p>
            <a:pPr marL="457200" indent="-457200" defTabSz="457200">
              <a:buFont typeface="+mj-lt"/>
              <a:buAutoNum type="alphaUcPeriod"/>
            </a:pP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Sederhana</a:t>
            </a:r>
          </a:p>
          <a:p>
            <a:pPr marL="804863" indent="-268288" defTabSz="457200">
              <a:buFont typeface="+mj-lt"/>
              <a:buAutoNum type="alphaLcParenR"/>
            </a:pP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Tunggal	: </a:t>
            </a:r>
            <a:r>
              <a:rPr lang="en-US" sz="2000" i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Integer, Real, Character, Boolean</a:t>
            </a:r>
          </a:p>
          <a:p>
            <a:pPr marL="804863" indent="-268288" defTabSz="457200">
              <a:buFont typeface="+mj-lt"/>
              <a:buAutoNum type="alphaLcParenR"/>
            </a:pP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Majemuk	: </a:t>
            </a:r>
            <a:r>
              <a:rPr lang="en-US" sz="2000" i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pPr defTabSz="457200"/>
            <a:endParaRPr lang="en-US" sz="200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defTabSz="457200">
              <a:buFont typeface="+mj-lt"/>
              <a:buAutoNum type="alphaUcPeriod" startAt="2"/>
            </a:pP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Terstruktur (Struktur Data)</a:t>
            </a:r>
          </a:p>
          <a:p>
            <a:pPr defTabSz="457200"/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Data Sederhana	: </a:t>
            </a:r>
            <a:r>
              <a:rPr lang="en-US" sz="2000" i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000" i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</a:p>
          <a:p>
            <a:pPr defTabSz="457200"/>
            <a:endParaRPr lang="en-US" sz="90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457200"/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Data Majemuk	:</a:t>
            </a:r>
          </a:p>
          <a:p>
            <a:pPr marL="893763" indent="-357188" defTabSz="457200">
              <a:buFont typeface="+mj-lt"/>
              <a:buAutoNum type="alphaLcParenR"/>
            </a:pP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Linier			: </a:t>
            </a:r>
            <a:r>
              <a:rPr lang="en-US" sz="2000" i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List, Stack, Queue</a:t>
            </a:r>
          </a:p>
          <a:p>
            <a:pPr marL="893763" indent="-357188" defTabSz="457200">
              <a:buFont typeface="+mj-lt"/>
              <a:buAutoNum type="alphaLcParenR"/>
            </a:pPr>
            <a:r>
              <a:rPr lang="en-US" sz="200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Linier		: </a:t>
            </a:r>
            <a:r>
              <a:rPr lang="en-US" sz="2000" i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Tree, Binary Tree, General Tree, Graph</a:t>
            </a:r>
          </a:p>
        </p:txBody>
      </p:sp>
    </p:spTree>
    <p:extLst>
      <p:ext uri="{BB962C8B-B14F-4D97-AF65-F5344CB8AC3E}">
        <p14:creationId xmlns:p14="http://schemas.microsoft.com/office/powerpoint/2010/main" val="66554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506471" y="576344"/>
            <a:ext cx="10312541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TIPE DATA</a:t>
            </a:r>
            <a:endParaRPr lang="id-ID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d-ID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BAB36-129C-484E-A775-CA628767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39" y="1595437"/>
            <a:ext cx="6905211" cy="37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9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66615" y="996356"/>
            <a:ext cx="11355456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Tipe Data Sederhana (Data Tunggal)</a:t>
            </a:r>
          </a:p>
          <a:p>
            <a:endParaRPr lang="id-ID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67001B8-AF6E-4F17-A02E-198B09B22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3544"/>
              </p:ext>
            </p:extLst>
          </p:nvPr>
        </p:nvGraphicFramePr>
        <p:xfrm>
          <a:off x="666615" y="1918217"/>
          <a:ext cx="11390812" cy="2509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61576">
                  <a:extLst>
                    <a:ext uri="{9D8B030D-6E8A-4147-A177-3AD203B41FA5}">
                      <a16:colId xmlns:a16="http://schemas.microsoft.com/office/drawing/2014/main" val="1392543626"/>
                    </a:ext>
                  </a:extLst>
                </a:gridCol>
                <a:gridCol w="5013456">
                  <a:extLst>
                    <a:ext uri="{9D8B030D-6E8A-4147-A177-3AD203B41FA5}">
                      <a16:colId xmlns:a16="http://schemas.microsoft.com/office/drawing/2014/main" val="1720219756"/>
                    </a:ext>
                  </a:extLst>
                </a:gridCol>
                <a:gridCol w="1977267">
                  <a:extLst>
                    <a:ext uri="{9D8B030D-6E8A-4147-A177-3AD203B41FA5}">
                      <a16:colId xmlns:a16="http://schemas.microsoft.com/office/drawing/2014/main" val="866250759"/>
                    </a:ext>
                  </a:extLst>
                </a:gridCol>
                <a:gridCol w="3138513">
                  <a:extLst>
                    <a:ext uri="{9D8B030D-6E8A-4147-A177-3AD203B41FA5}">
                      <a16:colId xmlns:a16="http://schemas.microsoft.com/office/drawing/2014/main" val="378038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Tipe Data</a:t>
                      </a:r>
                    </a:p>
                    <a:p>
                      <a:pPr algn="ctr"/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Penjelasan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2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Integer</a:t>
                      </a:r>
                      <a:endParaRPr lang="en-US" sz="1800" b="1">
                        <a:latin typeface="Candara" panose="020E05020303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Bilangan bulat (bukan bilangan decimal)</a:t>
                      </a:r>
                      <a:endParaRPr lang="en-US" sz="1800">
                        <a:latin typeface="Candara" panose="020E05020303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+, -, /, *</a:t>
                      </a:r>
                      <a:endParaRPr lang="en-US" sz="1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…-2; -1; 0; 1; 2…</a:t>
                      </a:r>
                      <a:endParaRPr lang="en-US" sz="1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51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Real</a:t>
                      </a:r>
                      <a:endParaRPr lang="en-US" sz="1800" b="1">
                        <a:latin typeface="Candara" panose="020E05020303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Berupa bilangan decimal atau berpangkat atau pecahan</a:t>
                      </a:r>
                      <a:endParaRPr lang="en-US" sz="1800">
                        <a:latin typeface="Candara" panose="020E05020303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+, -, /, *</a:t>
                      </a:r>
                      <a:endParaRPr lang="en-US" sz="1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-8; 3⁴; 0,16; ¾… </a:t>
                      </a:r>
                      <a:endParaRPr lang="en-US" sz="1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4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Character</a:t>
                      </a:r>
                      <a:endParaRPr lang="en-US" sz="1800" b="1">
                        <a:latin typeface="Candara" panose="020E05020303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Huruf besar/ kecil, angka, karakter khusus ataupun yang tidak terlihat (satu huruf).</a:t>
                      </a:r>
                      <a:endParaRPr lang="en-US" sz="1800">
                        <a:latin typeface="Candara" panose="020E05020303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A-Z; a-z; ?; %; 0-9; enter; spasi…</a:t>
                      </a:r>
                      <a:endParaRPr lang="en-US" sz="1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34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Boolean</a:t>
                      </a:r>
                      <a:endParaRPr lang="en-US" sz="1800" b="1">
                        <a:latin typeface="Candara" panose="020E05020303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Bernilai benar atau salah</a:t>
                      </a:r>
                      <a:endParaRPr lang="en-US" sz="1800">
                        <a:latin typeface="Candara" panose="020E05020303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And, Or, Not</a:t>
                      </a:r>
                      <a:endParaRPr lang="en-US" sz="1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 dan 0 (True &amp; False)</a:t>
                      </a:r>
                      <a:endParaRPr lang="en-US" sz="18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864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69929" y="853927"/>
            <a:ext cx="11355456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Contoh: Tipe Data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Bilangan</a:t>
            </a:r>
            <a:r>
              <a:rPr lang="id-ID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Boolean</a:t>
            </a:r>
          </a:p>
          <a:p>
            <a:endParaRPr lang="id-ID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78823E5-7D2E-45D3-9651-68163E6A5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44909"/>
              </p:ext>
            </p:extLst>
          </p:nvPr>
        </p:nvGraphicFramePr>
        <p:xfrm>
          <a:off x="300985" y="1959116"/>
          <a:ext cx="20247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2974501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593693570"/>
                    </a:ext>
                  </a:extLst>
                </a:gridCol>
                <a:gridCol w="757650">
                  <a:extLst>
                    <a:ext uri="{9D8B030D-6E8A-4147-A177-3AD203B41FA5}">
                      <a16:colId xmlns:a16="http://schemas.microsoft.com/office/drawing/2014/main" val="319385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6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4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8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519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53644D-CEA5-48EA-88F2-F38F80206E0E}"/>
              </a:ext>
            </a:extLst>
          </p:cNvPr>
          <p:cNvSpPr txBox="1"/>
          <p:nvPr/>
        </p:nvSpPr>
        <p:spPr>
          <a:xfrm>
            <a:off x="9966393" y="5359502"/>
            <a:ext cx="205567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Keterangan :</a:t>
            </a:r>
          </a:p>
          <a:p>
            <a:r>
              <a:rPr lang="en-US"/>
              <a:t>1 = True</a:t>
            </a:r>
          </a:p>
          <a:p>
            <a:r>
              <a:rPr lang="en-US"/>
              <a:t>0 = False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1CC6DC80-281E-4D48-B93C-CFFEA776E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93568"/>
              </p:ext>
            </p:extLst>
          </p:nvPr>
        </p:nvGraphicFramePr>
        <p:xfrm>
          <a:off x="300985" y="4117460"/>
          <a:ext cx="205567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1015">
                  <a:extLst>
                    <a:ext uri="{9D8B030D-6E8A-4147-A177-3AD203B41FA5}">
                      <a16:colId xmlns:a16="http://schemas.microsoft.com/office/drawing/2014/main" val="2132974501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593693570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319385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6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4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8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5198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026F6E92-C19C-4FB1-97C6-F5C10BE2C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9948"/>
              </p:ext>
            </p:extLst>
          </p:nvPr>
        </p:nvGraphicFramePr>
        <p:xfrm>
          <a:off x="7447167" y="1959116"/>
          <a:ext cx="153177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1848">
                  <a:extLst>
                    <a:ext uri="{9D8B030D-6E8A-4147-A177-3AD203B41FA5}">
                      <a16:colId xmlns:a16="http://schemas.microsoft.com/office/drawing/2014/main" val="2132974501"/>
                    </a:ext>
                  </a:extLst>
                </a:gridCol>
                <a:gridCol w="739928">
                  <a:extLst>
                    <a:ext uri="{9D8B030D-6E8A-4147-A177-3AD203B41FA5}">
                      <a16:colId xmlns:a16="http://schemas.microsoft.com/office/drawing/2014/main" val="59369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6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4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20847E-D04D-4B4E-942B-35B546304904}"/>
              </a:ext>
            </a:extLst>
          </p:cNvPr>
          <p:cNvSpPr txBox="1"/>
          <p:nvPr/>
        </p:nvSpPr>
        <p:spPr>
          <a:xfrm>
            <a:off x="169929" y="1435213"/>
            <a:ext cx="692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Operator juga jenis data logical, Anggota (true = 1 dan false = 0)</a:t>
            </a:r>
            <a:endParaRPr lang="id-ID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F038F6-C615-4D3D-B1C7-64AF3D66150E}"/>
              </a:ext>
            </a:extLst>
          </p:cNvPr>
          <p:cNvSpPr txBox="1"/>
          <p:nvPr/>
        </p:nvSpPr>
        <p:spPr>
          <a:xfrm>
            <a:off x="2356662" y="1906482"/>
            <a:ext cx="536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Operator And </a:t>
            </a:r>
            <a:r>
              <a:rPr lang="en-US" sz="2000" b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(&amp;&amp;) 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akan menghasilkan nilai true, jika kedua operand bernilai ture</a:t>
            </a:r>
            <a:endParaRPr lang="id-ID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32D03-EFE6-4F2D-88D5-D85354A580FC}"/>
              </a:ext>
            </a:extLst>
          </p:cNvPr>
          <p:cNvSpPr txBox="1"/>
          <p:nvPr/>
        </p:nvSpPr>
        <p:spPr>
          <a:xfrm>
            <a:off x="2356662" y="4059787"/>
            <a:ext cx="536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Operator OR </a:t>
            </a:r>
            <a:r>
              <a:rPr lang="en-US" sz="2000" b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(||) 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akan menghasilkan nilai true, jika salah satu operand bernilai ture</a:t>
            </a:r>
            <a:endParaRPr lang="id-ID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9BCF02-42E1-49CD-B906-7DFDDE848B3C}"/>
              </a:ext>
            </a:extLst>
          </p:cNvPr>
          <p:cNvSpPr txBox="1"/>
          <p:nvPr/>
        </p:nvSpPr>
        <p:spPr>
          <a:xfrm>
            <a:off x="8978943" y="1821045"/>
            <a:ext cx="304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Operator Not </a:t>
            </a:r>
            <a:r>
              <a:rPr lang="en-US" sz="2000" b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(!) 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kebalikan dari nilai yang dikandung didalamnya, jika awal true maka operasi NOT menjadi False</a:t>
            </a:r>
            <a:endParaRPr lang="id-ID" sz="20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1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392171" y="688243"/>
            <a:ext cx="11355456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Relasional :</a:t>
            </a:r>
            <a:endParaRPr lang="id-ID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d-ID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D534DB-94D0-4708-A958-48E60CF7506A}"/>
              </a:ext>
            </a:extLst>
          </p:cNvPr>
          <p:cNvSpPr/>
          <p:nvPr/>
        </p:nvSpPr>
        <p:spPr>
          <a:xfrm>
            <a:off x="1392171" y="1279713"/>
            <a:ext cx="6096000" cy="43747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Candara" panose="020E0502030303020204" pitchFamily="34" charset="0"/>
              </a:rPr>
              <a:t>Operator Relasional </a:t>
            </a:r>
            <a:r>
              <a:rPr lang="en-US" sz="200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sz="2000">
                <a:latin typeface="Candara" panose="020E0502030303020204" pitchFamily="34" charset="0"/>
              </a:rPr>
              <a:t> Menghasilkan nilai </a:t>
            </a:r>
            <a:r>
              <a:rPr lang="en-US" sz="2000" b="1" i="1">
                <a:latin typeface="Candara" panose="020E0502030303020204" pitchFamily="34" charset="0"/>
              </a:rPr>
              <a:t>boolean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Candara" panose="020E0502030303020204" pitchFamily="34" charset="0"/>
              </a:rPr>
              <a:t>Operator :</a:t>
            </a:r>
          </a:p>
          <a:p>
            <a:pPr>
              <a:lnSpc>
                <a:spcPct val="150000"/>
              </a:lnSpc>
            </a:pPr>
            <a:r>
              <a:rPr lang="en-US" sz="2400"/>
              <a:t>&lt; (lebih kecil)</a:t>
            </a:r>
          </a:p>
          <a:p>
            <a:pPr>
              <a:lnSpc>
                <a:spcPct val="150000"/>
              </a:lnSpc>
            </a:pPr>
            <a:r>
              <a:rPr lang="en-US" sz="2400"/>
              <a:t>≤ (lebih kecil sama dengan)</a:t>
            </a:r>
          </a:p>
          <a:p>
            <a:pPr>
              <a:lnSpc>
                <a:spcPct val="150000"/>
              </a:lnSpc>
            </a:pPr>
            <a:r>
              <a:rPr lang="en-US" sz="2400"/>
              <a:t>&gt; (lebih besar)</a:t>
            </a:r>
          </a:p>
          <a:p>
            <a:pPr>
              <a:lnSpc>
                <a:spcPct val="150000"/>
              </a:lnSpc>
            </a:pPr>
            <a:r>
              <a:rPr lang="en-US" sz="2400"/>
              <a:t>≥ (lebih besar sama dengan)</a:t>
            </a:r>
          </a:p>
          <a:p>
            <a:pPr>
              <a:lnSpc>
                <a:spcPct val="150000"/>
              </a:lnSpc>
            </a:pPr>
            <a:r>
              <a:rPr lang="en-US" sz="2400"/>
              <a:t>= (sama dengan)</a:t>
            </a:r>
          </a:p>
          <a:p>
            <a:pPr>
              <a:lnSpc>
                <a:spcPct val="150000"/>
              </a:lnSpc>
            </a:pPr>
            <a:r>
              <a:rPr lang="en-US" sz="2400"/>
              <a:t>≠ (tidak sama dengan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02938-C136-4A8B-B10F-A5C2DD8C554F}"/>
              </a:ext>
            </a:extLst>
          </p:cNvPr>
          <p:cNvSpPr/>
          <p:nvPr/>
        </p:nvSpPr>
        <p:spPr>
          <a:xfrm>
            <a:off x="5764695" y="1891434"/>
            <a:ext cx="5628861" cy="261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>
                <a:latin typeface="Candara" panose="020E0502030303020204" pitchFamily="34" charset="0"/>
              </a:rPr>
              <a:t>Contoh Operasi perbandingan </a:t>
            </a:r>
            <a:r>
              <a:rPr lang="it-IT" sz="2400">
                <a:latin typeface="Candara" panose="020E0502030303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it-IT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&lt; 8				           (true)</a:t>
            </a:r>
          </a:p>
          <a:p>
            <a:pPr>
              <a:lnSpc>
                <a:spcPct val="150000"/>
              </a:lnSpc>
            </a:pPr>
            <a:r>
              <a:rPr lang="it-IT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68 &gt; 91				(false)</a:t>
            </a:r>
          </a:p>
          <a:p>
            <a:pPr>
              <a:lnSpc>
                <a:spcPct val="150000"/>
              </a:lnSpc>
            </a:pPr>
            <a:r>
              <a:rPr lang="it-IT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 = 30				(true)</a:t>
            </a:r>
          </a:p>
          <a:p>
            <a:pPr>
              <a:lnSpc>
                <a:spcPct val="150000"/>
              </a:lnSpc>
            </a:pPr>
            <a:r>
              <a:rPr lang="it-IT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(24 div 3) ≠ 8 			(false)</a:t>
            </a:r>
          </a:p>
        </p:txBody>
      </p:sp>
    </p:spTree>
    <p:extLst>
      <p:ext uri="{BB962C8B-B14F-4D97-AF65-F5344CB8AC3E}">
        <p14:creationId xmlns:p14="http://schemas.microsoft.com/office/powerpoint/2010/main" val="22650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544285" y="854269"/>
            <a:ext cx="92556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Tipe Data Sederhana (Data Majemuk)</a:t>
            </a:r>
          </a:p>
          <a:p>
            <a:endParaRPr lang="id-ID" sz="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9944CC4-AC20-4DCB-9E89-83E2E0873450}"/>
              </a:ext>
            </a:extLst>
          </p:cNvPr>
          <p:cNvGraphicFramePr>
            <a:graphicFrameLocks noGrp="1"/>
          </p:cNvGraphicFramePr>
          <p:nvPr/>
        </p:nvGraphicFramePr>
        <p:xfrm>
          <a:off x="544285" y="1489566"/>
          <a:ext cx="11103429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4211">
                  <a:extLst>
                    <a:ext uri="{9D8B030D-6E8A-4147-A177-3AD203B41FA5}">
                      <a16:colId xmlns:a16="http://schemas.microsoft.com/office/drawing/2014/main" val="1392543626"/>
                    </a:ext>
                  </a:extLst>
                </a:gridCol>
                <a:gridCol w="3930121">
                  <a:extLst>
                    <a:ext uri="{9D8B030D-6E8A-4147-A177-3AD203B41FA5}">
                      <a16:colId xmlns:a16="http://schemas.microsoft.com/office/drawing/2014/main" val="1720219756"/>
                    </a:ext>
                  </a:extLst>
                </a:gridCol>
                <a:gridCol w="2967635">
                  <a:extLst>
                    <a:ext uri="{9D8B030D-6E8A-4147-A177-3AD203B41FA5}">
                      <a16:colId xmlns:a16="http://schemas.microsoft.com/office/drawing/2014/main" val="866250759"/>
                    </a:ext>
                  </a:extLst>
                </a:gridCol>
                <a:gridCol w="2871462">
                  <a:extLst>
                    <a:ext uri="{9D8B030D-6E8A-4147-A177-3AD203B41FA5}">
                      <a16:colId xmlns:a16="http://schemas.microsoft.com/office/drawing/2014/main" val="378038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Tipe Data</a:t>
                      </a:r>
                      <a:endParaRPr lang="en-US" sz="200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Penjelasan</a:t>
                      </a:r>
                      <a:endParaRPr lang="en-US" sz="200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Operasi</a:t>
                      </a:r>
                      <a:endParaRPr lang="en-US" sz="200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Contoh</a:t>
                      </a:r>
                      <a:endParaRPr lang="en-US" sz="200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String</a:t>
                      </a:r>
                      <a:endParaRPr lang="en-US" sz="200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Kumpulan huruf, angka dan symbol khusus lainnya</a:t>
                      </a:r>
                      <a:endParaRPr lang="en-US" sz="200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Length, Delete, Insert Concatenation, Substring.</a:t>
                      </a:r>
                      <a:endParaRPr lang="en-US" sz="200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Jambu; ½ kg; &amp;; %; &gt;; @; $</a:t>
                      </a:r>
                      <a:endParaRPr lang="en-US" sz="200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51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2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60EAA4C4-595A-49D4-AADB-8582FCD1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45731"/>
              </p:ext>
            </p:extLst>
          </p:nvPr>
        </p:nvGraphicFramePr>
        <p:xfrm>
          <a:off x="426037" y="2035023"/>
          <a:ext cx="11023841" cy="330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1548">
                  <a:extLst>
                    <a:ext uri="{9D8B030D-6E8A-4147-A177-3AD203B41FA5}">
                      <a16:colId xmlns:a16="http://schemas.microsoft.com/office/drawing/2014/main" val="2932577931"/>
                    </a:ext>
                  </a:extLst>
                </a:gridCol>
                <a:gridCol w="4938639">
                  <a:extLst>
                    <a:ext uri="{9D8B030D-6E8A-4147-A177-3AD203B41FA5}">
                      <a16:colId xmlns:a16="http://schemas.microsoft.com/office/drawing/2014/main" val="2793601635"/>
                    </a:ext>
                  </a:extLst>
                </a:gridCol>
                <a:gridCol w="4003654">
                  <a:extLst>
                    <a:ext uri="{9D8B030D-6E8A-4147-A177-3AD203B41FA5}">
                      <a16:colId xmlns:a16="http://schemas.microsoft.com/office/drawing/2014/main" val="167930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Penjelasan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9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Menghitung panjang string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LEN(“madu murni”)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2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DEL(S,A,P)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Menghapus string S yang panjangnya P, berawal dari posisi ke 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DEL(“matahari”,3,4) = “mari”</a:t>
                      </a:r>
                    </a:p>
                    <a:p>
                      <a:r>
                        <a:rPr lang="en-US"/>
                        <a:t>(hapus kata “taha”)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0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CONCAT(S1,S2)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Menggabungkan string S1 dan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S1=“merah” dan S2=“muda”</a:t>
                      </a:r>
                    </a:p>
                    <a:p>
                      <a:r>
                        <a:rPr lang="en-US"/>
                        <a:t>CONCAT(S1,S2)= “merahmuda”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60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SUBSTR(S,A,P)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Mengambil sebagian string S, berawal dari posisi A dan sepanjang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SUBSTR(mahasiswa,5,5)=“siswa”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INSERT(S1,S2,A)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Menyisipkan string S2 ke dalam S1, pada posisi ke A dari string S1.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S1=“merah” dan S2=“muda”</a:t>
                      </a:r>
                    </a:p>
                    <a:p>
                      <a:r>
                        <a:rPr lang="en-US"/>
                        <a:t>INSERT(S1,S2,4)=“mermudaah”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2734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91B136-82CF-4353-9978-DED063951AB5}"/>
              </a:ext>
            </a:extLst>
          </p:cNvPr>
          <p:cNvSpPr txBox="1"/>
          <p:nvPr/>
        </p:nvSpPr>
        <p:spPr>
          <a:xfrm>
            <a:off x="344935" y="997757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Operasi String</a:t>
            </a:r>
          </a:p>
        </p:txBody>
      </p:sp>
    </p:spTree>
    <p:extLst>
      <p:ext uri="{BB962C8B-B14F-4D97-AF65-F5344CB8AC3E}">
        <p14:creationId xmlns:p14="http://schemas.microsoft.com/office/powerpoint/2010/main" val="20801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6A900-5E7D-404D-ABD5-A253C7F62EA3}"/>
              </a:ext>
            </a:extLst>
          </p:cNvPr>
          <p:cNvSpPr txBox="1"/>
          <p:nvPr/>
        </p:nvSpPr>
        <p:spPr>
          <a:xfrm>
            <a:off x="599658" y="2532806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Mahasiswa mampu memahami arti definisi Algoritma, </a:t>
            </a:r>
            <a:r>
              <a:rPr lang="id-ID" sz="2800"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800">
                <a:ea typeface="Tahoma" panose="020B0604030504040204" pitchFamily="34" charset="0"/>
                <a:cs typeface="Tahoma" panose="020B0604030504040204" pitchFamily="34" charset="0"/>
              </a:rPr>
              <a:t>truktur data dan</a:t>
            </a:r>
            <a:r>
              <a:rPr lang="en-US" sz="2800"/>
              <a:t>  dasar pemograman</a:t>
            </a:r>
          </a:p>
        </p:txBody>
      </p:sp>
    </p:spTree>
    <p:extLst>
      <p:ext uri="{BB962C8B-B14F-4D97-AF65-F5344CB8AC3E}">
        <p14:creationId xmlns:p14="http://schemas.microsoft.com/office/powerpoint/2010/main" val="119395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544284" y="1048963"/>
            <a:ext cx="9255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 (Binary Digit)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572CD-8A32-461A-8F22-1B4912A9BE15}"/>
              </a:ext>
            </a:extLst>
          </p:cNvPr>
          <p:cNvSpPr txBox="1"/>
          <p:nvPr/>
        </p:nvSpPr>
        <p:spPr>
          <a:xfrm>
            <a:off x="544284" y="1707874"/>
            <a:ext cx="10249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Bit adalah satuan terkecil dalam komputasi digital.</a:t>
            </a:r>
          </a:p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Contoh: satuan untuk transfer data atau kecepatan internet.</a:t>
            </a:r>
          </a:p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10 Mbps artinya 10 Megabit persecond</a:t>
            </a:r>
          </a:p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2 MBps artinya 2 Megabyte persecond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7794F-C1E9-46FA-A0BC-E0E5E7B150EA}"/>
              </a:ext>
            </a:extLst>
          </p:cNvPr>
          <p:cNvSpPr txBox="1"/>
          <p:nvPr/>
        </p:nvSpPr>
        <p:spPr>
          <a:xfrm>
            <a:off x="544284" y="3710224"/>
            <a:ext cx="11183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Bit merupakan sebuah digit dari sistem bilangan biner yang hanya bernilai 0 atau 1.</a:t>
            </a:r>
          </a:p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Contoh: bilangan biner 1010</a:t>
            </a:r>
            <a:r>
              <a:rPr lang="hy-AM" sz="2400"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շ</a:t>
            </a: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terdiri dari 4 bit.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D5348-4D35-4058-A6EC-F9003B5C392C}"/>
              </a:ext>
            </a:extLst>
          </p:cNvPr>
          <p:cNvSpPr txBox="1"/>
          <p:nvPr/>
        </p:nvSpPr>
        <p:spPr>
          <a:xfrm>
            <a:off x="593979" y="4839422"/>
            <a:ext cx="1108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Bit dapat merepresentasikan titik (</a:t>
            </a:r>
            <a:r>
              <a:rPr lang="en-US" sz="2400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pixel</a:t>
            </a: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) pada sebuah citra.</a:t>
            </a:r>
          </a:p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Contoh: citra 8 bit merupakan citra </a:t>
            </a:r>
            <a:r>
              <a:rPr lang="en-US" sz="2400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grayscale</a:t>
            </a: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dan citra 24 atau 32 bit merupakan citra berwarna (</a:t>
            </a:r>
            <a:r>
              <a:rPr lang="en-US" sz="2400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true color</a:t>
            </a: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4071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552152" y="951192"/>
            <a:ext cx="9255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572CD-8A32-461A-8F22-1B4912A9BE15}"/>
              </a:ext>
            </a:extLst>
          </p:cNvPr>
          <p:cNvSpPr txBox="1"/>
          <p:nvPr/>
        </p:nvSpPr>
        <p:spPr>
          <a:xfrm>
            <a:off x="544284" y="1510628"/>
            <a:ext cx="5647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Byte merupakan kumpulan 8 bit yang digabung menjadi satu.</a:t>
            </a:r>
          </a:p>
          <a:p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Byte juga merupakan satuan pada media penyimpanan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F44AC-085E-415A-B71C-F19ABE9B2D79}"/>
              </a:ext>
            </a:extLst>
          </p:cNvPr>
          <p:cNvSpPr txBox="1"/>
          <p:nvPr/>
        </p:nvSpPr>
        <p:spPr>
          <a:xfrm>
            <a:off x="765778" y="2388288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1      2      3      4      5      6       7      8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7A4D2-D9DB-4303-986B-C44898DCD477}"/>
              </a:ext>
            </a:extLst>
          </p:cNvPr>
          <p:cNvSpPr txBox="1"/>
          <p:nvPr/>
        </p:nvSpPr>
        <p:spPr>
          <a:xfrm>
            <a:off x="4151842" y="32418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1 bit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6F545C-9AF1-4070-838D-7E3934EFC13A}"/>
              </a:ext>
            </a:extLst>
          </p:cNvPr>
          <p:cNvSpPr/>
          <p:nvPr/>
        </p:nvSpPr>
        <p:spPr>
          <a:xfrm rot="5400000">
            <a:off x="2550344" y="1553723"/>
            <a:ext cx="369334" cy="4119888"/>
          </a:xfrm>
          <a:prstGeom prst="rightBrace">
            <a:avLst/>
          </a:prstGeom>
          <a:noFill/>
          <a:ln w="9525" cap="rnd" cmpd="sng" algn="ctr">
            <a:solidFill>
              <a:srgbClr val="353535">
                <a:shade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3EC43-246D-453C-B664-A5ACFCC17FE1}"/>
              </a:ext>
            </a:extLst>
          </p:cNvPr>
          <p:cNvSpPr txBox="1"/>
          <p:nvPr/>
        </p:nvSpPr>
        <p:spPr>
          <a:xfrm>
            <a:off x="2288895" y="37020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1 byte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DE7C90C-D0FA-4B9E-91D2-357EBF72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09483"/>
              </p:ext>
            </p:extLst>
          </p:nvPr>
        </p:nvGraphicFramePr>
        <p:xfrm>
          <a:off x="675067" y="2786888"/>
          <a:ext cx="40998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82">
                  <a:extLst>
                    <a:ext uri="{9D8B030D-6E8A-4147-A177-3AD203B41FA5}">
                      <a16:colId xmlns:a16="http://schemas.microsoft.com/office/drawing/2014/main" val="3669722991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1763897233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3073306968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1702924222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2025063981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2236493099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299590805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173081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028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D5672C-396B-4943-B690-490F277D9186}"/>
              </a:ext>
            </a:extLst>
          </p:cNvPr>
          <p:cNvSpPr txBox="1"/>
          <p:nvPr/>
        </p:nvSpPr>
        <p:spPr>
          <a:xfrm>
            <a:off x="8287772" y="1030329"/>
            <a:ext cx="25316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Candara" panose="020E0502030303020204" pitchFamily="34" charset="0"/>
              </a:rPr>
              <a:t>Contoh: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>
                <a:latin typeface="Source Sans Pro" panose="020B0503030403020204" pitchFamily="34" charset="0"/>
                <a:ea typeface="Source Sans Pro" panose="020B0503030403020204" pitchFamily="34" charset="0"/>
              </a:rPr>
              <a:t>Kilobyte, </a:t>
            </a:r>
            <a:endParaRPr lang="en-US" sz="28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>
                <a:latin typeface="Source Sans Pro" panose="020B0503030403020204" pitchFamily="34" charset="0"/>
                <a:ea typeface="Source Sans Pro" panose="020B0503030403020204" pitchFamily="34" charset="0"/>
              </a:rPr>
              <a:t>Megabyte, </a:t>
            </a:r>
            <a:endParaRPr lang="en-US" sz="28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>
                <a:latin typeface="Source Sans Pro" panose="020B0503030403020204" pitchFamily="34" charset="0"/>
                <a:ea typeface="Source Sans Pro" panose="020B0503030403020204" pitchFamily="34" charset="0"/>
              </a:rPr>
              <a:t>Gigabyte, </a:t>
            </a:r>
            <a:endParaRPr lang="en-US" sz="28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>
                <a:latin typeface="Source Sans Pro" panose="020B0503030403020204" pitchFamily="34" charset="0"/>
                <a:ea typeface="Source Sans Pro" panose="020B0503030403020204" pitchFamily="34" charset="0"/>
              </a:rPr>
              <a:t>Terabyte, </a:t>
            </a:r>
            <a:endParaRPr lang="en-US" sz="28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>
                <a:latin typeface="Source Sans Pro" panose="020B0503030403020204" pitchFamily="34" charset="0"/>
                <a:ea typeface="Source Sans Pro" panose="020B0503030403020204" pitchFamily="34" charset="0"/>
              </a:rPr>
              <a:t>Petabyte,</a:t>
            </a:r>
            <a:endParaRPr lang="en-US" sz="28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>
                <a:latin typeface="Source Sans Pro" panose="020B0503030403020204" pitchFamily="34" charset="0"/>
                <a:ea typeface="Source Sans Pro" panose="020B0503030403020204" pitchFamily="34" charset="0"/>
              </a:rPr>
              <a:t>Exabyte, </a:t>
            </a:r>
            <a:endParaRPr lang="en-US" sz="28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>
                <a:latin typeface="Source Sans Pro" panose="020B0503030403020204" pitchFamily="34" charset="0"/>
                <a:ea typeface="Source Sans Pro" panose="020B0503030403020204" pitchFamily="34" charset="0"/>
              </a:rPr>
              <a:t>Zettabyte, </a:t>
            </a:r>
            <a:endParaRPr lang="en-US" sz="280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800">
                <a:latin typeface="Source Sans Pro" panose="020B0503030403020204" pitchFamily="34" charset="0"/>
                <a:ea typeface="Source Sans Pro" panose="020B0503030403020204" pitchFamily="34" charset="0"/>
              </a:rPr>
              <a:t>Yottabyte.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C4689E-A3AE-4003-9130-40EB0B7135DF}"/>
              </a:ext>
            </a:extLst>
          </p:cNvPr>
          <p:cNvSpPr/>
          <p:nvPr/>
        </p:nvSpPr>
        <p:spPr>
          <a:xfrm>
            <a:off x="8188503" y="880692"/>
            <a:ext cx="2784297" cy="4266661"/>
          </a:xfrm>
          <a:prstGeom prst="roundRect">
            <a:avLst>
              <a:gd name="adj" fmla="val 13715"/>
            </a:avLst>
          </a:prstGeom>
          <a:noFill/>
          <a:ln w="38100"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320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564163" y="976804"/>
            <a:ext cx="11381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    KONVERSI</a:t>
            </a:r>
            <a:endParaRPr lang="id-ID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F44AC-085E-415A-B71C-F19ABE9B2D79}"/>
              </a:ext>
            </a:extLst>
          </p:cNvPr>
          <p:cNvSpPr txBox="1"/>
          <p:nvPr/>
        </p:nvSpPr>
        <p:spPr>
          <a:xfrm>
            <a:off x="808774" y="210646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1      2      3      4      5      6       7      8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7A4D2-D9DB-4303-986B-C44898DCD477}"/>
              </a:ext>
            </a:extLst>
          </p:cNvPr>
          <p:cNvSpPr txBox="1"/>
          <p:nvPr/>
        </p:nvSpPr>
        <p:spPr>
          <a:xfrm>
            <a:off x="4194838" y="29600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1 bit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6F545C-9AF1-4070-838D-7E3934EFC13A}"/>
              </a:ext>
            </a:extLst>
          </p:cNvPr>
          <p:cNvSpPr/>
          <p:nvPr/>
        </p:nvSpPr>
        <p:spPr>
          <a:xfrm rot="5400000">
            <a:off x="2573308" y="1369056"/>
            <a:ext cx="369334" cy="4119888"/>
          </a:xfrm>
          <a:prstGeom prst="rightBrace">
            <a:avLst/>
          </a:prstGeom>
          <a:noFill/>
          <a:ln w="9525" cap="rnd" cmpd="sng" algn="ctr">
            <a:solidFill>
              <a:srgbClr val="353535">
                <a:shade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3EC43-246D-453C-B664-A5ACFCC17FE1}"/>
              </a:ext>
            </a:extLst>
          </p:cNvPr>
          <p:cNvSpPr txBox="1"/>
          <p:nvPr/>
        </p:nvSpPr>
        <p:spPr>
          <a:xfrm>
            <a:off x="2331891" y="342024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entury Gothic" panose="020B0502020202020204"/>
              </a:rPr>
              <a:t>1 byte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DE7C90C-D0FA-4B9E-91D2-357EBF72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1831"/>
              </p:ext>
            </p:extLst>
          </p:nvPr>
        </p:nvGraphicFramePr>
        <p:xfrm>
          <a:off x="718063" y="2505065"/>
          <a:ext cx="40998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82">
                  <a:extLst>
                    <a:ext uri="{9D8B030D-6E8A-4147-A177-3AD203B41FA5}">
                      <a16:colId xmlns:a16="http://schemas.microsoft.com/office/drawing/2014/main" val="3669722991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1763897233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3073306968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1702924222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2025063981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2236493099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299590805"/>
                    </a:ext>
                  </a:extLst>
                </a:gridCol>
                <a:gridCol w="512482">
                  <a:extLst>
                    <a:ext uri="{9D8B030D-6E8A-4147-A177-3AD203B41FA5}">
                      <a16:colId xmlns:a16="http://schemas.microsoft.com/office/drawing/2014/main" val="173081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028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C28AE2-81EE-48CB-AD49-EB57DECBEC7B}"/>
              </a:ext>
            </a:extLst>
          </p:cNvPr>
          <p:cNvSpPr txBox="1"/>
          <p:nvPr/>
        </p:nvSpPr>
        <p:spPr>
          <a:xfrm>
            <a:off x="5551808" y="1579503"/>
            <a:ext cx="639412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byte = 8 bit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KB = 1.024¹ = 1.024 byte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MB = 1.024² = 1.048.576 byte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GB = 1.024³ = 1.073.741.824 byte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TB = 1.024⁴ = 1.099.511.627.776 byte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PB = 1.024⁵ = 1.125.899.906.842.624 byte</a:t>
            </a:r>
          </a:p>
        </p:txBody>
      </p:sp>
    </p:spTree>
    <p:extLst>
      <p:ext uri="{BB962C8B-B14F-4D97-AF65-F5344CB8AC3E}">
        <p14:creationId xmlns:p14="http://schemas.microsoft.com/office/powerpoint/2010/main" val="301170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7A4D2-D9DB-4303-986B-C44898DCD477}"/>
              </a:ext>
            </a:extLst>
          </p:cNvPr>
          <p:cNvSpPr txBox="1"/>
          <p:nvPr/>
        </p:nvSpPr>
        <p:spPr>
          <a:xfrm>
            <a:off x="1418916" y="1223822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>
                <a:solidFill>
                  <a:prstClr val="black"/>
                </a:solidFill>
                <a:latin typeface="Century Gothic" panose="020B0502020202020204"/>
              </a:rPr>
              <a:t>REFERENSI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BEB7B-DE89-4B08-B4E9-4BBF0CDAE361}"/>
              </a:ext>
            </a:extLst>
          </p:cNvPr>
          <p:cNvSpPr txBox="1"/>
          <p:nvPr/>
        </p:nvSpPr>
        <p:spPr>
          <a:xfrm>
            <a:off x="1418916" y="2151727"/>
            <a:ext cx="97877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Indrajani &amp; Martin, Pemograman berbasis objek dengan Bahasa java, </a:t>
            </a:r>
            <a:r>
              <a:rPr lang="en-US" sz="2000" i="1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Elex computindo</a:t>
            </a: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2003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Rinaldi Munir, Leony Lidya, Algoritma dan pemrograman : dalam bahasa pascal, C, dan C++, Bandung : Informatika, 2016.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Y, Daniel Liang, </a:t>
            </a:r>
            <a:r>
              <a:rPr lang="en-US" sz="2000" i="1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Introduction to java programming</a:t>
            </a: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, Pearson Higher Education, 2011</a:t>
            </a:r>
            <a:endParaRPr lang="en-US" sz="200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Nell Dale etc, </a:t>
            </a:r>
            <a:r>
              <a:rPr lang="en-US" sz="2000" i="1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Object-Oriented Data Structure Using Java</a:t>
            </a: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, jones and barlett Publisher, 2002</a:t>
            </a:r>
            <a:endParaRPr lang="id-ID" sz="2000">
              <a:effectLst/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943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3BAF71-40B8-4E5E-8F67-BE9BB5203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10" y="1329565"/>
            <a:ext cx="6667500" cy="515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ADDE42-7761-48B8-B5CA-C8133CE3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8518">
            <a:off x="4798093" y="2558847"/>
            <a:ext cx="1326372" cy="13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80484" y="901196"/>
            <a:ext cx="1032756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MATA KULIAH </a:t>
            </a: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 DATA &amp; ALGORITMA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6A900-5E7D-404D-ABD5-A253C7F62EA3}"/>
              </a:ext>
            </a:extLst>
          </p:cNvPr>
          <p:cNvSpPr txBox="1"/>
          <p:nvPr/>
        </p:nvSpPr>
        <p:spPr>
          <a:xfrm>
            <a:off x="599658" y="1544948"/>
            <a:ext cx="10515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/>
              <a:t>MATA KULIAH STRUKTUR DATA </a:t>
            </a:r>
            <a:r>
              <a:rPr lang="id-ID" sz="2800">
                <a:ea typeface="Tahoma" panose="020B0604030504040204" pitchFamily="34" charset="0"/>
                <a:cs typeface="Tahoma" panose="020B0604030504040204" pitchFamily="34" charset="0"/>
              </a:rPr>
              <a:t>&amp; ALGORITMA</a:t>
            </a:r>
            <a:r>
              <a:rPr lang="en-US" sz="2800"/>
              <a:t> merupakan serangkaian dari ilmu pemograman dasar yang bertujuan untuk mengembangkan program dari suatu struktur penyimpanan data yang digunakan saat program dijalankan</a:t>
            </a:r>
          </a:p>
        </p:txBody>
      </p:sp>
    </p:spTree>
    <p:extLst>
      <p:ext uri="{BB962C8B-B14F-4D97-AF65-F5344CB8AC3E}">
        <p14:creationId xmlns:p14="http://schemas.microsoft.com/office/powerpoint/2010/main" val="196722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80484" y="901196"/>
            <a:ext cx="1032756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MATA KULIAH </a:t>
            </a: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 DATA &amp; ALGORITMA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6A900-5E7D-404D-ABD5-A253C7F62EA3}"/>
              </a:ext>
            </a:extLst>
          </p:cNvPr>
          <p:cNvSpPr txBox="1"/>
          <p:nvPr/>
        </p:nvSpPr>
        <p:spPr>
          <a:xfrm>
            <a:off x="599658" y="1544948"/>
            <a:ext cx="1051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/>
              <a:t>Logika Pemrograman Pengertian dasar algoritma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i="1"/>
              <a:t>Algoritma dan Flowchart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i="1"/>
              <a:t>Array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i="1"/>
              <a:t>Searching dan sorting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i="1"/>
              <a:t>Stack dan queue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i="1"/>
              <a:t>Linked list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i="1"/>
              <a:t>Tree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i="1"/>
              <a:t>Hashing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i="1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0799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80484" y="941260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 DATA &amp; ALGORITMA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6A900-5E7D-404D-ABD5-A253C7F62EA3}"/>
              </a:ext>
            </a:extLst>
          </p:cNvPr>
          <p:cNvSpPr txBox="1"/>
          <p:nvPr/>
        </p:nvSpPr>
        <p:spPr>
          <a:xfrm>
            <a:off x="680484" y="1436921"/>
            <a:ext cx="113303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>
                <a:latin typeface="Bahnschrift SemiLight" panose="020B0502040204020203" pitchFamily="34" charset="0"/>
              </a:rPr>
              <a:t>Struktur data</a:t>
            </a:r>
          </a:p>
          <a:p>
            <a:r>
              <a:rPr lang="en-US" sz="2400">
                <a:latin typeface="Bahnschrift SemiLight" panose="020B0502040204020203" pitchFamily="34" charset="0"/>
              </a:rPr>
              <a:t>    Cara sistematis dalam mengatur dan mengakses data</a:t>
            </a:r>
          </a:p>
          <a:p>
            <a:endParaRPr lang="en-US" sz="2400">
              <a:latin typeface="Bahnschrift Semi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Bahnschrift SemiLight" panose="020B0502040204020203" pitchFamily="34" charset="0"/>
              </a:rPr>
              <a:t>Algoritme</a:t>
            </a:r>
          </a:p>
          <a:p>
            <a:r>
              <a:rPr lang="en-US" sz="2400">
                <a:latin typeface="Bahnschrift SemiLight" panose="020B0502040204020203" pitchFamily="34" charset="0"/>
              </a:rPr>
              <a:t>    Prosedur untuk melakukan beberapa tugas dalam jumlah waktu yang terbatas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DD875-E8DB-440C-99CE-E48ABF589E87}"/>
              </a:ext>
            </a:extLst>
          </p:cNvPr>
          <p:cNvSpPr/>
          <p:nvPr/>
        </p:nvSpPr>
        <p:spPr>
          <a:xfrm>
            <a:off x="1123121" y="3819584"/>
            <a:ext cx="8786192" cy="2097156"/>
          </a:xfrm>
          <a:prstGeom prst="rect">
            <a:avLst/>
          </a:prstGeom>
          <a:solidFill>
            <a:srgbClr val="C5D3ED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991D4-C785-44E8-80A9-43740C615EEE}"/>
              </a:ext>
            </a:extLst>
          </p:cNvPr>
          <p:cNvSpPr/>
          <p:nvPr/>
        </p:nvSpPr>
        <p:spPr>
          <a:xfrm>
            <a:off x="1610139" y="4022343"/>
            <a:ext cx="1729408" cy="1659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Struktur data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D5BE50DC-33E3-43DE-A00C-6D659F708B93}"/>
              </a:ext>
            </a:extLst>
          </p:cNvPr>
          <p:cNvSpPr/>
          <p:nvPr/>
        </p:nvSpPr>
        <p:spPr>
          <a:xfrm>
            <a:off x="3756992" y="4549117"/>
            <a:ext cx="665920" cy="7033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C2C4BC-4AEE-4349-B2B6-4D301155A5B9}"/>
              </a:ext>
            </a:extLst>
          </p:cNvPr>
          <p:cNvSpPr/>
          <p:nvPr/>
        </p:nvSpPr>
        <p:spPr>
          <a:xfrm>
            <a:off x="4840357" y="4022342"/>
            <a:ext cx="1729408" cy="1659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Algoritma</a:t>
            </a:r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102A9544-49C1-4734-8978-AEA618C3C42A}"/>
              </a:ext>
            </a:extLst>
          </p:cNvPr>
          <p:cNvSpPr/>
          <p:nvPr/>
        </p:nvSpPr>
        <p:spPr>
          <a:xfrm>
            <a:off x="6758610" y="4662260"/>
            <a:ext cx="596348" cy="47707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F026A-3539-4C1F-9DC5-3F8DC60805FD}"/>
              </a:ext>
            </a:extLst>
          </p:cNvPr>
          <p:cNvSpPr/>
          <p:nvPr/>
        </p:nvSpPr>
        <p:spPr>
          <a:xfrm>
            <a:off x="7678248" y="4022341"/>
            <a:ext cx="1729408" cy="1659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39590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461630" y="2020560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DEFINISI </a:t>
            </a: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AF720C-D65C-4BE4-9D02-4A4E35AC1567}"/>
              </a:ext>
            </a:extLst>
          </p:cNvPr>
          <p:cNvSpPr/>
          <p:nvPr/>
        </p:nvSpPr>
        <p:spPr>
          <a:xfrm>
            <a:off x="533205" y="1490290"/>
            <a:ext cx="10720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>
                <a:cs typeface="Aharoni" panose="02010803020104030203" pitchFamily="2" charset="-79"/>
              </a:rPr>
              <a:t>Algoritma adalah jantung ilmukomputer / informatika.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5F63D-9F6B-46DA-9D21-CEE4AE9D4C10}"/>
              </a:ext>
            </a:extLst>
          </p:cNvPr>
          <p:cNvSpPr txBox="1"/>
          <p:nvPr/>
        </p:nvSpPr>
        <p:spPr>
          <a:xfrm>
            <a:off x="533205" y="2527251"/>
            <a:ext cx="105820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Urutan langkah-langkah untuk memecahkan masalah yang disusun secara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sistematis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dan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logis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.    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Algoritma dibutuhkan untuk memerintah komputer mengambil langkah - langkah tertentu dalam menyelesaikan masalah.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3D3F6-84B6-4B66-8367-BF60EC7ED532}"/>
              </a:ext>
            </a:extLst>
          </p:cNvPr>
          <p:cNvSpPr txBox="1"/>
          <p:nvPr/>
        </p:nvSpPr>
        <p:spPr>
          <a:xfrm>
            <a:off x="533205" y="1053994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6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5F63D-9F6B-46DA-9D21-CEE4AE9D4C10}"/>
              </a:ext>
            </a:extLst>
          </p:cNvPr>
          <p:cNvSpPr txBox="1"/>
          <p:nvPr/>
        </p:nvSpPr>
        <p:spPr>
          <a:xfrm>
            <a:off x="533205" y="1850544"/>
            <a:ext cx="105820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Tingkat kepercayaannya tinggi (</a:t>
            </a:r>
            <a:r>
              <a:rPr kumimoji="0" lang="en-US" sz="28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realibility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Pemrosesan yang rendah (</a:t>
            </a:r>
            <a:r>
              <a:rPr kumimoji="0" lang="en-US" sz="28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efficient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 )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Sifatnya Umum (</a:t>
            </a:r>
            <a:r>
              <a:rPr kumimoji="0" lang="en-US" sz="28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General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Bisa dikembangkan (</a:t>
            </a:r>
            <a:r>
              <a:rPr kumimoji="0" lang="en-US" sz="28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expandable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)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Mudah dimengerti siapapun yang melihat, dia akan bisa memahami algoritma Anda.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Portabilitas yang tinggi (</a:t>
            </a:r>
            <a:r>
              <a:rPr kumimoji="0" lang="en-US" sz="28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portability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haroni" panose="02010803020104030203" pitchFamily="2" charset="-79"/>
              </a:rPr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3D3F6-84B6-4B66-8367-BF60EC7ED532}"/>
              </a:ext>
            </a:extLst>
          </p:cNvPr>
          <p:cNvSpPr txBox="1"/>
          <p:nvPr/>
        </p:nvSpPr>
        <p:spPr>
          <a:xfrm>
            <a:off x="533205" y="1053994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Syarat Algoritma yang Baik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1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80484" y="901196"/>
            <a:ext cx="1032756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 DATA &amp; BASIS DATA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6A900-5E7D-404D-ABD5-A253C7F62EA3}"/>
              </a:ext>
            </a:extLst>
          </p:cNvPr>
          <p:cNvSpPr txBox="1"/>
          <p:nvPr/>
        </p:nvSpPr>
        <p:spPr>
          <a:xfrm>
            <a:off x="586466" y="2144041"/>
            <a:ext cx="10515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/>
              <a:t>Basis data merupakan cara dalam mengakses dan pemeliharaan data tersimpan pada media penyimpanan </a:t>
            </a:r>
            <a:r>
              <a:rPr lang="en-US" sz="2800" i="1"/>
              <a:t>sekunder </a:t>
            </a:r>
            <a:r>
              <a:rPr lang="en-US" sz="2800"/>
              <a:t>(</a:t>
            </a:r>
            <a:r>
              <a:rPr lang="en-US" sz="2800" i="1"/>
              <a:t>storage</a:t>
            </a:r>
            <a:r>
              <a:rPr lang="en-US" sz="2800"/>
              <a:t>), contohnya </a:t>
            </a:r>
            <a:r>
              <a:rPr lang="nn-NO" sz="2800" b="1">
                <a:ea typeface="Tahoma" panose="020B0604030504040204" pitchFamily="34" charset="0"/>
                <a:cs typeface="Aharoni" panose="02010803020104030203" pitchFamily="2" charset="-79"/>
              </a:rPr>
              <a:t>HDD (harddi</a:t>
            </a:r>
            <a:r>
              <a:rPr lang="en-US" sz="2800">
                <a:cs typeface="Aharoni" panose="02010803020104030203" pitchFamily="2" charset="-79"/>
              </a:rPr>
              <a:t>sk</a:t>
            </a:r>
            <a:r>
              <a:rPr lang="nn-NO" sz="2800" b="1">
                <a:ea typeface="Tahoma" panose="020B0604030504040204" pitchFamily="34" charset="0"/>
                <a:cs typeface="Aharoni" panose="02010803020104030203" pitchFamily="2" charset="-79"/>
              </a:rPr>
              <a:t>)</a:t>
            </a:r>
            <a:r>
              <a:rPr lang="en-US" sz="2800">
                <a:cs typeface="Aharoni" panose="02010803020104030203" pitchFamily="2" charset="-79"/>
              </a:rPr>
              <a:t> </a:t>
            </a:r>
            <a:r>
              <a:rPr lang="en-US" sz="2800"/>
              <a:t>dan diakses melalui layanan </a:t>
            </a:r>
            <a:r>
              <a:rPr lang="en-US" sz="2800" i="1"/>
              <a:t>interface (antar muka)</a:t>
            </a:r>
            <a:r>
              <a:rPr lang="en-US" sz="2800"/>
              <a:t> aplikasi seperti DBMS (MySql, SQLlite, Maria Db, Windows Server, Oracle, dll)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6C97C-9469-4669-AFF0-89A3C0D9A638}"/>
              </a:ext>
            </a:extLst>
          </p:cNvPr>
          <p:cNvSpPr txBox="1"/>
          <p:nvPr/>
        </p:nvSpPr>
        <p:spPr>
          <a:xfrm>
            <a:off x="680484" y="1520793"/>
            <a:ext cx="780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haroni" panose="02010803020104030203" pitchFamily="2" charset="-79"/>
                <a:cs typeface="Aharoni" panose="02010803020104030203" pitchFamily="2" charset="-79"/>
              </a:rPr>
              <a:t>Adakah hubungan </a:t>
            </a:r>
            <a:r>
              <a:rPr lang="nn-NO" sz="2400" b="1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Struktur data dengan Basis data </a:t>
            </a:r>
            <a:endParaRPr lang="id-ID" sz="24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7D0C9-6757-4215-83ED-597A0E91CBC2}"/>
              </a:ext>
            </a:extLst>
          </p:cNvPr>
          <p:cNvSpPr txBox="1"/>
          <p:nvPr/>
        </p:nvSpPr>
        <p:spPr>
          <a:xfrm>
            <a:off x="314738" y="4429266"/>
            <a:ext cx="101975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u="sng"/>
              <a:t>Struktur data</a:t>
            </a:r>
            <a:r>
              <a:rPr lang="en-US" sz="2800" b="1"/>
              <a:t> </a:t>
            </a:r>
            <a:r>
              <a:rPr lang="en-US" sz="2800"/>
              <a:t>merupaka suatu kegiatan pada </a:t>
            </a:r>
            <a:r>
              <a:rPr lang="en-US" sz="2800" i="1"/>
              <a:t>level pemograman</a:t>
            </a:r>
            <a:r>
              <a:rPr lang="en-US" sz="2800"/>
              <a:t>, yang merupakan tempat penyimanan data yang digunakan oleh program terkait dengan alokasinya di memori (Bukan </a:t>
            </a:r>
            <a:r>
              <a:rPr lang="en-US" sz="2800" i="1"/>
              <a:t>storage</a:t>
            </a:r>
            <a:r>
              <a:rPr lang="en-US" sz="2800"/>
              <a:t> atau harddisk)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311997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STRUKTUR DATA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680484" y="901196"/>
            <a:ext cx="1032756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 DATA &amp; BASIS DATA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6C97C-9469-4669-AFF0-89A3C0D9A638}"/>
              </a:ext>
            </a:extLst>
          </p:cNvPr>
          <p:cNvSpPr txBox="1"/>
          <p:nvPr/>
        </p:nvSpPr>
        <p:spPr>
          <a:xfrm>
            <a:off x="680484" y="1520793"/>
            <a:ext cx="780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haroni" panose="02010803020104030203" pitchFamily="2" charset="-79"/>
                <a:cs typeface="Aharoni" panose="02010803020104030203" pitchFamily="2" charset="-79"/>
              </a:rPr>
              <a:t>Adakah hubungan </a:t>
            </a:r>
            <a:r>
              <a:rPr lang="nn-NO" sz="2400" b="1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Struktur data dengan Basis data </a:t>
            </a:r>
            <a:endParaRPr lang="id-ID" sz="240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3D79A-BC0D-4DBD-AE84-C0351D48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6" y="2144041"/>
            <a:ext cx="7589200" cy="38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4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1372</Words>
  <Application>Microsoft Office PowerPoint</Application>
  <PresentationFormat>Widescreen</PresentationFormat>
  <Paragraphs>310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Adobe Fangsong Std R</vt:lpstr>
      <vt:lpstr>Aharoni</vt:lpstr>
      <vt:lpstr>Arial</vt:lpstr>
      <vt:lpstr>Bahnschrift SemiLight</vt:lpstr>
      <vt:lpstr>Calibri</vt:lpstr>
      <vt:lpstr>Calibri Light</vt:lpstr>
      <vt:lpstr>Candara</vt:lpstr>
      <vt:lpstr>Century Gothic</vt:lpstr>
      <vt:lpstr>Montserrat</vt:lpstr>
      <vt:lpstr>Open Sans</vt:lpstr>
      <vt:lpstr>Source Sans Pro</vt:lpstr>
      <vt:lpstr>Tahoma</vt:lpstr>
      <vt:lpstr>Times New Roman</vt:lpstr>
      <vt:lpstr>Wingdings</vt:lpstr>
      <vt:lpstr>Office Theme</vt:lpstr>
      <vt:lpstr>STRUKTUR DATA &amp; ALGORITMA Program Studi PJJ INFORMATIKA  Sesi 1 – PENGENALAN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STRUKTUR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Saminista</cp:lastModifiedBy>
  <cp:revision>43</cp:revision>
  <dcterms:created xsi:type="dcterms:W3CDTF">2021-09-06T16:17:13Z</dcterms:created>
  <dcterms:modified xsi:type="dcterms:W3CDTF">2022-03-24T13:44:05Z</dcterms:modified>
</cp:coreProperties>
</file>