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34" r:id="rId2"/>
  </p:sldMasterIdLst>
  <p:sldIdLst>
    <p:sldId id="358" r:id="rId3"/>
    <p:sldId id="363" r:id="rId4"/>
    <p:sldId id="362" r:id="rId5"/>
    <p:sldId id="364" r:id="rId6"/>
    <p:sldId id="361" r:id="rId7"/>
    <p:sldId id="365" r:id="rId8"/>
    <p:sldId id="366" r:id="rId9"/>
    <p:sldId id="360" r:id="rId10"/>
    <p:sldId id="368" r:id="rId11"/>
    <p:sldId id="377" r:id="rId12"/>
    <p:sldId id="367" r:id="rId13"/>
    <p:sldId id="369" r:id="rId14"/>
    <p:sldId id="370" r:id="rId15"/>
    <p:sldId id="371" r:id="rId16"/>
    <p:sldId id="378" r:id="rId17"/>
    <p:sldId id="379" r:id="rId18"/>
    <p:sldId id="372" r:id="rId19"/>
    <p:sldId id="374" r:id="rId20"/>
    <p:sldId id="373" r:id="rId21"/>
    <p:sldId id="381" r:id="rId22"/>
    <p:sldId id="382" r:id="rId23"/>
    <p:sldId id="383" r:id="rId24"/>
    <p:sldId id="384" r:id="rId25"/>
    <p:sldId id="385" r:id="rId26"/>
    <p:sldId id="386" r:id="rId27"/>
    <p:sldId id="380" r:id="rId28"/>
    <p:sldId id="388" r:id="rId29"/>
    <p:sldId id="389" r:id="rId30"/>
    <p:sldId id="390" r:id="rId31"/>
    <p:sldId id="391" r:id="rId32"/>
    <p:sldId id="393" r:id="rId33"/>
    <p:sldId id="392" r:id="rId34"/>
    <p:sldId id="394" r:id="rId35"/>
    <p:sldId id="375" r:id="rId36"/>
    <p:sldId id="376" r:id="rId37"/>
    <p:sldId id="359" r:id="rId3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D39"/>
    <a:srgbClr val="CC6600"/>
    <a:srgbClr val="CCCCFF"/>
    <a:srgbClr val="DDDDDD"/>
    <a:srgbClr val="CCB50E"/>
    <a:srgbClr val="D3BB63"/>
    <a:srgbClr val="B4B274"/>
    <a:srgbClr val="AEAC68"/>
    <a:srgbClr val="26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9" autoAdjust="0"/>
    <p:restoredTop sz="94660"/>
  </p:normalViewPr>
  <p:slideViewPr>
    <p:cSldViewPr>
      <p:cViewPr varScale="1">
        <p:scale>
          <a:sx n="57" d="100"/>
          <a:sy n="57" d="100"/>
        </p:scale>
        <p:origin x="76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D8D91A-A2EE-4B54-B3C6-F6C67903BA9C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8C273C2C-6BD0-40EC-8D8D-4D51F089C5EB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377F5C-EDA7-4864-9756-35769B0E62CF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937D59-5EDB-4C39-B697-625748F703B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49" r:id="rId12"/>
    <p:sldLayoutId id="2147483660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microsoft.com/office/2007/relationships/hdphoto" Target="../media/hdphoto4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24127" y="2386466"/>
            <a:ext cx="309251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Cormorant Infant SemiBold" panose="00000700000000000000" pitchFamily="2" charset="0"/>
                <a:cs typeface="Calibri" panose="020F0502020204030204" pitchFamily="34" charset="0"/>
              </a:rPr>
              <a:t>PERTEMUAN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8E267C-D1EE-48EA-8ABB-EF698BDAACCC}"/>
              </a:ext>
            </a:extLst>
          </p:cNvPr>
          <p:cNvSpPr txBox="1"/>
          <p:nvPr/>
        </p:nvSpPr>
        <p:spPr>
          <a:xfrm>
            <a:off x="5724128" y="2971241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Struktur Data &amp; Algoritma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5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5419" y="1310446"/>
            <a:ext cx="76169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Sebuah tepi menghubungkan dua simpul untuk menunjukkan  bahwa ada hubungan di antara keduanya.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Tepi mungkin satu arah atau dua arah.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Jika tepi dalam grafik semuanya satu arah, kita katakan bahwa grafik tersebut adalah grafik berarah, atau digraf.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Grafik prasyarat kelas yang ditunjukkan sebelumnya jelas        merupakan digraf karena Anda harus mengambil beberapa       kelas sebelum yang lain.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680378"/>
            <a:ext cx="295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195356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189" y="1340496"/>
            <a:ext cx="7616981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Tepi dapat diberi bobot untuk menunjukkan bahwa ada biaya  untuk berpindah dari satu simpul ke simpul lainnya.</a:t>
            </a:r>
          </a:p>
          <a:p>
            <a:pPr algn="just"/>
            <a:endParaRPr lang="en-US" sz="70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Misalnya dalam grafik jalan yang menghubungkan satu kota ke kota lain, bobot di tepinya mungkin mewakili jarak antara dua kota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743135"/>
            <a:ext cx="392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Bobot (Weight)</a:t>
            </a:r>
          </a:p>
        </p:txBody>
      </p:sp>
    </p:spTree>
    <p:extLst>
      <p:ext uri="{BB962C8B-B14F-4D97-AF65-F5344CB8AC3E}">
        <p14:creationId xmlns:p14="http://schemas.microsoft.com/office/powerpoint/2010/main" val="155663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656" y="1635646"/>
            <a:ext cx="7893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Sebuah grafik dapat diwakili oleh </a:t>
            </a:r>
            <a:r>
              <a:rPr lang="en-US" b="1"/>
              <a:t>G</a:t>
            </a:r>
            <a:r>
              <a:rPr lang="en-US"/>
              <a:t> dimana </a:t>
            </a:r>
            <a:r>
              <a:rPr lang="en-US" b="1"/>
              <a:t>G=(V,E)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Untuk graf </a:t>
            </a:r>
            <a:r>
              <a:rPr lang="en-US" b="1"/>
              <a:t>G, V </a:t>
            </a:r>
            <a:r>
              <a:rPr lang="en-US"/>
              <a:t>adalah himpunan simpul dan E adalah himpunan  tepi.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Setiap sisi adalah tupel </a:t>
            </a:r>
            <a:r>
              <a:rPr lang="en-US" b="1"/>
              <a:t>(v, w) </a:t>
            </a:r>
            <a:r>
              <a:rPr lang="en-US"/>
              <a:t>di mana w, </a:t>
            </a:r>
            <a:r>
              <a:rPr lang="en-US" b="1"/>
              <a:t>v∈V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Kita dapat menambahkan komponen ketiga ke tupel tepi untuk  merepresentasikan bobot.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Sebuah subgrafik s adalah himpunan tepi e dan simpul v sedemikian sehingga </a:t>
            </a:r>
            <a:r>
              <a:rPr lang="en-US" b="1"/>
              <a:t>e⊂E and v⊂V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756" y="627534"/>
            <a:ext cx="6295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Nueva Std" pitchFamily="34" charset="0"/>
              </a:rPr>
              <a:t>Definisi </a:t>
            </a:r>
          </a:p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Formal  dalam Grafik</a:t>
            </a:r>
          </a:p>
        </p:txBody>
      </p:sp>
    </p:spTree>
    <p:extLst>
      <p:ext uri="{BB962C8B-B14F-4D97-AF65-F5344CB8AC3E}">
        <p14:creationId xmlns:p14="http://schemas.microsoft.com/office/powerpoint/2010/main" val="309159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653956"/>
            <a:ext cx="62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Contoh</a:t>
            </a:r>
            <a:endParaRPr lang="en-US" sz="2800" dirty="0"/>
          </a:p>
        </p:txBody>
      </p:sp>
      <p:pic>
        <p:nvPicPr>
          <p:cNvPr id="7" name="Picture 2" descr="../_images/di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28" y="1131589"/>
            <a:ext cx="3836250" cy="359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09F98C8-5FB8-836B-56AC-1D2C6C585192}"/>
              </a:ext>
            </a:extLst>
          </p:cNvPr>
          <p:cNvSpPr/>
          <p:nvPr/>
        </p:nvSpPr>
        <p:spPr>
          <a:xfrm>
            <a:off x="4962520" y="715100"/>
            <a:ext cx="2664296" cy="832979"/>
          </a:xfrm>
          <a:prstGeom prst="wedgeRectCallout">
            <a:avLst>
              <a:gd name="adj1" fmla="val -72637"/>
              <a:gd name="adj2" fmla="val 105281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C56E8-FAA1-6B97-CEF3-D64EFB6AB766}"/>
              </a:ext>
            </a:extLst>
          </p:cNvPr>
          <p:cNvSpPr txBox="1"/>
          <p:nvPr/>
        </p:nvSpPr>
        <p:spPr>
          <a:xfrm>
            <a:off x="4964250" y="715101"/>
            <a:ext cx="2662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/>
              <a:t>S</a:t>
            </a:r>
            <a:r>
              <a:rPr lang="en-US" sz="1400"/>
              <a:t>ebuah</a:t>
            </a:r>
            <a:r>
              <a:rPr lang="id-ID" sz="1400"/>
              <a:t> </a:t>
            </a:r>
            <a:r>
              <a:rPr lang="en-US" sz="1400"/>
              <a:t>garis (edge)</a:t>
            </a:r>
            <a:r>
              <a:rPr lang="id-ID" sz="1400"/>
              <a:t> </a:t>
            </a:r>
            <a:r>
              <a:rPr lang="en-US" sz="1400"/>
              <a:t>menghubungkan dua buah vertex </a:t>
            </a:r>
            <a:endParaRPr lang="id-ID" sz="140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65A5662-5610-3EB7-2EA7-53195991A9F3}"/>
              </a:ext>
            </a:extLst>
          </p:cNvPr>
          <p:cNvSpPr/>
          <p:nvPr/>
        </p:nvSpPr>
        <p:spPr>
          <a:xfrm>
            <a:off x="6228184" y="3889620"/>
            <a:ext cx="2664296" cy="832979"/>
          </a:xfrm>
          <a:prstGeom prst="wedgeRectCallout">
            <a:avLst>
              <a:gd name="adj1" fmla="val -88502"/>
              <a:gd name="adj2" fmla="val 15183"/>
            </a:avLst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9E663-E7D6-2C4D-9A39-E768228927BD}"/>
              </a:ext>
            </a:extLst>
          </p:cNvPr>
          <p:cNvSpPr txBox="1"/>
          <p:nvPr/>
        </p:nvSpPr>
        <p:spPr>
          <a:xfrm>
            <a:off x="6229914" y="3889621"/>
            <a:ext cx="2520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/>
              <a:t>S</a:t>
            </a:r>
            <a:r>
              <a:rPr lang="en-US" sz="1400"/>
              <a:t>ebuah</a:t>
            </a:r>
            <a:r>
              <a:rPr lang="id-ID" sz="1400"/>
              <a:t> Vertex </a:t>
            </a:r>
            <a:r>
              <a:rPr lang="en-US" sz="1400"/>
              <a:t>dinyatakan</a:t>
            </a:r>
          </a:p>
          <a:p>
            <a:r>
              <a:rPr lang="en-US" sz="1400"/>
              <a:t>Dengan lingkaran</a:t>
            </a:r>
            <a:endParaRPr lang="id-ID" sz="1400"/>
          </a:p>
        </p:txBody>
      </p:sp>
    </p:spTree>
    <p:extLst>
      <p:ext uri="{BB962C8B-B14F-4D97-AF65-F5344CB8AC3E}">
        <p14:creationId xmlns:p14="http://schemas.microsoft.com/office/powerpoint/2010/main" val="280569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653956"/>
            <a:ext cx="62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Contoh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92284" y="1347614"/>
            <a:ext cx="3366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V={V0,V1,V2,V3,V4,V5}</a:t>
            </a:r>
          </a:p>
          <a:p>
            <a:endParaRPr lang="en-US"/>
          </a:p>
          <a:p>
            <a:r>
              <a:rPr lang="en-US"/>
              <a:t>E={(v0,v1,5),(v1,v2,4),</a:t>
            </a:r>
          </a:p>
          <a:p>
            <a:r>
              <a:rPr lang="en-US"/>
              <a:t>	(v2,v3,9),(v3,v4,7),</a:t>
            </a:r>
          </a:p>
          <a:p>
            <a:r>
              <a:rPr lang="en-US"/>
              <a:t>	(v4,v0,1),(v0,v5,2),</a:t>
            </a:r>
          </a:p>
          <a:p>
            <a:r>
              <a:rPr lang="en-US"/>
              <a:t>	(v5,v4,8),(v3,v5,3),</a:t>
            </a:r>
          </a:p>
          <a:p>
            <a:r>
              <a:rPr lang="en-US"/>
              <a:t>	(v5,v2,1)}</a:t>
            </a:r>
          </a:p>
        </p:txBody>
      </p:sp>
      <p:pic>
        <p:nvPicPr>
          <p:cNvPr id="5" name="Picture 2" descr="../_images/di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53956"/>
            <a:ext cx="3682170" cy="344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90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5301" y="794012"/>
            <a:ext cx="62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rbel" panose="020B0503020204020204" pitchFamily="34" charset="0"/>
              </a:rPr>
              <a:t>APLIKASI GRAF</a:t>
            </a:r>
            <a:endParaRPr lang="id-ID" sz="2800" b="1">
              <a:latin typeface="Corbel" panose="020B0503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2284" y="1347614"/>
            <a:ext cx="7436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/>
              <a:t>Aplikasi graf banyak digunakan dalam berbagai persoalan,</a:t>
            </a:r>
          </a:p>
          <a:p>
            <a:pPr algn="just"/>
            <a:r>
              <a:rPr lang="en-US" sz="1600"/>
              <a:t>Contoh dalam graf adalah 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/>
              <a:t>Penentuan jalur surat elektronik melalui jaringan computer, Pada kondisi ini vertex (komputer), garis untuk hubungan antara Dua   computer dan bobot untuk biaya (Megabyte) atau waktu tunda.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/>
              <a:t>Perjalanan Pramugari ke beberapa kota, vertex (kota destinasi),   garis (jalan antar kota), bobot (biaya) dalam waktu tempuh </a:t>
            </a:r>
            <a:endParaRPr lang="id-ID" sz="1600"/>
          </a:p>
          <a:p>
            <a:pPr marL="285750" indent="-285750">
              <a:buFont typeface="Lucida Sans Unicode" panose="020B0602030504020204" pitchFamily="34" charset="0"/>
              <a:buChar char="≛"/>
            </a:pP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378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97664B-1D4A-132E-42A4-BBFF0B8EAF8B}"/>
              </a:ext>
            </a:extLst>
          </p:cNvPr>
          <p:cNvSpPr txBox="1"/>
          <p:nvPr/>
        </p:nvSpPr>
        <p:spPr>
          <a:xfrm>
            <a:off x="5868144" y="106043"/>
            <a:ext cx="2648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Corbel" panose="020B0503020204020204" pitchFamily="34" charset="0"/>
              </a:rPr>
              <a:t>APLIKASI GRAF</a:t>
            </a:r>
            <a:endParaRPr lang="id-ID" sz="2800" b="1">
              <a:latin typeface="Corbel" panose="020B05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E3F42-6459-04B3-C571-2DB4B25A780C}"/>
              </a:ext>
            </a:extLst>
          </p:cNvPr>
          <p:cNvSpPr txBox="1"/>
          <p:nvPr/>
        </p:nvSpPr>
        <p:spPr>
          <a:xfrm>
            <a:off x="1427797" y="629264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Dalam rumus senyawa kimia :</a:t>
            </a:r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18B386-8393-449C-E09C-B8D21105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9231" r="9998"/>
          <a:stretch/>
        </p:blipFill>
        <p:spPr>
          <a:xfrm rot="21439216">
            <a:off x="2267654" y="982615"/>
            <a:ext cx="4351384" cy="31782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638EBB-FB32-A722-971D-C7FBC87AC56A}"/>
              </a:ext>
            </a:extLst>
          </p:cNvPr>
          <p:cNvSpPr/>
          <p:nvPr/>
        </p:nvSpPr>
        <p:spPr>
          <a:xfrm>
            <a:off x="1475656" y="998596"/>
            <a:ext cx="5616624" cy="3262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65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653956"/>
            <a:ext cx="629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Contoh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92284" y="1347614"/>
            <a:ext cx="7436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Lucida Sans Unicode" panose="020B0602030504020204" pitchFamily="34" charset="0"/>
              <a:buChar char="≛"/>
            </a:pPr>
            <a:r>
              <a:rPr lang="en-US" sz="1600"/>
              <a:t>Jalur dalam grafik adalah urutan simpul yang berada di tepi tepi.</a:t>
            </a:r>
          </a:p>
          <a:p>
            <a:pPr marL="285750" indent="-285750">
              <a:buFont typeface="Lucida Sans Unicode" panose="020B0602030504020204" pitchFamily="34" charset="0"/>
              <a:buChar char="≛"/>
            </a:pPr>
            <a:r>
              <a:rPr lang="en-US" sz="1600"/>
              <a:t>Secara formal kita akan mendefinisikan jalur sebagai w1, w2, ..., wn   sehingga (wi, wi + 1) ∈E untuk semua 1≤ i ≤ n – 1</a:t>
            </a:r>
          </a:p>
          <a:p>
            <a:pPr marL="285750" indent="-285750">
              <a:buFont typeface="Lucida Sans Unicode" panose="020B0602030504020204" pitchFamily="34" charset="0"/>
              <a:buChar char="≛"/>
            </a:pPr>
            <a:r>
              <a:rPr lang="en-US" sz="1600"/>
              <a:t>Jalur panjang tidak berbobot adalah jumlah sisi pada jalur tersebut,   khususnya n - 1.</a:t>
            </a:r>
          </a:p>
          <a:p>
            <a:pPr marL="285750" indent="-285750">
              <a:buFont typeface="Lucida Sans Unicode" panose="020B0602030504020204" pitchFamily="34" charset="0"/>
              <a:buChar char="≛"/>
            </a:pPr>
            <a:r>
              <a:rPr lang="en-US" sz="1600"/>
              <a:t>Jalur panjang berbobot adalah jumlah dari bobot semua tepi di jalur.</a:t>
            </a:r>
          </a:p>
        </p:txBody>
      </p:sp>
    </p:spTree>
    <p:extLst>
      <p:ext uri="{BB962C8B-B14F-4D97-AF65-F5344CB8AC3E}">
        <p14:creationId xmlns:p14="http://schemas.microsoft.com/office/powerpoint/2010/main" val="1518883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536362"/>
            <a:ext cx="295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CONTOH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624" y="1059582"/>
            <a:ext cx="4752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/>
              <a:t>Jalur dari V3 ke V1 adalah urutan simpul  (V3, V4, V0, V1)</a:t>
            </a:r>
          </a:p>
          <a:p>
            <a:r>
              <a:rPr lang="sv-SE" sz="1600"/>
              <a:t>Tepinya adalah : </a:t>
            </a:r>
          </a:p>
          <a:p>
            <a:r>
              <a:rPr lang="sv-SE" sz="1600"/>
              <a:t>{(v3, v4,7), (v4, v0,1), (v0, v1,5)}</a:t>
            </a:r>
          </a:p>
        </p:txBody>
      </p:sp>
      <p:pic>
        <p:nvPicPr>
          <p:cNvPr id="4" name="Picture 2" descr="../_images/di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7614"/>
            <a:ext cx="2787289" cy="260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968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382B81-1B19-4502-12A8-C111DD194BFF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B77CB-BD37-F917-5A72-24D40FC56FE1}"/>
              </a:ext>
            </a:extLst>
          </p:cNvPr>
          <p:cNvSpPr txBox="1"/>
          <p:nvPr/>
        </p:nvSpPr>
        <p:spPr>
          <a:xfrm>
            <a:off x="1403648" y="67255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Graf dapat dibedakan menjadi graf tidak berarah (</a:t>
            </a:r>
            <a:r>
              <a:rPr lang="en-US" i="1"/>
              <a:t>Undirected graph</a:t>
            </a:r>
            <a:r>
              <a:rPr lang="en-US"/>
              <a:t>) dan (</a:t>
            </a:r>
            <a:r>
              <a:rPr lang="en-US" i="1"/>
              <a:t>directed graph 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/>
              <a:t>atau digraph</a:t>
            </a:r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93699-AEC2-BD69-1E3A-49EF243BB4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t="5030"/>
          <a:stretch/>
        </p:blipFill>
        <p:spPr>
          <a:xfrm rot="21358438">
            <a:off x="3287724" y="1484648"/>
            <a:ext cx="4141275" cy="25348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87E4E1-6798-A1D3-C97A-F20358AFA05E}"/>
              </a:ext>
            </a:extLst>
          </p:cNvPr>
          <p:cNvSpPr txBox="1"/>
          <p:nvPr/>
        </p:nvSpPr>
        <p:spPr>
          <a:xfrm>
            <a:off x="3779912" y="414595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Contoh </a:t>
            </a:r>
            <a:r>
              <a:rPr lang="id-ID" sz="1600" b="1"/>
              <a:t>Graph</a:t>
            </a:r>
            <a:r>
              <a:rPr lang="en-US" sz="1600" b="1"/>
              <a:t> berarah</a:t>
            </a:r>
            <a:endParaRPr lang="id-ID" sz="1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A4EAB-F21C-7B6C-F5E7-736791183A58}"/>
              </a:ext>
            </a:extLst>
          </p:cNvPr>
          <p:cNvSpPr txBox="1"/>
          <p:nvPr/>
        </p:nvSpPr>
        <p:spPr>
          <a:xfrm>
            <a:off x="323528" y="2574283"/>
            <a:ext cx="27732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1600"/>
              <a:t>Graph</a:t>
            </a:r>
            <a:r>
              <a:rPr lang="en-US" sz="1600"/>
              <a:t> berarah ditandai    sebuah panah pada setiap garis</a:t>
            </a:r>
            <a:endParaRPr lang="id-ID" sz="1600"/>
          </a:p>
        </p:txBody>
      </p:sp>
    </p:spTree>
    <p:extLst>
      <p:ext uri="{BB962C8B-B14F-4D97-AF65-F5344CB8AC3E}">
        <p14:creationId xmlns:p14="http://schemas.microsoft.com/office/powerpoint/2010/main" val="388141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99742"/>
            <a:ext cx="8676456" cy="681273"/>
          </a:xfrm>
        </p:spPr>
        <p:txBody>
          <a:bodyPr>
            <a:noAutofit/>
          </a:bodyPr>
          <a:lstStyle/>
          <a:p>
            <a:pPr algn="r"/>
            <a:r>
              <a:rPr lang="en-US" sz="3200" b="1">
                <a:solidFill>
                  <a:schemeClr val="tx1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901479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382B81-1B19-4502-12A8-C111DD194BFF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D4C55F-27A9-9E92-2C63-35A6CB4E8BD4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E2656-004F-0BFC-B084-7EBC2FBD55B9}"/>
              </a:ext>
            </a:extLst>
          </p:cNvPr>
          <p:cNvSpPr txBox="1"/>
          <p:nvPr/>
        </p:nvSpPr>
        <p:spPr>
          <a:xfrm>
            <a:off x="5029975" y="2067694"/>
            <a:ext cx="41168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/>
              <a:t>Pada </a:t>
            </a:r>
            <a:r>
              <a:rPr lang="id-ID" sz="1400"/>
              <a:t>Graph</a:t>
            </a:r>
            <a:r>
              <a:rPr lang="en-US" sz="1400"/>
              <a:t> berarah, kedu a vertex yang       dihubungkan oleh garis dibedakan menjadi 2 kondisi, vertex pada garis tersebut tidak       mengandung panah dinamakan</a:t>
            </a:r>
            <a:r>
              <a:rPr lang="en-US" sz="1400" b="1" i="1"/>
              <a:t> vertex inisial</a:t>
            </a:r>
            <a:r>
              <a:rPr lang="en-US" sz="1400" b="1"/>
              <a:t>, </a:t>
            </a:r>
            <a:r>
              <a:rPr lang="en-US" sz="1400"/>
              <a:t>dan vertex yang mengandung panah          dinamakan </a:t>
            </a:r>
            <a:r>
              <a:rPr lang="en-US" sz="1400" b="1" i="1"/>
              <a:t>vertex terminal</a:t>
            </a:r>
            <a:endParaRPr lang="id-ID" sz="1400" i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4E8612-3B38-D7AA-8F34-048541CBE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779662"/>
            <a:ext cx="4546733" cy="2343919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0E9CB07-4127-CB1F-17D4-3C35D760ECD6}"/>
              </a:ext>
            </a:extLst>
          </p:cNvPr>
          <p:cNvSpPr/>
          <p:nvPr/>
        </p:nvSpPr>
        <p:spPr>
          <a:xfrm>
            <a:off x="3131840" y="4118207"/>
            <a:ext cx="1440160" cy="397759"/>
          </a:xfrm>
          <a:prstGeom prst="wedgeRectCallout">
            <a:avLst>
              <a:gd name="adj1" fmla="val -43031"/>
              <a:gd name="adj2" fmla="val -1187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 vertex terisolasi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B7CDB11-267C-B696-C6D0-18F390A4F706}"/>
              </a:ext>
            </a:extLst>
          </p:cNvPr>
          <p:cNvSpPr/>
          <p:nvPr/>
        </p:nvSpPr>
        <p:spPr>
          <a:xfrm>
            <a:off x="899592" y="4011910"/>
            <a:ext cx="1584176" cy="504056"/>
          </a:xfrm>
          <a:prstGeom prst="wedgeRectCallout">
            <a:avLst>
              <a:gd name="adj1" fmla="val -43031"/>
              <a:gd name="adj2" fmla="val -11879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 v2 bertetangga      dengan v1 dan V3</a:t>
            </a:r>
            <a:endParaRPr lang="id-ID" sz="160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B9B6255-7438-02C4-2496-634AA3D14781}"/>
              </a:ext>
            </a:extLst>
          </p:cNvPr>
          <p:cNvSpPr/>
          <p:nvPr/>
        </p:nvSpPr>
        <p:spPr>
          <a:xfrm>
            <a:off x="84884" y="1203598"/>
            <a:ext cx="2182859" cy="504056"/>
          </a:xfrm>
          <a:prstGeom prst="wedgeRectCallout">
            <a:avLst>
              <a:gd name="adj1" fmla="val -9588"/>
              <a:gd name="adj2" fmla="val 917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pada garis v1 sebagai vertex inisial v2 vertex terminal</a:t>
            </a:r>
            <a:endParaRPr lang="id-ID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4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7DBD64-26D3-68F6-B149-BC8D9C6B37D3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581D1-ED04-9D17-5B3D-7C3ECD5981A3}"/>
              </a:ext>
            </a:extLst>
          </p:cNvPr>
          <p:cNvSpPr txBox="1"/>
          <p:nvPr/>
        </p:nvSpPr>
        <p:spPr>
          <a:xfrm>
            <a:off x="1547663" y="843558"/>
            <a:ext cx="662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/>
              <a:t>2 verte</a:t>
            </a:r>
            <a:r>
              <a:rPr lang="en-US" sz="1600" b="1"/>
              <a:t>x yang berbeda di</a:t>
            </a:r>
            <a:r>
              <a:rPr lang="en-US" sz="1600"/>
              <a:t>sebut bertetangga apabila kedua vertex dihubungkan oleh sebuah garis = V3 dan V2</a:t>
            </a:r>
            <a:endParaRPr lang="id-ID" sz="1600" i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0904BC-86C1-4224-861A-96352B7B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550545"/>
            <a:ext cx="4392488" cy="23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23057B-EDD0-138B-98D7-B6ACD1AC780B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D0CA7-F2B8-D5EC-F5EA-47CF87F97279}"/>
              </a:ext>
            </a:extLst>
          </p:cNvPr>
          <p:cNvSpPr txBox="1"/>
          <p:nvPr/>
        </p:nvSpPr>
        <p:spPr>
          <a:xfrm>
            <a:off x="1547663" y="843558"/>
            <a:ext cx="6912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/>
              <a:t>Suatu garis dapat melibatkan vertex yang berbeda atau vertex yang sama, vertex dilibatkan dalam garis ternyata sama, dianamakan      kalang (</a:t>
            </a:r>
            <a:r>
              <a:rPr lang="en-US" sz="1600" i="1"/>
              <a:t>loop</a:t>
            </a:r>
            <a:r>
              <a:rPr lang="en-US" sz="1600"/>
              <a:t>)</a:t>
            </a:r>
            <a:endParaRPr lang="id-ID" sz="1600" i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CAE79A-9DED-7F0D-FFBB-02283D17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7694"/>
            <a:ext cx="4392488" cy="23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6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796402-A02D-BE99-B253-060876C3BE7E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A26BD-4766-EB64-00B2-E4C52EBE8021}"/>
              </a:ext>
            </a:extLst>
          </p:cNvPr>
          <p:cNvSpPr txBox="1"/>
          <p:nvPr/>
        </p:nvSpPr>
        <p:spPr>
          <a:xfrm>
            <a:off x="1547663" y="843558"/>
            <a:ext cx="6912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/>
              <a:t>Suatu vertex disebut vertex terisolasi, hal ini terjadi jika terdapat vertex yang tidak terhubung ke vertex lain, V5</a:t>
            </a:r>
          </a:p>
          <a:p>
            <a:pPr algn="just"/>
            <a:endParaRPr lang="en-US" sz="16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89618D-1EEA-FDCC-F357-A2EA1EA0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491630"/>
            <a:ext cx="4392488" cy="23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9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1F2963C-1B7A-2599-FD89-210AF130B278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DA13F-FC15-6006-3F52-88DC27A101BC}"/>
              </a:ext>
            </a:extLst>
          </p:cNvPr>
          <p:cNvSpPr txBox="1"/>
          <p:nvPr/>
        </p:nvSpPr>
        <p:spPr>
          <a:xfrm>
            <a:off x="1547663" y="843558"/>
            <a:ext cx="70567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/>
              <a:t>Suatu graf disebut graf berbobot jika pada setiap garis terdapat nilai dan bobot</a:t>
            </a:r>
            <a:endParaRPr lang="id-ID" sz="1600" i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F01AC9-2D95-200B-02B1-FEA413A5FBCF}"/>
              </a:ext>
            </a:extLst>
          </p:cNvPr>
          <p:cNvSpPr/>
          <p:nvPr/>
        </p:nvSpPr>
        <p:spPr>
          <a:xfrm>
            <a:off x="1331640" y="1581047"/>
            <a:ext cx="1152128" cy="78337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jakarta</a:t>
            </a:r>
            <a:endParaRPr lang="id-ID" sz="12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0B75DE-4F60-2C58-2B14-75378974CDB3}"/>
              </a:ext>
            </a:extLst>
          </p:cNvPr>
          <p:cNvSpPr/>
          <p:nvPr/>
        </p:nvSpPr>
        <p:spPr>
          <a:xfrm>
            <a:off x="1331640" y="2931791"/>
            <a:ext cx="1152128" cy="78337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Bekasi</a:t>
            </a:r>
            <a:endParaRPr lang="id-ID" sz="12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8DB22D-8324-31A0-30D1-0874293B50E6}"/>
              </a:ext>
            </a:extLst>
          </p:cNvPr>
          <p:cNvSpPr/>
          <p:nvPr/>
        </p:nvSpPr>
        <p:spPr>
          <a:xfrm>
            <a:off x="4860032" y="3083604"/>
            <a:ext cx="1152128" cy="78337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Bandung</a:t>
            </a:r>
            <a:endParaRPr lang="id-ID" sz="90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21353A-E0C4-479B-AFBD-CD921F255A69}"/>
              </a:ext>
            </a:extLst>
          </p:cNvPr>
          <p:cNvSpPr/>
          <p:nvPr/>
        </p:nvSpPr>
        <p:spPr>
          <a:xfrm>
            <a:off x="3103416" y="2600640"/>
            <a:ext cx="1152128" cy="78337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Karawang</a:t>
            </a:r>
            <a:endParaRPr lang="id-ID" sz="9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D1F944-3B65-06B4-C5BE-E2AC22E5AD48}"/>
              </a:ext>
            </a:extLst>
          </p:cNvPr>
          <p:cNvSpPr/>
          <p:nvPr/>
        </p:nvSpPr>
        <p:spPr>
          <a:xfrm>
            <a:off x="2987824" y="3908253"/>
            <a:ext cx="1152128" cy="78337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Purwakarta</a:t>
            </a:r>
            <a:endParaRPr lang="id-ID" sz="90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CB5DB3-E252-9493-061D-45CC7D25D9FD}"/>
              </a:ext>
            </a:extLst>
          </p:cNvPr>
          <p:cNvCxnSpPr>
            <a:stCxn id="11" idx="4"/>
            <a:endCxn id="14" idx="2"/>
          </p:cNvCxnSpPr>
          <p:nvPr/>
        </p:nvCxnSpPr>
        <p:spPr>
          <a:xfrm>
            <a:off x="1907704" y="3715168"/>
            <a:ext cx="1080120" cy="584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68AAB5-CE69-DFAF-7DA9-FA434611D301}"/>
              </a:ext>
            </a:extLst>
          </p:cNvPr>
          <p:cNvCxnSpPr>
            <a:stCxn id="14" idx="6"/>
            <a:endCxn id="12" idx="3"/>
          </p:cNvCxnSpPr>
          <p:nvPr/>
        </p:nvCxnSpPr>
        <p:spPr>
          <a:xfrm flipV="1">
            <a:off x="4139952" y="3752258"/>
            <a:ext cx="888805" cy="5476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0FA5CD-1EF6-0D1C-4186-814E5AF9ADB4}"/>
              </a:ext>
            </a:extLst>
          </p:cNvPr>
          <p:cNvSpPr txBox="1"/>
          <p:nvPr/>
        </p:nvSpPr>
        <p:spPr>
          <a:xfrm>
            <a:off x="1259631" y="247322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40</a:t>
            </a:r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65449-2C51-8C33-9914-16EA56BA48D0}"/>
              </a:ext>
            </a:extLst>
          </p:cNvPr>
          <p:cNvSpPr txBox="1"/>
          <p:nvPr/>
        </p:nvSpPr>
        <p:spPr>
          <a:xfrm>
            <a:off x="2089761" y="4158407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25</a:t>
            </a:r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7AF39-8F5C-705C-E0C1-500D2FDD99F6}"/>
              </a:ext>
            </a:extLst>
          </p:cNvPr>
          <p:cNvSpPr txBox="1"/>
          <p:nvPr/>
        </p:nvSpPr>
        <p:spPr>
          <a:xfrm>
            <a:off x="4354118" y="4158407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50</a:t>
            </a:r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F29A8-59E0-A1D5-F656-F3DB74B97D6B}"/>
              </a:ext>
            </a:extLst>
          </p:cNvPr>
          <p:cNvSpPr txBox="1"/>
          <p:nvPr/>
        </p:nvSpPr>
        <p:spPr>
          <a:xfrm>
            <a:off x="4499991" y="262443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35</a:t>
            </a:r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E7A97D-CF9B-5E13-13D8-0E3107F52AF5}"/>
              </a:ext>
            </a:extLst>
          </p:cNvPr>
          <p:cNvSpPr txBox="1"/>
          <p:nvPr/>
        </p:nvSpPr>
        <p:spPr>
          <a:xfrm>
            <a:off x="2527353" y="2842555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25</a:t>
            </a:r>
            <a:endParaRPr lang="id-ID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444FBA0-75BC-2484-5046-BD6253097304}"/>
              </a:ext>
            </a:extLst>
          </p:cNvPr>
          <p:cNvSpPr/>
          <p:nvPr/>
        </p:nvSpPr>
        <p:spPr>
          <a:xfrm>
            <a:off x="4499990" y="1707654"/>
            <a:ext cx="1584175" cy="765569"/>
          </a:xfrm>
          <a:prstGeom prst="wedgeRectCallout">
            <a:avLst>
              <a:gd name="adj1" fmla="val -20833"/>
              <a:gd name="adj2" fmla="val 72641"/>
            </a:avLst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Jarak kota sebagai bobot</a:t>
            </a:r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4E8FE6-F1BE-507B-FD9B-01978C1A8043}"/>
              </a:ext>
            </a:extLst>
          </p:cNvPr>
          <p:cNvCxnSpPr/>
          <p:nvPr/>
        </p:nvCxnSpPr>
        <p:spPr>
          <a:xfrm>
            <a:off x="1907704" y="2364424"/>
            <a:ext cx="0" cy="567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4B56D7-884D-5CD4-91E4-666D4339E42E}"/>
              </a:ext>
            </a:extLst>
          </p:cNvPr>
          <p:cNvCxnSpPr/>
          <p:nvPr/>
        </p:nvCxnSpPr>
        <p:spPr>
          <a:xfrm flipH="1" flipV="1">
            <a:off x="4255544" y="2992329"/>
            <a:ext cx="773213" cy="205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D0976D-EE9C-83DC-0A2A-25BF8D0C01FD}"/>
              </a:ext>
            </a:extLst>
          </p:cNvPr>
          <p:cNvCxnSpPr/>
          <p:nvPr/>
        </p:nvCxnSpPr>
        <p:spPr>
          <a:xfrm flipH="1">
            <a:off x="2483768" y="2992329"/>
            <a:ext cx="619648" cy="331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13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3A9416-7516-2773-913B-FA31A31F4C2E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E9E00-2D7E-E674-D7EB-7CBB7EFD8C19}"/>
              </a:ext>
            </a:extLst>
          </p:cNvPr>
          <p:cNvSpPr txBox="1"/>
          <p:nvPr/>
        </p:nvSpPr>
        <p:spPr>
          <a:xfrm>
            <a:off x="1547663" y="843558"/>
            <a:ext cx="7344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/>
              <a:t>Derajat Suatu vertex didefinisikan sebagai jumlah garis yang melibatkan vertex tersebut.</a:t>
            </a:r>
          </a:p>
          <a:p>
            <a:pPr algn="just"/>
            <a:endParaRPr lang="en-US" sz="16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90872B-3B99-D8E8-1C6C-570431B2D273}"/>
              </a:ext>
            </a:extLst>
          </p:cNvPr>
          <p:cNvSpPr/>
          <p:nvPr/>
        </p:nvSpPr>
        <p:spPr>
          <a:xfrm>
            <a:off x="4199067" y="3293227"/>
            <a:ext cx="50405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8108D6-A46E-29E2-99D9-D600E0512CB0}"/>
              </a:ext>
            </a:extLst>
          </p:cNvPr>
          <p:cNvSpPr/>
          <p:nvPr/>
        </p:nvSpPr>
        <p:spPr>
          <a:xfrm>
            <a:off x="1520053" y="1903606"/>
            <a:ext cx="50405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04A02-2B6B-8087-A4D0-EEB1869A4F1C}"/>
              </a:ext>
            </a:extLst>
          </p:cNvPr>
          <p:cNvSpPr/>
          <p:nvPr/>
        </p:nvSpPr>
        <p:spPr>
          <a:xfrm>
            <a:off x="1520052" y="2888741"/>
            <a:ext cx="50405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650928-D4F7-4A8D-1469-15BEDCE554D2}"/>
              </a:ext>
            </a:extLst>
          </p:cNvPr>
          <p:cNvSpPr/>
          <p:nvPr/>
        </p:nvSpPr>
        <p:spPr>
          <a:xfrm>
            <a:off x="2400905" y="2375180"/>
            <a:ext cx="50405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endParaRPr lang="id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E6F488-708E-6664-77C0-D8064BA26889}"/>
              </a:ext>
            </a:extLst>
          </p:cNvPr>
          <p:cNvSpPr/>
          <p:nvPr/>
        </p:nvSpPr>
        <p:spPr>
          <a:xfrm>
            <a:off x="4199068" y="2375180"/>
            <a:ext cx="50405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id-ID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527FF4-9AB0-6932-8CB0-A88EE564471C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>
            <a:off x="2024110" y="2155634"/>
            <a:ext cx="450612" cy="29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63AB03-45CE-1FE7-D22B-4C2AA4DAEE44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950292" y="2805419"/>
            <a:ext cx="524430" cy="15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24295F-BBD7-5DEC-2432-B102A1CB8251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904962" y="2627208"/>
            <a:ext cx="129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C44104-F63D-573B-880B-CD6C233BF7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39715" y="2874917"/>
            <a:ext cx="11381" cy="4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7D752-B7F4-DDB1-CBDD-A35440EF9766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2024109" y="2805419"/>
            <a:ext cx="2248776" cy="3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D403C-1099-0504-4843-C4CBBCA41223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>
            <a:off x="1950293" y="1977423"/>
            <a:ext cx="2322592" cy="47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243242-C447-E65A-8D9D-03FFC25F3E2B}"/>
              </a:ext>
            </a:extLst>
          </p:cNvPr>
          <p:cNvSpPr txBox="1"/>
          <p:nvPr/>
        </p:nvSpPr>
        <p:spPr>
          <a:xfrm>
            <a:off x="5122824" y="1903606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Derajat </a:t>
            </a:r>
            <a:r>
              <a:rPr lang="en-US" sz="1800"/>
              <a:t>vertex d =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Derajat </a:t>
            </a:r>
            <a:r>
              <a:rPr lang="en-US" sz="1800"/>
              <a:t>vertex c = 3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Derajat </a:t>
            </a:r>
            <a:r>
              <a:rPr lang="en-US" sz="1800"/>
              <a:t>vertex a =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Derajat </a:t>
            </a:r>
            <a:r>
              <a:rPr lang="en-US" sz="1800"/>
              <a:t>vertex e = 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839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B9D1EA-E39F-7BA8-23C9-21743937B10B}"/>
              </a:ext>
            </a:extLst>
          </p:cNvPr>
          <p:cNvSpPr txBox="1">
            <a:spLocks/>
          </p:cNvSpPr>
          <p:nvPr/>
        </p:nvSpPr>
        <p:spPr>
          <a:xfrm>
            <a:off x="5004048" y="195486"/>
            <a:ext cx="4392488" cy="50405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Lintasan berbobot</a:t>
            </a:r>
            <a:endParaRPr lang="en-US" sz="36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F147EF-5751-9171-C4E0-D99DB3BD3BE6}"/>
              </a:ext>
            </a:extLst>
          </p:cNvPr>
          <p:cNvSpPr txBox="1">
            <a:spLocks/>
          </p:cNvSpPr>
          <p:nvPr/>
        </p:nvSpPr>
        <p:spPr>
          <a:xfrm>
            <a:off x="934153" y="1203598"/>
            <a:ext cx="7560840" cy="206536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Clr>
                <a:srgbClr val="5FF2CA"/>
              </a:buClr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Lintasan (path) adalah deretan vertex yang dihubungkan oleh garis, Panjang lintasan menyatakan jumlah garis dalam lintasan,</a:t>
            </a:r>
          </a:p>
          <a:p>
            <a:pPr lvl="0" algn="just">
              <a:buClr>
                <a:srgbClr val="5FF2CA"/>
              </a:buClr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Panjang lintasan di nyatakan Panjang lintasan tak berbobot</a:t>
            </a:r>
          </a:p>
          <a:p>
            <a:pPr lvl="0" algn="just">
              <a:buClr>
                <a:srgbClr val="5FF2CA"/>
              </a:buClr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Panjang lintasan berbobot adalah jumlah bobot dalam garis – garis Menyusun lintasan </a:t>
            </a:r>
          </a:p>
          <a:p>
            <a:pPr marL="0" lvl="0" indent="0" algn="just">
              <a:buClr>
                <a:srgbClr val="5FF2CA"/>
              </a:buClr>
              <a:buNone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     Contoh : V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0, </a:t>
            </a: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V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1, </a:t>
            </a:r>
            <a:r>
              <a:rPr lang="en-US" sz="1600">
                <a:solidFill>
                  <a:sysClr val="windowText" lastClr="000000"/>
                </a:solidFill>
                <a:latin typeface="Tw Cen MT"/>
              </a:rPr>
              <a:t>dan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 </a:t>
            </a: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V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4, </a:t>
            </a:r>
            <a:r>
              <a:rPr lang="en-US" sz="1600">
                <a:solidFill>
                  <a:sysClr val="windowText" lastClr="000000"/>
                </a:solidFill>
                <a:latin typeface="Tw Cen MT"/>
              </a:rPr>
              <a:t>pada lintasan tersebut Panjang lintasan masing 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– </a:t>
            </a: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masing     </a:t>
            </a:r>
          </a:p>
          <a:p>
            <a:pPr marL="0" lvl="0" indent="0" algn="just">
              <a:buClr>
                <a:srgbClr val="5FF2CA"/>
              </a:buClr>
              <a:buNone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                  berupa 2 garis, Panjang lintasan bobot-nya :</a:t>
            </a:r>
          </a:p>
          <a:p>
            <a:pPr marL="0" lvl="0" indent="0" algn="just">
              <a:buClr>
                <a:srgbClr val="5FF2CA"/>
              </a:buClr>
              <a:buNone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	   - 10 kalau melalui V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0</a:t>
            </a: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, V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1</a:t>
            </a: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, V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4</a:t>
            </a: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 </a:t>
            </a:r>
          </a:p>
          <a:p>
            <a:pPr marL="0" lvl="0" indent="0" algn="just">
              <a:buClr>
                <a:srgbClr val="5FF2CA"/>
              </a:buClr>
              <a:buNone/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	   - 7 kalau melalui Vo, V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3</a:t>
            </a: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, V</a:t>
            </a:r>
            <a:r>
              <a:rPr lang="en-US" sz="1200">
                <a:solidFill>
                  <a:sysClr val="windowText" lastClr="000000"/>
                </a:solidFill>
                <a:latin typeface="Tw Cen MT"/>
              </a:rPr>
              <a:t>4</a:t>
            </a:r>
            <a:endParaRPr lang="en-US" sz="1800">
              <a:solidFill>
                <a:sysClr val="windowText" lastClr="000000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189065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D864-70C8-0B6B-AC55-3F316C6D159D}"/>
              </a:ext>
            </a:extLst>
          </p:cNvPr>
          <p:cNvSpPr txBox="1">
            <a:spLocks/>
          </p:cNvSpPr>
          <p:nvPr/>
        </p:nvSpPr>
        <p:spPr>
          <a:xfrm>
            <a:off x="5220072" y="195486"/>
            <a:ext cx="3816424" cy="50405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Lintasan berbobot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BEF3-CD5E-3B47-6FB0-26276A88A5CB}"/>
              </a:ext>
            </a:extLst>
          </p:cNvPr>
          <p:cNvSpPr txBox="1">
            <a:spLocks/>
          </p:cNvSpPr>
          <p:nvPr/>
        </p:nvSpPr>
        <p:spPr>
          <a:xfrm>
            <a:off x="1107693" y="707127"/>
            <a:ext cx="7560840" cy="206536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Clr>
                <a:srgbClr val="5FF2CA"/>
              </a:buClr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lintasan berbobot terpendek berupa 5 dan hasil diperoleh jika lintasan beruoa V0, V3, V6, V4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ADB3F-8889-3A40-1EBD-FE598ED2F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7784" y="1694354"/>
            <a:ext cx="4554997" cy="29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4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FA05-1C40-9338-E141-BE2C024458A8}"/>
              </a:ext>
            </a:extLst>
          </p:cNvPr>
          <p:cNvSpPr txBox="1">
            <a:spLocks/>
          </p:cNvSpPr>
          <p:nvPr/>
        </p:nvSpPr>
        <p:spPr>
          <a:xfrm>
            <a:off x="5796136" y="195486"/>
            <a:ext cx="3024336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51D42-160F-922A-6A5D-E0DDEF4CEB3E}"/>
              </a:ext>
            </a:extLst>
          </p:cNvPr>
          <p:cNvSpPr txBox="1"/>
          <p:nvPr/>
        </p:nvSpPr>
        <p:spPr>
          <a:xfrm>
            <a:off x="1547663" y="843558"/>
            <a:ext cx="6912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/>
              <a:t>Suatu graf G</a:t>
            </a:r>
            <a:r>
              <a:rPr lang="en-US" sz="1100"/>
              <a:t>2</a:t>
            </a:r>
            <a:r>
              <a:rPr lang="en-US" sz="1600"/>
              <a:t> disebut sebagai sub-graf dan graf G, apabila himpunan vertex graf  G</a:t>
            </a:r>
            <a:r>
              <a:rPr lang="en-US" sz="1100"/>
              <a:t>2 </a:t>
            </a:r>
            <a:r>
              <a:rPr lang="en-US" sz="1600"/>
              <a:t>dan himpunan garisnya merupakan himpunan bagian dari garis G</a:t>
            </a:r>
            <a:r>
              <a:rPr lang="en-US" sz="1100"/>
              <a:t>1.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ECED3-34DC-B377-9C45-D52AEA9F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444" y="1791501"/>
            <a:ext cx="7700581" cy="1458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9A6964-A521-AAF3-9303-8F4942C22DE7}"/>
              </a:ext>
            </a:extLst>
          </p:cNvPr>
          <p:cNvSpPr txBox="1"/>
          <p:nvPr/>
        </p:nvSpPr>
        <p:spPr>
          <a:xfrm>
            <a:off x="1331640" y="3363838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(a) 		      (b) 		      (c)	                  (d)</a:t>
            </a:r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AB809-15B9-3952-EA02-1DE01613B55F}"/>
              </a:ext>
            </a:extLst>
          </p:cNvPr>
          <p:cNvSpPr txBox="1"/>
          <p:nvPr/>
        </p:nvSpPr>
        <p:spPr>
          <a:xfrm>
            <a:off x="2185217" y="3846669"/>
            <a:ext cx="60214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400"/>
              <a:t>graf </a:t>
            </a:r>
            <a:r>
              <a:rPr lang="en-US" sz="1400"/>
              <a:t>dan  sub-graf, graf b, c, d adalah  sub-graf dari graf a </a:t>
            </a:r>
            <a:r>
              <a:rPr lang="id-ID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9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A9A4-B44D-3389-4C54-EED713844B85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Istilah dalam graf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35754-F7A7-A858-0A74-47FE240D9DA0}"/>
              </a:ext>
            </a:extLst>
          </p:cNvPr>
          <p:cNvSpPr txBox="1"/>
          <p:nvPr/>
        </p:nvSpPr>
        <p:spPr>
          <a:xfrm>
            <a:off x="1547664" y="688600"/>
            <a:ext cx="69127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/>
              <a:t>Suatu graf tidak berarah disebut tidak terhubung kalau semua vertex yang lain baik secara langsung maupun melalui perantara vertex, terputus kalua ada vertex yang tidak berhubungan sama sekali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9961C-50EB-FC07-FC35-6E0B08A297AD}"/>
              </a:ext>
            </a:extLst>
          </p:cNvPr>
          <p:cNvSpPr txBox="1"/>
          <p:nvPr/>
        </p:nvSpPr>
        <p:spPr>
          <a:xfrm>
            <a:off x="1403648" y="3219822"/>
            <a:ext cx="678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(a) terhubung	                (b) </a:t>
            </a:r>
            <a:r>
              <a:rPr lang="en-US" sz="1800"/>
              <a:t>Tidak terhubung</a:t>
            </a:r>
            <a:endParaRPr lang="id-ID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9520A-F9B0-1566-2F0E-41D45CE4632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600" y="1474361"/>
            <a:ext cx="4886672" cy="1784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5C281-9451-DB3E-7EF5-391F35B97805}"/>
              </a:ext>
            </a:extLst>
          </p:cNvPr>
          <p:cNvSpPr txBox="1"/>
          <p:nvPr/>
        </p:nvSpPr>
        <p:spPr>
          <a:xfrm>
            <a:off x="6977988" y="1765843"/>
            <a:ext cx="1759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Tidak terhubung</a:t>
            </a:r>
            <a:endParaRPr lang="id-ID" sz="140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C58B2005-2F02-71CB-A774-7FE94FF2E06A}"/>
              </a:ext>
            </a:extLst>
          </p:cNvPr>
          <p:cNvCxnSpPr/>
          <p:nvPr/>
        </p:nvCxnSpPr>
        <p:spPr>
          <a:xfrm rot="16200000" flipH="1">
            <a:off x="6853199" y="2364750"/>
            <a:ext cx="751812" cy="3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A9F552-E2E7-4758-8EA8-3D97759D0000}"/>
              </a:ext>
            </a:extLst>
          </p:cNvPr>
          <p:cNvSpPr txBox="1"/>
          <p:nvPr/>
        </p:nvSpPr>
        <p:spPr>
          <a:xfrm>
            <a:off x="1438154" y="3904359"/>
            <a:ext cx="6912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/>
              <a:t>Suatu graf disebut lengkap kalau semua vertex terhubung ke vertex yang lain melalui garis.</a:t>
            </a:r>
          </a:p>
        </p:txBody>
      </p:sp>
    </p:spTree>
    <p:extLst>
      <p:ext uri="{BB962C8B-B14F-4D97-AF65-F5344CB8AC3E}">
        <p14:creationId xmlns:p14="http://schemas.microsoft.com/office/powerpoint/2010/main" val="265571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096" y="699542"/>
            <a:ext cx="2957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rmorant Infant Medium" panose="00000600000000000000" pitchFamily="2" charset="0"/>
              </a:rPr>
              <a:t>TUJUAN</a:t>
            </a:r>
          </a:p>
          <a:p>
            <a:r>
              <a:rPr lang="en-US" b="1">
                <a:latin typeface="Cormorant Infant Medium" panose="00000600000000000000" pitchFamily="2" charset="0"/>
              </a:rPr>
              <a:t>Pembelajaran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776D6-C4C0-433C-B8C9-DCDE17ABE719}"/>
              </a:ext>
            </a:extLst>
          </p:cNvPr>
          <p:cNvSpPr txBox="1"/>
          <p:nvPr/>
        </p:nvSpPr>
        <p:spPr>
          <a:xfrm>
            <a:off x="323528" y="1563638"/>
            <a:ext cx="83529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>
                <a:latin typeface="Cambria" panose="02040503050406030204" pitchFamily="18" charset="0"/>
                <a:ea typeface="Cambria" panose="02040503050406030204" pitchFamily="18" charset="0"/>
              </a:rPr>
              <a:t>Untuk mempelajari apa itu grafik dan bagaimana grafik itu digunakan.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>
                <a:latin typeface="Cambria" panose="02040503050406030204" pitchFamily="18" charset="0"/>
                <a:ea typeface="Cambria" panose="02040503050406030204" pitchFamily="18" charset="0"/>
              </a:rPr>
              <a:t>Untuk mengimplementasikan tipe data abstrak grafik menggunakan beberapa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id-ID">
                <a:latin typeface="Cambria" panose="02040503050406030204" pitchFamily="18" charset="0"/>
                <a:ea typeface="Cambria" panose="02040503050406030204" pitchFamily="18" charset="0"/>
              </a:rPr>
              <a:t>representasi internal.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id-ID">
                <a:latin typeface="Cambria" panose="02040503050406030204" pitchFamily="18" charset="0"/>
                <a:ea typeface="Cambria" panose="02040503050406030204" pitchFamily="18" charset="0"/>
              </a:rPr>
              <a:t>Untuk melihat bagaimana grafik dapat digunakan untuk menyelesaikan berbagai macam masalah</a:t>
            </a:r>
          </a:p>
        </p:txBody>
      </p:sp>
    </p:spTree>
    <p:extLst>
      <p:ext uri="{BB962C8B-B14F-4D97-AF65-F5344CB8AC3E}">
        <p14:creationId xmlns:p14="http://schemas.microsoft.com/office/powerpoint/2010/main" val="133323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31112D-DB4F-1774-37F5-3CF0BC8F9386}"/>
              </a:ext>
            </a:extLst>
          </p:cNvPr>
          <p:cNvSpPr txBox="1">
            <a:spLocks/>
          </p:cNvSpPr>
          <p:nvPr/>
        </p:nvSpPr>
        <p:spPr>
          <a:xfrm>
            <a:off x="651311" y="1275606"/>
            <a:ext cx="7560840" cy="206536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Clr>
                <a:srgbClr val="5FF2CA"/>
              </a:buClr>
            </a:pPr>
            <a:r>
              <a:rPr lang="en-US" sz="2000">
                <a:solidFill>
                  <a:sysClr val="windowText" lastClr="000000"/>
                </a:solidFill>
                <a:latin typeface="Tw Cen MT"/>
              </a:rPr>
              <a:t>Ada 2 metode yang biasa dipakai dalam menyatakan graf :</a:t>
            </a:r>
          </a:p>
          <a:p>
            <a:pPr marL="457200" lvl="0" indent="-457200" algn="just">
              <a:buClr>
                <a:srgbClr val="5FF2CA"/>
              </a:buClr>
              <a:buAutoNum type="arabicPeriod"/>
            </a:pPr>
            <a:r>
              <a:rPr lang="en-US" sz="2000">
                <a:solidFill>
                  <a:sysClr val="windowText" lastClr="000000"/>
                </a:solidFill>
                <a:latin typeface="Tw Cen MT"/>
              </a:rPr>
              <a:t>Matrik bersebelahan</a:t>
            </a:r>
          </a:p>
          <a:p>
            <a:pPr marL="457200" lvl="0" indent="-457200" algn="just">
              <a:buClr>
                <a:srgbClr val="5FF2CA"/>
              </a:buClr>
              <a:buAutoNum type="arabicPeriod"/>
            </a:pPr>
            <a:r>
              <a:rPr lang="en-US" sz="2000">
                <a:solidFill>
                  <a:sysClr val="windowText" lastClr="000000"/>
                </a:solidFill>
                <a:latin typeface="Tw Cen MT"/>
              </a:rPr>
              <a:t>Linked List bersebelahan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40ED4B-CE41-D3B7-4F1A-BA46946EBE0F}"/>
              </a:ext>
            </a:extLst>
          </p:cNvPr>
          <p:cNvSpPr txBox="1">
            <a:spLocks/>
          </p:cNvSpPr>
          <p:nvPr/>
        </p:nvSpPr>
        <p:spPr>
          <a:xfrm>
            <a:off x="5220072" y="195486"/>
            <a:ext cx="3672408" cy="504056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Matriks Bersebelahan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17963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A429-EF73-C519-58EA-BE20C1757579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Matriks Bersebelahan graf tidak berarah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A5986-3ACB-A14C-5999-8CFFE9BDE4B9}"/>
              </a:ext>
            </a:extLst>
          </p:cNvPr>
          <p:cNvSpPr txBox="1"/>
          <p:nvPr/>
        </p:nvSpPr>
        <p:spPr>
          <a:xfrm>
            <a:off x="611560" y="1419622"/>
            <a:ext cx="70170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Clr>
                <a:srgbClr val="5FF2CA"/>
              </a:buClr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Untuk menjelaskan Matrik bersebelahan graf tidak berarah, </a:t>
            </a:r>
          </a:p>
          <a:p>
            <a:pPr lvl="0" algn="just">
              <a:buClr>
                <a:srgbClr val="5FF2CA"/>
              </a:buClr>
            </a:pPr>
            <a:endParaRPr lang="en-US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sz="1800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sz="1800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sz="1800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sz="1800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r>
              <a:rPr lang="en-US" sz="1800" b="1" i="1">
                <a:solidFill>
                  <a:sysClr val="windowText" lastClr="000000"/>
                </a:solidFill>
                <a:latin typeface="Tw Cen MT"/>
              </a:rPr>
              <a:t>Graf berisi atas lima vertex dengan nama A, B, C, D dan 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63E0C-2786-C4F0-C31A-5526CCC789A7}"/>
              </a:ext>
            </a:extLst>
          </p:cNvPr>
          <p:cNvSpPr txBox="1"/>
          <p:nvPr/>
        </p:nvSpPr>
        <p:spPr>
          <a:xfrm>
            <a:off x="611560" y="1419622"/>
            <a:ext cx="70170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Clr>
                <a:srgbClr val="5FF2CA"/>
              </a:buClr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Untuk menjelaskan Matrik bersebelahan graf tidak berarah, </a:t>
            </a:r>
          </a:p>
          <a:p>
            <a:pPr lvl="0" algn="just">
              <a:buClr>
                <a:srgbClr val="5FF2CA"/>
              </a:buClr>
            </a:pPr>
            <a:endParaRPr lang="en-US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sz="1800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sz="1800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sz="1800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sz="1800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endParaRPr lang="en-US" b="1" i="1">
              <a:solidFill>
                <a:sysClr val="windowText" lastClr="000000"/>
              </a:solidFill>
              <a:latin typeface="Tw Cen MT"/>
            </a:endParaRPr>
          </a:p>
          <a:p>
            <a:pPr lvl="0" algn="just">
              <a:buClr>
                <a:srgbClr val="5FF2CA"/>
              </a:buClr>
            </a:pPr>
            <a:r>
              <a:rPr lang="en-US" sz="1800" b="1" i="1">
                <a:solidFill>
                  <a:sysClr val="windowText" lastClr="000000"/>
                </a:solidFill>
                <a:latin typeface="Tw Cen MT"/>
              </a:rPr>
              <a:t>Graf berisi atas lima vertex dengan nama A, B, C, D dan 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4C0E4E-7353-0DA3-6C3D-EE8D2DFF68A0}"/>
              </a:ext>
            </a:extLst>
          </p:cNvPr>
          <p:cNvCxnSpPr>
            <a:cxnSpLocks/>
          </p:cNvCxnSpPr>
          <p:nvPr/>
        </p:nvCxnSpPr>
        <p:spPr>
          <a:xfrm>
            <a:off x="1484746" y="2175706"/>
            <a:ext cx="999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1EC044-5D7F-AB4D-CD24-7EEA084166B7}"/>
              </a:ext>
            </a:extLst>
          </p:cNvPr>
          <p:cNvCxnSpPr>
            <a:cxnSpLocks/>
          </p:cNvCxnSpPr>
          <p:nvPr/>
        </p:nvCxnSpPr>
        <p:spPr>
          <a:xfrm>
            <a:off x="1484746" y="3543858"/>
            <a:ext cx="9990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6FD0C1-2086-C849-F4FE-64B5A3870D66}"/>
              </a:ext>
            </a:extLst>
          </p:cNvPr>
          <p:cNvCxnSpPr>
            <a:cxnSpLocks/>
          </p:cNvCxnSpPr>
          <p:nvPr/>
        </p:nvCxnSpPr>
        <p:spPr>
          <a:xfrm flipH="1">
            <a:off x="1207698" y="2427734"/>
            <a:ext cx="5144" cy="858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AC2636-7BD7-213C-5C42-A985A202BB61}"/>
              </a:ext>
            </a:extLst>
          </p:cNvPr>
          <p:cNvCxnSpPr>
            <a:cxnSpLocks/>
          </p:cNvCxnSpPr>
          <p:nvPr/>
        </p:nvCxnSpPr>
        <p:spPr>
          <a:xfrm flipH="1">
            <a:off x="2755638" y="2427734"/>
            <a:ext cx="34" cy="889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58221-52E9-628F-D6A9-A3DABA1B4512}"/>
              </a:ext>
            </a:extLst>
          </p:cNvPr>
          <p:cNvCxnSpPr>
            <a:cxnSpLocks/>
          </p:cNvCxnSpPr>
          <p:nvPr/>
        </p:nvCxnSpPr>
        <p:spPr>
          <a:xfrm flipH="1">
            <a:off x="1405107" y="2353917"/>
            <a:ext cx="1158300" cy="1011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7014EB-BBA3-1EC8-429F-5E0248C9BD98}"/>
              </a:ext>
            </a:extLst>
          </p:cNvPr>
          <p:cNvCxnSpPr>
            <a:cxnSpLocks/>
          </p:cNvCxnSpPr>
          <p:nvPr/>
        </p:nvCxnSpPr>
        <p:spPr>
          <a:xfrm flipH="1">
            <a:off x="3025481" y="3543858"/>
            <a:ext cx="9862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DEBF579-73D4-83F7-6A1E-3B07A60BFD2A}"/>
              </a:ext>
            </a:extLst>
          </p:cNvPr>
          <p:cNvSpPr/>
          <p:nvPr/>
        </p:nvSpPr>
        <p:spPr>
          <a:xfrm>
            <a:off x="971600" y="1923678"/>
            <a:ext cx="54380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EC9377-822C-F328-74FF-EBA1CA4BDCAB}"/>
              </a:ext>
            </a:extLst>
          </p:cNvPr>
          <p:cNvSpPr/>
          <p:nvPr/>
        </p:nvSpPr>
        <p:spPr>
          <a:xfrm>
            <a:off x="2483768" y="1923678"/>
            <a:ext cx="54380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ADDB74-9008-FA16-55B2-A67B6268C275}"/>
              </a:ext>
            </a:extLst>
          </p:cNvPr>
          <p:cNvSpPr/>
          <p:nvPr/>
        </p:nvSpPr>
        <p:spPr>
          <a:xfrm>
            <a:off x="940939" y="3291830"/>
            <a:ext cx="54380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2CA239-4946-C83C-87D6-80A4E82EFB8B}"/>
              </a:ext>
            </a:extLst>
          </p:cNvPr>
          <p:cNvSpPr/>
          <p:nvPr/>
        </p:nvSpPr>
        <p:spPr>
          <a:xfrm>
            <a:off x="2481674" y="3291830"/>
            <a:ext cx="54380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29555A-30B1-D101-AF6D-D72F5153EDEF}"/>
              </a:ext>
            </a:extLst>
          </p:cNvPr>
          <p:cNvSpPr/>
          <p:nvPr/>
        </p:nvSpPr>
        <p:spPr>
          <a:xfrm>
            <a:off x="4011689" y="3291830"/>
            <a:ext cx="543807" cy="504056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3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198969-DCD3-E7B5-98CC-DDCEB3126620}"/>
              </a:ext>
            </a:extLst>
          </p:cNvPr>
          <p:cNvSpPr txBox="1">
            <a:spLocks/>
          </p:cNvSpPr>
          <p:nvPr/>
        </p:nvSpPr>
        <p:spPr>
          <a:xfrm>
            <a:off x="1403648" y="195486"/>
            <a:ext cx="6621851" cy="50405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Matriks Bersebelahan graf tidak berarah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2E126-A5FC-8691-6E5E-EF480BE9ECA3}"/>
              </a:ext>
            </a:extLst>
          </p:cNvPr>
          <p:cNvSpPr txBox="1"/>
          <p:nvPr/>
        </p:nvSpPr>
        <p:spPr>
          <a:xfrm>
            <a:off x="1417215" y="596427"/>
            <a:ext cx="73448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Clr>
                <a:srgbClr val="5FF2CA"/>
              </a:buClr>
            </a:pPr>
            <a:r>
              <a:rPr lang="en-US" sz="1800">
                <a:solidFill>
                  <a:sysClr val="windowText" lastClr="000000"/>
                </a:solidFill>
                <a:latin typeface="Tw Cen MT"/>
              </a:rPr>
              <a:t>Cara mengisi nilai elemen - elemen dalam array L yang dipakai sebagai Matriks Bersebelahan sebagai berikut :</a:t>
            </a:r>
          </a:p>
          <a:p>
            <a:pPr marL="342900" lvl="0" indent="-342900" algn="just">
              <a:buClr>
                <a:srgbClr val="5FF2CA"/>
              </a:buClr>
              <a:buFont typeface="+mj-lt"/>
              <a:buAutoNum type="arabicPeriod"/>
            </a:pPr>
            <a:r>
              <a:rPr lang="en-US" sz="1800">
                <a:latin typeface="Tw Cen MT"/>
              </a:rPr>
              <a:t>Isilah elemen L</a:t>
            </a:r>
            <a:r>
              <a:rPr lang="en-US" sz="1200" i="1">
                <a:latin typeface="Source Sans Pro" panose="020B0503030403020204" pitchFamily="34" charset="0"/>
                <a:ea typeface="Source Sans Pro" panose="020B0503030403020204" pitchFamily="34" charset="0"/>
              </a:rPr>
              <a:t>ij </a:t>
            </a:r>
            <a:r>
              <a:rPr lang="en-US">
                <a:latin typeface="Tw Cen MT" panose="020B0602020104020603" pitchFamily="34" charset="0"/>
                <a:ea typeface="Source Sans Pro" panose="020B0503030403020204" pitchFamily="34" charset="0"/>
              </a:rPr>
              <a:t>dengan 1 kalau vertex I dan vertex </a:t>
            </a:r>
            <a:r>
              <a:rPr lang="en-US">
                <a:latin typeface="Corbel" panose="020B0503020204020204" pitchFamily="34" charset="0"/>
                <a:ea typeface="Source Sans Pro" panose="020B0503030403020204" pitchFamily="34" charset="0"/>
              </a:rPr>
              <a:t>j</a:t>
            </a:r>
            <a:r>
              <a:rPr lang="en-US">
                <a:latin typeface="Tw Cen MT" panose="020B0602020104020603" pitchFamily="34" charset="0"/>
                <a:ea typeface="Source Sans Pro" panose="020B0503030403020204" pitchFamily="34" charset="0"/>
              </a:rPr>
              <a:t> terhubung oleh gari</a:t>
            </a:r>
            <a:r>
              <a:rPr lang="en-US" sz="1800">
                <a:latin typeface="Tw Cen MT" panose="020B0602020104020603" pitchFamily="34" charset="0"/>
              </a:rPr>
              <a:t>s</a:t>
            </a:r>
          </a:p>
          <a:p>
            <a:pPr marL="342900" lvl="0" indent="-342900" algn="just">
              <a:buClr>
                <a:srgbClr val="5FF2CA"/>
              </a:buClr>
              <a:buFont typeface="+mj-lt"/>
              <a:buAutoNum type="arabicPeriod"/>
            </a:pPr>
            <a:r>
              <a:rPr lang="en-US" sz="1800">
                <a:latin typeface="Tw Cen MT" panose="020B0602020104020603" pitchFamily="34" charset="0"/>
                <a:ea typeface="Source Sans Pro" panose="020B0503030403020204" pitchFamily="34" charset="0"/>
              </a:rPr>
              <a:t>Isilah elemen L</a:t>
            </a:r>
            <a:r>
              <a:rPr lang="en-US" sz="1600" i="1">
                <a:latin typeface="Corbel" panose="020B0503020204020204" pitchFamily="34" charset="0"/>
                <a:ea typeface="Source Sans Pro" panose="020B0503030403020204" pitchFamily="34" charset="0"/>
              </a:rPr>
              <a:t>ji</a:t>
            </a:r>
            <a:r>
              <a:rPr lang="en-US" sz="1800">
                <a:latin typeface="Tw Cen MT" panose="020B0602020104020603" pitchFamily="34" charset="0"/>
                <a:ea typeface="Source Sans Pro" panose="020B0503030403020204" pitchFamily="34" charset="0"/>
              </a:rPr>
              <a:t> dengan 1 kalau vertex I dan vertex j terhubung oleh garis</a:t>
            </a:r>
          </a:p>
          <a:p>
            <a:pPr marL="342900" lvl="0" indent="-342900" algn="just">
              <a:buClr>
                <a:srgbClr val="5FF2CA"/>
              </a:buClr>
              <a:buFont typeface="+mj-lt"/>
              <a:buAutoNum type="arabicPeriod"/>
            </a:pPr>
            <a:r>
              <a:rPr lang="en-US" sz="1800">
                <a:latin typeface="Tw Cen MT" panose="020B0602020104020603" pitchFamily="34" charset="0"/>
                <a:ea typeface="Source Sans Pro" panose="020B0503030403020204" pitchFamily="34" charset="0"/>
              </a:rPr>
              <a:t>Isilah elemen L</a:t>
            </a:r>
            <a:r>
              <a:rPr lang="en-US" sz="1400" i="1">
                <a:latin typeface="Source Sans Pro" panose="020B0503030403020204" pitchFamily="34" charset="0"/>
                <a:ea typeface="Source Sans Pro" panose="020B0503030403020204" pitchFamily="34" charset="0"/>
              </a:rPr>
              <a:t>ij </a:t>
            </a:r>
            <a:r>
              <a:rPr lang="en-US" sz="1800">
                <a:latin typeface="Tw Cen MT" panose="020B0602020104020603" pitchFamily="34" charset="0"/>
                <a:ea typeface="Source Sans Pro" panose="020B0503030403020204" pitchFamily="34" charset="0"/>
              </a:rPr>
              <a:t>dan L</a:t>
            </a:r>
            <a:r>
              <a:rPr lang="en-US" sz="1400" i="1">
                <a:latin typeface="Source Sans Pro" panose="020B0503030403020204" pitchFamily="34" charset="0"/>
                <a:ea typeface="Source Sans Pro" panose="020B0503030403020204" pitchFamily="34" charset="0"/>
              </a:rPr>
              <a:t>ji </a:t>
            </a:r>
            <a:r>
              <a:rPr lang="en-US" sz="1800">
                <a:latin typeface="Tw Cen MT" panose="020B0602020104020603" pitchFamily="34" charset="0"/>
                <a:ea typeface="Source Sans Pro" panose="020B0503030403020204" pitchFamily="34" charset="0"/>
              </a:rPr>
              <a:t>bernilai 0 kalau kedua vertex tidak memiliki garis</a:t>
            </a:r>
          </a:p>
          <a:p>
            <a:pPr marL="342900" lvl="0" indent="-342900" algn="just">
              <a:buClr>
                <a:srgbClr val="5FF2CA"/>
              </a:buClr>
              <a:buFont typeface="+mj-lt"/>
              <a:buAutoNum type="arabicPeriod"/>
            </a:pPr>
            <a:endParaRPr lang="en-US" sz="1800">
              <a:latin typeface="Tw Cen MT" panose="020B0602020104020603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FF16CD-7034-C9E9-12F4-A84477280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15953"/>
              </p:ext>
            </p:extLst>
          </p:nvPr>
        </p:nvGraphicFramePr>
        <p:xfrm>
          <a:off x="1508571" y="2162956"/>
          <a:ext cx="29523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95569961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44210198"/>
                    </a:ext>
                  </a:extLst>
                </a:gridCol>
                <a:gridCol w="464534">
                  <a:extLst>
                    <a:ext uri="{9D8B030D-6E8A-4147-A177-3AD203B41FA5}">
                      <a16:colId xmlns:a16="http://schemas.microsoft.com/office/drawing/2014/main" val="2914549309"/>
                    </a:ext>
                  </a:extLst>
                </a:gridCol>
                <a:gridCol w="411953">
                  <a:extLst>
                    <a:ext uri="{9D8B030D-6E8A-4147-A177-3AD203B41FA5}">
                      <a16:colId xmlns:a16="http://schemas.microsoft.com/office/drawing/2014/main" val="2191025925"/>
                    </a:ext>
                  </a:extLst>
                </a:gridCol>
                <a:gridCol w="480612">
                  <a:extLst>
                    <a:ext uri="{9D8B030D-6E8A-4147-A177-3AD203B41FA5}">
                      <a16:colId xmlns:a16="http://schemas.microsoft.com/office/drawing/2014/main" val="1547986190"/>
                    </a:ext>
                  </a:extLst>
                </a:gridCol>
                <a:gridCol w="587118">
                  <a:extLst>
                    <a:ext uri="{9D8B030D-6E8A-4147-A177-3AD203B41FA5}">
                      <a16:colId xmlns:a16="http://schemas.microsoft.com/office/drawing/2014/main" val="3633436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0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55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0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 1</a:t>
                      </a:r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7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 1</a:t>
                      </a:r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36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endParaRPr lang="id-ID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340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BA99D-E00A-82D0-0081-3CA3003F06AC}"/>
              </a:ext>
            </a:extLst>
          </p:cNvPr>
          <p:cNvCxnSpPr/>
          <p:nvPr/>
        </p:nvCxnSpPr>
        <p:spPr>
          <a:xfrm>
            <a:off x="3275856" y="2938818"/>
            <a:ext cx="0" cy="122413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724DC-F2C0-EFFF-BAD5-71F5EA22E0D7}"/>
              </a:ext>
            </a:extLst>
          </p:cNvPr>
          <p:cNvCxnSpPr>
            <a:cxnSpLocks/>
          </p:cNvCxnSpPr>
          <p:nvPr/>
        </p:nvCxnSpPr>
        <p:spPr>
          <a:xfrm>
            <a:off x="3707904" y="2859782"/>
            <a:ext cx="0" cy="831389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4A9912-EF4D-A319-FB87-2D4560E318B5}"/>
              </a:ext>
            </a:extLst>
          </p:cNvPr>
          <p:cNvCxnSpPr>
            <a:cxnSpLocks/>
          </p:cNvCxnSpPr>
          <p:nvPr/>
        </p:nvCxnSpPr>
        <p:spPr>
          <a:xfrm>
            <a:off x="2051720" y="3795886"/>
            <a:ext cx="1656184" cy="0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8DD40-813E-9833-87C9-BCCDE50EB049}"/>
              </a:ext>
            </a:extLst>
          </p:cNvPr>
          <p:cNvCxnSpPr>
            <a:cxnSpLocks/>
          </p:cNvCxnSpPr>
          <p:nvPr/>
        </p:nvCxnSpPr>
        <p:spPr>
          <a:xfrm>
            <a:off x="2051720" y="4162954"/>
            <a:ext cx="1224136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75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51311" y="1275606"/>
            <a:ext cx="7560840" cy="206536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Clr>
                <a:srgbClr val="5FF2CA"/>
              </a:buClr>
            </a:pPr>
            <a:r>
              <a:rPr lang="en-US" sz="1600">
                <a:solidFill>
                  <a:sysClr val="windowText" lastClr="000000"/>
                </a:solidFill>
                <a:latin typeface="Tw Cen MT"/>
              </a:rPr>
              <a:t>Siklus dalam graf berarah adalah jalur yang berawal dan berakhir pada simpul yang sama.</a:t>
            </a:r>
          </a:p>
          <a:p>
            <a:pPr lvl="0" algn="just">
              <a:buClr>
                <a:srgbClr val="5FF2CA"/>
              </a:buClr>
            </a:pPr>
            <a:r>
              <a:rPr lang="en-US" sz="1600">
                <a:solidFill>
                  <a:sysClr val="windowText" lastClr="000000"/>
                </a:solidFill>
                <a:latin typeface="Tw Cen MT"/>
              </a:rPr>
              <a:t>Grafik tanpa siklus disebut grafik asiklik.</a:t>
            </a:r>
          </a:p>
          <a:p>
            <a:pPr lvl="0" algn="just">
              <a:buClr>
                <a:srgbClr val="5FF2CA"/>
              </a:buClr>
            </a:pPr>
            <a:r>
              <a:rPr lang="en-US" sz="1600">
                <a:solidFill>
                  <a:sysClr val="windowText" lastClr="000000"/>
                </a:solidFill>
                <a:latin typeface="Tw Cen MT"/>
              </a:rPr>
              <a:t>Grafik berarah tanpa siklus disebut grafik asiklik terarah atau DAG.</a:t>
            </a:r>
          </a:p>
          <a:p>
            <a:pPr lvl="0" algn="just">
              <a:buClr>
                <a:srgbClr val="5FF2CA"/>
              </a:buClr>
            </a:pPr>
            <a:r>
              <a:rPr lang="en-US" sz="1600">
                <a:solidFill>
                  <a:sysClr val="windowText" lastClr="000000"/>
                </a:solidFill>
                <a:latin typeface="Tw Cen MT"/>
              </a:rPr>
              <a:t>Kami akan melihat bahwa kami dapat menyelesaikan beberapa masalah penting jika masalah tersebut dapat direpresentasikan sebagai DAG.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1311" y="843558"/>
            <a:ext cx="6621851" cy="50405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/>
              <a:t>Siklus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14538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519292"/>
            <a:ext cx="295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Contoh Siklus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0483" y="1016121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/>
              <a:t>Jalur (V5, V2, V3, V5) adalah sebuah siklus</a:t>
            </a:r>
          </a:p>
        </p:txBody>
      </p:sp>
      <p:pic>
        <p:nvPicPr>
          <p:cNvPr id="5" name="Picture 2" descr="../_images/di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30519"/>
            <a:ext cx="3421251" cy="320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305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608370"/>
            <a:ext cx="295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Referensi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5616" y="1131590"/>
            <a:ext cx="67687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/>
              <a:t>https://www.geeksforgeeks.org/graph-and-its-representations/</a:t>
            </a:r>
          </a:p>
        </p:txBody>
      </p:sp>
    </p:spTree>
    <p:extLst>
      <p:ext uri="{BB962C8B-B14F-4D97-AF65-F5344CB8AC3E}">
        <p14:creationId xmlns:p14="http://schemas.microsoft.com/office/powerpoint/2010/main" val="878316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09C69-66E1-4E19-A980-DB585744F985}"/>
              </a:ext>
            </a:extLst>
          </p:cNvPr>
          <p:cNvSpPr txBox="1"/>
          <p:nvPr/>
        </p:nvSpPr>
        <p:spPr>
          <a:xfrm>
            <a:off x="3347864" y="206769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SELESAI</a:t>
            </a:r>
            <a:endParaRPr lang="id-ID" sz="3200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5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764" y="1419622"/>
            <a:ext cx="85837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/>
              <a:t>Grafik adalah struktur yang lebih umum daripada pohon, kita dapat menganggap pohon sebagai jenis grafik khusus.</a:t>
            </a:r>
          </a:p>
          <a:p>
            <a:pPr algn="just"/>
            <a:endParaRPr lang="en-US" sz="70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/>
              <a:t>Grafik dapat digunakan untuk merepresentasikan banyak hal di dunia nyata        seperti sistem jalan, penerbangan maskapai dari kota ke kota, bagaimana           Internet terhubung, dll.</a:t>
            </a:r>
          </a:p>
          <a:p>
            <a:pPr algn="just"/>
            <a:endParaRPr lang="en-US" sz="70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/>
              <a:t>Setelah memiliki representasi yang baik untuk suatu masalah, dapat menggunakan beberapa algoritme grafik standar untuk menyelesaikan apa yang tampaknya menjadi masalah yang sangat sulit.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288" y="771550"/>
            <a:ext cx="295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rmorant Infant Medium" panose="00000600000000000000" pitchFamily="2" charset="0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79127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876" y="1419622"/>
            <a:ext cx="7894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/>
              <a:t>Komputer dapat beroperasi dengan baik dengan informasi yang disajikan dalam bentuk grafik.</a:t>
            </a:r>
          </a:p>
          <a:p>
            <a:pPr algn="just"/>
            <a:endParaRPr lang="en-US" sz="80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/>
              <a:t>Contoh grafik mungkin merupakan persyaratan kursus untuk jurusan ilmu komputer/ Teknik Informatika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483518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CONTOH</a:t>
            </a:r>
          </a:p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47691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483518"/>
            <a:ext cx="295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CONTOH</a:t>
            </a:r>
          </a:p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GRAPHS</a:t>
            </a:r>
          </a:p>
        </p:txBody>
      </p:sp>
      <p:pic>
        <p:nvPicPr>
          <p:cNvPr id="4" name="Picture 2" descr="../_images/CS-Prereq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1448"/>
            <a:ext cx="4888500" cy="35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35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9876" y="699542"/>
            <a:ext cx="295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DEFINISI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876" y="1419622"/>
            <a:ext cx="74625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Sekarang kita telah melihat beberapa contoh grafik, kita akan lebih formal mendefinisikan grafik dan komponennya.</a:t>
            </a:r>
          </a:p>
          <a:p>
            <a:pPr algn="just"/>
            <a:endParaRPr lang="en-US" sz="90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Kita sudah mengetahui beberapa istilah ini dari pembahasan kita tentang pohon.</a:t>
            </a:r>
          </a:p>
        </p:txBody>
      </p:sp>
    </p:spTree>
    <p:extLst>
      <p:ext uri="{BB962C8B-B14F-4D97-AF65-F5344CB8AC3E}">
        <p14:creationId xmlns:p14="http://schemas.microsoft.com/office/powerpoint/2010/main" val="25816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5419" y="1310446"/>
            <a:ext cx="79770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Sebuah simpul (juga disebut “simpul”) adalah bagian fundamental dari sebuah grafik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Itu bisa memiliki nama, yang akan kita sebut "kunci".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Sebuah simpul mungkin juga memiliki informasi tambahan.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/>
              <a:t>Kami akan menyebut informasi tambahan ini sebagai "</a:t>
            </a:r>
            <a:r>
              <a:rPr lang="en-US" i="1"/>
              <a:t>payload</a:t>
            </a:r>
            <a:r>
              <a:rPr lang="en-US"/>
              <a:t>".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68037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DEFINISI (Lanjutan)</a:t>
            </a:r>
          </a:p>
        </p:txBody>
      </p:sp>
    </p:spTree>
    <p:extLst>
      <p:ext uri="{BB962C8B-B14F-4D97-AF65-F5344CB8AC3E}">
        <p14:creationId xmlns:p14="http://schemas.microsoft.com/office/powerpoint/2010/main" val="368178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D12084-6E32-5AE8-AE62-30F58B672D38}"/>
              </a:ext>
            </a:extLst>
          </p:cNvPr>
          <p:cNvSpPr/>
          <p:nvPr/>
        </p:nvSpPr>
        <p:spPr>
          <a:xfrm>
            <a:off x="280150" y="1425282"/>
            <a:ext cx="85837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Corbel" panose="020B0503020204020204" pitchFamily="34" charset="0"/>
              </a:rPr>
              <a:t>Sebuah Graf (</a:t>
            </a:r>
            <a:r>
              <a:rPr lang="en-US" sz="2400" i="1">
                <a:latin typeface="Corbel" panose="020B0503020204020204" pitchFamily="34" charset="0"/>
              </a:rPr>
              <a:t>graph</a:t>
            </a:r>
            <a:r>
              <a:rPr lang="en-US" sz="2400">
                <a:latin typeface="Corbel" panose="020B0503020204020204" pitchFamily="34" charset="0"/>
              </a:rPr>
              <a:t>) terdiri atas 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>
                <a:latin typeface="Corbel" panose="020B0503020204020204" pitchFamily="34" charset="0"/>
              </a:rPr>
              <a:t>Himpunan Vertex (atau kadang disebut simpul) notasi </a:t>
            </a:r>
            <a:r>
              <a:rPr lang="en-US" sz="1600">
                <a:latin typeface="Corbel" panose="020B0503020204020204" pitchFamily="34" charset="0"/>
              </a:rPr>
              <a:t>= V, V = { V1, V2, …. …. …. Vn}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latin typeface="Corbel" panose="020B0503020204020204" pitchFamily="34" charset="0"/>
              </a:rPr>
              <a:t>Himpunan Garis (atau Edge) notasi E, E = {E1, E2, … … … …. En}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DEA01-BA4B-1433-F27C-D4CDCBC91371}"/>
              </a:ext>
            </a:extLst>
          </p:cNvPr>
          <p:cNvSpPr txBox="1"/>
          <p:nvPr/>
        </p:nvSpPr>
        <p:spPr>
          <a:xfrm>
            <a:off x="305691" y="738809"/>
            <a:ext cx="4615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rmorant Infant Medium" panose="00000600000000000000" pitchFamily="2" charset="0"/>
              </a:rPr>
              <a:t>PENGENALAN GRAPHS</a:t>
            </a:r>
          </a:p>
        </p:txBody>
      </p:sp>
    </p:spTree>
    <p:extLst>
      <p:ext uri="{BB962C8B-B14F-4D97-AF65-F5344CB8AC3E}">
        <p14:creationId xmlns:p14="http://schemas.microsoft.com/office/powerpoint/2010/main" val="7014391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1426</Words>
  <Application>Microsoft Office PowerPoint</Application>
  <PresentationFormat>On-screen Show (16:9)</PresentationFormat>
  <Paragraphs>195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Adobe Gothic Std B</vt:lpstr>
      <vt:lpstr>Arial</vt:lpstr>
      <vt:lpstr>Arial Black</vt:lpstr>
      <vt:lpstr>Calibri</vt:lpstr>
      <vt:lpstr>Cambria</vt:lpstr>
      <vt:lpstr>Corbel</vt:lpstr>
      <vt:lpstr>Cormorant Infant Medium</vt:lpstr>
      <vt:lpstr>Cormorant Infant SemiBold</vt:lpstr>
      <vt:lpstr>Lucida Sans Unicode</vt:lpstr>
      <vt:lpstr>Nueva Std</vt:lpstr>
      <vt:lpstr>Source Sans Pro</vt:lpstr>
      <vt:lpstr>Tw Cen MT</vt:lpstr>
      <vt:lpstr>Verdana</vt:lpstr>
      <vt:lpstr>Wingdings</vt:lpstr>
      <vt:lpstr>Wingdings 2</vt:lpstr>
      <vt:lpstr>Wingdings 3</vt:lpstr>
      <vt:lpstr>Custom Design</vt:lpstr>
      <vt:lpstr>Concourse</vt:lpstr>
      <vt:lpstr>PowerPoint Presentation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Saminista</cp:lastModifiedBy>
  <cp:revision>314</cp:revision>
  <dcterms:created xsi:type="dcterms:W3CDTF">2014-04-01T16:27:38Z</dcterms:created>
  <dcterms:modified xsi:type="dcterms:W3CDTF">2023-06-14T00:57:48Z</dcterms:modified>
</cp:coreProperties>
</file>