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34" r:id="rId2"/>
  </p:sldMasterIdLst>
  <p:sldIdLst>
    <p:sldId id="358" r:id="rId3"/>
    <p:sldId id="363" r:id="rId4"/>
    <p:sldId id="364" r:id="rId5"/>
    <p:sldId id="390" r:id="rId6"/>
    <p:sldId id="360" r:id="rId7"/>
    <p:sldId id="365" r:id="rId8"/>
    <p:sldId id="366" r:id="rId9"/>
    <p:sldId id="367" r:id="rId10"/>
    <p:sldId id="368" r:id="rId11"/>
    <p:sldId id="369" r:id="rId12"/>
    <p:sldId id="362" r:id="rId13"/>
    <p:sldId id="361" r:id="rId14"/>
    <p:sldId id="370" r:id="rId15"/>
    <p:sldId id="371" r:id="rId16"/>
    <p:sldId id="372" r:id="rId17"/>
    <p:sldId id="373" r:id="rId18"/>
    <p:sldId id="374" r:id="rId19"/>
    <p:sldId id="375" r:id="rId20"/>
    <p:sldId id="378" r:id="rId21"/>
    <p:sldId id="391" r:id="rId22"/>
    <p:sldId id="392" r:id="rId23"/>
    <p:sldId id="393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D39"/>
    <a:srgbClr val="CC6600"/>
    <a:srgbClr val="CCCCFF"/>
    <a:srgbClr val="DDDDDD"/>
    <a:srgbClr val="CCB50E"/>
    <a:srgbClr val="D3BB63"/>
    <a:srgbClr val="B4B274"/>
    <a:srgbClr val="AEAC68"/>
    <a:srgbClr val="26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9" autoAdjust="0"/>
    <p:restoredTop sz="94708" autoAdjust="0"/>
  </p:normalViewPr>
  <p:slideViewPr>
    <p:cSldViewPr>
      <p:cViewPr varScale="1">
        <p:scale>
          <a:sx n="93" d="100"/>
          <a:sy n="93" d="100"/>
        </p:scale>
        <p:origin x="78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D8D91A-A2EE-4B54-B3C6-F6C67903BA9C}" type="datetime1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8C273C2C-6BD0-40EC-8D8D-4D51F089C5EB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377F5C-EDA7-4864-9756-35769B0E62CF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937D59-5EDB-4C39-B697-625748F703B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649" r:id="rId12"/>
    <p:sldLayoutId id="2147483660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6D622E7-D719-488D-A7B6-DBCD2989DF6E}"/>
              </a:ext>
            </a:extLst>
          </p:cNvPr>
          <p:cNvSpPr txBox="1"/>
          <p:nvPr/>
        </p:nvSpPr>
        <p:spPr>
          <a:xfrm>
            <a:off x="5724127" y="2386466"/>
            <a:ext cx="331236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rmorant Infant SemiBold" panose="00000700000000000000" pitchFamily="2" charset="0"/>
                <a:cs typeface="Calibri" panose="020F0502020204030204" pitchFamily="34" charset="0"/>
              </a:rPr>
              <a:t>PERTEMUAN </a:t>
            </a:r>
            <a:r>
              <a:rPr lang="en-US" sz="3200" b="1" dirty="0" smtClean="0">
                <a:latin typeface="Cormorant Infant SemiBold" panose="00000700000000000000" pitchFamily="2" charset="0"/>
                <a:cs typeface="Calibri" panose="020F0502020204030204" pitchFamily="34" charset="0"/>
              </a:rPr>
              <a:t>11</a:t>
            </a:r>
            <a:endParaRPr lang="en-US" sz="3200" b="1" dirty="0">
              <a:latin typeface="Cormorant Infant SemiBold" panose="000007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5DB214A-F029-40CD-9D40-E38BFACF378A}"/>
              </a:ext>
            </a:extLst>
          </p:cNvPr>
          <p:cNvSpPr txBox="1"/>
          <p:nvPr/>
        </p:nvSpPr>
        <p:spPr>
          <a:xfrm>
            <a:off x="6045747" y="3075806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noProof="1" smtClean="0"/>
              <a:t>Struktur Data &amp; Algoritma</a:t>
            </a:r>
            <a:endParaRPr lang="id-ID" noProof="1"/>
          </a:p>
        </p:txBody>
      </p:sp>
    </p:spTree>
    <p:extLst>
      <p:ext uri="{BB962C8B-B14F-4D97-AF65-F5344CB8AC3E}">
        <p14:creationId xmlns:p14="http://schemas.microsoft.com/office/powerpoint/2010/main" val="8025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812360" y="3507854"/>
            <a:ext cx="1008112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4225"/>
            <a:ext cx="742281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783D250-6F0D-A8F2-B751-4129CBDA66D1}"/>
              </a:ext>
            </a:extLst>
          </p:cNvPr>
          <p:cNvSpPr/>
          <p:nvPr/>
        </p:nvSpPr>
        <p:spPr>
          <a:xfrm>
            <a:off x="6573631" y="222308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</a:rPr>
              <a:t>Algoritma BFS</a:t>
            </a:r>
          </a:p>
        </p:txBody>
      </p:sp>
    </p:spTree>
    <p:extLst>
      <p:ext uri="{BB962C8B-B14F-4D97-AF65-F5344CB8AC3E}">
        <p14:creationId xmlns:p14="http://schemas.microsoft.com/office/powerpoint/2010/main" val="27346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8"/>
            <a:ext cx="8301782" cy="380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3FE36FC-324F-248C-B5A0-EA8F7E52FC18}"/>
              </a:ext>
            </a:extLst>
          </p:cNvPr>
          <p:cNvSpPr/>
          <p:nvPr/>
        </p:nvSpPr>
        <p:spPr>
          <a:xfrm>
            <a:off x="6573631" y="222308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</a:rPr>
              <a:t>Algoritma BFS</a:t>
            </a:r>
          </a:p>
        </p:txBody>
      </p:sp>
    </p:spTree>
    <p:extLst>
      <p:ext uri="{BB962C8B-B14F-4D97-AF65-F5344CB8AC3E}">
        <p14:creationId xmlns:p14="http://schemas.microsoft.com/office/powerpoint/2010/main" val="13332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5566"/>
            <a:ext cx="8505726" cy="382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B931E76-2514-B5FE-4D1D-8EDBA2963BE6}"/>
              </a:ext>
            </a:extLst>
          </p:cNvPr>
          <p:cNvSpPr/>
          <p:nvPr/>
        </p:nvSpPr>
        <p:spPr>
          <a:xfrm>
            <a:off x="6573631" y="222308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</a:rPr>
              <a:t>Algoritma BFS</a:t>
            </a:r>
          </a:p>
        </p:txBody>
      </p:sp>
    </p:spTree>
    <p:extLst>
      <p:ext uri="{BB962C8B-B14F-4D97-AF65-F5344CB8AC3E}">
        <p14:creationId xmlns:p14="http://schemas.microsoft.com/office/powerpoint/2010/main" val="147691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3557"/>
            <a:ext cx="9009782" cy="405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9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43558"/>
            <a:ext cx="8017545" cy="359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9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5526"/>
            <a:ext cx="8289702" cy="373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40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7582322" cy="340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70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15566"/>
            <a:ext cx="8577734" cy="386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44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95486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Algoritma DFS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342A23-9A9D-45EF-860D-BD11819F6776}"/>
              </a:ext>
            </a:extLst>
          </p:cNvPr>
          <p:cNvSpPr txBox="1"/>
          <p:nvPr/>
        </p:nvSpPr>
        <p:spPr>
          <a:xfrm>
            <a:off x="467544" y="843558"/>
            <a:ext cx="8494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Proses kerja teknik </a:t>
            </a:r>
            <a:r>
              <a:rPr kumimoji="0" lang="en-US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Depth First Search (DFS)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Tumpukan harus dalam keadaan kosong.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Masukan simpul awal ke dalam tumpukkan dan tandai simpul tersebut dengan tanda/ simbol “telah dikunjungi”.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Kosongkan hasil DFS.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Apabila tumpukan ada isinya:</a:t>
            </a:r>
          </a:p>
          <a:p>
            <a:pPr marL="971550" marR="0" lvl="1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Keluarkan </a:t>
            </a:r>
            <a:r>
              <a:rPr kumimoji="0" lang="en-US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(Pop)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sebuah nilai dari tumpukan dan tambahkan ke hasil DFS.</a:t>
            </a:r>
          </a:p>
          <a:p>
            <a:pPr marL="971550" marR="0" lvl="1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Masukkan semua simpul tetangganya yang belum dikunjungi ke dalam tumpukan.</a:t>
            </a:r>
          </a:p>
          <a:p>
            <a:pPr marL="971550" marR="0" lvl="1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Berikan tanda “telah dikunjungi” terhadap setiap simpul yang telah masuk ke dalam tumpukan.</a:t>
            </a:r>
          </a:p>
        </p:txBody>
      </p:sp>
    </p:spTree>
    <p:extLst>
      <p:ext uri="{BB962C8B-B14F-4D97-AF65-F5344CB8AC3E}">
        <p14:creationId xmlns:p14="http://schemas.microsoft.com/office/powerpoint/2010/main" val="20460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6132"/>
            <a:ext cx="7666162" cy="381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C55A8B-94F8-4A5E-97E6-E30975294782}"/>
              </a:ext>
            </a:extLst>
          </p:cNvPr>
          <p:cNvSpPr txBox="1"/>
          <p:nvPr/>
        </p:nvSpPr>
        <p:spPr>
          <a:xfrm>
            <a:off x="2339752" y="2211710"/>
            <a:ext cx="60560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i="1">
                <a:latin typeface="Berlin Sans FB" panose="020E0602020502020306" pitchFamily="34" charset="0"/>
              </a:rPr>
              <a:t>BREADTH FIRST SEARCH (</a:t>
            </a:r>
            <a:r>
              <a:rPr lang="en-US" sz="2800" b="1" i="1">
                <a:latin typeface="Berlin Sans FB" panose="020E0602020502020306" pitchFamily="34" charset="0"/>
              </a:rPr>
              <a:t>BFS</a:t>
            </a:r>
            <a:r>
              <a:rPr lang="en-US" sz="2800" i="1">
                <a:latin typeface="Berlin Sans FB" panose="020E0602020502020306" pitchFamily="34" charset="0"/>
              </a:rPr>
              <a:t>) &amp;</a:t>
            </a:r>
          </a:p>
          <a:p>
            <a:pPr algn="r"/>
            <a:r>
              <a:rPr lang="en-US" sz="2800" i="1">
                <a:latin typeface="Berlin Sans FB" panose="020E0602020502020306" pitchFamily="34" charset="0"/>
              </a:rPr>
              <a:t>DEPTH FIRST SEARCH (</a:t>
            </a:r>
            <a:r>
              <a:rPr lang="en-US" sz="2800" b="1" i="1">
                <a:latin typeface="Berlin Sans FB" panose="020E0602020502020306" pitchFamily="34" charset="0"/>
              </a:rPr>
              <a:t>DFS</a:t>
            </a:r>
            <a:r>
              <a:rPr lang="en-US" sz="2800" i="1">
                <a:latin typeface="Berlin Sans FB" panose="020E0602020502020306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14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AF5304-1673-5A02-45D6-62C19D49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8198073" cy="361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83B349F0-E23F-700F-E711-7263E8F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8002948" cy="356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46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C86644F-667F-3B8A-53F5-75684EB0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4" y="915566"/>
            <a:ext cx="7333977" cy="326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6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D8F1F7F6-63E6-6229-7D2C-07038CB3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8" y="1059582"/>
            <a:ext cx="7799363" cy="341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B0DA4E6-CF41-3993-A477-610B64013961}"/>
              </a:ext>
            </a:extLst>
          </p:cNvPr>
          <p:cNvSpPr/>
          <p:nvPr/>
        </p:nvSpPr>
        <p:spPr>
          <a:xfrm>
            <a:off x="5796136" y="11971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DFS</a:t>
            </a:r>
          </a:p>
        </p:txBody>
      </p:sp>
    </p:spTree>
    <p:extLst>
      <p:ext uri="{BB962C8B-B14F-4D97-AF65-F5344CB8AC3E}">
        <p14:creationId xmlns:p14="http://schemas.microsoft.com/office/powerpoint/2010/main" val="175043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FF7C6281-1D55-8C79-05F4-9650302A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16" y="915566"/>
            <a:ext cx="7956575" cy="35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CCD1076-575F-45D0-F785-30EA5BAEE453}"/>
              </a:ext>
            </a:extLst>
          </p:cNvPr>
          <p:cNvSpPr/>
          <p:nvPr/>
        </p:nvSpPr>
        <p:spPr>
          <a:xfrm>
            <a:off x="5796136" y="11971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DFS</a:t>
            </a:r>
          </a:p>
        </p:txBody>
      </p:sp>
    </p:spTree>
    <p:extLst>
      <p:ext uri="{BB962C8B-B14F-4D97-AF65-F5344CB8AC3E}">
        <p14:creationId xmlns:p14="http://schemas.microsoft.com/office/powerpoint/2010/main" val="1619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2F48D99B-AEA3-48C6-6777-67EF3101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843558"/>
            <a:ext cx="8630121" cy="377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BEFEC30-688F-8654-DBBC-20B315542380}"/>
              </a:ext>
            </a:extLst>
          </p:cNvPr>
          <p:cNvSpPr/>
          <p:nvPr/>
        </p:nvSpPr>
        <p:spPr>
          <a:xfrm>
            <a:off x="5796136" y="11971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DFS</a:t>
            </a:r>
          </a:p>
        </p:txBody>
      </p:sp>
    </p:spTree>
    <p:extLst>
      <p:ext uri="{BB962C8B-B14F-4D97-AF65-F5344CB8AC3E}">
        <p14:creationId xmlns:p14="http://schemas.microsoft.com/office/powerpoint/2010/main" val="39257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32933262-E373-8D10-8A7E-321DEBCD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5566"/>
            <a:ext cx="8516268" cy="376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A50E7F-CEBB-A60A-4057-DD720E1F6320}"/>
              </a:ext>
            </a:extLst>
          </p:cNvPr>
          <p:cNvSpPr/>
          <p:nvPr/>
        </p:nvSpPr>
        <p:spPr>
          <a:xfrm>
            <a:off x="5796136" y="11971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DFS</a:t>
            </a:r>
          </a:p>
        </p:txBody>
      </p:sp>
    </p:spTree>
    <p:extLst>
      <p:ext uri="{BB962C8B-B14F-4D97-AF65-F5344CB8AC3E}">
        <p14:creationId xmlns:p14="http://schemas.microsoft.com/office/powerpoint/2010/main" val="3847505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A047B99B-9BFD-7D21-E09A-22908273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71550"/>
            <a:ext cx="8558113" cy="37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54B94B-81C3-75C6-008B-2EE2ACED9CE3}"/>
              </a:ext>
            </a:extLst>
          </p:cNvPr>
          <p:cNvSpPr/>
          <p:nvPr/>
        </p:nvSpPr>
        <p:spPr>
          <a:xfrm>
            <a:off x="5796136" y="11971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DFS</a:t>
            </a:r>
          </a:p>
        </p:txBody>
      </p:sp>
    </p:spTree>
    <p:extLst>
      <p:ext uri="{BB962C8B-B14F-4D97-AF65-F5344CB8AC3E}">
        <p14:creationId xmlns:p14="http://schemas.microsoft.com/office/powerpoint/2010/main" val="35569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F62B9345-4C1E-693C-4515-8D8483B78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18706"/>
            <a:ext cx="8702129" cy="383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FD4EB38-B01D-3628-51CD-E5674BEB05B8}"/>
              </a:ext>
            </a:extLst>
          </p:cNvPr>
          <p:cNvSpPr/>
          <p:nvPr/>
        </p:nvSpPr>
        <p:spPr>
          <a:xfrm>
            <a:off x="5796136" y="11971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DFS</a:t>
            </a:r>
          </a:p>
        </p:txBody>
      </p:sp>
    </p:spTree>
    <p:extLst>
      <p:ext uri="{BB962C8B-B14F-4D97-AF65-F5344CB8AC3E}">
        <p14:creationId xmlns:p14="http://schemas.microsoft.com/office/powerpoint/2010/main" val="3115382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4DDA61D9-E512-B0F4-BFD7-1B4EA9045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843559"/>
            <a:ext cx="756084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6EFA7E-7B65-5371-7DC1-766D6EF79DA7}"/>
              </a:ext>
            </a:extLst>
          </p:cNvPr>
          <p:cNvSpPr/>
          <p:nvPr/>
        </p:nvSpPr>
        <p:spPr>
          <a:xfrm>
            <a:off x="5796136" y="11971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DFS</a:t>
            </a:r>
          </a:p>
        </p:txBody>
      </p:sp>
    </p:spTree>
    <p:extLst>
      <p:ext uri="{BB962C8B-B14F-4D97-AF65-F5344CB8AC3E}">
        <p14:creationId xmlns:p14="http://schemas.microsoft.com/office/powerpoint/2010/main" val="25715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50342A23-9A9D-45EF-860D-BD11819F6776}"/>
              </a:ext>
            </a:extLst>
          </p:cNvPr>
          <p:cNvSpPr txBox="1"/>
          <p:nvPr/>
        </p:nvSpPr>
        <p:spPr>
          <a:xfrm>
            <a:off x="467544" y="1275606"/>
            <a:ext cx="791888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Di dalam Graf, istilah</a:t>
            </a:r>
            <a:r>
              <a:rPr lang="en-US" sz="2000" b="1">
                <a:latin typeface="Californian FB" panose="0207040306080B030204" pitchFamily="18" charset="0"/>
                <a:cs typeface="Arial" panose="020B0604020202020204" pitchFamily="34" charset="0"/>
              </a:rPr>
              <a:t> traversal 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berarti mengunjungi setiap </a:t>
            </a:r>
            <a:r>
              <a:rPr lang="en-US" sz="2000" b="1">
                <a:latin typeface="Californian FB" panose="0207040306080B030204" pitchFamily="18" charset="0"/>
                <a:cs typeface="Arial" panose="020B0604020202020204" pitchFamily="34" charset="0"/>
              </a:rPr>
              <a:t>vertex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 dalam graf, untuk mennagani kepetingan seperti itu terdapat dua cara yang umum dipakai, yaitu : </a:t>
            </a:r>
          </a:p>
          <a:p>
            <a:pPr algn="just"/>
            <a:endParaRPr lang="en-US" sz="900">
              <a:latin typeface="Californian FB" panose="0207040306080B030204" pitchFamily="18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b="1" i="1">
                <a:latin typeface="Californian FB" panose="0207040306080B030204" pitchFamily="18" charset="0"/>
                <a:cs typeface="Arial" panose="020B0604020202020204" pitchFamily="34" charset="0"/>
              </a:rPr>
              <a:t>Breadth First Search </a:t>
            </a:r>
            <a:r>
              <a:rPr lang="en-US" sz="2000" b="1">
                <a:latin typeface="Californian FB" panose="0207040306080B030204" pitchFamily="18" charset="0"/>
                <a:cs typeface="Arial" panose="020B0604020202020204" pitchFamily="34" charset="0"/>
              </a:rPr>
              <a:t>(BFS)</a:t>
            </a:r>
            <a:endParaRPr lang="en-US" sz="2000">
              <a:latin typeface="Californian FB" panose="0207040306080B030204" pitchFamily="18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b="1" i="1">
                <a:latin typeface="Californian FB" panose="0207040306080B030204" pitchFamily="18" charset="0"/>
                <a:cs typeface="Arial" panose="020B0604020202020204" pitchFamily="34" charset="0"/>
              </a:rPr>
              <a:t>Depth First Search </a:t>
            </a:r>
            <a:r>
              <a:rPr lang="en-US" sz="2000" b="1">
                <a:latin typeface="Californian FB" panose="0207040306080B030204" pitchFamily="18" charset="0"/>
                <a:cs typeface="Arial" panose="020B0604020202020204" pitchFamily="34" charset="0"/>
              </a:rPr>
              <a:t>(DFS)</a:t>
            </a:r>
            <a:endParaRPr lang="en-US" sz="2000">
              <a:latin typeface="Californian FB" panose="0207040306080B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52386"/>
            <a:ext cx="2911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Menjelajah Graf</a:t>
            </a:r>
          </a:p>
        </p:txBody>
      </p:sp>
    </p:spTree>
    <p:extLst>
      <p:ext uri="{BB962C8B-B14F-4D97-AF65-F5344CB8AC3E}">
        <p14:creationId xmlns:p14="http://schemas.microsoft.com/office/powerpoint/2010/main" val="16736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C9D76F28-B004-C1DA-D23D-8218E138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71550"/>
            <a:ext cx="7335043" cy="3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3F73445-5D73-D9AA-7271-CC07326578BE}"/>
              </a:ext>
            </a:extLst>
          </p:cNvPr>
          <p:cNvSpPr/>
          <p:nvPr/>
        </p:nvSpPr>
        <p:spPr>
          <a:xfrm>
            <a:off x="5796136" y="11971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DFS</a:t>
            </a:r>
          </a:p>
        </p:txBody>
      </p:sp>
    </p:spTree>
    <p:extLst>
      <p:ext uri="{BB962C8B-B14F-4D97-AF65-F5344CB8AC3E}">
        <p14:creationId xmlns:p14="http://schemas.microsoft.com/office/powerpoint/2010/main" val="4838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B3EEB8-888E-C126-598B-39236F7805E2}"/>
              </a:ext>
            </a:extLst>
          </p:cNvPr>
          <p:cNvSpPr txBox="1"/>
          <p:nvPr/>
        </p:nvSpPr>
        <p:spPr>
          <a:xfrm>
            <a:off x="3347864" y="206769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SELESAI</a:t>
            </a:r>
            <a:endParaRPr lang="id-ID" sz="3200" b="1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50342A23-9A9D-45EF-860D-BD11819F6776}"/>
              </a:ext>
            </a:extLst>
          </p:cNvPr>
          <p:cNvSpPr txBox="1"/>
          <p:nvPr/>
        </p:nvSpPr>
        <p:spPr>
          <a:xfrm>
            <a:off x="467544" y="1275606"/>
            <a:ext cx="7918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arenR"/>
            </a:pPr>
            <a:r>
              <a:rPr lang="en-US" sz="2000" b="1" i="1">
                <a:latin typeface="Californian FB" panose="0207040306080B030204" pitchFamily="18" charset="0"/>
                <a:cs typeface="Arial" panose="020B0604020202020204" pitchFamily="34" charset="0"/>
              </a:rPr>
              <a:t>Breadth First Search (BFS)</a:t>
            </a:r>
            <a:r>
              <a:rPr lang="en-US" sz="2000" b="1">
                <a:latin typeface="Californian FB" panose="0207040306080B030204" pitchFamily="18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merupakan cara mengunjungi data dalam graph dengan menelusuri setiap </a:t>
            </a:r>
            <a:r>
              <a:rPr lang="en-US" sz="2000" u="sng">
                <a:latin typeface="Californian FB" panose="0207040306080B030204" pitchFamily="18" charset="0"/>
                <a:cs typeface="Arial" panose="020B0604020202020204" pitchFamily="34" charset="0"/>
              </a:rPr>
              <a:t>simpul yang sederajat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 terlebih dahulu. Implementasi BFS menggunakan </a:t>
            </a:r>
            <a:r>
              <a:rPr lang="en-US" sz="2000" u="sng">
                <a:latin typeface="Californian FB" panose="0207040306080B030204" pitchFamily="18" charset="0"/>
                <a:cs typeface="Arial" panose="020B0604020202020204" pitchFamily="34" charset="0"/>
              </a:rPr>
              <a:t>teknik </a:t>
            </a:r>
            <a:r>
              <a:rPr lang="en-US" sz="2000" i="1" u="sng">
                <a:latin typeface="Californian FB" panose="0207040306080B030204" pitchFamily="18" charset="0"/>
                <a:cs typeface="Arial" panose="020B0604020202020204" pitchFamily="34" charset="0"/>
              </a:rPr>
              <a:t>Queue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 (antrean) yang </a:t>
            </a:r>
            <a:r>
              <a:rPr lang="en-US" sz="2000" u="sng">
                <a:latin typeface="Californian FB" panose="0207040306080B030204" pitchFamily="18" charset="0"/>
                <a:cs typeface="Arial" panose="020B0604020202020204" pitchFamily="34" charset="0"/>
              </a:rPr>
              <a:t>bersifat FIFO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>
              <a:latin typeface="Californian FB" panose="0207040306080B030204" pitchFamily="18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arenR" startAt="2"/>
            </a:pPr>
            <a:r>
              <a:rPr lang="en-US" sz="2000" b="1" i="1">
                <a:latin typeface="Californian FB" panose="0207040306080B030204" pitchFamily="18" charset="0"/>
                <a:cs typeface="Arial" panose="020B0604020202020204" pitchFamily="34" charset="0"/>
              </a:rPr>
              <a:t>Depth First Search (DFS)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 merupakan cara mengunjungi data dalam graph dengan menelusuri </a:t>
            </a:r>
            <a:r>
              <a:rPr lang="en-US" sz="2000" u="sng">
                <a:latin typeface="Californian FB" panose="0207040306080B030204" pitchFamily="18" charset="0"/>
                <a:cs typeface="Arial" panose="020B0604020202020204" pitchFamily="34" charset="0"/>
              </a:rPr>
              <a:t>simpul terdalam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 lebih dahulu. Implementasi DFS menggunakan </a:t>
            </a:r>
            <a:r>
              <a:rPr lang="en-US" sz="2000" u="sng">
                <a:latin typeface="Californian FB" panose="0207040306080B030204" pitchFamily="18" charset="0"/>
                <a:cs typeface="Arial" panose="020B0604020202020204" pitchFamily="34" charset="0"/>
              </a:rPr>
              <a:t>teknik </a:t>
            </a:r>
            <a:r>
              <a:rPr lang="en-US" sz="2000" i="1" u="sng">
                <a:latin typeface="Californian FB" panose="0207040306080B030204" pitchFamily="18" charset="0"/>
                <a:cs typeface="Arial" panose="020B0604020202020204" pitchFamily="34" charset="0"/>
              </a:rPr>
              <a:t>Stack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 (tumpukan) yang </a:t>
            </a:r>
            <a:r>
              <a:rPr lang="en-US" sz="2000" u="sng">
                <a:latin typeface="Californian FB" panose="0207040306080B030204" pitchFamily="18" charset="0"/>
                <a:cs typeface="Arial" panose="020B0604020202020204" pitchFamily="34" charset="0"/>
              </a:rPr>
              <a:t>bersifat LIFO</a:t>
            </a:r>
            <a:r>
              <a:rPr lang="en-US" sz="2000">
                <a:latin typeface="Californian FB" panose="0207040306080B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739829"/>
            <a:ext cx="4277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Pengertian BFS dan DFS</a:t>
            </a:r>
          </a:p>
        </p:txBody>
      </p:sp>
    </p:spTree>
    <p:extLst>
      <p:ext uri="{BB962C8B-B14F-4D97-AF65-F5344CB8AC3E}">
        <p14:creationId xmlns:p14="http://schemas.microsoft.com/office/powerpoint/2010/main" val="95794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50342A23-9A9D-45EF-860D-BD11819F6776}"/>
              </a:ext>
            </a:extLst>
          </p:cNvPr>
          <p:cNvSpPr txBox="1"/>
          <p:nvPr/>
        </p:nvSpPr>
        <p:spPr>
          <a:xfrm>
            <a:off x="395536" y="1275606"/>
            <a:ext cx="7918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Proses kerja teknik </a:t>
            </a:r>
            <a:r>
              <a:rPr lang="en-US" i="1" u="sng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Breadth First Search </a:t>
            </a:r>
            <a:r>
              <a:rPr lang="en-US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(BFS):</a:t>
            </a:r>
          </a:p>
          <a:p>
            <a:pPr marL="361950" indent="-361950" algn="just">
              <a:buFont typeface="+mj-lt"/>
              <a:buAutoNum type="arabicParenR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Antrean harus dalam keadaan kosong.</a:t>
            </a:r>
          </a:p>
          <a:p>
            <a:pPr marL="361950" indent="-361950" algn="just">
              <a:buFont typeface="+mj-lt"/>
              <a:buAutoNum type="arabicParenR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Masukan simpul awal ke dalam antrean dan tandai simpul tersebut dengan tanda/ simbol “telah dikunjungi”.</a:t>
            </a:r>
          </a:p>
          <a:p>
            <a:pPr marL="361950" indent="-361950" algn="just">
              <a:buFont typeface="+mj-lt"/>
              <a:buAutoNum type="arabicParenR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Kosongkan hasil BFS.</a:t>
            </a:r>
          </a:p>
          <a:p>
            <a:pPr marL="361950" indent="-361950" algn="just">
              <a:buFont typeface="+mj-lt"/>
              <a:buAutoNum type="arabicParenR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Apabila antrean ada isinya:</a:t>
            </a:r>
          </a:p>
          <a:p>
            <a:pPr marL="361950" indent="-361950" algn="just">
              <a:buFont typeface="+mj-lt"/>
              <a:buAutoNum type="arabicParenR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Keluarkan sebuah nilai dari antrean dan tambahkan ke hasil BFS.</a:t>
            </a:r>
          </a:p>
          <a:p>
            <a:pPr marL="361950" indent="-361950" algn="just">
              <a:buFont typeface="+mj-lt"/>
              <a:buAutoNum type="arabicParenR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Masukan semua simpul tetangganya yang belum dikunjungi ke dalam antrean.</a:t>
            </a:r>
          </a:p>
          <a:p>
            <a:pPr marL="361950" indent="-361950" algn="just">
              <a:buFont typeface="+mj-lt"/>
              <a:buAutoNum type="arabicParenR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Berikan tanda “telah dikunjungi” terhadap setiap simpul yang telah masuk ke dalam antrean.</a:t>
            </a:r>
          </a:p>
          <a:p>
            <a:pPr lvl="1"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152" y="159186"/>
            <a:ext cx="2953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C000"/>
                </a:solidFill>
              </a:rPr>
              <a:t>Algoritma BFS</a:t>
            </a:r>
          </a:p>
        </p:txBody>
      </p:sp>
    </p:spTree>
    <p:extLst>
      <p:ext uri="{BB962C8B-B14F-4D97-AF65-F5344CB8AC3E}">
        <p14:creationId xmlns:p14="http://schemas.microsoft.com/office/powerpoint/2010/main" val="36817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0578" y="161806"/>
            <a:ext cx="2610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BFS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0" y="1812228"/>
            <a:ext cx="2794616" cy="287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7664" y="710529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Contoh: proses kerja teknik BFS untuk mengunjungi setiap simpul dalam  </a:t>
            </a:r>
          </a:p>
          <a:p>
            <a:r>
              <a:rPr lang="en-US" sz="1600"/>
              <a:t>             graph.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02570"/>
            <a:ext cx="4606280" cy="315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28184" y="140495"/>
            <a:ext cx="2610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Algoritma BFS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915566"/>
            <a:ext cx="7776864" cy="356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E367ECD9-A95A-41C4-9C18-2B4CC04C9442}"/>
              </a:ext>
            </a:extLst>
          </p:cNvPr>
          <p:cNvSpPr/>
          <p:nvPr/>
        </p:nvSpPr>
        <p:spPr>
          <a:xfrm>
            <a:off x="1691680" y="1131590"/>
            <a:ext cx="576065" cy="35574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67076" y="123478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</a:rPr>
              <a:t>Algoritma BFS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57630"/>
            <a:ext cx="7920880" cy="362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83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73631" y="222308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</a:rPr>
              <a:t>Algoritma BFS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9542"/>
            <a:ext cx="7923345" cy="378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7812360" y="3507854"/>
            <a:ext cx="1008112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341</Words>
  <Application>Microsoft Office PowerPoint</Application>
  <PresentationFormat>On-screen Show (16:9)</PresentationFormat>
  <Paragraphs>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맑은 고딕</vt:lpstr>
      <vt:lpstr>Arial</vt:lpstr>
      <vt:lpstr>Arial Black</vt:lpstr>
      <vt:lpstr>Berlin Sans FB</vt:lpstr>
      <vt:lpstr>Calibri</vt:lpstr>
      <vt:lpstr>Californian FB</vt:lpstr>
      <vt:lpstr>Cambria</vt:lpstr>
      <vt:lpstr>Cormorant Infant SemiBold</vt:lpstr>
      <vt:lpstr>Lucida Sans Unicode</vt:lpstr>
      <vt:lpstr>Verdana</vt:lpstr>
      <vt:lpstr>Wingdings 2</vt:lpstr>
      <vt:lpstr>Wingdings 3</vt:lpstr>
      <vt:lpstr>Custom Design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320</cp:revision>
  <dcterms:created xsi:type="dcterms:W3CDTF">2014-04-01T16:27:38Z</dcterms:created>
  <dcterms:modified xsi:type="dcterms:W3CDTF">2023-06-20T21:50:22Z</dcterms:modified>
</cp:coreProperties>
</file>