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2" r:id="rId3"/>
    <p:sldId id="293" r:id="rId4"/>
    <p:sldId id="294" r:id="rId5"/>
    <p:sldId id="295" r:id="rId6"/>
    <p:sldId id="296" r:id="rId7"/>
    <p:sldId id="297" r:id="rId8"/>
    <p:sldId id="298" r:id="rId9"/>
    <p:sldId id="299" r:id="rId10"/>
    <p:sldId id="259" r:id="rId11"/>
    <p:sldId id="300" r:id="rId12"/>
    <p:sldId id="277" r:id="rId13"/>
    <p:sldId id="260" r:id="rId14"/>
    <p:sldId id="278" r:id="rId15"/>
    <p:sldId id="261" r:id="rId16"/>
    <p:sldId id="279" r:id="rId17"/>
    <p:sldId id="280" r:id="rId18"/>
    <p:sldId id="281" r:id="rId19"/>
    <p:sldId id="291" r:id="rId20"/>
    <p:sldId id="262" r:id="rId21"/>
    <p:sldId id="282" r:id="rId22"/>
    <p:sldId id="283" r:id="rId23"/>
    <p:sldId id="263" r:id="rId24"/>
    <p:sldId id="284" r:id="rId25"/>
    <p:sldId id="264" r:id="rId26"/>
    <p:sldId id="286" r:id="rId27"/>
    <p:sldId id="285" r:id="rId28"/>
    <p:sldId id="287" r:id="rId29"/>
    <p:sldId id="288" r:id="rId30"/>
    <p:sldId id="265" r:id="rId31"/>
    <p:sldId id="266" r:id="rId32"/>
    <p:sldId id="267" r:id="rId33"/>
    <p:sldId id="268" r:id="rId34"/>
    <p:sldId id="269" r:id="rId35"/>
    <p:sldId id="276" r:id="rId36"/>
    <p:sldId id="270" r:id="rId37"/>
    <p:sldId id="271" r:id="rId3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86" autoAdjust="0"/>
    <p:restoredTop sz="94660"/>
  </p:normalViewPr>
  <p:slideViewPr>
    <p:cSldViewPr snapToGrid="0">
      <p:cViewPr varScale="1">
        <p:scale>
          <a:sx n="60" d="100"/>
          <a:sy n="60" d="100"/>
        </p:scale>
        <p:origin x="140"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35D3C50-4F61-4DBA-82A6-D05199AE4883}"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AF850-0D96-413E-87F7-EBFF61EC21B0}" type="slidenum">
              <a:rPr lang="en-US" smtClean="0"/>
              <a:t>‹#›</a:t>
            </a:fld>
            <a:endParaRPr lang="en-US"/>
          </a:p>
        </p:txBody>
      </p:sp>
    </p:spTree>
    <p:extLst>
      <p:ext uri="{BB962C8B-B14F-4D97-AF65-F5344CB8AC3E}">
        <p14:creationId xmlns:p14="http://schemas.microsoft.com/office/powerpoint/2010/main" val="2105580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5D3C50-4F61-4DBA-82A6-D05199AE4883}"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AF850-0D96-413E-87F7-EBFF61EC21B0}" type="slidenum">
              <a:rPr lang="en-US" smtClean="0"/>
              <a:t>‹#›</a:t>
            </a:fld>
            <a:endParaRPr lang="en-US"/>
          </a:p>
        </p:txBody>
      </p:sp>
    </p:spTree>
    <p:extLst>
      <p:ext uri="{BB962C8B-B14F-4D97-AF65-F5344CB8AC3E}">
        <p14:creationId xmlns:p14="http://schemas.microsoft.com/office/powerpoint/2010/main" val="3498847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5D3C50-4F61-4DBA-82A6-D05199AE4883}"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AF850-0D96-413E-87F7-EBFF61EC21B0}" type="slidenum">
              <a:rPr lang="en-US" smtClean="0"/>
              <a:t>‹#›</a:t>
            </a:fld>
            <a:endParaRPr lang="en-US"/>
          </a:p>
        </p:txBody>
      </p:sp>
    </p:spTree>
    <p:extLst>
      <p:ext uri="{BB962C8B-B14F-4D97-AF65-F5344CB8AC3E}">
        <p14:creationId xmlns:p14="http://schemas.microsoft.com/office/powerpoint/2010/main" val="3177380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5D3C50-4F61-4DBA-82A6-D05199AE4883}"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AF850-0D96-413E-87F7-EBFF61EC21B0}" type="slidenum">
              <a:rPr lang="en-US" smtClean="0"/>
              <a:t>‹#›</a:t>
            </a:fld>
            <a:endParaRPr lang="en-US"/>
          </a:p>
        </p:txBody>
      </p:sp>
    </p:spTree>
    <p:extLst>
      <p:ext uri="{BB962C8B-B14F-4D97-AF65-F5344CB8AC3E}">
        <p14:creationId xmlns:p14="http://schemas.microsoft.com/office/powerpoint/2010/main" val="3175433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5D3C50-4F61-4DBA-82A6-D05199AE4883}"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AF850-0D96-413E-87F7-EBFF61EC21B0}" type="slidenum">
              <a:rPr lang="en-US" smtClean="0"/>
              <a:t>‹#›</a:t>
            </a:fld>
            <a:endParaRPr lang="en-US"/>
          </a:p>
        </p:txBody>
      </p:sp>
    </p:spTree>
    <p:extLst>
      <p:ext uri="{BB962C8B-B14F-4D97-AF65-F5344CB8AC3E}">
        <p14:creationId xmlns:p14="http://schemas.microsoft.com/office/powerpoint/2010/main" val="1434669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5D3C50-4F61-4DBA-82A6-D05199AE4883}" type="datetimeFigureOut">
              <a:rPr lang="en-US" smtClean="0"/>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AF850-0D96-413E-87F7-EBFF61EC21B0}" type="slidenum">
              <a:rPr lang="en-US" smtClean="0"/>
              <a:t>‹#›</a:t>
            </a:fld>
            <a:endParaRPr lang="en-US"/>
          </a:p>
        </p:txBody>
      </p:sp>
    </p:spTree>
    <p:extLst>
      <p:ext uri="{BB962C8B-B14F-4D97-AF65-F5344CB8AC3E}">
        <p14:creationId xmlns:p14="http://schemas.microsoft.com/office/powerpoint/2010/main" val="1382636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5D3C50-4F61-4DBA-82A6-D05199AE4883}" type="datetimeFigureOut">
              <a:rPr lang="en-US" smtClean="0"/>
              <a:t>6/6/2022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DAF850-0D96-413E-87F7-EBFF61EC21B0}" type="slidenum">
              <a:rPr lang="en-US" smtClean="0"/>
              <a:t>‹#›</a:t>
            </a:fld>
            <a:endParaRPr lang="en-US"/>
          </a:p>
        </p:txBody>
      </p:sp>
    </p:spTree>
    <p:extLst>
      <p:ext uri="{BB962C8B-B14F-4D97-AF65-F5344CB8AC3E}">
        <p14:creationId xmlns:p14="http://schemas.microsoft.com/office/powerpoint/2010/main" val="3458585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5D3C50-4F61-4DBA-82A6-D05199AE4883}" type="datetimeFigureOut">
              <a:rPr lang="en-US" smtClean="0"/>
              <a:t>6/6/2022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DAF850-0D96-413E-87F7-EBFF61EC21B0}" type="slidenum">
              <a:rPr lang="en-US" smtClean="0"/>
              <a:t>‹#›</a:t>
            </a:fld>
            <a:endParaRPr lang="en-US"/>
          </a:p>
        </p:txBody>
      </p:sp>
    </p:spTree>
    <p:extLst>
      <p:ext uri="{BB962C8B-B14F-4D97-AF65-F5344CB8AC3E}">
        <p14:creationId xmlns:p14="http://schemas.microsoft.com/office/powerpoint/2010/main" val="2370591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5D3C50-4F61-4DBA-82A6-D05199AE4883}" type="datetimeFigureOut">
              <a:rPr lang="en-US" smtClean="0"/>
              <a:t>6/6/2022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DAF850-0D96-413E-87F7-EBFF61EC21B0}" type="slidenum">
              <a:rPr lang="en-US" smtClean="0"/>
              <a:t>‹#›</a:t>
            </a:fld>
            <a:endParaRPr lang="en-US"/>
          </a:p>
        </p:txBody>
      </p:sp>
    </p:spTree>
    <p:extLst>
      <p:ext uri="{BB962C8B-B14F-4D97-AF65-F5344CB8AC3E}">
        <p14:creationId xmlns:p14="http://schemas.microsoft.com/office/powerpoint/2010/main" val="1323972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5D3C50-4F61-4DBA-82A6-D05199AE4883}" type="datetimeFigureOut">
              <a:rPr lang="en-US" smtClean="0"/>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AF850-0D96-413E-87F7-EBFF61EC21B0}" type="slidenum">
              <a:rPr lang="en-US" smtClean="0"/>
              <a:t>‹#›</a:t>
            </a:fld>
            <a:endParaRPr lang="en-US"/>
          </a:p>
        </p:txBody>
      </p:sp>
    </p:spTree>
    <p:extLst>
      <p:ext uri="{BB962C8B-B14F-4D97-AF65-F5344CB8AC3E}">
        <p14:creationId xmlns:p14="http://schemas.microsoft.com/office/powerpoint/2010/main" val="43928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5D3C50-4F61-4DBA-82A6-D05199AE4883}" type="datetimeFigureOut">
              <a:rPr lang="en-US" smtClean="0"/>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AF850-0D96-413E-87F7-EBFF61EC21B0}" type="slidenum">
              <a:rPr lang="en-US" smtClean="0"/>
              <a:t>‹#›</a:t>
            </a:fld>
            <a:endParaRPr lang="en-US"/>
          </a:p>
        </p:txBody>
      </p:sp>
    </p:spTree>
    <p:extLst>
      <p:ext uri="{BB962C8B-B14F-4D97-AF65-F5344CB8AC3E}">
        <p14:creationId xmlns:p14="http://schemas.microsoft.com/office/powerpoint/2010/main" val="2090100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5D3C50-4F61-4DBA-82A6-D05199AE4883}" type="datetimeFigureOut">
              <a:rPr lang="en-US" smtClean="0"/>
              <a:t>6/6/2022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DAF850-0D96-413E-87F7-EBFF61EC21B0}" type="slidenum">
              <a:rPr lang="en-US" smtClean="0"/>
              <a:t>‹#›</a:t>
            </a:fld>
            <a:endParaRPr lang="en-US"/>
          </a:p>
        </p:txBody>
      </p:sp>
    </p:spTree>
    <p:extLst>
      <p:ext uri="{BB962C8B-B14F-4D97-AF65-F5344CB8AC3E}">
        <p14:creationId xmlns:p14="http://schemas.microsoft.com/office/powerpoint/2010/main" val="18944418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ED1A5E-22BC-43A4-9709-068D5F997F34}"/>
              </a:ext>
            </a:extLst>
          </p:cNvPr>
          <p:cNvSpPr txBox="1"/>
          <p:nvPr/>
        </p:nvSpPr>
        <p:spPr>
          <a:xfrm>
            <a:off x="6538188" y="3218379"/>
            <a:ext cx="5558509" cy="584775"/>
          </a:xfrm>
          <a:prstGeom prst="rect">
            <a:avLst/>
          </a:prstGeom>
          <a:noFill/>
        </p:spPr>
        <p:txBody>
          <a:bodyPr wrap="none" rtlCol="0">
            <a:spAutoFit/>
          </a:bodyPr>
          <a:lstStyle/>
          <a:p>
            <a:r>
              <a:rPr lang="en-US" sz="3200" b="1" u="sng"/>
              <a:t>STRUKTUR DATA &amp; ALGORITMA</a:t>
            </a:r>
          </a:p>
        </p:txBody>
      </p:sp>
      <p:sp>
        <p:nvSpPr>
          <p:cNvPr id="5" name="TextBox 4">
            <a:extLst>
              <a:ext uri="{FF2B5EF4-FFF2-40B4-BE49-F238E27FC236}">
                <a16:creationId xmlns:a16="http://schemas.microsoft.com/office/drawing/2014/main" id="{96D4F0B4-0ACF-48B1-A344-08138EEF6770}"/>
              </a:ext>
            </a:extLst>
          </p:cNvPr>
          <p:cNvSpPr txBox="1"/>
          <p:nvPr/>
        </p:nvSpPr>
        <p:spPr>
          <a:xfrm>
            <a:off x="7376773" y="3787205"/>
            <a:ext cx="4046172" cy="1323439"/>
          </a:xfrm>
          <a:prstGeom prst="rect">
            <a:avLst/>
          </a:prstGeom>
          <a:noFill/>
        </p:spPr>
        <p:txBody>
          <a:bodyPr wrap="none" rtlCol="0">
            <a:spAutoFit/>
          </a:bodyPr>
          <a:lstStyle/>
          <a:p>
            <a:r>
              <a:rPr lang="en-US" sz="4000" b="1">
                <a:latin typeface="Colonna MT" panose="04020805060202030203" pitchFamily="82" charset="0"/>
              </a:rPr>
              <a:t>BIG-O NOTATION</a:t>
            </a:r>
          </a:p>
          <a:p>
            <a:r>
              <a:rPr lang="en-US" sz="4000" b="1">
                <a:latin typeface="Colonna MT" panose="04020805060202030203" pitchFamily="82" charset="0"/>
              </a:rPr>
              <a:t>&amp; SEARCHING</a:t>
            </a:r>
          </a:p>
        </p:txBody>
      </p:sp>
    </p:spTree>
    <p:extLst>
      <p:ext uri="{BB962C8B-B14F-4D97-AF65-F5344CB8AC3E}">
        <p14:creationId xmlns:p14="http://schemas.microsoft.com/office/powerpoint/2010/main" val="3306089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3E6C39-BE94-43C1-84F7-9ED0706380C7}"/>
              </a:ext>
            </a:extLst>
          </p:cNvPr>
          <p:cNvSpPr txBox="1"/>
          <p:nvPr/>
        </p:nvSpPr>
        <p:spPr>
          <a:xfrm>
            <a:off x="374536" y="976233"/>
            <a:ext cx="11436464" cy="707886"/>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a:ln>
                  <a:noFill/>
                </a:ln>
                <a:solidFill>
                  <a:prstClr val="black"/>
                </a:solidFill>
                <a:effectLst/>
                <a:uLnTx/>
                <a:uFillTx/>
                <a:latin typeface="Bahnschrift" panose="020B0502040204020203" pitchFamily="34" charset="0"/>
                <a:cs typeface="Arial" panose="020B0604020202020204" pitchFamily="34" charset="0"/>
              </a:rPr>
              <a:t>Pada banyak kasus, sering dijumpai pencarian tanpa kata kunci, pencarian hanya dilakukan dengan menggunakan kata yang ada atau kata yang diingatnya</a:t>
            </a:r>
          </a:p>
        </p:txBody>
      </p:sp>
      <p:sp>
        <p:nvSpPr>
          <p:cNvPr id="4" name="TextBox 3">
            <a:extLst>
              <a:ext uri="{FF2B5EF4-FFF2-40B4-BE49-F238E27FC236}">
                <a16:creationId xmlns:a16="http://schemas.microsoft.com/office/drawing/2014/main" id="{D552C4D6-8D3E-4C5E-9371-1FDFBFFEC418}"/>
              </a:ext>
            </a:extLst>
          </p:cNvPr>
          <p:cNvSpPr txBox="1"/>
          <p:nvPr/>
        </p:nvSpPr>
        <p:spPr>
          <a:xfrm>
            <a:off x="2102750" y="4388237"/>
            <a:ext cx="8491880" cy="1200329"/>
          </a:xfrm>
          <a:prstGeom prst="rect">
            <a:avLst/>
          </a:prstGeom>
          <a:no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kumimoji="0" lang="en-US" b="0" i="0" u="none" strike="noStrike" kern="1200" cap="none" spc="0" normalizeH="0" baseline="0" noProof="0">
                <a:ln>
                  <a:noFill/>
                </a:ln>
                <a:solidFill>
                  <a:prstClr val="black"/>
                </a:solidFill>
                <a:effectLst/>
                <a:uLnTx/>
                <a:uFillTx/>
                <a:latin typeface="Bahnschrift Light" panose="020B0502040204020203" pitchFamily="34" charset="0"/>
                <a:cs typeface="Arial" panose="020B0604020202020204" pitchFamily="34" charset="0"/>
              </a:rPr>
              <a:t>Jika seorang </a:t>
            </a:r>
            <a:r>
              <a:rPr kumimoji="0" lang="en-US" b="0" i="1" u="none" strike="noStrike" kern="1200" cap="none" spc="0" normalizeH="0" baseline="0" noProof="0">
                <a:ln>
                  <a:noFill/>
                </a:ln>
                <a:solidFill>
                  <a:prstClr val="black"/>
                </a:solidFill>
                <a:effectLst/>
                <a:uLnTx/>
                <a:uFillTx/>
                <a:latin typeface="Bahnschrift Light" panose="020B0502040204020203" pitchFamily="34" charset="0"/>
                <a:cs typeface="Arial" panose="020B0604020202020204" pitchFamily="34" charset="0"/>
              </a:rPr>
              <a:t>Customer Service</a:t>
            </a:r>
            <a:r>
              <a:rPr kumimoji="0" lang="en-US" b="0" i="0" u="none" strike="noStrike" kern="1200" cap="none" spc="0" normalizeH="0" baseline="0" noProof="0">
                <a:ln>
                  <a:noFill/>
                </a:ln>
                <a:solidFill>
                  <a:prstClr val="black"/>
                </a:solidFill>
                <a:effectLst/>
                <a:uLnTx/>
                <a:uFillTx/>
                <a:latin typeface="Bahnschrift Light" panose="020B0502040204020203" pitchFamily="34" charset="0"/>
                <a:cs typeface="Arial" panose="020B0604020202020204" pitchFamily="34" charset="0"/>
              </a:rPr>
              <a:t> (CS) pada sebuah bank mencari data nasabah dengan menginput nama nasabahnya, misalnya “Budi”, maka yang akan ditampilkan oleh komputer bisa jadi semua nama yang mengandung kata “Budi”, seperti Budi Hermawan, Budiman, Budiarto, Sapta Budi dsb.</a:t>
            </a:r>
          </a:p>
        </p:txBody>
      </p:sp>
      <p:sp>
        <p:nvSpPr>
          <p:cNvPr id="8" name="TextBox 7">
            <a:extLst>
              <a:ext uri="{FF2B5EF4-FFF2-40B4-BE49-F238E27FC236}">
                <a16:creationId xmlns:a16="http://schemas.microsoft.com/office/drawing/2014/main" id="{7BE7D2E5-0C9C-4B0B-ADA1-ADCD5B2C5E6B}"/>
              </a:ext>
            </a:extLst>
          </p:cNvPr>
          <p:cNvSpPr txBox="1"/>
          <p:nvPr/>
        </p:nvSpPr>
        <p:spPr>
          <a:xfrm>
            <a:off x="603135" y="5730016"/>
            <a:ext cx="11207865" cy="707886"/>
          </a:xfrm>
          <a:prstGeom prst="rect">
            <a:avLst/>
          </a:prstGeom>
          <a:noFill/>
        </p:spPr>
        <p:txBody>
          <a:bodyPr wrap="square" rtlCol="0">
            <a:spAutoFit/>
          </a:bodyPr>
          <a:lstStyle/>
          <a:p>
            <a:pPr marR="0" lvl="0"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a:ln>
                  <a:noFill/>
                </a:ln>
                <a:solidFill>
                  <a:prstClr val="black"/>
                </a:solidFill>
                <a:effectLst/>
                <a:uLnTx/>
                <a:uFillTx/>
                <a:latin typeface="Bahnschrift" panose="020B0502040204020203" pitchFamily="34" charset="0"/>
                <a:cs typeface="Arial" panose="020B0604020202020204" pitchFamily="34" charset="0"/>
              </a:rPr>
              <a:t>Hal tersebut kurang efektif dan mungkin akan menyita banyak waktu untuk mendapatkan orang yang dicarinya dengan tepat.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709" y="2738867"/>
            <a:ext cx="1762040" cy="1334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1114" y="1841588"/>
            <a:ext cx="1904535" cy="2231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9000" y="1970312"/>
            <a:ext cx="2929171" cy="227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5846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3B54DEE-48B5-F02B-4A72-90A55674A9C0}"/>
              </a:ext>
            </a:extLst>
          </p:cNvPr>
          <p:cNvSpPr/>
          <p:nvPr/>
        </p:nvSpPr>
        <p:spPr>
          <a:xfrm>
            <a:off x="7123814" y="138834"/>
            <a:ext cx="4884549" cy="561703"/>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r"/>
            <a:r>
              <a:rPr lang="en-US" sz="2800" b="1">
                <a:latin typeface="Consolas" panose="020B0609020204030204" pitchFamily="49" charset="0"/>
              </a:rPr>
              <a:t>Pencarian </a:t>
            </a:r>
            <a:r>
              <a:rPr lang="en-US" sz="2800" b="1" i="1">
                <a:latin typeface="Consolas" panose="020B0609020204030204" pitchFamily="49" charset="0"/>
              </a:rPr>
              <a:t>(Searching)</a:t>
            </a:r>
          </a:p>
        </p:txBody>
      </p:sp>
      <p:sp>
        <p:nvSpPr>
          <p:cNvPr id="4" name="TextBox 3">
            <a:extLst>
              <a:ext uri="{FF2B5EF4-FFF2-40B4-BE49-F238E27FC236}">
                <a16:creationId xmlns:a16="http://schemas.microsoft.com/office/drawing/2014/main" id="{8B391CBD-ADDC-E3D4-1893-6A735F43C907}"/>
              </a:ext>
            </a:extLst>
          </p:cNvPr>
          <p:cNvSpPr txBox="1"/>
          <p:nvPr/>
        </p:nvSpPr>
        <p:spPr>
          <a:xfrm>
            <a:off x="339242" y="1445592"/>
            <a:ext cx="5883935" cy="3600986"/>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b="0" i="0" u="none" strike="noStrike" kern="1200" cap="none" spc="0" normalizeH="0" baseline="0" noProof="0">
                <a:ln>
                  <a:noFill/>
                </a:ln>
                <a:solidFill>
                  <a:prstClr val="black"/>
                </a:solidFill>
                <a:effectLst/>
                <a:uLnTx/>
                <a:uFillTx/>
                <a:latin typeface="Bahnschrift Light" panose="020B0502040204020203" pitchFamily="34" charset="0"/>
                <a:cs typeface="Arial" panose="020B0604020202020204" pitchFamily="34" charset="0"/>
              </a:rPr>
              <a:t>Untuk mempercepat pencarian data, pencarian dapat dilakukan dengan menggunakan kata kunci </a:t>
            </a:r>
            <a:r>
              <a:rPr kumimoji="0" lang="en-US" b="0" i="1" u="none" strike="noStrike" kern="1200" cap="none" spc="0" normalizeH="0" baseline="0" noProof="0">
                <a:ln>
                  <a:noFill/>
                </a:ln>
                <a:solidFill>
                  <a:prstClr val="black"/>
                </a:solidFill>
                <a:effectLst/>
                <a:uLnTx/>
                <a:uFillTx/>
                <a:latin typeface="Bahnschrift Light" panose="020B0502040204020203" pitchFamily="34" charset="0"/>
                <a:cs typeface="Arial" panose="020B0604020202020204" pitchFamily="34" charset="0"/>
              </a:rPr>
              <a:t>(keyword)</a:t>
            </a:r>
            <a:r>
              <a:rPr kumimoji="0" lang="en-US" b="0" i="0" u="none" strike="noStrike" kern="1200" cap="none" spc="0" normalizeH="0" baseline="0" noProof="0">
                <a:ln>
                  <a:noFill/>
                </a:ln>
                <a:solidFill>
                  <a:prstClr val="black"/>
                </a:solidFill>
                <a:effectLst/>
                <a:uLnTx/>
                <a:uFillTx/>
                <a:latin typeface="Bahnschrift Light" panose="020B0502040204020203" pitchFamily="34" charset="0"/>
                <a:cs typeface="Arial" panose="020B0604020202020204" pitchFamily="34" charset="0"/>
              </a:rPr>
              <a:t>, dimana kata kunci tersebut merupakan kata yang unik (tidak ada kesamaannya).</a:t>
            </a:r>
          </a:p>
          <a:p>
            <a:pPr marR="0" lvl="0" algn="just" defTabSz="914400" rtl="0" eaLnBrk="1" fontAlgn="auto" latinLnBrk="0" hangingPunct="1">
              <a:lnSpc>
                <a:spcPct val="100000"/>
              </a:lnSpc>
              <a:spcBef>
                <a:spcPts val="0"/>
              </a:spcBef>
              <a:spcAft>
                <a:spcPts val="0"/>
              </a:spcAft>
              <a:buClrTx/>
              <a:buSzTx/>
              <a:tabLst/>
              <a:defRPr/>
            </a:pPr>
            <a:endParaRPr kumimoji="0" lang="en-US" sz="800" b="0" i="0" u="none" strike="noStrike" kern="1200" cap="none" spc="0" normalizeH="0" baseline="0" noProof="0">
              <a:ln>
                <a:noFill/>
              </a:ln>
              <a:solidFill>
                <a:prstClr val="black"/>
              </a:solidFill>
              <a:effectLst/>
              <a:uLnTx/>
              <a:uFillTx/>
              <a:latin typeface="Bahnschrift Light" panose="020B0502040204020203" pitchFamily="34" charset="0"/>
              <a:cs typeface="Arial" panose="020B0604020202020204" pitchFamily="34" charset="0"/>
            </a:endParaRPr>
          </a:p>
          <a:p>
            <a:pPr marL="457200" lvl="0" indent="-457200" algn="just">
              <a:buFont typeface="Wingdings" panose="05000000000000000000" pitchFamily="2" charset="2"/>
              <a:buChar char="ü"/>
              <a:defRPr/>
            </a:pPr>
            <a:r>
              <a:rPr lang="en-US" sz="2000">
                <a:solidFill>
                  <a:prstClr val="black"/>
                </a:solidFill>
                <a:latin typeface="Bahnschrift Light" panose="020B0502040204020203" pitchFamily="34" charset="0"/>
                <a:cs typeface="Arial" panose="020B0604020202020204" pitchFamily="34" charset="0"/>
              </a:rPr>
              <a:t>Jika seorang CS sebuah bank memasukkan nomor rekening nasabah, semua data tentang nasabah tersebut dapat dilihat olehnya.</a:t>
            </a:r>
          </a:p>
          <a:p>
            <a:pPr lvl="0" algn="just">
              <a:defRPr/>
            </a:pPr>
            <a:endParaRPr lang="en-US" sz="2000">
              <a:solidFill>
                <a:prstClr val="black"/>
              </a:solidFill>
              <a:latin typeface="Bahnschrift Light" panose="020B0502040204020203" pitchFamily="34" charset="0"/>
              <a:cs typeface="Arial" panose="020B0604020202020204" pitchFamily="34" charset="0"/>
            </a:endParaRPr>
          </a:p>
          <a:p>
            <a:pPr lvl="0" algn="just">
              <a:defRPr/>
            </a:pPr>
            <a:endParaRPr lang="en-US" sz="800">
              <a:solidFill>
                <a:prstClr val="black"/>
              </a:solidFill>
              <a:latin typeface="Bahnschrift Light" panose="020B0502040204020203" pitchFamily="34" charset="0"/>
              <a:cs typeface="Arial" panose="020B0604020202020204" pitchFamily="34" charset="0"/>
            </a:endParaRPr>
          </a:p>
          <a:p>
            <a:pPr marL="457200" lvl="0" indent="-457200" algn="just">
              <a:buFont typeface="Wingdings" panose="05000000000000000000" pitchFamily="2" charset="2"/>
              <a:buChar char="ü"/>
              <a:defRPr/>
            </a:pPr>
            <a:r>
              <a:rPr lang="en-US" sz="2000">
                <a:solidFill>
                  <a:prstClr val="black"/>
                </a:solidFill>
                <a:latin typeface="Bahnschrift Light" panose="020B0502040204020203" pitchFamily="34" charset="0"/>
                <a:cs typeface="Arial" panose="020B0604020202020204" pitchFamily="34" charset="0"/>
              </a:rPr>
              <a:t>Pegawai administrasi kampus dapat mencari data mahasiswa dengan menginput Nomor Induk Mahasiswa (NIM).</a:t>
            </a:r>
          </a:p>
        </p:txBody>
      </p:sp>
      <p:pic>
        <p:nvPicPr>
          <p:cNvPr id="5" name="Picture 2">
            <a:extLst>
              <a:ext uri="{FF2B5EF4-FFF2-40B4-BE49-F238E27FC236}">
                <a16:creationId xmlns:a16="http://schemas.microsoft.com/office/drawing/2014/main" id="{402D20A2-7150-82E7-7EFC-99E632A8F3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9224" y="2618456"/>
            <a:ext cx="3005673" cy="2286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a:extLst>
              <a:ext uri="{FF2B5EF4-FFF2-40B4-BE49-F238E27FC236}">
                <a16:creationId xmlns:a16="http://schemas.microsoft.com/office/drawing/2014/main" id="{9127F120-0BC9-9A55-380A-931C201AC5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67744" y="2763538"/>
            <a:ext cx="2085014" cy="19960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372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153FB0C-B7B9-4126-A635-5E9A689F087A}"/>
              </a:ext>
            </a:extLst>
          </p:cNvPr>
          <p:cNvSpPr/>
          <p:nvPr/>
        </p:nvSpPr>
        <p:spPr>
          <a:xfrm>
            <a:off x="1690576" y="216490"/>
            <a:ext cx="6872837" cy="561703"/>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a:solidFill>
                  <a:prstClr val="white"/>
                </a:solidFill>
              </a:rPr>
              <a:t>Contoh Kasus P</a:t>
            </a:r>
            <a:r>
              <a:rPr kumimoji="0" lang="en-US" sz="3200" b="1" i="0" u="none" strike="noStrike" kern="1200" cap="none" spc="0" normalizeH="0" baseline="0" noProof="0">
                <a:ln>
                  <a:noFill/>
                </a:ln>
                <a:solidFill>
                  <a:prstClr val="white"/>
                </a:solidFill>
                <a:effectLst/>
                <a:uLnTx/>
                <a:uFillTx/>
              </a:rPr>
              <a:t>encarian </a:t>
            </a:r>
            <a:r>
              <a:rPr kumimoji="0" lang="en-US" sz="3200" b="1" i="1" u="none" strike="noStrike" kern="1200" cap="none" spc="0" normalizeH="0" baseline="0" noProof="0">
                <a:ln>
                  <a:noFill/>
                </a:ln>
                <a:solidFill>
                  <a:prstClr val="white"/>
                </a:solidFill>
                <a:effectLst/>
                <a:uLnTx/>
                <a:uFillTx/>
              </a:rPr>
              <a:t>(Searching)</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0606" y="1204913"/>
            <a:ext cx="4967140" cy="1538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927799" y="3450771"/>
            <a:ext cx="6753772" cy="954107"/>
          </a:xfrm>
          <a:prstGeom prst="rect">
            <a:avLst/>
          </a:prstGeom>
          <a:noFill/>
        </p:spPr>
        <p:txBody>
          <a:bodyPr wrap="none" rtlCol="0">
            <a:spAutoFit/>
          </a:bodyPr>
          <a:lstStyle/>
          <a:p>
            <a:pPr algn="ctr"/>
            <a:r>
              <a:rPr lang="en-US" sz="2800">
                <a:latin typeface="Bahnschrift Light" panose="020B0502040204020203" pitchFamily="34" charset="0"/>
              </a:rPr>
              <a:t>Digunakan untuk mencari kata atau data </a:t>
            </a:r>
          </a:p>
          <a:p>
            <a:pPr algn="ctr"/>
            <a:r>
              <a:rPr lang="en-US" sz="2800">
                <a:latin typeface="Bahnschrift Light" panose="020B0502040204020203" pitchFamily="34" charset="0"/>
              </a:rPr>
              <a:t>yang memiliki karakter yang sama </a:t>
            </a:r>
          </a:p>
        </p:txBody>
      </p:sp>
    </p:spTree>
    <p:extLst>
      <p:ext uri="{BB962C8B-B14F-4D97-AF65-F5344CB8AC3E}">
        <p14:creationId xmlns:p14="http://schemas.microsoft.com/office/powerpoint/2010/main" val="3866391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153FB0C-B7B9-4126-A635-5E9A689F087A}"/>
              </a:ext>
            </a:extLst>
          </p:cNvPr>
          <p:cNvSpPr/>
          <p:nvPr/>
        </p:nvSpPr>
        <p:spPr>
          <a:xfrm>
            <a:off x="1552353" y="181364"/>
            <a:ext cx="6766512" cy="561703"/>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prstClr val="white"/>
                </a:solidFill>
                <a:effectLst/>
                <a:uLnTx/>
                <a:uFillTx/>
                <a:latin typeface="Consolas" panose="020B0609020204030204" pitchFamily="49" charset="0"/>
              </a:rPr>
              <a:t>Teknik Pencarian </a:t>
            </a:r>
            <a:r>
              <a:rPr kumimoji="0" lang="en-US" sz="3200" b="1" i="1" u="none" strike="noStrike" kern="1200" cap="none" spc="0" normalizeH="0" baseline="0" noProof="0">
                <a:ln>
                  <a:noFill/>
                </a:ln>
                <a:solidFill>
                  <a:prstClr val="white"/>
                </a:solidFill>
                <a:effectLst/>
                <a:uLnTx/>
                <a:uFillTx/>
                <a:latin typeface="Consolas" panose="020B0609020204030204" pitchFamily="49" charset="0"/>
              </a:rPr>
              <a:t>(Searching)</a:t>
            </a:r>
          </a:p>
        </p:txBody>
      </p:sp>
      <p:sp>
        <p:nvSpPr>
          <p:cNvPr id="5" name="TextBox 4">
            <a:extLst>
              <a:ext uri="{FF2B5EF4-FFF2-40B4-BE49-F238E27FC236}">
                <a16:creationId xmlns:a16="http://schemas.microsoft.com/office/drawing/2014/main" id="{CA3E6C39-BE94-43C1-84F7-9ED0706380C7}"/>
              </a:ext>
            </a:extLst>
          </p:cNvPr>
          <p:cNvSpPr txBox="1"/>
          <p:nvPr/>
        </p:nvSpPr>
        <p:spPr>
          <a:xfrm>
            <a:off x="215538" y="2305615"/>
            <a:ext cx="11551920" cy="2246769"/>
          </a:xfrm>
          <a:prstGeom prst="rect">
            <a:avLst/>
          </a:prstGeom>
          <a:noFill/>
        </p:spPr>
        <p:txBody>
          <a:bodyPr wrap="square" rtlCol="0">
            <a:spAutoFit/>
          </a:bodyPr>
          <a:lstStyle/>
          <a:p>
            <a:pPr marL="514350" indent="-514350" algn="just">
              <a:buFont typeface="+mj-lt"/>
              <a:buAutoNum type="arabicParenR"/>
              <a:defRPr/>
            </a:pPr>
            <a:r>
              <a:rPr kumimoji="0" lang="en-US" sz="2800" b="1" i="0" u="none" strike="noStrike" kern="1200" cap="none" spc="0" normalizeH="0" baseline="0" noProof="0">
                <a:ln>
                  <a:noFill/>
                </a:ln>
                <a:solidFill>
                  <a:prstClr val="black"/>
                </a:solidFill>
                <a:effectLst/>
                <a:uLnTx/>
                <a:uFillTx/>
                <a:latin typeface="Constantia" panose="02030602050306030303" pitchFamily="18" charset="0"/>
                <a:cs typeface="Arial" panose="020B0604020202020204" pitchFamily="34" charset="0"/>
              </a:rPr>
              <a:t>Pencarian Linier/ Sekuensial </a:t>
            </a:r>
            <a:r>
              <a:rPr kumimoji="0" lang="en-US" sz="2800" b="1" i="1" u="none" strike="noStrike" kern="1200" cap="none" spc="0" normalizeH="0" baseline="0" noProof="0">
                <a:ln>
                  <a:noFill/>
                </a:ln>
                <a:solidFill>
                  <a:prstClr val="black"/>
                </a:solidFill>
                <a:effectLst/>
                <a:uLnTx/>
                <a:uFillTx/>
                <a:latin typeface="Constantia" panose="02030602050306030303" pitchFamily="18" charset="0"/>
                <a:cs typeface="Arial" panose="020B0604020202020204" pitchFamily="34" charset="0"/>
              </a:rPr>
              <a:t>(Linear Search)</a:t>
            </a:r>
            <a:r>
              <a:rPr kumimoji="0" lang="en-US" sz="2800" b="0" i="0" u="none" strike="noStrike" kern="1200" cap="none" spc="0" normalizeH="0" baseline="0" noProof="0">
                <a:ln>
                  <a:noFill/>
                </a:ln>
                <a:solidFill>
                  <a:prstClr val="black"/>
                </a:solidFill>
                <a:effectLst/>
                <a:uLnTx/>
                <a:uFillTx/>
                <a:latin typeface="Constantia" panose="02030602050306030303" pitchFamily="18" charset="0"/>
                <a:cs typeface="Arial" panose="020B0604020202020204" pitchFamily="34" charset="0"/>
              </a:rPr>
              <a:t>: merupakan teknik yang efisien untuk mencari pada data yang acak (tidak urut).</a:t>
            </a:r>
          </a:p>
          <a:p>
            <a:pPr marL="514350" marR="0" lvl="0" indent="-514350" algn="just" defTabSz="914400" rtl="0" eaLnBrk="1" fontAlgn="auto" latinLnBrk="0" hangingPunct="1">
              <a:lnSpc>
                <a:spcPct val="100000"/>
              </a:lnSpc>
              <a:spcBef>
                <a:spcPts val="0"/>
              </a:spcBef>
              <a:spcAft>
                <a:spcPts val="0"/>
              </a:spcAft>
              <a:buClrTx/>
              <a:buSzTx/>
              <a:buFont typeface="+mj-lt"/>
              <a:buAutoNum type="arabicParenR"/>
              <a:tabLst/>
              <a:defRPr/>
            </a:pPr>
            <a:endParaRPr kumimoji="0" lang="en-US" sz="2800" b="1" i="0" u="none" strike="noStrike" kern="1200" cap="none" spc="0" normalizeH="0" baseline="0" noProof="0">
              <a:ln>
                <a:noFill/>
              </a:ln>
              <a:solidFill>
                <a:prstClr val="black"/>
              </a:solidFill>
              <a:effectLst/>
              <a:uLnTx/>
              <a:uFillTx/>
              <a:latin typeface="Constantia" panose="02030602050306030303" pitchFamily="18" charset="0"/>
              <a:cs typeface="Arial" panose="020B0604020202020204" pitchFamily="34" charset="0"/>
            </a:endParaRPr>
          </a:p>
          <a:p>
            <a:pPr marL="514350" marR="0" lvl="0" indent="-514350" algn="just" defTabSz="914400" rtl="0" eaLnBrk="1" fontAlgn="auto" latinLnBrk="0" hangingPunct="1">
              <a:lnSpc>
                <a:spcPct val="100000"/>
              </a:lnSpc>
              <a:spcBef>
                <a:spcPts val="0"/>
              </a:spcBef>
              <a:spcAft>
                <a:spcPts val="0"/>
              </a:spcAft>
              <a:buClrTx/>
              <a:buSzTx/>
              <a:buFont typeface="+mj-lt"/>
              <a:buAutoNum type="arabicParenR"/>
              <a:tabLst/>
              <a:defRPr/>
            </a:pPr>
            <a:r>
              <a:rPr kumimoji="0" lang="en-US" sz="2800" b="1" i="0" u="none" strike="noStrike" kern="1200" cap="none" spc="0" normalizeH="0" baseline="0" noProof="0">
                <a:ln>
                  <a:noFill/>
                </a:ln>
                <a:solidFill>
                  <a:prstClr val="black"/>
                </a:solidFill>
                <a:effectLst/>
                <a:uLnTx/>
                <a:uFillTx/>
                <a:latin typeface="Constantia" panose="02030602050306030303" pitchFamily="18" charset="0"/>
                <a:cs typeface="Arial" panose="020B0604020202020204" pitchFamily="34" charset="0"/>
              </a:rPr>
              <a:t>Pencarian Biner </a:t>
            </a:r>
            <a:r>
              <a:rPr kumimoji="0" lang="en-US" sz="2800" b="1" i="1" u="none" strike="noStrike" kern="1200" cap="none" spc="0" normalizeH="0" baseline="0" noProof="0">
                <a:ln>
                  <a:noFill/>
                </a:ln>
                <a:solidFill>
                  <a:prstClr val="black"/>
                </a:solidFill>
                <a:effectLst/>
                <a:uLnTx/>
                <a:uFillTx/>
                <a:latin typeface="Constantia" panose="02030602050306030303" pitchFamily="18" charset="0"/>
                <a:cs typeface="Arial" panose="020B0604020202020204" pitchFamily="34" charset="0"/>
              </a:rPr>
              <a:t>(Binary Search)</a:t>
            </a:r>
            <a:r>
              <a:rPr kumimoji="0" lang="en-US" sz="2800" b="0" i="0" u="none" strike="noStrike" kern="1200" cap="none" spc="0" normalizeH="0" baseline="0" noProof="0">
                <a:ln>
                  <a:noFill/>
                </a:ln>
                <a:solidFill>
                  <a:prstClr val="black"/>
                </a:solidFill>
                <a:effectLst/>
                <a:uLnTx/>
                <a:uFillTx/>
                <a:latin typeface="Constantia" panose="02030602050306030303" pitchFamily="18" charset="0"/>
                <a:cs typeface="Arial" panose="020B0604020202020204" pitchFamily="34" charset="0"/>
              </a:rPr>
              <a:t>: merupakan teknik yang efisien untuk mencari pada data yang telah berurutan.</a:t>
            </a:r>
          </a:p>
        </p:txBody>
      </p:sp>
      <p:sp>
        <p:nvSpPr>
          <p:cNvPr id="4" name="TextBox 3">
            <a:extLst>
              <a:ext uri="{FF2B5EF4-FFF2-40B4-BE49-F238E27FC236}">
                <a16:creationId xmlns:a16="http://schemas.microsoft.com/office/drawing/2014/main" id="{D6A558C4-93FD-4B59-A52C-0DF4E8B0385B}"/>
              </a:ext>
            </a:extLst>
          </p:cNvPr>
          <p:cNvSpPr txBox="1"/>
          <p:nvPr/>
        </p:nvSpPr>
        <p:spPr>
          <a:xfrm>
            <a:off x="215538" y="1609742"/>
            <a:ext cx="10712645" cy="523220"/>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0"/>
              </a:spcAft>
              <a:buClrTx/>
              <a:buSzTx/>
              <a:tabLst/>
              <a:defRPr/>
            </a:pPr>
            <a:r>
              <a:rPr kumimoji="0" lang="en-US" sz="2800" b="0" i="0" u="none" strike="noStrike" kern="1200" cap="none" spc="0" normalizeH="0" baseline="0" noProof="0">
                <a:ln>
                  <a:noFill/>
                </a:ln>
                <a:solidFill>
                  <a:prstClr val="black"/>
                </a:solidFill>
                <a:effectLst/>
                <a:uLnTx/>
                <a:uFillTx/>
                <a:latin typeface="Constantia" panose="02030602050306030303" pitchFamily="18" charset="0"/>
                <a:cs typeface="Arial" panose="020B0604020202020204" pitchFamily="34" charset="0"/>
              </a:rPr>
              <a:t>Ada dua teknik pencarian yang umum dilakukan, yaitu:</a:t>
            </a:r>
          </a:p>
        </p:txBody>
      </p:sp>
    </p:spTree>
    <p:extLst>
      <p:ext uri="{BB962C8B-B14F-4D97-AF65-F5344CB8AC3E}">
        <p14:creationId xmlns:p14="http://schemas.microsoft.com/office/powerpoint/2010/main" val="4114021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5974152" y="2722996"/>
            <a:ext cx="2989921" cy="707886"/>
          </a:xfrm>
          <a:prstGeom prst="rect">
            <a:avLst/>
          </a:prstGeom>
        </p:spPr>
        <p:txBody>
          <a:bodyPr wrap="none">
            <a:spAutoFit/>
          </a:bodyPr>
          <a:lstStyle/>
          <a:p>
            <a:r>
              <a:rPr lang="en-US" sz="4000">
                <a:latin typeface="Bahnschrift SemiLight SemiConde" panose="020B0502040204020203" pitchFamily="34" charset="0"/>
              </a:rPr>
              <a:t>Linear Search</a:t>
            </a:r>
          </a:p>
        </p:txBody>
      </p:sp>
      <p:pic>
        <p:nvPicPr>
          <p:cNvPr id="4099" name="Picture 3" descr="C:\Users\Saminista\Downloads\search-engine-optimization-search-engine-marketing-pay-per-click-clip-art-seo-80b0f459f909a9b054441577e8246f3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7693" y="1850571"/>
            <a:ext cx="3804010" cy="2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176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153FB0C-B7B9-4126-A635-5E9A689F087A}"/>
              </a:ext>
            </a:extLst>
          </p:cNvPr>
          <p:cNvSpPr/>
          <p:nvPr/>
        </p:nvSpPr>
        <p:spPr>
          <a:xfrm>
            <a:off x="1562986" y="170730"/>
            <a:ext cx="7266242" cy="561703"/>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a:solidFill>
                  <a:prstClr val="white"/>
                </a:solidFill>
                <a:latin typeface="Constantia" panose="02030602050306030303" pitchFamily="18" charset="0"/>
              </a:rPr>
              <a:t>1. </a:t>
            </a:r>
            <a:r>
              <a:rPr kumimoji="0" lang="en-US" sz="3200" b="1" i="0" u="none" strike="noStrike" kern="1200" cap="none" spc="0" normalizeH="0" baseline="0" noProof="0">
                <a:ln>
                  <a:noFill/>
                </a:ln>
                <a:solidFill>
                  <a:prstClr val="white"/>
                </a:solidFill>
                <a:effectLst/>
                <a:uLnTx/>
                <a:uFillTx/>
                <a:latin typeface="Constantia" panose="02030602050306030303" pitchFamily="18" charset="0"/>
              </a:rPr>
              <a:t>Pencarian Linier </a:t>
            </a:r>
            <a:r>
              <a:rPr kumimoji="0" lang="en-US" sz="3200" b="1" i="1" u="none" strike="noStrike" kern="1200" cap="none" spc="0" normalizeH="0" baseline="0" noProof="0">
                <a:ln>
                  <a:noFill/>
                </a:ln>
                <a:solidFill>
                  <a:prstClr val="white"/>
                </a:solidFill>
                <a:effectLst/>
                <a:uLnTx/>
                <a:uFillTx/>
                <a:latin typeface="Constantia" panose="02030602050306030303" pitchFamily="18" charset="0"/>
              </a:rPr>
              <a:t>(Linear Search)</a:t>
            </a:r>
          </a:p>
        </p:txBody>
      </p:sp>
      <p:sp>
        <p:nvSpPr>
          <p:cNvPr id="5" name="TextBox 4">
            <a:extLst>
              <a:ext uri="{FF2B5EF4-FFF2-40B4-BE49-F238E27FC236}">
                <a16:creationId xmlns:a16="http://schemas.microsoft.com/office/drawing/2014/main" id="{CA3E6C39-BE94-43C1-84F7-9ED0706380C7}"/>
              </a:ext>
            </a:extLst>
          </p:cNvPr>
          <p:cNvSpPr txBox="1"/>
          <p:nvPr/>
        </p:nvSpPr>
        <p:spPr>
          <a:xfrm>
            <a:off x="739677" y="1741726"/>
            <a:ext cx="10712645" cy="2246769"/>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0"/>
              </a:spcAft>
              <a:buClrTx/>
              <a:buSzTx/>
              <a:tabLst/>
              <a:defRPr/>
            </a:pPr>
            <a:r>
              <a:rPr kumimoji="0" lang="en-US" sz="2800" b="1" i="0" u="none" strike="noStrike" kern="1200" cap="none" spc="0" normalizeH="0" baseline="0" noProof="0">
                <a:ln>
                  <a:noFill/>
                </a:ln>
                <a:solidFill>
                  <a:prstClr val="black"/>
                </a:solidFill>
                <a:effectLst/>
                <a:uLnTx/>
                <a:uFillTx/>
                <a:latin typeface="Bahnschrift Light" panose="020B0502040204020203" pitchFamily="34" charset="0"/>
                <a:cs typeface="Arial" panose="020B0604020202020204" pitchFamily="34" charset="0"/>
              </a:rPr>
              <a:t>Pencarian Linier/ Sekuensial </a:t>
            </a:r>
            <a:r>
              <a:rPr kumimoji="0" lang="en-US" sz="2800" b="1" i="1" u="none" strike="noStrike" kern="1200" cap="none" spc="0" normalizeH="0" baseline="0" noProof="0">
                <a:ln>
                  <a:noFill/>
                </a:ln>
                <a:solidFill>
                  <a:prstClr val="black"/>
                </a:solidFill>
                <a:effectLst/>
                <a:uLnTx/>
                <a:uFillTx/>
                <a:latin typeface="Bahnschrift Light" panose="020B0502040204020203" pitchFamily="34" charset="0"/>
                <a:cs typeface="Arial" panose="020B0604020202020204" pitchFamily="34" charset="0"/>
              </a:rPr>
              <a:t>(Linear Search)</a:t>
            </a:r>
            <a:r>
              <a:rPr kumimoji="0" lang="en-US" sz="2800" b="0" i="0" u="none" strike="noStrike" kern="1200" cap="none" spc="0" normalizeH="0" baseline="0" noProof="0">
                <a:ln>
                  <a:noFill/>
                </a:ln>
                <a:solidFill>
                  <a:prstClr val="black"/>
                </a:solidFill>
                <a:effectLst/>
                <a:uLnTx/>
                <a:uFillTx/>
                <a:latin typeface="Bahnschrift Light" panose="020B0502040204020203" pitchFamily="34" charset="0"/>
                <a:cs typeface="Arial" panose="020B0604020202020204" pitchFamily="34" charset="0"/>
              </a:rPr>
              <a:t>: merupakan teknik yang efisien untuk mencari pada data yang acak (tidak urut).</a:t>
            </a:r>
          </a:p>
          <a:p>
            <a:pPr marR="0" lvl="0" algn="just" defTabSz="914400" rtl="0" eaLnBrk="1" fontAlgn="auto" latinLnBrk="0" hangingPunct="1">
              <a:lnSpc>
                <a:spcPct val="100000"/>
              </a:lnSpc>
              <a:spcBef>
                <a:spcPts val="0"/>
              </a:spcBef>
              <a:spcAft>
                <a:spcPts val="0"/>
              </a:spcAft>
              <a:buClrTx/>
              <a:buSzTx/>
              <a:tabLst/>
              <a:defRPr/>
            </a:pPr>
            <a:endParaRPr lang="en-US" sz="2800">
              <a:solidFill>
                <a:prstClr val="black"/>
              </a:solidFill>
              <a:latin typeface="Bahnschrift Light" panose="020B0502040204020203" pitchFamily="34" charset="0"/>
              <a:cs typeface="Arial" panose="020B0604020202020204" pitchFamily="34" charset="0"/>
            </a:endParaRPr>
          </a:p>
          <a:p>
            <a:pPr marR="0" lvl="0" algn="just" defTabSz="914400" rtl="0" eaLnBrk="1" fontAlgn="auto" latinLnBrk="0" hangingPunct="1">
              <a:lnSpc>
                <a:spcPct val="100000"/>
              </a:lnSpc>
              <a:spcBef>
                <a:spcPts val="0"/>
              </a:spcBef>
              <a:spcAft>
                <a:spcPts val="0"/>
              </a:spcAft>
              <a:buClrTx/>
              <a:buSzTx/>
              <a:tabLst/>
              <a:defRPr/>
            </a:pPr>
            <a:r>
              <a:rPr kumimoji="0" lang="en-US" sz="2800" b="0" i="0" u="none" strike="noStrike" kern="1200" cap="none" spc="0" normalizeH="0" baseline="0" noProof="0">
                <a:ln>
                  <a:noFill/>
                </a:ln>
                <a:solidFill>
                  <a:prstClr val="black"/>
                </a:solidFill>
                <a:effectLst/>
                <a:uLnTx/>
                <a:uFillTx/>
                <a:latin typeface="Bahnschrift Light" panose="020B0502040204020203" pitchFamily="34" charset="0"/>
                <a:cs typeface="Arial" panose="020B0604020202020204" pitchFamily="34" charset="0"/>
              </a:rPr>
              <a:t>Pencarian dilakukan dari data pertama, lalu dibaca satu persatu hingga data yang dicari ditemukan atau sampai data terakhir.</a:t>
            </a:r>
          </a:p>
        </p:txBody>
      </p:sp>
    </p:spTree>
    <p:extLst>
      <p:ext uri="{BB962C8B-B14F-4D97-AF65-F5344CB8AC3E}">
        <p14:creationId xmlns:p14="http://schemas.microsoft.com/office/powerpoint/2010/main" val="2281491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123" name="Picture 3" descr="C:\Users\Saminista\Downloads\digital-marketing-information-search-engine-optimization-business-infos-vector-d7575bbca91805265e7520204e1b01d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0908" y="2931780"/>
            <a:ext cx="4064000" cy="35115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Saminista\Downloads\computer-network-internet-business-networking-network-e630235f520e78827ff34f112a2ec8e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7687" y="668565"/>
            <a:ext cx="3744685" cy="17852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Saminista\Downloads\computer-network-internet-business-networking-network-e630235f520e78827ff34f112a2ec8e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01887" y="668565"/>
            <a:ext cx="3744685" cy="178525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Users\Saminista\Downloads\computer-network-internet-business-networking-network-e630235f520e78827ff34f112a2ec8e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61515" y="668565"/>
            <a:ext cx="3744685" cy="178525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410200" y="3687749"/>
            <a:ext cx="6096000" cy="1384995"/>
          </a:xfrm>
          <a:prstGeom prst="rect">
            <a:avLst/>
          </a:prstGeom>
        </p:spPr>
        <p:txBody>
          <a:bodyPr>
            <a:spAutoFit/>
          </a:bodyPr>
          <a:lstStyle/>
          <a:p>
            <a:pPr lvl="0" algn="just">
              <a:defRPr/>
            </a:pPr>
            <a:r>
              <a:rPr lang="en-US" sz="2800">
                <a:solidFill>
                  <a:prstClr val="black"/>
                </a:solidFill>
                <a:latin typeface="Bahnschrift Light" panose="020B0502040204020203" pitchFamily="34" charset="0"/>
                <a:cs typeface="Arial" panose="020B0604020202020204" pitchFamily="34" charset="0"/>
              </a:rPr>
              <a:t>Mencari sebuah nama dalam daftar nama yang tidak di urutkan menurut abjad nama orang</a:t>
            </a:r>
          </a:p>
        </p:txBody>
      </p:sp>
    </p:spTree>
    <p:extLst>
      <p:ext uri="{BB962C8B-B14F-4D97-AF65-F5344CB8AC3E}">
        <p14:creationId xmlns:p14="http://schemas.microsoft.com/office/powerpoint/2010/main" val="1136053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147" name="Picture 3" descr="C:\Users\Saminista\Downloads\computer-icons-share-icon-sharing-social-networking-service-clip-art-world-wide-web-70157f86f487451569c4756bc306ad8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7057" y="2184400"/>
            <a:ext cx="4673600" cy="467360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1861457" y="3222171"/>
            <a:ext cx="631372" cy="6096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Black" panose="020B0A04020102020204" pitchFamily="34" charset="0"/>
              </a:rPr>
              <a:t>1</a:t>
            </a:r>
          </a:p>
        </p:txBody>
      </p:sp>
      <p:sp>
        <p:nvSpPr>
          <p:cNvPr id="7" name="Oval 6"/>
          <p:cNvSpPr/>
          <p:nvPr/>
        </p:nvSpPr>
        <p:spPr>
          <a:xfrm>
            <a:off x="1328057" y="3755567"/>
            <a:ext cx="838200" cy="80554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Bahnschrift SemiBold" panose="020B0502040204020203" pitchFamily="34" charset="0"/>
              </a:rPr>
              <a:t>07</a:t>
            </a:r>
          </a:p>
        </p:txBody>
      </p:sp>
      <p:sp>
        <p:nvSpPr>
          <p:cNvPr id="9" name="Oval 8"/>
          <p:cNvSpPr/>
          <p:nvPr/>
        </p:nvSpPr>
        <p:spPr>
          <a:xfrm>
            <a:off x="2547258" y="4963881"/>
            <a:ext cx="838200" cy="80554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Bahnschrift SemiBold" panose="020B0502040204020203" pitchFamily="34" charset="0"/>
              </a:rPr>
              <a:t>09</a:t>
            </a:r>
          </a:p>
        </p:txBody>
      </p:sp>
      <p:sp>
        <p:nvSpPr>
          <p:cNvPr id="10" name="Oval 9"/>
          <p:cNvSpPr/>
          <p:nvPr/>
        </p:nvSpPr>
        <p:spPr>
          <a:xfrm>
            <a:off x="2732315" y="4256312"/>
            <a:ext cx="631372" cy="6096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Black" panose="020B0A04020102020204" pitchFamily="34" charset="0"/>
              </a:rPr>
              <a:t>2</a:t>
            </a:r>
          </a:p>
        </p:txBody>
      </p:sp>
      <p:sp>
        <p:nvSpPr>
          <p:cNvPr id="11" name="Oval 10"/>
          <p:cNvSpPr/>
          <p:nvPr/>
        </p:nvSpPr>
        <p:spPr>
          <a:xfrm>
            <a:off x="4103915" y="3461653"/>
            <a:ext cx="838200" cy="80554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Bahnschrift SemiBold" panose="020B0502040204020203" pitchFamily="34" charset="0"/>
              </a:rPr>
              <a:t>13</a:t>
            </a:r>
          </a:p>
        </p:txBody>
      </p:sp>
      <p:sp>
        <p:nvSpPr>
          <p:cNvPr id="12" name="Oval 11"/>
          <p:cNvSpPr/>
          <p:nvPr/>
        </p:nvSpPr>
        <p:spPr>
          <a:xfrm>
            <a:off x="4103915" y="2616200"/>
            <a:ext cx="631372" cy="6096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Black" panose="020B0A04020102020204" pitchFamily="34" charset="0"/>
              </a:rPr>
              <a:t>3</a:t>
            </a:r>
          </a:p>
        </p:txBody>
      </p:sp>
      <p:sp>
        <p:nvSpPr>
          <p:cNvPr id="5" name="Down Arrow 4"/>
          <p:cNvSpPr/>
          <p:nvPr/>
        </p:nvSpPr>
        <p:spPr>
          <a:xfrm rot="13300045">
            <a:off x="5121725" y="2498772"/>
            <a:ext cx="555171" cy="903514"/>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704115" y="2010638"/>
            <a:ext cx="1251856" cy="1277257"/>
          </a:xfrm>
          <a:prstGeom prst="ellipse">
            <a:avLst/>
          </a:prstGeom>
          <a:solidFill>
            <a:srgbClr val="FFC000"/>
          </a:solidFill>
          <a:ln w="76200">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Bahnschrift SemiBold" panose="020B0502040204020203" pitchFamily="34" charset="0"/>
              </a:rPr>
              <a:t>22</a:t>
            </a:r>
          </a:p>
        </p:txBody>
      </p:sp>
      <p:sp>
        <p:nvSpPr>
          <p:cNvPr id="15" name="Oval 14"/>
          <p:cNvSpPr/>
          <p:nvPr/>
        </p:nvSpPr>
        <p:spPr>
          <a:xfrm>
            <a:off x="5304971" y="1879600"/>
            <a:ext cx="631372" cy="6096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Black" panose="020B0A04020102020204" pitchFamily="34" charset="0"/>
              </a:rPr>
              <a:t>4</a:t>
            </a:r>
          </a:p>
        </p:txBody>
      </p:sp>
      <p:pic>
        <p:nvPicPr>
          <p:cNvPr id="6149" name="Picture 5" descr="C:\Users\Saminista\Downloads\google-search-android-search-box-search-engine-optimization-loupe-8af771eb26d9f513de3d24411cd0758f.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57246" y="1973303"/>
            <a:ext cx="1822178" cy="1822178"/>
          </a:xfrm>
          <a:prstGeom prst="rect">
            <a:avLst/>
          </a:prstGeom>
          <a:noFill/>
          <a:effectLst>
            <a:glow rad="101600">
              <a:schemeClr val="accent6">
                <a:satMod val="175000"/>
                <a:alpha val="40000"/>
              </a:schemeClr>
            </a:glow>
          </a:effectLst>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13658" y="989906"/>
            <a:ext cx="11364684" cy="830997"/>
          </a:xfrm>
          <a:prstGeom prst="rect">
            <a:avLst/>
          </a:prstGeom>
          <a:noFill/>
        </p:spPr>
        <p:txBody>
          <a:bodyPr wrap="square" rtlCol="0">
            <a:spAutoFit/>
          </a:bodyPr>
          <a:lstStyle/>
          <a:p>
            <a:pPr marL="342900" indent="-342900">
              <a:buFont typeface="Bahnschrift Light" panose="020B0502040204020203" pitchFamily="34" charset="0"/>
              <a:buChar char="Θ"/>
            </a:pPr>
            <a:r>
              <a:rPr lang="en-US" sz="2400">
                <a:latin typeface="Bahnschrift Light" panose="020B0502040204020203" pitchFamily="34" charset="0"/>
              </a:rPr>
              <a:t>Pencarian akan dilakukan dari awal daftar dan kemudian dibaca satu persatu hingga data yang di cari ditemukan.</a:t>
            </a:r>
          </a:p>
        </p:txBody>
      </p:sp>
    </p:spTree>
    <p:extLst>
      <p:ext uri="{BB962C8B-B14F-4D97-AF65-F5344CB8AC3E}">
        <p14:creationId xmlns:p14="http://schemas.microsoft.com/office/powerpoint/2010/main" val="1923714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147" name="Picture 3" descr="C:\Users\Saminista\Downloads\computer-icons-share-icon-sharing-social-networking-service-clip-art-world-wide-web-70157f86f487451569c4756bc306ad8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7057" y="2184400"/>
            <a:ext cx="4673600" cy="467360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1861457" y="3222171"/>
            <a:ext cx="631372" cy="6096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Black" panose="020B0A04020102020204" pitchFamily="34" charset="0"/>
              </a:rPr>
              <a:t>1</a:t>
            </a:r>
          </a:p>
        </p:txBody>
      </p:sp>
      <p:sp>
        <p:nvSpPr>
          <p:cNvPr id="7" name="Oval 6"/>
          <p:cNvSpPr/>
          <p:nvPr/>
        </p:nvSpPr>
        <p:spPr>
          <a:xfrm>
            <a:off x="1328057" y="3755567"/>
            <a:ext cx="838200" cy="80554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Bahnschrift SemiBold" panose="020B0502040204020203" pitchFamily="34" charset="0"/>
              </a:rPr>
              <a:t>07</a:t>
            </a:r>
          </a:p>
        </p:txBody>
      </p:sp>
      <p:sp>
        <p:nvSpPr>
          <p:cNvPr id="9" name="Oval 8"/>
          <p:cNvSpPr/>
          <p:nvPr/>
        </p:nvSpPr>
        <p:spPr>
          <a:xfrm>
            <a:off x="2547258" y="4963881"/>
            <a:ext cx="838200" cy="80554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Bahnschrift SemiBold" panose="020B0502040204020203" pitchFamily="34" charset="0"/>
              </a:rPr>
              <a:t>09</a:t>
            </a:r>
          </a:p>
        </p:txBody>
      </p:sp>
      <p:sp>
        <p:nvSpPr>
          <p:cNvPr id="10" name="Oval 9"/>
          <p:cNvSpPr/>
          <p:nvPr/>
        </p:nvSpPr>
        <p:spPr>
          <a:xfrm>
            <a:off x="2732315" y="4256312"/>
            <a:ext cx="631372" cy="6096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Black" panose="020B0A04020102020204" pitchFamily="34" charset="0"/>
              </a:rPr>
              <a:t>2</a:t>
            </a:r>
          </a:p>
        </p:txBody>
      </p:sp>
      <p:sp>
        <p:nvSpPr>
          <p:cNvPr id="11" name="Oval 10"/>
          <p:cNvSpPr/>
          <p:nvPr/>
        </p:nvSpPr>
        <p:spPr>
          <a:xfrm>
            <a:off x="4103915" y="3461653"/>
            <a:ext cx="838200" cy="80554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Bahnschrift SemiBold" panose="020B0502040204020203" pitchFamily="34" charset="0"/>
              </a:rPr>
              <a:t>13</a:t>
            </a:r>
          </a:p>
        </p:txBody>
      </p:sp>
      <p:sp>
        <p:nvSpPr>
          <p:cNvPr id="12" name="Oval 11"/>
          <p:cNvSpPr/>
          <p:nvPr/>
        </p:nvSpPr>
        <p:spPr>
          <a:xfrm>
            <a:off x="4103915" y="2616200"/>
            <a:ext cx="631372" cy="6096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Black" panose="020B0A04020102020204" pitchFamily="34" charset="0"/>
              </a:rPr>
              <a:t>3</a:t>
            </a:r>
          </a:p>
        </p:txBody>
      </p:sp>
      <p:sp>
        <p:nvSpPr>
          <p:cNvPr id="5" name="Down Arrow 4"/>
          <p:cNvSpPr/>
          <p:nvPr/>
        </p:nvSpPr>
        <p:spPr>
          <a:xfrm rot="13300045">
            <a:off x="5121725" y="2498772"/>
            <a:ext cx="555171" cy="903514"/>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704115" y="2010638"/>
            <a:ext cx="1251856" cy="1277257"/>
          </a:xfrm>
          <a:prstGeom prst="ellipse">
            <a:avLst/>
          </a:prstGeom>
          <a:solidFill>
            <a:srgbClr val="FFC000"/>
          </a:solidFill>
          <a:ln w="76200">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Bahnschrift SemiBold" panose="020B0502040204020203" pitchFamily="34" charset="0"/>
              </a:rPr>
              <a:t>22</a:t>
            </a:r>
          </a:p>
        </p:txBody>
      </p:sp>
      <p:sp>
        <p:nvSpPr>
          <p:cNvPr id="15" name="Oval 14"/>
          <p:cNvSpPr/>
          <p:nvPr/>
        </p:nvSpPr>
        <p:spPr>
          <a:xfrm>
            <a:off x="5304971" y="1879600"/>
            <a:ext cx="631372" cy="6096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Black" panose="020B0A04020102020204" pitchFamily="34" charset="0"/>
              </a:rPr>
              <a:t>4</a:t>
            </a:r>
          </a:p>
        </p:txBody>
      </p:sp>
      <p:pic>
        <p:nvPicPr>
          <p:cNvPr id="6149" name="Picture 5" descr="C:\Users\Saminista\Downloads\google-search-android-search-box-search-engine-optimization-loupe-8af771eb26d9f513de3d24411cd0758f.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621292">
            <a:off x="613930" y="3487755"/>
            <a:ext cx="1822178" cy="1822178"/>
          </a:xfrm>
          <a:prstGeom prst="rect">
            <a:avLst/>
          </a:prstGeom>
          <a:noFill/>
          <a:effectLst>
            <a:glow rad="101600">
              <a:schemeClr val="accent6">
                <a:satMod val="175000"/>
                <a:alpha val="40000"/>
              </a:schemeClr>
            </a:glow>
          </a:effectLst>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57209" y="825475"/>
            <a:ext cx="11364684" cy="830997"/>
          </a:xfrm>
          <a:prstGeom prst="rect">
            <a:avLst/>
          </a:prstGeom>
          <a:noFill/>
        </p:spPr>
        <p:txBody>
          <a:bodyPr wrap="square" rtlCol="0">
            <a:spAutoFit/>
          </a:bodyPr>
          <a:lstStyle/>
          <a:p>
            <a:pPr marL="342900" indent="-342900">
              <a:buFont typeface="Bahnschrift Light" panose="020B0502040204020203" pitchFamily="34" charset="0"/>
              <a:buChar char="Θ"/>
            </a:pPr>
            <a:r>
              <a:rPr lang="en-US" sz="2400" b="1" i="1">
                <a:latin typeface="Bahnschrift Light" panose="020B0502040204020203" pitchFamily="34" charset="0"/>
              </a:rPr>
              <a:t>Linear search  </a:t>
            </a:r>
            <a:r>
              <a:rPr lang="en-US" sz="2400">
                <a:latin typeface="Bahnschrift Light" panose="020B0502040204020203" pitchFamily="34" charset="0"/>
              </a:rPr>
              <a:t>adalah pencarian yang dilakukan secara berurutan dari awal data hingga data tersebut di temukan atau dilakukan sampai akhir.</a:t>
            </a:r>
          </a:p>
        </p:txBody>
      </p:sp>
    </p:spTree>
    <p:extLst>
      <p:ext uri="{BB962C8B-B14F-4D97-AF65-F5344CB8AC3E}">
        <p14:creationId xmlns:p14="http://schemas.microsoft.com/office/powerpoint/2010/main" val="3417373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BD858F-F894-2030-8B2E-74E4CE3FF319}"/>
              </a:ext>
            </a:extLst>
          </p:cNvPr>
          <p:cNvSpPr txBox="1"/>
          <p:nvPr/>
        </p:nvSpPr>
        <p:spPr>
          <a:xfrm>
            <a:off x="1795408" y="210275"/>
            <a:ext cx="6097712" cy="523220"/>
          </a:xfrm>
          <a:prstGeom prst="rect">
            <a:avLst/>
          </a:prstGeom>
          <a:noFill/>
        </p:spPr>
        <p:txBody>
          <a:bodyPr wrap="square">
            <a:spAutoFit/>
          </a:bodyPr>
          <a:lstStyle/>
          <a:p>
            <a:r>
              <a:rPr lang="id-ID" sz="2800" b="1"/>
              <a:t>1. Pencarian Linier (Linear Search)</a:t>
            </a:r>
          </a:p>
        </p:txBody>
      </p:sp>
      <p:sp>
        <p:nvSpPr>
          <p:cNvPr id="5" name="Rectangle 4">
            <a:extLst>
              <a:ext uri="{FF2B5EF4-FFF2-40B4-BE49-F238E27FC236}">
                <a16:creationId xmlns:a16="http://schemas.microsoft.com/office/drawing/2014/main" id="{15761C06-9652-66C3-95EB-E9F366BC5EC5}"/>
              </a:ext>
            </a:extLst>
          </p:cNvPr>
          <p:cNvSpPr/>
          <p:nvPr/>
        </p:nvSpPr>
        <p:spPr>
          <a:xfrm>
            <a:off x="4553239" y="1345867"/>
            <a:ext cx="1759412" cy="523221"/>
          </a:xfrm>
          <a:prstGeom prst="rect">
            <a:avLst/>
          </a:prstGeom>
          <a:solidFill>
            <a:schemeClr val="accent2">
              <a:lumMod val="40000"/>
              <a:lumOff val="60000"/>
            </a:schemeClr>
          </a:solidFill>
          <a:ln>
            <a:solidFill>
              <a:srgbClr val="C00000"/>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75000"/>
                    <a:lumOff val="25000"/>
                  </a:schemeClr>
                </a:solidFill>
                <a:latin typeface="Adobe Fan Heiti Std B" panose="020B0700000000000000" pitchFamily="34" charset="-128"/>
                <a:ea typeface="Adobe Fan Heiti Std B" panose="020B0700000000000000" pitchFamily="34" charset="-128"/>
              </a:rPr>
              <a:t>50</a:t>
            </a:r>
            <a:endParaRPr lang="id-ID">
              <a:solidFill>
                <a:schemeClr val="tx1">
                  <a:lumMod val="75000"/>
                  <a:lumOff val="25000"/>
                </a:schemeClr>
              </a:solidFill>
              <a:latin typeface="Adobe Fan Heiti Std B" panose="020B0700000000000000" pitchFamily="34" charset="-128"/>
              <a:ea typeface="Adobe Fan Heiti Std B" panose="020B0700000000000000" pitchFamily="34" charset="-128"/>
            </a:endParaRPr>
          </a:p>
        </p:txBody>
      </p:sp>
      <p:sp>
        <p:nvSpPr>
          <p:cNvPr id="6" name="Rectangle 5">
            <a:extLst>
              <a:ext uri="{FF2B5EF4-FFF2-40B4-BE49-F238E27FC236}">
                <a16:creationId xmlns:a16="http://schemas.microsoft.com/office/drawing/2014/main" id="{0C8AFE6A-7807-B92F-5A3D-AB0F834AFAAD}"/>
              </a:ext>
            </a:extLst>
          </p:cNvPr>
          <p:cNvSpPr/>
          <p:nvPr/>
        </p:nvSpPr>
        <p:spPr>
          <a:xfrm>
            <a:off x="4553239" y="1912278"/>
            <a:ext cx="1759412" cy="523221"/>
          </a:xfrm>
          <a:prstGeom prst="rect">
            <a:avLst/>
          </a:prstGeom>
          <a:solidFill>
            <a:schemeClr val="accent2">
              <a:lumMod val="40000"/>
              <a:lumOff val="60000"/>
            </a:schemeClr>
          </a:solidFill>
          <a:ln>
            <a:solidFill>
              <a:srgbClr val="C00000"/>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75000"/>
                    <a:lumOff val="25000"/>
                  </a:schemeClr>
                </a:solidFill>
                <a:latin typeface="Adobe Fan Heiti Std B" panose="020B0700000000000000" pitchFamily="34" charset="-128"/>
                <a:ea typeface="Adobe Fan Heiti Std B" panose="020B0700000000000000" pitchFamily="34" charset="-128"/>
              </a:rPr>
              <a:t>15</a:t>
            </a:r>
            <a:endParaRPr lang="id-ID">
              <a:solidFill>
                <a:schemeClr val="tx1">
                  <a:lumMod val="75000"/>
                  <a:lumOff val="25000"/>
                </a:schemeClr>
              </a:solidFill>
              <a:latin typeface="Adobe Fan Heiti Std B" panose="020B0700000000000000" pitchFamily="34" charset="-128"/>
              <a:ea typeface="Adobe Fan Heiti Std B" panose="020B0700000000000000" pitchFamily="34" charset="-128"/>
            </a:endParaRPr>
          </a:p>
        </p:txBody>
      </p:sp>
      <p:sp>
        <p:nvSpPr>
          <p:cNvPr id="7" name="Rectangle 6">
            <a:extLst>
              <a:ext uri="{FF2B5EF4-FFF2-40B4-BE49-F238E27FC236}">
                <a16:creationId xmlns:a16="http://schemas.microsoft.com/office/drawing/2014/main" id="{7056826C-0A3A-D831-6923-5BC75EC8F4A0}"/>
              </a:ext>
            </a:extLst>
          </p:cNvPr>
          <p:cNvSpPr/>
          <p:nvPr/>
        </p:nvSpPr>
        <p:spPr>
          <a:xfrm>
            <a:off x="4537381" y="2465418"/>
            <a:ext cx="1759412" cy="523221"/>
          </a:xfrm>
          <a:prstGeom prst="rect">
            <a:avLst/>
          </a:prstGeom>
          <a:solidFill>
            <a:schemeClr val="accent2">
              <a:lumMod val="40000"/>
              <a:lumOff val="60000"/>
            </a:schemeClr>
          </a:solidFill>
          <a:ln>
            <a:solidFill>
              <a:srgbClr val="C00000"/>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75000"/>
                    <a:lumOff val="25000"/>
                  </a:schemeClr>
                </a:solidFill>
                <a:latin typeface="Adobe Fan Heiti Std B" panose="020B0700000000000000" pitchFamily="34" charset="-128"/>
                <a:ea typeface="Adobe Fan Heiti Std B" panose="020B0700000000000000" pitchFamily="34" charset="-128"/>
              </a:rPr>
              <a:t>13</a:t>
            </a:r>
            <a:endParaRPr lang="id-ID">
              <a:solidFill>
                <a:schemeClr val="tx1">
                  <a:lumMod val="75000"/>
                  <a:lumOff val="25000"/>
                </a:schemeClr>
              </a:solidFill>
              <a:latin typeface="Adobe Fan Heiti Std B" panose="020B0700000000000000" pitchFamily="34" charset="-128"/>
              <a:ea typeface="Adobe Fan Heiti Std B" panose="020B0700000000000000" pitchFamily="34" charset="-128"/>
            </a:endParaRPr>
          </a:p>
        </p:txBody>
      </p:sp>
      <p:sp>
        <p:nvSpPr>
          <p:cNvPr id="8" name="Rectangle 7">
            <a:extLst>
              <a:ext uri="{FF2B5EF4-FFF2-40B4-BE49-F238E27FC236}">
                <a16:creationId xmlns:a16="http://schemas.microsoft.com/office/drawing/2014/main" id="{4066B77A-26D8-71A6-3383-00F72146CE5C}"/>
              </a:ext>
            </a:extLst>
          </p:cNvPr>
          <p:cNvSpPr/>
          <p:nvPr/>
        </p:nvSpPr>
        <p:spPr>
          <a:xfrm>
            <a:off x="4537381" y="3075018"/>
            <a:ext cx="1759412" cy="523221"/>
          </a:xfrm>
          <a:prstGeom prst="rect">
            <a:avLst/>
          </a:prstGeom>
          <a:solidFill>
            <a:schemeClr val="accent2">
              <a:lumMod val="40000"/>
              <a:lumOff val="60000"/>
            </a:schemeClr>
          </a:solidFill>
          <a:ln>
            <a:solidFill>
              <a:srgbClr val="C00000"/>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75000"/>
                    <a:lumOff val="25000"/>
                  </a:schemeClr>
                </a:solidFill>
                <a:latin typeface="Adobe Fan Heiti Std B" panose="020B0700000000000000" pitchFamily="34" charset="-128"/>
                <a:ea typeface="Adobe Fan Heiti Std B" panose="020B0700000000000000" pitchFamily="34" charset="-128"/>
              </a:rPr>
              <a:t>10</a:t>
            </a:r>
            <a:endParaRPr lang="id-ID">
              <a:solidFill>
                <a:schemeClr val="tx1">
                  <a:lumMod val="75000"/>
                  <a:lumOff val="25000"/>
                </a:schemeClr>
              </a:solidFill>
              <a:latin typeface="Adobe Fan Heiti Std B" panose="020B0700000000000000" pitchFamily="34" charset="-128"/>
              <a:ea typeface="Adobe Fan Heiti Std B" panose="020B0700000000000000" pitchFamily="34" charset="-128"/>
            </a:endParaRPr>
          </a:p>
        </p:txBody>
      </p:sp>
      <p:sp>
        <p:nvSpPr>
          <p:cNvPr id="9" name="Rectangle 8">
            <a:extLst>
              <a:ext uri="{FF2B5EF4-FFF2-40B4-BE49-F238E27FC236}">
                <a16:creationId xmlns:a16="http://schemas.microsoft.com/office/drawing/2014/main" id="{559BE828-1177-E94A-F5FA-EE983BBD90C2}"/>
              </a:ext>
            </a:extLst>
          </p:cNvPr>
          <p:cNvSpPr/>
          <p:nvPr/>
        </p:nvSpPr>
        <p:spPr>
          <a:xfrm>
            <a:off x="4537381" y="3658076"/>
            <a:ext cx="1759412" cy="523221"/>
          </a:xfrm>
          <a:prstGeom prst="rect">
            <a:avLst/>
          </a:prstGeom>
          <a:solidFill>
            <a:schemeClr val="accent2">
              <a:lumMod val="40000"/>
              <a:lumOff val="60000"/>
            </a:schemeClr>
          </a:solidFill>
          <a:ln>
            <a:solidFill>
              <a:srgbClr val="C00000"/>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75000"/>
                    <a:lumOff val="25000"/>
                  </a:schemeClr>
                </a:solidFill>
                <a:latin typeface="Adobe Fan Heiti Std B" panose="020B0700000000000000" pitchFamily="34" charset="-128"/>
                <a:ea typeface="Adobe Fan Heiti Std B" panose="020B0700000000000000" pitchFamily="34" charset="-128"/>
              </a:rPr>
              <a:t>5</a:t>
            </a:r>
            <a:endParaRPr lang="id-ID">
              <a:solidFill>
                <a:schemeClr val="tx1">
                  <a:lumMod val="75000"/>
                  <a:lumOff val="25000"/>
                </a:schemeClr>
              </a:solidFill>
              <a:latin typeface="Adobe Fan Heiti Std B" panose="020B0700000000000000" pitchFamily="34" charset="-128"/>
              <a:ea typeface="Adobe Fan Heiti Std B" panose="020B0700000000000000" pitchFamily="34" charset="-128"/>
            </a:endParaRPr>
          </a:p>
        </p:txBody>
      </p:sp>
      <p:sp>
        <p:nvSpPr>
          <p:cNvPr id="10" name="Rectangle 9">
            <a:extLst>
              <a:ext uri="{FF2B5EF4-FFF2-40B4-BE49-F238E27FC236}">
                <a16:creationId xmlns:a16="http://schemas.microsoft.com/office/drawing/2014/main" id="{2ACEC24B-65EB-60FC-4294-05E8F9F95E55}"/>
              </a:ext>
            </a:extLst>
          </p:cNvPr>
          <p:cNvSpPr/>
          <p:nvPr/>
        </p:nvSpPr>
        <p:spPr>
          <a:xfrm>
            <a:off x="4537381" y="4203462"/>
            <a:ext cx="1759412" cy="523221"/>
          </a:xfrm>
          <a:prstGeom prst="rect">
            <a:avLst/>
          </a:prstGeom>
          <a:solidFill>
            <a:schemeClr val="accent2">
              <a:lumMod val="40000"/>
              <a:lumOff val="60000"/>
            </a:schemeClr>
          </a:solidFill>
          <a:ln>
            <a:solidFill>
              <a:srgbClr val="C00000"/>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75000"/>
                    <a:lumOff val="25000"/>
                  </a:schemeClr>
                </a:solidFill>
                <a:latin typeface="Adobe Fan Heiti Std B" panose="020B0700000000000000" pitchFamily="34" charset="-128"/>
                <a:ea typeface="Adobe Fan Heiti Std B" panose="020B0700000000000000" pitchFamily="34" charset="-128"/>
              </a:rPr>
              <a:t>19</a:t>
            </a:r>
            <a:endParaRPr lang="id-ID">
              <a:solidFill>
                <a:schemeClr val="tx1">
                  <a:lumMod val="75000"/>
                  <a:lumOff val="25000"/>
                </a:schemeClr>
              </a:solidFill>
              <a:latin typeface="Adobe Fan Heiti Std B" panose="020B0700000000000000" pitchFamily="34" charset="-128"/>
              <a:ea typeface="Adobe Fan Heiti Std B" panose="020B0700000000000000" pitchFamily="34" charset="-128"/>
            </a:endParaRPr>
          </a:p>
        </p:txBody>
      </p:sp>
      <p:sp>
        <p:nvSpPr>
          <p:cNvPr id="11" name="Rectangle 10">
            <a:extLst>
              <a:ext uri="{FF2B5EF4-FFF2-40B4-BE49-F238E27FC236}">
                <a16:creationId xmlns:a16="http://schemas.microsoft.com/office/drawing/2014/main" id="{EDE21442-306C-471A-F5A3-5E376E0F5321}"/>
              </a:ext>
            </a:extLst>
          </p:cNvPr>
          <p:cNvSpPr/>
          <p:nvPr/>
        </p:nvSpPr>
        <p:spPr>
          <a:xfrm>
            <a:off x="4537381" y="4813062"/>
            <a:ext cx="1759412" cy="523221"/>
          </a:xfrm>
          <a:prstGeom prst="rect">
            <a:avLst/>
          </a:prstGeom>
          <a:solidFill>
            <a:schemeClr val="accent2">
              <a:lumMod val="40000"/>
              <a:lumOff val="60000"/>
            </a:schemeClr>
          </a:solidFill>
          <a:ln>
            <a:solidFill>
              <a:srgbClr val="C00000"/>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75000"/>
                    <a:lumOff val="25000"/>
                  </a:schemeClr>
                </a:solidFill>
                <a:latin typeface="Adobe Fan Heiti Std B" panose="020B0700000000000000" pitchFamily="34" charset="-128"/>
                <a:ea typeface="Adobe Fan Heiti Std B" panose="020B0700000000000000" pitchFamily="34" charset="-128"/>
              </a:rPr>
              <a:t>33</a:t>
            </a:r>
            <a:endParaRPr lang="id-ID">
              <a:solidFill>
                <a:schemeClr val="tx1">
                  <a:lumMod val="75000"/>
                  <a:lumOff val="25000"/>
                </a:schemeClr>
              </a:solidFill>
              <a:latin typeface="Adobe Fan Heiti Std B" panose="020B0700000000000000" pitchFamily="34" charset="-128"/>
              <a:ea typeface="Adobe Fan Heiti Std B" panose="020B0700000000000000" pitchFamily="34" charset="-128"/>
            </a:endParaRPr>
          </a:p>
        </p:txBody>
      </p:sp>
      <p:sp>
        <p:nvSpPr>
          <p:cNvPr id="12" name="Rectangle 11">
            <a:extLst>
              <a:ext uri="{FF2B5EF4-FFF2-40B4-BE49-F238E27FC236}">
                <a16:creationId xmlns:a16="http://schemas.microsoft.com/office/drawing/2014/main" id="{99656938-F6D6-353F-AE9D-43D43B3E3249}"/>
              </a:ext>
            </a:extLst>
          </p:cNvPr>
          <p:cNvSpPr/>
          <p:nvPr/>
        </p:nvSpPr>
        <p:spPr>
          <a:xfrm>
            <a:off x="4537381" y="5422662"/>
            <a:ext cx="1759412" cy="523221"/>
          </a:xfrm>
          <a:prstGeom prst="rect">
            <a:avLst/>
          </a:prstGeom>
          <a:solidFill>
            <a:schemeClr val="accent2">
              <a:lumMod val="40000"/>
              <a:lumOff val="60000"/>
            </a:schemeClr>
          </a:solidFill>
          <a:ln>
            <a:solidFill>
              <a:srgbClr val="C00000"/>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75000"/>
                    <a:lumOff val="25000"/>
                  </a:schemeClr>
                </a:solidFill>
                <a:latin typeface="Adobe Fan Heiti Std B" panose="020B0700000000000000" pitchFamily="34" charset="-128"/>
                <a:ea typeface="Adobe Fan Heiti Std B" panose="020B0700000000000000" pitchFamily="34" charset="-128"/>
              </a:rPr>
              <a:t>5</a:t>
            </a:r>
            <a:endParaRPr lang="id-ID">
              <a:solidFill>
                <a:schemeClr val="tx1">
                  <a:lumMod val="75000"/>
                  <a:lumOff val="25000"/>
                </a:schemeClr>
              </a:solidFill>
              <a:latin typeface="Adobe Fan Heiti Std B" panose="020B0700000000000000" pitchFamily="34" charset="-128"/>
              <a:ea typeface="Adobe Fan Heiti Std B" panose="020B0700000000000000" pitchFamily="34" charset="-128"/>
            </a:endParaRPr>
          </a:p>
        </p:txBody>
      </p:sp>
      <p:sp>
        <p:nvSpPr>
          <p:cNvPr id="13" name="Rectangle 12">
            <a:extLst>
              <a:ext uri="{FF2B5EF4-FFF2-40B4-BE49-F238E27FC236}">
                <a16:creationId xmlns:a16="http://schemas.microsoft.com/office/drawing/2014/main" id="{65D45CB4-47B6-6BDB-F7F2-E402C634D674}"/>
              </a:ext>
            </a:extLst>
          </p:cNvPr>
          <p:cNvSpPr/>
          <p:nvPr/>
        </p:nvSpPr>
        <p:spPr>
          <a:xfrm>
            <a:off x="4553239" y="779456"/>
            <a:ext cx="1759412" cy="523221"/>
          </a:xfrm>
          <a:prstGeom prst="rect">
            <a:avLst/>
          </a:prstGeom>
          <a:solidFill>
            <a:schemeClr val="accent2">
              <a:lumMod val="40000"/>
              <a:lumOff val="60000"/>
            </a:schemeClr>
          </a:solidFill>
          <a:ln>
            <a:solidFill>
              <a:srgbClr val="C00000"/>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75000"/>
                    <a:lumOff val="25000"/>
                  </a:schemeClr>
                </a:solidFill>
                <a:latin typeface="Adobe Fan Heiti Std B" panose="020B0700000000000000" pitchFamily="34" charset="-128"/>
                <a:ea typeface="Adobe Fan Heiti Std B" panose="020B0700000000000000" pitchFamily="34" charset="-128"/>
              </a:rPr>
              <a:t>10</a:t>
            </a:r>
            <a:endParaRPr lang="id-ID">
              <a:solidFill>
                <a:schemeClr val="tx1">
                  <a:lumMod val="75000"/>
                  <a:lumOff val="25000"/>
                </a:schemeClr>
              </a:solidFill>
              <a:latin typeface="Adobe Fan Heiti Std B" panose="020B0700000000000000" pitchFamily="34" charset="-128"/>
              <a:ea typeface="Adobe Fan Heiti Std B" panose="020B0700000000000000" pitchFamily="34" charset="-128"/>
            </a:endParaRPr>
          </a:p>
        </p:txBody>
      </p:sp>
      <p:sp>
        <p:nvSpPr>
          <p:cNvPr id="14" name="Rectangle 13">
            <a:extLst>
              <a:ext uri="{FF2B5EF4-FFF2-40B4-BE49-F238E27FC236}">
                <a16:creationId xmlns:a16="http://schemas.microsoft.com/office/drawing/2014/main" id="{97925836-6BB7-8BE2-B883-05A54E638CFB}"/>
              </a:ext>
            </a:extLst>
          </p:cNvPr>
          <p:cNvSpPr/>
          <p:nvPr/>
        </p:nvSpPr>
        <p:spPr>
          <a:xfrm>
            <a:off x="4553239" y="6032262"/>
            <a:ext cx="1759412" cy="523221"/>
          </a:xfrm>
          <a:prstGeom prst="rect">
            <a:avLst/>
          </a:prstGeom>
          <a:solidFill>
            <a:schemeClr val="accent2">
              <a:lumMod val="40000"/>
              <a:lumOff val="60000"/>
            </a:schemeClr>
          </a:solidFill>
          <a:ln>
            <a:solidFill>
              <a:srgbClr val="C00000"/>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75000"/>
                    <a:lumOff val="25000"/>
                  </a:schemeClr>
                </a:solidFill>
                <a:latin typeface="Adobe Fan Heiti Std B" panose="020B0700000000000000" pitchFamily="34" charset="-128"/>
                <a:ea typeface="Adobe Fan Heiti Std B" panose="020B0700000000000000" pitchFamily="34" charset="-128"/>
              </a:rPr>
              <a:t>35</a:t>
            </a:r>
            <a:endParaRPr lang="id-ID">
              <a:solidFill>
                <a:schemeClr val="tx1">
                  <a:lumMod val="75000"/>
                  <a:lumOff val="25000"/>
                </a:schemeClr>
              </a:solidFill>
              <a:latin typeface="Adobe Fan Heiti Std B" panose="020B0700000000000000" pitchFamily="34" charset="-128"/>
              <a:ea typeface="Adobe Fan Heiti Std B" panose="020B0700000000000000" pitchFamily="34" charset="-128"/>
            </a:endParaRPr>
          </a:p>
        </p:txBody>
      </p:sp>
      <p:sp>
        <p:nvSpPr>
          <p:cNvPr id="15" name="Arrow: Bent 14">
            <a:extLst>
              <a:ext uri="{FF2B5EF4-FFF2-40B4-BE49-F238E27FC236}">
                <a16:creationId xmlns:a16="http://schemas.microsoft.com/office/drawing/2014/main" id="{BBD9A01D-224C-E344-6EEE-A9E45B1C1626}"/>
              </a:ext>
            </a:extLst>
          </p:cNvPr>
          <p:cNvSpPr/>
          <p:nvPr/>
        </p:nvSpPr>
        <p:spPr>
          <a:xfrm>
            <a:off x="1675582" y="2156449"/>
            <a:ext cx="1582220" cy="1767155"/>
          </a:xfrm>
          <a:prstGeom prst="ben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6" name="TextBox 15">
            <a:extLst>
              <a:ext uri="{FF2B5EF4-FFF2-40B4-BE49-F238E27FC236}">
                <a16:creationId xmlns:a16="http://schemas.microsoft.com/office/drawing/2014/main" id="{7334AFDC-A0D2-B7C1-604D-837A127CEF8A}"/>
              </a:ext>
            </a:extLst>
          </p:cNvPr>
          <p:cNvSpPr txBox="1"/>
          <p:nvPr/>
        </p:nvSpPr>
        <p:spPr>
          <a:xfrm>
            <a:off x="811659" y="3919686"/>
            <a:ext cx="2787943" cy="369332"/>
          </a:xfrm>
          <a:prstGeom prst="rect">
            <a:avLst/>
          </a:prstGeom>
          <a:noFill/>
        </p:spPr>
        <p:txBody>
          <a:bodyPr wrap="none" rtlCol="0">
            <a:spAutoFit/>
          </a:bodyPr>
          <a:lstStyle/>
          <a:p>
            <a:r>
              <a:rPr lang="en-US">
                <a:latin typeface="Adobe Fangsong Std R" panose="02020400000000000000" pitchFamily="18" charset="-128"/>
                <a:ea typeface="Adobe Fangsong Std R" panose="02020400000000000000" pitchFamily="18" charset="-128"/>
              </a:rPr>
              <a:t>Bandingkan satu per-satu</a:t>
            </a:r>
            <a:endParaRPr lang="id-ID">
              <a:latin typeface="Adobe Fangsong Std R" panose="02020400000000000000" pitchFamily="18" charset="-128"/>
              <a:ea typeface="Adobe Fangsong Std R" panose="02020400000000000000" pitchFamily="18" charset="-128"/>
            </a:endParaRPr>
          </a:p>
        </p:txBody>
      </p:sp>
      <p:sp>
        <p:nvSpPr>
          <p:cNvPr id="17" name="Arrow: Curved Right 16">
            <a:extLst>
              <a:ext uri="{FF2B5EF4-FFF2-40B4-BE49-F238E27FC236}">
                <a16:creationId xmlns:a16="http://schemas.microsoft.com/office/drawing/2014/main" id="{1C34246B-6F17-336A-DA94-70D46B7D1661}"/>
              </a:ext>
            </a:extLst>
          </p:cNvPr>
          <p:cNvSpPr/>
          <p:nvPr/>
        </p:nvSpPr>
        <p:spPr>
          <a:xfrm>
            <a:off x="3599602" y="924674"/>
            <a:ext cx="633351" cy="657546"/>
          </a:xfrm>
          <a:prstGeom prst="curvedRightArrow">
            <a:avLst>
              <a:gd name="adj1" fmla="val 522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8" name="Arrow: Curved Right 17">
            <a:extLst>
              <a:ext uri="{FF2B5EF4-FFF2-40B4-BE49-F238E27FC236}">
                <a16:creationId xmlns:a16="http://schemas.microsoft.com/office/drawing/2014/main" id="{E229C108-A3C8-6587-ACC9-D946EBD6F0BC}"/>
              </a:ext>
            </a:extLst>
          </p:cNvPr>
          <p:cNvSpPr/>
          <p:nvPr/>
        </p:nvSpPr>
        <p:spPr>
          <a:xfrm>
            <a:off x="3519270" y="1628025"/>
            <a:ext cx="633351" cy="657546"/>
          </a:xfrm>
          <a:prstGeom prst="curvedRightArrow">
            <a:avLst>
              <a:gd name="adj1" fmla="val 522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9" name="Arrow: Curved Right 18">
            <a:extLst>
              <a:ext uri="{FF2B5EF4-FFF2-40B4-BE49-F238E27FC236}">
                <a16:creationId xmlns:a16="http://schemas.microsoft.com/office/drawing/2014/main" id="{85B1CB11-D4D4-5BB4-444A-79CB7D9E0280}"/>
              </a:ext>
            </a:extLst>
          </p:cNvPr>
          <p:cNvSpPr/>
          <p:nvPr/>
        </p:nvSpPr>
        <p:spPr>
          <a:xfrm>
            <a:off x="3435550" y="2329969"/>
            <a:ext cx="633351" cy="657546"/>
          </a:xfrm>
          <a:prstGeom prst="curvedRightArrow">
            <a:avLst>
              <a:gd name="adj1" fmla="val 522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graphicFrame>
        <p:nvGraphicFramePr>
          <p:cNvPr id="20" name="Table 22">
            <a:extLst>
              <a:ext uri="{FF2B5EF4-FFF2-40B4-BE49-F238E27FC236}">
                <a16:creationId xmlns:a16="http://schemas.microsoft.com/office/drawing/2014/main" id="{1885EF0F-F7C9-274F-028A-CFAE50044587}"/>
              </a:ext>
            </a:extLst>
          </p:cNvPr>
          <p:cNvGraphicFramePr>
            <a:graphicFrameLocks noGrp="1"/>
          </p:cNvGraphicFramePr>
          <p:nvPr>
            <p:extLst>
              <p:ext uri="{D42A27DB-BD31-4B8C-83A1-F6EECF244321}">
                <p14:modId xmlns:p14="http://schemas.microsoft.com/office/powerpoint/2010/main" val="2947947395"/>
              </p:ext>
            </p:extLst>
          </p:nvPr>
        </p:nvGraphicFramePr>
        <p:xfrm>
          <a:off x="6729572" y="825243"/>
          <a:ext cx="633351" cy="5730240"/>
        </p:xfrm>
        <a:graphic>
          <a:graphicData uri="http://schemas.openxmlformats.org/drawingml/2006/table">
            <a:tbl>
              <a:tblPr firstRow="1" bandRow="1">
                <a:tableStyleId>{5C22544A-7EE6-4342-B048-85BDC9FD1C3A}</a:tableStyleId>
              </a:tblPr>
              <a:tblGrid>
                <a:gridCol w="633351">
                  <a:extLst>
                    <a:ext uri="{9D8B030D-6E8A-4147-A177-3AD203B41FA5}">
                      <a16:colId xmlns:a16="http://schemas.microsoft.com/office/drawing/2014/main" val="3725794496"/>
                    </a:ext>
                  </a:extLst>
                </a:gridCol>
              </a:tblGrid>
              <a:tr h="370840">
                <a:tc>
                  <a:txBody>
                    <a:bodyPr/>
                    <a:lstStyle/>
                    <a:p>
                      <a:r>
                        <a:rPr lang="en-US" sz="2800">
                          <a:solidFill>
                            <a:schemeClr val="tx1">
                              <a:lumMod val="75000"/>
                              <a:lumOff val="25000"/>
                            </a:schemeClr>
                          </a:solidFill>
                        </a:rPr>
                        <a:t>0</a:t>
                      </a:r>
                      <a:endParaRPr lang="id-ID">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01035716"/>
                  </a:ext>
                </a:extLst>
              </a:tr>
              <a:tr h="370840">
                <a:tc>
                  <a:txBody>
                    <a:bodyPr/>
                    <a:lstStyle/>
                    <a:p>
                      <a:r>
                        <a:rPr lang="en-US" sz="3200"/>
                        <a:t>1</a:t>
                      </a:r>
                      <a:endParaRPr lang="id-ID" sz="3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29160817"/>
                  </a:ext>
                </a:extLst>
              </a:tr>
              <a:tr h="370840">
                <a:tc>
                  <a:txBody>
                    <a:bodyPr/>
                    <a:lstStyle/>
                    <a:p>
                      <a:r>
                        <a:rPr lang="en-US" sz="2800"/>
                        <a:t>2</a:t>
                      </a:r>
                      <a:endParaRPr lang="id-ID"/>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1972610"/>
                  </a:ext>
                </a:extLst>
              </a:tr>
              <a:tr h="370840">
                <a:tc>
                  <a:txBody>
                    <a:bodyPr/>
                    <a:lstStyle/>
                    <a:p>
                      <a:r>
                        <a:rPr lang="en-US" sz="3200"/>
                        <a:t>3</a:t>
                      </a:r>
                      <a:endParaRPr lang="id-ID"/>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3279328650"/>
                  </a:ext>
                </a:extLst>
              </a:tr>
              <a:tr h="370840">
                <a:tc>
                  <a:txBody>
                    <a:bodyPr/>
                    <a:lstStyle/>
                    <a:p>
                      <a:r>
                        <a:rPr lang="en-US" sz="3200"/>
                        <a:t>4</a:t>
                      </a:r>
                      <a:endParaRPr lang="id-ID"/>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07678842"/>
                  </a:ext>
                </a:extLst>
              </a:tr>
              <a:tr h="370840">
                <a:tc>
                  <a:txBody>
                    <a:bodyPr/>
                    <a:lstStyle/>
                    <a:p>
                      <a:r>
                        <a:rPr lang="en-US" sz="3200"/>
                        <a:t>5</a:t>
                      </a:r>
                      <a:endParaRPr lang="id-ID"/>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62514882"/>
                  </a:ext>
                </a:extLst>
              </a:tr>
              <a:tr h="370840">
                <a:tc>
                  <a:txBody>
                    <a:bodyPr/>
                    <a:lstStyle/>
                    <a:p>
                      <a:r>
                        <a:rPr lang="en-US" sz="3200"/>
                        <a:t>6</a:t>
                      </a:r>
                      <a:endParaRPr lang="id-ID"/>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7265268"/>
                  </a:ext>
                </a:extLst>
              </a:tr>
              <a:tr h="370840">
                <a:tc>
                  <a:txBody>
                    <a:bodyPr/>
                    <a:lstStyle/>
                    <a:p>
                      <a:r>
                        <a:rPr lang="en-US" sz="3200"/>
                        <a:t>7</a:t>
                      </a:r>
                      <a:endParaRPr lang="id-ID"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56024942"/>
                  </a:ext>
                </a:extLst>
              </a:tr>
              <a:tr h="370840">
                <a:tc>
                  <a:txBody>
                    <a:bodyPr/>
                    <a:lstStyle/>
                    <a:p>
                      <a:r>
                        <a:rPr lang="en-US" sz="3600"/>
                        <a:t>8</a:t>
                      </a:r>
                      <a:endParaRPr lang="id-ID" sz="3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52212702"/>
                  </a:ext>
                </a:extLst>
              </a:tr>
              <a:tr h="370840">
                <a:tc>
                  <a:txBody>
                    <a:bodyPr/>
                    <a:lstStyle/>
                    <a:p>
                      <a:r>
                        <a:rPr lang="en-US" sz="3200"/>
                        <a:t>9</a:t>
                      </a:r>
                      <a:endParaRPr lang="id-ID" sz="3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61034823"/>
                  </a:ext>
                </a:extLst>
              </a:tr>
            </a:tbl>
          </a:graphicData>
        </a:graphic>
      </p:graphicFrame>
      <p:sp>
        <p:nvSpPr>
          <p:cNvPr id="21" name="Callout: Line with Border and Accent Bar 20">
            <a:extLst>
              <a:ext uri="{FF2B5EF4-FFF2-40B4-BE49-F238E27FC236}">
                <a16:creationId xmlns:a16="http://schemas.microsoft.com/office/drawing/2014/main" id="{6890D059-ACBB-2F70-C204-A68E36F63BEF}"/>
              </a:ext>
            </a:extLst>
          </p:cNvPr>
          <p:cNvSpPr/>
          <p:nvPr/>
        </p:nvSpPr>
        <p:spPr>
          <a:xfrm>
            <a:off x="8417959" y="2077188"/>
            <a:ext cx="2794570" cy="716622"/>
          </a:xfrm>
          <a:prstGeom prst="accentBorderCallout1">
            <a:avLst>
              <a:gd name="adj1" fmla="val 18750"/>
              <a:gd name="adj2" fmla="val 1226"/>
              <a:gd name="adj3" fmla="val 83826"/>
              <a:gd name="adj4" fmla="val -37230"/>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Ditemukan </a:t>
            </a:r>
          </a:p>
          <a:p>
            <a:pPr algn="ctr"/>
            <a:r>
              <a:rPr lang="en-US" sz="1800" b="1">
                <a:sym typeface="Wingdings" panose="05000000000000000000" pitchFamily="2" charset="2"/>
              </a:rPr>
              <a:t>Posisi = 3</a:t>
            </a:r>
            <a:r>
              <a:rPr lang="en-US"/>
              <a:t> </a:t>
            </a:r>
            <a:endParaRPr lang="id-ID"/>
          </a:p>
        </p:txBody>
      </p:sp>
      <p:pic>
        <p:nvPicPr>
          <p:cNvPr id="22" name="Picture 2" descr="See the source image">
            <a:extLst>
              <a:ext uri="{FF2B5EF4-FFF2-40B4-BE49-F238E27FC236}">
                <a16:creationId xmlns:a16="http://schemas.microsoft.com/office/drawing/2014/main" id="{0E3539B6-0360-093F-CC76-1732A444C2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1188" y="197386"/>
            <a:ext cx="1759412" cy="175941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C14D3AF7-4F5E-8EA4-824B-60A9E0A7516F}"/>
              </a:ext>
            </a:extLst>
          </p:cNvPr>
          <p:cNvSpPr txBox="1"/>
          <p:nvPr/>
        </p:nvSpPr>
        <p:spPr>
          <a:xfrm>
            <a:off x="10206946" y="452265"/>
            <a:ext cx="755335" cy="769441"/>
          </a:xfrm>
          <a:prstGeom prst="rect">
            <a:avLst/>
          </a:prstGeom>
          <a:noFill/>
        </p:spPr>
        <p:txBody>
          <a:bodyPr wrap="none" rtlCol="0">
            <a:spAutoFit/>
          </a:bodyPr>
          <a:lstStyle/>
          <a:p>
            <a:r>
              <a:rPr lang="en-US" sz="4400" b="1"/>
              <a:t>13</a:t>
            </a:r>
            <a:endParaRPr lang="id-ID" b="1"/>
          </a:p>
        </p:txBody>
      </p:sp>
    </p:spTree>
    <p:extLst>
      <p:ext uri="{BB962C8B-B14F-4D97-AF65-F5344CB8AC3E}">
        <p14:creationId xmlns:p14="http://schemas.microsoft.com/office/powerpoint/2010/main" val="974861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362AC1-3290-4EAF-ADFF-0BA86813C192}"/>
              </a:ext>
            </a:extLst>
          </p:cNvPr>
          <p:cNvSpPr txBox="1"/>
          <p:nvPr/>
        </p:nvSpPr>
        <p:spPr>
          <a:xfrm>
            <a:off x="1319567" y="1267077"/>
            <a:ext cx="9744251" cy="235449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100">
                <a:effectLst/>
                <a:latin typeface="Arial" panose="020B0604020202020204" pitchFamily="34" charset="0"/>
                <a:ea typeface="Calibri" panose="020F0502020204030204" pitchFamily="34" charset="0"/>
                <a:cs typeface="Arial" panose="020B0604020202020204" pitchFamily="34" charset="0"/>
              </a:rPr>
              <a:t>Pengertian </a:t>
            </a:r>
            <a:r>
              <a:rPr lang="en-US" sz="2100" i="1">
                <a:effectLst/>
                <a:latin typeface="Arial" panose="020B0604020202020204" pitchFamily="34" charset="0"/>
                <a:ea typeface="Calibri" panose="020F0502020204030204" pitchFamily="34" charset="0"/>
                <a:cs typeface="Arial" panose="020B0604020202020204" pitchFamily="34" charset="0"/>
              </a:rPr>
              <a:t>Big-O Notation </a:t>
            </a:r>
            <a:r>
              <a:rPr lang="en-US" sz="2100">
                <a:effectLst/>
                <a:latin typeface="Arial" panose="020B0604020202020204" pitchFamily="34" charset="0"/>
                <a:ea typeface="Calibri" panose="020F0502020204030204" pitchFamily="34" charset="0"/>
                <a:cs typeface="Arial" panose="020B0604020202020204" pitchFamily="34" charset="0"/>
              </a:rPr>
              <a:t>adalah suatu cara atau metode untuk melakukan analisa terhadap kinerja sebuah algoritma untuk menghitung kompleksitas dari algoritma yang dibuat (“</a:t>
            </a:r>
            <a:r>
              <a:rPr lang="en-US" sz="2100" i="1">
                <a:effectLst/>
                <a:latin typeface="Arial" panose="020B0604020202020204" pitchFamily="34" charset="0"/>
                <a:ea typeface="Calibri" panose="020F0502020204030204" pitchFamily="34" charset="0"/>
                <a:cs typeface="Arial" panose="020B0604020202020204" pitchFamily="34" charset="0"/>
              </a:rPr>
              <a:t>Big-O”</a:t>
            </a:r>
            <a:r>
              <a:rPr lang="en-US" sz="2100">
                <a:effectLst/>
                <a:latin typeface="Arial" panose="020B0604020202020204" pitchFamily="34" charset="0"/>
                <a:ea typeface="Calibri" panose="020F0502020204030204" pitchFamily="34" charset="0"/>
                <a:cs typeface="Arial" panose="020B0604020202020204" pitchFamily="34" charset="0"/>
              </a:rPr>
              <a:t> dapat juga dibaca sebagai “</a:t>
            </a:r>
            <a:r>
              <a:rPr lang="en-US" sz="2100" i="1">
                <a:effectLst/>
                <a:latin typeface="Arial" panose="020B0604020202020204" pitchFamily="34" charset="0"/>
                <a:ea typeface="Calibri" panose="020F0502020204030204" pitchFamily="34" charset="0"/>
                <a:cs typeface="Arial" panose="020B0604020202020204" pitchFamily="34" charset="0"/>
              </a:rPr>
              <a:t>order of”</a:t>
            </a:r>
            <a:r>
              <a:rPr lang="en-US" sz="2100">
                <a:effectLst/>
                <a:latin typeface="Arial" panose="020B0604020202020204" pitchFamily="34" charset="0"/>
                <a:ea typeface="Calibri" panose="020F0502020204030204" pitchFamily="34" charset="0"/>
                <a:cs typeface="Arial" panose="020B0604020202020204" pitchFamily="34"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100">
                <a:latin typeface="Arial" panose="020B0604020202020204" pitchFamily="34" charset="0"/>
                <a:ea typeface="Calibri" panose="020F0502020204030204" pitchFamily="34" charset="0"/>
                <a:cs typeface="Arial" panose="020B0604020202020204" pitchFamily="34" charset="0"/>
              </a:rPr>
              <a:t>Contoh penulisan : </a:t>
            </a:r>
          </a:p>
          <a:p>
            <a:pPr marL="2057400" marR="0" lvl="0" algn="just" defTabSz="914400" rtl="0" eaLnBrk="1" fontAlgn="auto" latinLnBrk="0" hangingPunct="1">
              <a:lnSpc>
                <a:spcPct val="100000"/>
              </a:lnSpc>
              <a:spcBef>
                <a:spcPts val="0"/>
              </a:spcBef>
              <a:spcAft>
                <a:spcPts val="0"/>
              </a:spcAft>
              <a:buClrTx/>
              <a:buSzTx/>
              <a:buFontTx/>
              <a:buNone/>
              <a:tabLst/>
              <a:defRPr/>
            </a:pPr>
            <a:r>
              <a:rPr lang="en-US" sz="2100" b="1">
                <a:solidFill>
                  <a:prstClr val="black"/>
                </a:solidFill>
                <a:latin typeface="Arial" panose="020B0604020202020204" pitchFamily="34" charset="0"/>
                <a:ea typeface="Calibri" panose="020F0502020204030204" pitchFamily="34" charset="0"/>
                <a:cs typeface="Arial" panose="020B0604020202020204" pitchFamily="34" charset="0"/>
              </a:rPr>
              <a:t>O(n</a:t>
            </a:r>
            <a:r>
              <a:rPr lang="en-US" sz="2100" b="1">
                <a:latin typeface="Arial" panose="020B0604020202020204" pitchFamily="34" charset="0"/>
                <a:cs typeface="Arial" panose="020B0604020202020204" pitchFamily="34" charset="0"/>
              </a:rPr>
              <a:t>²</a:t>
            </a:r>
            <a:r>
              <a:rPr lang="en-US" sz="2100" b="1">
                <a:solidFill>
                  <a:prstClr val="black"/>
                </a:solidFill>
                <a:latin typeface="Arial" panose="020B0604020202020204" pitchFamily="34" charset="0"/>
                <a:ea typeface="Calibri" panose="020F0502020204030204" pitchFamily="34" charset="0"/>
                <a:cs typeface="Arial" panose="020B0604020202020204" pitchFamily="34" charset="0"/>
              </a:rPr>
              <a:t>) </a:t>
            </a:r>
            <a:r>
              <a:rPr lang="en-US" sz="2100">
                <a:solidFill>
                  <a:prstClr val="black"/>
                </a:solidFill>
                <a:latin typeface="Arial" panose="020B0604020202020204" pitchFamily="34" charset="0"/>
                <a:ea typeface="Calibri" panose="020F0502020204030204" pitchFamily="34" charset="0"/>
                <a:cs typeface="Arial" panose="020B0604020202020204" pitchFamily="34" charset="0"/>
                <a:sym typeface="Wingdings" panose="05000000000000000000" pitchFamily="2" charset="2"/>
              </a:rPr>
              <a:t> dibaca </a:t>
            </a:r>
            <a:r>
              <a:rPr lang="en-US" sz="2100" b="1">
                <a:solidFill>
                  <a:prstClr val="black"/>
                </a:solidFill>
                <a:latin typeface="Arial" panose="020B0604020202020204" pitchFamily="34" charset="0"/>
                <a:ea typeface="Calibri" panose="020F0502020204030204" pitchFamily="34" charset="0"/>
                <a:cs typeface="Arial" panose="020B0604020202020204" pitchFamily="34" charset="0"/>
                <a:sym typeface="Wingdings" panose="05000000000000000000" pitchFamily="2" charset="2"/>
              </a:rPr>
              <a:t>order </a:t>
            </a:r>
            <a:r>
              <a:rPr lang="en-US" sz="2100" b="1">
                <a:solidFill>
                  <a:prstClr val="black"/>
                </a:solidFill>
                <a:latin typeface="Arial" panose="020B0604020202020204" pitchFamily="34" charset="0"/>
                <a:ea typeface="Calibri" panose="020F0502020204030204" pitchFamily="34" charset="0"/>
                <a:cs typeface="Arial" panose="020B0604020202020204" pitchFamily="34" charset="0"/>
              </a:rPr>
              <a:t>n</a:t>
            </a:r>
            <a:r>
              <a:rPr lang="en-US" sz="2100" b="1">
                <a:latin typeface="Arial" panose="020B0604020202020204" pitchFamily="34" charset="0"/>
                <a:cs typeface="Arial" panose="020B0604020202020204" pitchFamily="34" charset="0"/>
              </a:rPr>
              <a:t>²;	</a:t>
            </a:r>
          </a:p>
          <a:p>
            <a:pPr marL="2057400" marR="0" lvl="0" algn="just" defTabSz="914400" rtl="0" eaLnBrk="1" fontAlgn="auto" latinLnBrk="0" hangingPunct="1">
              <a:lnSpc>
                <a:spcPct val="100000"/>
              </a:lnSpc>
              <a:spcBef>
                <a:spcPts val="0"/>
              </a:spcBef>
              <a:spcAft>
                <a:spcPts val="0"/>
              </a:spcAft>
              <a:buClrTx/>
              <a:buSzTx/>
              <a:buFontTx/>
              <a:buNone/>
              <a:tabLst/>
              <a:defRPr/>
            </a:pPr>
            <a:endParaRPr lang="en-US" sz="2100" b="1">
              <a:latin typeface="Arial" panose="020B0604020202020204" pitchFamily="34" charset="0"/>
              <a:cs typeface="Arial" panose="020B0604020202020204" pitchFamily="34" charset="0"/>
            </a:endParaRPr>
          </a:p>
          <a:p>
            <a:pPr marL="2057400" marR="0" lvl="0" algn="just" defTabSz="914400" rtl="0" eaLnBrk="1" fontAlgn="auto" latinLnBrk="0" hangingPunct="1">
              <a:lnSpc>
                <a:spcPct val="100000"/>
              </a:lnSpc>
              <a:spcBef>
                <a:spcPts val="0"/>
              </a:spcBef>
              <a:spcAft>
                <a:spcPts val="0"/>
              </a:spcAft>
              <a:buClrTx/>
              <a:buSzTx/>
              <a:buFontTx/>
              <a:buNone/>
              <a:tabLst/>
              <a:defRPr/>
            </a:pPr>
            <a:r>
              <a:rPr lang="en-US" sz="2100" b="1">
                <a:latin typeface="Arial" panose="020B0604020202020204" pitchFamily="34" charset="0"/>
                <a:cs typeface="Arial" panose="020B0604020202020204" pitchFamily="34" charset="0"/>
              </a:rPr>
              <a:t>O(n!) </a:t>
            </a:r>
            <a:r>
              <a:rPr lang="en-US" sz="2100" b="1">
                <a:latin typeface="Arial" panose="020B0604020202020204" pitchFamily="34" charset="0"/>
                <a:cs typeface="Arial" panose="020B0604020202020204" pitchFamily="34" charset="0"/>
                <a:sym typeface="Wingdings" panose="05000000000000000000" pitchFamily="2" charset="2"/>
              </a:rPr>
              <a:t> order n faktorial.</a:t>
            </a:r>
            <a:r>
              <a:rPr lang="en-US" sz="2100">
                <a:effectLst/>
                <a:latin typeface="Arial" panose="020B0604020202020204" pitchFamily="34" charset="0"/>
                <a:ea typeface="Calibri" panose="020F0502020204030204" pitchFamily="34" charset="0"/>
                <a:cs typeface="Arial" panose="020B0604020202020204" pitchFamily="34" charset="0"/>
              </a:rPr>
              <a:t> </a:t>
            </a:r>
            <a:r>
              <a:rPr lang="en-US" sz="2100">
                <a:solidFill>
                  <a:prstClr val="black"/>
                </a:solidFill>
                <a:effectLst/>
                <a:latin typeface="Arial" panose="020B0604020202020204" pitchFamily="34" charset="0"/>
                <a:cs typeface="Arial" panose="020B0604020202020204" pitchFamily="34" charset="0"/>
              </a:rPr>
              <a:t>aplikasi yang dibuat.</a:t>
            </a:r>
            <a:endParaRPr kumimoji="0" lang="en-US" sz="21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70791B5-217D-3A49-0114-4C411FE13D52}"/>
              </a:ext>
            </a:extLst>
          </p:cNvPr>
          <p:cNvSpPr txBox="1"/>
          <p:nvPr/>
        </p:nvSpPr>
        <p:spPr>
          <a:xfrm>
            <a:off x="7440132" y="187287"/>
            <a:ext cx="4536330" cy="461665"/>
          </a:xfrm>
          <a:prstGeom prst="rect">
            <a:avLst/>
          </a:prstGeom>
          <a:noFill/>
        </p:spPr>
        <p:txBody>
          <a:bodyPr wrap="square">
            <a:spAutoFit/>
          </a:bodyPr>
          <a:lstStyle/>
          <a:p>
            <a:r>
              <a:rPr lang="pt-BR" sz="2400"/>
              <a:t>Notasi O Besar (Big-O Notation)</a:t>
            </a:r>
          </a:p>
        </p:txBody>
      </p:sp>
    </p:spTree>
    <p:extLst>
      <p:ext uri="{BB962C8B-B14F-4D97-AF65-F5344CB8AC3E}">
        <p14:creationId xmlns:p14="http://schemas.microsoft.com/office/powerpoint/2010/main" val="259274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153FB0C-B7B9-4126-A635-5E9A689F087A}"/>
              </a:ext>
            </a:extLst>
          </p:cNvPr>
          <p:cNvSpPr/>
          <p:nvPr/>
        </p:nvSpPr>
        <p:spPr>
          <a:xfrm>
            <a:off x="1584251" y="193254"/>
            <a:ext cx="8201907" cy="561703"/>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prstClr val="white"/>
                </a:solidFill>
                <a:effectLst/>
                <a:uLnTx/>
                <a:uFillTx/>
                <a:latin typeface="Consolas" panose="020B0609020204030204" pitchFamily="49" charset="0"/>
              </a:rPr>
              <a:t>1. Pencarian Linier </a:t>
            </a:r>
            <a:r>
              <a:rPr kumimoji="0" lang="en-US" sz="3200" b="1" i="1" u="none" strike="noStrike" kern="1200" cap="none" spc="0" normalizeH="0" baseline="0" noProof="0">
                <a:ln>
                  <a:noFill/>
                </a:ln>
                <a:solidFill>
                  <a:prstClr val="white"/>
                </a:solidFill>
                <a:effectLst/>
                <a:uLnTx/>
                <a:uFillTx/>
                <a:latin typeface="Consolas" panose="020B0609020204030204" pitchFamily="49" charset="0"/>
              </a:rPr>
              <a:t>(Linear Search)</a:t>
            </a:r>
          </a:p>
        </p:txBody>
      </p:sp>
      <p:sp>
        <p:nvSpPr>
          <p:cNvPr id="5" name="TextBox 4">
            <a:extLst>
              <a:ext uri="{FF2B5EF4-FFF2-40B4-BE49-F238E27FC236}">
                <a16:creationId xmlns:a16="http://schemas.microsoft.com/office/drawing/2014/main" id="{CA3E6C39-BE94-43C1-84F7-9ED0706380C7}"/>
              </a:ext>
            </a:extLst>
          </p:cNvPr>
          <p:cNvSpPr txBox="1"/>
          <p:nvPr/>
        </p:nvSpPr>
        <p:spPr>
          <a:xfrm>
            <a:off x="215538" y="815918"/>
            <a:ext cx="10712645" cy="52322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Contoh mencari data </a:t>
            </a:r>
            <a:r>
              <a:rPr kumimoji="0" lang="en-US" sz="28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bernilai 25:</a:t>
            </a:r>
          </a:p>
        </p:txBody>
      </p:sp>
      <p:graphicFrame>
        <p:nvGraphicFramePr>
          <p:cNvPr id="3" name="Table 3">
            <a:extLst>
              <a:ext uri="{FF2B5EF4-FFF2-40B4-BE49-F238E27FC236}">
                <a16:creationId xmlns:a16="http://schemas.microsoft.com/office/drawing/2014/main" id="{72097001-455A-47D8-99C2-06C022B38906}"/>
              </a:ext>
            </a:extLst>
          </p:cNvPr>
          <p:cNvGraphicFramePr>
            <a:graphicFrameLocks noGrp="1"/>
          </p:cNvGraphicFramePr>
          <p:nvPr>
            <p:extLst>
              <p:ext uri="{D42A27DB-BD31-4B8C-83A1-F6EECF244321}">
                <p14:modId xmlns:p14="http://schemas.microsoft.com/office/powerpoint/2010/main" val="3178438092"/>
              </p:ext>
            </p:extLst>
          </p:nvPr>
        </p:nvGraphicFramePr>
        <p:xfrm>
          <a:off x="2533468" y="1475787"/>
          <a:ext cx="7125064" cy="792480"/>
        </p:xfrm>
        <a:graphic>
          <a:graphicData uri="http://schemas.openxmlformats.org/drawingml/2006/table">
            <a:tbl>
              <a:tblPr bandRow="1">
                <a:tableStyleId>{5C22544A-7EE6-4342-B048-85BDC9FD1C3A}</a:tableStyleId>
              </a:tblPr>
              <a:tblGrid>
                <a:gridCol w="890633">
                  <a:extLst>
                    <a:ext uri="{9D8B030D-6E8A-4147-A177-3AD203B41FA5}">
                      <a16:colId xmlns:a16="http://schemas.microsoft.com/office/drawing/2014/main" val="284226294"/>
                    </a:ext>
                  </a:extLst>
                </a:gridCol>
                <a:gridCol w="890633">
                  <a:extLst>
                    <a:ext uri="{9D8B030D-6E8A-4147-A177-3AD203B41FA5}">
                      <a16:colId xmlns:a16="http://schemas.microsoft.com/office/drawing/2014/main" val="612448019"/>
                    </a:ext>
                  </a:extLst>
                </a:gridCol>
                <a:gridCol w="890633">
                  <a:extLst>
                    <a:ext uri="{9D8B030D-6E8A-4147-A177-3AD203B41FA5}">
                      <a16:colId xmlns:a16="http://schemas.microsoft.com/office/drawing/2014/main" val="478340063"/>
                    </a:ext>
                  </a:extLst>
                </a:gridCol>
                <a:gridCol w="890633">
                  <a:extLst>
                    <a:ext uri="{9D8B030D-6E8A-4147-A177-3AD203B41FA5}">
                      <a16:colId xmlns:a16="http://schemas.microsoft.com/office/drawing/2014/main" val="2935310115"/>
                    </a:ext>
                  </a:extLst>
                </a:gridCol>
                <a:gridCol w="890633">
                  <a:extLst>
                    <a:ext uri="{9D8B030D-6E8A-4147-A177-3AD203B41FA5}">
                      <a16:colId xmlns:a16="http://schemas.microsoft.com/office/drawing/2014/main" val="3987353109"/>
                    </a:ext>
                  </a:extLst>
                </a:gridCol>
                <a:gridCol w="890633">
                  <a:extLst>
                    <a:ext uri="{9D8B030D-6E8A-4147-A177-3AD203B41FA5}">
                      <a16:colId xmlns:a16="http://schemas.microsoft.com/office/drawing/2014/main" val="3671047554"/>
                    </a:ext>
                  </a:extLst>
                </a:gridCol>
                <a:gridCol w="890633">
                  <a:extLst>
                    <a:ext uri="{9D8B030D-6E8A-4147-A177-3AD203B41FA5}">
                      <a16:colId xmlns:a16="http://schemas.microsoft.com/office/drawing/2014/main" val="1008770411"/>
                    </a:ext>
                  </a:extLst>
                </a:gridCol>
                <a:gridCol w="890633">
                  <a:extLst>
                    <a:ext uri="{9D8B030D-6E8A-4147-A177-3AD203B41FA5}">
                      <a16:colId xmlns:a16="http://schemas.microsoft.com/office/drawing/2014/main" val="1918976747"/>
                    </a:ext>
                  </a:extLst>
                </a:gridCol>
              </a:tblGrid>
              <a:tr h="332833">
                <a:tc>
                  <a:txBody>
                    <a:bodyPr/>
                    <a:lstStyle/>
                    <a:p>
                      <a:pPr algn="ctr"/>
                      <a:r>
                        <a:rPr lang="en-US" sz="1600" i="1">
                          <a:latin typeface="Arial" panose="020B0604020202020204" pitchFamily="34" charset="0"/>
                          <a:cs typeface="Arial" panose="020B0604020202020204" pitchFamily="34" charset="0"/>
                        </a:rPr>
                        <a:t>Index</a:t>
                      </a:r>
                    </a:p>
                  </a:txBody>
                  <a:tcPr/>
                </a:tc>
                <a:tc>
                  <a:txBody>
                    <a:bodyPr/>
                    <a:lstStyle/>
                    <a:p>
                      <a:pPr algn="ctr"/>
                      <a:r>
                        <a:rPr lang="en-US" sz="1600">
                          <a:latin typeface="Arial" panose="020B0604020202020204" pitchFamily="34" charset="0"/>
                          <a:cs typeface="Arial" panose="020B0604020202020204" pitchFamily="34" charset="0"/>
                        </a:rPr>
                        <a:t>[0]</a:t>
                      </a:r>
                    </a:p>
                  </a:txBody>
                  <a:tcPr/>
                </a:tc>
                <a:tc>
                  <a:txBody>
                    <a:bodyPr/>
                    <a:lstStyle/>
                    <a:p>
                      <a:pPr algn="ctr"/>
                      <a:r>
                        <a:rPr lang="en-US" sz="1600">
                          <a:latin typeface="Arial" panose="020B0604020202020204" pitchFamily="34" charset="0"/>
                          <a:cs typeface="Arial" panose="020B0604020202020204" pitchFamily="34" charset="0"/>
                        </a:rPr>
                        <a:t>[1]</a:t>
                      </a:r>
                    </a:p>
                  </a:txBody>
                  <a:tcPr/>
                </a:tc>
                <a:tc>
                  <a:txBody>
                    <a:bodyPr/>
                    <a:lstStyle/>
                    <a:p>
                      <a:pPr algn="ctr"/>
                      <a:r>
                        <a:rPr lang="en-US" sz="1600">
                          <a:latin typeface="Arial" panose="020B0604020202020204" pitchFamily="34" charset="0"/>
                          <a:cs typeface="Arial" panose="020B0604020202020204" pitchFamily="34" charset="0"/>
                        </a:rPr>
                        <a:t>[2]</a:t>
                      </a:r>
                    </a:p>
                  </a:txBody>
                  <a:tcPr/>
                </a:tc>
                <a:tc>
                  <a:txBody>
                    <a:bodyPr/>
                    <a:lstStyle/>
                    <a:p>
                      <a:pPr algn="ctr"/>
                      <a:r>
                        <a:rPr lang="en-US" sz="1600">
                          <a:latin typeface="Arial" panose="020B0604020202020204" pitchFamily="34" charset="0"/>
                          <a:cs typeface="Arial" panose="020B0604020202020204" pitchFamily="34" charset="0"/>
                        </a:rPr>
                        <a:t>[3]</a:t>
                      </a:r>
                    </a:p>
                  </a:txBody>
                  <a:tcPr/>
                </a:tc>
                <a:tc>
                  <a:txBody>
                    <a:bodyPr/>
                    <a:lstStyle/>
                    <a:p>
                      <a:pPr algn="ctr"/>
                      <a:r>
                        <a:rPr lang="en-US" sz="1600">
                          <a:latin typeface="Arial" panose="020B0604020202020204" pitchFamily="34" charset="0"/>
                          <a:cs typeface="Arial" panose="020B0604020202020204" pitchFamily="34" charset="0"/>
                        </a:rPr>
                        <a:t>[4]</a:t>
                      </a:r>
                    </a:p>
                  </a:txBody>
                  <a:tcPr>
                    <a:solidFill>
                      <a:schemeClr val="accent4">
                        <a:lumMod val="60000"/>
                        <a:lumOff val="40000"/>
                      </a:schemeClr>
                    </a:solidFill>
                  </a:tcPr>
                </a:tc>
                <a:tc>
                  <a:txBody>
                    <a:bodyPr/>
                    <a:lstStyle/>
                    <a:p>
                      <a:pPr algn="ctr"/>
                      <a:r>
                        <a:rPr lang="en-US" sz="1600">
                          <a:latin typeface="Arial" panose="020B0604020202020204" pitchFamily="34" charset="0"/>
                          <a:cs typeface="Arial" panose="020B0604020202020204" pitchFamily="34" charset="0"/>
                        </a:rPr>
                        <a:t>[5]</a:t>
                      </a:r>
                    </a:p>
                  </a:txBody>
                  <a:tcPr/>
                </a:tc>
                <a:tc>
                  <a:txBody>
                    <a:bodyPr/>
                    <a:lstStyle/>
                    <a:p>
                      <a:pPr algn="ctr"/>
                      <a:r>
                        <a:rPr lang="en-US" sz="1600">
                          <a:latin typeface="Arial" panose="020B0604020202020204" pitchFamily="34" charset="0"/>
                          <a:cs typeface="Arial" panose="020B0604020202020204" pitchFamily="34" charset="0"/>
                        </a:rPr>
                        <a:t>[6]</a:t>
                      </a:r>
                    </a:p>
                  </a:txBody>
                  <a:tcPr/>
                </a:tc>
                <a:extLst>
                  <a:ext uri="{0D108BD9-81ED-4DB2-BD59-A6C34878D82A}">
                    <a16:rowId xmlns:a16="http://schemas.microsoft.com/office/drawing/2014/main" val="1134258727"/>
                  </a:ext>
                </a:extLst>
              </a:tr>
              <a:tr h="436666">
                <a:tc>
                  <a:txBody>
                    <a:bodyPr/>
                    <a:lstStyle/>
                    <a:p>
                      <a:pPr algn="ctr"/>
                      <a:r>
                        <a:rPr lang="en-US" sz="2400" i="1">
                          <a:latin typeface="Arial" panose="020B0604020202020204" pitchFamily="34" charset="0"/>
                          <a:cs typeface="Arial" panose="020B0604020202020204" pitchFamily="34" charset="0"/>
                        </a:rPr>
                        <a:t>Data</a:t>
                      </a:r>
                    </a:p>
                  </a:txBody>
                  <a:tcPr/>
                </a:tc>
                <a:tc>
                  <a:txBody>
                    <a:bodyPr/>
                    <a:lstStyle/>
                    <a:p>
                      <a:pPr algn="ctr"/>
                      <a:r>
                        <a:rPr lang="en-US" sz="2400">
                          <a:latin typeface="Arial" panose="020B0604020202020204" pitchFamily="34" charset="0"/>
                          <a:cs typeface="Arial" panose="020B0604020202020204" pitchFamily="34" charset="0"/>
                        </a:rPr>
                        <a:t>8</a:t>
                      </a:r>
                    </a:p>
                  </a:txBody>
                  <a:tcPr/>
                </a:tc>
                <a:tc>
                  <a:txBody>
                    <a:bodyPr/>
                    <a:lstStyle/>
                    <a:p>
                      <a:pPr algn="ctr"/>
                      <a:r>
                        <a:rPr lang="en-US" sz="2400">
                          <a:latin typeface="Arial" panose="020B0604020202020204" pitchFamily="34" charset="0"/>
                          <a:cs typeface="Arial" panose="020B0604020202020204" pitchFamily="34" charset="0"/>
                        </a:rPr>
                        <a:t>65</a:t>
                      </a:r>
                    </a:p>
                  </a:txBody>
                  <a:tcPr/>
                </a:tc>
                <a:tc>
                  <a:txBody>
                    <a:bodyPr/>
                    <a:lstStyle/>
                    <a:p>
                      <a:pPr algn="ctr"/>
                      <a:r>
                        <a:rPr lang="en-US" sz="2400">
                          <a:latin typeface="Arial" panose="020B0604020202020204" pitchFamily="34" charset="0"/>
                          <a:cs typeface="Arial" panose="020B0604020202020204" pitchFamily="34" charset="0"/>
                        </a:rPr>
                        <a:t>21</a:t>
                      </a:r>
                    </a:p>
                  </a:txBody>
                  <a:tcPr/>
                </a:tc>
                <a:tc>
                  <a:txBody>
                    <a:bodyPr/>
                    <a:lstStyle/>
                    <a:p>
                      <a:pPr algn="ctr"/>
                      <a:r>
                        <a:rPr lang="en-US" sz="2400">
                          <a:latin typeface="Arial" panose="020B0604020202020204" pitchFamily="34" charset="0"/>
                          <a:cs typeface="Arial" panose="020B0604020202020204" pitchFamily="34" charset="0"/>
                        </a:rPr>
                        <a:t>94</a:t>
                      </a:r>
                    </a:p>
                  </a:txBody>
                  <a:tcPr/>
                </a:tc>
                <a:tc>
                  <a:txBody>
                    <a:bodyPr/>
                    <a:lstStyle/>
                    <a:p>
                      <a:pPr algn="ctr"/>
                      <a:r>
                        <a:rPr lang="en-US" sz="2400">
                          <a:latin typeface="Arial" panose="020B0604020202020204" pitchFamily="34" charset="0"/>
                          <a:cs typeface="Arial" panose="020B0604020202020204" pitchFamily="34" charset="0"/>
                        </a:rPr>
                        <a:t>25</a:t>
                      </a:r>
                    </a:p>
                  </a:txBody>
                  <a:tcPr>
                    <a:solidFill>
                      <a:schemeClr val="accent4">
                        <a:lumMod val="60000"/>
                        <a:lumOff val="40000"/>
                      </a:schemeClr>
                    </a:solidFill>
                  </a:tcPr>
                </a:tc>
                <a:tc>
                  <a:txBody>
                    <a:bodyPr/>
                    <a:lstStyle/>
                    <a:p>
                      <a:pPr algn="ctr"/>
                      <a:r>
                        <a:rPr lang="en-US" sz="2400">
                          <a:latin typeface="Arial" panose="020B0604020202020204" pitchFamily="34" charset="0"/>
                          <a:cs typeface="Arial" panose="020B0604020202020204" pitchFamily="34" charset="0"/>
                        </a:rPr>
                        <a:t>19</a:t>
                      </a:r>
                    </a:p>
                  </a:txBody>
                  <a:tcPr/>
                </a:tc>
                <a:tc>
                  <a:txBody>
                    <a:bodyPr/>
                    <a:lstStyle/>
                    <a:p>
                      <a:pPr algn="ctr"/>
                      <a:r>
                        <a:rPr lang="en-US" sz="2400">
                          <a:latin typeface="Arial" panose="020B0604020202020204" pitchFamily="34" charset="0"/>
                          <a:cs typeface="Arial" panose="020B0604020202020204" pitchFamily="34" charset="0"/>
                        </a:rPr>
                        <a:t>37</a:t>
                      </a:r>
                    </a:p>
                  </a:txBody>
                  <a:tcPr/>
                </a:tc>
                <a:extLst>
                  <a:ext uri="{0D108BD9-81ED-4DB2-BD59-A6C34878D82A}">
                    <a16:rowId xmlns:a16="http://schemas.microsoft.com/office/drawing/2014/main" val="1435846275"/>
                  </a:ext>
                </a:extLst>
              </a:tr>
            </a:tbl>
          </a:graphicData>
        </a:graphic>
      </p:graphicFrame>
      <p:sp>
        <p:nvSpPr>
          <p:cNvPr id="4" name="TextBox 3">
            <a:extLst>
              <a:ext uri="{FF2B5EF4-FFF2-40B4-BE49-F238E27FC236}">
                <a16:creationId xmlns:a16="http://schemas.microsoft.com/office/drawing/2014/main" id="{FA9E1346-C1D2-49A1-906A-9AD562AA6470}"/>
              </a:ext>
            </a:extLst>
          </p:cNvPr>
          <p:cNvSpPr txBox="1"/>
          <p:nvPr/>
        </p:nvSpPr>
        <p:spPr>
          <a:xfrm>
            <a:off x="215536" y="2884054"/>
            <a:ext cx="11582453" cy="223138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600"/>
              </a:spcAft>
              <a:buClrTx/>
              <a:buSzTx/>
              <a:buFontTx/>
              <a:buNone/>
              <a:tabLst/>
              <a:defRPr/>
            </a:pPr>
            <a:r>
              <a:rPr kumimoji="0" lang="en-US" sz="2400" b="1"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rPr>
              <a:t>Cara kerja pencarian linier :</a:t>
            </a:r>
          </a:p>
          <a:p>
            <a:pPr marL="514350" marR="0" lvl="0" indent="-514350" algn="just" defTabSz="914400" rtl="0" eaLnBrk="1" fontAlgn="auto" latinLnBrk="0" hangingPunct="1">
              <a:lnSpc>
                <a:spcPct val="100000"/>
              </a:lnSpc>
              <a:spcBef>
                <a:spcPts val="0"/>
              </a:spcBef>
              <a:spcAft>
                <a:spcPts val="600"/>
              </a:spcAft>
              <a:buClrTx/>
              <a:buSzTx/>
              <a:buFont typeface="+mj-lt"/>
              <a:buAutoNum type="arabicParenR"/>
              <a:tabLst/>
              <a:defRPr/>
            </a:pPr>
            <a:r>
              <a:rPr lang="en-US" sz="2000">
                <a:solidFill>
                  <a:prstClr val="black"/>
                </a:solidFill>
                <a:latin typeface="Arial" panose="020B0604020202020204" pitchFamily="34" charset="0"/>
                <a:cs typeface="Arial" panose="020B0604020202020204" pitchFamily="34" charset="0"/>
              </a:rPr>
              <a:t>Membandingkan data bernilai 25 dengan data pertama, yaitu data index [0] yang bernilai 8 </a:t>
            </a:r>
            <a:r>
              <a:rPr lang="en-US" sz="2000">
                <a:solidFill>
                  <a:prstClr val="black"/>
                </a:solidFill>
                <a:latin typeface="Arial" panose="020B0604020202020204" pitchFamily="34" charset="0"/>
                <a:cs typeface="Arial" panose="020B0604020202020204" pitchFamily="34" charset="0"/>
                <a:sym typeface="Wingdings" panose="05000000000000000000" pitchFamily="2" charset="2"/>
              </a:rPr>
              <a:t> data tidak sama, lanjutkan ke data berikutnya.</a:t>
            </a:r>
          </a:p>
          <a:p>
            <a:pPr marL="514350" marR="0" lvl="0" indent="-514350" algn="just" defTabSz="914400" rtl="0" eaLnBrk="1" fontAlgn="auto" latinLnBrk="0" hangingPunct="1">
              <a:lnSpc>
                <a:spcPct val="100000"/>
              </a:lnSpc>
              <a:spcBef>
                <a:spcPts val="0"/>
              </a:spcBef>
              <a:spcAft>
                <a:spcPts val="600"/>
              </a:spcAft>
              <a:buClrTx/>
              <a:buSzTx/>
              <a:buFont typeface="+mj-lt"/>
              <a:buAutoNum type="arabicParenR"/>
              <a:tabLst/>
              <a:defRPr/>
            </a:pPr>
            <a:r>
              <a:rPr kumimoji="0" lang="en-US" sz="20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sym typeface="Wingdings" panose="05000000000000000000" pitchFamily="2" charset="2"/>
              </a:rPr>
              <a:t>Membandingkan data bernilai 25 dengan data index [1] yang bernilai 65  data tidak sama, lanjutkan ke data berikutnya sampai data ditemukan atau hingga data terakhir telah dibandingan.</a:t>
            </a:r>
          </a:p>
          <a:p>
            <a:pPr marL="514350" marR="0" lvl="0" indent="-514350" algn="just" defTabSz="914400" rtl="0" eaLnBrk="1" fontAlgn="auto" latinLnBrk="0" hangingPunct="1">
              <a:lnSpc>
                <a:spcPct val="100000"/>
              </a:lnSpc>
              <a:spcBef>
                <a:spcPts val="0"/>
              </a:spcBef>
              <a:spcAft>
                <a:spcPts val="600"/>
              </a:spcAft>
              <a:buClrTx/>
              <a:buSzTx/>
              <a:buFont typeface="+mj-lt"/>
              <a:buAutoNum type="arabicParenR"/>
              <a:tabLst/>
              <a:defRPr/>
            </a:pPr>
            <a:r>
              <a:rPr lang="en-US" sz="2000">
                <a:solidFill>
                  <a:prstClr val="black"/>
                </a:solidFill>
                <a:latin typeface="Arial" panose="020B0604020202020204" pitchFamily="34" charset="0"/>
                <a:cs typeface="Arial" panose="020B0604020202020204" pitchFamily="34" charset="0"/>
                <a:sym typeface="Wingdings" panose="05000000000000000000" pitchFamily="2" charset="2"/>
              </a:rPr>
              <a:t>Pada posisi index [4] data bernilai 25  data sama, proses pencarian selesai.</a:t>
            </a:r>
            <a:endParaRPr kumimoji="0" lang="en-US" sz="20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pic>
        <p:nvPicPr>
          <p:cNvPr id="6" name="Picture 5" descr="C:\Users\Saminista\Downloads\google-search-android-search-box-search-engine-optimization-loupe-8af771eb26d9f513de3d24411cd0758f.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621292">
            <a:off x="1223216" y="1589293"/>
            <a:ext cx="1231283" cy="1231283"/>
          </a:xfrm>
          <a:prstGeom prst="rect">
            <a:avLst/>
          </a:prstGeom>
          <a:noFill/>
          <a:effectLst>
            <a:glow rad="101600">
              <a:schemeClr val="accent6">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0886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858199" y="749754"/>
            <a:ext cx="4895850" cy="409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760535" y="88106"/>
            <a:ext cx="4919104" cy="584775"/>
          </a:xfrm>
          <a:prstGeom prst="rect">
            <a:avLst/>
          </a:prstGeom>
          <a:noFill/>
        </p:spPr>
        <p:txBody>
          <a:bodyPr wrap="none" rtlCol="0">
            <a:spAutoFit/>
          </a:bodyPr>
          <a:lstStyle/>
          <a:p>
            <a:r>
              <a:rPr lang="en-US" sz="3200" b="1" u="sng"/>
              <a:t>PSEUDOCODE Linear Search</a:t>
            </a:r>
          </a:p>
        </p:txBody>
      </p:sp>
      <p:sp>
        <p:nvSpPr>
          <p:cNvPr id="5" name="Rectangle 4"/>
          <p:cNvSpPr/>
          <p:nvPr/>
        </p:nvSpPr>
        <p:spPr>
          <a:xfrm>
            <a:off x="718457" y="749754"/>
            <a:ext cx="3624943" cy="10899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56657" y="2111829"/>
            <a:ext cx="2645229" cy="42454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556656" y="2895600"/>
            <a:ext cx="3940630" cy="6096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38200" y="4267201"/>
            <a:ext cx="2645229" cy="42454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38200" y="3875313"/>
            <a:ext cx="2351314" cy="32657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128657" y="749754"/>
            <a:ext cx="5932713" cy="4031873"/>
          </a:xfrm>
          <a:prstGeom prst="rect">
            <a:avLst/>
          </a:prstGeom>
          <a:noFill/>
        </p:spPr>
        <p:txBody>
          <a:bodyPr wrap="square" rtlCol="0">
            <a:spAutoFit/>
          </a:bodyPr>
          <a:lstStyle/>
          <a:p>
            <a:r>
              <a:rPr lang="en-US">
                <a:latin typeface="Bahnschrift Light" panose="020B0502040204020203" pitchFamily="34" charset="0"/>
              </a:rPr>
              <a:t>Pada awal program akan dilakukan inisialisasi indek pertama pada array</a:t>
            </a:r>
          </a:p>
          <a:p>
            <a:endParaRPr lang="en-US" sz="2000">
              <a:latin typeface="Bahnschrift Light" panose="020B0502040204020203" pitchFamily="34" charset="0"/>
            </a:endParaRPr>
          </a:p>
          <a:p>
            <a:endParaRPr lang="en-US" sz="2000">
              <a:latin typeface="Bahnschrift Light" panose="020B0502040204020203" pitchFamily="34" charset="0"/>
            </a:endParaRPr>
          </a:p>
          <a:p>
            <a:pPr algn="just"/>
            <a:r>
              <a:rPr lang="en-US" sz="2000">
                <a:latin typeface="Bahnschrift Light" panose="020B0502040204020203" pitchFamily="34" charset="0"/>
              </a:rPr>
              <a:t>Jika data dalam array tersebut sama dengan data Yang dicari, maka pencarian akan berhenti dan akan mengembalikan nilai sesuai yang diminta.</a:t>
            </a:r>
          </a:p>
          <a:p>
            <a:pPr algn="just"/>
            <a:endParaRPr lang="en-US" sz="2000">
              <a:latin typeface="Bahnschrift Light" panose="020B0502040204020203" pitchFamily="34" charset="0"/>
            </a:endParaRPr>
          </a:p>
          <a:p>
            <a:pPr algn="just"/>
            <a:endParaRPr lang="en-US" sz="2000">
              <a:latin typeface="Bahnschrift Light" panose="020B0502040204020203" pitchFamily="34" charset="0"/>
            </a:endParaRPr>
          </a:p>
          <a:p>
            <a:pPr algn="just"/>
            <a:endParaRPr lang="en-US" sz="2000">
              <a:latin typeface="Bahnschrift Light" panose="020B0502040204020203" pitchFamily="34" charset="0"/>
            </a:endParaRPr>
          </a:p>
          <a:p>
            <a:pPr algn="just"/>
            <a:r>
              <a:rPr lang="en-US">
                <a:latin typeface="Bahnschrift Light" panose="020B0502040204020203" pitchFamily="34" charset="0"/>
              </a:rPr>
              <a:t>Jika data tidak sama, maka indeks akan terus bertambah hingga data di temukan atau array sudah habis</a:t>
            </a:r>
          </a:p>
        </p:txBody>
      </p:sp>
    </p:spTree>
    <p:extLst>
      <p:ext uri="{BB962C8B-B14F-4D97-AF65-F5344CB8AC3E}">
        <p14:creationId xmlns:p14="http://schemas.microsoft.com/office/powerpoint/2010/main" val="3092742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383" y="539523"/>
            <a:ext cx="3333750" cy="107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flipH="1">
            <a:off x="4125686" y="1077685"/>
            <a:ext cx="2220685"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8" name="TextBox 7"/>
          <p:cNvSpPr txBox="1"/>
          <p:nvPr/>
        </p:nvSpPr>
        <p:spPr>
          <a:xfrm>
            <a:off x="6411685" y="838589"/>
            <a:ext cx="3563796" cy="369332"/>
          </a:xfrm>
          <a:prstGeom prst="rect">
            <a:avLst/>
          </a:prstGeom>
          <a:noFill/>
        </p:spPr>
        <p:txBody>
          <a:bodyPr wrap="none" rtlCol="0">
            <a:spAutoFit/>
          </a:bodyPr>
          <a:lstStyle/>
          <a:p>
            <a:r>
              <a:rPr lang="en-US" b="1">
                <a:solidFill>
                  <a:srgbClr val="FF0000"/>
                </a:solidFill>
                <a:latin typeface="Bahnschrift SemiBold" panose="020B0502040204020203" pitchFamily="34" charset="0"/>
              </a:rPr>
              <a:t>Dianggap data belum di temukan</a:t>
            </a:r>
          </a:p>
        </p:txBody>
      </p:sp>
      <p:cxnSp>
        <p:nvCxnSpPr>
          <p:cNvPr id="10" name="Straight Arrow Connector 9"/>
          <p:cNvCxnSpPr/>
          <p:nvPr/>
        </p:nvCxnSpPr>
        <p:spPr>
          <a:xfrm flipH="1">
            <a:off x="4125686" y="1415142"/>
            <a:ext cx="2220685"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1" name="TextBox 10"/>
          <p:cNvSpPr txBox="1"/>
          <p:nvPr/>
        </p:nvSpPr>
        <p:spPr>
          <a:xfrm>
            <a:off x="6400797" y="1197035"/>
            <a:ext cx="5089855" cy="369332"/>
          </a:xfrm>
          <a:prstGeom prst="rect">
            <a:avLst/>
          </a:prstGeom>
          <a:noFill/>
        </p:spPr>
        <p:txBody>
          <a:bodyPr wrap="none" rtlCol="0">
            <a:spAutoFit/>
          </a:bodyPr>
          <a:lstStyle/>
          <a:p>
            <a:r>
              <a:rPr lang="en-US" b="1">
                <a:solidFill>
                  <a:srgbClr val="FF0000"/>
                </a:solidFill>
                <a:latin typeface="Bahnschrift SemiBold" panose="020B0502040204020203" pitchFamily="34" charset="0"/>
              </a:rPr>
              <a:t>Indek pada array niilai 0 |   Nilai awal pencarian</a:t>
            </a:r>
          </a:p>
        </p:txBody>
      </p:sp>
      <p:cxnSp>
        <p:nvCxnSpPr>
          <p:cNvPr id="14" name="Straight Arrow Connector 13"/>
          <p:cNvCxnSpPr/>
          <p:nvPr/>
        </p:nvCxnSpPr>
        <p:spPr>
          <a:xfrm flipH="1">
            <a:off x="4125685" y="1724888"/>
            <a:ext cx="2220685"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5" name="TextBox 14"/>
          <p:cNvSpPr txBox="1"/>
          <p:nvPr/>
        </p:nvSpPr>
        <p:spPr>
          <a:xfrm>
            <a:off x="6400799" y="1496498"/>
            <a:ext cx="5947462" cy="369332"/>
          </a:xfrm>
          <a:prstGeom prst="rect">
            <a:avLst/>
          </a:prstGeom>
          <a:noFill/>
        </p:spPr>
        <p:txBody>
          <a:bodyPr wrap="none" rtlCol="0">
            <a:spAutoFit/>
          </a:bodyPr>
          <a:lstStyle/>
          <a:p>
            <a:r>
              <a:rPr lang="en-US" b="1">
                <a:solidFill>
                  <a:srgbClr val="FF0000"/>
                </a:solidFill>
                <a:latin typeface="Bahnschrift SemiBold" panose="020B0502040204020203" pitchFamily="34" charset="0"/>
              </a:rPr>
              <a:t>N adalah jumlah total dari elemen array (</a:t>
            </a:r>
            <a:r>
              <a:rPr lang="en-US" sz="1400" b="1">
                <a:solidFill>
                  <a:srgbClr val="FF0000"/>
                </a:solidFill>
                <a:latin typeface="Bahnschrift SemiBold" panose="020B0502040204020203" pitchFamily="34" charset="0"/>
              </a:rPr>
              <a:t>kondisi pencarian</a:t>
            </a:r>
            <a:r>
              <a:rPr lang="en-US" b="1">
                <a:solidFill>
                  <a:srgbClr val="FF0000"/>
                </a:solidFill>
                <a:latin typeface="Bahnschrift SemiBold" panose="020B0502040204020203" pitchFamily="34" charset="0"/>
              </a:rPr>
              <a:t>)</a:t>
            </a:r>
          </a:p>
        </p:txBody>
      </p:sp>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046" y="1555481"/>
            <a:ext cx="4286250" cy="260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7" name="Straight Arrow Connector 16"/>
          <p:cNvCxnSpPr/>
          <p:nvPr/>
        </p:nvCxnSpPr>
        <p:spPr>
          <a:xfrm flipH="1">
            <a:off x="4125684" y="1718948"/>
            <a:ext cx="2220685"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8" name="Straight Arrow Connector 17"/>
          <p:cNvCxnSpPr/>
          <p:nvPr/>
        </p:nvCxnSpPr>
        <p:spPr>
          <a:xfrm flipH="1">
            <a:off x="4125684" y="2034633"/>
            <a:ext cx="2220685"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9" name="TextBox 18"/>
          <p:cNvSpPr txBox="1"/>
          <p:nvPr/>
        </p:nvSpPr>
        <p:spPr>
          <a:xfrm>
            <a:off x="6398099" y="1865830"/>
            <a:ext cx="2382383" cy="369332"/>
          </a:xfrm>
          <a:prstGeom prst="rect">
            <a:avLst/>
          </a:prstGeom>
          <a:noFill/>
        </p:spPr>
        <p:txBody>
          <a:bodyPr wrap="none" rtlCol="0">
            <a:spAutoFit/>
          </a:bodyPr>
          <a:lstStyle/>
          <a:p>
            <a:r>
              <a:rPr lang="en-US" b="1">
                <a:solidFill>
                  <a:srgbClr val="FF0000"/>
                </a:solidFill>
                <a:latin typeface="Bahnschrift SemiBold" panose="020B0502040204020203" pitchFamily="34" charset="0"/>
              </a:rPr>
              <a:t>Data telah ditemukan</a:t>
            </a:r>
          </a:p>
        </p:txBody>
      </p:sp>
      <p:sp>
        <p:nvSpPr>
          <p:cNvPr id="9" name="Rectangle 8"/>
          <p:cNvSpPr/>
          <p:nvPr/>
        </p:nvSpPr>
        <p:spPr>
          <a:xfrm>
            <a:off x="6379590" y="2384362"/>
            <a:ext cx="5594694" cy="923330"/>
          </a:xfrm>
          <a:prstGeom prst="rect">
            <a:avLst/>
          </a:prstGeom>
        </p:spPr>
        <p:txBody>
          <a:bodyPr wrap="square">
            <a:spAutoFit/>
          </a:bodyPr>
          <a:lstStyle/>
          <a:p>
            <a:pPr algn="just"/>
            <a:r>
              <a:rPr lang="en-US" b="1">
                <a:solidFill>
                  <a:srgbClr val="FF0000"/>
                </a:solidFill>
                <a:latin typeface="Bahnschrift Light" panose="020B0502040204020203" pitchFamily="34" charset="0"/>
              </a:rPr>
              <a:t>Jika IF tidak ditemukan, maka proses akan di hentikan pada saat index/array sudah dibandingkan semua</a:t>
            </a:r>
          </a:p>
        </p:txBody>
      </p:sp>
      <p:sp>
        <p:nvSpPr>
          <p:cNvPr id="24" name="TextBox 23"/>
          <p:cNvSpPr txBox="1"/>
          <p:nvPr/>
        </p:nvSpPr>
        <p:spPr>
          <a:xfrm>
            <a:off x="880383" y="4860184"/>
            <a:ext cx="6107056" cy="369332"/>
          </a:xfrm>
          <a:prstGeom prst="rect">
            <a:avLst/>
          </a:prstGeom>
          <a:noFill/>
        </p:spPr>
        <p:txBody>
          <a:bodyPr wrap="none" rtlCol="0">
            <a:spAutoFit/>
          </a:bodyPr>
          <a:lstStyle/>
          <a:p>
            <a:r>
              <a:rPr lang="en-US" b="1">
                <a:solidFill>
                  <a:srgbClr val="00B0F0"/>
                </a:solidFill>
                <a:latin typeface="Constantia" panose="02030602050306030303" pitchFamily="18" charset="0"/>
              </a:rPr>
              <a:t>While akan berhenti jika nilai J tidak lebih kecil dari N</a:t>
            </a:r>
          </a:p>
        </p:txBody>
      </p:sp>
      <p:sp>
        <p:nvSpPr>
          <p:cNvPr id="13" name="Left Bracket 12"/>
          <p:cNvSpPr/>
          <p:nvPr/>
        </p:nvSpPr>
        <p:spPr>
          <a:xfrm>
            <a:off x="217714" y="1681164"/>
            <a:ext cx="861332" cy="3363686"/>
          </a:xfrm>
          <a:prstGeom prst="leftBracket">
            <a:avLst>
              <a:gd name="adj" fmla="val 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Isosceles Triangle 15"/>
          <p:cNvSpPr/>
          <p:nvPr/>
        </p:nvSpPr>
        <p:spPr>
          <a:xfrm rot="5400000">
            <a:off x="714349" y="1547162"/>
            <a:ext cx="411655" cy="29362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390191" y="3336944"/>
            <a:ext cx="5540549" cy="369332"/>
          </a:xfrm>
          <a:prstGeom prst="rect">
            <a:avLst/>
          </a:prstGeom>
        </p:spPr>
        <p:txBody>
          <a:bodyPr wrap="square">
            <a:spAutoFit/>
          </a:bodyPr>
          <a:lstStyle/>
          <a:p>
            <a:r>
              <a:rPr lang="en-US" b="1">
                <a:solidFill>
                  <a:srgbClr val="FF0000"/>
                </a:solidFill>
              </a:rPr>
              <a:t>Kondisi pencarian atau pembadingan nilai yg akan dicari</a:t>
            </a:r>
          </a:p>
        </p:txBody>
      </p:sp>
    </p:spTree>
    <p:extLst>
      <p:ext uri="{BB962C8B-B14F-4D97-AF65-F5344CB8AC3E}">
        <p14:creationId xmlns:p14="http://schemas.microsoft.com/office/powerpoint/2010/main" val="723248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153FB0C-B7B9-4126-A635-5E9A689F087A}"/>
              </a:ext>
            </a:extLst>
          </p:cNvPr>
          <p:cNvSpPr/>
          <p:nvPr/>
        </p:nvSpPr>
        <p:spPr>
          <a:xfrm>
            <a:off x="1594883" y="138833"/>
            <a:ext cx="8138112" cy="561703"/>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prstClr val="white"/>
                </a:solidFill>
                <a:effectLst/>
                <a:uLnTx/>
                <a:uFillTx/>
                <a:latin typeface="Consolas" panose="020B0609020204030204" pitchFamily="49" charset="0"/>
              </a:rPr>
              <a:t>1. Pencarian Linier </a:t>
            </a:r>
            <a:r>
              <a:rPr kumimoji="0" lang="en-US" sz="3200" b="1" i="1" u="none" strike="noStrike" kern="1200" cap="none" spc="0" normalizeH="0" baseline="0" noProof="0">
                <a:ln>
                  <a:noFill/>
                </a:ln>
                <a:solidFill>
                  <a:prstClr val="white"/>
                </a:solidFill>
                <a:effectLst/>
                <a:uLnTx/>
                <a:uFillTx/>
                <a:latin typeface="Consolas" panose="020B0609020204030204" pitchFamily="49" charset="0"/>
              </a:rPr>
              <a:t>(Linear Search)</a:t>
            </a:r>
          </a:p>
        </p:txBody>
      </p:sp>
      <p:sp>
        <p:nvSpPr>
          <p:cNvPr id="5" name="TextBox 4">
            <a:extLst>
              <a:ext uri="{FF2B5EF4-FFF2-40B4-BE49-F238E27FC236}">
                <a16:creationId xmlns:a16="http://schemas.microsoft.com/office/drawing/2014/main" id="{CA3E6C39-BE94-43C1-84F7-9ED0706380C7}"/>
              </a:ext>
            </a:extLst>
          </p:cNvPr>
          <p:cNvSpPr txBox="1"/>
          <p:nvPr/>
        </p:nvSpPr>
        <p:spPr>
          <a:xfrm>
            <a:off x="215537" y="815919"/>
            <a:ext cx="11404035" cy="341632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Berdasarkan teknik pencarian linier, terlihat bahwa kompleksitasnya berupa </a:t>
            </a:r>
            <a:r>
              <a:rPr kumimoji="0" lang="en-US" sz="2800" b="1" i="1"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O(n)</a:t>
            </a:r>
            <a:r>
              <a:rPr kumimoji="0" lang="en-US" sz="2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yaitu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800">
              <a:solidFill>
                <a:prstClr val="black"/>
              </a:solidFill>
              <a:latin typeface="Arial" panose="020B0604020202020204" pitchFamily="34" charset="0"/>
              <a:cs typeface="Arial" panose="020B0604020202020204" pitchFamily="34" charset="0"/>
            </a:endParaRPr>
          </a:p>
          <a:p>
            <a:pPr marL="457200" marR="0" lvl="0" indent="-45720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800" b="1" i="1"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O(1)</a:t>
            </a:r>
            <a:r>
              <a:rPr kumimoji="0" lang="en-US" sz="2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sym typeface="Wingdings" panose="05000000000000000000" pitchFamily="2" charset="2"/>
              </a:rPr>
              <a:t> </a:t>
            </a:r>
            <a:r>
              <a:rPr kumimoji="0" lang="en-US" sz="24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sym typeface="Wingdings" panose="05000000000000000000" pitchFamily="2" charset="2"/>
              </a:rPr>
              <a:t>kondisi dalam keadaan terbaik </a:t>
            </a:r>
            <a:r>
              <a:rPr kumimoji="0" lang="en-US" sz="2400" b="0" i="1"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sym typeface="Wingdings" panose="05000000000000000000" pitchFamily="2" charset="2"/>
              </a:rPr>
              <a:t>(</a:t>
            </a:r>
            <a:r>
              <a:rPr kumimoji="0" lang="en-US" sz="2400" b="1" i="1"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sym typeface="Wingdings" panose="05000000000000000000" pitchFamily="2" charset="2"/>
              </a:rPr>
              <a:t>best case</a:t>
            </a:r>
            <a:r>
              <a:rPr kumimoji="0" lang="en-US" sz="2400" b="0" i="1"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sym typeface="Wingdings" panose="05000000000000000000" pitchFamily="2" charset="2"/>
              </a:rPr>
              <a:t>) </a:t>
            </a:r>
            <a:r>
              <a:rPr kumimoji="0" lang="en-US" sz="24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sym typeface="Wingdings" panose="05000000000000000000" pitchFamily="2" charset="2"/>
              </a:rPr>
              <a:t>apabila data yang dicari langsung dapat ditemukan pada posisi pertama atau index [0].</a:t>
            </a:r>
          </a:p>
          <a:p>
            <a:pPr marL="457200" marR="0" lvl="0" indent="-45720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sz="2800">
              <a:solidFill>
                <a:prstClr val="black"/>
              </a:solidFill>
              <a:latin typeface="Arial" panose="020B0604020202020204" pitchFamily="34" charset="0"/>
              <a:cs typeface="Arial" panose="020B0604020202020204" pitchFamily="34" charset="0"/>
              <a:sym typeface="Wingdings" panose="05000000000000000000" pitchFamily="2" charset="2"/>
            </a:endParaRPr>
          </a:p>
          <a:p>
            <a:pPr marL="457200" marR="0" lvl="0" indent="-45720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800" b="1" i="1"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sym typeface="Wingdings" panose="05000000000000000000" pitchFamily="2" charset="2"/>
              </a:rPr>
              <a:t>O(n)</a:t>
            </a:r>
            <a:r>
              <a:rPr kumimoji="0" lang="en-US" sz="2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sym typeface="Wingdings" panose="05000000000000000000" pitchFamily="2" charset="2"/>
              </a:rPr>
              <a:t>  </a:t>
            </a:r>
            <a:r>
              <a:rPr kumimoji="0" lang="en-US" sz="24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sym typeface="Wingdings" panose="05000000000000000000" pitchFamily="2" charset="2"/>
              </a:rPr>
              <a:t>kondisi dalam keadaan terburuk </a:t>
            </a:r>
            <a:r>
              <a:rPr kumimoji="0" lang="en-US" sz="2400" b="0" i="1"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sym typeface="Wingdings" panose="05000000000000000000" pitchFamily="2" charset="2"/>
              </a:rPr>
              <a:t>(</a:t>
            </a:r>
            <a:r>
              <a:rPr kumimoji="0" lang="en-US" sz="2400" b="1" i="1"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sym typeface="Wingdings" panose="05000000000000000000" pitchFamily="2" charset="2"/>
              </a:rPr>
              <a:t>worst case</a:t>
            </a:r>
            <a:r>
              <a:rPr kumimoji="0" lang="en-US" sz="2400" b="0" i="1"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sym typeface="Wingdings" panose="05000000000000000000" pitchFamily="2" charset="2"/>
              </a:rPr>
              <a:t>) </a:t>
            </a:r>
            <a:r>
              <a:rPr kumimoji="0" lang="en-US" sz="24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sym typeface="Wingdings" panose="05000000000000000000" pitchFamily="2" charset="2"/>
              </a:rPr>
              <a:t>apabila data yang dicari berada pada posisi terakhir.</a:t>
            </a:r>
            <a:endParaRPr kumimoji="0" lang="en-US" sz="24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921335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4353211" y="4571647"/>
            <a:ext cx="2747868" cy="523220"/>
          </a:xfrm>
          <a:prstGeom prst="rect">
            <a:avLst/>
          </a:prstGeom>
        </p:spPr>
        <p:txBody>
          <a:bodyPr wrap="none">
            <a:spAutoFit/>
          </a:bodyPr>
          <a:lstStyle/>
          <a:p>
            <a:r>
              <a:rPr lang="en-US" sz="2800" b="1">
                <a:solidFill>
                  <a:prstClr val="white"/>
                </a:solidFill>
                <a:latin typeface="Consolas" panose="020B0609020204030204" pitchFamily="49" charset="0"/>
              </a:rPr>
              <a:t>BINARY Search</a:t>
            </a:r>
            <a:endParaRPr lang="en-US" sz="2800"/>
          </a:p>
        </p:txBody>
      </p:sp>
      <p:pic>
        <p:nvPicPr>
          <p:cNvPr id="10242" name="Picture 2" descr="C:\Users\Saminista\Downloads\computer-icons-binary-search-algorithm-computer-program-symbol-0121c517fda520ffe8f76d73fc14a87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51157" y="1480458"/>
            <a:ext cx="2940843" cy="2688771"/>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C:\Users\Saminista\Downloads\annan-district-information-stock-photography-company-icon-search-team-53f35d9e7888a3cbe3f37203ab94bda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2349" y="2182586"/>
            <a:ext cx="3976007" cy="265067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FBABBC8E-228E-C9D1-C8FF-02F7B981D33E}"/>
              </a:ext>
            </a:extLst>
          </p:cNvPr>
          <p:cNvSpPr/>
          <p:nvPr/>
        </p:nvSpPr>
        <p:spPr>
          <a:xfrm>
            <a:off x="1810423" y="4552405"/>
            <a:ext cx="8099122" cy="561703"/>
          </a:xfrm>
          <a:prstGeom prst="roundRect">
            <a:avLst/>
          </a:prstGeom>
          <a:solidFill>
            <a:schemeClr val="bg1"/>
          </a:solidFill>
        </p:spPr>
        <p:style>
          <a:lnRef idx="3">
            <a:schemeClr val="l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a:solidFill>
                  <a:schemeClr val="tx1"/>
                </a:solidFill>
                <a:latin typeface="Consolas" panose="020B0609020204030204" pitchFamily="49" charset="0"/>
              </a:rPr>
              <a:t>2</a:t>
            </a:r>
            <a:r>
              <a:rPr kumimoji="0" lang="en-US" sz="3200" b="1" i="0" u="none" strike="noStrike" kern="1200" cap="none" spc="0" normalizeH="0" baseline="0" noProof="0">
                <a:ln>
                  <a:noFill/>
                </a:ln>
                <a:solidFill>
                  <a:schemeClr val="tx1"/>
                </a:solidFill>
                <a:effectLst/>
                <a:uLnTx/>
                <a:uFillTx/>
                <a:latin typeface="Consolas" panose="020B0609020204030204" pitchFamily="49" charset="0"/>
              </a:rPr>
              <a:t>. Pencarian BINER </a:t>
            </a:r>
            <a:r>
              <a:rPr kumimoji="0" lang="en-US" sz="3200" b="1" i="1" u="none" strike="noStrike" kern="1200" cap="none" spc="0" normalizeH="0" baseline="0" noProof="0">
                <a:ln>
                  <a:noFill/>
                </a:ln>
                <a:solidFill>
                  <a:schemeClr val="tx1"/>
                </a:solidFill>
                <a:effectLst/>
                <a:uLnTx/>
                <a:uFillTx/>
                <a:latin typeface="Consolas" panose="020B0609020204030204" pitchFamily="49" charset="0"/>
              </a:rPr>
              <a:t>(BINARY Search)</a:t>
            </a:r>
          </a:p>
        </p:txBody>
      </p:sp>
    </p:spTree>
    <p:extLst>
      <p:ext uri="{BB962C8B-B14F-4D97-AF65-F5344CB8AC3E}">
        <p14:creationId xmlns:p14="http://schemas.microsoft.com/office/powerpoint/2010/main" val="690575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153FB0C-B7B9-4126-A635-5E9A689F087A}"/>
              </a:ext>
            </a:extLst>
          </p:cNvPr>
          <p:cNvSpPr/>
          <p:nvPr/>
        </p:nvSpPr>
        <p:spPr>
          <a:xfrm>
            <a:off x="1541721" y="197664"/>
            <a:ext cx="8244437" cy="561703"/>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a:solidFill>
                  <a:prstClr val="white"/>
                </a:solidFill>
                <a:latin typeface="Consolas" panose="020B0609020204030204" pitchFamily="49" charset="0"/>
              </a:rPr>
              <a:t>2</a:t>
            </a:r>
            <a:r>
              <a:rPr kumimoji="0" lang="en-US" sz="3200" b="1" i="0" u="none" strike="noStrike" kern="1200" cap="none" spc="0" normalizeH="0" baseline="0" noProof="0">
                <a:ln>
                  <a:noFill/>
                </a:ln>
                <a:solidFill>
                  <a:prstClr val="white"/>
                </a:solidFill>
                <a:effectLst/>
                <a:uLnTx/>
                <a:uFillTx/>
                <a:latin typeface="Consolas" panose="020B0609020204030204" pitchFamily="49" charset="0"/>
              </a:rPr>
              <a:t>. Pencarian BINER </a:t>
            </a:r>
            <a:r>
              <a:rPr kumimoji="0" lang="en-US" sz="3200" b="1" i="1" u="none" strike="noStrike" kern="1200" cap="none" spc="0" normalizeH="0" baseline="0" noProof="0">
                <a:ln>
                  <a:noFill/>
                </a:ln>
                <a:solidFill>
                  <a:prstClr val="white"/>
                </a:solidFill>
                <a:effectLst/>
                <a:uLnTx/>
                <a:uFillTx/>
                <a:latin typeface="Consolas" panose="020B0609020204030204" pitchFamily="49" charset="0"/>
              </a:rPr>
              <a:t>(BINARY Search)</a:t>
            </a:r>
          </a:p>
        </p:txBody>
      </p:sp>
      <p:sp>
        <p:nvSpPr>
          <p:cNvPr id="3" name="TextBox 2">
            <a:extLst>
              <a:ext uri="{FF2B5EF4-FFF2-40B4-BE49-F238E27FC236}">
                <a16:creationId xmlns:a16="http://schemas.microsoft.com/office/drawing/2014/main" id="{7BEE1982-6DB2-444B-875B-B4425535F6FA}"/>
              </a:ext>
            </a:extLst>
          </p:cNvPr>
          <p:cNvSpPr txBox="1"/>
          <p:nvPr/>
        </p:nvSpPr>
        <p:spPr>
          <a:xfrm>
            <a:off x="598309" y="1575065"/>
            <a:ext cx="11310155" cy="1323439"/>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0"/>
              </a:spcAft>
              <a:buClrTx/>
              <a:buSzTx/>
              <a:tabLst/>
              <a:defRPr/>
            </a:pPr>
            <a:r>
              <a:rPr kumimoji="0" lang="en-US" sz="2400" b="1" i="0" u="none" strike="noStrike" kern="1200" cap="none" spc="0" normalizeH="0" baseline="0" noProof="0">
                <a:ln>
                  <a:noFill/>
                </a:ln>
                <a:solidFill>
                  <a:prstClr val="black"/>
                </a:solidFill>
                <a:effectLst/>
                <a:uLnTx/>
                <a:uFillTx/>
                <a:latin typeface="Bahnschrift Light" panose="020B0502040204020203" pitchFamily="34" charset="0"/>
                <a:cs typeface="Arial" panose="020B0604020202020204" pitchFamily="34" charset="0"/>
              </a:rPr>
              <a:t>Pencarian Biner </a:t>
            </a:r>
            <a:r>
              <a:rPr kumimoji="0" lang="en-US" sz="2400" b="1" i="1" u="none" strike="noStrike" kern="1200" cap="none" spc="0" normalizeH="0" baseline="0" noProof="0">
                <a:ln>
                  <a:noFill/>
                </a:ln>
                <a:solidFill>
                  <a:prstClr val="black"/>
                </a:solidFill>
                <a:effectLst/>
                <a:uLnTx/>
                <a:uFillTx/>
                <a:latin typeface="Bahnschrift Light" panose="020B0502040204020203" pitchFamily="34" charset="0"/>
                <a:cs typeface="Arial" panose="020B0604020202020204" pitchFamily="34" charset="0"/>
              </a:rPr>
              <a:t>(Binary</a:t>
            </a:r>
            <a:r>
              <a:rPr kumimoji="0" lang="en-US" sz="2400" b="1" i="1" u="none" strike="noStrike" kern="1200" cap="none" spc="0" normalizeH="0" noProof="0">
                <a:ln>
                  <a:noFill/>
                </a:ln>
                <a:solidFill>
                  <a:prstClr val="black"/>
                </a:solidFill>
                <a:effectLst/>
                <a:uLnTx/>
                <a:uFillTx/>
                <a:latin typeface="Bahnschrift Light" panose="020B0502040204020203" pitchFamily="34" charset="0"/>
                <a:cs typeface="Arial" panose="020B0604020202020204" pitchFamily="34" charset="0"/>
              </a:rPr>
              <a:t> </a:t>
            </a:r>
            <a:r>
              <a:rPr kumimoji="0" lang="en-US" sz="2400" b="1" i="1" u="none" strike="noStrike" kern="1200" cap="none" spc="0" normalizeH="0" baseline="0" noProof="0">
                <a:ln>
                  <a:noFill/>
                </a:ln>
                <a:solidFill>
                  <a:prstClr val="black"/>
                </a:solidFill>
                <a:effectLst/>
                <a:uLnTx/>
                <a:uFillTx/>
                <a:latin typeface="Bahnschrift Light" panose="020B0502040204020203" pitchFamily="34" charset="0"/>
                <a:cs typeface="Arial" panose="020B0604020202020204" pitchFamily="34" charset="0"/>
              </a:rPr>
              <a:t>Search)</a:t>
            </a:r>
            <a:r>
              <a:rPr kumimoji="0" lang="en-US" sz="2400" b="0" i="0" u="none" strike="noStrike" kern="1200" cap="none" spc="0" normalizeH="0" baseline="0" noProof="0">
                <a:ln>
                  <a:noFill/>
                </a:ln>
                <a:solidFill>
                  <a:prstClr val="black"/>
                </a:solidFill>
                <a:effectLst/>
                <a:uLnTx/>
                <a:uFillTx/>
                <a:latin typeface="Bahnschrift Light" panose="020B0502040204020203" pitchFamily="34" charset="0"/>
                <a:cs typeface="Arial" panose="020B0604020202020204" pitchFamily="34" charset="0"/>
              </a:rPr>
              <a:t>: merupakan teknik yang efisien untuk mencari pada data yang telah berurutan.</a:t>
            </a:r>
          </a:p>
          <a:p>
            <a:pPr marR="0" lvl="0" algn="just" defTabSz="914400" rtl="0" eaLnBrk="1" fontAlgn="auto" latinLnBrk="0" hangingPunct="1">
              <a:lnSpc>
                <a:spcPct val="100000"/>
              </a:lnSpc>
              <a:spcBef>
                <a:spcPts val="0"/>
              </a:spcBef>
              <a:spcAft>
                <a:spcPts val="0"/>
              </a:spcAft>
              <a:buClrTx/>
              <a:buSzTx/>
              <a:tabLst/>
              <a:defRPr/>
            </a:pPr>
            <a:endParaRPr lang="en-US" sz="800">
              <a:solidFill>
                <a:prstClr val="black"/>
              </a:solidFill>
              <a:latin typeface="Bahnschrift Light" panose="020B0502040204020203" pitchFamily="34" charset="0"/>
              <a:cs typeface="Arial" panose="020B0604020202020204" pitchFamily="34" charset="0"/>
            </a:endParaRPr>
          </a:p>
          <a:p>
            <a:pPr lvl="0" algn="just">
              <a:defRPr/>
            </a:pPr>
            <a:r>
              <a:rPr kumimoji="0" lang="en-US" sz="2400" b="0" i="0" u="none" strike="noStrike" kern="1200" cap="none" spc="0" normalizeH="0" baseline="0" noProof="0">
                <a:ln>
                  <a:noFill/>
                </a:ln>
                <a:solidFill>
                  <a:prstClr val="black"/>
                </a:solidFill>
                <a:effectLst/>
                <a:uLnTx/>
                <a:uFillTx/>
                <a:latin typeface="Bahnschrift Light" panose="020B0502040204020203" pitchFamily="34" charset="0"/>
                <a:cs typeface="Arial" panose="020B0604020202020204" pitchFamily="34" charset="0"/>
              </a:rPr>
              <a:t>Jika data berurutan</a:t>
            </a:r>
            <a:r>
              <a:rPr lang="en-US" sz="2400">
                <a:solidFill>
                  <a:prstClr val="black"/>
                </a:solidFill>
                <a:latin typeface="Bahnschrift Light" panose="020B0502040204020203" pitchFamily="34" charset="0"/>
                <a:cs typeface="Arial" panose="020B0604020202020204" pitchFamily="34" charset="0"/>
              </a:rPr>
              <a:t>, maka pencarian mengunakan</a:t>
            </a:r>
            <a:r>
              <a:rPr lang="en-US" sz="2400" b="1" i="1">
                <a:solidFill>
                  <a:prstClr val="black"/>
                </a:solidFill>
                <a:latin typeface="Bahnschrift Light" panose="020B0502040204020203" pitchFamily="34" charset="0"/>
                <a:cs typeface="Arial" panose="020B0604020202020204" pitchFamily="34" charset="0"/>
              </a:rPr>
              <a:t> linear Search  </a:t>
            </a:r>
            <a:r>
              <a:rPr lang="en-US" sz="2400">
                <a:solidFill>
                  <a:prstClr val="black"/>
                </a:solidFill>
                <a:latin typeface="Bahnschrift Light" panose="020B0502040204020203" pitchFamily="34" charset="0"/>
                <a:cs typeface="Arial" panose="020B0604020202020204" pitchFamily="34" charset="0"/>
              </a:rPr>
              <a:t>tidaklah efisien</a:t>
            </a:r>
          </a:p>
        </p:txBody>
      </p:sp>
      <p:pic>
        <p:nvPicPr>
          <p:cNvPr id="11268" name="Picture 4" descr="C:\Users\Saminista\Downloads\9ab1i7t0k15cvol6fdqr7p832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61955" y="3360169"/>
            <a:ext cx="3191882" cy="199811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88990" y="5358287"/>
            <a:ext cx="9696731" cy="461665"/>
          </a:xfrm>
          <a:prstGeom prst="rect">
            <a:avLst/>
          </a:prstGeom>
        </p:spPr>
        <p:txBody>
          <a:bodyPr wrap="square">
            <a:spAutoFit/>
          </a:bodyPr>
          <a:lstStyle/>
          <a:p>
            <a:r>
              <a:rPr lang="en-US" sz="2400" b="1" i="1">
                <a:latin typeface="Bahnschrift Light" panose="020B0502040204020203" pitchFamily="34" charset="0"/>
              </a:rPr>
              <a:t>linear Search :  </a:t>
            </a:r>
            <a:r>
              <a:rPr lang="en-US" sz="2400" i="1">
                <a:latin typeface="Bahnschrift Light" panose="020B0502040204020203" pitchFamily="34" charset="0"/>
              </a:rPr>
              <a:t>mencari data  </a:t>
            </a:r>
            <a:r>
              <a:rPr lang="en-US" sz="2400">
                <a:latin typeface="Bahnschrift Light" panose="020B0502040204020203" pitchFamily="34" charset="0"/>
              </a:rPr>
              <a:t>satu persatu dari awal hingga akhir</a:t>
            </a:r>
          </a:p>
        </p:txBody>
      </p:sp>
    </p:spTree>
    <p:extLst>
      <p:ext uri="{BB962C8B-B14F-4D97-AF65-F5344CB8AC3E}">
        <p14:creationId xmlns:p14="http://schemas.microsoft.com/office/powerpoint/2010/main" val="1871997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153FB0C-B7B9-4126-A635-5E9A689F087A}"/>
              </a:ext>
            </a:extLst>
          </p:cNvPr>
          <p:cNvSpPr/>
          <p:nvPr/>
        </p:nvSpPr>
        <p:spPr>
          <a:xfrm>
            <a:off x="1637414" y="125408"/>
            <a:ext cx="7851032" cy="561703"/>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a:solidFill>
                  <a:prstClr val="white"/>
                </a:solidFill>
                <a:latin typeface="Consolas" panose="020B0609020204030204" pitchFamily="49" charset="0"/>
              </a:rPr>
              <a:t>2</a:t>
            </a:r>
            <a:r>
              <a:rPr kumimoji="0" lang="en-US" sz="3200" b="1" i="0" u="none" strike="noStrike" kern="1200" cap="none" spc="0" normalizeH="0" baseline="0" noProof="0">
                <a:ln>
                  <a:noFill/>
                </a:ln>
                <a:solidFill>
                  <a:prstClr val="white"/>
                </a:solidFill>
                <a:effectLst/>
                <a:uLnTx/>
                <a:uFillTx/>
                <a:latin typeface="Consolas" panose="020B0609020204030204" pitchFamily="49" charset="0"/>
              </a:rPr>
              <a:t>. Pencarian BINER </a:t>
            </a:r>
            <a:r>
              <a:rPr kumimoji="0" lang="en-US" sz="3200" b="1" i="1" u="none" strike="noStrike" kern="1200" cap="none" spc="0" normalizeH="0" baseline="0" noProof="0">
                <a:ln>
                  <a:noFill/>
                </a:ln>
                <a:solidFill>
                  <a:prstClr val="white"/>
                </a:solidFill>
                <a:effectLst/>
                <a:uLnTx/>
                <a:uFillTx/>
                <a:latin typeface="Consolas" panose="020B0609020204030204" pitchFamily="49" charset="0"/>
              </a:rPr>
              <a:t>(BINARY Search)</a:t>
            </a:r>
          </a:p>
        </p:txBody>
      </p:sp>
      <p:sp>
        <p:nvSpPr>
          <p:cNvPr id="3" name="TextBox 2">
            <a:extLst>
              <a:ext uri="{FF2B5EF4-FFF2-40B4-BE49-F238E27FC236}">
                <a16:creationId xmlns:a16="http://schemas.microsoft.com/office/drawing/2014/main" id="{7BEE1982-6DB2-444B-875B-B4425535F6FA}"/>
              </a:ext>
            </a:extLst>
          </p:cNvPr>
          <p:cNvSpPr txBox="1"/>
          <p:nvPr/>
        </p:nvSpPr>
        <p:spPr>
          <a:xfrm>
            <a:off x="429877" y="1470919"/>
            <a:ext cx="11202142" cy="1323439"/>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0"/>
              </a:spcAft>
              <a:buClrTx/>
              <a:buSzTx/>
              <a:tabLst/>
              <a:defRPr/>
            </a:pPr>
            <a:r>
              <a:rPr kumimoji="0" lang="en-US" sz="2400" b="1" i="0" u="none" strike="noStrike" kern="1200" cap="none" spc="0" normalizeH="0" baseline="0" noProof="0">
                <a:ln>
                  <a:noFill/>
                </a:ln>
                <a:solidFill>
                  <a:prstClr val="black"/>
                </a:solidFill>
                <a:effectLst/>
                <a:uLnTx/>
                <a:uFillTx/>
                <a:latin typeface="Bahnschrift Light" panose="020B0502040204020203" pitchFamily="34" charset="0"/>
                <a:cs typeface="Arial" panose="020B0604020202020204" pitchFamily="34" charset="0"/>
              </a:rPr>
              <a:t>Pencarian Biner </a:t>
            </a:r>
            <a:r>
              <a:rPr kumimoji="0" lang="en-US" sz="2400" b="1" i="1" u="none" strike="noStrike" kern="1200" cap="none" spc="0" normalizeH="0" baseline="0" noProof="0">
                <a:ln>
                  <a:noFill/>
                </a:ln>
                <a:solidFill>
                  <a:prstClr val="black"/>
                </a:solidFill>
                <a:effectLst/>
                <a:uLnTx/>
                <a:uFillTx/>
                <a:latin typeface="Bahnschrift Light" panose="020B0502040204020203" pitchFamily="34" charset="0"/>
                <a:cs typeface="Arial" panose="020B0604020202020204" pitchFamily="34" charset="0"/>
              </a:rPr>
              <a:t>(Binary</a:t>
            </a:r>
            <a:r>
              <a:rPr kumimoji="0" lang="en-US" sz="2400" b="1" i="1" u="none" strike="noStrike" kern="1200" cap="none" spc="0" normalizeH="0" noProof="0">
                <a:ln>
                  <a:noFill/>
                </a:ln>
                <a:solidFill>
                  <a:prstClr val="black"/>
                </a:solidFill>
                <a:effectLst/>
                <a:uLnTx/>
                <a:uFillTx/>
                <a:latin typeface="Bahnschrift Light" panose="020B0502040204020203" pitchFamily="34" charset="0"/>
                <a:cs typeface="Arial" panose="020B0604020202020204" pitchFamily="34" charset="0"/>
              </a:rPr>
              <a:t> </a:t>
            </a:r>
            <a:r>
              <a:rPr kumimoji="0" lang="en-US" sz="2400" b="1" i="1" u="none" strike="noStrike" kern="1200" cap="none" spc="0" normalizeH="0" baseline="0" noProof="0">
                <a:ln>
                  <a:noFill/>
                </a:ln>
                <a:solidFill>
                  <a:prstClr val="black"/>
                </a:solidFill>
                <a:effectLst/>
                <a:uLnTx/>
                <a:uFillTx/>
                <a:latin typeface="Bahnschrift Light" panose="020B0502040204020203" pitchFamily="34" charset="0"/>
                <a:cs typeface="Arial" panose="020B0604020202020204" pitchFamily="34" charset="0"/>
              </a:rPr>
              <a:t>Search)</a:t>
            </a:r>
            <a:r>
              <a:rPr kumimoji="0" lang="en-US" sz="2400" b="0" i="0" u="none" strike="noStrike" kern="1200" cap="none" spc="0" normalizeH="0" baseline="0" noProof="0">
                <a:ln>
                  <a:noFill/>
                </a:ln>
                <a:solidFill>
                  <a:prstClr val="black"/>
                </a:solidFill>
                <a:effectLst/>
                <a:uLnTx/>
                <a:uFillTx/>
                <a:latin typeface="Bahnschrift Light" panose="020B0502040204020203" pitchFamily="34" charset="0"/>
                <a:cs typeface="Arial" panose="020B0604020202020204" pitchFamily="34" charset="0"/>
              </a:rPr>
              <a:t>: merupakan teknik yang efisien untuk mencari pada data yang telah berurutan.</a:t>
            </a:r>
          </a:p>
          <a:p>
            <a:pPr marR="0" lvl="0" algn="just" defTabSz="914400" rtl="0" eaLnBrk="1" fontAlgn="auto" latinLnBrk="0" hangingPunct="1">
              <a:lnSpc>
                <a:spcPct val="100000"/>
              </a:lnSpc>
              <a:spcBef>
                <a:spcPts val="0"/>
              </a:spcBef>
              <a:spcAft>
                <a:spcPts val="0"/>
              </a:spcAft>
              <a:buClrTx/>
              <a:buSzTx/>
              <a:tabLst/>
              <a:defRPr/>
            </a:pPr>
            <a:endParaRPr lang="en-US" sz="800">
              <a:solidFill>
                <a:prstClr val="black"/>
              </a:solidFill>
              <a:latin typeface="Bahnschrift Light" panose="020B0502040204020203" pitchFamily="34" charset="0"/>
              <a:cs typeface="Arial" panose="020B0604020202020204" pitchFamily="34" charset="0"/>
            </a:endParaRPr>
          </a:p>
          <a:p>
            <a:pPr lvl="0" algn="just">
              <a:defRPr/>
            </a:pPr>
            <a:r>
              <a:rPr kumimoji="0" lang="en-US" sz="2400" b="0" i="0" u="none" strike="noStrike" kern="1200" cap="none" spc="0" normalizeH="0" baseline="0" noProof="0">
                <a:ln>
                  <a:noFill/>
                </a:ln>
                <a:solidFill>
                  <a:prstClr val="black"/>
                </a:solidFill>
                <a:effectLst/>
                <a:uLnTx/>
                <a:uFillTx/>
                <a:latin typeface="Bahnschrift Light" panose="020B0502040204020203" pitchFamily="34" charset="0"/>
                <a:cs typeface="Arial" panose="020B0604020202020204" pitchFamily="34" charset="0"/>
              </a:rPr>
              <a:t>Jika data berurutan</a:t>
            </a:r>
            <a:r>
              <a:rPr lang="en-US" sz="2400">
                <a:solidFill>
                  <a:prstClr val="black"/>
                </a:solidFill>
                <a:latin typeface="Bahnschrift Light" panose="020B0502040204020203" pitchFamily="34" charset="0"/>
                <a:cs typeface="Arial" panose="020B0604020202020204" pitchFamily="34" charset="0"/>
              </a:rPr>
              <a:t>, maka pencarian mengunakan</a:t>
            </a:r>
            <a:r>
              <a:rPr lang="en-US" sz="2400" b="1" i="1">
                <a:solidFill>
                  <a:prstClr val="black"/>
                </a:solidFill>
                <a:latin typeface="Bahnschrift Light" panose="020B0502040204020203" pitchFamily="34" charset="0"/>
                <a:cs typeface="Arial" panose="020B0604020202020204" pitchFamily="34" charset="0"/>
              </a:rPr>
              <a:t> linear Search  </a:t>
            </a:r>
            <a:r>
              <a:rPr lang="en-US" sz="2400">
                <a:solidFill>
                  <a:prstClr val="black"/>
                </a:solidFill>
                <a:latin typeface="Bahnschrift Light" panose="020B0502040204020203" pitchFamily="34" charset="0"/>
                <a:cs typeface="Arial" panose="020B0604020202020204" pitchFamily="34" charset="0"/>
              </a:rPr>
              <a:t>tidaklah efisien</a:t>
            </a:r>
          </a:p>
        </p:txBody>
      </p:sp>
      <p:sp>
        <p:nvSpPr>
          <p:cNvPr id="4" name="Rectangle 3"/>
          <p:cNvSpPr/>
          <p:nvPr/>
        </p:nvSpPr>
        <p:spPr>
          <a:xfrm>
            <a:off x="2724737" y="3162574"/>
            <a:ext cx="8700988" cy="1200329"/>
          </a:xfrm>
          <a:prstGeom prst="rect">
            <a:avLst/>
          </a:prstGeom>
        </p:spPr>
        <p:txBody>
          <a:bodyPr wrap="square">
            <a:spAutoFit/>
          </a:bodyPr>
          <a:lstStyle/>
          <a:p>
            <a:pPr algn="just"/>
            <a:r>
              <a:rPr lang="en-US" sz="2400" b="1" i="1">
                <a:latin typeface="Bahnschrift Light" panose="020B0502040204020203" pitchFamily="34" charset="0"/>
              </a:rPr>
              <a:t>Misal, </a:t>
            </a:r>
            <a:r>
              <a:rPr lang="en-US" sz="2400" b="1">
                <a:latin typeface="Bahnschrift Light" panose="020B0502040204020203" pitchFamily="34" charset="0"/>
              </a:rPr>
              <a:t>ketika mencari kata diksi dalam KBBI, tentu tidak memulai dari halaman pertama yang memuat abjad “A” untuk pencarianya</a:t>
            </a:r>
            <a:endParaRPr lang="en-US" sz="2400">
              <a:latin typeface="Bahnschrift Light" panose="020B0502040204020203" pitchFamily="34" charset="0"/>
            </a:endParaRPr>
          </a:p>
        </p:txBody>
      </p:sp>
      <p:pic>
        <p:nvPicPr>
          <p:cNvPr id="12291" name="Picture 3" descr="C:\Users\Saminista\Downloads\dictionary-of-modern-written-arabic-google-dictionary-google-chrome-chrome-web-store-google-c895e8c4cf44e5bd25f9785c21a208c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538" y="3037527"/>
            <a:ext cx="2209800" cy="220980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C:\Users\Saminista\Downloads\google-search-android-search-box-search-engine-optimization-loupe-8af771eb26d9f513de3d24411cd0758f.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29877" y="3310049"/>
            <a:ext cx="1313862" cy="1175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888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153FB0C-B7B9-4126-A635-5E9A689F087A}"/>
              </a:ext>
            </a:extLst>
          </p:cNvPr>
          <p:cNvSpPr/>
          <p:nvPr/>
        </p:nvSpPr>
        <p:spPr>
          <a:xfrm>
            <a:off x="1626782" y="212624"/>
            <a:ext cx="8021153" cy="561703"/>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a:solidFill>
                  <a:prstClr val="white"/>
                </a:solidFill>
                <a:latin typeface="Consolas" panose="020B0609020204030204" pitchFamily="49" charset="0"/>
              </a:rPr>
              <a:t>2</a:t>
            </a:r>
            <a:r>
              <a:rPr kumimoji="0" lang="en-US" sz="3200" b="1" i="0" u="none" strike="noStrike" kern="1200" cap="none" spc="0" normalizeH="0" baseline="0" noProof="0">
                <a:ln>
                  <a:noFill/>
                </a:ln>
                <a:solidFill>
                  <a:prstClr val="white"/>
                </a:solidFill>
                <a:effectLst/>
                <a:uLnTx/>
                <a:uFillTx/>
                <a:latin typeface="Consolas" panose="020B0609020204030204" pitchFamily="49" charset="0"/>
              </a:rPr>
              <a:t>. Pencarian BINER </a:t>
            </a:r>
            <a:r>
              <a:rPr kumimoji="0" lang="en-US" sz="3200" b="1" i="1" u="none" strike="noStrike" kern="1200" cap="none" spc="0" normalizeH="0" baseline="0" noProof="0">
                <a:ln>
                  <a:noFill/>
                </a:ln>
                <a:solidFill>
                  <a:prstClr val="white"/>
                </a:solidFill>
                <a:effectLst/>
                <a:uLnTx/>
                <a:uFillTx/>
                <a:latin typeface="Consolas" panose="020B0609020204030204" pitchFamily="49" charset="0"/>
              </a:rPr>
              <a:t>(BINARY Search)</a:t>
            </a:r>
          </a:p>
        </p:txBody>
      </p:sp>
      <p:sp>
        <p:nvSpPr>
          <p:cNvPr id="3" name="TextBox 2">
            <a:extLst>
              <a:ext uri="{FF2B5EF4-FFF2-40B4-BE49-F238E27FC236}">
                <a16:creationId xmlns:a16="http://schemas.microsoft.com/office/drawing/2014/main" id="{7BEE1982-6DB2-444B-875B-B4425535F6FA}"/>
              </a:ext>
            </a:extLst>
          </p:cNvPr>
          <p:cNvSpPr txBox="1"/>
          <p:nvPr/>
        </p:nvSpPr>
        <p:spPr>
          <a:xfrm>
            <a:off x="685618" y="1887921"/>
            <a:ext cx="6892834" cy="2431435"/>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0"/>
              </a:spcAft>
              <a:buClrTx/>
              <a:buSzTx/>
              <a:tabLst/>
              <a:defRPr/>
            </a:pPr>
            <a:endParaRPr lang="en-US" sz="800">
              <a:solidFill>
                <a:prstClr val="black"/>
              </a:solidFill>
              <a:latin typeface="Bahnschrift Light" panose="020B0502040204020203" pitchFamily="34" charset="0"/>
              <a:cs typeface="Arial" panose="020B0604020202020204" pitchFamily="34" charset="0"/>
            </a:endParaRPr>
          </a:p>
          <a:p>
            <a:pPr algn="just">
              <a:defRPr/>
            </a:pPr>
            <a:r>
              <a:rPr lang="en-US" sz="2400">
                <a:solidFill>
                  <a:prstClr val="black"/>
                </a:solidFill>
                <a:latin typeface="Bahnschrift Light" panose="020B0502040204020203" pitchFamily="34" charset="0"/>
                <a:cs typeface="Arial" panose="020B0604020202020204" pitchFamily="34" charset="0"/>
              </a:rPr>
              <a:t>Misalnya, ketika kita mencari arti kata </a:t>
            </a:r>
            <a:r>
              <a:rPr lang="en-US" sz="2400" b="1" i="1">
                <a:solidFill>
                  <a:prstClr val="black"/>
                </a:solidFill>
                <a:latin typeface="Bahnschrift Light" panose="020B0502040204020203" pitchFamily="34" charset="0"/>
                <a:cs typeface="Arial" panose="020B0604020202020204" pitchFamily="34" charset="0"/>
              </a:rPr>
              <a:t>“River”</a:t>
            </a:r>
            <a:r>
              <a:rPr lang="en-US" sz="2400" b="1">
                <a:solidFill>
                  <a:prstClr val="black"/>
                </a:solidFill>
                <a:latin typeface="Bahnschrift Light" panose="020B0502040204020203" pitchFamily="34" charset="0"/>
                <a:cs typeface="Arial" panose="020B0604020202020204" pitchFamily="34" charset="0"/>
              </a:rPr>
              <a:t> </a:t>
            </a:r>
            <a:r>
              <a:rPr lang="en-US" sz="2400">
                <a:solidFill>
                  <a:prstClr val="black"/>
                </a:solidFill>
                <a:latin typeface="Bahnschrift Light" panose="020B0502040204020203" pitchFamily="34" charset="0"/>
                <a:cs typeface="Arial" panose="020B0604020202020204" pitchFamily="34" charset="0"/>
              </a:rPr>
              <a:t>pada buku kamus bahasa Inggris, maka kita tidak perlu memulai pencarian dari awal huruf “A”, karena </a:t>
            </a:r>
            <a:r>
              <a:rPr lang="en-US" sz="2400" u="sng">
                <a:solidFill>
                  <a:prstClr val="black"/>
                </a:solidFill>
                <a:latin typeface="Bahnschrift Light" panose="020B0502040204020203" pitchFamily="34" charset="0"/>
                <a:cs typeface="Arial" panose="020B0604020202020204" pitchFamily="34" charset="0"/>
              </a:rPr>
              <a:t>isi kamusnya telah berurutan.</a:t>
            </a:r>
            <a:r>
              <a:rPr lang="en-US" sz="2400">
                <a:solidFill>
                  <a:prstClr val="black"/>
                </a:solidFill>
                <a:latin typeface="Bahnschrift Light" panose="020B0502040204020203" pitchFamily="34" charset="0"/>
                <a:cs typeface="Arial" panose="020B0604020202020204" pitchFamily="34" charset="0"/>
              </a:rPr>
              <a:t> Kita dapat langsung menuju pada halaman yang diawali dengan huruf “R”.</a:t>
            </a:r>
          </a:p>
        </p:txBody>
      </p:sp>
      <p:pic>
        <p:nvPicPr>
          <p:cNvPr id="14338" name="Picture 2" descr="C:\Users\Saminista\Downloads\concept-e-learning-education-e-book-vector-cartoon-laptop-f5d67611a8f608c943fd069b2629fb6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9966" y="1537047"/>
            <a:ext cx="3699389" cy="3489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380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3315" name="Picture 3" descr="C:\Users\Saminista\Downloads\material-magnifying-glass-font-seo-2bc5dfc579a842de2ae14f2ed1b330e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1114" y="1654627"/>
            <a:ext cx="1959429" cy="195942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233058" y="1665511"/>
            <a:ext cx="8654143" cy="1943737"/>
          </a:xfrm>
          <a:prstGeom prst="rect">
            <a:avLst/>
          </a:prstGeom>
          <a:noFill/>
        </p:spPr>
        <p:txBody>
          <a:bodyPr wrap="square" rtlCol="0">
            <a:spAutoFit/>
          </a:bodyPr>
          <a:lstStyle/>
          <a:p>
            <a:pPr>
              <a:lnSpc>
                <a:spcPct val="150000"/>
              </a:lnSpc>
            </a:pPr>
            <a:r>
              <a:rPr lang="en-US" sz="2800">
                <a:latin typeface="Bahnschrift Light" panose="020B0502040204020203" pitchFamily="34" charset="0"/>
              </a:rPr>
              <a:t>Binary Search adalah sebuah model pencarian data atau elemen dalam sebuah array dengan syarat Kondisi data dalam keadaan yang sudah berurutan</a:t>
            </a:r>
          </a:p>
        </p:txBody>
      </p:sp>
      <p:sp>
        <p:nvSpPr>
          <p:cNvPr id="5" name="Rectangle 4"/>
          <p:cNvSpPr/>
          <p:nvPr/>
        </p:nvSpPr>
        <p:spPr>
          <a:xfrm>
            <a:off x="1573619" y="74428"/>
            <a:ext cx="3993230" cy="7946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i="1">
                <a:latin typeface="Constantia" panose="02030602050306030303" pitchFamily="18" charset="0"/>
              </a:rPr>
              <a:t>Binary Search </a:t>
            </a:r>
          </a:p>
        </p:txBody>
      </p:sp>
    </p:spTree>
    <p:extLst>
      <p:ext uri="{BB962C8B-B14F-4D97-AF65-F5344CB8AC3E}">
        <p14:creationId xmlns:p14="http://schemas.microsoft.com/office/powerpoint/2010/main" val="3969180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7928" y="825274"/>
            <a:ext cx="9982200" cy="538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9339943" y="5758543"/>
            <a:ext cx="2558143"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046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0791B5-217D-3A49-0114-4C411FE13D52}"/>
              </a:ext>
            </a:extLst>
          </p:cNvPr>
          <p:cNvSpPr txBox="1"/>
          <p:nvPr/>
        </p:nvSpPr>
        <p:spPr>
          <a:xfrm>
            <a:off x="7440132" y="187287"/>
            <a:ext cx="4536330" cy="461665"/>
          </a:xfrm>
          <a:prstGeom prst="rect">
            <a:avLst/>
          </a:prstGeom>
          <a:noFill/>
        </p:spPr>
        <p:txBody>
          <a:bodyPr wrap="square">
            <a:spAutoFit/>
          </a:bodyPr>
          <a:lstStyle/>
          <a:p>
            <a:r>
              <a:rPr lang="pt-BR" sz="2400"/>
              <a:t>Notasi O Besar (Big-O Notation)</a:t>
            </a:r>
          </a:p>
        </p:txBody>
      </p:sp>
      <p:sp>
        <p:nvSpPr>
          <p:cNvPr id="4" name="TextBox 3">
            <a:extLst>
              <a:ext uri="{FF2B5EF4-FFF2-40B4-BE49-F238E27FC236}">
                <a16:creationId xmlns:a16="http://schemas.microsoft.com/office/drawing/2014/main" id="{1221DCF3-CB56-32CD-5179-1CC7836A7D57}"/>
              </a:ext>
            </a:extLst>
          </p:cNvPr>
          <p:cNvSpPr txBox="1"/>
          <p:nvPr/>
        </p:nvSpPr>
        <p:spPr>
          <a:xfrm>
            <a:off x="1562198" y="1142687"/>
            <a:ext cx="9744251" cy="323934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050">
              <a:effectLst/>
              <a:latin typeface="Arial" panose="020B0604020202020204" pitchFamily="34" charset="0"/>
              <a:ea typeface="Calibri" panose="020F0502020204030204" pitchFamily="34" charset="0"/>
              <a:cs typeface="Arial" panose="020B0604020202020204" pitchFamily="34" charset="0"/>
            </a:endParaRPr>
          </a:p>
          <a:p>
            <a:pPr marL="0" marR="0" lvl="0" indent="0" algn="just" defTabSz="914400" rtl="0" eaLnBrk="1" fontAlgn="auto" latinLnBrk="0" hangingPunct="1">
              <a:lnSpc>
                <a:spcPct val="100000"/>
              </a:lnSpc>
              <a:spcBef>
                <a:spcPts val="0"/>
              </a:spcBef>
              <a:spcAft>
                <a:spcPts val="600"/>
              </a:spcAft>
              <a:buClrTx/>
              <a:buSzTx/>
              <a:buFontTx/>
              <a:buNone/>
              <a:tabLst/>
              <a:defRPr/>
            </a:pPr>
            <a:r>
              <a:rPr lang="en-US" sz="2100">
                <a:effectLst/>
                <a:latin typeface="Arial" panose="020B0604020202020204" pitchFamily="34" charset="0"/>
                <a:ea typeface="Calibri" panose="020F0502020204030204" pitchFamily="34" charset="0"/>
                <a:cs typeface="Arial" panose="020B0604020202020204" pitchFamily="34" charset="0"/>
              </a:rPr>
              <a:t>Ada dua dimensi dalam menghitung kompleksitas algoritma pemrograman:</a:t>
            </a:r>
          </a:p>
          <a:p>
            <a:pPr marL="457200" marR="0" lvl="0" indent="-457200" algn="just" defTabSz="914400" rtl="0" eaLnBrk="1" fontAlgn="auto" latinLnBrk="0" hangingPunct="1">
              <a:lnSpc>
                <a:spcPct val="100000"/>
              </a:lnSpc>
              <a:spcBef>
                <a:spcPts val="0"/>
              </a:spcBef>
              <a:spcAft>
                <a:spcPts val="600"/>
              </a:spcAft>
              <a:buClrTx/>
              <a:buSzTx/>
              <a:buFont typeface="+mj-lt"/>
              <a:buAutoNum type="arabicParenR"/>
              <a:tabLst/>
              <a:defRPr/>
            </a:pPr>
            <a:r>
              <a:rPr lang="en-US" sz="2100" i="1">
                <a:effectLst/>
                <a:latin typeface="Arial" panose="020B0604020202020204" pitchFamily="34" charset="0"/>
                <a:ea typeface="Calibri" panose="020F0502020204030204" pitchFamily="34" charset="0"/>
                <a:cs typeface="Arial" panose="020B0604020202020204" pitchFamily="34" charset="0"/>
              </a:rPr>
              <a:t>Space Complexity</a:t>
            </a:r>
            <a:r>
              <a:rPr lang="en-US" sz="2100">
                <a:effectLst/>
                <a:latin typeface="Arial" panose="020B0604020202020204" pitchFamily="34" charset="0"/>
                <a:ea typeface="Calibri" panose="020F0502020204030204" pitchFamily="34" charset="0"/>
                <a:cs typeface="Arial" panose="020B0604020202020204" pitchFamily="34" charset="0"/>
              </a:rPr>
              <a:t> (kompleksitas ruang) yang berkaitan dengan berapa banyak ruang yang digunakan seperti memori ataupun harddisk komputer.</a:t>
            </a:r>
          </a:p>
          <a:p>
            <a:pPr marL="457200" marR="0" lvl="0" indent="-457200" algn="just" defTabSz="914400" rtl="0" eaLnBrk="1" fontAlgn="auto" latinLnBrk="0" hangingPunct="1">
              <a:lnSpc>
                <a:spcPct val="100000"/>
              </a:lnSpc>
              <a:spcBef>
                <a:spcPts val="0"/>
              </a:spcBef>
              <a:spcAft>
                <a:spcPts val="600"/>
              </a:spcAft>
              <a:buClrTx/>
              <a:buSzTx/>
              <a:buFont typeface="+mj-lt"/>
              <a:buAutoNum type="arabicParenR"/>
              <a:tabLst/>
              <a:defRPr/>
            </a:pPr>
            <a:r>
              <a:rPr lang="en-US" sz="2100" i="1">
                <a:effectLst/>
                <a:latin typeface="Arial" panose="020B0604020202020204" pitchFamily="34" charset="0"/>
                <a:ea typeface="Calibri" panose="020F0502020204030204" pitchFamily="34" charset="0"/>
                <a:cs typeface="Arial" panose="020B0604020202020204" pitchFamily="34" charset="0"/>
              </a:rPr>
              <a:t>Time Complexity</a:t>
            </a:r>
            <a:r>
              <a:rPr lang="en-US" sz="2100">
                <a:effectLst/>
                <a:latin typeface="Arial" panose="020B0604020202020204" pitchFamily="34" charset="0"/>
                <a:ea typeface="Calibri" panose="020F0502020204030204" pitchFamily="34" charset="0"/>
                <a:cs typeface="Arial" panose="020B0604020202020204" pitchFamily="34" charset="0"/>
              </a:rPr>
              <a:t> (kompleksitas waktu) yang berkaitan berapa lama baris kode dijalankan.</a:t>
            </a:r>
          </a:p>
          <a:p>
            <a:pPr marR="0" lvl="0" algn="just" defTabSz="914400" rtl="0" eaLnBrk="1" fontAlgn="auto" latinLnBrk="0" hangingPunct="1">
              <a:lnSpc>
                <a:spcPct val="100000"/>
              </a:lnSpc>
              <a:spcBef>
                <a:spcPts val="0"/>
              </a:spcBef>
              <a:spcAft>
                <a:spcPts val="600"/>
              </a:spcAft>
              <a:buClrTx/>
              <a:buSzTx/>
              <a:tabLst/>
              <a:defRPr/>
            </a:pPr>
            <a:endParaRPr kumimoji="0" lang="en-US" sz="600" b="0" i="0" u="none" strike="noStrike" kern="1200" cap="none" spc="0" normalizeH="0" baseline="0" noProof="0">
              <a:ln>
                <a:noFill/>
              </a:ln>
              <a:solidFill>
                <a:prstClr val="black"/>
              </a:solidFill>
              <a:uLnTx/>
              <a:uFillTx/>
              <a:latin typeface="Arial" panose="020B0604020202020204" pitchFamily="34" charset="0"/>
              <a:cs typeface="Arial" panose="020B0604020202020204" pitchFamily="34" charset="0"/>
            </a:endParaRPr>
          </a:p>
          <a:p>
            <a:pPr marR="0" lvl="0" algn="just" defTabSz="914400" rtl="0" eaLnBrk="1" fontAlgn="auto" latinLnBrk="0" hangingPunct="1">
              <a:lnSpc>
                <a:spcPct val="100000"/>
              </a:lnSpc>
              <a:spcBef>
                <a:spcPts val="0"/>
              </a:spcBef>
              <a:spcAft>
                <a:spcPts val="600"/>
              </a:spcAft>
              <a:buClrTx/>
              <a:buSzTx/>
              <a:tabLst/>
              <a:defRPr/>
            </a:pPr>
            <a:r>
              <a:rPr lang="en-US" sz="2100">
                <a:solidFill>
                  <a:prstClr val="black"/>
                </a:solidFill>
                <a:effectLst/>
                <a:latin typeface="Arial" panose="020B0604020202020204" pitchFamily="34" charset="0"/>
                <a:cs typeface="Arial" panose="020B0604020202020204" pitchFamily="34" charset="0"/>
              </a:rPr>
              <a:t>Tujuan dari analisa algoritma tersebut adalah untuk menumbuhkan kesadaran pengguna/ pembuat algoritma untuk mencari alternatif yang lebih baik sebelum data semakin besar dan berdampak kepada performa aplikasi yang dibuat.</a:t>
            </a:r>
            <a:endParaRPr kumimoji="0" lang="en-US" sz="21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28372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153FB0C-B7B9-4126-A635-5E9A689F087A}"/>
              </a:ext>
            </a:extLst>
          </p:cNvPr>
          <p:cNvSpPr/>
          <p:nvPr/>
        </p:nvSpPr>
        <p:spPr>
          <a:xfrm>
            <a:off x="1662186" y="179333"/>
            <a:ext cx="7904195" cy="561703"/>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prstClr val="white"/>
                </a:solidFill>
                <a:effectLst/>
                <a:uLnTx/>
                <a:uFillTx/>
                <a:latin typeface="Consolas" panose="020B0609020204030204" pitchFamily="49" charset="0"/>
              </a:rPr>
              <a:t>2. Pencarian BINER </a:t>
            </a:r>
            <a:r>
              <a:rPr kumimoji="0" lang="en-US" sz="3200" b="1" i="1" u="none" strike="noStrike" kern="1200" cap="none" spc="0" normalizeH="0" baseline="0" noProof="0">
                <a:ln>
                  <a:noFill/>
                </a:ln>
                <a:solidFill>
                  <a:prstClr val="white"/>
                </a:solidFill>
                <a:effectLst/>
                <a:uLnTx/>
                <a:uFillTx/>
                <a:latin typeface="Consolas" panose="020B0609020204030204" pitchFamily="49" charset="0"/>
              </a:rPr>
              <a:t>(BINARY Search)</a:t>
            </a:r>
          </a:p>
        </p:txBody>
      </p:sp>
      <p:sp>
        <p:nvSpPr>
          <p:cNvPr id="5" name="TextBox 4">
            <a:extLst>
              <a:ext uri="{FF2B5EF4-FFF2-40B4-BE49-F238E27FC236}">
                <a16:creationId xmlns:a16="http://schemas.microsoft.com/office/drawing/2014/main" id="{CA3E6C39-BE94-43C1-84F7-9ED0706380C7}"/>
              </a:ext>
            </a:extLst>
          </p:cNvPr>
          <p:cNvSpPr txBox="1"/>
          <p:nvPr/>
        </p:nvSpPr>
        <p:spPr>
          <a:xfrm>
            <a:off x="215537" y="3631478"/>
            <a:ext cx="11404035" cy="2246769"/>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800" b="0" i="0" u="none" strike="noStrike" kern="1200" cap="none" spc="0" normalizeH="0" baseline="0" noProof="0">
                <a:ln>
                  <a:noFill/>
                </a:ln>
                <a:solidFill>
                  <a:prstClr val="black"/>
                </a:solidFill>
                <a:effectLst/>
                <a:uLnTx/>
                <a:uFillTx/>
                <a:latin typeface="Bahnschrift Light" panose="020B0502040204020203" pitchFamily="34" charset="0"/>
                <a:cs typeface="Arial" panose="020B0604020202020204" pitchFamily="34" charset="0"/>
              </a:rPr>
              <a:t>Mencari index dalam array yang terletak di tengah-tengah dari batas bawah hingga batas atas: </a:t>
            </a:r>
            <a:r>
              <a:rPr kumimoji="0" lang="en-US" sz="2800" b="1" i="0" u="none" strike="noStrike" kern="1200" cap="none" spc="0" normalizeH="0" baseline="0" noProof="0">
                <a:ln>
                  <a:noFill/>
                </a:ln>
                <a:solidFill>
                  <a:prstClr val="black"/>
                </a:solidFill>
                <a:effectLst/>
                <a:uLnTx/>
                <a:uFillTx/>
                <a:latin typeface="Bahnschrift Light" panose="020B0502040204020203" pitchFamily="34" charset="0"/>
                <a:cs typeface="Arial" panose="020B0604020202020204" pitchFamily="34" charset="0"/>
              </a:rPr>
              <a:t>T = ([B] + [A]) / 2</a:t>
            </a:r>
            <a:r>
              <a:rPr kumimoji="0" lang="en-US" sz="2800" b="0" i="0" u="none" strike="noStrike" kern="1200" cap="none" spc="0" normalizeH="0" baseline="0" noProof="0">
                <a:ln>
                  <a:noFill/>
                </a:ln>
                <a:solidFill>
                  <a:prstClr val="black"/>
                </a:solidFill>
                <a:effectLst/>
                <a:uLnTx/>
                <a:uFillTx/>
                <a:latin typeface="Bahnschrift Light" panose="020B0502040204020203" pitchFamily="34" charset="0"/>
                <a:cs typeface="Arial" panose="020B0604020202020204" pitchFamily="34" charset="0"/>
              </a:rPr>
              <a:t>.</a:t>
            </a:r>
          </a:p>
          <a:p>
            <a:pPr marL="457200" marR="0" lvl="0" indent="-4572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800" b="0" i="0" u="none" strike="noStrike" kern="1200" cap="none" spc="0" normalizeH="0" baseline="0" noProof="0">
                <a:ln>
                  <a:noFill/>
                </a:ln>
                <a:solidFill>
                  <a:prstClr val="black"/>
                </a:solidFill>
                <a:effectLst/>
                <a:uLnTx/>
                <a:uFillTx/>
                <a:latin typeface="Bahnschrift Light" panose="020B0502040204020203" pitchFamily="34" charset="0"/>
                <a:cs typeface="Arial" panose="020B0604020202020204" pitchFamily="34" charset="0"/>
              </a:rPr>
              <a:t>Contoh: T = (0+9)/2 = 4,5 </a:t>
            </a:r>
            <a:r>
              <a:rPr kumimoji="0" lang="en-US" sz="2800" b="0" i="0" u="none" strike="noStrike" kern="1200" cap="none" spc="0" normalizeH="0" baseline="0" noProof="0">
                <a:ln>
                  <a:noFill/>
                </a:ln>
                <a:solidFill>
                  <a:prstClr val="black"/>
                </a:solidFill>
                <a:effectLst/>
                <a:uLnTx/>
                <a:uFillTx/>
                <a:latin typeface="Bahnschrift Light" panose="020B0502040204020203" pitchFamily="34" charset="0"/>
                <a:cs typeface="Arial" panose="020B0604020202020204" pitchFamily="34" charset="0"/>
                <a:sym typeface="Wingdings" panose="05000000000000000000" pitchFamily="2" charset="2"/>
              </a:rPr>
              <a:t> T = 4</a:t>
            </a:r>
            <a:endParaRPr kumimoji="0" lang="en-US" sz="2800" b="0" i="0" u="none" strike="noStrike" kern="1200" cap="none" spc="0" normalizeH="0" baseline="0" noProof="0">
              <a:ln>
                <a:noFill/>
              </a:ln>
              <a:solidFill>
                <a:prstClr val="black"/>
              </a:solidFill>
              <a:effectLst/>
              <a:uLnTx/>
              <a:uFillTx/>
              <a:latin typeface="Bahnschrift Light" panose="020B0502040204020203" pitchFamily="34" charset="0"/>
              <a:cs typeface="Arial" panose="020B0604020202020204" pitchFamily="34" charset="0"/>
            </a:endParaRPr>
          </a:p>
          <a:p>
            <a:pPr marL="457200" marR="0" lvl="0" indent="-4572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800">
                <a:solidFill>
                  <a:prstClr val="black"/>
                </a:solidFill>
                <a:latin typeface="Bahnschrift Light" panose="020B0502040204020203" pitchFamily="34" charset="0"/>
                <a:cs typeface="Arial" panose="020B0604020202020204" pitchFamily="34" charset="0"/>
              </a:rPr>
              <a:t>Bandingkan data yang dicari dengan data yang berada di tengah tersebut.</a:t>
            </a:r>
          </a:p>
        </p:txBody>
      </p:sp>
      <p:sp>
        <p:nvSpPr>
          <p:cNvPr id="4" name="TextBox 3">
            <a:extLst>
              <a:ext uri="{FF2B5EF4-FFF2-40B4-BE49-F238E27FC236}">
                <a16:creationId xmlns:a16="http://schemas.microsoft.com/office/drawing/2014/main" id="{44FD708D-22BC-4399-A009-BAB8C8AD4815}"/>
              </a:ext>
            </a:extLst>
          </p:cNvPr>
          <p:cNvSpPr txBox="1"/>
          <p:nvPr/>
        </p:nvSpPr>
        <p:spPr>
          <a:xfrm>
            <a:off x="215538" y="2932427"/>
            <a:ext cx="10712645" cy="52322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Bahnschrift Light" panose="020B0502040204020203" pitchFamily="34" charset="0"/>
                <a:cs typeface="Arial" panose="020B0604020202020204" pitchFamily="34" charset="0"/>
              </a:rPr>
              <a:t>Langkah-langkah pencarian biner </a:t>
            </a:r>
            <a:r>
              <a:rPr kumimoji="0" lang="en-US" sz="2800" b="0" i="1" u="none" strike="noStrike" kern="1200" cap="none" spc="0" normalizeH="0" baseline="0" noProof="0">
                <a:ln>
                  <a:noFill/>
                </a:ln>
                <a:solidFill>
                  <a:prstClr val="black"/>
                </a:solidFill>
                <a:effectLst/>
                <a:uLnTx/>
                <a:uFillTx/>
                <a:latin typeface="Bahnschrift Light" panose="020B0502040204020203" pitchFamily="34" charset="0"/>
                <a:cs typeface="Arial" panose="020B0604020202020204" pitchFamily="34" charset="0"/>
              </a:rPr>
              <a:t>(binary search algorithm)</a:t>
            </a:r>
            <a:r>
              <a:rPr kumimoji="0" lang="en-US" sz="2800" b="0" i="0" u="none" strike="noStrike" kern="1200" cap="none" spc="0" normalizeH="0" baseline="0" noProof="0">
                <a:ln>
                  <a:noFill/>
                </a:ln>
                <a:solidFill>
                  <a:prstClr val="black"/>
                </a:solidFill>
                <a:effectLst/>
                <a:uLnTx/>
                <a:uFillTx/>
                <a:latin typeface="Bahnschrift Light" panose="020B0502040204020203" pitchFamily="34" charset="0"/>
                <a:cs typeface="Arial" panose="020B0604020202020204" pitchFamily="34" charset="0"/>
              </a:rPr>
              <a:t>:</a:t>
            </a:r>
          </a:p>
        </p:txBody>
      </p:sp>
      <p:graphicFrame>
        <p:nvGraphicFramePr>
          <p:cNvPr id="7" name="Table 7">
            <a:extLst>
              <a:ext uri="{FF2B5EF4-FFF2-40B4-BE49-F238E27FC236}">
                <a16:creationId xmlns:a16="http://schemas.microsoft.com/office/drawing/2014/main" id="{4547F8E6-4FFC-44D9-88E9-C09934707366}"/>
              </a:ext>
            </a:extLst>
          </p:cNvPr>
          <p:cNvGraphicFramePr>
            <a:graphicFrameLocks noGrp="1"/>
          </p:cNvGraphicFramePr>
          <p:nvPr>
            <p:extLst>
              <p:ext uri="{D42A27DB-BD31-4B8C-83A1-F6EECF244321}">
                <p14:modId xmlns:p14="http://schemas.microsoft.com/office/powerpoint/2010/main" val="1507572849"/>
              </p:ext>
            </p:extLst>
          </p:nvPr>
        </p:nvGraphicFramePr>
        <p:xfrm>
          <a:off x="1189085" y="1862724"/>
          <a:ext cx="8765550" cy="906606"/>
        </p:xfrm>
        <a:graphic>
          <a:graphicData uri="http://schemas.openxmlformats.org/drawingml/2006/table">
            <a:tbl>
              <a:tblPr bandRow="1">
                <a:tableStyleId>{93296810-A885-4BE3-A3E7-6D5BEEA58F35}</a:tableStyleId>
              </a:tblPr>
              <a:tblGrid>
                <a:gridCol w="958180">
                  <a:extLst>
                    <a:ext uri="{9D8B030D-6E8A-4147-A177-3AD203B41FA5}">
                      <a16:colId xmlns:a16="http://schemas.microsoft.com/office/drawing/2014/main" val="922873607"/>
                    </a:ext>
                  </a:extLst>
                </a:gridCol>
                <a:gridCol w="780737">
                  <a:extLst>
                    <a:ext uri="{9D8B030D-6E8A-4147-A177-3AD203B41FA5}">
                      <a16:colId xmlns:a16="http://schemas.microsoft.com/office/drawing/2014/main" val="3495440884"/>
                    </a:ext>
                  </a:extLst>
                </a:gridCol>
                <a:gridCol w="780737">
                  <a:extLst>
                    <a:ext uri="{9D8B030D-6E8A-4147-A177-3AD203B41FA5}">
                      <a16:colId xmlns:a16="http://schemas.microsoft.com/office/drawing/2014/main" val="3393583936"/>
                    </a:ext>
                  </a:extLst>
                </a:gridCol>
                <a:gridCol w="780737">
                  <a:extLst>
                    <a:ext uri="{9D8B030D-6E8A-4147-A177-3AD203B41FA5}">
                      <a16:colId xmlns:a16="http://schemas.microsoft.com/office/drawing/2014/main" val="3394442425"/>
                    </a:ext>
                  </a:extLst>
                </a:gridCol>
                <a:gridCol w="780737">
                  <a:extLst>
                    <a:ext uri="{9D8B030D-6E8A-4147-A177-3AD203B41FA5}">
                      <a16:colId xmlns:a16="http://schemas.microsoft.com/office/drawing/2014/main" val="2994148927"/>
                    </a:ext>
                  </a:extLst>
                </a:gridCol>
                <a:gridCol w="780737">
                  <a:extLst>
                    <a:ext uri="{9D8B030D-6E8A-4147-A177-3AD203B41FA5}">
                      <a16:colId xmlns:a16="http://schemas.microsoft.com/office/drawing/2014/main" val="997166188"/>
                    </a:ext>
                  </a:extLst>
                </a:gridCol>
                <a:gridCol w="780737">
                  <a:extLst>
                    <a:ext uri="{9D8B030D-6E8A-4147-A177-3AD203B41FA5}">
                      <a16:colId xmlns:a16="http://schemas.microsoft.com/office/drawing/2014/main" val="1480160322"/>
                    </a:ext>
                  </a:extLst>
                </a:gridCol>
                <a:gridCol w="780737">
                  <a:extLst>
                    <a:ext uri="{9D8B030D-6E8A-4147-A177-3AD203B41FA5}">
                      <a16:colId xmlns:a16="http://schemas.microsoft.com/office/drawing/2014/main" val="660776602"/>
                    </a:ext>
                  </a:extLst>
                </a:gridCol>
                <a:gridCol w="780737">
                  <a:extLst>
                    <a:ext uri="{9D8B030D-6E8A-4147-A177-3AD203B41FA5}">
                      <a16:colId xmlns:a16="http://schemas.microsoft.com/office/drawing/2014/main" val="3454660234"/>
                    </a:ext>
                  </a:extLst>
                </a:gridCol>
                <a:gridCol w="780737">
                  <a:extLst>
                    <a:ext uri="{9D8B030D-6E8A-4147-A177-3AD203B41FA5}">
                      <a16:colId xmlns:a16="http://schemas.microsoft.com/office/drawing/2014/main" val="148307735"/>
                    </a:ext>
                  </a:extLst>
                </a:gridCol>
                <a:gridCol w="780737">
                  <a:extLst>
                    <a:ext uri="{9D8B030D-6E8A-4147-A177-3AD203B41FA5}">
                      <a16:colId xmlns:a16="http://schemas.microsoft.com/office/drawing/2014/main" val="759619407"/>
                    </a:ext>
                  </a:extLst>
                </a:gridCol>
              </a:tblGrid>
              <a:tr h="396640">
                <a:tc>
                  <a:txBody>
                    <a:bodyPr/>
                    <a:lstStyle/>
                    <a:p>
                      <a:pPr algn="ctr"/>
                      <a:r>
                        <a:rPr lang="en-US" sz="1800" i="1">
                          <a:latin typeface="Arial" panose="020B0604020202020204" pitchFamily="34" charset="0"/>
                          <a:cs typeface="Arial" panose="020B0604020202020204" pitchFamily="34" charset="0"/>
                        </a:rPr>
                        <a:t>Index</a:t>
                      </a:r>
                    </a:p>
                  </a:txBody>
                  <a:tcPr/>
                </a:tc>
                <a:tc>
                  <a:txBody>
                    <a:bodyPr/>
                    <a:lstStyle/>
                    <a:p>
                      <a:pPr algn="ctr"/>
                      <a:r>
                        <a:rPr lang="en-US" sz="1800">
                          <a:latin typeface="Arial" panose="020B0604020202020204" pitchFamily="34" charset="0"/>
                          <a:cs typeface="Arial" panose="020B0604020202020204" pitchFamily="34" charset="0"/>
                        </a:rPr>
                        <a:t>[0]</a:t>
                      </a:r>
                    </a:p>
                  </a:txBody>
                  <a:tcPr/>
                </a:tc>
                <a:tc>
                  <a:txBody>
                    <a:bodyPr/>
                    <a:lstStyle/>
                    <a:p>
                      <a:pPr algn="ctr"/>
                      <a:r>
                        <a:rPr lang="en-US" sz="1800">
                          <a:latin typeface="Arial" panose="020B0604020202020204" pitchFamily="34" charset="0"/>
                          <a:cs typeface="Arial" panose="020B0604020202020204" pitchFamily="34" charset="0"/>
                        </a:rPr>
                        <a:t>[1]</a:t>
                      </a:r>
                    </a:p>
                  </a:txBody>
                  <a:tcPr/>
                </a:tc>
                <a:tc>
                  <a:txBody>
                    <a:bodyPr/>
                    <a:lstStyle/>
                    <a:p>
                      <a:pPr algn="ctr"/>
                      <a:r>
                        <a:rPr lang="en-US" sz="1800">
                          <a:latin typeface="Arial" panose="020B0604020202020204" pitchFamily="34" charset="0"/>
                          <a:cs typeface="Arial" panose="020B0604020202020204" pitchFamily="34" charset="0"/>
                        </a:rPr>
                        <a:t>[2]</a:t>
                      </a:r>
                    </a:p>
                  </a:txBody>
                  <a:tcPr/>
                </a:tc>
                <a:tc>
                  <a:txBody>
                    <a:bodyPr/>
                    <a:lstStyle/>
                    <a:p>
                      <a:pPr algn="ctr"/>
                      <a:r>
                        <a:rPr lang="en-US" sz="1800">
                          <a:latin typeface="Arial" panose="020B0604020202020204" pitchFamily="34" charset="0"/>
                          <a:cs typeface="Arial" panose="020B0604020202020204" pitchFamily="34" charset="0"/>
                        </a:rPr>
                        <a:t>[3]</a:t>
                      </a:r>
                    </a:p>
                  </a:txBody>
                  <a:tcPr/>
                </a:tc>
                <a:tc>
                  <a:txBody>
                    <a:bodyPr/>
                    <a:lstStyle/>
                    <a:p>
                      <a:pPr algn="ctr"/>
                      <a:r>
                        <a:rPr lang="en-US" sz="1800">
                          <a:latin typeface="Arial" panose="020B0604020202020204" pitchFamily="34" charset="0"/>
                          <a:cs typeface="Arial" panose="020B0604020202020204" pitchFamily="34" charset="0"/>
                        </a:rPr>
                        <a:t>[4]</a:t>
                      </a:r>
                    </a:p>
                  </a:txBody>
                  <a:tcPr>
                    <a:solidFill>
                      <a:srgbClr val="FFFF00"/>
                    </a:solidFill>
                  </a:tcPr>
                </a:tc>
                <a:tc>
                  <a:txBody>
                    <a:bodyPr/>
                    <a:lstStyle/>
                    <a:p>
                      <a:pPr algn="ctr"/>
                      <a:r>
                        <a:rPr lang="en-US" sz="1800">
                          <a:latin typeface="Arial" panose="020B0604020202020204" pitchFamily="34" charset="0"/>
                          <a:cs typeface="Arial" panose="020B0604020202020204" pitchFamily="34" charset="0"/>
                        </a:rPr>
                        <a:t>[5]</a:t>
                      </a:r>
                    </a:p>
                  </a:txBody>
                  <a:tcPr/>
                </a:tc>
                <a:tc>
                  <a:txBody>
                    <a:bodyPr/>
                    <a:lstStyle/>
                    <a:p>
                      <a:pPr algn="ctr"/>
                      <a:r>
                        <a:rPr lang="en-US" sz="1800">
                          <a:latin typeface="Arial" panose="020B0604020202020204" pitchFamily="34" charset="0"/>
                          <a:cs typeface="Arial" panose="020B0604020202020204" pitchFamily="34" charset="0"/>
                        </a:rPr>
                        <a:t>[6]</a:t>
                      </a:r>
                    </a:p>
                  </a:txBody>
                  <a:tcPr/>
                </a:tc>
                <a:tc>
                  <a:txBody>
                    <a:bodyPr/>
                    <a:lstStyle/>
                    <a:p>
                      <a:pPr algn="ctr"/>
                      <a:r>
                        <a:rPr lang="en-US" sz="1800">
                          <a:latin typeface="Arial" panose="020B0604020202020204" pitchFamily="34" charset="0"/>
                          <a:cs typeface="Arial" panose="020B0604020202020204" pitchFamily="34" charset="0"/>
                        </a:rPr>
                        <a:t>[7]</a:t>
                      </a:r>
                    </a:p>
                  </a:txBody>
                  <a:tcPr/>
                </a:tc>
                <a:tc>
                  <a:txBody>
                    <a:bodyPr/>
                    <a:lstStyle/>
                    <a:p>
                      <a:pPr algn="ctr"/>
                      <a:r>
                        <a:rPr lang="en-US" sz="1800">
                          <a:latin typeface="Arial" panose="020B0604020202020204" pitchFamily="34" charset="0"/>
                          <a:cs typeface="Arial" panose="020B0604020202020204" pitchFamily="34" charset="0"/>
                        </a:rPr>
                        <a:t>[8]</a:t>
                      </a:r>
                    </a:p>
                  </a:txBody>
                  <a:tcPr/>
                </a:tc>
                <a:tc>
                  <a:txBody>
                    <a:bodyPr/>
                    <a:lstStyle/>
                    <a:p>
                      <a:pPr algn="ctr"/>
                      <a:r>
                        <a:rPr lang="en-US" sz="1800">
                          <a:latin typeface="Arial" panose="020B0604020202020204" pitchFamily="34" charset="0"/>
                          <a:cs typeface="Arial" panose="020B0604020202020204" pitchFamily="34" charset="0"/>
                        </a:rPr>
                        <a:t>[9]</a:t>
                      </a:r>
                    </a:p>
                  </a:txBody>
                  <a:tcPr/>
                </a:tc>
                <a:extLst>
                  <a:ext uri="{0D108BD9-81ED-4DB2-BD59-A6C34878D82A}">
                    <a16:rowId xmlns:a16="http://schemas.microsoft.com/office/drawing/2014/main" val="595881716"/>
                  </a:ext>
                </a:extLst>
              </a:tr>
              <a:tr h="509966">
                <a:tc>
                  <a:txBody>
                    <a:bodyPr/>
                    <a:lstStyle/>
                    <a:p>
                      <a:pPr algn="ctr"/>
                      <a:r>
                        <a:rPr lang="en-US" sz="2400" i="1">
                          <a:latin typeface="Arial" panose="020B0604020202020204" pitchFamily="34" charset="0"/>
                          <a:cs typeface="Arial" panose="020B0604020202020204" pitchFamily="34" charset="0"/>
                        </a:rPr>
                        <a:t>Data</a:t>
                      </a:r>
                    </a:p>
                  </a:txBody>
                  <a:tcPr/>
                </a:tc>
                <a:tc>
                  <a:txBody>
                    <a:bodyPr/>
                    <a:lstStyle/>
                    <a:p>
                      <a:pPr algn="ctr"/>
                      <a:r>
                        <a:rPr lang="en-US" sz="2400">
                          <a:latin typeface="Arial" panose="020B0604020202020204" pitchFamily="34" charset="0"/>
                          <a:cs typeface="Arial" panose="020B0604020202020204" pitchFamily="34" charset="0"/>
                        </a:rPr>
                        <a:t>10</a:t>
                      </a:r>
                    </a:p>
                  </a:txBody>
                  <a:tcPr/>
                </a:tc>
                <a:tc>
                  <a:txBody>
                    <a:bodyPr/>
                    <a:lstStyle/>
                    <a:p>
                      <a:pPr algn="ctr"/>
                      <a:r>
                        <a:rPr lang="en-US" sz="2400">
                          <a:latin typeface="Arial" panose="020B0604020202020204" pitchFamily="34" charset="0"/>
                          <a:cs typeface="Arial" panose="020B0604020202020204" pitchFamily="34" charset="0"/>
                        </a:rPr>
                        <a:t>20</a:t>
                      </a:r>
                    </a:p>
                  </a:txBody>
                  <a:tcPr/>
                </a:tc>
                <a:tc>
                  <a:txBody>
                    <a:bodyPr/>
                    <a:lstStyle/>
                    <a:p>
                      <a:pPr algn="ctr"/>
                      <a:r>
                        <a:rPr lang="en-US" sz="2400">
                          <a:latin typeface="Arial" panose="020B0604020202020204" pitchFamily="34" charset="0"/>
                          <a:cs typeface="Arial" panose="020B0604020202020204" pitchFamily="34" charset="0"/>
                        </a:rPr>
                        <a:t>30</a:t>
                      </a:r>
                    </a:p>
                  </a:txBody>
                  <a:tcPr/>
                </a:tc>
                <a:tc>
                  <a:txBody>
                    <a:bodyPr/>
                    <a:lstStyle/>
                    <a:p>
                      <a:pPr algn="ctr"/>
                      <a:r>
                        <a:rPr lang="en-US" sz="2400">
                          <a:latin typeface="Arial" panose="020B0604020202020204" pitchFamily="34" charset="0"/>
                          <a:cs typeface="Arial" panose="020B0604020202020204" pitchFamily="34" charset="0"/>
                        </a:rPr>
                        <a:t>40</a:t>
                      </a:r>
                    </a:p>
                  </a:txBody>
                  <a:tcPr/>
                </a:tc>
                <a:tc>
                  <a:txBody>
                    <a:bodyPr/>
                    <a:lstStyle/>
                    <a:p>
                      <a:pPr algn="ctr"/>
                      <a:r>
                        <a:rPr lang="en-US" sz="2400">
                          <a:latin typeface="Arial" panose="020B0604020202020204" pitchFamily="34" charset="0"/>
                          <a:cs typeface="Arial" panose="020B0604020202020204" pitchFamily="34" charset="0"/>
                        </a:rPr>
                        <a:t>50</a:t>
                      </a:r>
                    </a:p>
                  </a:txBody>
                  <a:tcPr>
                    <a:solidFill>
                      <a:srgbClr val="FFFF00"/>
                    </a:solidFill>
                  </a:tcPr>
                </a:tc>
                <a:tc>
                  <a:txBody>
                    <a:bodyPr/>
                    <a:lstStyle/>
                    <a:p>
                      <a:pPr algn="ctr"/>
                      <a:r>
                        <a:rPr lang="en-US" sz="2400">
                          <a:latin typeface="Arial" panose="020B0604020202020204" pitchFamily="34" charset="0"/>
                          <a:cs typeface="Arial" panose="020B0604020202020204" pitchFamily="34" charset="0"/>
                        </a:rPr>
                        <a:t>60</a:t>
                      </a:r>
                    </a:p>
                  </a:txBody>
                  <a:tcPr/>
                </a:tc>
                <a:tc>
                  <a:txBody>
                    <a:bodyPr/>
                    <a:lstStyle/>
                    <a:p>
                      <a:pPr algn="ctr"/>
                      <a:r>
                        <a:rPr lang="en-US" sz="2400">
                          <a:latin typeface="Arial" panose="020B0604020202020204" pitchFamily="34" charset="0"/>
                          <a:cs typeface="Arial" panose="020B0604020202020204" pitchFamily="34" charset="0"/>
                        </a:rPr>
                        <a:t>70</a:t>
                      </a:r>
                    </a:p>
                  </a:txBody>
                  <a:tcPr/>
                </a:tc>
                <a:tc>
                  <a:txBody>
                    <a:bodyPr/>
                    <a:lstStyle/>
                    <a:p>
                      <a:pPr algn="ctr"/>
                      <a:r>
                        <a:rPr lang="en-US" sz="2400">
                          <a:latin typeface="Arial" panose="020B0604020202020204" pitchFamily="34" charset="0"/>
                          <a:cs typeface="Arial" panose="020B0604020202020204" pitchFamily="34" charset="0"/>
                        </a:rPr>
                        <a:t>80</a:t>
                      </a:r>
                    </a:p>
                  </a:txBody>
                  <a:tcPr/>
                </a:tc>
                <a:tc>
                  <a:txBody>
                    <a:bodyPr/>
                    <a:lstStyle/>
                    <a:p>
                      <a:pPr algn="ctr"/>
                      <a:r>
                        <a:rPr lang="en-US" sz="2400">
                          <a:latin typeface="Arial" panose="020B0604020202020204" pitchFamily="34" charset="0"/>
                          <a:cs typeface="Arial" panose="020B0604020202020204" pitchFamily="34" charset="0"/>
                        </a:rPr>
                        <a:t>90</a:t>
                      </a:r>
                    </a:p>
                  </a:txBody>
                  <a:tcPr/>
                </a:tc>
                <a:tc>
                  <a:txBody>
                    <a:bodyPr/>
                    <a:lstStyle/>
                    <a:p>
                      <a:pPr algn="ctr"/>
                      <a:r>
                        <a:rPr lang="en-US" sz="2400">
                          <a:latin typeface="Arial" panose="020B0604020202020204" pitchFamily="34" charset="0"/>
                          <a:cs typeface="Arial" panose="020B0604020202020204" pitchFamily="34" charset="0"/>
                        </a:rPr>
                        <a:t>100</a:t>
                      </a:r>
                    </a:p>
                  </a:txBody>
                  <a:tcPr/>
                </a:tc>
                <a:extLst>
                  <a:ext uri="{0D108BD9-81ED-4DB2-BD59-A6C34878D82A}">
                    <a16:rowId xmlns:a16="http://schemas.microsoft.com/office/drawing/2014/main" val="2456234504"/>
                  </a:ext>
                </a:extLst>
              </a:tr>
            </a:tbl>
          </a:graphicData>
        </a:graphic>
      </p:graphicFrame>
      <p:sp>
        <p:nvSpPr>
          <p:cNvPr id="9" name="Arrow: Bent 8">
            <a:extLst>
              <a:ext uri="{FF2B5EF4-FFF2-40B4-BE49-F238E27FC236}">
                <a16:creationId xmlns:a16="http://schemas.microsoft.com/office/drawing/2014/main" id="{D2A9C0F7-2FDF-47D6-8AC1-74103DE35616}"/>
              </a:ext>
            </a:extLst>
          </p:cNvPr>
          <p:cNvSpPr/>
          <p:nvPr/>
        </p:nvSpPr>
        <p:spPr>
          <a:xfrm>
            <a:off x="5956665" y="1410399"/>
            <a:ext cx="1096311" cy="405611"/>
          </a:xfrm>
          <a:prstGeom prst="bentArrow">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row: Bent 10">
            <a:extLst>
              <a:ext uri="{FF2B5EF4-FFF2-40B4-BE49-F238E27FC236}">
                <a16:creationId xmlns:a16="http://schemas.microsoft.com/office/drawing/2014/main" id="{B3BF7B72-152F-4489-9017-4069879415F4}"/>
              </a:ext>
            </a:extLst>
          </p:cNvPr>
          <p:cNvSpPr/>
          <p:nvPr/>
        </p:nvSpPr>
        <p:spPr>
          <a:xfrm flipH="1">
            <a:off x="4258490" y="1392979"/>
            <a:ext cx="1132111" cy="423031"/>
          </a:xfrm>
          <a:prstGeom prst="bentArrow">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435BEB49-500E-4E5D-925B-B4B7D8FC6DB0}"/>
              </a:ext>
            </a:extLst>
          </p:cNvPr>
          <p:cNvSpPr txBox="1"/>
          <p:nvPr/>
        </p:nvSpPr>
        <p:spPr>
          <a:xfrm>
            <a:off x="1692335" y="716411"/>
            <a:ext cx="1646605" cy="646331"/>
          </a:xfrm>
          <a:prstGeom prst="rect">
            <a:avLst/>
          </a:prstGeom>
          <a:noFill/>
        </p:spPr>
        <p:txBody>
          <a:bodyPr wrap="none" rtlCol="0">
            <a:spAutoFit/>
          </a:bodyPr>
          <a:lstStyle/>
          <a:p>
            <a:pPr algn="ctr"/>
            <a:r>
              <a:rPr lang="en-US">
                <a:latin typeface="Arial" panose="020B0604020202020204" pitchFamily="34" charset="0"/>
                <a:cs typeface="Arial" panose="020B0604020202020204" pitchFamily="34" charset="0"/>
              </a:rPr>
              <a:t>B</a:t>
            </a:r>
          </a:p>
          <a:p>
            <a:pPr algn="ctr"/>
            <a:r>
              <a:rPr lang="en-US">
                <a:latin typeface="Arial" panose="020B0604020202020204" pitchFamily="34" charset="0"/>
                <a:cs typeface="Arial" panose="020B0604020202020204" pitchFamily="34" charset="0"/>
              </a:rPr>
              <a:t>(batas bawah)</a:t>
            </a:r>
          </a:p>
        </p:txBody>
      </p:sp>
      <p:cxnSp>
        <p:nvCxnSpPr>
          <p:cNvPr id="14" name="Straight Arrow Connector 13">
            <a:extLst>
              <a:ext uri="{FF2B5EF4-FFF2-40B4-BE49-F238E27FC236}">
                <a16:creationId xmlns:a16="http://schemas.microsoft.com/office/drawing/2014/main" id="{0317E779-7CEF-4687-8392-2D9A5C2E5ACD}"/>
              </a:ext>
            </a:extLst>
          </p:cNvPr>
          <p:cNvCxnSpPr>
            <a:cxnSpLocks/>
            <a:stCxn id="12" idx="2"/>
          </p:cNvCxnSpPr>
          <p:nvPr/>
        </p:nvCxnSpPr>
        <p:spPr>
          <a:xfrm>
            <a:off x="2515638" y="1362742"/>
            <a:ext cx="5495" cy="499983"/>
          </a:xfrm>
          <a:prstGeom prst="straightConnector1">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CB2CCE5-FA51-4465-BEF7-D04A6F1F0DC4}"/>
              </a:ext>
            </a:extLst>
          </p:cNvPr>
          <p:cNvSpPr txBox="1"/>
          <p:nvPr/>
        </p:nvSpPr>
        <p:spPr>
          <a:xfrm>
            <a:off x="8865876" y="712254"/>
            <a:ext cx="1402948" cy="646331"/>
          </a:xfrm>
          <a:prstGeom prst="rect">
            <a:avLst/>
          </a:prstGeom>
          <a:noFill/>
        </p:spPr>
        <p:txBody>
          <a:bodyPr wrap="none" rtlCol="0">
            <a:spAutoFit/>
          </a:bodyPr>
          <a:lstStyle/>
          <a:p>
            <a:pPr algn="ctr"/>
            <a:r>
              <a:rPr lang="en-US">
                <a:latin typeface="Arial" panose="020B0604020202020204" pitchFamily="34" charset="0"/>
                <a:cs typeface="Arial" panose="020B0604020202020204" pitchFamily="34" charset="0"/>
              </a:rPr>
              <a:t>A</a:t>
            </a:r>
          </a:p>
          <a:p>
            <a:pPr algn="ctr"/>
            <a:r>
              <a:rPr lang="en-US">
                <a:latin typeface="Arial" panose="020B0604020202020204" pitchFamily="34" charset="0"/>
                <a:cs typeface="Arial" panose="020B0604020202020204" pitchFamily="34" charset="0"/>
              </a:rPr>
              <a:t>(batas atas)</a:t>
            </a:r>
          </a:p>
        </p:txBody>
      </p:sp>
      <p:sp>
        <p:nvSpPr>
          <p:cNvPr id="19" name="TextBox 18">
            <a:extLst>
              <a:ext uri="{FF2B5EF4-FFF2-40B4-BE49-F238E27FC236}">
                <a16:creationId xmlns:a16="http://schemas.microsoft.com/office/drawing/2014/main" id="{FFCF820F-CBCC-453E-8214-321E47D5B978}"/>
              </a:ext>
            </a:extLst>
          </p:cNvPr>
          <p:cNvSpPr txBox="1"/>
          <p:nvPr/>
        </p:nvSpPr>
        <p:spPr>
          <a:xfrm>
            <a:off x="4821064" y="720961"/>
            <a:ext cx="1672253" cy="646331"/>
          </a:xfrm>
          <a:prstGeom prst="rect">
            <a:avLst/>
          </a:prstGeom>
          <a:noFill/>
        </p:spPr>
        <p:txBody>
          <a:bodyPr wrap="none" rtlCol="0">
            <a:spAutoFit/>
          </a:bodyPr>
          <a:lstStyle/>
          <a:p>
            <a:pPr algn="ctr"/>
            <a:r>
              <a:rPr lang="en-US">
                <a:latin typeface="Arial" panose="020B0604020202020204" pitchFamily="34" charset="0"/>
                <a:cs typeface="Arial" panose="020B0604020202020204" pitchFamily="34" charset="0"/>
              </a:rPr>
              <a:t>T</a:t>
            </a:r>
          </a:p>
          <a:p>
            <a:pPr algn="ctr"/>
            <a:r>
              <a:rPr lang="en-US">
                <a:latin typeface="Arial" panose="020B0604020202020204" pitchFamily="34" charset="0"/>
                <a:cs typeface="Arial" panose="020B0604020202020204" pitchFamily="34" charset="0"/>
              </a:rPr>
              <a:t>(batas tengah)</a:t>
            </a:r>
          </a:p>
        </p:txBody>
      </p:sp>
      <p:cxnSp>
        <p:nvCxnSpPr>
          <p:cNvPr id="21" name="Straight Arrow Connector 20">
            <a:extLst>
              <a:ext uri="{FF2B5EF4-FFF2-40B4-BE49-F238E27FC236}">
                <a16:creationId xmlns:a16="http://schemas.microsoft.com/office/drawing/2014/main" id="{304A4D6E-7F2F-47ED-A645-7C4B90ED1A00}"/>
              </a:ext>
            </a:extLst>
          </p:cNvPr>
          <p:cNvCxnSpPr>
            <a:cxnSpLocks/>
            <a:stCxn id="19" idx="2"/>
          </p:cNvCxnSpPr>
          <p:nvPr/>
        </p:nvCxnSpPr>
        <p:spPr>
          <a:xfrm>
            <a:off x="5657191" y="1367292"/>
            <a:ext cx="0" cy="495433"/>
          </a:xfrm>
          <a:prstGeom prst="straightConnector1">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1F462BD-7E0D-48E3-A56E-D266CDA070A5}"/>
              </a:ext>
            </a:extLst>
          </p:cNvPr>
          <p:cNvCxnSpPr>
            <a:cxnSpLocks/>
            <a:stCxn id="16" idx="2"/>
          </p:cNvCxnSpPr>
          <p:nvPr/>
        </p:nvCxnSpPr>
        <p:spPr>
          <a:xfrm flipH="1">
            <a:off x="9566381" y="1358585"/>
            <a:ext cx="969" cy="521555"/>
          </a:xfrm>
          <a:prstGeom prst="straightConnector1">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737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153FB0C-B7B9-4126-A635-5E9A689F087A}"/>
              </a:ext>
            </a:extLst>
          </p:cNvPr>
          <p:cNvSpPr/>
          <p:nvPr/>
        </p:nvSpPr>
        <p:spPr>
          <a:xfrm>
            <a:off x="1549879" y="163344"/>
            <a:ext cx="8010521" cy="561703"/>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prstClr val="white"/>
                </a:solidFill>
                <a:effectLst/>
                <a:uLnTx/>
                <a:uFillTx/>
                <a:latin typeface="Consolas" panose="020B0609020204030204" pitchFamily="49" charset="0"/>
              </a:rPr>
              <a:t>2. Pencarian BINER </a:t>
            </a:r>
            <a:r>
              <a:rPr kumimoji="0" lang="en-US" sz="3200" b="1" i="1" u="none" strike="noStrike" kern="1200" cap="none" spc="0" normalizeH="0" baseline="0" noProof="0">
                <a:ln>
                  <a:noFill/>
                </a:ln>
                <a:solidFill>
                  <a:prstClr val="white"/>
                </a:solidFill>
                <a:effectLst/>
                <a:uLnTx/>
                <a:uFillTx/>
                <a:latin typeface="Consolas" panose="020B0609020204030204" pitchFamily="49" charset="0"/>
              </a:rPr>
              <a:t>(BINARY Search)</a:t>
            </a:r>
          </a:p>
        </p:txBody>
      </p:sp>
      <p:sp>
        <p:nvSpPr>
          <p:cNvPr id="5" name="TextBox 4">
            <a:extLst>
              <a:ext uri="{FF2B5EF4-FFF2-40B4-BE49-F238E27FC236}">
                <a16:creationId xmlns:a16="http://schemas.microsoft.com/office/drawing/2014/main" id="{CA3E6C39-BE94-43C1-84F7-9ED0706380C7}"/>
              </a:ext>
            </a:extLst>
          </p:cNvPr>
          <p:cNvSpPr txBox="1"/>
          <p:nvPr/>
        </p:nvSpPr>
        <p:spPr>
          <a:xfrm>
            <a:off x="478674" y="3297426"/>
            <a:ext cx="11404035" cy="1938992"/>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Dalam melakukan perbandingan data, akan terdapat 3 kemungkinan sbb:</a:t>
            </a:r>
          </a:p>
          <a:p>
            <a:pPr marL="457200" lvl="0" indent="-457200" algn="just">
              <a:buFont typeface="+mj-lt"/>
              <a:buAutoNum type="arabicPeriod"/>
              <a:defRPr/>
            </a:pPr>
            <a:r>
              <a:rPr lang="en-US" sz="2000">
                <a:solidFill>
                  <a:prstClr val="black"/>
                </a:solidFill>
                <a:latin typeface="Arial" panose="020B0604020202020204" pitchFamily="34" charset="0"/>
                <a:cs typeface="Arial" panose="020B0604020202020204" pitchFamily="34" charset="0"/>
              </a:rPr>
              <a:t>Jika kedua data yang dibandingkan bernilai sama, maka data yang dicari telah ditemukan.</a:t>
            </a:r>
          </a:p>
          <a:p>
            <a:pPr marL="457200" lvl="0" indent="-457200" algn="just">
              <a:buFont typeface="+mj-lt"/>
              <a:buAutoNum type="arabicPeriod"/>
              <a:defRPr/>
            </a:pPr>
            <a:r>
              <a:rPr lang="en-US" sz="2000">
                <a:solidFill>
                  <a:prstClr val="black"/>
                </a:solidFill>
                <a:latin typeface="Arial" panose="020B0604020202020204" pitchFamily="34" charset="0"/>
                <a:cs typeface="Arial" panose="020B0604020202020204" pitchFamily="34" charset="0"/>
              </a:rPr>
              <a:t>Jika data yang dicari bernilai lebih kecil dari elemen yang berada di tengah array, maka pencarian dilakukan kembali pada data yang berada di sisi bagian kiri dari elemen tengah.</a:t>
            </a:r>
          </a:p>
          <a:p>
            <a:pPr marL="457200" lvl="0" indent="-457200" algn="just">
              <a:buFont typeface="+mj-lt"/>
              <a:buAutoNum type="arabicPeriod"/>
              <a:defRPr/>
            </a:pPr>
            <a:r>
              <a:rPr lang="en-US" sz="2000">
                <a:solidFill>
                  <a:prstClr val="black"/>
                </a:solidFill>
                <a:latin typeface="Arial" panose="020B0604020202020204" pitchFamily="34" charset="0"/>
                <a:cs typeface="Arial" panose="020B0604020202020204" pitchFamily="34" charset="0"/>
              </a:rPr>
              <a:t>Jika data yang dicari bernilai lebih besar dari elemen yang berada di tengah array, maka pencarian dilakukan kembali pada data yang berada di sisi bagian kanan dari elemen tengah.</a:t>
            </a:r>
          </a:p>
        </p:txBody>
      </p:sp>
      <p:graphicFrame>
        <p:nvGraphicFramePr>
          <p:cNvPr id="7" name="Table 7">
            <a:extLst>
              <a:ext uri="{FF2B5EF4-FFF2-40B4-BE49-F238E27FC236}">
                <a16:creationId xmlns:a16="http://schemas.microsoft.com/office/drawing/2014/main" id="{3496315C-DF43-4981-A628-C648AE0B1F0B}"/>
              </a:ext>
            </a:extLst>
          </p:cNvPr>
          <p:cNvGraphicFramePr>
            <a:graphicFrameLocks noGrp="1"/>
          </p:cNvGraphicFramePr>
          <p:nvPr>
            <p:extLst>
              <p:ext uri="{D42A27DB-BD31-4B8C-83A1-F6EECF244321}">
                <p14:modId xmlns:p14="http://schemas.microsoft.com/office/powerpoint/2010/main" val="1689083929"/>
              </p:ext>
            </p:extLst>
          </p:nvPr>
        </p:nvGraphicFramePr>
        <p:xfrm>
          <a:off x="1189085" y="1287954"/>
          <a:ext cx="8765550" cy="954107"/>
        </p:xfrm>
        <a:graphic>
          <a:graphicData uri="http://schemas.openxmlformats.org/drawingml/2006/table">
            <a:tbl>
              <a:tblPr bandRow="1">
                <a:tableStyleId>{93296810-A885-4BE3-A3E7-6D5BEEA58F35}</a:tableStyleId>
              </a:tblPr>
              <a:tblGrid>
                <a:gridCol w="958180">
                  <a:extLst>
                    <a:ext uri="{9D8B030D-6E8A-4147-A177-3AD203B41FA5}">
                      <a16:colId xmlns:a16="http://schemas.microsoft.com/office/drawing/2014/main" val="922873607"/>
                    </a:ext>
                  </a:extLst>
                </a:gridCol>
                <a:gridCol w="780737">
                  <a:extLst>
                    <a:ext uri="{9D8B030D-6E8A-4147-A177-3AD203B41FA5}">
                      <a16:colId xmlns:a16="http://schemas.microsoft.com/office/drawing/2014/main" val="3495440884"/>
                    </a:ext>
                  </a:extLst>
                </a:gridCol>
                <a:gridCol w="780737">
                  <a:extLst>
                    <a:ext uri="{9D8B030D-6E8A-4147-A177-3AD203B41FA5}">
                      <a16:colId xmlns:a16="http://schemas.microsoft.com/office/drawing/2014/main" val="3393583936"/>
                    </a:ext>
                  </a:extLst>
                </a:gridCol>
                <a:gridCol w="780737">
                  <a:extLst>
                    <a:ext uri="{9D8B030D-6E8A-4147-A177-3AD203B41FA5}">
                      <a16:colId xmlns:a16="http://schemas.microsoft.com/office/drawing/2014/main" val="3394442425"/>
                    </a:ext>
                  </a:extLst>
                </a:gridCol>
                <a:gridCol w="780737">
                  <a:extLst>
                    <a:ext uri="{9D8B030D-6E8A-4147-A177-3AD203B41FA5}">
                      <a16:colId xmlns:a16="http://schemas.microsoft.com/office/drawing/2014/main" val="2994148927"/>
                    </a:ext>
                  </a:extLst>
                </a:gridCol>
                <a:gridCol w="780737">
                  <a:extLst>
                    <a:ext uri="{9D8B030D-6E8A-4147-A177-3AD203B41FA5}">
                      <a16:colId xmlns:a16="http://schemas.microsoft.com/office/drawing/2014/main" val="997166188"/>
                    </a:ext>
                  </a:extLst>
                </a:gridCol>
                <a:gridCol w="780737">
                  <a:extLst>
                    <a:ext uri="{9D8B030D-6E8A-4147-A177-3AD203B41FA5}">
                      <a16:colId xmlns:a16="http://schemas.microsoft.com/office/drawing/2014/main" val="1480160322"/>
                    </a:ext>
                  </a:extLst>
                </a:gridCol>
                <a:gridCol w="780737">
                  <a:extLst>
                    <a:ext uri="{9D8B030D-6E8A-4147-A177-3AD203B41FA5}">
                      <a16:colId xmlns:a16="http://schemas.microsoft.com/office/drawing/2014/main" val="660776602"/>
                    </a:ext>
                  </a:extLst>
                </a:gridCol>
                <a:gridCol w="780737">
                  <a:extLst>
                    <a:ext uri="{9D8B030D-6E8A-4147-A177-3AD203B41FA5}">
                      <a16:colId xmlns:a16="http://schemas.microsoft.com/office/drawing/2014/main" val="3454660234"/>
                    </a:ext>
                  </a:extLst>
                </a:gridCol>
                <a:gridCol w="780737">
                  <a:extLst>
                    <a:ext uri="{9D8B030D-6E8A-4147-A177-3AD203B41FA5}">
                      <a16:colId xmlns:a16="http://schemas.microsoft.com/office/drawing/2014/main" val="148307735"/>
                    </a:ext>
                  </a:extLst>
                </a:gridCol>
                <a:gridCol w="780737">
                  <a:extLst>
                    <a:ext uri="{9D8B030D-6E8A-4147-A177-3AD203B41FA5}">
                      <a16:colId xmlns:a16="http://schemas.microsoft.com/office/drawing/2014/main" val="759619407"/>
                    </a:ext>
                  </a:extLst>
                </a:gridCol>
              </a:tblGrid>
              <a:tr h="424048">
                <a:tc>
                  <a:txBody>
                    <a:bodyPr/>
                    <a:lstStyle/>
                    <a:p>
                      <a:pPr algn="ctr"/>
                      <a:r>
                        <a:rPr lang="en-US" sz="1800" i="1">
                          <a:latin typeface="Arial" panose="020B0604020202020204" pitchFamily="34" charset="0"/>
                          <a:cs typeface="Arial" panose="020B0604020202020204" pitchFamily="34" charset="0"/>
                        </a:rPr>
                        <a:t>Index</a:t>
                      </a:r>
                    </a:p>
                  </a:txBody>
                  <a:tcPr/>
                </a:tc>
                <a:tc>
                  <a:txBody>
                    <a:bodyPr/>
                    <a:lstStyle/>
                    <a:p>
                      <a:pPr algn="ctr"/>
                      <a:r>
                        <a:rPr lang="en-US" sz="1800">
                          <a:latin typeface="Arial" panose="020B0604020202020204" pitchFamily="34" charset="0"/>
                          <a:cs typeface="Arial" panose="020B0604020202020204" pitchFamily="34" charset="0"/>
                        </a:rPr>
                        <a:t>[0]</a:t>
                      </a:r>
                    </a:p>
                  </a:txBody>
                  <a:tcPr/>
                </a:tc>
                <a:tc>
                  <a:txBody>
                    <a:bodyPr/>
                    <a:lstStyle/>
                    <a:p>
                      <a:pPr algn="ctr"/>
                      <a:r>
                        <a:rPr lang="en-US" sz="1800">
                          <a:latin typeface="Arial" panose="020B0604020202020204" pitchFamily="34" charset="0"/>
                          <a:cs typeface="Arial" panose="020B0604020202020204" pitchFamily="34" charset="0"/>
                        </a:rPr>
                        <a:t>[1]</a:t>
                      </a:r>
                    </a:p>
                  </a:txBody>
                  <a:tcPr/>
                </a:tc>
                <a:tc>
                  <a:txBody>
                    <a:bodyPr/>
                    <a:lstStyle/>
                    <a:p>
                      <a:pPr algn="ctr"/>
                      <a:r>
                        <a:rPr lang="en-US" sz="1800">
                          <a:latin typeface="Arial" panose="020B0604020202020204" pitchFamily="34" charset="0"/>
                          <a:cs typeface="Arial" panose="020B0604020202020204" pitchFamily="34" charset="0"/>
                        </a:rPr>
                        <a:t>[2]</a:t>
                      </a:r>
                    </a:p>
                  </a:txBody>
                  <a:tcPr/>
                </a:tc>
                <a:tc>
                  <a:txBody>
                    <a:bodyPr/>
                    <a:lstStyle/>
                    <a:p>
                      <a:pPr algn="ctr"/>
                      <a:r>
                        <a:rPr lang="en-US" sz="1800">
                          <a:latin typeface="Arial" panose="020B0604020202020204" pitchFamily="34" charset="0"/>
                          <a:cs typeface="Arial" panose="020B0604020202020204" pitchFamily="34" charset="0"/>
                        </a:rPr>
                        <a:t>[3]</a:t>
                      </a:r>
                    </a:p>
                  </a:txBody>
                  <a:tcPr/>
                </a:tc>
                <a:tc>
                  <a:txBody>
                    <a:bodyPr/>
                    <a:lstStyle/>
                    <a:p>
                      <a:pPr algn="ctr"/>
                      <a:r>
                        <a:rPr lang="en-US" sz="1800">
                          <a:latin typeface="Arial" panose="020B0604020202020204" pitchFamily="34" charset="0"/>
                          <a:cs typeface="Arial" panose="020B0604020202020204" pitchFamily="34" charset="0"/>
                        </a:rPr>
                        <a:t>[4]</a:t>
                      </a:r>
                    </a:p>
                  </a:txBody>
                  <a:tcPr>
                    <a:solidFill>
                      <a:srgbClr val="FFFF00"/>
                    </a:solidFill>
                  </a:tcPr>
                </a:tc>
                <a:tc>
                  <a:txBody>
                    <a:bodyPr/>
                    <a:lstStyle/>
                    <a:p>
                      <a:pPr algn="ctr"/>
                      <a:r>
                        <a:rPr lang="en-US" sz="1800">
                          <a:latin typeface="Arial" panose="020B0604020202020204" pitchFamily="34" charset="0"/>
                          <a:cs typeface="Arial" panose="020B0604020202020204" pitchFamily="34" charset="0"/>
                        </a:rPr>
                        <a:t>[5]</a:t>
                      </a:r>
                    </a:p>
                  </a:txBody>
                  <a:tcPr/>
                </a:tc>
                <a:tc>
                  <a:txBody>
                    <a:bodyPr/>
                    <a:lstStyle/>
                    <a:p>
                      <a:pPr algn="ctr"/>
                      <a:r>
                        <a:rPr lang="en-US" sz="1800">
                          <a:latin typeface="Arial" panose="020B0604020202020204" pitchFamily="34" charset="0"/>
                          <a:cs typeface="Arial" panose="020B0604020202020204" pitchFamily="34" charset="0"/>
                        </a:rPr>
                        <a:t>[6]</a:t>
                      </a:r>
                    </a:p>
                  </a:txBody>
                  <a:tcPr/>
                </a:tc>
                <a:tc>
                  <a:txBody>
                    <a:bodyPr/>
                    <a:lstStyle/>
                    <a:p>
                      <a:pPr algn="ctr"/>
                      <a:r>
                        <a:rPr lang="en-US" sz="1800">
                          <a:latin typeface="Arial" panose="020B0604020202020204" pitchFamily="34" charset="0"/>
                          <a:cs typeface="Arial" panose="020B0604020202020204" pitchFamily="34" charset="0"/>
                        </a:rPr>
                        <a:t>[7]</a:t>
                      </a:r>
                    </a:p>
                  </a:txBody>
                  <a:tcPr/>
                </a:tc>
                <a:tc>
                  <a:txBody>
                    <a:bodyPr/>
                    <a:lstStyle/>
                    <a:p>
                      <a:pPr algn="ctr"/>
                      <a:r>
                        <a:rPr lang="en-US" sz="1800">
                          <a:latin typeface="Arial" panose="020B0604020202020204" pitchFamily="34" charset="0"/>
                          <a:cs typeface="Arial" panose="020B0604020202020204" pitchFamily="34" charset="0"/>
                        </a:rPr>
                        <a:t>[8]</a:t>
                      </a:r>
                    </a:p>
                  </a:txBody>
                  <a:tcPr/>
                </a:tc>
                <a:tc>
                  <a:txBody>
                    <a:bodyPr/>
                    <a:lstStyle/>
                    <a:p>
                      <a:pPr algn="ctr"/>
                      <a:r>
                        <a:rPr lang="en-US" sz="1800">
                          <a:latin typeface="Arial" panose="020B0604020202020204" pitchFamily="34" charset="0"/>
                          <a:cs typeface="Arial" panose="020B0604020202020204" pitchFamily="34" charset="0"/>
                        </a:rPr>
                        <a:t>[9]</a:t>
                      </a:r>
                    </a:p>
                  </a:txBody>
                  <a:tcPr/>
                </a:tc>
                <a:extLst>
                  <a:ext uri="{0D108BD9-81ED-4DB2-BD59-A6C34878D82A}">
                    <a16:rowId xmlns:a16="http://schemas.microsoft.com/office/drawing/2014/main" val="595881716"/>
                  </a:ext>
                </a:extLst>
              </a:tr>
              <a:tr h="530059">
                <a:tc>
                  <a:txBody>
                    <a:bodyPr/>
                    <a:lstStyle/>
                    <a:p>
                      <a:pPr algn="ctr"/>
                      <a:r>
                        <a:rPr lang="en-US" sz="2400" i="1">
                          <a:latin typeface="Arial" panose="020B0604020202020204" pitchFamily="34" charset="0"/>
                          <a:cs typeface="Arial" panose="020B0604020202020204" pitchFamily="34" charset="0"/>
                        </a:rPr>
                        <a:t>Data</a:t>
                      </a:r>
                    </a:p>
                  </a:txBody>
                  <a:tcPr/>
                </a:tc>
                <a:tc>
                  <a:txBody>
                    <a:bodyPr/>
                    <a:lstStyle/>
                    <a:p>
                      <a:pPr algn="ctr"/>
                      <a:r>
                        <a:rPr lang="en-US" sz="2400">
                          <a:latin typeface="Arial" panose="020B0604020202020204" pitchFamily="34" charset="0"/>
                          <a:cs typeface="Arial" panose="020B0604020202020204" pitchFamily="34" charset="0"/>
                        </a:rPr>
                        <a:t>10</a:t>
                      </a:r>
                    </a:p>
                  </a:txBody>
                  <a:tcPr/>
                </a:tc>
                <a:tc>
                  <a:txBody>
                    <a:bodyPr/>
                    <a:lstStyle/>
                    <a:p>
                      <a:pPr algn="ctr"/>
                      <a:r>
                        <a:rPr lang="en-US" sz="2400">
                          <a:latin typeface="Arial" panose="020B0604020202020204" pitchFamily="34" charset="0"/>
                          <a:cs typeface="Arial" panose="020B0604020202020204" pitchFamily="34" charset="0"/>
                        </a:rPr>
                        <a:t>20</a:t>
                      </a:r>
                    </a:p>
                  </a:txBody>
                  <a:tcPr/>
                </a:tc>
                <a:tc>
                  <a:txBody>
                    <a:bodyPr/>
                    <a:lstStyle/>
                    <a:p>
                      <a:pPr algn="ctr"/>
                      <a:r>
                        <a:rPr lang="en-US" sz="2400">
                          <a:latin typeface="Arial" panose="020B0604020202020204" pitchFamily="34" charset="0"/>
                          <a:cs typeface="Arial" panose="020B0604020202020204" pitchFamily="34" charset="0"/>
                        </a:rPr>
                        <a:t>30</a:t>
                      </a:r>
                    </a:p>
                  </a:txBody>
                  <a:tcPr/>
                </a:tc>
                <a:tc>
                  <a:txBody>
                    <a:bodyPr/>
                    <a:lstStyle/>
                    <a:p>
                      <a:pPr algn="ctr"/>
                      <a:r>
                        <a:rPr lang="en-US" sz="2400">
                          <a:latin typeface="Arial" panose="020B0604020202020204" pitchFamily="34" charset="0"/>
                          <a:cs typeface="Arial" panose="020B0604020202020204" pitchFamily="34" charset="0"/>
                        </a:rPr>
                        <a:t>40</a:t>
                      </a:r>
                    </a:p>
                  </a:txBody>
                  <a:tcPr/>
                </a:tc>
                <a:tc>
                  <a:txBody>
                    <a:bodyPr/>
                    <a:lstStyle/>
                    <a:p>
                      <a:pPr algn="ctr"/>
                      <a:r>
                        <a:rPr lang="en-US" sz="2400">
                          <a:latin typeface="Arial" panose="020B0604020202020204" pitchFamily="34" charset="0"/>
                          <a:cs typeface="Arial" panose="020B0604020202020204" pitchFamily="34" charset="0"/>
                        </a:rPr>
                        <a:t>50</a:t>
                      </a:r>
                    </a:p>
                  </a:txBody>
                  <a:tcPr>
                    <a:solidFill>
                      <a:srgbClr val="FFFF00"/>
                    </a:solidFill>
                  </a:tcPr>
                </a:tc>
                <a:tc>
                  <a:txBody>
                    <a:bodyPr/>
                    <a:lstStyle/>
                    <a:p>
                      <a:pPr algn="ctr"/>
                      <a:r>
                        <a:rPr lang="en-US" sz="2400">
                          <a:latin typeface="Arial" panose="020B0604020202020204" pitchFamily="34" charset="0"/>
                          <a:cs typeface="Arial" panose="020B0604020202020204" pitchFamily="34" charset="0"/>
                        </a:rPr>
                        <a:t>60</a:t>
                      </a:r>
                    </a:p>
                  </a:txBody>
                  <a:tcPr/>
                </a:tc>
                <a:tc>
                  <a:txBody>
                    <a:bodyPr/>
                    <a:lstStyle/>
                    <a:p>
                      <a:pPr algn="ctr"/>
                      <a:r>
                        <a:rPr lang="en-US" sz="2400">
                          <a:latin typeface="Arial" panose="020B0604020202020204" pitchFamily="34" charset="0"/>
                          <a:cs typeface="Arial" panose="020B0604020202020204" pitchFamily="34" charset="0"/>
                        </a:rPr>
                        <a:t>70</a:t>
                      </a:r>
                    </a:p>
                  </a:txBody>
                  <a:tcPr/>
                </a:tc>
                <a:tc>
                  <a:txBody>
                    <a:bodyPr/>
                    <a:lstStyle/>
                    <a:p>
                      <a:pPr algn="ctr"/>
                      <a:r>
                        <a:rPr lang="en-US" sz="2400">
                          <a:latin typeface="Arial" panose="020B0604020202020204" pitchFamily="34" charset="0"/>
                          <a:cs typeface="Arial" panose="020B0604020202020204" pitchFamily="34" charset="0"/>
                        </a:rPr>
                        <a:t>80</a:t>
                      </a:r>
                    </a:p>
                  </a:txBody>
                  <a:tcPr/>
                </a:tc>
                <a:tc>
                  <a:txBody>
                    <a:bodyPr/>
                    <a:lstStyle/>
                    <a:p>
                      <a:pPr algn="ctr"/>
                      <a:r>
                        <a:rPr lang="en-US" sz="2400">
                          <a:latin typeface="Arial" panose="020B0604020202020204" pitchFamily="34" charset="0"/>
                          <a:cs typeface="Arial" panose="020B0604020202020204" pitchFamily="34" charset="0"/>
                        </a:rPr>
                        <a:t>90</a:t>
                      </a:r>
                    </a:p>
                  </a:txBody>
                  <a:tcPr/>
                </a:tc>
                <a:tc>
                  <a:txBody>
                    <a:bodyPr/>
                    <a:lstStyle/>
                    <a:p>
                      <a:pPr algn="ctr"/>
                      <a:r>
                        <a:rPr lang="en-US" sz="2400">
                          <a:latin typeface="Arial" panose="020B0604020202020204" pitchFamily="34" charset="0"/>
                          <a:cs typeface="Arial" panose="020B0604020202020204" pitchFamily="34" charset="0"/>
                        </a:rPr>
                        <a:t>100</a:t>
                      </a:r>
                    </a:p>
                  </a:txBody>
                  <a:tcPr/>
                </a:tc>
                <a:extLst>
                  <a:ext uri="{0D108BD9-81ED-4DB2-BD59-A6C34878D82A}">
                    <a16:rowId xmlns:a16="http://schemas.microsoft.com/office/drawing/2014/main" val="2456234504"/>
                  </a:ext>
                </a:extLst>
              </a:tr>
            </a:tbl>
          </a:graphicData>
        </a:graphic>
      </p:graphicFrame>
      <p:sp>
        <p:nvSpPr>
          <p:cNvPr id="9" name="Arrow: Bent 8">
            <a:extLst>
              <a:ext uri="{FF2B5EF4-FFF2-40B4-BE49-F238E27FC236}">
                <a16:creationId xmlns:a16="http://schemas.microsoft.com/office/drawing/2014/main" id="{8A506A6D-65AE-4B54-AEAE-744ED1956A56}"/>
              </a:ext>
            </a:extLst>
          </p:cNvPr>
          <p:cNvSpPr/>
          <p:nvPr/>
        </p:nvSpPr>
        <p:spPr>
          <a:xfrm>
            <a:off x="5917475" y="935773"/>
            <a:ext cx="1080868" cy="369332"/>
          </a:xfrm>
          <a:prstGeom prst="bentArrow">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row: Bent 10">
            <a:extLst>
              <a:ext uri="{FF2B5EF4-FFF2-40B4-BE49-F238E27FC236}">
                <a16:creationId xmlns:a16="http://schemas.microsoft.com/office/drawing/2014/main" id="{BAF2F66B-F215-416C-9873-3DA1E72945FA}"/>
              </a:ext>
            </a:extLst>
          </p:cNvPr>
          <p:cNvSpPr/>
          <p:nvPr/>
        </p:nvSpPr>
        <p:spPr>
          <a:xfrm flipH="1">
            <a:off x="4264315" y="935774"/>
            <a:ext cx="1126280" cy="369332"/>
          </a:xfrm>
          <a:prstGeom prst="bentArrow">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F192B131-89CE-428B-8711-253C71763FA9}"/>
              </a:ext>
            </a:extLst>
          </p:cNvPr>
          <p:cNvSpPr txBox="1"/>
          <p:nvPr/>
        </p:nvSpPr>
        <p:spPr>
          <a:xfrm>
            <a:off x="2346359" y="716409"/>
            <a:ext cx="338554" cy="369332"/>
          </a:xfrm>
          <a:prstGeom prst="rect">
            <a:avLst/>
          </a:prstGeom>
          <a:noFill/>
        </p:spPr>
        <p:txBody>
          <a:bodyPr wrap="none" rtlCol="0">
            <a:spAutoFit/>
          </a:bodyPr>
          <a:lstStyle/>
          <a:p>
            <a:pPr algn="ctr"/>
            <a:r>
              <a:rPr lang="en-US">
                <a:latin typeface="Arial" panose="020B0604020202020204" pitchFamily="34" charset="0"/>
                <a:cs typeface="Arial" panose="020B0604020202020204" pitchFamily="34" charset="0"/>
              </a:rPr>
              <a:t>B</a:t>
            </a:r>
          </a:p>
        </p:txBody>
      </p:sp>
      <p:cxnSp>
        <p:nvCxnSpPr>
          <p:cNvPr id="13" name="Straight Arrow Connector 12">
            <a:extLst>
              <a:ext uri="{FF2B5EF4-FFF2-40B4-BE49-F238E27FC236}">
                <a16:creationId xmlns:a16="http://schemas.microsoft.com/office/drawing/2014/main" id="{9E0B33E9-4463-4E1C-A404-6DBA071C0E9E}"/>
              </a:ext>
            </a:extLst>
          </p:cNvPr>
          <p:cNvCxnSpPr>
            <a:cxnSpLocks/>
            <a:stCxn id="12" idx="2"/>
          </p:cNvCxnSpPr>
          <p:nvPr/>
        </p:nvCxnSpPr>
        <p:spPr>
          <a:xfrm flipH="1">
            <a:off x="2514180" y="1085741"/>
            <a:ext cx="1456" cy="202214"/>
          </a:xfrm>
          <a:prstGeom prst="straightConnector1">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B075AB0-E5D9-455D-A8B1-64F58FAD3240}"/>
              </a:ext>
            </a:extLst>
          </p:cNvPr>
          <p:cNvSpPr txBox="1"/>
          <p:nvPr/>
        </p:nvSpPr>
        <p:spPr>
          <a:xfrm>
            <a:off x="9398071" y="712252"/>
            <a:ext cx="338554" cy="369332"/>
          </a:xfrm>
          <a:prstGeom prst="rect">
            <a:avLst/>
          </a:prstGeom>
          <a:noFill/>
        </p:spPr>
        <p:txBody>
          <a:bodyPr wrap="none" rtlCol="0">
            <a:spAutoFit/>
          </a:bodyPr>
          <a:lstStyle/>
          <a:p>
            <a:pPr algn="ctr"/>
            <a:r>
              <a:rPr lang="en-US">
                <a:latin typeface="Arial" panose="020B0604020202020204" pitchFamily="34" charset="0"/>
                <a:cs typeface="Arial" panose="020B0604020202020204" pitchFamily="34" charset="0"/>
              </a:rPr>
              <a:t>A</a:t>
            </a:r>
          </a:p>
        </p:txBody>
      </p:sp>
      <p:sp>
        <p:nvSpPr>
          <p:cNvPr id="15" name="TextBox 14">
            <a:extLst>
              <a:ext uri="{FF2B5EF4-FFF2-40B4-BE49-F238E27FC236}">
                <a16:creationId xmlns:a16="http://schemas.microsoft.com/office/drawing/2014/main" id="{386A0EEE-107D-4CB0-A6C3-040FD782F18F}"/>
              </a:ext>
            </a:extLst>
          </p:cNvPr>
          <p:cNvSpPr txBox="1"/>
          <p:nvPr/>
        </p:nvSpPr>
        <p:spPr>
          <a:xfrm>
            <a:off x="5415947" y="707896"/>
            <a:ext cx="325730" cy="369332"/>
          </a:xfrm>
          <a:prstGeom prst="rect">
            <a:avLst/>
          </a:prstGeom>
          <a:noFill/>
        </p:spPr>
        <p:txBody>
          <a:bodyPr wrap="none" rtlCol="0">
            <a:spAutoFit/>
          </a:bodyPr>
          <a:lstStyle/>
          <a:p>
            <a:pPr algn="ctr"/>
            <a:r>
              <a:rPr lang="en-US">
                <a:latin typeface="Arial" panose="020B0604020202020204" pitchFamily="34" charset="0"/>
                <a:cs typeface="Arial" panose="020B0604020202020204" pitchFamily="34" charset="0"/>
              </a:rPr>
              <a:t>T</a:t>
            </a:r>
          </a:p>
        </p:txBody>
      </p:sp>
      <p:cxnSp>
        <p:nvCxnSpPr>
          <p:cNvPr id="16" name="Straight Arrow Connector 15">
            <a:extLst>
              <a:ext uri="{FF2B5EF4-FFF2-40B4-BE49-F238E27FC236}">
                <a16:creationId xmlns:a16="http://schemas.microsoft.com/office/drawing/2014/main" id="{77649234-E791-46D2-8326-5EE96F74E09B}"/>
              </a:ext>
            </a:extLst>
          </p:cNvPr>
          <p:cNvCxnSpPr>
            <a:cxnSpLocks/>
            <a:stCxn id="15" idx="2"/>
            <a:endCxn id="7" idx="0"/>
          </p:cNvCxnSpPr>
          <p:nvPr/>
        </p:nvCxnSpPr>
        <p:spPr>
          <a:xfrm flipH="1">
            <a:off x="5571860" y="1077228"/>
            <a:ext cx="6952" cy="210726"/>
          </a:xfrm>
          <a:prstGeom prst="straightConnector1">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CBFE20D-79DC-49B5-B578-5E93A8BABEA7}"/>
              </a:ext>
            </a:extLst>
          </p:cNvPr>
          <p:cNvCxnSpPr>
            <a:cxnSpLocks/>
            <a:stCxn id="14" idx="2"/>
          </p:cNvCxnSpPr>
          <p:nvPr/>
        </p:nvCxnSpPr>
        <p:spPr>
          <a:xfrm flipH="1">
            <a:off x="9560400" y="1081584"/>
            <a:ext cx="6948" cy="210726"/>
          </a:xfrm>
          <a:prstGeom prst="straightConnector1">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1707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153FB0C-B7B9-4126-A635-5E9A689F087A}"/>
              </a:ext>
            </a:extLst>
          </p:cNvPr>
          <p:cNvSpPr/>
          <p:nvPr/>
        </p:nvSpPr>
        <p:spPr>
          <a:xfrm>
            <a:off x="1446029" y="140728"/>
            <a:ext cx="7372567" cy="561703"/>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prstClr val="white"/>
                </a:solidFill>
                <a:effectLst/>
                <a:uLnTx/>
                <a:uFillTx/>
                <a:latin typeface="Constantia" panose="02030602050306030303" pitchFamily="18" charset="0"/>
              </a:rPr>
              <a:t>2. Pencarian BINER </a:t>
            </a:r>
            <a:r>
              <a:rPr kumimoji="0" lang="en-US" sz="3200" b="1" i="1" u="none" strike="noStrike" kern="1200" cap="none" spc="0" normalizeH="0" baseline="0" noProof="0">
                <a:ln>
                  <a:noFill/>
                </a:ln>
                <a:solidFill>
                  <a:prstClr val="white"/>
                </a:solidFill>
                <a:effectLst/>
                <a:uLnTx/>
                <a:uFillTx/>
                <a:latin typeface="Constantia" panose="02030602050306030303" pitchFamily="18" charset="0"/>
              </a:rPr>
              <a:t>(BINARY Search)</a:t>
            </a:r>
          </a:p>
        </p:txBody>
      </p:sp>
      <p:sp>
        <p:nvSpPr>
          <p:cNvPr id="5" name="TextBox 4">
            <a:extLst>
              <a:ext uri="{FF2B5EF4-FFF2-40B4-BE49-F238E27FC236}">
                <a16:creationId xmlns:a16="http://schemas.microsoft.com/office/drawing/2014/main" id="{CA3E6C39-BE94-43C1-84F7-9ED0706380C7}"/>
              </a:ext>
            </a:extLst>
          </p:cNvPr>
          <p:cNvSpPr txBox="1"/>
          <p:nvPr/>
        </p:nvSpPr>
        <p:spPr>
          <a:xfrm>
            <a:off x="255391" y="1214709"/>
            <a:ext cx="11404035" cy="52322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Contoh </a:t>
            </a:r>
            <a:r>
              <a:rPr kumimoji="0" lang="en-US" sz="280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mencari data </a:t>
            </a:r>
            <a:r>
              <a:rPr kumimoji="0" lang="en-US" sz="28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bernilai 17:</a:t>
            </a:r>
          </a:p>
        </p:txBody>
      </p:sp>
      <p:graphicFrame>
        <p:nvGraphicFramePr>
          <p:cNvPr id="4" name="Table 7">
            <a:extLst>
              <a:ext uri="{FF2B5EF4-FFF2-40B4-BE49-F238E27FC236}">
                <a16:creationId xmlns:a16="http://schemas.microsoft.com/office/drawing/2014/main" id="{5EC9DF18-5371-4AD5-908B-0EC9C593050D}"/>
              </a:ext>
            </a:extLst>
          </p:cNvPr>
          <p:cNvGraphicFramePr>
            <a:graphicFrameLocks noGrp="1"/>
          </p:cNvGraphicFramePr>
          <p:nvPr>
            <p:extLst>
              <p:ext uri="{D42A27DB-BD31-4B8C-83A1-F6EECF244321}">
                <p14:modId xmlns:p14="http://schemas.microsoft.com/office/powerpoint/2010/main" val="2885397948"/>
              </p:ext>
            </p:extLst>
          </p:nvPr>
        </p:nvGraphicFramePr>
        <p:xfrm>
          <a:off x="1945683" y="2600960"/>
          <a:ext cx="8300633" cy="828040"/>
        </p:xfrm>
        <a:graphic>
          <a:graphicData uri="http://schemas.openxmlformats.org/drawingml/2006/table">
            <a:tbl>
              <a:tblPr bandRow="1">
                <a:tableStyleId>{93296810-A885-4BE3-A3E7-6D5BEEA58F35}</a:tableStyleId>
              </a:tblPr>
              <a:tblGrid>
                <a:gridCol w="911543">
                  <a:extLst>
                    <a:ext uri="{9D8B030D-6E8A-4147-A177-3AD203B41FA5}">
                      <a16:colId xmlns:a16="http://schemas.microsoft.com/office/drawing/2014/main" val="2860833046"/>
                    </a:ext>
                  </a:extLst>
                </a:gridCol>
                <a:gridCol w="738909">
                  <a:extLst>
                    <a:ext uri="{9D8B030D-6E8A-4147-A177-3AD203B41FA5}">
                      <a16:colId xmlns:a16="http://schemas.microsoft.com/office/drawing/2014/main" val="3495440884"/>
                    </a:ext>
                  </a:extLst>
                </a:gridCol>
                <a:gridCol w="738909">
                  <a:extLst>
                    <a:ext uri="{9D8B030D-6E8A-4147-A177-3AD203B41FA5}">
                      <a16:colId xmlns:a16="http://schemas.microsoft.com/office/drawing/2014/main" val="3393583936"/>
                    </a:ext>
                  </a:extLst>
                </a:gridCol>
                <a:gridCol w="738909">
                  <a:extLst>
                    <a:ext uri="{9D8B030D-6E8A-4147-A177-3AD203B41FA5}">
                      <a16:colId xmlns:a16="http://schemas.microsoft.com/office/drawing/2014/main" val="3394442425"/>
                    </a:ext>
                  </a:extLst>
                </a:gridCol>
                <a:gridCol w="738909">
                  <a:extLst>
                    <a:ext uri="{9D8B030D-6E8A-4147-A177-3AD203B41FA5}">
                      <a16:colId xmlns:a16="http://schemas.microsoft.com/office/drawing/2014/main" val="2994148927"/>
                    </a:ext>
                  </a:extLst>
                </a:gridCol>
                <a:gridCol w="738909">
                  <a:extLst>
                    <a:ext uri="{9D8B030D-6E8A-4147-A177-3AD203B41FA5}">
                      <a16:colId xmlns:a16="http://schemas.microsoft.com/office/drawing/2014/main" val="997166188"/>
                    </a:ext>
                  </a:extLst>
                </a:gridCol>
                <a:gridCol w="738909">
                  <a:extLst>
                    <a:ext uri="{9D8B030D-6E8A-4147-A177-3AD203B41FA5}">
                      <a16:colId xmlns:a16="http://schemas.microsoft.com/office/drawing/2014/main" val="1480160322"/>
                    </a:ext>
                  </a:extLst>
                </a:gridCol>
                <a:gridCol w="738909">
                  <a:extLst>
                    <a:ext uri="{9D8B030D-6E8A-4147-A177-3AD203B41FA5}">
                      <a16:colId xmlns:a16="http://schemas.microsoft.com/office/drawing/2014/main" val="660776602"/>
                    </a:ext>
                  </a:extLst>
                </a:gridCol>
                <a:gridCol w="738909">
                  <a:extLst>
                    <a:ext uri="{9D8B030D-6E8A-4147-A177-3AD203B41FA5}">
                      <a16:colId xmlns:a16="http://schemas.microsoft.com/office/drawing/2014/main" val="3454660234"/>
                    </a:ext>
                  </a:extLst>
                </a:gridCol>
                <a:gridCol w="738909">
                  <a:extLst>
                    <a:ext uri="{9D8B030D-6E8A-4147-A177-3AD203B41FA5}">
                      <a16:colId xmlns:a16="http://schemas.microsoft.com/office/drawing/2014/main" val="148307735"/>
                    </a:ext>
                  </a:extLst>
                </a:gridCol>
                <a:gridCol w="738909">
                  <a:extLst>
                    <a:ext uri="{9D8B030D-6E8A-4147-A177-3AD203B41FA5}">
                      <a16:colId xmlns:a16="http://schemas.microsoft.com/office/drawing/2014/main" val="759619407"/>
                    </a:ext>
                  </a:extLst>
                </a:gridCol>
              </a:tblGrid>
              <a:tr h="370840">
                <a:tc>
                  <a:txBody>
                    <a:bodyPr/>
                    <a:lstStyle/>
                    <a:p>
                      <a:pPr algn="ctr"/>
                      <a:r>
                        <a:rPr lang="en-US" sz="1800" i="1">
                          <a:latin typeface="Arial" panose="020B0604020202020204" pitchFamily="34" charset="0"/>
                          <a:cs typeface="Arial" panose="020B0604020202020204" pitchFamily="34" charset="0"/>
                        </a:rPr>
                        <a:t>Index</a:t>
                      </a:r>
                    </a:p>
                  </a:txBody>
                  <a:tcPr/>
                </a:tc>
                <a:tc>
                  <a:txBody>
                    <a:bodyPr/>
                    <a:lstStyle/>
                    <a:p>
                      <a:pPr algn="ctr"/>
                      <a:r>
                        <a:rPr lang="en-US" sz="1800">
                          <a:latin typeface="Arial" panose="020B0604020202020204" pitchFamily="34" charset="0"/>
                          <a:cs typeface="Arial" panose="020B0604020202020204" pitchFamily="34" charset="0"/>
                        </a:rPr>
                        <a:t>[0]</a:t>
                      </a:r>
                    </a:p>
                  </a:txBody>
                  <a:tcPr/>
                </a:tc>
                <a:tc>
                  <a:txBody>
                    <a:bodyPr/>
                    <a:lstStyle/>
                    <a:p>
                      <a:pPr algn="ctr"/>
                      <a:r>
                        <a:rPr lang="en-US" sz="1800">
                          <a:latin typeface="Arial" panose="020B0604020202020204" pitchFamily="34" charset="0"/>
                          <a:cs typeface="Arial" panose="020B0604020202020204" pitchFamily="34" charset="0"/>
                        </a:rPr>
                        <a:t>[1]</a:t>
                      </a:r>
                    </a:p>
                  </a:txBody>
                  <a:tcPr/>
                </a:tc>
                <a:tc>
                  <a:txBody>
                    <a:bodyPr/>
                    <a:lstStyle/>
                    <a:p>
                      <a:pPr algn="ctr"/>
                      <a:r>
                        <a:rPr lang="en-US" sz="1800">
                          <a:latin typeface="Arial" panose="020B0604020202020204" pitchFamily="34" charset="0"/>
                          <a:cs typeface="Arial" panose="020B0604020202020204" pitchFamily="34" charset="0"/>
                        </a:rPr>
                        <a:t>[2]</a:t>
                      </a:r>
                    </a:p>
                  </a:txBody>
                  <a:tcPr/>
                </a:tc>
                <a:tc>
                  <a:txBody>
                    <a:bodyPr/>
                    <a:lstStyle/>
                    <a:p>
                      <a:pPr algn="ctr"/>
                      <a:r>
                        <a:rPr lang="en-US" sz="1800">
                          <a:latin typeface="Arial" panose="020B0604020202020204" pitchFamily="34" charset="0"/>
                          <a:cs typeface="Arial" panose="020B0604020202020204" pitchFamily="34" charset="0"/>
                        </a:rPr>
                        <a:t>[3]</a:t>
                      </a:r>
                    </a:p>
                  </a:txBody>
                  <a:tcPr/>
                </a:tc>
                <a:tc>
                  <a:txBody>
                    <a:bodyPr/>
                    <a:lstStyle/>
                    <a:p>
                      <a:pPr algn="ctr"/>
                      <a:r>
                        <a:rPr lang="en-US" sz="1800">
                          <a:latin typeface="Arial" panose="020B0604020202020204" pitchFamily="34" charset="0"/>
                          <a:cs typeface="Arial" panose="020B0604020202020204" pitchFamily="34" charset="0"/>
                        </a:rPr>
                        <a:t>[4]</a:t>
                      </a:r>
                    </a:p>
                  </a:txBody>
                  <a:tcPr/>
                </a:tc>
                <a:tc>
                  <a:txBody>
                    <a:bodyPr/>
                    <a:lstStyle/>
                    <a:p>
                      <a:pPr algn="ctr"/>
                      <a:r>
                        <a:rPr lang="en-US" sz="1800">
                          <a:latin typeface="Arial" panose="020B0604020202020204" pitchFamily="34" charset="0"/>
                          <a:cs typeface="Arial" panose="020B0604020202020204" pitchFamily="34" charset="0"/>
                        </a:rPr>
                        <a:t>[5]</a:t>
                      </a:r>
                    </a:p>
                  </a:txBody>
                  <a:tcPr/>
                </a:tc>
                <a:tc>
                  <a:txBody>
                    <a:bodyPr/>
                    <a:lstStyle/>
                    <a:p>
                      <a:pPr algn="ctr"/>
                      <a:r>
                        <a:rPr lang="en-US" sz="1800">
                          <a:latin typeface="Arial" panose="020B0604020202020204" pitchFamily="34" charset="0"/>
                          <a:cs typeface="Arial" panose="020B0604020202020204" pitchFamily="34" charset="0"/>
                        </a:rPr>
                        <a:t>[6]</a:t>
                      </a:r>
                    </a:p>
                  </a:txBody>
                  <a:tcPr/>
                </a:tc>
                <a:tc>
                  <a:txBody>
                    <a:bodyPr/>
                    <a:lstStyle/>
                    <a:p>
                      <a:pPr algn="ctr"/>
                      <a:r>
                        <a:rPr lang="en-US" sz="1800">
                          <a:latin typeface="Arial" panose="020B0604020202020204" pitchFamily="34" charset="0"/>
                          <a:cs typeface="Arial" panose="020B0604020202020204" pitchFamily="34" charset="0"/>
                        </a:rPr>
                        <a:t>[7]</a:t>
                      </a:r>
                    </a:p>
                  </a:txBody>
                  <a:tcPr/>
                </a:tc>
                <a:tc>
                  <a:txBody>
                    <a:bodyPr/>
                    <a:lstStyle/>
                    <a:p>
                      <a:pPr algn="ctr"/>
                      <a:r>
                        <a:rPr lang="en-US" sz="1800">
                          <a:latin typeface="Arial" panose="020B0604020202020204" pitchFamily="34" charset="0"/>
                          <a:cs typeface="Arial" panose="020B0604020202020204" pitchFamily="34" charset="0"/>
                        </a:rPr>
                        <a:t>[8]</a:t>
                      </a:r>
                    </a:p>
                  </a:txBody>
                  <a:tcPr/>
                </a:tc>
                <a:tc>
                  <a:txBody>
                    <a:bodyPr/>
                    <a:lstStyle/>
                    <a:p>
                      <a:pPr algn="ctr"/>
                      <a:r>
                        <a:rPr lang="en-US" sz="1800">
                          <a:latin typeface="Arial" panose="020B0604020202020204" pitchFamily="34" charset="0"/>
                          <a:cs typeface="Arial" panose="020B0604020202020204" pitchFamily="34" charset="0"/>
                        </a:rPr>
                        <a:t>[9]</a:t>
                      </a:r>
                    </a:p>
                  </a:txBody>
                  <a:tcPr/>
                </a:tc>
                <a:extLst>
                  <a:ext uri="{0D108BD9-81ED-4DB2-BD59-A6C34878D82A}">
                    <a16:rowId xmlns:a16="http://schemas.microsoft.com/office/drawing/2014/main" val="595881716"/>
                  </a:ext>
                </a:extLst>
              </a:tr>
              <a:tr h="370840">
                <a:tc>
                  <a:txBody>
                    <a:bodyPr/>
                    <a:lstStyle/>
                    <a:p>
                      <a:pPr algn="ctr"/>
                      <a:r>
                        <a:rPr lang="en-US" sz="2400" i="1">
                          <a:latin typeface="Arial" panose="020B0604020202020204" pitchFamily="34" charset="0"/>
                          <a:cs typeface="Arial" panose="020B0604020202020204" pitchFamily="34" charset="0"/>
                        </a:rPr>
                        <a:t>Data</a:t>
                      </a:r>
                    </a:p>
                  </a:txBody>
                  <a:tcPr/>
                </a:tc>
                <a:tc>
                  <a:txBody>
                    <a:bodyPr/>
                    <a:lstStyle/>
                    <a:p>
                      <a:pPr algn="ctr"/>
                      <a:r>
                        <a:rPr lang="en-US" sz="2400">
                          <a:latin typeface="Arial" panose="020B0604020202020204" pitchFamily="34" charset="0"/>
                          <a:cs typeface="Arial" panose="020B0604020202020204" pitchFamily="34" charset="0"/>
                        </a:rPr>
                        <a:t>10</a:t>
                      </a:r>
                    </a:p>
                  </a:txBody>
                  <a:tcPr/>
                </a:tc>
                <a:tc>
                  <a:txBody>
                    <a:bodyPr/>
                    <a:lstStyle/>
                    <a:p>
                      <a:pPr algn="ctr"/>
                      <a:r>
                        <a:rPr lang="en-US" sz="2400">
                          <a:latin typeface="Arial" panose="020B0604020202020204" pitchFamily="34" charset="0"/>
                          <a:cs typeface="Arial" panose="020B0604020202020204" pitchFamily="34" charset="0"/>
                        </a:rPr>
                        <a:t>11</a:t>
                      </a:r>
                    </a:p>
                  </a:txBody>
                  <a:tcPr/>
                </a:tc>
                <a:tc>
                  <a:txBody>
                    <a:bodyPr/>
                    <a:lstStyle/>
                    <a:p>
                      <a:pPr algn="ctr"/>
                      <a:r>
                        <a:rPr lang="en-US" sz="2400">
                          <a:latin typeface="Arial" panose="020B0604020202020204" pitchFamily="34" charset="0"/>
                          <a:cs typeface="Arial" panose="020B0604020202020204" pitchFamily="34" charset="0"/>
                        </a:rPr>
                        <a:t>12</a:t>
                      </a:r>
                    </a:p>
                  </a:txBody>
                  <a:tcPr/>
                </a:tc>
                <a:tc>
                  <a:txBody>
                    <a:bodyPr/>
                    <a:lstStyle/>
                    <a:p>
                      <a:pPr algn="ctr"/>
                      <a:r>
                        <a:rPr lang="en-US" sz="2400">
                          <a:latin typeface="Arial" panose="020B0604020202020204" pitchFamily="34" charset="0"/>
                          <a:cs typeface="Arial" panose="020B0604020202020204" pitchFamily="34" charset="0"/>
                        </a:rPr>
                        <a:t>13</a:t>
                      </a:r>
                    </a:p>
                  </a:txBody>
                  <a:tcPr/>
                </a:tc>
                <a:tc>
                  <a:txBody>
                    <a:bodyPr/>
                    <a:lstStyle/>
                    <a:p>
                      <a:pPr algn="ctr"/>
                      <a:r>
                        <a:rPr lang="en-US" sz="2400">
                          <a:latin typeface="Arial" panose="020B0604020202020204" pitchFamily="34" charset="0"/>
                          <a:cs typeface="Arial" panose="020B0604020202020204" pitchFamily="34" charset="0"/>
                        </a:rPr>
                        <a:t>14</a:t>
                      </a:r>
                    </a:p>
                  </a:txBody>
                  <a:tcPr>
                    <a:solidFill>
                      <a:srgbClr val="FFFF00"/>
                    </a:solidFill>
                  </a:tcPr>
                </a:tc>
                <a:tc>
                  <a:txBody>
                    <a:bodyPr/>
                    <a:lstStyle/>
                    <a:p>
                      <a:pPr algn="ctr"/>
                      <a:r>
                        <a:rPr lang="en-US" sz="2400">
                          <a:latin typeface="Arial" panose="020B0604020202020204" pitchFamily="34" charset="0"/>
                          <a:cs typeface="Arial" panose="020B0604020202020204" pitchFamily="34" charset="0"/>
                        </a:rPr>
                        <a:t>16</a:t>
                      </a:r>
                    </a:p>
                  </a:txBody>
                  <a:tcPr/>
                </a:tc>
                <a:tc>
                  <a:txBody>
                    <a:bodyPr/>
                    <a:lstStyle/>
                    <a:p>
                      <a:pPr algn="ctr"/>
                      <a:r>
                        <a:rPr lang="en-US" sz="2400">
                          <a:highlight>
                            <a:srgbClr val="00FFFF"/>
                          </a:highlight>
                          <a:latin typeface="Arial" panose="020B0604020202020204" pitchFamily="34" charset="0"/>
                          <a:cs typeface="Arial" panose="020B0604020202020204" pitchFamily="34" charset="0"/>
                        </a:rPr>
                        <a:t>17</a:t>
                      </a:r>
                    </a:p>
                  </a:txBody>
                  <a:tcPr/>
                </a:tc>
                <a:tc>
                  <a:txBody>
                    <a:bodyPr/>
                    <a:lstStyle/>
                    <a:p>
                      <a:pPr algn="ctr"/>
                      <a:r>
                        <a:rPr lang="en-US" sz="2400">
                          <a:latin typeface="Arial" panose="020B0604020202020204" pitchFamily="34" charset="0"/>
                          <a:cs typeface="Arial" panose="020B0604020202020204" pitchFamily="34" charset="0"/>
                        </a:rPr>
                        <a:t>18</a:t>
                      </a:r>
                    </a:p>
                  </a:txBody>
                  <a:tcPr/>
                </a:tc>
                <a:tc>
                  <a:txBody>
                    <a:bodyPr/>
                    <a:lstStyle/>
                    <a:p>
                      <a:pPr algn="ctr"/>
                      <a:r>
                        <a:rPr lang="en-US" sz="2400">
                          <a:latin typeface="Arial" panose="020B0604020202020204" pitchFamily="34" charset="0"/>
                          <a:cs typeface="Arial" panose="020B0604020202020204" pitchFamily="34" charset="0"/>
                        </a:rPr>
                        <a:t>19</a:t>
                      </a:r>
                    </a:p>
                  </a:txBody>
                  <a:tcPr/>
                </a:tc>
                <a:tc>
                  <a:txBody>
                    <a:bodyPr/>
                    <a:lstStyle/>
                    <a:p>
                      <a:pPr algn="ctr"/>
                      <a:r>
                        <a:rPr lang="en-US" sz="2400">
                          <a:latin typeface="Arial" panose="020B0604020202020204" pitchFamily="34" charset="0"/>
                          <a:cs typeface="Arial" panose="020B0604020202020204" pitchFamily="34" charset="0"/>
                        </a:rPr>
                        <a:t>20</a:t>
                      </a:r>
                    </a:p>
                  </a:txBody>
                  <a:tcPr/>
                </a:tc>
                <a:extLst>
                  <a:ext uri="{0D108BD9-81ED-4DB2-BD59-A6C34878D82A}">
                    <a16:rowId xmlns:a16="http://schemas.microsoft.com/office/drawing/2014/main" val="2456234504"/>
                  </a:ext>
                </a:extLst>
              </a:tr>
            </a:tbl>
          </a:graphicData>
        </a:graphic>
      </p:graphicFrame>
      <p:sp>
        <p:nvSpPr>
          <p:cNvPr id="6" name="TextBox 5">
            <a:extLst>
              <a:ext uri="{FF2B5EF4-FFF2-40B4-BE49-F238E27FC236}">
                <a16:creationId xmlns:a16="http://schemas.microsoft.com/office/drawing/2014/main" id="{F43594A1-CE42-4BD3-87A3-14C6F072C73B}"/>
              </a:ext>
            </a:extLst>
          </p:cNvPr>
          <p:cNvSpPr txBox="1"/>
          <p:nvPr/>
        </p:nvSpPr>
        <p:spPr>
          <a:xfrm>
            <a:off x="393982" y="3626193"/>
            <a:ext cx="11404035" cy="2292935"/>
          </a:xfrm>
          <a:prstGeom prst="rect">
            <a:avLst/>
          </a:prstGeom>
          <a:noFill/>
        </p:spPr>
        <p:txBody>
          <a:bodyPr wrap="square" rtlCol="0">
            <a:spAutoFit/>
          </a:bodyPr>
          <a:lstStyle/>
          <a:p>
            <a:pPr algn="just">
              <a:spcAft>
                <a:spcPts val="600"/>
              </a:spcAft>
            </a:pPr>
            <a:r>
              <a:rPr lang="en-US" sz="2800">
                <a:latin typeface="Arial" panose="020B0604020202020204" pitchFamily="34" charset="0"/>
                <a:cs typeface="Arial" panose="020B0604020202020204" pitchFamily="34" charset="0"/>
              </a:rPr>
              <a:t>Cara kerja pencarian biner:</a:t>
            </a:r>
          </a:p>
          <a:p>
            <a:pPr marL="514350" indent="-514350" algn="just">
              <a:spcAft>
                <a:spcPts val="600"/>
              </a:spcAft>
              <a:buFont typeface="+mj-lt"/>
              <a:buAutoNum type="arabicParenR"/>
            </a:pPr>
            <a:r>
              <a:rPr lang="en-US" sz="2000">
                <a:latin typeface="Bahnschrift Light" panose="020B0502040204020203" pitchFamily="34" charset="0"/>
                <a:cs typeface="Arial" panose="020B0604020202020204" pitchFamily="34" charset="0"/>
              </a:rPr>
              <a:t>Bagilah jumlah data menjadi 2 bagian (n/2) </a:t>
            </a:r>
            <a:r>
              <a:rPr lang="en-US" sz="2000">
                <a:latin typeface="Bahnschrift Light" panose="020B0502040204020203" pitchFamily="34" charset="0"/>
                <a:cs typeface="Arial" panose="020B0604020202020204" pitchFamily="34" charset="0"/>
                <a:sym typeface="Wingdings" panose="05000000000000000000" pitchFamily="2" charset="2"/>
              </a:rPr>
              <a:t> (10 / 2) = 5, dalam array data ke lima adalah index[4], maka T[4] adalah batas tengah, B[0] adalah batas bawah dan A[9] adalah batas atas.</a:t>
            </a:r>
          </a:p>
          <a:p>
            <a:pPr marL="514350" indent="-514350" algn="just">
              <a:spcAft>
                <a:spcPts val="600"/>
              </a:spcAft>
              <a:buFont typeface="+mj-lt"/>
              <a:buAutoNum type="arabicParenR"/>
            </a:pPr>
            <a:r>
              <a:rPr lang="en-US" sz="2000">
                <a:latin typeface="Bahnschrift Light" panose="020B0502040204020203" pitchFamily="34" charset="0"/>
                <a:cs typeface="Arial" panose="020B0604020202020204" pitchFamily="34" charset="0"/>
                <a:sym typeface="Wingdings" panose="05000000000000000000" pitchFamily="2" charset="2"/>
              </a:rPr>
              <a:t>Bandingkan nilai 17 dengan nilai T[4]  17 ≠ 14 dan 17 &gt; 14  lanjutkan pencarian kembali dengan menggeser B dan T ke arah kanan.</a:t>
            </a:r>
          </a:p>
          <a:p>
            <a:pPr marL="514350" indent="-514350" algn="just">
              <a:spcAft>
                <a:spcPts val="600"/>
              </a:spcAft>
              <a:buFont typeface="+mj-lt"/>
              <a:buAutoNum type="arabicParenR"/>
            </a:pPr>
            <a:r>
              <a:rPr lang="en-US" sz="2000">
                <a:latin typeface="Bahnschrift Light" panose="020B0502040204020203" pitchFamily="34" charset="0"/>
                <a:cs typeface="Arial" panose="020B0604020202020204" pitchFamily="34" charset="0"/>
                <a:sym typeface="Wingdings" panose="05000000000000000000" pitchFamily="2" charset="2"/>
              </a:rPr>
              <a:t>B=T[4]+1  B[5] dan T=(B+A)/2 = ([5]+[9])/2  T[7].</a:t>
            </a:r>
          </a:p>
        </p:txBody>
      </p:sp>
      <p:sp>
        <p:nvSpPr>
          <p:cNvPr id="11" name="TextBox 10">
            <a:extLst>
              <a:ext uri="{FF2B5EF4-FFF2-40B4-BE49-F238E27FC236}">
                <a16:creationId xmlns:a16="http://schemas.microsoft.com/office/drawing/2014/main" id="{1A8FE01C-D5CC-4A63-B3AD-971BDA34E236}"/>
              </a:ext>
            </a:extLst>
          </p:cNvPr>
          <p:cNvSpPr txBox="1"/>
          <p:nvPr/>
        </p:nvSpPr>
        <p:spPr>
          <a:xfrm>
            <a:off x="2329846" y="1717697"/>
            <a:ext cx="1808507" cy="707886"/>
          </a:xfrm>
          <a:prstGeom prst="rect">
            <a:avLst/>
          </a:prstGeom>
          <a:noFill/>
        </p:spPr>
        <p:txBody>
          <a:bodyPr wrap="none" rtlCol="0">
            <a:spAutoFit/>
          </a:bodyPr>
          <a:lstStyle/>
          <a:p>
            <a:pPr algn="ctr"/>
            <a:r>
              <a:rPr lang="en-US" sz="2000">
                <a:solidFill>
                  <a:schemeClr val="accent1">
                    <a:lumMod val="75000"/>
                  </a:schemeClr>
                </a:solidFill>
                <a:latin typeface="Arial" panose="020B0604020202020204" pitchFamily="34" charset="0"/>
                <a:cs typeface="Arial" panose="020B0604020202020204" pitchFamily="34" charset="0"/>
              </a:rPr>
              <a:t>B</a:t>
            </a:r>
          </a:p>
          <a:p>
            <a:pPr algn="ctr"/>
            <a:r>
              <a:rPr lang="en-US" sz="2000">
                <a:solidFill>
                  <a:schemeClr val="accent1">
                    <a:lumMod val="75000"/>
                  </a:schemeClr>
                </a:solidFill>
                <a:latin typeface="Arial" panose="020B0604020202020204" pitchFamily="34" charset="0"/>
                <a:cs typeface="Arial" panose="020B0604020202020204" pitchFamily="34" charset="0"/>
              </a:rPr>
              <a:t>(batas bawah)</a:t>
            </a:r>
          </a:p>
        </p:txBody>
      </p:sp>
      <p:cxnSp>
        <p:nvCxnSpPr>
          <p:cNvPr id="12" name="Straight Arrow Connector 11">
            <a:extLst>
              <a:ext uri="{FF2B5EF4-FFF2-40B4-BE49-F238E27FC236}">
                <a16:creationId xmlns:a16="http://schemas.microsoft.com/office/drawing/2014/main" id="{58D8F7C7-77A4-4755-B19B-42A3216E6CB8}"/>
              </a:ext>
            </a:extLst>
          </p:cNvPr>
          <p:cNvCxnSpPr>
            <a:stCxn id="11" idx="2"/>
          </p:cNvCxnSpPr>
          <p:nvPr/>
        </p:nvCxnSpPr>
        <p:spPr>
          <a:xfrm>
            <a:off x="3234100" y="2425583"/>
            <a:ext cx="1" cy="205998"/>
          </a:xfrm>
          <a:prstGeom prst="straightConnector1">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262B0BA-7555-49C7-8583-B1E9EAA81915}"/>
              </a:ext>
            </a:extLst>
          </p:cNvPr>
          <p:cNvSpPr txBox="1"/>
          <p:nvPr/>
        </p:nvSpPr>
        <p:spPr>
          <a:xfrm>
            <a:off x="9110762" y="1700278"/>
            <a:ext cx="1535997" cy="707886"/>
          </a:xfrm>
          <a:prstGeom prst="rect">
            <a:avLst/>
          </a:prstGeom>
          <a:noFill/>
        </p:spPr>
        <p:txBody>
          <a:bodyPr wrap="none" rtlCol="0">
            <a:spAutoFit/>
          </a:bodyPr>
          <a:lstStyle/>
          <a:p>
            <a:pPr algn="ctr"/>
            <a:r>
              <a:rPr lang="en-US" sz="2000">
                <a:solidFill>
                  <a:schemeClr val="accent1">
                    <a:lumMod val="75000"/>
                  </a:schemeClr>
                </a:solidFill>
                <a:latin typeface="Arial" panose="020B0604020202020204" pitchFamily="34" charset="0"/>
                <a:cs typeface="Arial" panose="020B0604020202020204" pitchFamily="34" charset="0"/>
              </a:rPr>
              <a:t>A</a:t>
            </a:r>
          </a:p>
          <a:p>
            <a:pPr algn="ctr"/>
            <a:r>
              <a:rPr lang="en-US" sz="2000">
                <a:solidFill>
                  <a:schemeClr val="accent1">
                    <a:lumMod val="75000"/>
                  </a:schemeClr>
                </a:solidFill>
                <a:latin typeface="Arial" panose="020B0604020202020204" pitchFamily="34" charset="0"/>
                <a:cs typeface="Arial" panose="020B0604020202020204" pitchFamily="34" charset="0"/>
              </a:rPr>
              <a:t>(batas atas)</a:t>
            </a:r>
          </a:p>
        </p:txBody>
      </p:sp>
      <p:cxnSp>
        <p:nvCxnSpPr>
          <p:cNvPr id="14" name="Straight Arrow Connector 13">
            <a:extLst>
              <a:ext uri="{FF2B5EF4-FFF2-40B4-BE49-F238E27FC236}">
                <a16:creationId xmlns:a16="http://schemas.microsoft.com/office/drawing/2014/main" id="{3A79789D-0A66-4C08-A830-3F8B3C9DF4CE}"/>
              </a:ext>
            </a:extLst>
          </p:cNvPr>
          <p:cNvCxnSpPr>
            <a:stCxn id="13" idx="2"/>
          </p:cNvCxnSpPr>
          <p:nvPr/>
        </p:nvCxnSpPr>
        <p:spPr>
          <a:xfrm>
            <a:off x="9878761" y="2408164"/>
            <a:ext cx="0" cy="205998"/>
          </a:xfrm>
          <a:prstGeom prst="straightConnector1">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CE9D7F8-DFAD-4C41-8EB9-8A300790C145}"/>
              </a:ext>
            </a:extLst>
          </p:cNvPr>
          <p:cNvSpPr txBox="1"/>
          <p:nvPr/>
        </p:nvSpPr>
        <p:spPr>
          <a:xfrm>
            <a:off x="5259728" y="1708985"/>
            <a:ext cx="1835759" cy="707886"/>
          </a:xfrm>
          <a:prstGeom prst="rect">
            <a:avLst/>
          </a:prstGeom>
          <a:noFill/>
        </p:spPr>
        <p:txBody>
          <a:bodyPr wrap="none" rtlCol="0">
            <a:spAutoFit/>
          </a:bodyPr>
          <a:lstStyle/>
          <a:p>
            <a:pPr algn="ctr"/>
            <a:r>
              <a:rPr lang="en-US" sz="2000">
                <a:solidFill>
                  <a:schemeClr val="accent1">
                    <a:lumMod val="75000"/>
                  </a:schemeClr>
                </a:solidFill>
                <a:latin typeface="Arial" panose="020B0604020202020204" pitchFamily="34" charset="0"/>
                <a:cs typeface="Arial" panose="020B0604020202020204" pitchFamily="34" charset="0"/>
              </a:rPr>
              <a:t>T</a:t>
            </a:r>
          </a:p>
          <a:p>
            <a:pPr algn="ctr"/>
            <a:r>
              <a:rPr lang="en-US" sz="2000">
                <a:solidFill>
                  <a:schemeClr val="accent1">
                    <a:lumMod val="75000"/>
                  </a:schemeClr>
                </a:solidFill>
                <a:latin typeface="Arial" panose="020B0604020202020204" pitchFamily="34" charset="0"/>
                <a:cs typeface="Arial" panose="020B0604020202020204" pitchFamily="34" charset="0"/>
              </a:rPr>
              <a:t>(batas tengah)</a:t>
            </a:r>
          </a:p>
        </p:txBody>
      </p:sp>
      <p:cxnSp>
        <p:nvCxnSpPr>
          <p:cNvPr id="16" name="Straight Arrow Connector 15">
            <a:extLst>
              <a:ext uri="{FF2B5EF4-FFF2-40B4-BE49-F238E27FC236}">
                <a16:creationId xmlns:a16="http://schemas.microsoft.com/office/drawing/2014/main" id="{A1199581-D384-4B88-9FFB-8687A28DD541}"/>
              </a:ext>
            </a:extLst>
          </p:cNvPr>
          <p:cNvCxnSpPr>
            <a:stCxn id="15" idx="2"/>
          </p:cNvCxnSpPr>
          <p:nvPr/>
        </p:nvCxnSpPr>
        <p:spPr>
          <a:xfrm>
            <a:off x="6177608" y="2416871"/>
            <a:ext cx="0" cy="205998"/>
          </a:xfrm>
          <a:prstGeom prst="straightConnector1">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6153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153FB0C-B7B9-4126-A635-5E9A689F087A}"/>
              </a:ext>
            </a:extLst>
          </p:cNvPr>
          <p:cNvSpPr/>
          <p:nvPr/>
        </p:nvSpPr>
        <p:spPr>
          <a:xfrm>
            <a:off x="1562987" y="163593"/>
            <a:ext cx="7330037" cy="561703"/>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prstClr val="white"/>
                </a:solidFill>
                <a:effectLst/>
                <a:uLnTx/>
                <a:uFillTx/>
                <a:latin typeface="Constantia" panose="02030602050306030303" pitchFamily="18" charset="0"/>
              </a:rPr>
              <a:t>2. Pencarian BINER </a:t>
            </a:r>
            <a:r>
              <a:rPr kumimoji="0" lang="en-US" sz="3200" b="1" i="1" u="none" strike="noStrike" kern="1200" cap="none" spc="0" normalizeH="0" baseline="0" noProof="0">
                <a:ln>
                  <a:noFill/>
                </a:ln>
                <a:solidFill>
                  <a:prstClr val="white"/>
                </a:solidFill>
                <a:effectLst/>
                <a:uLnTx/>
                <a:uFillTx/>
                <a:latin typeface="Constantia" panose="02030602050306030303" pitchFamily="18" charset="0"/>
              </a:rPr>
              <a:t>(BINARY Search)</a:t>
            </a:r>
          </a:p>
        </p:txBody>
      </p:sp>
      <p:graphicFrame>
        <p:nvGraphicFramePr>
          <p:cNvPr id="4" name="Table 7">
            <a:extLst>
              <a:ext uri="{FF2B5EF4-FFF2-40B4-BE49-F238E27FC236}">
                <a16:creationId xmlns:a16="http://schemas.microsoft.com/office/drawing/2014/main" id="{5EC9DF18-5371-4AD5-908B-0EC9C593050D}"/>
              </a:ext>
            </a:extLst>
          </p:cNvPr>
          <p:cNvGraphicFramePr>
            <a:graphicFrameLocks noGrp="1"/>
          </p:cNvGraphicFramePr>
          <p:nvPr>
            <p:extLst>
              <p:ext uri="{D42A27DB-BD31-4B8C-83A1-F6EECF244321}">
                <p14:modId xmlns:p14="http://schemas.microsoft.com/office/powerpoint/2010/main" val="2894006660"/>
              </p:ext>
            </p:extLst>
          </p:nvPr>
        </p:nvGraphicFramePr>
        <p:xfrm>
          <a:off x="1945683" y="2574263"/>
          <a:ext cx="8300633" cy="828040"/>
        </p:xfrm>
        <a:graphic>
          <a:graphicData uri="http://schemas.openxmlformats.org/drawingml/2006/table">
            <a:tbl>
              <a:tblPr bandRow="1">
                <a:tableStyleId>{93296810-A885-4BE3-A3E7-6D5BEEA58F35}</a:tableStyleId>
              </a:tblPr>
              <a:tblGrid>
                <a:gridCol w="911543">
                  <a:extLst>
                    <a:ext uri="{9D8B030D-6E8A-4147-A177-3AD203B41FA5}">
                      <a16:colId xmlns:a16="http://schemas.microsoft.com/office/drawing/2014/main" val="2860833046"/>
                    </a:ext>
                  </a:extLst>
                </a:gridCol>
                <a:gridCol w="738909">
                  <a:extLst>
                    <a:ext uri="{9D8B030D-6E8A-4147-A177-3AD203B41FA5}">
                      <a16:colId xmlns:a16="http://schemas.microsoft.com/office/drawing/2014/main" val="3495440884"/>
                    </a:ext>
                  </a:extLst>
                </a:gridCol>
                <a:gridCol w="738909">
                  <a:extLst>
                    <a:ext uri="{9D8B030D-6E8A-4147-A177-3AD203B41FA5}">
                      <a16:colId xmlns:a16="http://schemas.microsoft.com/office/drawing/2014/main" val="3393583936"/>
                    </a:ext>
                  </a:extLst>
                </a:gridCol>
                <a:gridCol w="738909">
                  <a:extLst>
                    <a:ext uri="{9D8B030D-6E8A-4147-A177-3AD203B41FA5}">
                      <a16:colId xmlns:a16="http://schemas.microsoft.com/office/drawing/2014/main" val="3394442425"/>
                    </a:ext>
                  </a:extLst>
                </a:gridCol>
                <a:gridCol w="738909">
                  <a:extLst>
                    <a:ext uri="{9D8B030D-6E8A-4147-A177-3AD203B41FA5}">
                      <a16:colId xmlns:a16="http://schemas.microsoft.com/office/drawing/2014/main" val="2994148927"/>
                    </a:ext>
                  </a:extLst>
                </a:gridCol>
                <a:gridCol w="738909">
                  <a:extLst>
                    <a:ext uri="{9D8B030D-6E8A-4147-A177-3AD203B41FA5}">
                      <a16:colId xmlns:a16="http://schemas.microsoft.com/office/drawing/2014/main" val="997166188"/>
                    </a:ext>
                  </a:extLst>
                </a:gridCol>
                <a:gridCol w="738909">
                  <a:extLst>
                    <a:ext uri="{9D8B030D-6E8A-4147-A177-3AD203B41FA5}">
                      <a16:colId xmlns:a16="http://schemas.microsoft.com/office/drawing/2014/main" val="1480160322"/>
                    </a:ext>
                  </a:extLst>
                </a:gridCol>
                <a:gridCol w="738909">
                  <a:extLst>
                    <a:ext uri="{9D8B030D-6E8A-4147-A177-3AD203B41FA5}">
                      <a16:colId xmlns:a16="http://schemas.microsoft.com/office/drawing/2014/main" val="660776602"/>
                    </a:ext>
                  </a:extLst>
                </a:gridCol>
                <a:gridCol w="738909">
                  <a:extLst>
                    <a:ext uri="{9D8B030D-6E8A-4147-A177-3AD203B41FA5}">
                      <a16:colId xmlns:a16="http://schemas.microsoft.com/office/drawing/2014/main" val="3454660234"/>
                    </a:ext>
                  </a:extLst>
                </a:gridCol>
                <a:gridCol w="738909">
                  <a:extLst>
                    <a:ext uri="{9D8B030D-6E8A-4147-A177-3AD203B41FA5}">
                      <a16:colId xmlns:a16="http://schemas.microsoft.com/office/drawing/2014/main" val="148307735"/>
                    </a:ext>
                  </a:extLst>
                </a:gridCol>
                <a:gridCol w="738909">
                  <a:extLst>
                    <a:ext uri="{9D8B030D-6E8A-4147-A177-3AD203B41FA5}">
                      <a16:colId xmlns:a16="http://schemas.microsoft.com/office/drawing/2014/main" val="759619407"/>
                    </a:ext>
                  </a:extLst>
                </a:gridCol>
              </a:tblGrid>
              <a:tr h="370840">
                <a:tc>
                  <a:txBody>
                    <a:bodyPr/>
                    <a:lstStyle/>
                    <a:p>
                      <a:pPr algn="ctr"/>
                      <a:r>
                        <a:rPr lang="en-US" sz="1800" i="1">
                          <a:latin typeface="Arial" panose="020B0604020202020204" pitchFamily="34" charset="0"/>
                          <a:cs typeface="Arial" panose="020B0604020202020204" pitchFamily="34" charset="0"/>
                        </a:rPr>
                        <a:t>Index</a:t>
                      </a:r>
                    </a:p>
                  </a:txBody>
                  <a:tcPr/>
                </a:tc>
                <a:tc>
                  <a:txBody>
                    <a:bodyPr/>
                    <a:lstStyle/>
                    <a:p>
                      <a:pPr algn="ctr"/>
                      <a:r>
                        <a:rPr lang="en-US" sz="1800">
                          <a:latin typeface="Arial" panose="020B0604020202020204" pitchFamily="34" charset="0"/>
                          <a:cs typeface="Arial" panose="020B0604020202020204" pitchFamily="34" charset="0"/>
                        </a:rPr>
                        <a:t>[0]</a:t>
                      </a:r>
                    </a:p>
                  </a:txBody>
                  <a:tcPr/>
                </a:tc>
                <a:tc>
                  <a:txBody>
                    <a:bodyPr/>
                    <a:lstStyle/>
                    <a:p>
                      <a:pPr algn="ctr"/>
                      <a:r>
                        <a:rPr lang="en-US" sz="1800">
                          <a:latin typeface="Arial" panose="020B0604020202020204" pitchFamily="34" charset="0"/>
                          <a:cs typeface="Arial" panose="020B0604020202020204" pitchFamily="34" charset="0"/>
                        </a:rPr>
                        <a:t>[1]</a:t>
                      </a:r>
                    </a:p>
                  </a:txBody>
                  <a:tcPr/>
                </a:tc>
                <a:tc>
                  <a:txBody>
                    <a:bodyPr/>
                    <a:lstStyle/>
                    <a:p>
                      <a:pPr algn="ctr"/>
                      <a:r>
                        <a:rPr lang="en-US" sz="1800">
                          <a:latin typeface="Arial" panose="020B0604020202020204" pitchFamily="34" charset="0"/>
                          <a:cs typeface="Arial" panose="020B0604020202020204" pitchFamily="34" charset="0"/>
                        </a:rPr>
                        <a:t>[2]</a:t>
                      </a:r>
                    </a:p>
                  </a:txBody>
                  <a:tcPr/>
                </a:tc>
                <a:tc>
                  <a:txBody>
                    <a:bodyPr/>
                    <a:lstStyle/>
                    <a:p>
                      <a:pPr algn="ctr"/>
                      <a:r>
                        <a:rPr lang="en-US" sz="1800">
                          <a:latin typeface="Arial" panose="020B0604020202020204" pitchFamily="34" charset="0"/>
                          <a:cs typeface="Arial" panose="020B0604020202020204" pitchFamily="34" charset="0"/>
                        </a:rPr>
                        <a:t>[3]</a:t>
                      </a:r>
                    </a:p>
                  </a:txBody>
                  <a:tcPr/>
                </a:tc>
                <a:tc>
                  <a:txBody>
                    <a:bodyPr/>
                    <a:lstStyle/>
                    <a:p>
                      <a:pPr algn="ctr"/>
                      <a:r>
                        <a:rPr lang="en-US" sz="1800">
                          <a:latin typeface="Arial" panose="020B0604020202020204" pitchFamily="34" charset="0"/>
                          <a:cs typeface="Arial" panose="020B0604020202020204" pitchFamily="34" charset="0"/>
                        </a:rPr>
                        <a:t>[4]</a:t>
                      </a:r>
                    </a:p>
                  </a:txBody>
                  <a:tcPr/>
                </a:tc>
                <a:tc>
                  <a:txBody>
                    <a:bodyPr/>
                    <a:lstStyle/>
                    <a:p>
                      <a:pPr algn="ctr"/>
                      <a:r>
                        <a:rPr lang="en-US" sz="1800">
                          <a:latin typeface="Arial" panose="020B0604020202020204" pitchFamily="34" charset="0"/>
                          <a:cs typeface="Arial" panose="020B0604020202020204" pitchFamily="34" charset="0"/>
                        </a:rPr>
                        <a:t>[5]</a:t>
                      </a:r>
                    </a:p>
                  </a:txBody>
                  <a:tcPr/>
                </a:tc>
                <a:tc>
                  <a:txBody>
                    <a:bodyPr/>
                    <a:lstStyle/>
                    <a:p>
                      <a:pPr algn="ctr"/>
                      <a:r>
                        <a:rPr lang="en-US" sz="1800">
                          <a:latin typeface="Arial" panose="020B0604020202020204" pitchFamily="34" charset="0"/>
                          <a:cs typeface="Arial" panose="020B0604020202020204" pitchFamily="34" charset="0"/>
                        </a:rPr>
                        <a:t>[6]</a:t>
                      </a:r>
                    </a:p>
                  </a:txBody>
                  <a:tcPr/>
                </a:tc>
                <a:tc>
                  <a:txBody>
                    <a:bodyPr/>
                    <a:lstStyle/>
                    <a:p>
                      <a:pPr algn="ctr"/>
                      <a:r>
                        <a:rPr lang="en-US" sz="1800">
                          <a:latin typeface="Arial" panose="020B0604020202020204" pitchFamily="34" charset="0"/>
                          <a:cs typeface="Arial" panose="020B0604020202020204" pitchFamily="34" charset="0"/>
                        </a:rPr>
                        <a:t>[7]</a:t>
                      </a:r>
                    </a:p>
                  </a:txBody>
                  <a:tcPr/>
                </a:tc>
                <a:tc>
                  <a:txBody>
                    <a:bodyPr/>
                    <a:lstStyle/>
                    <a:p>
                      <a:pPr algn="ctr"/>
                      <a:r>
                        <a:rPr lang="en-US" sz="1800">
                          <a:latin typeface="Arial" panose="020B0604020202020204" pitchFamily="34" charset="0"/>
                          <a:cs typeface="Arial" panose="020B0604020202020204" pitchFamily="34" charset="0"/>
                        </a:rPr>
                        <a:t>[8]</a:t>
                      </a:r>
                    </a:p>
                  </a:txBody>
                  <a:tcPr/>
                </a:tc>
                <a:tc>
                  <a:txBody>
                    <a:bodyPr/>
                    <a:lstStyle/>
                    <a:p>
                      <a:pPr algn="ctr"/>
                      <a:r>
                        <a:rPr lang="en-US" sz="1800">
                          <a:latin typeface="Arial" panose="020B0604020202020204" pitchFamily="34" charset="0"/>
                          <a:cs typeface="Arial" panose="020B0604020202020204" pitchFamily="34" charset="0"/>
                        </a:rPr>
                        <a:t>[9]</a:t>
                      </a:r>
                    </a:p>
                  </a:txBody>
                  <a:tcPr/>
                </a:tc>
                <a:extLst>
                  <a:ext uri="{0D108BD9-81ED-4DB2-BD59-A6C34878D82A}">
                    <a16:rowId xmlns:a16="http://schemas.microsoft.com/office/drawing/2014/main" val="595881716"/>
                  </a:ext>
                </a:extLst>
              </a:tr>
              <a:tr h="370840">
                <a:tc>
                  <a:txBody>
                    <a:bodyPr/>
                    <a:lstStyle/>
                    <a:p>
                      <a:pPr algn="ctr"/>
                      <a:r>
                        <a:rPr lang="en-US" sz="2400" i="1">
                          <a:latin typeface="Arial" panose="020B0604020202020204" pitchFamily="34" charset="0"/>
                          <a:cs typeface="Arial" panose="020B0604020202020204" pitchFamily="34" charset="0"/>
                        </a:rPr>
                        <a:t>Data</a:t>
                      </a:r>
                    </a:p>
                  </a:txBody>
                  <a:tcPr/>
                </a:tc>
                <a:tc>
                  <a:txBody>
                    <a:bodyPr/>
                    <a:lstStyle/>
                    <a:p>
                      <a:pPr algn="ctr"/>
                      <a:r>
                        <a:rPr lang="en-US" sz="2400">
                          <a:latin typeface="Arial" panose="020B0604020202020204" pitchFamily="34" charset="0"/>
                          <a:cs typeface="Arial" panose="020B0604020202020204" pitchFamily="34" charset="0"/>
                        </a:rPr>
                        <a:t>10</a:t>
                      </a:r>
                    </a:p>
                  </a:txBody>
                  <a:tcPr>
                    <a:solidFill>
                      <a:schemeClr val="bg1">
                        <a:lumMod val="50000"/>
                      </a:schemeClr>
                    </a:solidFill>
                  </a:tcPr>
                </a:tc>
                <a:tc>
                  <a:txBody>
                    <a:bodyPr/>
                    <a:lstStyle/>
                    <a:p>
                      <a:pPr algn="ctr"/>
                      <a:r>
                        <a:rPr lang="en-US" sz="2400">
                          <a:latin typeface="Arial" panose="020B0604020202020204" pitchFamily="34" charset="0"/>
                          <a:cs typeface="Arial" panose="020B0604020202020204" pitchFamily="34" charset="0"/>
                        </a:rPr>
                        <a:t>11</a:t>
                      </a:r>
                    </a:p>
                  </a:txBody>
                  <a:tcPr>
                    <a:solidFill>
                      <a:schemeClr val="bg1">
                        <a:lumMod val="50000"/>
                      </a:schemeClr>
                    </a:solidFill>
                  </a:tcPr>
                </a:tc>
                <a:tc>
                  <a:txBody>
                    <a:bodyPr/>
                    <a:lstStyle/>
                    <a:p>
                      <a:pPr algn="ctr"/>
                      <a:r>
                        <a:rPr lang="en-US" sz="2400">
                          <a:latin typeface="Arial" panose="020B0604020202020204" pitchFamily="34" charset="0"/>
                          <a:cs typeface="Arial" panose="020B0604020202020204" pitchFamily="34" charset="0"/>
                        </a:rPr>
                        <a:t>12</a:t>
                      </a:r>
                    </a:p>
                  </a:txBody>
                  <a:tcPr>
                    <a:solidFill>
                      <a:schemeClr val="bg1">
                        <a:lumMod val="50000"/>
                      </a:schemeClr>
                    </a:solidFill>
                  </a:tcPr>
                </a:tc>
                <a:tc>
                  <a:txBody>
                    <a:bodyPr/>
                    <a:lstStyle/>
                    <a:p>
                      <a:pPr algn="ctr"/>
                      <a:r>
                        <a:rPr lang="en-US" sz="2400">
                          <a:latin typeface="Arial" panose="020B0604020202020204" pitchFamily="34" charset="0"/>
                          <a:cs typeface="Arial" panose="020B0604020202020204" pitchFamily="34" charset="0"/>
                        </a:rPr>
                        <a:t>13</a:t>
                      </a:r>
                    </a:p>
                  </a:txBody>
                  <a:tcPr>
                    <a:solidFill>
                      <a:schemeClr val="bg1">
                        <a:lumMod val="50000"/>
                      </a:schemeClr>
                    </a:solidFill>
                  </a:tcPr>
                </a:tc>
                <a:tc>
                  <a:txBody>
                    <a:bodyPr/>
                    <a:lstStyle/>
                    <a:p>
                      <a:pPr algn="ctr"/>
                      <a:r>
                        <a:rPr lang="en-US" sz="2400">
                          <a:latin typeface="Arial" panose="020B0604020202020204" pitchFamily="34" charset="0"/>
                          <a:cs typeface="Arial" panose="020B0604020202020204" pitchFamily="34" charset="0"/>
                        </a:rPr>
                        <a:t>14</a:t>
                      </a:r>
                    </a:p>
                  </a:txBody>
                  <a:tcPr>
                    <a:solidFill>
                      <a:schemeClr val="bg1">
                        <a:lumMod val="50000"/>
                      </a:schemeClr>
                    </a:solidFill>
                  </a:tcPr>
                </a:tc>
                <a:tc>
                  <a:txBody>
                    <a:bodyPr/>
                    <a:lstStyle/>
                    <a:p>
                      <a:pPr algn="ctr"/>
                      <a:r>
                        <a:rPr lang="en-US" sz="2400">
                          <a:latin typeface="Arial" panose="020B0604020202020204" pitchFamily="34" charset="0"/>
                          <a:cs typeface="Arial" panose="020B0604020202020204" pitchFamily="34" charset="0"/>
                        </a:rPr>
                        <a:t>16</a:t>
                      </a:r>
                    </a:p>
                  </a:txBody>
                  <a:tcPr/>
                </a:tc>
                <a:tc>
                  <a:txBody>
                    <a:bodyPr/>
                    <a:lstStyle/>
                    <a:p>
                      <a:pPr algn="ctr"/>
                      <a:r>
                        <a:rPr lang="en-US" sz="2400">
                          <a:highlight>
                            <a:srgbClr val="00FFFF"/>
                          </a:highlight>
                          <a:latin typeface="Arial" panose="020B0604020202020204" pitchFamily="34" charset="0"/>
                          <a:cs typeface="Arial" panose="020B0604020202020204" pitchFamily="34" charset="0"/>
                        </a:rPr>
                        <a:t>17</a:t>
                      </a:r>
                    </a:p>
                  </a:txBody>
                  <a:tcPr/>
                </a:tc>
                <a:tc>
                  <a:txBody>
                    <a:bodyPr/>
                    <a:lstStyle/>
                    <a:p>
                      <a:pPr algn="ctr"/>
                      <a:r>
                        <a:rPr lang="en-US" sz="2400">
                          <a:latin typeface="Arial" panose="020B0604020202020204" pitchFamily="34" charset="0"/>
                          <a:cs typeface="Arial" panose="020B0604020202020204" pitchFamily="34" charset="0"/>
                        </a:rPr>
                        <a:t>18</a:t>
                      </a:r>
                    </a:p>
                  </a:txBody>
                  <a:tcPr>
                    <a:solidFill>
                      <a:srgbClr val="FFFF00"/>
                    </a:solidFill>
                  </a:tcPr>
                </a:tc>
                <a:tc>
                  <a:txBody>
                    <a:bodyPr/>
                    <a:lstStyle/>
                    <a:p>
                      <a:pPr algn="ctr"/>
                      <a:r>
                        <a:rPr lang="en-US" sz="2400">
                          <a:latin typeface="Arial" panose="020B0604020202020204" pitchFamily="34" charset="0"/>
                          <a:cs typeface="Arial" panose="020B0604020202020204" pitchFamily="34" charset="0"/>
                        </a:rPr>
                        <a:t>19</a:t>
                      </a:r>
                    </a:p>
                  </a:txBody>
                  <a:tcPr/>
                </a:tc>
                <a:tc>
                  <a:txBody>
                    <a:bodyPr/>
                    <a:lstStyle/>
                    <a:p>
                      <a:pPr algn="ctr"/>
                      <a:r>
                        <a:rPr lang="en-US" sz="2400">
                          <a:latin typeface="Arial" panose="020B0604020202020204" pitchFamily="34" charset="0"/>
                          <a:cs typeface="Arial" panose="020B0604020202020204" pitchFamily="34" charset="0"/>
                        </a:rPr>
                        <a:t>20</a:t>
                      </a:r>
                    </a:p>
                  </a:txBody>
                  <a:tcPr/>
                </a:tc>
                <a:extLst>
                  <a:ext uri="{0D108BD9-81ED-4DB2-BD59-A6C34878D82A}">
                    <a16:rowId xmlns:a16="http://schemas.microsoft.com/office/drawing/2014/main" val="2456234504"/>
                  </a:ext>
                </a:extLst>
              </a:tr>
            </a:tbl>
          </a:graphicData>
        </a:graphic>
      </p:graphicFrame>
      <p:sp>
        <p:nvSpPr>
          <p:cNvPr id="6" name="TextBox 5">
            <a:extLst>
              <a:ext uri="{FF2B5EF4-FFF2-40B4-BE49-F238E27FC236}">
                <a16:creationId xmlns:a16="http://schemas.microsoft.com/office/drawing/2014/main" id="{F43594A1-CE42-4BD3-87A3-14C6F072C73B}"/>
              </a:ext>
            </a:extLst>
          </p:cNvPr>
          <p:cNvSpPr txBox="1"/>
          <p:nvPr/>
        </p:nvSpPr>
        <p:spPr>
          <a:xfrm>
            <a:off x="393981" y="4064108"/>
            <a:ext cx="11404035" cy="1723549"/>
          </a:xfrm>
          <a:prstGeom prst="rect">
            <a:avLst/>
          </a:prstGeom>
          <a:noFill/>
        </p:spPr>
        <p:txBody>
          <a:bodyPr wrap="square" rtlCol="0">
            <a:spAutoFit/>
          </a:bodyPr>
          <a:lstStyle/>
          <a:p>
            <a:pPr marL="514350" marR="0" lvl="0" indent="-514350" algn="l" defTabSz="914400" rtl="0" eaLnBrk="1" fontAlgn="auto" latinLnBrk="0" hangingPunct="1">
              <a:lnSpc>
                <a:spcPct val="100000"/>
              </a:lnSpc>
              <a:spcBef>
                <a:spcPts val="0"/>
              </a:spcBef>
              <a:spcAft>
                <a:spcPts val="600"/>
              </a:spcAft>
              <a:buClrTx/>
              <a:buSzTx/>
              <a:buFont typeface="+mj-lt"/>
              <a:buAutoNum type="arabicParenR" startAt="4"/>
              <a:tabLst/>
              <a:defRPr/>
            </a:pPr>
            <a:r>
              <a:rPr kumimoji="0" lang="en-US" sz="2400" b="0" i="0" u="none" strike="noStrike" kern="1200" cap="none" spc="0" normalizeH="0" baseline="0" noProof="0">
                <a:ln>
                  <a:noFill/>
                </a:ln>
                <a:solidFill>
                  <a:prstClr val="black"/>
                </a:solidFill>
                <a:effectLst/>
                <a:uLnTx/>
                <a:uFillTx/>
                <a:latin typeface="Bahnschrift Light" panose="020B0502040204020203" pitchFamily="34" charset="0"/>
                <a:cs typeface="Arial" panose="020B0604020202020204" pitchFamily="34" charset="0"/>
              </a:rPr>
              <a:t>Data array yang digunakan saat ini, index[5] s.d. index[9] </a:t>
            </a:r>
            <a:r>
              <a:rPr kumimoji="0" lang="en-US" sz="2400" b="0" i="0" u="none" strike="noStrike" kern="1200" cap="none" spc="0" normalizeH="0" baseline="0" noProof="0">
                <a:ln>
                  <a:noFill/>
                </a:ln>
                <a:solidFill>
                  <a:prstClr val="black"/>
                </a:solidFill>
                <a:effectLst/>
                <a:uLnTx/>
                <a:uFillTx/>
                <a:latin typeface="Bahnschrift Light" panose="020B0502040204020203" pitchFamily="34" charset="0"/>
                <a:cs typeface="Arial" panose="020B0604020202020204" pitchFamily="34" charset="0"/>
                <a:sym typeface="Wingdings" panose="05000000000000000000" pitchFamily="2" charset="2"/>
              </a:rPr>
              <a:t> </a:t>
            </a:r>
            <a:r>
              <a:rPr kumimoji="0" lang="en-US" sz="2400" b="0" i="0" u="none" strike="noStrike" kern="1200" cap="none" spc="0" normalizeH="0" baseline="0" noProof="0">
                <a:ln>
                  <a:noFill/>
                </a:ln>
                <a:solidFill>
                  <a:prstClr val="black"/>
                </a:solidFill>
                <a:effectLst/>
                <a:uLnTx/>
                <a:uFillTx/>
                <a:latin typeface="Bahnschrift Light" panose="020B0502040204020203" pitchFamily="34" charset="0"/>
                <a:cs typeface="Arial" panose="020B0604020202020204" pitchFamily="34" charset="0"/>
              </a:rPr>
              <a:t>B[5], T[7] dan A[9].</a:t>
            </a:r>
          </a:p>
          <a:p>
            <a:pPr marL="514350" marR="0" lvl="0" indent="-514350" algn="l" defTabSz="914400" rtl="0" eaLnBrk="1" fontAlgn="auto" latinLnBrk="0" hangingPunct="1">
              <a:lnSpc>
                <a:spcPct val="100000"/>
              </a:lnSpc>
              <a:spcBef>
                <a:spcPts val="0"/>
              </a:spcBef>
              <a:spcAft>
                <a:spcPts val="600"/>
              </a:spcAft>
              <a:buClrTx/>
              <a:buSzTx/>
              <a:buFont typeface="+mj-lt"/>
              <a:buAutoNum type="arabicParenR" startAt="4"/>
              <a:tabLst/>
              <a:defRPr/>
            </a:pPr>
            <a:r>
              <a:rPr lang="en-US" sz="2400">
                <a:solidFill>
                  <a:prstClr val="black"/>
                </a:solidFill>
                <a:latin typeface="Bahnschrift Light" panose="020B0502040204020203" pitchFamily="34" charset="0"/>
                <a:cs typeface="Arial" panose="020B0604020202020204" pitchFamily="34" charset="0"/>
                <a:sym typeface="Wingdings" panose="05000000000000000000" pitchFamily="2" charset="2"/>
              </a:rPr>
              <a:t>Bandingkan nilai 17 dengan nilai T[7]  17 </a:t>
            </a:r>
            <a:r>
              <a:rPr kumimoji="0" lang="en-US" sz="2400" b="0" i="0" u="none" strike="noStrike" kern="1200" cap="none" spc="0" normalizeH="0" baseline="0" noProof="0">
                <a:ln>
                  <a:noFill/>
                </a:ln>
                <a:solidFill>
                  <a:prstClr val="black"/>
                </a:solidFill>
                <a:effectLst/>
                <a:uLnTx/>
                <a:uFillTx/>
                <a:latin typeface="Bahnschrift Light" panose="020B0502040204020203" pitchFamily="34" charset="0"/>
                <a:cs typeface="Arial" panose="020B0604020202020204" pitchFamily="34" charset="0"/>
                <a:sym typeface="Wingdings" panose="05000000000000000000" pitchFamily="2" charset="2"/>
              </a:rPr>
              <a:t>≠ 18 dan 17 &lt; 18  lanjutkan pencarian kembali dengan menggeser A dan T ke arah kiri.</a:t>
            </a:r>
            <a:endParaRPr lang="en-US" sz="2400">
              <a:solidFill>
                <a:prstClr val="black"/>
              </a:solidFill>
              <a:latin typeface="Bahnschrift Light" panose="020B0502040204020203" pitchFamily="34" charset="0"/>
              <a:cs typeface="Arial" panose="020B0604020202020204" pitchFamily="34" charset="0"/>
              <a:sym typeface="Wingdings" panose="05000000000000000000" pitchFamily="2" charset="2"/>
            </a:endParaRPr>
          </a:p>
          <a:p>
            <a:pPr marL="514350" marR="0" lvl="0" indent="-514350" algn="l" defTabSz="914400" rtl="0" eaLnBrk="1" fontAlgn="auto" latinLnBrk="0" hangingPunct="1">
              <a:lnSpc>
                <a:spcPct val="100000"/>
              </a:lnSpc>
              <a:spcBef>
                <a:spcPts val="0"/>
              </a:spcBef>
              <a:spcAft>
                <a:spcPts val="600"/>
              </a:spcAft>
              <a:buClrTx/>
              <a:buSzTx/>
              <a:buFont typeface="+mj-lt"/>
              <a:buAutoNum type="arabicParenR" startAt="4"/>
              <a:tabLst/>
              <a:defRPr/>
            </a:pPr>
            <a:r>
              <a:rPr lang="en-US" sz="2400">
                <a:solidFill>
                  <a:prstClr val="black"/>
                </a:solidFill>
                <a:latin typeface="Bahnschrift Light" panose="020B0502040204020203" pitchFamily="34" charset="0"/>
                <a:cs typeface="Arial" panose="020B0604020202020204" pitchFamily="34" charset="0"/>
                <a:sym typeface="Wingdings" panose="05000000000000000000" pitchFamily="2" charset="2"/>
              </a:rPr>
              <a:t>A=T[7]-1  A[6] dan T=(B+A)/2 = ([5]+[6])/2  T[5]</a:t>
            </a:r>
          </a:p>
        </p:txBody>
      </p:sp>
      <p:sp>
        <p:nvSpPr>
          <p:cNvPr id="11" name="TextBox 10">
            <a:extLst>
              <a:ext uri="{FF2B5EF4-FFF2-40B4-BE49-F238E27FC236}">
                <a16:creationId xmlns:a16="http://schemas.microsoft.com/office/drawing/2014/main" id="{1A8FE01C-D5CC-4A63-B3AD-971BDA34E236}"/>
              </a:ext>
            </a:extLst>
          </p:cNvPr>
          <p:cNvSpPr txBox="1"/>
          <p:nvPr/>
        </p:nvSpPr>
        <p:spPr>
          <a:xfrm>
            <a:off x="6758207" y="1912458"/>
            <a:ext cx="356188"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4472C4">
                    <a:lumMod val="75000"/>
                  </a:srgbClr>
                </a:solidFill>
                <a:effectLst/>
                <a:uLnTx/>
                <a:uFillTx/>
                <a:latin typeface="Arial" panose="020B0604020202020204" pitchFamily="34" charset="0"/>
                <a:ea typeface="+mn-ea"/>
                <a:cs typeface="Arial" panose="020B0604020202020204" pitchFamily="34" charset="0"/>
              </a:rPr>
              <a:t>B</a:t>
            </a:r>
          </a:p>
        </p:txBody>
      </p:sp>
      <p:cxnSp>
        <p:nvCxnSpPr>
          <p:cNvPr id="12" name="Straight Arrow Connector 11">
            <a:extLst>
              <a:ext uri="{FF2B5EF4-FFF2-40B4-BE49-F238E27FC236}">
                <a16:creationId xmlns:a16="http://schemas.microsoft.com/office/drawing/2014/main" id="{58D8F7C7-77A4-4755-B19B-42A3216E6CB8}"/>
              </a:ext>
            </a:extLst>
          </p:cNvPr>
          <p:cNvCxnSpPr>
            <a:cxnSpLocks/>
          </p:cNvCxnSpPr>
          <p:nvPr/>
        </p:nvCxnSpPr>
        <p:spPr>
          <a:xfrm>
            <a:off x="6936302" y="2270038"/>
            <a:ext cx="0" cy="281653"/>
          </a:xfrm>
          <a:prstGeom prst="straightConnector1">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262B0BA-7555-49C7-8583-B1E9EAA81915}"/>
              </a:ext>
            </a:extLst>
          </p:cNvPr>
          <p:cNvSpPr txBox="1"/>
          <p:nvPr/>
        </p:nvSpPr>
        <p:spPr>
          <a:xfrm>
            <a:off x="9700663" y="1853608"/>
            <a:ext cx="356188"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4472C4">
                    <a:lumMod val="75000"/>
                  </a:srgbClr>
                </a:solidFill>
                <a:effectLst/>
                <a:uLnTx/>
                <a:uFillTx/>
                <a:latin typeface="Arial" panose="020B0604020202020204" pitchFamily="34" charset="0"/>
                <a:ea typeface="+mn-ea"/>
                <a:cs typeface="Arial" panose="020B0604020202020204" pitchFamily="34" charset="0"/>
              </a:rPr>
              <a:t>A</a:t>
            </a:r>
          </a:p>
        </p:txBody>
      </p:sp>
      <p:cxnSp>
        <p:nvCxnSpPr>
          <p:cNvPr id="14" name="Straight Arrow Connector 13">
            <a:extLst>
              <a:ext uri="{FF2B5EF4-FFF2-40B4-BE49-F238E27FC236}">
                <a16:creationId xmlns:a16="http://schemas.microsoft.com/office/drawing/2014/main" id="{3A79789D-0A66-4C08-A830-3F8B3C9DF4CE}"/>
              </a:ext>
            </a:extLst>
          </p:cNvPr>
          <p:cNvCxnSpPr>
            <a:cxnSpLocks/>
          </p:cNvCxnSpPr>
          <p:nvPr/>
        </p:nvCxnSpPr>
        <p:spPr>
          <a:xfrm>
            <a:off x="9878758" y="2268110"/>
            <a:ext cx="0" cy="283306"/>
          </a:xfrm>
          <a:prstGeom prst="straightConnector1">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CE9D7F8-DFAD-4C41-8EB9-8A300790C145}"/>
              </a:ext>
            </a:extLst>
          </p:cNvPr>
          <p:cNvSpPr txBox="1"/>
          <p:nvPr/>
        </p:nvSpPr>
        <p:spPr>
          <a:xfrm>
            <a:off x="8214667" y="1894214"/>
            <a:ext cx="341760"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a:solidFill>
                  <a:srgbClr val="4472C4">
                    <a:lumMod val="75000"/>
                  </a:srgbClr>
                </a:solidFill>
                <a:latin typeface="Arial" panose="020B0604020202020204" pitchFamily="34" charset="0"/>
                <a:cs typeface="Arial" panose="020B0604020202020204" pitchFamily="34" charset="0"/>
              </a:rPr>
              <a:t>T</a:t>
            </a:r>
            <a:endParaRPr kumimoji="0" lang="en-US" sz="2000" b="0" i="0" u="none" strike="noStrike" kern="1200" cap="none" spc="0" normalizeH="0" baseline="0" noProof="0">
              <a:ln>
                <a:noFill/>
              </a:ln>
              <a:solidFill>
                <a:srgbClr val="4472C4">
                  <a:lumMod val="75000"/>
                </a:srgbClr>
              </a:solidFill>
              <a:effectLst/>
              <a:uLnTx/>
              <a:uFillTx/>
              <a:latin typeface="Arial" panose="020B0604020202020204" pitchFamily="34" charset="0"/>
              <a:ea typeface="+mn-ea"/>
              <a:cs typeface="Arial" panose="020B0604020202020204" pitchFamily="34" charset="0"/>
            </a:endParaRPr>
          </a:p>
        </p:txBody>
      </p:sp>
      <p:cxnSp>
        <p:nvCxnSpPr>
          <p:cNvPr id="16" name="Straight Arrow Connector 15">
            <a:extLst>
              <a:ext uri="{FF2B5EF4-FFF2-40B4-BE49-F238E27FC236}">
                <a16:creationId xmlns:a16="http://schemas.microsoft.com/office/drawing/2014/main" id="{A1199581-D384-4B88-9FFB-8687A28DD541}"/>
              </a:ext>
            </a:extLst>
          </p:cNvPr>
          <p:cNvCxnSpPr>
            <a:cxnSpLocks/>
          </p:cNvCxnSpPr>
          <p:nvPr/>
        </p:nvCxnSpPr>
        <p:spPr>
          <a:xfrm>
            <a:off x="8385547" y="2268983"/>
            <a:ext cx="0" cy="274599"/>
          </a:xfrm>
          <a:prstGeom prst="straightConnector1">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241DE7D-0D7E-4DEC-A835-81FE64814CFA}"/>
              </a:ext>
            </a:extLst>
          </p:cNvPr>
          <p:cNvSpPr txBox="1"/>
          <p:nvPr/>
        </p:nvSpPr>
        <p:spPr>
          <a:xfrm>
            <a:off x="0" y="886722"/>
            <a:ext cx="11404035"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Contoh </a:t>
            </a:r>
            <a:r>
              <a:rPr kumimoji="0" lang="en-US" sz="240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mencari data </a:t>
            </a:r>
            <a:r>
              <a:rPr kumimoji="0" lang="en-US" sz="24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bernilai 17:</a:t>
            </a:r>
          </a:p>
        </p:txBody>
      </p:sp>
      <p:cxnSp>
        <p:nvCxnSpPr>
          <p:cNvPr id="7" name="Connector: Elbow 6">
            <a:extLst>
              <a:ext uri="{FF2B5EF4-FFF2-40B4-BE49-F238E27FC236}">
                <a16:creationId xmlns:a16="http://schemas.microsoft.com/office/drawing/2014/main" id="{D31BFBCF-8C78-48C9-B552-BE14748DEB65}"/>
              </a:ext>
            </a:extLst>
          </p:cNvPr>
          <p:cNvCxnSpPr>
            <a:cxnSpLocks/>
            <a:endCxn id="11" idx="0"/>
          </p:cNvCxnSpPr>
          <p:nvPr/>
        </p:nvCxnSpPr>
        <p:spPr>
          <a:xfrm flipV="1">
            <a:off x="3216166" y="1912458"/>
            <a:ext cx="3720135" cy="681766"/>
          </a:xfrm>
          <a:prstGeom prst="bentConnector4">
            <a:avLst>
              <a:gd name="adj1" fmla="val 47606"/>
              <a:gd name="adj2" fmla="val 13353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EE8D590B-D225-4403-9CD5-5453752FF4C8}"/>
              </a:ext>
            </a:extLst>
          </p:cNvPr>
          <p:cNvCxnSpPr>
            <a:cxnSpLocks/>
            <a:stCxn id="4" idx="0"/>
            <a:endCxn id="15" idx="0"/>
          </p:cNvCxnSpPr>
          <p:nvPr/>
        </p:nvCxnSpPr>
        <p:spPr>
          <a:xfrm rot="5400000" flipH="1" flipV="1">
            <a:off x="6900749" y="1089465"/>
            <a:ext cx="680049" cy="2289548"/>
          </a:xfrm>
          <a:prstGeom prst="bentConnector3">
            <a:avLst>
              <a:gd name="adj1" fmla="val 133615"/>
            </a:avLst>
          </a:prstGeom>
          <a:ln w="25400">
            <a:solidFill>
              <a:schemeClr val="accent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30412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153FB0C-B7B9-4126-A635-5E9A689F087A}"/>
              </a:ext>
            </a:extLst>
          </p:cNvPr>
          <p:cNvSpPr/>
          <p:nvPr/>
        </p:nvSpPr>
        <p:spPr>
          <a:xfrm>
            <a:off x="1531089" y="136618"/>
            <a:ext cx="7383200" cy="561703"/>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prstClr val="white"/>
                </a:solidFill>
                <a:effectLst/>
                <a:uLnTx/>
                <a:uFillTx/>
                <a:latin typeface="Constantia" panose="02030602050306030303" pitchFamily="18" charset="0"/>
              </a:rPr>
              <a:t>2. Pencarian BINER </a:t>
            </a:r>
            <a:r>
              <a:rPr kumimoji="0" lang="en-US" sz="3200" b="1" i="1" u="none" strike="noStrike" kern="1200" cap="none" spc="0" normalizeH="0" baseline="0" noProof="0">
                <a:ln>
                  <a:noFill/>
                </a:ln>
                <a:solidFill>
                  <a:prstClr val="white"/>
                </a:solidFill>
                <a:effectLst/>
                <a:uLnTx/>
                <a:uFillTx/>
                <a:latin typeface="Constantia" panose="02030602050306030303" pitchFamily="18" charset="0"/>
              </a:rPr>
              <a:t>(BINARY Search)</a:t>
            </a:r>
          </a:p>
        </p:txBody>
      </p:sp>
      <p:graphicFrame>
        <p:nvGraphicFramePr>
          <p:cNvPr id="4" name="Table 7">
            <a:extLst>
              <a:ext uri="{FF2B5EF4-FFF2-40B4-BE49-F238E27FC236}">
                <a16:creationId xmlns:a16="http://schemas.microsoft.com/office/drawing/2014/main" id="{5EC9DF18-5371-4AD5-908B-0EC9C593050D}"/>
              </a:ext>
            </a:extLst>
          </p:cNvPr>
          <p:cNvGraphicFramePr>
            <a:graphicFrameLocks noGrp="1"/>
          </p:cNvGraphicFramePr>
          <p:nvPr>
            <p:extLst>
              <p:ext uri="{D42A27DB-BD31-4B8C-83A1-F6EECF244321}">
                <p14:modId xmlns:p14="http://schemas.microsoft.com/office/powerpoint/2010/main" val="3074046675"/>
              </p:ext>
            </p:extLst>
          </p:nvPr>
        </p:nvGraphicFramePr>
        <p:xfrm>
          <a:off x="1927067" y="2725814"/>
          <a:ext cx="8300633" cy="828040"/>
        </p:xfrm>
        <a:graphic>
          <a:graphicData uri="http://schemas.openxmlformats.org/drawingml/2006/table">
            <a:tbl>
              <a:tblPr bandRow="1">
                <a:tableStyleId>{93296810-A885-4BE3-A3E7-6D5BEEA58F35}</a:tableStyleId>
              </a:tblPr>
              <a:tblGrid>
                <a:gridCol w="911543">
                  <a:extLst>
                    <a:ext uri="{9D8B030D-6E8A-4147-A177-3AD203B41FA5}">
                      <a16:colId xmlns:a16="http://schemas.microsoft.com/office/drawing/2014/main" val="2860833046"/>
                    </a:ext>
                  </a:extLst>
                </a:gridCol>
                <a:gridCol w="738909">
                  <a:extLst>
                    <a:ext uri="{9D8B030D-6E8A-4147-A177-3AD203B41FA5}">
                      <a16:colId xmlns:a16="http://schemas.microsoft.com/office/drawing/2014/main" val="3495440884"/>
                    </a:ext>
                  </a:extLst>
                </a:gridCol>
                <a:gridCol w="738909">
                  <a:extLst>
                    <a:ext uri="{9D8B030D-6E8A-4147-A177-3AD203B41FA5}">
                      <a16:colId xmlns:a16="http://schemas.microsoft.com/office/drawing/2014/main" val="3393583936"/>
                    </a:ext>
                  </a:extLst>
                </a:gridCol>
                <a:gridCol w="738909">
                  <a:extLst>
                    <a:ext uri="{9D8B030D-6E8A-4147-A177-3AD203B41FA5}">
                      <a16:colId xmlns:a16="http://schemas.microsoft.com/office/drawing/2014/main" val="3394442425"/>
                    </a:ext>
                  </a:extLst>
                </a:gridCol>
                <a:gridCol w="738909">
                  <a:extLst>
                    <a:ext uri="{9D8B030D-6E8A-4147-A177-3AD203B41FA5}">
                      <a16:colId xmlns:a16="http://schemas.microsoft.com/office/drawing/2014/main" val="2994148927"/>
                    </a:ext>
                  </a:extLst>
                </a:gridCol>
                <a:gridCol w="738909">
                  <a:extLst>
                    <a:ext uri="{9D8B030D-6E8A-4147-A177-3AD203B41FA5}">
                      <a16:colId xmlns:a16="http://schemas.microsoft.com/office/drawing/2014/main" val="997166188"/>
                    </a:ext>
                  </a:extLst>
                </a:gridCol>
                <a:gridCol w="738909">
                  <a:extLst>
                    <a:ext uri="{9D8B030D-6E8A-4147-A177-3AD203B41FA5}">
                      <a16:colId xmlns:a16="http://schemas.microsoft.com/office/drawing/2014/main" val="1480160322"/>
                    </a:ext>
                  </a:extLst>
                </a:gridCol>
                <a:gridCol w="738909">
                  <a:extLst>
                    <a:ext uri="{9D8B030D-6E8A-4147-A177-3AD203B41FA5}">
                      <a16:colId xmlns:a16="http://schemas.microsoft.com/office/drawing/2014/main" val="660776602"/>
                    </a:ext>
                  </a:extLst>
                </a:gridCol>
                <a:gridCol w="738909">
                  <a:extLst>
                    <a:ext uri="{9D8B030D-6E8A-4147-A177-3AD203B41FA5}">
                      <a16:colId xmlns:a16="http://schemas.microsoft.com/office/drawing/2014/main" val="3454660234"/>
                    </a:ext>
                  </a:extLst>
                </a:gridCol>
                <a:gridCol w="738909">
                  <a:extLst>
                    <a:ext uri="{9D8B030D-6E8A-4147-A177-3AD203B41FA5}">
                      <a16:colId xmlns:a16="http://schemas.microsoft.com/office/drawing/2014/main" val="148307735"/>
                    </a:ext>
                  </a:extLst>
                </a:gridCol>
                <a:gridCol w="738909">
                  <a:extLst>
                    <a:ext uri="{9D8B030D-6E8A-4147-A177-3AD203B41FA5}">
                      <a16:colId xmlns:a16="http://schemas.microsoft.com/office/drawing/2014/main" val="759619407"/>
                    </a:ext>
                  </a:extLst>
                </a:gridCol>
              </a:tblGrid>
              <a:tr h="370840">
                <a:tc>
                  <a:txBody>
                    <a:bodyPr/>
                    <a:lstStyle/>
                    <a:p>
                      <a:pPr algn="ctr"/>
                      <a:r>
                        <a:rPr lang="en-US" sz="1800" i="1">
                          <a:latin typeface="Arial" panose="020B0604020202020204" pitchFamily="34" charset="0"/>
                          <a:cs typeface="Arial" panose="020B0604020202020204" pitchFamily="34" charset="0"/>
                        </a:rPr>
                        <a:t>Index</a:t>
                      </a:r>
                    </a:p>
                  </a:txBody>
                  <a:tcPr/>
                </a:tc>
                <a:tc>
                  <a:txBody>
                    <a:bodyPr/>
                    <a:lstStyle/>
                    <a:p>
                      <a:pPr algn="ctr"/>
                      <a:r>
                        <a:rPr lang="en-US" sz="1800">
                          <a:latin typeface="Arial" panose="020B0604020202020204" pitchFamily="34" charset="0"/>
                          <a:cs typeface="Arial" panose="020B0604020202020204" pitchFamily="34" charset="0"/>
                        </a:rPr>
                        <a:t>[0]</a:t>
                      </a:r>
                    </a:p>
                  </a:txBody>
                  <a:tcPr/>
                </a:tc>
                <a:tc>
                  <a:txBody>
                    <a:bodyPr/>
                    <a:lstStyle/>
                    <a:p>
                      <a:pPr algn="ctr"/>
                      <a:r>
                        <a:rPr lang="en-US" sz="1800">
                          <a:latin typeface="Arial" panose="020B0604020202020204" pitchFamily="34" charset="0"/>
                          <a:cs typeface="Arial" panose="020B0604020202020204" pitchFamily="34" charset="0"/>
                        </a:rPr>
                        <a:t>[1]</a:t>
                      </a:r>
                    </a:p>
                  </a:txBody>
                  <a:tcPr/>
                </a:tc>
                <a:tc>
                  <a:txBody>
                    <a:bodyPr/>
                    <a:lstStyle/>
                    <a:p>
                      <a:pPr algn="ctr"/>
                      <a:r>
                        <a:rPr lang="en-US" sz="1800">
                          <a:latin typeface="Arial" panose="020B0604020202020204" pitchFamily="34" charset="0"/>
                          <a:cs typeface="Arial" panose="020B0604020202020204" pitchFamily="34" charset="0"/>
                        </a:rPr>
                        <a:t>[2]</a:t>
                      </a:r>
                    </a:p>
                  </a:txBody>
                  <a:tcPr/>
                </a:tc>
                <a:tc>
                  <a:txBody>
                    <a:bodyPr/>
                    <a:lstStyle/>
                    <a:p>
                      <a:pPr algn="ctr"/>
                      <a:r>
                        <a:rPr lang="en-US" sz="1800">
                          <a:latin typeface="Arial" panose="020B0604020202020204" pitchFamily="34" charset="0"/>
                          <a:cs typeface="Arial" panose="020B0604020202020204" pitchFamily="34" charset="0"/>
                        </a:rPr>
                        <a:t>[3]</a:t>
                      </a:r>
                    </a:p>
                  </a:txBody>
                  <a:tcPr/>
                </a:tc>
                <a:tc>
                  <a:txBody>
                    <a:bodyPr/>
                    <a:lstStyle/>
                    <a:p>
                      <a:pPr algn="ctr"/>
                      <a:r>
                        <a:rPr lang="en-US" sz="1800">
                          <a:latin typeface="Arial" panose="020B0604020202020204" pitchFamily="34" charset="0"/>
                          <a:cs typeface="Arial" panose="020B0604020202020204" pitchFamily="34" charset="0"/>
                        </a:rPr>
                        <a:t>[4]</a:t>
                      </a:r>
                    </a:p>
                  </a:txBody>
                  <a:tcPr/>
                </a:tc>
                <a:tc>
                  <a:txBody>
                    <a:bodyPr/>
                    <a:lstStyle/>
                    <a:p>
                      <a:pPr algn="ctr"/>
                      <a:r>
                        <a:rPr lang="en-US" sz="1800">
                          <a:latin typeface="Arial" panose="020B0604020202020204" pitchFamily="34" charset="0"/>
                          <a:cs typeface="Arial" panose="020B0604020202020204" pitchFamily="34" charset="0"/>
                        </a:rPr>
                        <a:t>[5]</a:t>
                      </a:r>
                    </a:p>
                  </a:txBody>
                  <a:tcPr/>
                </a:tc>
                <a:tc>
                  <a:txBody>
                    <a:bodyPr/>
                    <a:lstStyle/>
                    <a:p>
                      <a:pPr algn="ctr"/>
                      <a:r>
                        <a:rPr lang="en-US" sz="1800">
                          <a:latin typeface="Arial" panose="020B0604020202020204" pitchFamily="34" charset="0"/>
                          <a:cs typeface="Arial" panose="020B0604020202020204" pitchFamily="34" charset="0"/>
                        </a:rPr>
                        <a:t>[6]</a:t>
                      </a:r>
                    </a:p>
                  </a:txBody>
                  <a:tcPr/>
                </a:tc>
                <a:tc>
                  <a:txBody>
                    <a:bodyPr/>
                    <a:lstStyle/>
                    <a:p>
                      <a:pPr algn="ctr"/>
                      <a:r>
                        <a:rPr lang="en-US" sz="1800">
                          <a:latin typeface="Arial" panose="020B0604020202020204" pitchFamily="34" charset="0"/>
                          <a:cs typeface="Arial" panose="020B0604020202020204" pitchFamily="34" charset="0"/>
                        </a:rPr>
                        <a:t>[7]</a:t>
                      </a:r>
                    </a:p>
                  </a:txBody>
                  <a:tcPr/>
                </a:tc>
                <a:tc>
                  <a:txBody>
                    <a:bodyPr/>
                    <a:lstStyle/>
                    <a:p>
                      <a:pPr algn="ctr"/>
                      <a:r>
                        <a:rPr lang="en-US" sz="1800">
                          <a:latin typeface="Arial" panose="020B0604020202020204" pitchFamily="34" charset="0"/>
                          <a:cs typeface="Arial" panose="020B0604020202020204" pitchFamily="34" charset="0"/>
                        </a:rPr>
                        <a:t>[8]</a:t>
                      </a:r>
                    </a:p>
                  </a:txBody>
                  <a:tcPr/>
                </a:tc>
                <a:tc>
                  <a:txBody>
                    <a:bodyPr/>
                    <a:lstStyle/>
                    <a:p>
                      <a:pPr algn="ctr"/>
                      <a:r>
                        <a:rPr lang="en-US" sz="1800">
                          <a:latin typeface="Arial" panose="020B0604020202020204" pitchFamily="34" charset="0"/>
                          <a:cs typeface="Arial" panose="020B0604020202020204" pitchFamily="34" charset="0"/>
                        </a:rPr>
                        <a:t>[9]</a:t>
                      </a:r>
                    </a:p>
                  </a:txBody>
                  <a:tcPr/>
                </a:tc>
                <a:extLst>
                  <a:ext uri="{0D108BD9-81ED-4DB2-BD59-A6C34878D82A}">
                    <a16:rowId xmlns:a16="http://schemas.microsoft.com/office/drawing/2014/main" val="595881716"/>
                  </a:ext>
                </a:extLst>
              </a:tr>
              <a:tr h="370840">
                <a:tc>
                  <a:txBody>
                    <a:bodyPr/>
                    <a:lstStyle/>
                    <a:p>
                      <a:pPr algn="ctr"/>
                      <a:r>
                        <a:rPr lang="en-US" sz="2400" i="1">
                          <a:latin typeface="Arial" panose="020B0604020202020204" pitchFamily="34" charset="0"/>
                          <a:cs typeface="Arial" panose="020B0604020202020204" pitchFamily="34" charset="0"/>
                        </a:rPr>
                        <a:t>Data</a:t>
                      </a:r>
                    </a:p>
                  </a:txBody>
                  <a:tcPr/>
                </a:tc>
                <a:tc>
                  <a:txBody>
                    <a:bodyPr/>
                    <a:lstStyle/>
                    <a:p>
                      <a:pPr algn="ctr"/>
                      <a:r>
                        <a:rPr lang="en-US" sz="2400">
                          <a:latin typeface="Arial" panose="020B0604020202020204" pitchFamily="34" charset="0"/>
                          <a:cs typeface="Arial" panose="020B0604020202020204" pitchFamily="34" charset="0"/>
                        </a:rPr>
                        <a:t>10</a:t>
                      </a:r>
                    </a:p>
                  </a:txBody>
                  <a:tcPr>
                    <a:solidFill>
                      <a:schemeClr val="bg1">
                        <a:lumMod val="50000"/>
                      </a:schemeClr>
                    </a:solidFill>
                  </a:tcPr>
                </a:tc>
                <a:tc>
                  <a:txBody>
                    <a:bodyPr/>
                    <a:lstStyle/>
                    <a:p>
                      <a:pPr algn="ctr"/>
                      <a:r>
                        <a:rPr lang="en-US" sz="2400">
                          <a:latin typeface="Arial" panose="020B0604020202020204" pitchFamily="34" charset="0"/>
                          <a:cs typeface="Arial" panose="020B0604020202020204" pitchFamily="34" charset="0"/>
                        </a:rPr>
                        <a:t>11</a:t>
                      </a:r>
                    </a:p>
                  </a:txBody>
                  <a:tcPr>
                    <a:solidFill>
                      <a:schemeClr val="bg1">
                        <a:lumMod val="50000"/>
                      </a:schemeClr>
                    </a:solidFill>
                  </a:tcPr>
                </a:tc>
                <a:tc>
                  <a:txBody>
                    <a:bodyPr/>
                    <a:lstStyle/>
                    <a:p>
                      <a:pPr algn="ctr"/>
                      <a:r>
                        <a:rPr lang="en-US" sz="2400">
                          <a:latin typeface="Arial" panose="020B0604020202020204" pitchFamily="34" charset="0"/>
                          <a:cs typeface="Arial" panose="020B0604020202020204" pitchFamily="34" charset="0"/>
                        </a:rPr>
                        <a:t>12</a:t>
                      </a:r>
                    </a:p>
                  </a:txBody>
                  <a:tcPr>
                    <a:solidFill>
                      <a:schemeClr val="bg1">
                        <a:lumMod val="50000"/>
                      </a:schemeClr>
                    </a:solidFill>
                  </a:tcPr>
                </a:tc>
                <a:tc>
                  <a:txBody>
                    <a:bodyPr/>
                    <a:lstStyle/>
                    <a:p>
                      <a:pPr algn="ctr"/>
                      <a:r>
                        <a:rPr lang="en-US" sz="2400">
                          <a:latin typeface="Arial" panose="020B0604020202020204" pitchFamily="34" charset="0"/>
                          <a:cs typeface="Arial" panose="020B0604020202020204" pitchFamily="34" charset="0"/>
                        </a:rPr>
                        <a:t>13</a:t>
                      </a:r>
                    </a:p>
                  </a:txBody>
                  <a:tcPr>
                    <a:solidFill>
                      <a:schemeClr val="bg1">
                        <a:lumMod val="50000"/>
                      </a:schemeClr>
                    </a:solidFill>
                  </a:tcPr>
                </a:tc>
                <a:tc>
                  <a:txBody>
                    <a:bodyPr/>
                    <a:lstStyle/>
                    <a:p>
                      <a:pPr algn="ctr"/>
                      <a:r>
                        <a:rPr lang="en-US" sz="2400">
                          <a:latin typeface="Arial" panose="020B0604020202020204" pitchFamily="34" charset="0"/>
                          <a:cs typeface="Arial" panose="020B0604020202020204" pitchFamily="34" charset="0"/>
                        </a:rPr>
                        <a:t>14</a:t>
                      </a:r>
                    </a:p>
                  </a:txBody>
                  <a:tcPr>
                    <a:solidFill>
                      <a:schemeClr val="bg1">
                        <a:lumMod val="50000"/>
                      </a:schemeClr>
                    </a:solidFill>
                  </a:tcPr>
                </a:tc>
                <a:tc>
                  <a:txBody>
                    <a:bodyPr/>
                    <a:lstStyle/>
                    <a:p>
                      <a:pPr algn="ctr"/>
                      <a:r>
                        <a:rPr lang="en-US" sz="2400">
                          <a:latin typeface="Arial" panose="020B0604020202020204" pitchFamily="34" charset="0"/>
                          <a:cs typeface="Arial" panose="020B0604020202020204" pitchFamily="34" charset="0"/>
                        </a:rPr>
                        <a:t>16</a:t>
                      </a:r>
                    </a:p>
                  </a:txBody>
                  <a:tcPr/>
                </a:tc>
                <a:tc>
                  <a:txBody>
                    <a:bodyPr/>
                    <a:lstStyle/>
                    <a:p>
                      <a:pPr algn="ctr"/>
                      <a:r>
                        <a:rPr lang="en-US" sz="2400">
                          <a:highlight>
                            <a:srgbClr val="00FFFF"/>
                          </a:highlight>
                          <a:latin typeface="Arial" panose="020B0604020202020204" pitchFamily="34" charset="0"/>
                          <a:cs typeface="Arial" panose="020B0604020202020204" pitchFamily="34" charset="0"/>
                        </a:rPr>
                        <a:t>17</a:t>
                      </a:r>
                    </a:p>
                  </a:txBody>
                  <a:tcPr/>
                </a:tc>
                <a:tc>
                  <a:txBody>
                    <a:bodyPr/>
                    <a:lstStyle/>
                    <a:p>
                      <a:pPr algn="ctr"/>
                      <a:r>
                        <a:rPr lang="en-US" sz="2400">
                          <a:latin typeface="Arial" panose="020B0604020202020204" pitchFamily="34" charset="0"/>
                          <a:cs typeface="Arial" panose="020B0604020202020204" pitchFamily="34" charset="0"/>
                        </a:rPr>
                        <a:t>18</a:t>
                      </a:r>
                    </a:p>
                  </a:txBody>
                  <a:tcPr>
                    <a:solidFill>
                      <a:schemeClr val="bg1">
                        <a:lumMod val="50000"/>
                      </a:schemeClr>
                    </a:solidFill>
                  </a:tcPr>
                </a:tc>
                <a:tc>
                  <a:txBody>
                    <a:bodyPr/>
                    <a:lstStyle/>
                    <a:p>
                      <a:pPr algn="ctr"/>
                      <a:r>
                        <a:rPr lang="en-US" sz="2400">
                          <a:latin typeface="Arial" panose="020B0604020202020204" pitchFamily="34" charset="0"/>
                          <a:cs typeface="Arial" panose="020B0604020202020204" pitchFamily="34" charset="0"/>
                        </a:rPr>
                        <a:t>19</a:t>
                      </a:r>
                    </a:p>
                  </a:txBody>
                  <a:tcPr>
                    <a:solidFill>
                      <a:schemeClr val="bg1">
                        <a:lumMod val="50000"/>
                      </a:schemeClr>
                    </a:solidFill>
                  </a:tcPr>
                </a:tc>
                <a:tc>
                  <a:txBody>
                    <a:bodyPr/>
                    <a:lstStyle/>
                    <a:p>
                      <a:pPr algn="ctr"/>
                      <a:r>
                        <a:rPr lang="en-US" sz="2400">
                          <a:latin typeface="Arial" panose="020B0604020202020204" pitchFamily="34" charset="0"/>
                          <a:cs typeface="Arial" panose="020B0604020202020204" pitchFamily="34" charset="0"/>
                        </a:rPr>
                        <a:t>20</a:t>
                      </a:r>
                    </a:p>
                  </a:txBody>
                  <a:tcPr>
                    <a:solidFill>
                      <a:schemeClr val="bg1">
                        <a:lumMod val="50000"/>
                      </a:schemeClr>
                    </a:solidFill>
                  </a:tcPr>
                </a:tc>
                <a:extLst>
                  <a:ext uri="{0D108BD9-81ED-4DB2-BD59-A6C34878D82A}">
                    <a16:rowId xmlns:a16="http://schemas.microsoft.com/office/drawing/2014/main" val="2456234504"/>
                  </a:ext>
                </a:extLst>
              </a:tr>
            </a:tbl>
          </a:graphicData>
        </a:graphic>
      </p:graphicFrame>
      <p:sp>
        <p:nvSpPr>
          <p:cNvPr id="6" name="TextBox 5">
            <a:extLst>
              <a:ext uri="{FF2B5EF4-FFF2-40B4-BE49-F238E27FC236}">
                <a16:creationId xmlns:a16="http://schemas.microsoft.com/office/drawing/2014/main" id="{F43594A1-CE42-4BD3-87A3-14C6F072C73B}"/>
              </a:ext>
            </a:extLst>
          </p:cNvPr>
          <p:cNvSpPr txBox="1"/>
          <p:nvPr/>
        </p:nvSpPr>
        <p:spPr>
          <a:xfrm>
            <a:off x="393982" y="4018992"/>
            <a:ext cx="11404035" cy="1277273"/>
          </a:xfrm>
          <a:prstGeom prst="rect">
            <a:avLst/>
          </a:prstGeom>
          <a:noFill/>
        </p:spPr>
        <p:txBody>
          <a:bodyPr wrap="square" rtlCol="0">
            <a:spAutoFit/>
          </a:bodyPr>
          <a:lstStyle/>
          <a:p>
            <a:pPr marL="514350" marR="0" lvl="0" indent="-514350" algn="l" defTabSz="914400" rtl="0" eaLnBrk="1" fontAlgn="auto" latinLnBrk="0" hangingPunct="1">
              <a:lnSpc>
                <a:spcPct val="100000"/>
              </a:lnSpc>
              <a:spcBef>
                <a:spcPts val="0"/>
              </a:spcBef>
              <a:spcAft>
                <a:spcPts val="600"/>
              </a:spcAft>
              <a:buClrTx/>
              <a:buSzTx/>
              <a:buFont typeface="+mj-lt"/>
              <a:buAutoNum type="arabicParenR" startAt="7"/>
              <a:tabLst/>
              <a:defRPr/>
            </a:pPr>
            <a:r>
              <a:rPr kumimoji="0" lang="en-US" sz="2400" b="0" i="0" u="none" strike="noStrike" kern="1200" cap="none" spc="0" normalizeH="0" baseline="0" noProof="0">
                <a:ln>
                  <a:noFill/>
                </a:ln>
                <a:solidFill>
                  <a:prstClr val="black"/>
                </a:solidFill>
                <a:effectLst/>
                <a:uLnTx/>
                <a:uFillTx/>
                <a:latin typeface="Bahnschrift Light" panose="020B0502040204020203" pitchFamily="34" charset="0"/>
                <a:cs typeface="Arial" panose="020B0604020202020204" pitchFamily="34" charset="0"/>
              </a:rPr>
              <a:t>Data array yang digunakan saat ini, index[5] s.d. index[6] </a:t>
            </a:r>
            <a:r>
              <a:rPr kumimoji="0" lang="en-US" sz="2400" b="0" i="0" u="none" strike="noStrike" kern="1200" cap="none" spc="0" normalizeH="0" baseline="0" noProof="0">
                <a:ln>
                  <a:noFill/>
                </a:ln>
                <a:solidFill>
                  <a:prstClr val="black"/>
                </a:solidFill>
                <a:effectLst/>
                <a:uLnTx/>
                <a:uFillTx/>
                <a:latin typeface="Bahnschrift Light" panose="020B0502040204020203" pitchFamily="34" charset="0"/>
                <a:cs typeface="Arial" panose="020B0604020202020204" pitchFamily="34" charset="0"/>
                <a:sym typeface="Wingdings" panose="05000000000000000000" pitchFamily="2" charset="2"/>
              </a:rPr>
              <a:t> </a:t>
            </a:r>
            <a:r>
              <a:rPr kumimoji="0" lang="en-US" sz="2400" b="0" i="0" u="none" strike="noStrike" kern="1200" cap="none" spc="0" normalizeH="0" baseline="0" noProof="0">
                <a:ln>
                  <a:noFill/>
                </a:ln>
                <a:solidFill>
                  <a:prstClr val="black"/>
                </a:solidFill>
                <a:effectLst/>
                <a:uLnTx/>
                <a:uFillTx/>
                <a:latin typeface="Bahnschrift Light" panose="020B0502040204020203" pitchFamily="34" charset="0"/>
                <a:cs typeface="Arial" panose="020B0604020202020204" pitchFamily="34" charset="0"/>
              </a:rPr>
              <a:t>B[5], T[5] dan A[6].</a:t>
            </a:r>
          </a:p>
          <a:p>
            <a:pPr marL="514350" marR="0" lvl="0" indent="-514350" algn="l" defTabSz="914400" rtl="0" eaLnBrk="1" fontAlgn="auto" latinLnBrk="0" hangingPunct="1">
              <a:lnSpc>
                <a:spcPct val="100000"/>
              </a:lnSpc>
              <a:spcBef>
                <a:spcPts val="0"/>
              </a:spcBef>
              <a:spcAft>
                <a:spcPts val="600"/>
              </a:spcAft>
              <a:buClrTx/>
              <a:buSzTx/>
              <a:buFont typeface="+mj-lt"/>
              <a:buAutoNum type="arabicParenR" startAt="7"/>
              <a:tabLst/>
              <a:defRPr/>
            </a:pPr>
            <a:r>
              <a:rPr kumimoji="0" lang="en-US" sz="2400" b="0" i="0" u="none" strike="noStrike" kern="1200" cap="none" spc="0" normalizeH="0" baseline="0" noProof="0">
                <a:ln>
                  <a:noFill/>
                </a:ln>
                <a:solidFill>
                  <a:prstClr val="black"/>
                </a:solidFill>
                <a:effectLst/>
                <a:uLnTx/>
                <a:uFillTx/>
                <a:latin typeface="Bahnschrift Light" panose="020B0502040204020203" pitchFamily="34" charset="0"/>
                <a:cs typeface="Arial" panose="020B0604020202020204" pitchFamily="34" charset="0"/>
                <a:sym typeface="Wingdings" panose="05000000000000000000" pitchFamily="2" charset="2"/>
              </a:rPr>
              <a:t>Bandingkan nilai 17 dengan nilai T[5]  17 ≠ 16 dan 17 &gt; 16  lanjutkan pencarian kembali dengan menggeser B ke arah kanan.</a:t>
            </a:r>
          </a:p>
        </p:txBody>
      </p:sp>
      <p:sp>
        <p:nvSpPr>
          <p:cNvPr id="11" name="TextBox 10">
            <a:extLst>
              <a:ext uri="{FF2B5EF4-FFF2-40B4-BE49-F238E27FC236}">
                <a16:creationId xmlns:a16="http://schemas.microsoft.com/office/drawing/2014/main" id="{1A8FE01C-D5CC-4A63-B3AD-971BDA34E236}"/>
              </a:ext>
            </a:extLst>
          </p:cNvPr>
          <p:cNvSpPr txBox="1"/>
          <p:nvPr/>
        </p:nvSpPr>
        <p:spPr>
          <a:xfrm>
            <a:off x="6586506" y="2036780"/>
            <a:ext cx="662361"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4472C4">
                    <a:lumMod val="75000"/>
                  </a:srgbClr>
                </a:solidFill>
                <a:effectLst/>
                <a:uLnTx/>
                <a:uFillTx/>
                <a:latin typeface="Arial" panose="020B0604020202020204" pitchFamily="34" charset="0"/>
                <a:ea typeface="+mn-ea"/>
                <a:cs typeface="Arial" panose="020B0604020202020204" pitchFamily="34" charset="0"/>
              </a:rPr>
              <a:t>B=T</a:t>
            </a:r>
          </a:p>
        </p:txBody>
      </p:sp>
      <p:cxnSp>
        <p:nvCxnSpPr>
          <p:cNvPr id="12" name="Straight Arrow Connector 11">
            <a:extLst>
              <a:ext uri="{FF2B5EF4-FFF2-40B4-BE49-F238E27FC236}">
                <a16:creationId xmlns:a16="http://schemas.microsoft.com/office/drawing/2014/main" id="{58D8F7C7-77A4-4755-B19B-42A3216E6CB8}"/>
              </a:ext>
            </a:extLst>
          </p:cNvPr>
          <p:cNvCxnSpPr>
            <a:cxnSpLocks/>
            <a:stCxn id="11" idx="2"/>
          </p:cNvCxnSpPr>
          <p:nvPr/>
        </p:nvCxnSpPr>
        <p:spPr>
          <a:xfrm>
            <a:off x="6917687" y="2436890"/>
            <a:ext cx="0" cy="284730"/>
          </a:xfrm>
          <a:prstGeom prst="straightConnector1">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262B0BA-7555-49C7-8583-B1E9EAA81915}"/>
              </a:ext>
            </a:extLst>
          </p:cNvPr>
          <p:cNvSpPr txBox="1"/>
          <p:nvPr/>
        </p:nvSpPr>
        <p:spPr>
          <a:xfrm>
            <a:off x="7451810" y="2068469"/>
            <a:ext cx="356188"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4472C4">
                    <a:lumMod val="75000"/>
                  </a:srgbClr>
                </a:solidFill>
                <a:effectLst/>
                <a:uLnTx/>
                <a:uFillTx/>
                <a:latin typeface="Arial" panose="020B0604020202020204" pitchFamily="34" charset="0"/>
                <a:ea typeface="+mn-ea"/>
                <a:cs typeface="Arial" panose="020B0604020202020204" pitchFamily="34" charset="0"/>
              </a:rPr>
              <a:t>A</a:t>
            </a:r>
          </a:p>
        </p:txBody>
      </p:sp>
      <p:cxnSp>
        <p:nvCxnSpPr>
          <p:cNvPr id="14" name="Straight Arrow Connector 13">
            <a:extLst>
              <a:ext uri="{FF2B5EF4-FFF2-40B4-BE49-F238E27FC236}">
                <a16:creationId xmlns:a16="http://schemas.microsoft.com/office/drawing/2014/main" id="{3A79789D-0A66-4C08-A830-3F8B3C9DF4CE}"/>
              </a:ext>
            </a:extLst>
          </p:cNvPr>
          <p:cNvCxnSpPr>
            <a:cxnSpLocks/>
            <a:stCxn id="13" idx="2"/>
          </p:cNvCxnSpPr>
          <p:nvPr/>
        </p:nvCxnSpPr>
        <p:spPr>
          <a:xfrm>
            <a:off x="7629904" y="2468579"/>
            <a:ext cx="0" cy="274306"/>
          </a:xfrm>
          <a:prstGeom prst="straightConnector1">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4362AC1-3290-4EAF-ADFF-0BA86813C192}"/>
              </a:ext>
            </a:extLst>
          </p:cNvPr>
          <p:cNvSpPr txBox="1"/>
          <p:nvPr/>
        </p:nvSpPr>
        <p:spPr>
          <a:xfrm>
            <a:off x="215538" y="1310032"/>
            <a:ext cx="11404035" cy="52322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Contoh </a:t>
            </a:r>
            <a:r>
              <a:rPr kumimoji="0" lang="en-US" sz="280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mencari data </a:t>
            </a:r>
            <a:r>
              <a:rPr kumimoji="0" lang="en-US" sz="28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bernilai 17:</a:t>
            </a:r>
          </a:p>
        </p:txBody>
      </p:sp>
      <p:cxnSp>
        <p:nvCxnSpPr>
          <p:cNvPr id="15" name="Connector: Elbow 14">
            <a:extLst>
              <a:ext uri="{FF2B5EF4-FFF2-40B4-BE49-F238E27FC236}">
                <a16:creationId xmlns:a16="http://schemas.microsoft.com/office/drawing/2014/main" id="{66FA5FE0-3199-4EAB-A598-AF3E87CA1A69}"/>
              </a:ext>
            </a:extLst>
          </p:cNvPr>
          <p:cNvCxnSpPr>
            <a:cxnSpLocks/>
            <a:endCxn id="13" idx="0"/>
          </p:cNvCxnSpPr>
          <p:nvPr/>
        </p:nvCxnSpPr>
        <p:spPr>
          <a:xfrm rot="10800000">
            <a:off x="7629904" y="2068469"/>
            <a:ext cx="2227006" cy="595568"/>
          </a:xfrm>
          <a:prstGeom prst="bentConnector4">
            <a:avLst>
              <a:gd name="adj1" fmla="val 46001"/>
              <a:gd name="adj2" fmla="val 138384"/>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DD919452-3646-4FBD-A9C7-ACFEB86AD577}"/>
              </a:ext>
            </a:extLst>
          </p:cNvPr>
          <p:cNvCxnSpPr>
            <a:cxnSpLocks/>
            <a:endCxn id="11" idx="0"/>
          </p:cNvCxnSpPr>
          <p:nvPr/>
        </p:nvCxnSpPr>
        <p:spPr>
          <a:xfrm rot="10800000">
            <a:off x="6917687" y="2036780"/>
            <a:ext cx="1452788" cy="684844"/>
          </a:xfrm>
          <a:prstGeom prst="bentConnector4">
            <a:avLst>
              <a:gd name="adj1" fmla="val 38602"/>
              <a:gd name="adj2" fmla="val 133380"/>
            </a:avLst>
          </a:prstGeom>
          <a:ln w="25400">
            <a:solidFill>
              <a:schemeClr val="accent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4082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153FB0C-B7B9-4126-A635-5E9A689F087A}"/>
              </a:ext>
            </a:extLst>
          </p:cNvPr>
          <p:cNvSpPr/>
          <p:nvPr/>
        </p:nvSpPr>
        <p:spPr>
          <a:xfrm>
            <a:off x="1552354" y="171311"/>
            <a:ext cx="8031786" cy="561703"/>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prstClr val="white"/>
                </a:solidFill>
                <a:effectLst/>
                <a:uLnTx/>
                <a:uFillTx/>
                <a:latin typeface="Consolas" panose="020B0609020204030204" pitchFamily="49" charset="0"/>
              </a:rPr>
              <a:t>2. Pencarian BINER </a:t>
            </a:r>
            <a:r>
              <a:rPr kumimoji="0" lang="en-US" sz="3200" b="1" i="1" u="none" strike="noStrike" kern="1200" cap="none" spc="0" normalizeH="0" baseline="0" noProof="0">
                <a:ln>
                  <a:noFill/>
                </a:ln>
                <a:solidFill>
                  <a:prstClr val="white"/>
                </a:solidFill>
                <a:effectLst/>
                <a:uLnTx/>
                <a:uFillTx/>
                <a:latin typeface="Consolas" panose="020B0609020204030204" pitchFamily="49" charset="0"/>
              </a:rPr>
              <a:t>(BINARY Search)</a:t>
            </a:r>
          </a:p>
        </p:txBody>
      </p:sp>
      <p:graphicFrame>
        <p:nvGraphicFramePr>
          <p:cNvPr id="4" name="Table 7">
            <a:extLst>
              <a:ext uri="{FF2B5EF4-FFF2-40B4-BE49-F238E27FC236}">
                <a16:creationId xmlns:a16="http://schemas.microsoft.com/office/drawing/2014/main" id="{5EC9DF18-5371-4AD5-908B-0EC9C593050D}"/>
              </a:ext>
            </a:extLst>
          </p:cNvPr>
          <p:cNvGraphicFramePr>
            <a:graphicFrameLocks noGrp="1"/>
          </p:cNvGraphicFramePr>
          <p:nvPr>
            <p:extLst>
              <p:ext uri="{D42A27DB-BD31-4B8C-83A1-F6EECF244321}">
                <p14:modId xmlns:p14="http://schemas.microsoft.com/office/powerpoint/2010/main" val="2559655064"/>
              </p:ext>
            </p:extLst>
          </p:nvPr>
        </p:nvGraphicFramePr>
        <p:xfrm>
          <a:off x="1927097" y="2864037"/>
          <a:ext cx="8300633" cy="828040"/>
        </p:xfrm>
        <a:graphic>
          <a:graphicData uri="http://schemas.openxmlformats.org/drawingml/2006/table">
            <a:tbl>
              <a:tblPr bandRow="1">
                <a:tableStyleId>{93296810-A885-4BE3-A3E7-6D5BEEA58F35}</a:tableStyleId>
              </a:tblPr>
              <a:tblGrid>
                <a:gridCol w="911543">
                  <a:extLst>
                    <a:ext uri="{9D8B030D-6E8A-4147-A177-3AD203B41FA5}">
                      <a16:colId xmlns:a16="http://schemas.microsoft.com/office/drawing/2014/main" val="2860833046"/>
                    </a:ext>
                  </a:extLst>
                </a:gridCol>
                <a:gridCol w="738909">
                  <a:extLst>
                    <a:ext uri="{9D8B030D-6E8A-4147-A177-3AD203B41FA5}">
                      <a16:colId xmlns:a16="http://schemas.microsoft.com/office/drawing/2014/main" val="3495440884"/>
                    </a:ext>
                  </a:extLst>
                </a:gridCol>
                <a:gridCol w="738909">
                  <a:extLst>
                    <a:ext uri="{9D8B030D-6E8A-4147-A177-3AD203B41FA5}">
                      <a16:colId xmlns:a16="http://schemas.microsoft.com/office/drawing/2014/main" val="3393583936"/>
                    </a:ext>
                  </a:extLst>
                </a:gridCol>
                <a:gridCol w="738909">
                  <a:extLst>
                    <a:ext uri="{9D8B030D-6E8A-4147-A177-3AD203B41FA5}">
                      <a16:colId xmlns:a16="http://schemas.microsoft.com/office/drawing/2014/main" val="3394442425"/>
                    </a:ext>
                  </a:extLst>
                </a:gridCol>
                <a:gridCol w="738909">
                  <a:extLst>
                    <a:ext uri="{9D8B030D-6E8A-4147-A177-3AD203B41FA5}">
                      <a16:colId xmlns:a16="http://schemas.microsoft.com/office/drawing/2014/main" val="2994148927"/>
                    </a:ext>
                  </a:extLst>
                </a:gridCol>
                <a:gridCol w="738909">
                  <a:extLst>
                    <a:ext uri="{9D8B030D-6E8A-4147-A177-3AD203B41FA5}">
                      <a16:colId xmlns:a16="http://schemas.microsoft.com/office/drawing/2014/main" val="997166188"/>
                    </a:ext>
                  </a:extLst>
                </a:gridCol>
                <a:gridCol w="738909">
                  <a:extLst>
                    <a:ext uri="{9D8B030D-6E8A-4147-A177-3AD203B41FA5}">
                      <a16:colId xmlns:a16="http://schemas.microsoft.com/office/drawing/2014/main" val="1480160322"/>
                    </a:ext>
                  </a:extLst>
                </a:gridCol>
                <a:gridCol w="738909">
                  <a:extLst>
                    <a:ext uri="{9D8B030D-6E8A-4147-A177-3AD203B41FA5}">
                      <a16:colId xmlns:a16="http://schemas.microsoft.com/office/drawing/2014/main" val="660776602"/>
                    </a:ext>
                  </a:extLst>
                </a:gridCol>
                <a:gridCol w="738909">
                  <a:extLst>
                    <a:ext uri="{9D8B030D-6E8A-4147-A177-3AD203B41FA5}">
                      <a16:colId xmlns:a16="http://schemas.microsoft.com/office/drawing/2014/main" val="3454660234"/>
                    </a:ext>
                  </a:extLst>
                </a:gridCol>
                <a:gridCol w="738909">
                  <a:extLst>
                    <a:ext uri="{9D8B030D-6E8A-4147-A177-3AD203B41FA5}">
                      <a16:colId xmlns:a16="http://schemas.microsoft.com/office/drawing/2014/main" val="148307735"/>
                    </a:ext>
                  </a:extLst>
                </a:gridCol>
                <a:gridCol w="738909">
                  <a:extLst>
                    <a:ext uri="{9D8B030D-6E8A-4147-A177-3AD203B41FA5}">
                      <a16:colId xmlns:a16="http://schemas.microsoft.com/office/drawing/2014/main" val="759619407"/>
                    </a:ext>
                  </a:extLst>
                </a:gridCol>
              </a:tblGrid>
              <a:tr h="370840">
                <a:tc>
                  <a:txBody>
                    <a:bodyPr/>
                    <a:lstStyle/>
                    <a:p>
                      <a:pPr algn="ctr"/>
                      <a:r>
                        <a:rPr lang="en-US" sz="1800" i="1">
                          <a:latin typeface="Arial" panose="020B0604020202020204" pitchFamily="34" charset="0"/>
                          <a:cs typeface="Arial" panose="020B0604020202020204" pitchFamily="34" charset="0"/>
                        </a:rPr>
                        <a:t>Index</a:t>
                      </a:r>
                    </a:p>
                  </a:txBody>
                  <a:tcPr/>
                </a:tc>
                <a:tc>
                  <a:txBody>
                    <a:bodyPr/>
                    <a:lstStyle/>
                    <a:p>
                      <a:pPr algn="ctr"/>
                      <a:r>
                        <a:rPr lang="en-US" sz="1800">
                          <a:latin typeface="Arial" panose="020B0604020202020204" pitchFamily="34" charset="0"/>
                          <a:cs typeface="Arial" panose="020B0604020202020204" pitchFamily="34" charset="0"/>
                        </a:rPr>
                        <a:t>[0]</a:t>
                      </a:r>
                    </a:p>
                  </a:txBody>
                  <a:tcPr/>
                </a:tc>
                <a:tc>
                  <a:txBody>
                    <a:bodyPr/>
                    <a:lstStyle/>
                    <a:p>
                      <a:pPr algn="ctr"/>
                      <a:r>
                        <a:rPr lang="en-US" sz="1800">
                          <a:latin typeface="Arial" panose="020B0604020202020204" pitchFamily="34" charset="0"/>
                          <a:cs typeface="Arial" panose="020B0604020202020204" pitchFamily="34" charset="0"/>
                        </a:rPr>
                        <a:t>[1]</a:t>
                      </a:r>
                    </a:p>
                  </a:txBody>
                  <a:tcPr/>
                </a:tc>
                <a:tc>
                  <a:txBody>
                    <a:bodyPr/>
                    <a:lstStyle/>
                    <a:p>
                      <a:pPr algn="ctr"/>
                      <a:r>
                        <a:rPr lang="en-US" sz="1800">
                          <a:latin typeface="Arial" panose="020B0604020202020204" pitchFamily="34" charset="0"/>
                          <a:cs typeface="Arial" panose="020B0604020202020204" pitchFamily="34" charset="0"/>
                        </a:rPr>
                        <a:t>[2]</a:t>
                      </a:r>
                    </a:p>
                  </a:txBody>
                  <a:tcPr/>
                </a:tc>
                <a:tc>
                  <a:txBody>
                    <a:bodyPr/>
                    <a:lstStyle/>
                    <a:p>
                      <a:pPr algn="ctr"/>
                      <a:r>
                        <a:rPr lang="en-US" sz="1800">
                          <a:latin typeface="Arial" panose="020B0604020202020204" pitchFamily="34" charset="0"/>
                          <a:cs typeface="Arial" panose="020B0604020202020204" pitchFamily="34" charset="0"/>
                        </a:rPr>
                        <a:t>[3]</a:t>
                      </a:r>
                    </a:p>
                  </a:txBody>
                  <a:tcPr/>
                </a:tc>
                <a:tc>
                  <a:txBody>
                    <a:bodyPr/>
                    <a:lstStyle/>
                    <a:p>
                      <a:pPr algn="ctr"/>
                      <a:r>
                        <a:rPr lang="en-US" sz="1800">
                          <a:latin typeface="Arial" panose="020B0604020202020204" pitchFamily="34" charset="0"/>
                          <a:cs typeface="Arial" panose="020B0604020202020204" pitchFamily="34" charset="0"/>
                        </a:rPr>
                        <a:t>[4]</a:t>
                      </a:r>
                    </a:p>
                  </a:txBody>
                  <a:tcPr/>
                </a:tc>
                <a:tc>
                  <a:txBody>
                    <a:bodyPr/>
                    <a:lstStyle/>
                    <a:p>
                      <a:pPr algn="ctr"/>
                      <a:r>
                        <a:rPr lang="en-US" sz="1800">
                          <a:latin typeface="Arial" panose="020B0604020202020204" pitchFamily="34" charset="0"/>
                          <a:cs typeface="Arial" panose="020B0604020202020204" pitchFamily="34" charset="0"/>
                        </a:rPr>
                        <a:t>[5]</a:t>
                      </a:r>
                    </a:p>
                  </a:txBody>
                  <a:tcPr/>
                </a:tc>
                <a:tc>
                  <a:txBody>
                    <a:bodyPr/>
                    <a:lstStyle/>
                    <a:p>
                      <a:pPr algn="ctr"/>
                      <a:r>
                        <a:rPr lang="en-US" sz="1800">
                          <a:latin typeface="Arial" panose="020B0604020202020204" pitchFamily="34" charset="0"/>
                          <a:cs typeface="Arial" panose="020B0604020202020204" pitchFamily="34" charset="0"/>
                        </a:rPr>
                        <a:t>[6]</a:t>
                      </a:r>
                    </a:p>
                  </a:txBody>
                  <a:tcPr/>
                </a:tc>
                <a:tc>
                  <a:txBody>
                    <a:bodyPr/>
                    <a:lstStyle/>
                    <a:p>
                      <a:pPr algn="ctr"/>
                      <a:r>
                        <a:rPr lang="en-US" sz="1800">
                          <a:latin typeface="Arial" panose="020B0604020202020204" pitchFamily="34" charset="0"/>
                          <a:cs typeface="Arial" panose="020B0604020202020204" pitchFamily="34" charset="0"/>
                        </a:rPr>
                        <a:t>[7]</a:t>
                      </a:r>
                    </a:p>
                  </a:txBody>
                  <a:tcPr/>
                </a:tc>
                <a:tc>
                  <a:txBody>
                    <a:bodyPr/>
                    <a:lstStyle/>
                    <a:p>
                      <a:pPr algn="ctr"/>
                      <a:r>
                        <a:rPr lang="en-US" sz="1800">
                          <a:latin typeface="Arial" panose="020B0604020202020204" pitchFamily="34" charset="0"/>
                          <a:cs typeface="Arial" panose="020B0604020202020204" pitchFamily="34" charset="0"/>
                        </a:rPr>
                        <a:t>[8]</a:t>
                      </a:r>
                    </a:p>
                  </a:txBody>
                  <a:tcPr/>
                </a:tc>
                <a:tc>
                  <a:txBody>
                    <a:bodyPr/>
                    <a:lstStyle/>
                    <a:p>
                      <a:pPr algn="ctr"/>
                      <a:r>
                        <a:rPr lang="en-US" sz="1800">
                          <a:latin typeface="Arial" panose="020B0604020202020204" pitchFamily="34" charset="0"/>
                          <a:cs typeface="Arial" panose="020B0604020202020204" pitchFamily="34" charset="0"/>
                        </a:rPr>
                        <a:t>[9]</a:t>
                      </a:r>
                    </a:p>
                  </a:txBody>
                  <a:tcPr/>
                </a:tc>
                <a:extLst>
                  <a:ext uri="{0D108BD9-81ED-4DB2-BD59-A6C34878D82A}">
                    <a16:rowId xmlns:a16="http://schemas.microsoft.com/office/drawing/2014/main" val="595881716"/>
                  </a:ext>
                </a:extLst>
              </a:tr>
              <a:tr h="370840">
                <a:tc>
                  <a:txBody>
                    <a:bodyPr/>
                    <a:lstStyle/>
                    <a:p>
                      <a:pPr algn="ctr"/>
                      <a:r>
                        <a:rPr lang="en-US" sz="2400" i="1">
                          <a:latin typeface="Arial" panose="020B0604020202020204" pitchFamily="34" charset="0"/>
                          <a:cs typeface="Arial" panose="020B0604020202020204" pitchFamily="34" charset="0"/>
                        </a:rPr>
                        <a:t>Data</a:t>
                      </a:r>
                    </a:p>
                  </a:txBody>
                  <a:tcPr/>
                </a:tc>
                <a:tc>
                  <a:txBody>
                    <a:bodyPr/>
                    <a:lstStyle/>
                    <a:p>
                      <a:pPr algn="ctr"/>
                      <a:r>
                        <a:rPr lang="en-US" sz="2400">
                          <a:latin typeface="Arial" panose="020B0604020202020204" pitchFamily="34" charset="0"/>
                          <a:cs typeface="Arial" panose="020B0604020202020204" pitchFamily="34" charset="0"/>
                        </a:rPr>
                        <a:t>10</a:t>
                      </a:r>
                    </a:p>
                  </a:txBody>
                  <a:tcPr>
                    <a:solidFill>
                      <a:schemeClr val="bg1">
                        <a:lumMod val="50000"/>
                      </a:schemeClr>
                    </a:solidFill>
                  </a:tcPr>
                </a:tc>
                <a:tc>
                  <a:txBody>
                    <a:bodyPr/>
                    <a:lstStyle/>
                    <a:p>
                      <a:pPr algn="ctr"/>
                      <a:r>
                        <a:rPr lang="en-US" sz="2400">
                          <a:latin typeface="Arial" panose="020B0604020202020204" pitchFamily="34" charset="0"/>
                          <a:cs typeface="Arial" panose="020B0604020202020204" pitchFamily="34" charset="0"/>
                        </a:rPr>
                        <a:t>11</a:t>
                      </a:r>
                    </a:p>
                  </a:txBody>
                  <a:tcPr>
                    <a:solidFill>
                      <a:schemeClr val="bg1">
                        <a:lumMod val="50000"/>
                      </a:schemeClr>
                    </a:solidFill>
                  </a:tcPr>
                </a:tc>
                <a:tc>
                  <a:txBody>
                    <a:bodyPr/>
                    <a:lstStyle/>
                    <a:p>
                      <a:pPr algn="ctr"/>
                      <a:r>
                        <a:rPr lang="en-US" sz="2400">
                          <a:latin typeface="Arial" panose="020B0604020202020204" pitchFamily="34" charset="0"/>
                          <a:cs typeface="Arial" panose="020B0604020202020204" pitchFamily="34" charset="0"/>
                        </a:rPr>
                        <a:t>12</a:t>
                      </a:r>
                    </a:p>
                  </a:txBody>
                  <a:tcPr>
                    <a:solidFill>
                      <a:schemeClr val="bg1">
                        <a:lumMod val="50000"/>
                      </a:schemeClr>
                    </a:solidFill>
                  </a:tcPr>
                </a:tc>
                <a:tc>
                  <a:txBody>
                    <a:bodyPr/>
                    <a:lstStyle/>
                    <a:p>
                      <a:pPr algn="ctr"/>
                      <a:r>
                        <a:rPr lang="en-US" sz="2400">
                          <a:latin typeface="Arial" panose="020B0604020202020204" pitchFamily="34" charset="0"/>
                          <a:cs typeface="Arial" panose="020B0604020202020204" pitchFamily="34" charset="0"/>
                        </a:rPr>
                        <a:t>13</a:t>
                      </a:r>
                    </a:p>
                  </a:txBody>
                  <a:tcPr>
                    <a:solidFill>
                      <a:schemeClr val="bg1">
                        <a:lumMod val="50000"/>
                      </a:schemeClr>
                    </a:solidFill>
                  </a:tcPr>
                </a:tc>
                <a:tc>
                  <a:txBody>
                    <a:bodyPr/>
                    <a:lstStyle/>
                    <a:p>
                      <a:pPr algn="ctr"/>
                      <a:r>
                        <a:rPr lang="en-US" sz="2400">
                          <a:latin typeface="Arial" panose="020B0604020202020204" pitchFamily="34" charset="0"/>
                          <a:cs typeface="Arial" panose="020B0604020202020204" pitchFamily="34" charset="0"/>
                        </a:rPr>
                        <a:t>14</a:t>
                      </a:r>
                    </a:p>
                  </a:txBody>
                  <a:tcPr>
                    <a:solidFill>
                      <a:schemeClr val="bg1">
                        <a:lumMod val="50000"/>
                      </a:schemeClr>
                    </a:solidFill>
                  </a:tcPr>
                </a:tc>
                <a:tc>
                  <a:txBody>
                    <a:bodyPr/>
                    <a:lstStyle/>
                    <a:p>
                      <a:pPr algn="ctr"/>
                      <a:r>
                        <a:rPr lang="en-US" sz="2400">
                          <a:latin typeface="Arial" panose="020B0604020202020204" pitchFamily="34" charset="0"/>
                          <a:cs typeface="Arial" panose="020B0604020202020204" pitchFamily="34" charset="0"/>
                        </a:rPr>
                        <a:t>16</a:t>
                      </a:r>
                    </a:p>
                  </a:txBody>
                  <a:tcPr>
                    <a:solidFill>
                      <a:schemeClr val="bg1">
                        <a:lumMod val="50000"/>
                      </a:schemeClr>
                    </a:solidFill>
                  </a:tcPr>
                </a:tc>
                <a:tc>
                  <a:txBody>
                    <a:bodyPr/>
                    <a:lstStyle/>
                    <a:p>
                      <a:pPr algn="ctr"/>
                      <a:r>
                        <a:rPr lang="en-US" sz="2400">
                          <a:highlight>
                            <a:srgbClr val="00FFFF"/>
                          </a:highlight>
                          <a:latin typeface="Arial" panose="020B0604020202020204" pitchFamily="34" charset="0"/>
                          <a:cs typeface="Arial" panose="020B0604020202020204" pitchFamily="34" charset="0"/>
                        </a:rPr>
                        <a:t>17</a:t>
                      </a:r>
                    </a:p>
                  </a:txBody>
                  <a:tcPr/>
                </a:tc>
                <a:tc>
                  <a:txBody>
                    <a:bodyPr/>
                    <a:lstStyle/>
                    <a:p>
                      <a:pPr algn="ctr"/>
                      <a:r>
                        <a:rPr lang="en-US" sz="2400">
                          <a:latin typeface="Arial" panose="020B0604020202020204" pitchFamily="34" charset="0"/>
                          <a:cs typeface="Arial" panose="020B0604020202020204" pitchFamily="34" charset="0"/>
                        </a:rPr>
                        <a:t>18</a:t>
                      </a:r>
                    </a:p>
                  </a:txBody>
                  <a:tcPr>
                    <a:solidFill>
                      <a:schemeClr val="bg1">
                        <a:lumMod val="50000"/>
                      </a:schemeClr>
                    </a:solidFill>
                  </a:tcPr>
                </a:tc>
                <a:tc>
                  <a:txBody>
                    <a:bodyPr/>
                    <a:lstStyle/>
                    <a:p>
                      <a:pPr algn="ctr"/>
                      <a:r>
                        <a:rPr lang="en-US" sz="2400">
                          <a:latin typeface="Arial" panose="020B0604020202020204" pitchFamily="34" charset="0"/>
                          <a:cs typeface="Arial" panose="020B0604020202020204" pitchFamily="34" charset="0"/>
                        </a:rPr>
                        <a:t>19</a:t>
                      </a:r>
                    </a:p>
                  </a:txBody>
                  <a:tcPr>
                    <a:solidFill>
                      <a:schemeClr val="bg1">
                        <a:lumMod val="50000"/>
                      </a:schemeClr>
                    </a:solidFill>
                  </a:tcPr>
                </a:tc>
                <a:tc>
                  <a:txBody>
                    <a:bodyPr/>
                    <a:lstStyle/>
                    <a:p>
                      <a:pPr algn="ctr"/>
                      <a:r>
                        <a:rPr lang="en-US" sz="2400">
                          <a:latin typeface="Arial" panose="020B0604020202020204" pitchFamily="34" charset="0"/>
                          <a:cs typeface="Arial" panose="020B0604020202020204" pitchFamily="34" charset="0"/>
                        </a:rPr>
                        <a:t>20</a:t>
                      </a:r>
                    </a:p>
                  </a:txBody>
                  <a:tcPr>
                    <a:solidFill>
                      <a:schemeClr val="bg1">
                        <a:lumMod val="50000"/>
                      </a:schemeClr>
                    </a:solidFill>
                  </a:tcPr>
                </a:tc>
                <a:extLst>
                  <a:ext uri="{0D108BD9-81ED-4DB2-BD59-A6C34878D82A}">
                    <a16:rowId xmlns:a16="http://schemas.microsoft.com/office/drawing/2014/main" val="2456234504"/>
                  </a:ext>
                </a:extLst>
              </a:tr>
            </a:tbl>
          </a:graphicData>
        </a:graphic>
      </p:graphicFrame>
      <p:sp>
        <p:nvSpPr>
          <p:cNvPr id="6" name="TextBox 5">
            <a:extLst>
              <a:ext uri="{FF2B5EF4-FFF2-40B4-BE49-F238E27FC236}">
                <a16:creationId xmlns:a16="http://schemas.microsoft.com/office/drawing/2014/main" id="{F43594A1-CE42-4BD3-87A3-14C6F072C73B}"/>
              </a:ext>
            </a:extLst>
          </p:cNvPr>
          <p:cNvSpPr txBox="1"/>
          <p:nvPr/>
        </p:nvSpPr>
        <p:spPr>
          <a:xfrm>
            <a:off x="394012" y="4157216"/>
            <a:ext cx="11404035" cy="1461939"/>
          </a:xfrm>
          <a:prstGeom prst="rect">
            <a:avLst/>
          </a:prstGeom>
          <a:noFill/>
        </p:spPr>
        <p:txBody>
          <a:bodyPr wrap="square" rtlCol="0">
            <a:spAutoFit/>
          </a:bodyPr>
          <a:lstStyle/>
          <a:p>
            <a:pPr marL="514350" marR="0" lvl="0" indent="-514350" algn="l" defTabSz="914400" rtl="0" eaLnBrk="1" fontAlgn="auto" latinLnBrk="0" hangingPunct="1">
              <a:lnSpc>
                <a:spcPct val="100000"/>
              </a:lnSpc>
              <a:spcBef>
                <a:spcPts val="0"/>
              </a:spcBef>
              <a:spcAft>
                <a:spcPts val="600"/>
              </a:spcAft>
              <a:buClrTx/>
              <a:buSzTx/>
              <a:buFont typeface="+mj-lt"/>
              <a:buAutoNum type="arabicParenR" startAt="9"/>
              <a:tabLst/>
              <a:defRPr/>
            </a:pPr>
            <a:r>
              <a:rPr kumimoji="0" lang="en-US" sz="2800" b="0" i="0" u="none" strike="noStrike" kern="1200" cap="none" spc="0" normalizeH="0" baseline="0" noProof="0">
                <a:ln>
                  <a:noFill/>
                </a:ln>
                <a:solidFill>
                  <a:prstClr val="black"/>
                </a:solidFill>
                <a:effectLst/>
                <a:uLnTx/>
                <a:uFillTx/>
                <a:latin typeface="Bahnschrift Light" panose="020B0502040204020203" pitchFamily="34" charset="0"/>
                <a:cs typeface="Arial" panose="020B0604020202020204" pitchFamily="34" charset="0"/>
                <a:sym typeface="Wingdings" panose="05000000000000000000" pitchFamily="2" charset="2"/>
              </a:rPr>
              <a:t>Karena data yang tersisa hanya index[6]  B=T=A=6.</a:t>
            </a:r>
          </a:p>
          <a:p>
            <a:pPr marL="514350" marR="0" lvl="0" indent="-514350" algn="l" defTabSz="914400" rtl="0" eaLnBrk="1" fontAlgn="auto" latinLnBrk="0" hangingPunct="1">
              <a:lnSpc>
                <a:spcPct val="100000"/>
              </a:lnSpc>
              <a:spcBef>
                <a:spcPts val="0"/>
              </a:spcBef>
              <a:spcAft>
                <a:spcPts val="600"/>
              </a:spcAft>
              <a:buClrTx/>
              <a:buSzTx/>
              <a:buFont typeface="+mj-lt"/>
              <a:buAutoNum type="arabicParenR" startAt="9"/>
              <a:tabLst/>
              <a:defRPr/>
            </a:pPr>
            <a:r>
              <a:rPr kumimoji="0" lang="en-US" sz="2800" b="0" i="0" u="none" strike="noStrike" kern="1200" cap="none" spc="0" normalizeH="0" baseline="0" noProof="0">
                <a:ln>
                  <a:noFill/>
                </a:ln>
                <a:solidFill>
                  <a:prstClr val="black"/>
                </a:solidFill>
                <a:effectLst/>
                <a:uLnTx/>
                <a:uFillTx/>
                <a:latin typeface="Bahnschrift Light" panose="020B0502040204020203" pitchFamily="34" charset="0"/>
                <a:cs typeface="Arial" panose="020B0604020202020204" pitchFamily="34" charset="0"/>
                <a:sym typeface="Wingdings" panose="05000000000000000000" pitchFamily="2" charset="2"/>
              </a:rPr>
              <a:t>Bandingkan nilai 17 dengan nilai T[6]  17 = 17  data sama, T[6] adalah lokasi dari data yang dicari.</a:t>
            </a:r>
          </a:p>
        </p:txBody>
      </p:sp>
      <p:sp>
        <p:nvSpPr>
          <p:cNvPr id="11" name="TextBox 10">
            <a:extLst>
              <a:ext uri="{FF2B5EF4-FFF2-40B4-BE49-F238E27FC236}">
                <a16:creationId xmlns:a16="http://schemas.microsoft.com/office/drawing/2014/main" id="{1A8FE01C-D5CC-4A63-B3AD-971BDA34E236}"/>
              </a:ext>
            </a:extLst>
          </p:cNvPr>
          <p:cNvSpPr txBox="1"/>
          <p:nvPr/>
        </p:nvSpPr>
        <p:spPr>
          <a:xfrm>
            <a:off x="7028399" y="1980774"/>
            <a:ext cx="1241686"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4472C4">
                    <a:lumMod val="75000"/>
                  </a:srgbClr>
                </a:solidFill>
                <a:effectLst/>
                <a:uLnTx/>
                <a:uFillTx/>
                <a:latin typeface="Arial" panose="020B0604020202020204" pitchFamily="34" charset="0"/>
                <a:ea typeface="+mn-ea"/>
                <a:cs typeface="Arial" panose="020B0604020202020204" pitchFamily="34" charset="0"/>
              </a:rPr>
              <a:t>B = T = A</a:t>
            </a:r>
          </a:p>
        </p:txBody>
      </p:sp>
      <p:cxnSp>
        <p:nvCxnSpPr>
          <p:cNvPr id="12" name="Straight Arrow Connector 11">
            <a:extLst>
              <a:ext uri="{FF2B5EF4-FFF2-40B4-BE49-F238E27FC236}">
                <a16:creationId xmlns:a16="http://schemas.microsoft.com/office/drawing/2014/main" id="{58D8F7C7-77A4-4755-B19B-42A3216E6CB8}"/>
              </a:ext>
            </a:extLst>
          </p:cNvPr>
          <p:cNvCxnSpPr>
            <a:stCxn id="11" idx="2"/>
          </p:cNvCxnSpPr>
          <p:nvPr/>
        </p:nvCxnSpPr>
        <p:spPr>
          <a:xfrm>
            <a:off x="7649242" y="2380884"/>
            <a:ext cx="0" cy="513774"/>
          </a:xfrm>
          <a:prstGeom prst="straightConnector1">
            <a:avLst/>
          </a:prstGeom>
          <a:ln w="2222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4362AC1-3290-4EAF-ADFF-0BA86813C192}"/>
              </a:ext>
            </a:extLst>
          </p:cNvPr>
          <p:cNvSpPr txBox="1"/>
          <p:nvPr/>
        </p:nvSpPr>
        <p:spPr>
          <a:xfrm>
            <a:off x="215538" y="1530433"/>
            <a:ext cx="11404035" cy="52322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Contoh mencari data </a:t>
            </a:r>
            <a:r>
              <a:rPr kumimoji="0" lang="en-US" sz="28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bernilai 17:</a:t>
            </a:r>
          </a:p>
        </p:txBody>
      </p:sp>
      <p:cxnSp>
        <p:nvCxnSpPr>
          <p:cNvPr id="15" name="Connector: Elbow 14">
            <a:extLst>
              <a:ext uri="{FF2B5EF4-FFF2-40B4-BE49-F238E27FC236}">
                <a16:creationId xmlns:a16="http://schemas.microsoft.com/office/drawing/2014/main" id="{37F8680B-2A0E-4335-B07E-DB4DFA3E07D5}"/>
              </a:ext>
            </a:extLst>
          </p:cNvPr>
          <p:cNvCxnSpPr>
            <a:cxnSpLocks/>
            <a:endCxn id="11" idx="0"/>
          </p:cNvCxnSpPr>
          <p:nvPr/>
        </p:nvCxnSpPr>
        <p:spPr>
          <a:xfrm rot="5400000" flipH="1" flipV="1">
            <a:off x="6835352" y="2050150"/>
            <a:ext cx="883265" cy="744515"/>
          </a:xfrm>
          <a:prstGeom prst="bentConnector3">
            <a:avLst>
              <a:gd name="adj1" fmla="val 12588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61079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153FB0C-B7B9-4126-A635-5E9A689F087A}"/>
              </a:ext>
            </a:extLst>
          </p:cNvPr>
          <p:cNvSpPr/>
          <p:nvPr/>
        </p:nvSpPr>
        <p:spPr>
          <a:xfrm>
            <a:off x="1552353" y="181363"/>
            <a:ext cx="7415098" cy="561703"/>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prstClr val="white"/>
                </a:solidFill>
                <a:effectLst/>
                <a:uLnTx/>
                <a:uFillTx/>
                <a:latin typeface="Constantia" panose="02030602050306030303" pitchFamily="18" charset="0"/>
              </a:rPr>
              <a:t>2. Pencarian BINER </a:t>
            </a:r>
            <a:r>
              <a:rPr kumimoji="0" lang="en-US" sz="3200" b="1" i="1" u="none" strike="noStrike" kern="1200" cap="none" spc="0" normalizeH="0" baseline="0" noProof="0">
                <a:ln>
                  <a:noFill/>
                </a:ln>
                <a:solidFill>
                  <a:prstClr val="white"/>
                </a:solidFill>
                <a:effectLst/>
                <a:uLnTx/>
                <a:uFillTx/>
                <a:latin typeface="Constantia" panose="02030602050306030303" pitchFamily="18" charset="0"/>
              </a:rPr>
              <a:t>(BINARY Search)</a:t>
            </a:r>
          </a:p>
        </p:txBody>
      </p:sp>
      <p:sp>
        <p:nvSpPr>
          <p:cNvPr id="3" name="TextBox 2">
            <a:extLst>
              <a:ext uri="{FF2B5EF4-FFF2-40B4-BE49-F238E27FC236}">
                <a16:creationId xmlns:a16="http://schemas.microsoft.com/office/drawing/2014/main" id="{14362AC1-3290-4EAF-ADFF-0BA86813C192}"/>
              </a:ext>
            </a:extLst>
          </p:cNvPr>
          <p:cNvSpPr txBox="1"/>
          <p:nvPr/>
        </p:nvSpPr>
        <p:spPr>
          <a:xfrm>
            <a:off x="244758" y="1704100"/>
            <a:ext cx="11404035" cy="261610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Binary search </a:t>
            </a:r>
            <a:r>
              <a:rPr kumimoji="0" lang="en-US" sz="2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selalu mencari data pada setengah jumlah data.</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800">
              <a:solidFill>
                <a:prstClr val="black"/>
              </a:solidFill>
              <a:latin typeface="Arial" panose="020B0604020202020204" pitchFamily="34" charset="0"/>
              <a:cs typeface="Arial" panose="020B0604020202020204" pitchFamily="34" charset="0"/>
            </a:endParaRPr>
          </a:p>
          <a:p>
            <a:pPr marL="457200" marR="0" lvl="0" indent="-45720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80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Pada keadaan terburuk </a:t>
            </a:r>
            <a:r>
              <a:rPr kumimoji="0" lang="en-US" sz="2800" i="1"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(worst case) </a:t>
            </a:r>
            <a:r>
              <a:rPr kumimoji="0" lang="en-US" sz="280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akan terjadi </a:t>
            </a:r>
            <a:r>
              <a:rPr kumimoji="0" lang="en-US" sz="2800" b="1" i="1"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Log</a:t>
            </a:r>
            <a:r>
              <a:rPr kumimoji="0" lang="en-US" sz="2800" b="1" i="1" u="none" strike="noStrike" kern="1200" cap="none" spc="0" normalizeH="0" baseline="0" noProof="0">
                <a:ln>
                  <a:noFill/>
                </a:ln>
                <a:solidFill>
                  <a:prstClr val="black"/>
                </a:solidFill>
                <a:effectLst/>
                <a:uLnTx/>
                <a:uFillTx/>
                <a:latin typeface="Aharoni" panose="02010803020104030203" pitchFamily="2" charset="-79"/>
                <a:cs typeface="Aharoni" panose="02010803020104030203" pitchFamily="2" charset="-79"/>
              </a:rPr>
              <a:t>2</a:t>
            </a:r>
            <a:r>
              <a:rPr kumimoji="0" lang="en-US" sz="2800" b="1" i="1"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(n) </a:t>
            </a:r>
            <a:r>
              <a:rPr kumimoji="0" lang="en-US" sz="280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pembandingan.</a:t>
            </a:r>
          </a:p>
          <a:p>
            <a:pPr marR="0" lvl="0" algn="just" defTabSz="914400" rtl="0" eaLnBrk="1" fontAlgn="auto" latinLnBrk="0" hangingPunct="1">
              <a:lnSpc>
                <a:spcPct val="100000"/>
              </a:lnSpc>
              <a:spcBef>
                <a:spcPts val="0"/>
              </a:spcBef>
              <a:spcAft>
                <a:spcPts val="0"/>
              </a:spcAft>
              <a:buClrTx/>
              <a:buSzTx/>
              <a:tabLst/>
              <a:defRPr/>
            </a:pPr>
            <a:endParaRPr lang="en-US" sz="800">
              <a:solidFill>
                <a:prstClr val="black"/>
              </a:solidFill>
              <a:latin typeface="Arial" panose="020B0604020202020204" pitchFamily="34" charset="0"/>
              <a:cs typeface="Arial" panose="020B0604020202020204" pitchFamily="34" charset="0"/>
            </a:endParaRPr>
          </a:p>
          <a:p>
            <a:pPr marL="457200" marR="0" lvl="0" indent="-45720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80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Kompleksitas dalam waktu </a:t>
            </a:r>
            <a:r>
              <a:rPr kumimoji="0" lang="en-US" sz="2800" i="1"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average case </a:t>
            </a:r>
            <a:r>
              <a:rPr kumimoji="0" lang="en-US" sz="280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akan sama dengan kondisi </a:t>
            </a:r>
            <a:r>
              <a:rPr kumimoji="0" lang="en-US" sz="2800" i="1"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worst case</a:t>
            </a:r>
            <a:r>
              <a:rPr kumimoji="0" lang="en-US" sz="280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a:t>
            </a:r>
          </a:p>
        </p:txBody>
      </p:sp>
    </p:spTree>
    <p:extLst>
      <p:ext uri="{BB962C8B-B14F-4D97-AF65-F5344CB8AC3E}">
        <p14:creationId xmlns:p14="http://schemas.microsoft.com/office/powerpoint/2010/main" val="22996360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153FB0C-B7B9-4126-A635-5E9A689F087A}"/>
              </a:ext>
            </a:extLst>
          </p:cNvPr>
          <p:cNvSpPr/>
          <p:nvPr/>
        </p:nvSpPr>
        <p:spPr>
          <a:xfrm>
            <a:off x="4038348" y="2694213"/>
            <a:ext cx="4467699" cy="1469573"/>
          </a:xfrm>
          <a:prstGeom prst="roundRect">
            <a:avLst>
              <a:gd name="adj" fmla="val 50000"/>
            </a:avLst>
          </a:prstGeom>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000" b="1" i="1">
                <a:solidFill>
                  <a:prstClr val="white"/>
                </a:solidFill>
                <a:latin typeface="Bahnschrift Light" panose="020B0502040204020203" pitchFamily="34" charset="0"/>
                <a:cs typeface="Adobe Naskh Medium" pitchFamily="50" charset="-78"/>
              </a:rPr>
              <a:t>SELESAI</a:t>
            </a:r>
            <a:endParaRPr kumimoji="0" lang="en-US" sz="6000" b="1" i="1" u="none" strike="noStrike" kern="1200" cap="none" spc="0" normalizeH="0" baseline="0" noProof="0">
              <a:ln>
                <a:noFill/>
              </a:ln>
              <a:solidFill>
                <a:prstClr val="white"/>
              </a:solidFill>
              <a:effectLst/>
              <a:uLnTx/>
              <a:uFillTx/>
              <a:latin typeface="Bahnschrift Light" panose="020B0502040204020203" pitchFamily="34" charset="0"/>
              <a:cs typeface="Adobe Naskh Medium" pitchFamily="50" charset="-78"/>
            </a:endParaRPr>
          </a:p>
        </p:txBody>
      </p:sp>
    </p:spTree>
    <p:extLst>
      <p:ext uri="{BB962C8B-B14F-4D97-AF65-F5344CB8AC3E}">
        <p14:creationId xmlns:p14="http://schemas.microsoft.com/office/powerpoint/2010/main" val="2483297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0791B5-217D-3A49-0114-4C411FE13D52}"/>
              </a:ext>
            </a:extLst>
          </p:cNvPr>
          <p:cNvSpPr txBox="1"/>
          <p:nvPr/>
        </p:nvSpPr>
        <p:spPr>
          <a:xfrm>
            <a:off x="7440132" y="187287"/>
            <a:ext cx="4536330" cy="461665"/>
          </a:xfrm>
          <a:prstGeom prst="rect">
            <a:avLst/>
          </a:prstGeom>
          <a:noFill/>
        </p:spPr>
        <p:txBody>
          <a:bodyPr wrap="square">
            <a:spAutoFit/>
          </a:bodyPr>
          <a:lstStyle/>
          <a:p>
            <a:r>
              <a:rPr lang="pt-BR" sz="2400"/>
              <a:t>Notasi O Besar (Big-O Notation)</a:t>
            </a:r>
          </a:p>
        </p:txBody>
      </p:sp>
      <p:sp>
        <p:nvSpPr>
          <p:cNvPr id="3" name="TextBox 2">
            <a:extLst>
              <a:ext uri="{FF2B5EF4-FFF2-40B4-BE49-F238E27FC236}">
                <a16:creationId xmlns:a16="http://schemas.microsoft.com/office/drawing/2014/main" id="{88E35668-12D4-3547-5F38-AFBDFDF767A6}"/>
              </a:ext>
            </a:extLst>
          </p:cNvPr>
          <p:cNvSpPr txBox="1"/>
          <p:nvPr/>
        </p:nvSpPr>
        <p:spPr>
          <a:xfrm>
            <a:off x="1424972" y="904074"/>
            <a:ext cx="2522139"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Contoh kasus:</a:t>
            </a:r>
          </a:p>
        </p:txBody>
      </p:sp>
      <p:sp>
        <p:nvSpPr>
          <p:cNvPr id="4" name="TextBox 3">
            <a:extLst>
              <a:ext uri="{FF2B5EF4-FFF2-40B4-BE49-F238E27FC236}">
                <a16:creationId xmlns:a16="http://schemas.microsoft.com/office/drawing/2014/main" id="{08E7440B-A4B6-ACB5-3344-7C5C6E35E4E8}"/>
              </a:ext>
            </a:extLst>
          </p:cNvPr>
          <p:cNvSpPr txBox="1"/>
          <p:nvPr/>
        </p:nvSpPr>
        <p:spPr>
          <a:xfrm>
            <a:off x="744279" y="3265061"/>
            <a:ext cx="10955018" cy="201593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Pada tabel di atas, dapat diketahui perbedaan jumlah operasi yang harus dilakukan pada setiap data yang ada. Ketika jumlah data 3 dan 5, perbedaan jumlah operasi bisa dianggap tidak signifikan, tetapi pada saat jumlah data meningkat menjadi 100, jumlah operasi meningkat tajam menjadi 1000. Hal tersebut tentulah tidak optimal, karena semakin banyak datanya akan menyebabkan meningkatnya jumlah operasi yang harus dilakukan secara signifikan.</a:t>
            </a:r>
          </a:p>
          <a:p>
            <a:pPr marL="0" marR="0" lvl="0" indent="0" algn="just" defTabSz="914400" rtl="0" eaLnBrk="1" fontAlgn="auto" latinLnBrk="0" hangingPunct="1">
              <a:lnSpc>
                <a:spcPct val="100000"/>
              </a:lnSpc>
              <a:spcBef>
                <a:spcPts val="0"/>
              </a:spcBef>
              <a:spcAft>
                <a:spcPts val="600"/>
              </a:spcAft>
              <a:buClrTx/>
              <a:buSzTx/>
              <a:buFontTx/>
              <a:buNone/>
              <a:tabLst/>
              <a:defRPr/>
            </a:pPr>
            <a:r>
              <a:rPr lang="en-US" sz="2000">
                <a:solidFill>
                  <a:prstClr val="black"/>
                </a:solidFill>
                <a:latin typeface="Arial" panose="020B0604020202020204" pitchFamily="34" charset="0"/>
                <a:ea typeface="Calibri" panose="020F0502020204030204" pitchFamily="34" charset="0"/>
                <a:cs typeface="Arial" panose="020B0604020202020204" pitchFamily="34" charset="0"/>
              </a:rPr>
              <a:t>Dibutuhkan jumlah operasi </a:t>
            </a:r>
            <a:r>
              <a:rPr lang="en-US" sz="2000" b="1">
                <a:solidFill>
                  <a:prstClr val="black"/>
                </a:solidFill>
                <a:latin typeface="Arial" panose="020B0604020202020204" pitchFamily="34" charset="0"/>
                <a:ea typeface="Calibri" panose="020F0502020204030204" pitchFamily="34" charset="0"/>
                <a:cs typeface="Arial" panose="020B0604020202020204" pitchFamily="34" charset="0"/>
              </a:rPr>
              <a:t>n</a:t>
            </a:r>
            <a:r>
              <a:rPr lang="en-US" sz="2000" b="1">
                <a:latin typeface="Arial" panose="020B0604020202020204" pitchFamily="34" charset="0"/>
                <a:cs typeface="Arial" panose="020B0604020202020204" pitchFamily="34" charset="0"/>
              </a:rPr>
              <a:t>²</a:t>
            </a:r>
            <a:r>
              <a:rPr lang="en-US" sz="2000">
                <a:solidFill>
                  <a:prstClr val="black"/>
                </a:solidFill>
                <a:latin typeface="Arial" panose="020B0604020202020204" pitchFamily="34" charset="0"/>
                <a:ea typeface="Calibri" panose="020F0502020204030204" pitchFamily="34" charset="0"/>
                <a:cs typeface="Arial" panose="020B0604020202020204" pitchFamily="34" charset="0"/>
              </a:rPr>
              <a:t> untuk setiap jumlah data </a:t>
            </a:r>
            <a:r>
              <a:rPr lang="en-US" sz="2000" b="1">
                <a:solidFill>
                  <a:prstClr val="black"/>
                </a:solidFill>
                <a:latin typeface="Arial" panose="020B0604020202020204" pitchFamily="34" charset="0"/>
                <a:ea typeface="Calibri" panose="020F0502020204030204" pitchFamily="34" charset="0"/>
                <a:cs typeface="Arial" panose="020B0604020202020204" pitchFamily="34" charset="0"/>
              </a:rPr>
              <a:t>n</a:t>
            </a:r>
            <a:r>
              <a:rPr lang="en-US" sz="2000">
                <a:solidFill>
                  <a:prstClr val="black"/>
                </a:solidFill>
                <a:latin typeface="Arial" panose="020B0604020202020204" pitchFamily="34" charset="0"/>
                <a:ea typeface="Calibri" panose="020F0502020204030204" pitchFamily="34" charset="0"/>
                <a:cs typeface="Arial" panose="020B0604020202020204" pitchFamily="34" charset="0"/>
              </a:rPr>
              <a:t>, kita menulisnya dengan notasi </a:t>
            </a:r>
            <a:r>
              <a:rPr lang="en-US" sz="2000" b="1">
                <a:solidFill>
                  <a:prstClr val="black"/>
                </a:solidFill>
                <a:latin typeface="Arial" panose="020B0604020202020204" pitchFamily="34" charset="0"/>
                <a:ea typeface="Calibri" panose="020F0502020204030204" pitchFamily="34" charset="0"/>
                <a:cs typeface="Arial" panose="020B0604020202020204" pitchFamily="34" charset="0"/>
              </a:rPr>
              <a:t>O(n</a:t>
            </a:r>
            <a:r>
              <a:rPr lang="en-US" sz="2000" b="1">
                <a:latin typeface="Arial" panose="020B0604020202020204" pitchFamily="34" charset="0"/>
                <a:cs typeface="Arial" panose="020B0604020202020204" pitchFamily="34" charset="0"/>
              </a:rPr>
              <a:t>²</a:t>
            </a:r>
            <a:r>
              <a:rPr lang="en-US" sz="2000" b="1">
                <a:solidFill>
                  <a:prstClr val="black"/>
                </a:solidFill>
                <a:latin typeface="Arial" panose="020B0604020202020204" pitchFamily="34" charset="0"/>
                <a:ea typeface="Calibri" panose="020F0502020204030204" pitchFamily="34" charset="0"/>
                <a:cs typeface="Arial" panose="020B0604020202020204" pitchFamily="34" charset="0"/>
              </a:rPr>
              <a:t>).</a:t>
            </a:r>
            <a:endParaRPr lang="en-US" sz="2000">
              <a:solidFill>
                <a:prstClr val="black"/>
              </a:solidFill>
              <a:latin typeface="Arial" panose="020B0604020202020204" pitchFamily="34" charset="0"/>
              <a:ea typeface="Calibri" panose="020F0502020204030204" pitchFamily="34" charset="0"/>
              <a:cs typeface="Arial" panose="020B0604020202020204" pitchFamily="34" charset="0"/>
            </a:endParaRPr>
          </a:p>
        </p:txBody>
      </p:sp>
      <p:graphicFrame>
        <p:nvGraphicFramePr>
          <p:cNvPr id="6" name="Table 6">
            <a:extLst>
              <a:ext uri="{FF2B5EF4-FFF2-40B4-BE49-F238E27FC236}">
                <a16:creationId xmlns:a16="http://schemas.microsoft.com/office/drawing/2014/main" id="{F3EEBD8C-9258-BB6C-D99E-1E1D5FDE76AD}"/>
              </a:ext>
            </a:extLst>
          </p:cNvPr>
          <p:cNvGraphicFramePr>
            <a:graphicFrameLocks noGrp="1"/>
          </p:cNvGraphicFramePr>
          <p:nvPr>
            <p:extLst>
              <p:ext uri="{D42A27DB-BD31-4B8C-83A1-F6EECF244321}">
                <p14:modId xmlns:p14="http://schemas.microsoft.com/office/powerpoint/2010/main" val="2638591239"/>
              </p:ext>
            </p:extLst>
          </p:nvPr>
        </p:nvGraphicFramePr>
        <p:xfrm>
          <a:off x="2912852" y="1723143"/>
          <a:ext cx="6004049" cy="953682"/>
        </p:xfrm>
        <a:graphic>
          <a:graphicData uri="http://schemas.openxmlformats.org/drawingml/2006/table">
            <a:tbl>
              <a:tblPr bandRow="1">
                <a:tableStyleId>{16D9F66E-5EB9-4882-86FB-DCBF35E3C3E4}</a:tableStyleId>
              </a:tblPr>
              <a:tblGrid>
                <a:gridCol w="2403793">
                  <a:extLst>
                    <a:ext uri="{9D8B030D-6E8A-4147-A177-3AD203B41FA5}">
                      <a16:colId xmlns:a16="http://schemas.microsoft.com/office/drawing/2014/main" val="947188987"/>
                    </a:ext>
                  </a:extLst>
                </a:gridCol>
                <a:gridCol w="401711">
                  <a:extLst>
                    <a:ext uri="{9D8B030D-6E8A-4147-A177-3AD203B41FA5}">
                      <a16:colId xmlns:a16="http://schemas.microsoft.com/office/drawing/2014/main" val="34315395"/>
                    </a:ext>
                  </a:extLst>
                </a:gridCol>
                <a:gridCol w="554401">
                  <a:extLst>
                    <a:ext uri="{9D8B030D-6E8A-4147-A177-3AD203B41FA5}">
                      <a16:colId xmlns:a16="http://schemas.microsoft.com/office/drawing/2014/main" val="861170335"/>
                    </a:ext>
                  </a:extLst>
                </a:gridCol>
                <a:gridCol w="707088">
                  <a:extLst>
                    <a:ext uri="{9D8B030D-6E8A-4147-A177-3AD203B41FA5}">
                      <a16:colId xmlns:a16="http://schemas.microsoft.com/office/drawing/2014/main" val="2952722371"/>
                    </a:ext>
                  </a:extLst>
                </a:gridCol>
                <a:gridCol w="1030605">
                  <a:extLst>
                    <a:ext uri="{9D8B030D-6E8A-4147-A177-3AD203B41FA5}">
                      <a16:colId xmlns:a16="http://schemas.microsoft.com/office/drawing/2014/main" val="2981366401"/>
                    </a:ext>
                  </a:extLst>
                </a:gridCol>
                <a:gridCol w="906451">
                  <a:extLst>
                    <a:ext uri="{9D8B030D-6E8A-4147-A177-3AD203B41FA5}">
                      <a16:colId xmlns:a16="http://schemas.microsoft.com/office/drawing/2014/main" val="2755678222"/>
                    </a:ext>
                  </a:extLst>
                </a:gridCol>
              </a:tblGrid>
              <a:tr h="355651">
                <a:tc>
                  <a:txBody>
                    <a:bodyPr/>
                    <a:lstStyle/>
                    <a:p>
                      <a:r>
                        <a:rPr lang="en-US" sz="2400">
                          <a:latin typeface="Arial" panose="020B0604020202020204" pitchFamily="34" charset="0"/>
                          <a:cs typeface="Arial" panose="020B0604020202020204" pitchFamily="34" charset="0"/>
                        </a:rPr>
                        <a:t>Jumlah Data</a:t>
                      </a:r>
                    </a:p>
                  </a:txBody>
                  <a:tcPr/>
                </a:tc>
                <a:tc>
                  <a:txBody>
                    <a:bodyPr/>
                    <a:lstStyle/>
                    <a:p>
                      <a:pPr algn="r"/>
                      <a:r>
                        <a:rPr lang="en-US" sz="2400">
                          <a:latin typeface="Arial" panose="020B0604020202020204" pitchFamily="34" charset="0"/>
                          <a:cs typeface="Arial" panose="020B0604020202020204" pitchFamily="34" charset="0"/>
                        </a:rPr>
                        <a:t>3</a:t>
                      </a:r>
                    </a:p>
                  </a:txBody>
                  <a:tcPr/>
                </a:tc>
                <a:tc>
                  <a:txBody>
                    <a:bodyPr/>
                    <a:lstStyle/>
                    <a:p>
                      <a:pPr algn="r"/>
                      <a:r>
                        <a:rPr lang="en-US" sz="2400">
                          <a:latin typeface="Arial" panose="020B0604020202020204" pitchFamily="34" charset="0"/>
                          <a:cs typeface="Arial" panose="020B0604020202020204" pitchFamily="34" charset="0"/>
                        </a:rPr>
                        <a:t>5</a:t>
                      </a:r>
                    </a:p>
                  </a:txBody>
                  <a:tcPr/>
                </a:tc>
                <a:tc>
                  <a:txBody>
                    <a:bodyPr/>
                    <a:lstStyle/>
                    <a:p>
                      <a:pPr algn="r"/>
                      <a:r>
                        <a:rPr lang="en-US" sz="2400">
                          <a:latin typeface="Arial" panose="020B0604020202020204" pitchFamily="34" charset="0"/>
                          <a:cs typeface="Arial" panose="020B0604020202020204" pitchFamily="34" charset="0"/>
                        </a:rPr>
                        <a:t>10</a:t>
                      </a:r>
                    </a:p>
                  </a:txBody>
                  <a:tcPr/>
                </a:tc>
                <a:tc>
                  <a:txBody>
                    <a:bodyPr/>
                    <a:lstStyle/>
                    <a:p>
                      <a:pPr algn="r"/>
                      <a:r>
                        <a:rPr lang="en-US" sz="2400">
                          <a:latin typeface="Arial" panose="020B0604020202020204" pitchFamily="34" charset="0"/>
                          <a:cs typeface="Arial" panose="020B0604020202020204" pitchFamily="34" charset="0"/>
                        </a:rPr>
                        <a:t>100</a:t>
                      </a:r>
                    </a:p>
                  </a:txBody>
                  <a:tcPr/>
                </a:tc>
                <a:tc>
                  <a:txBody>
                    <a:bodyPr/>
                    <a:lstStyle/>
                    <a:p>
                      <a:pPr algn="ctr"/>
                      <a:r>
                        <a:rPr lang="en-US" sz="2400" b="1">
                          <a:latin typeface="Arial" panose="020B0604020202020204" pitchFamily="34" charset="0"/>
                          <a:cs typeface="Arial" panose="020B0604020202020204" pitchFamily="34" charset="0"/>
                        </a:rPr>
                        <a:t>n</a:t>
                      </a:r>
                    </a:p>
                  </a:txBody>
                  <a:tcPr/>
                </a:tc>
                <a:extLst>
                  <a:ext uri="{0D108BD9-81ED-4DB2-BD59-A6C34878D82A}">
                    <a16:rowId xmlns:a16="http://schemas.microsoft.com/office/drawing/2014/main" val="2575603829"/>
                  </a:ext>
                </a:extLst>
              </a:tr>
              <a:tr h="496482">
                <a:tc>
                  <a:txBody>
                    <a:bodyPr/>
                    <a:lstStyle/>
                    <a:p>
                      <a:r>
                        <a:rPr lang="en-US" sz="2400">
                          <a:latin typeface="Arial" panose="020B0604020202020204" pitchFamily="34" charset="0"/>
                          <a:cs typeface="Arial" panose="020B0604020202020204" pitchFamily="34" charset="0"/>
                        </a:rPr>
                        <a:t>Jumlah Operasi</a:t>
                      </a:r>
                    </a:p>
                  </a:txBody>
                  <a:tcPr/>
                </a:tc>
                <a:tc>
                  <a:txBody>
                    <a:bodyPr/>
                    <a:lstStyle/>
                    <a:p>
                      <a:pPr algn="r"/>
                      <a:r>
                        <a:rPr lang="en-US" sz="2400">
                          <a:latin typeface="Arial" panose="020B0604020202020204" pitchFamily="34" charset="0"/>
                          <a:cs typeface="Arial" panose="020B0604020202020204" pitchFamily="34" charset="0"/>
                        </a:rPr>
                        <a:t>9</a:t>
                      </a:r>
                    </a:p>
                  </a:txBody>
                  <a:tcPr/>
                </a:tc>
                <a:tc>
                  <a:txBody>
                    <a:bodyPr/>
                    <a:lstStyle/>
                    <a:p>
                      <a:pPr algn="r"/>
                      <a:r>
                        <a:rPr lang="en-US" sz="2400">
                          <a:latin typeface="Arial" panose="020B0604020202020204" pitchFamily="34" charset="0"/>
                          <a:cs typeface="Arial" panose="020B0604020202020204" pitchFamily="34" charset="0"/>
                        </a:rPr>
                        <a:t>25</a:t>
                      </a:r>
                    </a:p>
                  </a:txBody>
                  <a:tcPr/>
                </a:tc>
                <a:tc>
                  <a:txBody>
                    <a:bodyPr/>
                    <a:lstStyle/>
                    <a:p>
                      <a:pPr algn="r"/>
                      <a:r>
                        <a:rPr lang="en-US" sz="2400">
                          <a:latin typeface="Arial" panose="020B0604020202020204" pitchFamily="34" charset="0"/>
                          <a:cs typeface="Arial" panose="020B0604020202020204" pitchFamily="34" charset="0"/>
                        </a:rPr>
                        <a:t>100</a:t>
                      </a:r>
                    </a:p>
                  </a:txBody>
                  <a:tcPr/>
                </a:tc>
                <a:tc>
                  <a:txBody>
                    <a:bodyPr/>
                    <a:lstStyle/>
                    <a:p>
                      <a:pPr algn="r"/>
                      <a:r>
                        <a:rPr lang="en-US" sz="2400">
                          <a:latin typeface="Arial" panose="020B0604020202020204" pitchFamily="34" charset="0"/>
                          <a:cs typeface="Arial" panose="020B0604020202020204" pitchFamily="34" charset="0"/>
                        </a:rPr>
                        <a:t>1.000</a:t>
                      </a:r>
                    </a:p>
                  </a:txBody>
                  <a:tcPr/>
                </a:tc>
                <a:tc>
                  <a:txBody>
                    <a:bodyPr/>
                    <a:lstStyle/>
                    <a:p>
                      <a:pPr algn="ctr"/>
                      <a:r>
                        <a:rPr lang="en-US" sz="2400" b="1">
                          <a:latin typeface="Arial" panose="020B0604020202020204" pitchFamily="34" charset="0"/>
                          <a:cs typeface="Arial" panose="020B0604020202020204" pitchFamily="34" charset="0"/>
                        </a:rPr>
                        <a:t>n²</a:t>
                      </a:r>
                    </a:p>
                  </a:txBody>
                  <a:tcPr/>
                </a:tc>
                <a:extLst>
                  <a:ext uri="{0D108BD9-81ED-4DB2-BD59-A6C34878D82A}">
                    <a16:rowId xmlns:a16="http://schemas.microsoft.com/office/drawing/2014/main" val="4183308119"/>
                  </a:ext>
                </a:extLst>
              </a:tr>
            </a:tbl>
          </a:graphicData>
        </a:graphic>
      </p:graphicFrame>
    </p:spTree>
    <p:extLst>
      <p:ext uri="{BB962C8B-B14F-4D97-AF65-F5344CB8AC3E}">
        <p14:creationId xmlns:p14="http://schemas.microsoft.com/office/powerpoint/2010/main" val="4165475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0791B5-217D-3A49-0114-4C411FE13D52}"/>
              </a:ext>
            </a:extLst>
          </p:cNvPr>
          <p:cNvSpPr txBox="1"/>
          <p:nvPr/>
        </p:nvSpPr>
        <p:spPr>
          <a:xfrm>
            <a:off x="7440132" y="187287"/>
            <a:ext cx="4536330" cy="461665"/>
          </a:xfrm>
          <a:prstGeom prst="rect">
            <a:avLst/>
          </a:prstGeom>
          <a:noFill/>
        </p:spPr>
        <p:txBody>
          <a:bodyPr wrap="square">
            <a:spAutoFit/>
          </a:bodyPr>
          <a:lstStyle/>
          <a:p>
            <a:r>
              <a:rPr lang="pt-BR" sz="2400"/>
              <a:t>Notasi O Besar (Big-O Notation)</a:t>
            </a:r>
          </a:p>
        </p:txBody>
      </p:sp>
      <p:sp>
        <p:nvSpPr>
          <p:cNvPr id="3" name="TextBox 2">
            <a:extLst>
              <a:ext uri="{FF2B5EF4-FFF2-40B4-BE49-F238E27FC236}">
                <a16:creationId xmlns:a16="http://schemas.microsoft.com/office/drawing/2014/main" id="{6BBDCABE-7BA7-4CD6-93A6-D908AD1244E6}"/>
              </a:ext>
            </a:extLst>
          </p:cNvPr>
          <p:cNvSpPr txBox="1"/>
          <p:nvPr/>
        </p:nvSpPr>
        <p:spPr>
          <a:xfrm>
            <a:off x="971663" y="1382286"/>
            <a:ext cx="9926710" cy="409342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600"/>
              </a:spcAft>
              <a:buClrTx/>
              <a:buSzTx/>
              <a:buFontTx/>
              <a:buNone/>
              <a:tabLst/>
              <a:defRPr/>
            </a:pPr>
            <a:r>
              <a:rPr kumimoji="0" lang="en-US" sz="2000" b="1" i="0" u="none" strike="noStrike" kern="1200" cap="none" spc="0" normalizeH="0" baseline="0" noProof="0">
                <a:ln>
                  <a:noFill/>
                </a:ln>
                <a:solidFill>
                  <a:prstClr val="black"/>
                </a:solidFill>
                <a:effectLst/>
                <a:uLnTx/>
                <a:uFillTx/>
                <a:latin typeface="Calibri Light" panose="020F0302020204030204" pitchFamily="34" charset="0"/>
                <a:ea typeface="Calibri" panose="020F0502020204030204" pitchFamily="34" charset="0"/>
                <a:cs typeface="Calibri Light" panose="020F0302020204030204" pitchFamily="34" charset="0"/>
              </a:rPr>
              <a:t>Ada 3 klasifikasi hasil pengukuran kompleksitas suatu algoritma, yaitu:</a:t>
            </a:r>
          </a:p>
          <a:p>
            <a:pPr marL="457200" marR="0" lvl="0" indent="-457200" algn="just" defTabSz="914400" rtl="0" eaLnBrk="1" fontAlgn="auto" latinLnBrk="0" hangingPunct="1">
              <a:lnSpc>
                <a:spcPct val="100000"/>
              </a:lnSpc>
              <a:spcBef>
                <a:spcPts val="0"/>
              </a:spcBef>
              <a:spcAft>
                <a:spcPts val="600"/>
              </a:spcAft>
              <a:buClrTx/>
              <a:buSzTx/>
              <a:buFont typeface="+mj-lt"/>
              <a:buAutoNum type="arabicParenR"/>
              <a:tabLst/>
              <a:defRPr/>
            </a:pPr>
            <a:r>
              <a:rPr lang="en-US" sz="2000" b="1" i="1">
                <a:solidFill>
                  <a:prstClr val="black"/>
                </a:solidFill>
                <a:latin typeface="Calibri Light" panose="020F0302020204030204" pitchFamily="34" charset="0"/>
                <a:ea typeface="Calibri" panose="020F0502020204030204" pitchFamily="34" charset="0"/>
                <a:cs typeface="Calibri Light" panose="020F0302020204030204" pitchFamily="34" charset="0"/>
              </a:rPr>
              <a:t>Best Case</a:t>
            </a:r>
            <a:r>
              <a:rPr lang="en-US" sz="2000">
                <a:solidFill>
                  <a:prstClr val="black"/>
                </a:solidFill>
                <a:latin typeface="Calibri Light" panose="020F0302020204030204" pitchFamily="34" charset="0"/>
                <a:ea typeface="Calibri" panose="020F0502020204030204" pitchFamily="34" charset="0"/>
                <a:cs typeface="Calibri Light" panose="020F0302020204030204" pitchFamily="34" charset="0"/>
              </a:rPr>
              <a:t> (kasus terbaik): jumlah operasi dan waktu yang dibutuhkan untuk menyelesaikan permasalahan sangat optimal/ efisien/ cepat.</a:t>
            </a:r>
          </a:p>
          <a:p>
            <a:pPr marL="457200" marR="0" lvl="0" indent="-457200" algn="just" defTabSz="914400" rtl="0" eaLnBrk="1" fontAlgn="auto" latinLnBrk="0" hangingPunct="1">
              <a:lnSpc>
                <a:spcPct val="100000"/>
              </a:lnSpc>
              <a:spcBef>
                <a:spcPts val="0"/>
              </a:spcBef>
              <a:spcAft>
                <a:spcPts val="600"/>
              </a:spcAft>
              <a:buClrTx/>
              <a:buSzTx/>
              <a:buFont typeface="+mj-lt"/>
              <a:buAutoNum type="arabicParenR"/>
              <a:tabLst/>
              <a:defRPr/>
            </a:pPr>
            <a:r>
              <a:rPr kumimoji="0" lang="en-US" sz="2000" b="1" i="1" u="none" strike="noStrike" kern="1200" cap="none" spc="0" normalizeH="0" baseline="0" noProof="0">
                <a:ln>
                  <a:noFill/>
                </a:ln>
                <a:solidFill>
                  <a:prstClr val="black"/>
                </a:solidFill>
                <a:effectLst/>
                <a:uLnTx/>
                <a:uFillTx/>
                <a:latin typeface="Calibri Light" panose="020F0302020204030204" pitchFamily="34" charset="0"/>
                <a:ea typeface="Calibri" panose="020F0502020204030204" pitchFamily="34" charset="0"/>
                <a:cs typeface="Calibri Light" panose="020F0302020204030204" pitchFamily="34" charset="0"/>
              </a:rPr>
              <a:t>Average Case</a:t>
            </a:r>
            <a:r>
              <a:rPr kumimoji="0" lang="en-US" sz="2000" b="0" i="0" u="none" strike="noStrike" kern="1200" cap="none" spc="0" normalizeH="0" baseline="0" noProof="0">
                <a:ln>
                  <a:noFill/>
                </a:ln>
                <a:solidFill>
                  <a:prstClr val="black"/>
                </a:solidFill>
                <a:effectLst/>
                <a:uLnTx/>
                <a:uFillTx/>
                <a:latin typeface="Calibri Light" panose="020F0302020204030204" pitchFamily="34" charset="0"/>
                <a:ea typeface="Calibri" panose="020F0502020204030204" pitchFamily="34" charset="0"/>
                <a:cs typeface="Calibri Light" panose="020F0302020204030204" pitchFamily="34" charset="0"/>
              </a:rPr>
              <a:t> (kasus rerata/ rata-rata): </a:t>
            </a:r>
            <a:r>
              <a:rPr lang="en-US" sz="2000">
                <a:solidFill>
                  <a:prstClr val="black"/>
                </a:solidFill>
                <a:latin typeface="Calibri Light" panose="020F0302020204030204" pitchFamily="34" charset="0"/>
                <a:ea typeface="Calibri" panose="020F0502020204030204" pitchFamily="34" charset="0"/>
                <a:cs typeface="Calibri Light" panose="020F0302020204030204" pitchFamily="34" charset="0"/>
              </a:rPr>
              <a:t>jumlah operasi dan waktu untuk menyelesaikan permasalahan membutuhkan tahapan/ sumber daya yang cukup.</a:t>
            </a:r>
          </a:p>
          <a:p>
            <a:pPr marL="457200" marR="0" lvl="0" indent="-457200" algn="just" defTabSz="914400" rtl="0" eaLnBrk="1" fontAlgn="auto" latinLnBrk="0" hangingPunct="1">
              <a:lnSpc>
                <a:spcPct val="100000"/>
              </a:lnSpc>
              <a:spcBef>
                <a:spcPts val="0"/>
              </a:spcBef>
              <a:spcAft>
                <a:spcPts val="600"/>
              </a:spcAft>
              <a:buClrTx/>
              <a:buSzTx/>
              <a:buFont typeface="+mj-lt"/>
              <a:buAutoNum type="arabicParenR"/>
              <a:tabLst/>
              <a:defRPr/>
            </a:pPr>
            <a:r>
              <a:rPr lang="en-US" sz="2000" b="1" i="1">
                <a:solidFill>
                  <a:prstClr val="black"/>
                </a:solidFill>
                <a:latin typeface="Calibri Light" panose="020F0302020204030204" pitchFamily="34" charset="0"/>
                <a:ea typeface="Calibri" panose="020F0502020204030204" pitchFamily="34" charset="0"/>
                <a:cs typeface="Calibri Light" panose="020F0302020204030204" pitchFamily="34" charset="0"/>
              </a:rPr>
              <a:t>Worst Case</a:t>
            </a:r>
            <a:r>
              <a:rPr lang="en-US" sz="2000">
                <a:solidFill>
                  <a:prstClr val="black"/>
                </a:solidFill>
                <a:latin typeface="Calibri Light" panose="020F0302020204030204" pitchFamily="34" charset="0"/>
                <a:ea typeface="Calibri" panose="020F0502020204030204" pitchFamily="34" charset="0"/>
                <a:cs typeface="Calibri Light" panose="020F0302020204030204" pitchFamily="34" charset="0"/>
              </a:rPr>
              <a:t> (kasus terburuk): jumlah operasi dan waktu yang dibutuhkan untuk menyelesaikan permasalahan sangat banyak/ lama.</a:t>
            </a:r>
          </a:p>
          <a:p>
            <a:pPr lvl="0" algn="just">
              <a:spcAft>
                <a:spcPts val="600"/>
              </a:spcAft>
              <a:defRPr/>
            </a:pPr>
            <a:r>
              <a:rPr lang="en-US" sz="2000">
                <a:solidFill>
                  <a:prstClr val="black"/>
                </a:solidFill>
                <a:latin typeface="Calibri Light" panose="020F0302020204030204" pitchFamily="34" charset="0"/>
                <a:ea typeface="Calibri" panose="020F0502020204030204" pitchFamily="34" charset="0"/>
                <a:cs typeface="Calibri Light" panose="020F0302020204030204" pitchFamily="34" charset="0"/>
              </a:rPr>
              <a:t>Pada pemrograman, yang dimaksud dengan kasus terbaik, rerata atau kasus terburuk suatu algoritma adalah besar kecilnya atau banyak sedikitnya sumber-sumber yang digunakan oleh suatu algoritma. Makin sedikit makin baik, makin banyak makin buruk. Biasanya sumber-sumber yang paling dipertimbangkan tak hanya waktu eksekusi tetapi bisa juga besar memori, catu-daya dan sumber-sumber lain.</a:t>
            </a:r>
          </a:p>
        </p:txBody>
      </p:sp>
    </p:spTree>
    <p:extLst>
      <p:ext uri="{BB962C8B-B14F-4D97-AF65-F5344CB8AC3E}">
        <p14:creationId xmlns:p14="http://schemas.microsoft.com/office/powerpoint/2010/main" val="4099409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0791B5-217D-3A49-0114-4C411FE13D52}"/>
              </a:ext>
            </a:extLst>
          </p:cNvPr>
          <p:cNvSpPr txBox="1"/>
          <p:nvPr/>
        </p:nvSpPr>
        <p:spPr>
          <a:xfrm>
            <a:off x="7440132" y="187287"/>
            <a:ext cx="4536330" cy="461665"/>
          </a:xfrm>
          <a:prstGeom prst="rect">
            <a:avLst/>
          </a:prstGeom>
          <a:noFill/>
        </p:spPr>
        <p:txBody>
          <a:bodyPr wrap="square">
            <a:spAutoFit/>
          </a:bodyPr>
          <a:lstStyle/>
          <a:p>
            <a:r>
              <a:rPr lang="pt-BR" sz="2400"/>
              <a:t>Notasi O Besar (Big-O Notation)</a:t>
            </a:r>
          </a:p>
        </p:txBody>
      </p:sp>
      <p:pic>
        <p:nvPicPr>
          <p:cNvPr id="3" name="Picture 2" descr="asymtotic-analysis">
            <a:extLst>
              <a:ext uri="{FF2B5EF4-FFF2-40B4-BE49-F238E27FC236}">
                <a16:creationId xmlns:a16="http://schemas.microsoft.com/office/drawing/2014/main" id="{387D3A60-0449-63F7-26E4-B82CBF91DA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945" y="1894128"/>
            <a:ext cx="9549049" cy="306974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3B5077E2-3077-57DC-F5F4-8E757217AE0B}"/>
              </a:ext>
            </a:extLst>
          </p:cNvPr>
          <p:cNvSpPr>
            <a:spLocks noGrp="1"/>
          </p:cNvSpPr>
          <p:nvPr/>
        </p:nvSpPr>
        <p:spPr>
          <a:xfrm>
            <a:off x="2081212" y="905813"/>
            <a:ext cx="8021116" cy="553998"/>
          </a:xfrm>
          <a:prstGeom prst="rect">
            <a:avLst/>
          </a:prstGeom>
        </p:spPr>
        <p:txBody>
          <a:bodyPr wrap="square" lIns="0" tIns="0" rIns="0" bIns="0">
            <a:spAutoFit/>
          </a:bodyPr>
          <a:lstStyle>
            <a:lvl1pPr>
              <a:defRPr sz="3600" b="1" i="0">
                <a:solidFill>
                  <a:srgbClr val="0E6EC5"/>
                </a:solidFill>
                <a:latin typeface="Trebuchet MS"/>
                <a:ea typeface="+mj-ea"/>
                <a:cs typeface="Trebuchet MS"/>
              </a:defRPr>
            </a:lvl1pPr>
          </a:lstStyle>
          <a:p>
            <a:r>
              <a:rPr lang="en-US"/>
              <a:t>Menuliskan Big O</a:t>
            </a:r>
          </a:p>
        </p:txBody>
      </p:sp>
      <p:sp>
        <p:nvSpPr>
          <p:cNvPr id="6" name="Rectangle 5">
            <a:extLst>
              <a:ext uri="{FF2B5EF4-FFF2-40B4-BE49-F238E27FC236}">
                <a16:creationId xmlns:a16="http://schemas.microsoft.com/office/drawing/2014/main" id="{A35C4426-9CC5-6DC3-9185-0EEED8DC9602}"/>
              </a:ext>
            </a:extLst>
          </p:cNvPr>
          <p:cNvSpPr/>
          <p:nvPr/>
        </p:nvSpPr>
        <p:spPr>
          <a:xfrm>
            <a:off x="2499739" y="5213522"/>
            <a:ext cx="8057616"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https://www.geeksforgeeks.org/analysis-algorithms-big-o-analysis/</a:t>
            </a:r>
          </a:p>
        </p:txBody>
      </p:sp>
    </p:spTree>
    <p:extLst>
      <p:ext uri="{BB962C8B-B14F-4D97-AF65-F5344CB8AC3E}">
        <p14:creationId xmlns:p14="http://schemas.microsoft.com/office/powerpoint/2010/main" val="3365655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0791B5-217D-3A49-0114-4C411FE13D52}"/>
              </a:ext>
            </a:extLst>
          </p:cNvPr>
          <p:cNvSpPr txBox="1"/>
          <p:nvPr/>
        </p:nvSpPr>
        <p:spPr>
          <a:xfrm>
            <a:off x="7440132" y="187287"/>
            <a:ext cx="4536330" cy="461665"/>
          </a:xfrm>
          <a:prstGeom prst="rect">
            <a:avLst/>
          </a:prstGeom>
          <a:noFill/>
        </p:spPr>
        <p:txBody>
          <a:bodyPr wrap="square">
            <a:spAutoFit/>
          </a:bodyPr>
          <a:lstStyle/>
          <a:p>
            <a:r>
              <a:rPr lang="pt-BR" sz="2400"/>
              <a:t>Notasi O Besar (Big-O Notation)</a:t>
            </a:r>
          </a:p>
        </p:txBody>
      </p:sp>
      <p:sp>
        <p:nvSpPr>
          <p:cNvPr id="3" name="TextBox 2">
            <a:extLst>
              <a:ext uri="{FF2B5EF4-FFF2-40B4-BE49-F238E27FC236}">
                <a16:creationId xmlns:a16="http://schemas.microsoft.com/office/drawing/2014/main" id="{97CFBAB1-CC3F-A6D4-C579-EE406EF810B5}"/>
              </a:ext>
            </a:extLst>
          </p:cNvPr>
          <p:cNvSpPr txBox="1"/>
          <p:nvPr/>
        </p:nvSpPr>
        <p:spPr>
          <a:xfrm>
            <a:off x="329281" y="988952"/>
            <a:ext cx="11229329" cy="369332"/>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600"/>
              </a:spcAft>
              <a:buClrTx/>
              <a:buSzTx/>
              <a:buFontTx/>
              <a:buNone/>
              <a:tabLst/>
              <a:defRPr/>
            </a:pPr>
            <a:r>
              <a:rPr kumimoji="0" lang="en-US" b="0" i="0" u="none" strike="noStrike" kern="1200" cap="none" spc="0" normalizeH="0" baseline="0" noProof="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Beberapa fungsi </a:t>
            </a:r>
            <a:r>
              <a:rPr kumimoji="0" lang="en-US" b="0" i="1" u="none" strike="noStrike" kern="1200" cap="none" spc="0" normalizeH="0" baseline="0" noProof="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Big-O</a:t>
            </a:r>
            <a:r>
              <a:rPr kumimoji="0" lang="en-US" b="0" i="0" u="none" strike="noStrike" kern="1200" cap="none" spc="0" normalizeH="0" baseline="0" noProof="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yang biasa digunakan untuk menganalisa algoritma:</a:t>
            </a:r>
          </a:p>
        </p:txBody>
      </p:sp>
      <p:graphicFrame>
        <p:nvGraphicFramePr>
          <p:cNvPr id="4" name="Table 4">
            <a:extLst>
              <a:ext uri="{FF2B5EF4-FFF2-40B4-BE49-F238E27FC236}">
                <a16:creationId xmlns:a16="http://schemas.microsoft.com/office/drawing/2014/main" id="{F087D196-1C39-08A5-1CBE-46407A73740D}"/>
              </a:ext>
            </a:extLst>
          </p:cNvPr>
          <p:cNvGraphicFramePr>
            <a:graphicFrameLocks noGrp="1"/>
          </p:cNvGraphicFramePr>
          <p:nvPr>
            <p:extLst>
              <p:ext uri="{D42A27DB-BD31-4B8C-83A1-F6EECF244321}">
                <p14:modId xmlns:p14="http://schemas.microsoft.com/office/powerpoint/2010/main" val="434586140"/>
              </p:ext>
            </p:extLst>
          </p:nvPr>
        </p:nvGraphicFramePr>
        <p:xfrm>
          <a:off x="329281" y="1698284"/>
          <a:ext cx="11647181" cy="4206240"/>
        </p:xfrm>
        <a:graphic>
          <a:graphicData uri="http://schemas.openxmlformats.org/drawingml/2006/table">
            <a:tbl>
              <a:tblPr firstRow="1" bandRow="1">
                <a:tableStyleId>{F5AB1C69-6EDB-4FF4-983F-18BD219EF322}</a:tableStyleId>
              </a:tblPr>
              <a:tblGrid>
                <a:gridCol w="1774943">
                  <a:extLst>
                    <a:ext uri="{9D8B030D-6E8A-4147-A177-3AD203B41FA5}">
                      <a16:colId xmlns:a16="http://schemas.microsoft.com/office/drawing/2014/main" val="1569788747"/>
                    </a:ext>
                  </a:extLst>
                </a:gridCol>
                <a:gridCol w="1817983">
                  <a:extLst>
                    <a:ext uri="{9D8B030D-6E8A-4147-A177-3AD203B41FA5}">
                      <a16:colId xmlns:a16="http://schemas.microsoft.com/office/drawing/2014/main" val="3840769182"/>
                    </a:ext>
                  </a:extLst>
                </a:gridCol>
                <a:gridCol w="8054255">
                  <a:extLst>
                    <a:ext uri="{9D8B030D-6E8A-4147-A177-3AD203B41FA5}">
                      <a16:colId xmlns:a16="http://schemas.microsoft.com/office/drawing/2014/main" val="75054308"/>
                    </a:ext>
                  </a:extLst>
                </a:gridCol>
              </a:tblGrid>
              <a:tr h="370840">
                <a:tc>
                  <a:txBody>
                    <a:bodyPr/>
                    <a:lstStyle/>
                    <a:p>
                      <a:pPr algn="ctr"/>
                      <a:r>
                        <a:rPr lang="en-US" sz="2400">
                          <a:latin typeface="Arial" panose="020B0604020202020204" pitchFamily="34" charset="0"/>
                          <a:cs typeface="Arial" panose="020B0604020202020204" pitchFamily="34" charset="0"/>
                        </a:rPr>
                        <a:t>Notasi</a:t>
                      </a:r>
                    </a:p>
                  </a:txBody>
                  <a:tcPr/>
                </a:tc>
                <a:tc>
                  <a:txBody>
                    <a:bodyPr/>
                    <a:lstStyle/>
                    <a:p>
                      <a:pPr algn="ctr"/>
                      <a:r>
                        <a:rPr lang="en-US" sz="2400">
                          <a:latin typeface="Arial" panose="020B0604020202020204" pitchFamily="34" charset="0"/>
                          <a:cs typeface="Arial" panose="020B0604020202020204" pitchFamily="34" charset="0"/>
                        </a:rPr>
                        <a:t>Nama</a:t>
                      </a:r>
                    </a:p>
                  </a:txBody>
                  <a:tcPr/>
                </a:tc>
                <a:tc>
                  <a:txBody>
                    <a:bodyPr/>
                    <a:lstStyle/>
                    <a:p>
                      <a:pPr algn="ctr"/>
                      <a:r>
                        <a:rPr lang="en-US" sz="2400">
                          <a:latin typeface="Arial" panose="020B0604020202020204" pitchFamily="34" charset="0"/>
                          <a:cs typeface="Arial" panose="020B0604020202020204" pitchFamily="34" charset="0"/>
                        </a:rPr>
                        <a:t>Contoh Fungsi</a:t>
                      </a:r>
                    </a:p>
                  </a:txBody>
                  <a:tcPr/>
                </a:tc>
                <a:extLst>
                  <a:ext uri="{0D108BD9-81ED-4DB2-BD59-A6C34878D82A}">
                    <a16:rowId xmlns:a16="http://schemas.microsoft.com/office/drawing/2014/main" val="1356049287"/>
                  </a:ext>
                </a:extLst>
              </a:tr>
              <a:tr h="370840">
                <a:tc>
                  <a:txBody>
                    <a:bodyPr/>
                    <a:lstStyle/>
                    <a:p>
                      <a:r>
                        <a:rPr lang="en-US" sz="2000" b="1">
                          <a:latin typeface="Bahnschrift Light" panose="020B0502040204020203" pitchFamily="34" charset="0"/>
                          <a:cs typeface="Arial" panose="020B0604020202020204" pitchFamily="34" charset="0"/>
                        </a:rPr>
                        <a:t>O(1)</a:t>
                      </a:r>
                    </a:p>
                  </a:txBody>
                  <a:tcPr/>
                </a:tc>
                <a:tc>
                  <a:txBody>
                    <a:bodyPr/>
                    <a:lstStyle/>
                    <a:p>
                      <a:r>
                        <a:rPr lang="en-US" sz="1800" b="1">
                          <a:latin typeface="Bahnschrift Light" panose="020B0502040204020203" pitchFamily="34" charset="0"/>
                          <a:cs typeface="Arial" panose="020B0604020202020204" pitchFamily="34" charset="0"/>
                        </a:rPr>
                        <a:t>Konstan</a:t>
                      </a:r>
                    </a:p>
                  </a:txBody>
                  <a:tcPr/>
                </a:tc>
                <a:tc>
                  <a:txBody>
                    <a:bodyPr/>
                    <a:lstStyle/>
                    <a:p>
                      <a:r>
                        <a:rPr lang="en-US" sz="1800" b="1" kern="1200">
                          <a:solidFill>
                            <a:schemeClr val="dk1"/>
                          </a:solidFill>
                          <a:effectLst/>
                          <a:latin typeface="Bahnschrift Light" panose="020B0502040204020203" pitchFamily="34" charset="0"/>
                          <a:ea typeface="+mn-ea"/>
                          <a:cs typeface="Arial" panose="020B0604020202020204" pitchFamily="34" charset="0"/>
                        </a:rPr>
                        <a:t>Menentukan apakah suatu bilangan ganjil atau genap (tidak memerlukan pengulangan).</a:t>
                      </a:r>
                      <a:endParaRPr lang="en-US" sz="1800" b="1">
                        <a:latin typeface="Bahnschrift Light" panose="020B0502040204020203" pitchFamily="34" charset="0"/>
                        <a:cs typeface="Arial" panose="020B0604020202020204" pitchFamily="34" charset="0"/>
                      </a:endParaRPr>
                    </a:p>
                  </a:txBody>
                  <a:tcPr/>
                </a:tc>
                <a:extLst>
                  <a:ext uri="{0D108BD9-81ED-4DB2-BD59-A6C34878D82A}">
                    <a16:rowId xmlns:a16="http://schemas.microsoft.com/office/drawing/2014/main" val="1386066781"/>
                  </a:ext>
                </a:extLst>
              </a:tr>
              <a:tr h="370840">
                <a:tc>
                  <a:txBody>
                    <a:bodyPr/>
                    <a:lstStyle/>
                    <a:p>
                      <a:r>
                        <a:rPr lang="en-US" sz="2000" b="1">
                          <a:latin typeface="Bahnschrift Light" panose="020B0502040204020203" pitchFamily="34" charset="0"/>
                          <a:cs typeface="Arial" panose="020B0604020202020204" pitchFamily="34" charset="0"/>
                        </a:rPr>
                        <a:t>O(log n)</a:t>
                      </a:r>
                    </a:p>
                  </a:txBody>
                  <a:tcPr/>
                </a:tc>
                <a:tc>
                  <a:txBody>
                    <a:bodyPr/>
                    <a:lstStyle/>
                    <a:p>
                      <a:r>
                        <a:rPr lang="en-US" sz="1800" b="1">
                          <a:latin typeface="Bahnschrift Light" panose="020B0502040204020203" pitchFamily="34" charset="0"/>
                          <a:cs typeface="Arial" panose="020B0604020202020204" pitchFamily="34" charset="0"/>
                        </a:rPr>
                        <a:t>Logaritmik</a:t>
                      </a:r>
                    </a:p>
                  </a:txBody>
                  <a:tcPr/>
                </a:tc>
                <a:tc>
                  <a:txBody>
                    <a:bodyPr/>
                    <a:lstStyle/>
                    <a:p>
                      <a:r>
                        <a:rPr lang="en-US" sz="1800" b="1" kern="1200">
                          <a:solidFill>
                            <a:schemeClr val="dk1"/>
                          </a:solidFill>
                          <a:effectLst/>
                          <a:latin typeface="Bahnschrift Light" panose="020B0502040204020203" pitchFamily="34" charset="0"/>
                          <a:ea typeface="+mn-ea"/>
                          <a:cs typeface="Arial" panose="020B0604020202020204" pitchFamily="34" charset="0"/>
                        </a:rPr>
                        <a:t>Pencarian dalam list terurut dengan </a:t>
                      </a:r>
                      <a:r>
                        <a:rPr lang="en-US" sz="1800" b="1" i="1" kern="1200">
                          <a:solidFill>
                            <a:schemeClr val="dk1"/>
                          </a:solidFill>
                          <a:effectLst/>
                          <a:latin typeface="Bahnschrift Light" panose="020B0502040204020203" pitchFamily="34" charset="0"/>
                          <a:ea typeface="+mn-ea"/>
                          <a:cs typeface="Arial" panose="020B0604020202020204" pitchFamily="34" charset="0"/>
                        </a:rPr>
                        <a:t>Binary Search Algorithm </a:t>
                      </a:r>
                      <a:r>
                        <a:rPr lang="en-US" sz="1800" b="1" i="0" kern="1200">
                          <a:solidFill>
                            <a:schemeClr val="dk1"/>
                          </a:solidFill>
                          <a:effectLst/>
                          <a:latin typeface="Bahnschrift Light" panose="020B0502040204020203" pitchFamily="34" charset="0"/>
                          <a:ea typeface="+mn-ea"/>
                          <a:cs typeface="Arial" panose="020B0604020202020204" pitchFamily="34" charset="0"/>
                        </a:rPr>
                        <a:t>(membagi permasalahan menjadi 2 bagian).</a:t>
                      </a:r>
                      <a:endParaRPr lang="en-US" sz="1800" b="1">
                        <a:latin typeface="Bahnschrift Light" panose="020B0502040204020203" pitchFamily="34" charset="0"/>
                        <a:cs typeface="Arial" panose="020B0604020202020204" pitchFamily="34" charset="0"/>
                      </a:endParaRPr>
                    </a:p>
                  </a:txBody>
                  <a:tcPr/>
                </a:tc>
                <a:extLst>
                  <a:ext uri="{0D108BD9-81ED-4DB2-BD59-A6C34878D82A}">
                    <a16:rowId xmlns:a16="http://schemas.microsoft.com/office/drawing/2014/main" val="1031566590"/>
                  </a:ext>
                </a:extLst>
              </a:tr>
              <a:tr h="370840">
                <a:tc>
                  <a:txBody>
                    <a:bodyPr/>
                    <a:lstStyle/>
                    <a:p>
                      <a:r>
                        <a:rPr lang="en-US" sz="2000" b="1">
                          <a:latin typeface="Bahnschrift Light" panose="020B0502040204020203" pitchFamily="34" charset="0"/>
                          <a:cs typeface="Arial" panose="020B0604020202020204" pitchFamily="34" charset="0"/>
                        </a:rPr>
                        <a:t>O(n)</a:t>
                      </a:r>
                    </a:p>
                  </a:txBody>
                  <a:tcPr/>
                </a:tc>
                <a:tc>
                  <a:txBody>
                    <a:bodyPr/>
                    <a:lstStyle/>
                    <a:p>
                      <a:r>
                        <a:rPr lang="en-US" sz="1800" b="1">
                          <a:latin typeface="Bahnschrift Light" panose="020B0502040204020203" pitchFamily="34" charset="0"/>
                          <a:cs typeface="Arial" panose="020B0604020202020204" pitchFamily="34" charset="0"/>
                        </a:rPr>
                        <a:t>Linear</a:t>
                      </a:r>
                    </a:p>
                  </a:txBody>
                  <a:tcPr/>
                </a:tc>
                <a:tc>
                  <a:txBody>
                    <a:bodyPr/>
                    <a:lstStyle/>
                    <a:p>
                      <a:r>
                        <a:rPr lang="en-US" sz="1800" b="1" kern="1200">
                          <a:solidFill>
                            <a:schemeClr val="dk1"/>
                          </a:solidFill>
                          <a:effectLst/>
                          <a:latin typeface="Bahnschrift Light" panose="020B0502040204020203" pitchFamily="34" charset="0"/>
                          <a:ea typeface="+mn-ea"/>
                          <a:cs typeface="Arial" panose="020B0604020202020204" pitchFamily="34" charset="0"/>
                        </a:rPr>
                        <a:t>Pencarian dalam list tidak terurut (kompleksitas bertumbuh selaras dengan pertumbuhan data).</a:t>
                      </a:r>
                      <a:endParaRPr lang="en-US" sz="1800" b="1">
                        <a:latin typeface="Bahnschrift Light" panose="020B0502040204020203" pitchFamily="34" charset="0"/>
                        <a:cs typeface="Arial" panose="020B0604020202020204" pitchFamily="34" charset="0"/>
                      </a:endParaRPr>
                    </a:p>
                  </a:txBody>
                  <a:tcPr/>
                </a:tc>
                <a:extLst>
                  <a:ext uri="{0D108BD9-81ED-4DB2-BD59-A6C34878D82A}">
                    <a16:rowId xmlns:a16="http://schemas.microsoft.com/office/drawing/2014/main" val="3252208719"/>
                  </a:ext>
                </a:extLst>
              </a:tr>
              <a:tr h="370840">
                <a:tc>
                  <a:txBody>
                    <a:bodyPr/>
                    <a:lstStyle/>
                    <a:p>
                      <a:r>
                        <a:rPr lang="en-US" sz="2000" b="1">
                          <a:latin typeface="Bahnschrift Light" panose="020B0502040204020203" pitchFamily="34" charset="0"/>
                          <a:cs typeface="Arial" panose="020B0604020202020204" pitchFamily="34" charset="0"/>
                        </a:rPr>
                        <a:t>O(n log n)</a:t>
                      </a:r>
                    </a:p>
                  </a:txBody>
                  <a:tcPr/>
                </a:tc>
                <a:tc>
                  <a:txBody>
                    <a:bodyPr/>
                    <a:lstStyle/>
                    <a:p>
                      <a:r>
                        <a:rPr lang="en-US" sz="1800" b="1">
                          <a:latin typeface="Bahnschrift Light" panose="020B0502040204020203" pitchFamily="34" charset="0"/>
                          <a:cs typeface="Arial" panose="020B0604020202020204" pitchFamily="34" charset="0"/>
                        </a:rPr>
                        <a:t>Linearitmik</a:t>
                      </a:r>
                    </a:p>
                  </a:txBody>
                  <a:tcPr/>
                </a:tc>
                <a:tc>
                  <a:txBody>
                    <a:bodyPr/>
                    <a:lstStyle/>
                    <a:p>
                      <a:r>
                        <a:rPr lang="en-US" sz="1800" b="1" kern="1200">
                          <a:solidFill>
                            <a:schemeClr val="dk1"/>
                          </a:solidFill>
                          <a:effectLst/>
                          <a:latin typeface="Bahnschrift Light" panose="020B0502040204020203" pitchFamily="34" charset="0"/>
                          <a:ea typeface="+mn-ea"/>
                          <a:cs typeface="Arial" panose="020B0604020202020204" pitchFamily="34" charset="0"/>
                        </a:rPr>
                        <a:t>Mengurutkan list dengan Heapsort</a:t>
                      </a:r>
                      <a:endParaRPr lang="en-US" sz="1800" b="1">
                        <a:latin typeface="Bahnschrift Light" panose="020B0502040204020203" pitchFamily="34" charset="0"/>
                        <a:cs typeface="Arial" panose="020B0604020202020204" pitchFamily="34" charset="0"/>
                      </a:endParaRPr>
                    </a:p>
                  </a:txBody>
                  <a:tcPr/>
                </a:tc>
                <a:extLst>
                  <a:ext uri="{0D108BD9-81ED-4DB2-BD59-A6C34878D82A}">
                    <a16:rowId xmlns:a16="http://schemas.microsoft.com/office/drawing/2014/main" val="1941527821"/>
                  </a:ext>
                </a:extLst>
              </a:tr>
              <a:tr h="370840">
                <a:tc>
                  <a:txBody>
                    <a:bodyPr/>
                    <a:lstStyle/>
                    <a:p>
                      <a:r>
                        <a:rPr lang="en-US" sz="2000" b="1">
                          <a:latin typeface="Bahnschrift Light" panose="020B0502040204020203" pitchFamily="34" charset="0"/>
                          <a:cs typeface="Arial" panose="020B0604020202020204" pitchFamily="34" charset="0"/>
                        </a:rPr>
                        <a:t>O(n²)</a:t>
                      </a:r>
                    </a:p>
                  </a:txBody>
                  <a:tcPr/>
                </a:tc>
                <a:tc>
                  <a:txBody>
                    <a:bodyPr/>
                    <a:lstStyle/>
                    <a:p>
                      <a:r>
                        <a:rPr lang="en-US" sz="1800" b="1">
                          <a:latin typeface="Bahnschrift Light" panose="020B0502040204020203" pitchFamily="34" charset="0"/>
                          <a:cs typeface="Arial" panose="020B0604020202020204" pitchFamily="34" charset="0"/>
                        </a:rPr>
                        <a:t>Kuadratik</a:t>
                      </a:r>
                    </a:p>
                  </a:txBody>
                  <a:tcPr/>
                </a:tc>
                <a:tc>
                  <a:txBody>
                    <a:bodyPr/>
                    <a:lstStyle/>
                    <a:p>
                      <a:r>
                        <a:rPr lang="en-US" sz="1800" b="1" kern="1200">
                          <a:solidFill>
                            <a:schemeClr val="dk1"/>
                          </a:solidFill>
                          <a:effectLst/>
                          <a:latin typeface="Bahnschrift Light" panose="020B0502040204020203" pitchFamily="34" charset="0"/>
                          <a:ea typeface="+mn-ea"/>
                          <a:cs typeface="Arial" panose="020B0604020202020204" pitchFamily="34" charset="0"/>
                        </a:rPr>
                        <a:t>Mengurutkan list dengan Insertion Sort</a:t>
                      </a:r>
                      <a:endParaRPr lang="en-US" sz="1800" b="1">
                        <a:latin typeface="Bahnschrift Light" panose="020B0502040204020203" pitchFamily="34" charset="0"/>
                        <a:cs typeface="Arial" panose="020B0604020202020204" pitchFamily="34" charset="0"/>
                      </a:endParaRPr>
                    </a:p>
                  </a:txBody>
                  <a:tcPr/>
                </a:tc>
                <a:extLst>
                  <a:ext uri="{0D108BD9-81ED-4DB2-BD59-A6C34878D82A}">
                    <a16:rowId xmlns:a16="http://schemas.microsoft.com/office/drawing/2014/main" val="585897982"/>
                  </a:ext>
                </a:extLst>
              </a:tr>
              <a:tr h="370840">
                <a:tc>
                  <a:txBody>
                    <a:bodyPr/>
                    <a:lstStyle/>
                    <a:p>
                      <a:r>
                        <a:rPr lang="en-US" sz="2000" b="1">
                          <a:latin typeface="Bahnschrift Light" panose="020B0502040204020203" pitchFamily="34" charset="0"/>
                          <a:cs typeface="Arial" panose="020B0604020202020204" pitchFamily="34" charset="0"/>
                        </a:rPr>
                        <a:t>O(nm)</a:t>
                      </a:r>
                    </a:p>
                  </a:txBody>
                  <a:tcPr/>
                </a:tc>
                <a:tc>
                  <a:txBody>
                    <a:bodyPr/>
                    <a:lstStyle/>
                    <a:p>
                      <a:r>
                        <a:rPr lang="en-US" sz="1800" b="1">
                          <a:latin typeface="Bahnschrift Light" panose="020B0502040204020203" pitchFamily="34" charset="0"/>
                          <a:cs typeface="Arial" panose="020B0604020202020204" pitchFamily="34" charset="0"/>
                        </a:rPr>
                        <a:t>Polinomial</a:t>
                      </a:r>
                    </a:p>
                  </a:txBody>
                  <a:tcPr/>
                </a:tc>
                <a:tc>
                  <a:txBody>
                    <a:bodyPr/>
                    <a:lstStyle/>
                    <a:p>
                      <a:r>
                        <a:rPr lang="en-US" sz="1800" b="1" kern="1200">
                          <a:solidFill>
                            <a:schemeClr val="dk1"/>
                          </a:solidFill>
                          <a:effectLst/>
                          <a:latin typeface="Bahnschrift Light" panose="020B0502040204020203" pitchFamily="34" charset="0"/>
                          <a:ea typeface="+mn-ea"/>
                          <a:cs typeface="Arial" panose="020B0604020202020204" pitchFamily="34" charset="0"/>
                        </a:rPr>
                        <a:t>Pencarian </a:t>
                      </a:r>
                      <a:r>
                        <a:rPr lang="en-US" sz="1800" b="1" i="1" kern="1200">
                          <a:solidFill>
                            <a:schemeClr val="dk1"/>
                          </a:solidFill>
                          <a:effectLst/>
                          <a:latin typeface="Bahnschrift Light" panose="020B0502040204020203" pitchFamily="34" charset="0"/>
                          <a:ea typeface="+mn-ea"/>
                          <a:cs typeface="Arial" panose="020B0604020202020204" pitchFamily="34" charset="0"/>
                        </a:rPr>
                        <a:t>shortest path </a:t>
                      </a:r>
                      <a:r>
                        <a:rPr lang="en-US" sz="1800" b="1" kern="1200">
                          <a:solidFill>
                            <a:schemeClr val="dk1"/>
                          </a:solidFill>
                          <a:effectLst/>
                          <a:latin typeface="Bahnschrift Light" panose="020B0502040204020203" pitchFamily="34" charset="0"/>
                          <a:ea typeface="+mn-ea"/>
                          <a:cs typeface="Arial" panose="020B0604020202020204" pitchFamily="34" charset="0"/>
                        </a:rPr>
                        <a:t>dengan algoritma </a:t>
                      </a:r>
                      <a:r>
                        <a:rPr lang="en-US" sz="1800" b="1" i="1" kern="1200">
                          <a:solidFill>
                            <a:schemeClr val="dk1"/>
                          </a:solidFill>
                          <a:effectLst/>
                          <a:latin typeface="Bahnschrift Light" panose="020B0502040204020203" pitchFamily="34" charset="0"/>
                          <a:ea typeface="+mn-ea"/>
                          <a:cs typeface="Arial" panose="020B0604020202020204" pitchFamily="34" charset="0"/>
                        </a:rPr>
                        <a:t>Floyd-Warshall</a:t>
                      </a:r>
                      <a:endParaRPr lang="en-US" sz="1800" b="1">
                        <a:latin typeface="Bahnschrift Light" panose="020B0502040204020203" pitchFamily="34" charset="0"/>
                        <a:cs typeface="Arial" panose="020B0604020202020204" pitchFamily="34" charset="0"/>
                      </a:endParaRPr>
                    </a:p>
                  </a:txBody>
                  <a:tcPr/>
                </a:tc>
                <a:extLst>
                  <a:ext uri="{0D108BD9-81ED-4DB2-BD59-A6C34878D82A}">
                    <a16:rowId xmlns:a16="http://schemas.microsoft.com/office/drawing/2014/main" val="3528352226"/>
                  </a:ext>
                </a:extLst>
              </a:tr>
              <a:tr h="370840">
                <a:tc>
                  <a:txBody>
                    <a:bodyPr/>
                    <a:lstStyle/>
                    <a:p>
                      <a:r>
                        <a:rPr lang="en-US" sz="2000" b="1">
                          <a:latin typeface="Bahnschrift Light" panose="020B0502040204020203" pitchFamily="34" charset="0"/>
                          <a:cs typeface="Arial" panose="020B0604020202020204" pitchFamily="34" charset="0"/>
                        </a:rPr>
                        <a:t>O(n!)</a:t>
                      </a:r>
                    </a:p>
                  </a:txBody>
                  <a:tcPr/>
                </a:tc>
                <a:tc>
                  <a:txBody>
                    <a:bodyPr/>
                    <a:lstStyle/>
                    <a:p>
                      <a:r>
                        <a:rPr lang="en-US" sz="1800" b="1">
                          <a:latin typeface="Bahnschrift Light" panose="020B0502040204020203" pitchFamily="34" charset="0"/>
                          <a:cs typeface="Arial" panose="020B0604020202020204" pitchFamily="34" charset="0"/>
                        </a:rPr>
                        <a:t>Faktorial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a:solidFill>
                            <a:schemeClr val="dk1"/>
                          </a:solidFill>
                          <a:effectLst/>
                          <a:latin typeface="Bahnschrift Light" panose="020B0502040204020203" pitchFamily="34" charset="0"/>
                          <a:ea typeface="+mn-ea"/>
                          <a:cs typeface="Arial" panose="020B0604020202020204" pitchFamily="34" charset="0"/>
                        </a:rPr>
                        <a:t>Menyelesaikan </a:t>
                      </a:r>
                      <a:r>
                        <a:rPr lang="en-US" sz="1800" b="1" i="1" kern="1200">
                          <a:solidFill>
                            <a:schemeClr val="dk1"/>
                          </a:solidFill>
                          <a:effectLst/>
                          <a:latin typeface="Bahnschrift Light" panose="020B0502040204020203" pitchFamily="34" charset="0"/>
                          <a:ea typeface="+mn-ea"/>
                          <a:cs typeface="Arial" panose="020B0604020202020204" pitchFamily="34" charset="0"/>
                        </a:rPr>
                        <a:t>traveling salesman problem </a:t>
                      </a:r>
                      <a:r>
                        <a:rPr lang="en-US" sz="1800" b="1" kern="1200">
                          <a:solidFill>
                            <a:schemeClr val="dk1"/>
                          </a:solidFill>
                          <a:effectLst/>
                          <a:latin typeface="Bahnschrift Light" panose="020B0502040204020203" pitchFamily="34" charset="0"/>
                          <a:ea typeface="+mn-ea"/>
                          <a:cs typeface="Arial" panose="020B0604020202020204" pitchFamily="34" charset="0"/>
                        </a:rPr>
                        <a:t>dengan menggunakan </a:t>
                      </a:r>
                      <a:r>
                        <a:rPr lang="en-US" sz="1800" b="1" i="1" kern="1200">
                          <a:solidFill>
                            <a:schemeClr val="dk1"/>
                          </a:solidFill>
                          <a:effectLst/>
                          <a:latin typeface="Bahnschrift Light" panose="020B0502040204020203" pitchFamily="34" charset="0"/>
                          <a:ea typeface="+mn-ea"/>
                          <a:cs typeface="Arial" panose="020B0604020202020204" pitchFamily="34" charset="0"/>
                        </a:rPr>
                        <a:t>brute force.</a:t>
                      </a:r>
                      <a:endParaRPr lang="en-US" sz="1800" b="1">
                        <a:latin typeface="Bahnschrift Light" panose="020B0502040204020203" pitchFamily="34" charset="0"/>
                        <a:cs typeface="Arial" panose="020B0604020202020204" pitchFamily="34" charset="0"/>
                      </a:endParaRPr>
                    </a:p>
                  </a:txBody>
                  <a:tcPr/>
                </a:tc>
                <a:extLst>
                  <a:ext uri="{0D108BD9-81ED-4DB2-BD59-A6C34878D82A}">
                    <a16:rowId xmlns:a16="http://schemas.microsoft.com/office/drawing/2014/main" val="3148896200"/>
                  </a:ext>
                </a:extLst>
              </a:tr>
            </a:tbl>
          </a:graphicData>
        </a:graphic>
      </p:graphicFrame>
    </p:spTree>
    <p:extLst>
      <p:ext uri="{BB962C8B-B14F-4D97-AF65-F5344CB8AC3E}">
        <p14:creationId xmlns:p14="http://schemas.microsoft.com/office/powerpoint/2010/main" val="1367765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3B54DEE-48B5-F02B-4A72-90A55674A9C0}"/>
              </a:ext>
            </a:extLst>
          </p:cNvPr>
          <p:cNvSpPr/>
          <p:nvPr/>
        </p:nvSpPr>
        <p:spPr>
          <a:xfrm>
            <a:off x="7166344" y="2998992"/>
            <a:ext cx="4884549" cy="561703"/>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r"/>
            <a:r>
              <a:rPr lang="en-US" sz="2800" b="1">
                <a:latin typeface="Consolas" panose="020B0609020204030204" pitchFamily="49" charset="0"/>
              </a:rPr>
              <a:t>Pencarian </a:t>
            </a:r>
            <a:r>
              <a:rPr lang="en-US" sz="2800" b="1" i="1">
                <a:latin typeface="Consolas" panose="020B0609020204030204" pitchFamily="49" charset="0"/>
              </a:rPr>
              <a:t>(Searching)</a:t>
            </a:r>
          </a:p>
        </p:txBody>
      </p:sp>
    </p:spTree>
    <p:extLst>
      <p:ext uri="{BB962C8B-B14F-4D97-AF65-F5344CB8AC3E}">
        <p14:creationId xmlns:p14="http://schemas.microsoft.com/office/powerpoint/2010/main" val="1783104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3B54DEE-48B5-F02B-4A72-90A55674A9C0}"/>
              </a:ext>
            </a:extLst>
          </p:cNvPr>
          <p:cNvSpPr/>
          <p:nvPr/>
        </p:nvSpPr>
        <p:spPr>
          <a:xfrm>
            <a:off x="7123814" y="138834"/>
            <a:ext cx="4884549" cy="561703"/>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r"/>
            <a:r>
              <a:rPr lang="en-US" sz="2800" b="1">
                <a:latin typeface="Consolas" panose="020B0609020204030204" pitchFamily="49" charset="0"/>
              </a:rPr>
              <a:t>Pencarian </a:t>
            </a:r>
            <a:r>
              <a:rPr lang="en-US" sz="2800" b="1" i="1">
                <a:latin typeface="Consolas" panose="020B0609020204030204" pitchFamily="49" charset="0"/>
              </a:rPr>
              <a:t>(Searching)</a:t>
            </a:r>
          </a:p>
        </p:txBody>
      </p:sp>
      <p:sp>
        <p:nvSpPr>
          <p:cNvPr id="4" name="TextBox 3">
            <a:extLst>
              <a:ext uri="{FF2B5EF4-FFF2-40B4-BE49-F238E27FC236}">
                <a16:creationId xmlns:a16="http://schemas.microsoft.com/office/drawing/2014/main" id="{F6317322-2F14-4B40-E98C-8A5CB5C84DA1}"/>
              </a:ext>
            </a:extLst>
          </p:cNvPr>
          <p:cNvSpPr txBox="1"/>
          <p:nvPr/>
        </p:nvSpPr>
        <p:spPr>
          <a:xfrm>
            <a:off x="508350" y="1088996"/>
            <a:ext cx="10712645" cy="2677656"/>
          </a:xfrm>
          <a:prstGeom prst="rect">
            <a:avLst/>
          </a:prstGeom>
          <a:noFill/>
        </p:spPr>
        <p:txBody>
          <a:bodyPr wrap="square" rtlCol="0">
            <a:spAutoFit/>
          </a:bodyPr>
          <a:lstStyle/>
          <a:p>
            <a:pPr marL="457200" indent="-457200" algn="just">
              <a:buFont typeface="Wingdings" panose="05000000000000000000" pitchFamily="2" charset="2"/>
              <a:buChar char="v"/>
            </a:pPr>
            <a:r>
              <a:rPr lang="en-US" sz="2400">
                <a:latin typeface="Bahnschrift" panose="020B0502040204020203" pitchFamily="34" charset="0"/>
                <a:cs typeface="Arial" panose="020B0604020202020204" pitchFamily="34" charset="0"/>
              </a:rPr>
              <a:t>Pencarian merupakan proses penting yang banyak dilakukan terhadap data.</a:t>
            </a:r>
          </a:p>
          <a:p>
            <a:pPr marL="457200" indent="-457200" algn="just">
              <a:buFont typeface="Wingdings" panose="05000000000000000000" pitchFamily="2" charset="2"/>
              <a:buChar char="v"/>
            </a:pPr>
            <a:endParaRPr lang="en-US" sz="2400">
              <a:latin typeface="Bahnschrift" panose="020B0502040204020203" pitchFamily="34" charset="0"/>
              <a:cs typeface="Arial" panose="020B0604020202020204" pitchFamily="34" charset="0"/>
            </a:endParaRPr>
          </a:p>
          <a:p>
            <a:pPr marL="457200" indent="-457200" algn="just">
              <a:buFont typeface="Wingdings" panose="05000000000000000000" pitchFamily="2" charset="2"/>
              <a:buChar char="v"/>
            </a:pPr>
            <a:r>
              <a:rPr lang="en-US" sz="2400">
                <a:latin typeface="Bahnschrift" panose="020B0502040204020203" pitchFamily="34" charset="0"/>
                <a:cs typeface="Arial" panose="020B0604020202020204" pitchFamily="34" charset="0"/>
              </a:rPr>
              <a:t>Selain mencari data, proses pencarian juga dapat mengetahui posisi data.</a:t>
            </a:r>
          </a:p>
          <a:p>
            <a:pPr marL="457200" indent="-457200" algn="just">
              <a:buFont typeface="Wingdings" panose="05000000000000000000" pitchFamily="2" charset="2"/>
              <a:buChar char="v"/>
            </a:pPr>
            <a:endParaRPr lang="en-US" sz="2400">
              <a:latin typeface="Bahnschrift" panose="020B0502040204020203" pitchFamily="34" charset="0"/>
              <a:cs typeface="Arial" panose="020B0604020202020204" pitchFamily="34" charset="0"/>
            </a:endParaRPr>
          </a:p>
          <a:p>
            <a:pPr marL="457200" indent="-457200" algn="just">
              <a:buFont typeface="Wingdings" panose="05000000000000000000" pitchFamily="2" charset="2"/>
              <a:buChar char="v"/>
            </a:pPr>
            <a:r>
              <a:rPr lang="en-US" sz="2400">
                <a:latin typeface="Bahnschrift" panose="020B0502040204020203" pitchFamily="34" charset="0"/>
                <a:cs typeface="Arial" panose="020B0604020202020204" pitchFamily="34" charset="0"/>
              </a:rPr>
              <a:t>Pengguna </a:t>
            </a:r>
            <a:r>
              <a:rPr lang="en-US" sz="2400" i="1">
                <a:latin typeface="Bahnschrift" panose="020B0502040204020203" pitchFamily="34" charset="0"/>
                <a:cs typeface="Arial" panose="020B0604020202020204" pitchFamily="34" charset="0"/>
              </a:rPr>
              <a:t>(user)</a:t>
            </a:r>
            <a:r>
              <a:rPr lang="en-US" sz="2400">
                <a:latin typeface="Bahnschrift" panose="020B0502040204020203" pitchFamily="34" charset="0"/>
                <a:cs typeface="Arial" panose="020B0604020202020204" pitchFamily="34" charset="0"/>
              </a:rPr>
              <a:t> dapat mencari data dalam sekumpulan data bertipe sama.</a:t>
            </a:r>
          </a:p>
        </p:txBody>
      </p:sp>
    </p:spTree>
    <p:extLst>
      <p:ext uri="{BB962C8B-B14F-4D97-AF65-F5344CB8AC3E}">
        <p14:creationId xmlns:p14="http://schemas.microsoft.com/office/powerpoint/2010/main" val="3295986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1287</TotalTime>
  <Words>2382</Words>
  <Application>Microsoft Office PowerPoint</Application>
  <PresentationFormat>Widescreen</PresentationFormat>
  <Paragraphs>392</Paragraphs>
  <Slides>37</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37</vt:i4>
      </vt:variant>
    </vt:vector>
  </HeadingPairs>
  <TitlesOfParts>
    <vt:vector size="54" baseType="lpstr">
      <vt:lpstr>Adobe Fan Heiti Std B</vt:lpstr>
      <vt:lpstr>Adobe Fangsong Std R</vt:lpstr>
      <vt:lpstr>Aharoni</vt:lpstr>
      <vt:lpstr>Arial</vt:lpstr>
      <vt:lpstr>Arial Black</vt:lpstr>
      <vt:lpstr>Bahnschrift</vt:lpstr>
      <vt:lpstr>Bahnschrift Light</vt:lpstr>
      <vt:lpstr>Bahnschrift SemiBold</vt:lpstr>
      <vt:lpstr>Bahnschrift SemiLight SemiConde</vt:lpstr>
      <vt:lpstr>Calibri</vt:lpstr>
      <vt:lpstr>Calibri Light</vt:lpstr>
      <vt:lpstr>Colonna MT</vt:lpstr>
      <vt:lpstr>Consolas</vt:lpstr>
      <vt:lpstr>Constantia</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Ibrahim03</dc:creator>
  <cp:lastModifiedBy>Saminista</cp:lastModifiedBy>
  <cp:revision>136</cp:revision>
  <cp:lastPrinted>2020-11-22T14:16:56Z</cp:lastPrinted>
  <dcterms:created xsi:type="dcterms:W3CDTF">2020-11-17T09:19:55Z</dcterms:created>
  <dcterms:modified xsi:type="dcterms:W3CDTF">2022-06-06T04:04:36Z</dcterms:modified>
</cp:coreProperties>
</file>