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3" r:id="rId21"/>
    <p:sldId id="302" r:id="rId22"/>
    <p:sldId id="304" r:id="rId23"/>
    <p:sldId id="305" r:id="rId24"/>
    <p:sldId id="306" r:id="rId25"/>
    <p:sldId id="307" r:id="rId26"/>
    <p:sldId id="309" r:id="rId27"/>
    <p:sldId id="308" r:id="rId28"/>
    <p:sldId id="311" r:id="rId29"/>
    <p:sldId id="312" r:id="rId30"/>
    <p:sldId id="313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AD3"/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0BFA-E888-4430-9DA7-CD0C78BCA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4765-2046-4D3F-BADA-336A1493C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CBDB-546F-40F7-A8F3-A7B387C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AC14-1F34-446A-8C4E-EDC39BF8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C2D1-1ED6-4F1E-AF40-8FAACE24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C4C-83F4-43EF-B03A-44C9CE3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8DE7B-48D8-4A53-8412-1ED3CAAC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D2E6-C9F7-46C6-9160-D871C02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B6B9-96B3-479A-BEFB-4B89BD08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3805-1C04-46E8-AA2D-6065E1FF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55EC5-9FDD-4ECF-8A18-15F0E4499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8E6E-2251-43AE-9F62-9A5F0796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D623-AEB1-45F6-AA27-67C24B59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33DB-C11B-4B55-A29D-212E4913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63FF-2D6A-436C-A1B4-2DC0AB22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D38C-CC7B-42CC-9FCF-5B380D5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4780-85D7-48EB-A1A1-B8FB331D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11BF-0605-48B1-9468-9FBA457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BE6C-C379-40DC-8146-9F0A2FE3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B693-C9B0-4F92-85A9-EA0D322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E815-1CD4-4ED8-899F-86F4FF26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70E8-A243-4C19-A505-3B825133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8B1C-CC16-4954-9F0D-2173D763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FF73-B74E-4166-953C-4FE05947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7910-0DD0-46C9-AD03-031972A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F34-015A-4FD5-A354-F5BDF765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A516-4587-4E2B-BDE0-93DCABA58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7FD8-B829-4DE9-84DC-289DAE184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5FFF6-EF1E-4770-BF82-84CDD67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F929C-7F88-4BF1-AB16-2998402B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E6C8A-805A-446A-8B9B-D468AE08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C4EB-0018-4C96-8802-3780F34F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F20C-DC3A-4F51-B526-A073B459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55BF-9736-484E-97D4-9D2E5C60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0098-E218-46E3-BC03-8B8277805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D8D86-67CA-42E0-8F14-4A027C1ED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D92C1-5610-47A3-94AF-555DE1CE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61F3A-2B1A-4B04-B6B4-0E4A1183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CDFE7-5746-4D42-9682-FAE83089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180F-F769-4CCB-AFAC-907C33D5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F4DE5-CB75-422D-B3C4-B7F05B40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E9D1-A925-4E7B-8941-5455652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94C03-5DAD-42F5-9DEE-99E6AF18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D8CA1-223A-4613-8D8C-A635E8B1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3ED7F-433D-4366-BE5F-6CEC076B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B96E-7E7A-4505-9596-3B299DC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7A88-C5EA-4881-8420-8FB64A6C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513D-65D3-4E7F-B010-3BCA79BC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2063-13E4-44B5-AA54-E8897DF6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FEAD3-C59B-47D8-8F30-C9391DEA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BABB-C113-47BA-99B6-2283D9F6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9A31B-41CA-4AD6-9101-FBB9307C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BA1C-5E18-40F6-8389-09121EB2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A2AC8-39F8-45F6-97C6-4375E2E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5A50-84EF-4B7C-B708-ADD3DB34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FDAF-A45C-41EC-ADAA-3A2BDF02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E5982-6B7F-4665-91F4-E2B3B931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CC7A-6227-48ED-9F2F-402AD923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2D310-792F-4F6B-9387-AD31F7FD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7489-6E76-49FF-B24B-D426BDDC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BD49-C347-453C-B9A1-9A2CB348F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2416-6538-40E9-9D7E-267F6011348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60AA-080D-4D64-9CB1-A82A5F1D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736E-BC4B-4C73-B130-DFD9CD55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14F7-CFD2-4832-BC15-7EF6EA753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B1BE2-A4C2-48AE-8FF4-8B9DE911F04C}"/>
              </a:ext>
            </a:extLst>
          </p:cNvPr>
          <p:cNvSpPr txBox="1"/>
          <p:nvPr/>
        </p:nvSpPr>
        <p:spPr>
          <a:xfrm>
            <a:off x="8344484" y="3876261"/>
            <a:ext cx="356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>
                <a:latin typeface="Algerian" panose="04020705040A02060702" pitchFamily="82" charset="0"/>
              </a:rPr>
              <a:t>SORTING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D4A38-6407-4A1E-9E4A-B121237B20A2}"/>
              </a:ext>
            </a:extLst>
          </p:cNvPr>
          <p:cNvSpPr txBox="1"/>
          <p:nvPr/>
        </p:nvSpPr>
        <p:spPr>
          <a:xfrm>
            <a:off x="8344484" y="3429000"/>
            <a:ext cx="3566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latin typeface="Arial Black" panose="020B0A04020102020204" pitchFamily="34" charset="0"/>
              </a:rPr>
              <a:t>STRUKTUR DATA</a:t>
            </a:r>
          </a:p>
        </p:txBody>
      </p:sp>
    </p:spTree>
    <p:extLst>
      <p:ext uri="{BB962C8B-B14F-4D97-AF65-F5344CB8AC3E}">
        <p14:creationId xmlns:p14="http://schemas.microsoft.com/office/powerpoint/2010/main" val="374057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936313"/>
            <a:ext cx="10159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Secara umum masing- masing Teknik pengurutan data memiliki keunggulan dan kelemahan, Teknik mana yang yang paling baik sulit dikatakan.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Ada beberapa cara dalam memilih Teknik, yaitu jumlah data, kompleksitas waktu, dan lama waktu membuat program </a:t>
            </a:r>
            <a:endParaRPr lang="en-US" sz="2200" i="1">
              <a:cs typeface="Arial" panose="020B0604020202020204" pitchFamily="34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C693DAF-1886-D925-5E9A-E313430E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55967"/>
              </p:ext>
            </p:extLst>
          </p:nvPr>
        </p:nvGraphicFramePr>
        <p:xfrm>
          <a:off x="2067173" y="2506490"/>
          <a:ext cx="7909033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85">
                  <a:extLst>
                    <a:ext uri="{9D8B030D-6E8A-4147-A177-3AD203B41FA5}">
                      <a16:colId xmlns:a16="http://schemas.microsoft.com/office/drawing/2014/main" val="776217246"/>
                    </a:ext>
                  </a:extLst>
                </a:gridCol>
                <a:gridCol w="2034283">
                  <a:extLst>
                    <a:ext uri="{9D8B030D-6E8A-4147-A177-3AD203B41FA5}">
                      <a16:colId xmlns:a16="http://schemas.microsoft.com/office/drawing/2014/main" val="3759269200"/>
                    </a:ext>
                  </a:extLst>
                </a:gridCol>
                <a:gridCol w="1756881">
                  <a:extLst>
                    <a:ext uri="{9D8B030D-6E8A-4147-A177-3AD203B41FA5}">
                      <a16:colId xmlns:a16="http://schemas.microsoft.com/office/drawing/2014/main" val="440096079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2764721986"/>
                    </a:ext>
                  </a:extLst>
                </a:gridCol>
                <a:gridCol w="2106202">
                  <a:extLst>
                    <a:ext uri="{9D8B030D-6E8A-4147-A177-3AD203B41FA5}">
                      <a16:colId xmlns:a16="http://schemas.microsoft.com/office/drawing/2014/main" val="1784284587"/>
                    </a:ext>
                  </a:extLst>
                </a:gridCol>
              </a:tblGrid>
              <a:tr h="15886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Teknik pengurutan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worst case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7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6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0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 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5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2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latin typeface="+mn-lt"/>
                          <a:cs typeface="Arial" panose="020B0604020202020204" pitchFamily="34" charset="0"/>
                        </a:rPr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O(N³∕²)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n-lt"/>
                          <a:cs typeface="Arial" panose="020B0604020202020204" pitchFamily="34" charset="0"/>
                        </a:rPr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2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Metode Bubble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1184791"/>
            <a:ext cx="10159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Bubble Sort merupakan metode pengurutan data yang membandingkan setiap elemen data dengan seluruh elemen di dekatnya dan melakukan penukaran jika memenuhi kriteria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Metode sorting merupakan metode paling mudah dalam pengurutan data, namun prosesnya paling lambat jika dibandingkan dengan metode sorting lainnya.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Metode Bubble Sort dengan sifat sangat cepat untuk menangani data yang berjumlah sedikit dan menyita waktu lama untuk data yang sangat banyak.</a:t>
            </a:r>
          </a:p>
        </p:txBody>
      </p:sp>
    </p:spTree>
    <p:extLst>
      <p:ext uri="{BB962C8B-B14F-4D97-AF65-F5344CB8AC3E}">
        <p14:creationId xmlns:p14="http://schemas.microsoft.com/office/powerpoint/2010/main" val="378255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Metode Bubble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016463" y="1640776"/>
            <a:ext cx="1015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Sebagai contoh, lihat pada data berikut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005-8555-CCA7-022E-BC8DC7072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73389"/>
              </p:ext>
            </p:extLst>
          </p:nvPr>
        </p:nvGraphicFramePr>
        <p:xfrm>
          <a:off x="1512959" y="2134385"/>
          <a:ext cx="8207509" cy="45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0471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2290420219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11477786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386973885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250611787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1386228521"/>
                    </a:ext>
                  </a:extLst>
                </a:gridCol>
                <a:gridCol w="3369765">
                  <a:extLst>
                    <a:ext uri="{9D8B030D-6E8A-4147-A177-3AD203B41FA5}">
                      <a16:colId xmlns:a16="http://schemas.microsoft.com/office/drawing/2014/main" val="233491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Awal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B5E27-90F4-5FD4-1154-682E3F33D8F1}"/>
              </a:ext>
            </a:extLst>
          </p:cNvPr>
          <p:cNvSpPr txBox="1"/>
          <p:nvPr/>
        </p:nvSpPr>
        <p:spPr>
          <a:xfrm>
            <a:off x="1379053" y="2810246"/>
            <a:ext cx="10159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Pengurutan naik </a:t>
            </a:r>
            <a:r>
              <a:rPr lang="id-ID" sz="2000"/>
              <a:t>Ascending: jika elemen sekarang lebih besar dari pada elemen berikutnya, maka kedua elemen tersebut ditukar tempatnya; tetapi jika elemen sekarang lebih kecil dari pada elemen berikutnya, maka tidak ditukar (tetap).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D2481-B508-A204-8DB4-F7CF4F1BCD35}"/>
              </a:ext>
            </a:extLst>
          </p:cNvPr>
          <p:cNvSpPr txBox="1"/>
          <p:nvPr/>
        </p:nvSpPr>
        <p:spPr>
          <a:xfrm>
            <a:off x="1379053" y="396432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Amati pengurutan tahap pertama, berikut :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99132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Metode Bubble Sort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06FE2-4A03-FA9D-2295-B4F42659BCC7}"/>
              </a:ext>
            </a:extLst>
          </p:cNvPr>
          <p:cNvGraphicFramePr>
            <a:graphicFrameLocks noGrp="1"/>
          </p:cNvGraphicFramePr>
          <p:nvPr/>
        </p:nvGraphicFramePr>
        <p:xfrm>
          <a:off x="2109829" y="917337"/>
          <a:ext cx="8207510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63195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2290420219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311477786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3386973885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250611787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1386228521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1759973093"/>
                    </a:ext>
                  </a:extLst>
                </a:gridCol>
                <a:gridCol w="3138007">
                  <a:extLst>
                    <a:ext uri="{9D8B030D-6E8A-4147-A177-3AD203B41FA5}">
                      <a16:colId xmlns:a16="http://schemas.microsoft.com/office/drawing/2014/main" val="233491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Awal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E1E913AA-4F25-32E6-4E9E-3D5728C4BA85}"/>
              </a:ext>
            </a:extLst>
          </p:cNvPr>
          <p:cNvSpPr/>
          <p:nvPr/>
        </p:nvSpPr>
        <p:spPr>
          <a:xfrm rot="5400000">
            <a:off x="3159556" y="963242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280235-D9BF-CDB6-90EC-3AFBAF04FE78}"/>
              </a:ext>
            </a:extLst>
          </p:cNvPr>
          <p:cNvGraphicFramePr>
            <a:graphicFrameLocks noGrp="1"/>
          </p:cNvGraphicFramePr>
          <p:nvPr/>
        </p:nvGraphicFramePr>
        <p:xfrm>
          <a:off x="2141789" y="2317821"/>
          <a:ext cx="2263911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8129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02805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1094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702029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842A02D4-3E2F-CE54-0837-FC3604809EFA}"/>
              </a:ext>
            </a:extLst>
          </p:cNvPr>
          <p:cNvSpPr/>
          <p:nvPr/>
        </p:nvSpPr>
        <p:spPr>
          <a:xfrm rot="5400000">
            <a:off x="4199234" y="2318013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0C36FC-C541-6AB5-B553-B0545ACD4DAD}"/>
              </a:ext>
            </a:extLst>
          </p:cNvPr>
          <p:cNvGraphicFramePr>
            <a:graphicFrameLocks noGrp="1"/>
          </p:cNvGraphicFramePr>
          <p:nvPr/>
        </p:nvGraphicFramePr>
        <p:xfrm>
          <a:off x="2141789" y="1631993"/>
          <a:ext cx="1689585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63195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57233E22-6DDC-9458-9E52-0A91CC856AD6}"/>
              </a:ext>
            </a:extLst>
          </p:cNvPr>
          <p:cNvSpPr/>
          <p:nvPr/>
        </p:nvSpPr>
        <p:spPr>
          <a:xfrm rot="5400000">
            <a:off x="3131460" y="1668500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E6F0A41-B5FC-81B0-F73A-234177D768FA}"/>
              </a:ext>
            </a:extLst>
          </p:cNvPr>
          <p:cNvSpPr/>
          <p:nvPr/>
        </p:nvSpPr>
        <p:spPr>
          <a:xfrm>
            <a:off x="6053453" y="2254796"/>
            <a:ext cx="1967948" cy="695739"/>
          </a:xfrm>
          <a:prstGeom prst="wedgeRectCallout">
            <a:avLst>
              <a:gd name="adj1" fmla="val -136489"/>
              <a:gd name="adj2" fmla="val -21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Terjadi Penukaran</a:t>
            </a:r>
            <a:endParaRPr lang="id-ID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07F00-87B4-725C-D991-EC33405B11D3}"/>
              </a:ext>
            </a:extLst>
          </p:cNvPr>
          <p:cNvGraphicFramePr>
            <a:graphicFrameLocks noGrp="1"/>
          </p:cNvGraphicFramePr>
          <p:nvPr/>
        </p:nvGraphicFramePr>
        <p:xfrm>
          <a:off x="2141789" y="2960623"/>
          <a:ext cx="226391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8130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1094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702029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8F82810-1D88-7450-730E-5C484FAC18A1}"/>
              </a:ext>
            </a:extLst>
          </p:cNvPr>
          <p:cNvSpPr/>
          <p:nvPr/>
        </p:nvSpPr>
        <p:spPr>
          <a:xfrm>
            <a:off x="6722083" y="3048211"/>
            <a:ext cx="1967948" cy="695739"/>
          </a:xfrm>
          <a:prstGeom prst="wedgeRectCallout">
            <a:avLst>
              <a:gd name="adj1" fmla="val -135479"/>
              <a:gd name="adj2" fmla="val -31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Terjadi Penukaran</a:t>
            </a:r>
            <a:endParaRPr lang="id-ID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3EB06A-0962-DC41-977E-445083462921}"/>
              </a:ext>
            </a:extLst>
          </p:cNvPr>
          <p:cNvGraphicFramePr>
            <a:graphicFrameLocks noGrp="1"/>
          </p:cNvGraphicFramePr>
          <p:nvPr/>
        </p:nvGraphicFramePr>
        <p:xfrm>
          <a:off x="2843144" y="2961483"/>
          <a:ext cx="226391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8130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1094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702029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9" name="Right Brace 18">
            <a:extLst>
              <a:ext uri="{FF2B5EF4-FFF2-40B4-BE49-F238E27FC236}">
                <a16:creationId xmlns:a16="http://schemas.microsoft.com/office/drawing/2014/main" id="{AA7EC3D8-5A5B-235E-D188-40798700A501}"/>
              </a:ext>
            </a:extLst>
          </p:cNvPr>
          <p:cNvSpPr/>
          <p:nvPr/>
        </p:nvSpPr>
        <p:spPr>
          <a:xfrm rot="5400000">
            <a:off x="4992869" y="3000989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9E1A7E5-3864-EEDD-03EE-AE8262BD409F}"/>
              </a:ext>
            </a:extLst>
          </p:cNvPr>
          <p:cNvGraphicFramePr>
            <a:graphicFrameLocks noGrp="1"/>
          </p:cNvGraphicFramePr>
          <p:nvPr/>
        </p:nvGraphicFramePr>
        <p:xfrm>
          <a:off x="2030962" y="3674120"/>
          <a:ext cx="348428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2290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63131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865792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46044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22" name="Right Brace 21">
            <a:extLst>
              <a:ext uri="{FF2B5EF4-FFF2-40B4-BE49-F238E27FC236}">
                <a16:creationId xmlns:a16="http://schemas.microsoft.com/office/drawing/2014/main" id="{3E8460CD-EDB7-8A3C-F040-00D977A3E25C}"/>
              </a:ext>
            </a:extLst>
          </p:cNvPr>
          <p:cNvSpPr/>
          <p:nvPr/>
        </p:nvSpPr>
        <p:spPr>
          <a:xfrm rot="5400000">
            <a:off x="5457218" y="3740285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3F99C32-3E29-8823-27F2-EB7309C93852}"/>
              </a:ext>
            </a:extLst>
          </p:cNvPr>
          <p:cNvGraphicFramePr>
            <a:graphicFrameLocks noGrp="1"/>
          </p:cNvGraphicFramePr>
          <p:nvPr/>
        </p:nvGraphicFramePr>
        <p:xfrm>
          <a:off x="1998354" y="4382332"/>
          <a:ext cx="4089885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2631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66258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869874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99172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584279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607074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25" name="Right Brace 24">
            <a:extLst>
              <a:ext uri="{FF2B5EF4-FFF2-40B4-BE49-F238E27FC236}">
                <a16:creationId xmlns:a16="http://schemas.microsoft.com/office/drawing/2014/main" id="{A10AAE4D-74B9-F40F-5BBD-0753B0547709}"/>
              </a:ext>
            </a:extLst>
          </p:cNvPr>
          <p:cNvSpPr/>
          <p:nvPr/>
        </p:nvSpPr>
        <p:spPr>
          <a:xfrm rot="5400000">
            <a:off x="5981812" y="4418478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1EA00D-989C-C2FA-A33F-85CA12D4060C}"/>
              </a:ext>
            </a:extLst>
          </p:cNvPr>
          <p:cNvGraphicFramePr>
            <a:graphicFrameLocks noGrp="1"/>
          </p:cNvGraphicFramePr>
          <p:nvPr/>
        </p:nvGraphicFramePr>
        <p:xfrm>
          <a:off x="1951555" y="5112389"/>
          <a:ext cx="4723731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38882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769514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1004686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981398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  <a:gridCol w="562721">
                  <a:extLst>
                    <a:ext uri="{9D8B030D-6E8A-4147-A177-3AD203B41FA5}">
                      <a16:colId xmlns:a16="http://schemas.microsoft.com/office/drawing/2014/main" val="2607074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29" name="Right Brace 28">
            <a:extLst>
              <a:ext uri="{FF2B5EF4-FFF2-40B4-BE49-F238E27FC236}">
                <a16:creationId xmlns:a16="http://schemas.microsoft.com/office/drawing/2014/main" id="{7443ED4B-FFB3-82D2-695E-CD9024C51D5C}"/>
              </a:ext>
            </a:extLst>
          </p:cNvPr>
          <p:cNvSpPr/>
          <p:nvPr/>
        </p:nvSpPr>
        <p:spPr>
          <a:xfrm rot="5400000">
            <a:off x="6607896" y="5140769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F832BF1-E3C9-2C59-CD5B-0ECC9EE3DF9F}"/>
              </a:ext>
            </a:extLst>
          </p:cNvPr>
          <p:cNvGraphicFramePr>
            <a:graphicFrameLocks noGrp="1"/>
          </p:cNvGraphicFramePr>
          <p:nvPr/>
        </p:nvGraphicFramePr>
        <p:xfrm>
          <a:off x="1951555" y="5811969"/>
          <a:ext cx="5453097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38882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769514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1004686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1528050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606287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607074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9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Metode Bubble Sort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06FE2-4A03-FA9D-2295-B4F42659B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18620"/>
              </p:ext>
            </p:extLst>
          </p:nvPr>
        </p:nvGraphicFramePr>
        <p:xfrm>
          <a:off x="2109829" y="917337"/>
          <a:ext cx="988011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7796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77968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67796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77968">
                  <a:extLst>
                    <a:ext uri="{9D8B030D-6E8A-4147-A177-3AD203B41FA5}">
                      <a16:colId xmlns:a16="http://schemas.microsoft.com/office/drawing/2014/main" val="2290420219"/>
                    </a:ext>
                  </a:extLst>
                </a:gridCol>
                <a:gridCol w="677968">
                  <a:extLst>
                    <a:ext uri="{9D8B030D-6E8A-4147-A177-3AD203B41FA5}">
                      <a16:colId xmlns:a16="http://schemas.microsoft.com/office/drawing/2014/main" val="311477786"/>
                    </a:ext>
                  </a:extLst>
                </a:gridCol>
                <a:gridCol w="677968">
                  <a:extLst>
                    <a:ext uri="{9D8B030D-6E8A-4147-A177-3AD203B41FA5}">
                      <a16:colId xmlns:a16="http://schemas.microsoft.com/office/drawing/2014/main" val="3386973885"/>
                    </a:ext>
                  </a:extLst>
                </a:gridCol>
                <a:gridCol w="677968">
                  <a:extLst>
                    <a:ext uri="{9D8B030D-6E8A-4147-A177-3AD203B41FA5}">
                      <a16:colId xmlns:a16="http://schemas.microsoft.com/office/drawing/2014/main" val="250611787"/>
                    </a:ext>
                  </a:extLst>
                </a:gridCol>
                <a:gridCol w="678419">
                  <a:extLst>
                    <a:ext uri="{9D8B030D-6E8A-4147-A177-3AD203B41FA5}">
                      <a16:colId xmlns:a16="http://schemas.microsoft.com/office/drawing/2014/main" val="1386228521"/>
                    </a:ext>
                  </a:extLst>
                </a:gridCol>
                <a:gridCol w="678419">
                  <a:extLst>
                    <a:ext uri="{9D8B030D-6E8A-4147-A177-3AD203B41FA5}">
                      <a16:colId xmlns:a16="http://schemas.microsoft.com/office/drawing/2014/main" val="1759973093"/>
                    </a:ext>
                  </a:extLst>
                </a:gridCol>
                <a:gridCol w="3777499">
                  <a:extLst>
                    <a:ext uri="{9D8B030D-6E8A-4147-A177-3AD203B41FA5}">
                      <a16:colId xmlns:a16="http://schemas.microsoft.com/office/drawing/2014/main" val="233491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Setelah melalui pengurutan tahap pertama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E1E913AA-4F25-32E6-4E9E-3D5728C4BA85}"/>
              </a:ext>
            </a:extLst>
          </p:cNvPr>
          <p:cNvSpPr/>
          <p:nvPr/>
        </p:nvSpPr>
        <p:spPr>
          <a:xfrm rot="5400000">
            <a:off x="3159556" y="963242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280235-D9BF-CDB6-90EC-3AFBAF04F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76818"/>
              </p:ext>
            </p:extLst>
          </p:nvPr>
        </p:nvGraphicFramePr>
        <p:xfrm>
          <a:off x="2141789" y="2317821"/>
          <a:ext cx="2263911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8129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02805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1094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702029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842A02D4-3E2F-CE54-0837-FC3604809EFA}"/>
              </a:ext>
            </a:extLst>
          </p:cNvPr>
          <p:cNvSpPr/>
          <p:nvPr/>
        </p:nvSpPr>
        <p:spPr>
          <a:xfrm rot="5400000">
            <a:off x="4199234" y="2318013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0C36FC-C541-6AB5-B553-B0545ACD4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95899"/>
              </p:ext>
            </p:extLst>
          </p:nvPr>
        </p:nvGraphicFramePr>
        <p:xfrm>
          <a:off x="2141789" y="1631993"/>
          <a:ext cx="1689585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63195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63195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57233E22-6DDC-9458-9E52-0A91CC856AD6}"/>
              </a:ext>
            </a:extLst>
          </p:cNvPr>
          <p:cNvSpPr/>
          <p:nvPr/>
        </p:nvSpPr>
        <p:spPr>
          <a:xfrm rot="5400000">
            <a:off x="3131460" y="1668500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E6F0A41-B5FC-81B0-F73A-234177D768FA}"/>
              </a:ext>
            </a:extLst>
          </p:cNvPr>
          <p:cNvSpPr/>
          <p:nvPr/>
        </p:nvSpPr>
        <p:spPr>
          <a:xfrm>
            <a:off x="6053453" y="2254796"/>
            <a:ext cx="1967948" cy="695739"/>
          </a:xfrm>
          <a:prstGeom prst="wedgeRectCallout">
            <a:avLst>
              <a:gd name="adj1" fmla="val -136489"/>
              <a:gd name="adj2" fmla="val -21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Terjadi Penukaran</a:t>
            </a:r>
            <a:endParaRPr lang="id-ID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07F00-87B4-725C-D991-EC33405B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279"/>
              </p:ext>
            </p:extLst>
          </p:nvPr>
        </p:nvGraphicFramePr>
        <p:xfrm>
          <a:off x="2141789" y="2960623"/>
          <a:ext cx="226391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8130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1094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702029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8F82810-1D88-7450-730E-5C484FAC18A1}"/>
              </a:ext>
            </a:extLst>
          </p:cNvPr>
          <p:cNvSpPr/>
          <p:nvPr/>
        </p:nvSpPr>
        <p:spPr>
          <a:xfrm>
            <a:off x="6722083" y="3048211"/>
            <a:ext cx="1967948" cy="695739"/>
          </a:xfrm>
          <a:prstGeom prst="wedgeRectCallout">
            <a:avLst>
              <a:gd name="adj1" fmla="val -135479"/>
              <a:gd name="adj2" fmla="val -31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Terjadi Penukaran</a:t>
            </a:r>
            <a:endParaRPr lang="id-ID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3EB06A-0962-DC41-977E-445083462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30148"/>
              </p:ext>
            </p:extLst>
          </p:nvPr>
        </p:nvGraphicFramePr>
        <p:xfrm>
          <a:off x="2843144" y="2961483"/>
          <a:ext cx="226391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48130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51094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702029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19" name="Right Brace 18">
            <a:extLst>
              <a:ext uri="{FF2B5EF4-FFF2-40B4-BE49-F238E27FC236}">
                <a16:creationId xmlns:a16="http://schemas.microsoft.com/office/drawing/2014/main" id="{AA7EC3D8-5A5B-235E-D188-40798700A501}"/>
              </a:ext>
            </a:extLst>
          </p:cNvPr>
          <p:cNvSpPr/>
          <p:nvPr/>
        </p:nvSpPr>
        <p:spPr>
          <a:xfrm rot="5400000">
            <a:off x="4992869" y="3000989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9E1A7E5-3864-EEDD-03EE-AE8262BD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68141"/>
              </p:ext>
            </p:extLst>
          </p:nvPr>
        </p:nvGraphicFramePr>
        <p:xfrm>
          <a:off x="2030962" y="3674120"/>
          <a:ext cx="3484283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2290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63131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865792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46044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22" name="Right Brace 21">
            <a:extLst>
              <a:ext uri="{FF2B5EF4-FFF2-40B4-BE49-F238E27FC236}">
                <a16:creationId xmlns:a16="http://schemas.microsoft.com/office/drawing/2014/main" id="{3E8460CD-EDB7-8A3C-F040-00D977A3E25C}"/>
              </a:ext>
            </a:extLst>
          </p:cNvPr>
          <p:cNvSpPr/>
          <p:nvPr/>
        </p:nvSpPr>
        <p:spPr>
          <a:xfrm rot="5400000">
            <a:off x="5457218" y="3740285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3F99C32-3E29-8823-27F2-EB7309C9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95296"/>
              </p:ext>
            </p:extLst>
          </p:nvPr>
        </p:nvGraphicFramePr>
        <p:xfrm>
          <a:off x="1998354" y="4382332"/>
          <a:ext cx="4089885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2631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66258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869874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99172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584279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  <a:gridCol w="543984">
                  <a:extLst>
                    <a:ext uri="{9D8B030D-6E8A-4147-A177-3AD203B41FA5}">
                      <a16:colId xmlns:a16="http://schemas.microsoft.com/office/drawing/2014/main" val="2607074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25" name="Right Brace 24">
            <a:extLst>
              <a:ext uri="{FF2B5EF4-FFF2-40B4-BE49-F238E27FC236}">
                <a16:creationId xmlns:a16="http://schemas.microsoft.com/office/drawing/2014/main" id="{A10AAE4D-74B9-F40F-5BBD-0753B0547709}"/>
              </a:ext>
            </a:extLst>
          </p:cNvPr>
          <p:cNvSpPr/>
          <p:nvPr/>
        </p:nvSpPr>
        <p:spPr>
          <a:xfrm rot="5400000">
            <a:off x="5981812" y="4418478"/>
            <a:ext cx="228375" cy="964095"/>
          </a:xfrm>
          <a:prstGeom prst="rightBrace">
            <a:avLst>
              <a:gd name="adj1" fmla="val 8333"/>
              <a:gd name="adj2" fmla="val 530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1EA00D-989C-C2FA-A33F-85CA12D4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38897"/>
              </p:ext>
            </p:extLst>
          </p:nvPr>
        </p:nvGraphicFramePr>
        <p:xfrm>
          <a:off x="1951555" y="5112389"/>
          <a:ext cx="4723731" cy="396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38882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769514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1004686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981398">
                  <a:extLst>
                    <a:ext uri="{9D8B030D-6E8A-4147-A177-3AD203B41FA5}">
                      <a16:colId xmlns:a16="http://schemas.microsoft.com/office/drawing/2014/main" val="1490252595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264915934"/>
                    </a:ext>
                  </a:extLst>
                </a:gridCol>
                <a:gridCol w="562721">
                  <a:extLst>
                    <a:ext uri="{9D8B030D-6E8A-4147-A177-3AD203B41FA5}">
                      <a16:colId xmlns:a16="http://schemas.microsoft.com/office/drawing/2014/main" val="2607074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1438630-9835-B337-329F-2C5CBDBE015D}"/>
              </a:ext>
            </a:extLst>
          </p:cNvPr>
          <p:cNvSpPr txBox="1"/>
          <p:nvPr/>
        </p:nvSpPr>
        <p:spPr>
          <a:xfrm>
            <a:off x="2243759" y="585866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/>
              <a:t>Hasil pengurutan tahap kedua</a:t>
            </a:r>
          </a:p>
        </p:txBody>
      </p:sp>
    </p:spTree>
    <p:extLst>
      <p:ext uri="{BB962C8B-B14F-4D97-AF65-F5344CB8AC3E}">
        <p14:creationId xmlns:p14="http://schemas.microsoft.com/office/powerpoint/2010/main" val="239127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Metode Bubble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742019" y="974854"/>
            <a:ext cx="1015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Setelah melalui tahap kedua, bagai contoh, susunan data menjadi berikut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005-8555-CCA7-022E-BC8DC7072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60470"/>
              </p:ext>
            </p:extLst>
          </p:nvPr>
        </p:nvGraphicFramePr>
        <p:xfrm>
          <a:off x="2238515" y="1468463"/>
          <a:ext cx="8207509" cy="45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0471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2290420219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11477786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386973885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250611787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1386228521"/>
                    </a:ext>
                  </a:extLst>
                </a:gridCol>
                <a:gridCol w="3369765">
                  <a:extLst>
                    <a:ext uri="{9D8B030D-6E8A-4147-A177-3AD203B41FA5}">
                      <a16:colId xmlns:a16="http://schemas.microsoft.com/office/drawing/2014/main" val="2334917797"/>
                    </a:ext>
                  </a:extLst>
                </a:gridCol>
              </a:tblGrid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57D7C4-05F0-C336-712F-F6ED46EAE596}"/>
              </a:ext>
            </a:extLst>
          </p:cNvPr>
          <p:cNvSpPr txBox="1"/>
          <p:nvPr/>
        </p:nvSpPr>
        <p:spPr>
          <a:xfrm>
            <a:off x="1742019" y="2035607"/>
            <a:ext cx="1015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Jika data sebesar n, terjadi n-1 tahap pengurutan, lihat keadaan awal hingga akhir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F3AAFB-E71C-2638-6069-F2F4FF44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50386"/>
              </p:ext>
            </p:extLst>
          </p:nvPr>
        </p:nvGraphicFramePr>
        <p:xfrm>
          <a:off x="2238514" y="2517976"/>
          <a:ext cx="8207509" cy="365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04718">
                  <a:extLst>
                    <a:ext uri="{9D8B030D-6E8A-4147-A177-3AD203B41FA5}">
                      <a16:colId xmlns:a16="http://schemas.microsoft.com/office/drawing/2014/main" val="1113207929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115217765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545117716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2290420219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11477786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3386973885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250611787"/>
                    </a:ext>
                  </a:extLst>
                </a:gridCol>
                <a:gridCol w="604718">
                  <a:extLst>
                    <a:ext uri="{9D8B030D-6E8A-4147-A177-3AD203B41FA5}">
                      <a16:colId xmlns:a16="http://schemas.microsoft.com/office/drawing/2014/main" val="1386228521"/>
                    </a:ext>
                  </a:extLst>
                </a:gridCol>
                <a:gridCol w="3369765">
                  <a:extLst>
                    <a:ext uri="{9D8B030D-6E8A-4147-A177-3AD203B41FA5}">
                      <a16:colId xmlns:a16="http://schemas.microsoft.com/office/drawing/2014/main" val="2334917797"/>
                    </a:ext>
                  </a:extLst>
                </a:gridCol>
              </a:tblGrid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66296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748070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22206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790092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63901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01200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377827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Tahap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91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Algoritma Bubble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742019" y="974854"/>
            <a:ext cx="1015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Algoritma Bubble Sort seperti berikut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7D7C4-05F0-C336-712F-F6ED46EAE596}"/>
              </a:ext>
            </a:extLst>
          </p:cNvPr>
          <p:cNvSpPr txBox="1"/>
          <p:nvPr/>
        </p:nvSpPr>
        <p:spPr>
          <a:xfrm>
            <a:off x="1742019" y="1726935"/>
            <a:ext cx="5801781" cy="4493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Bubble Sort(L, N):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//L adalah (Larik) array dengan N data (0….N-1)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For Tahap </a:t>
            </a:r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 1 TO N-1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For j  0 TO N – Tahap – 1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if L[J] &gt; L [J+1]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// Lanjutkan Pertukaran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	Tmp  L[J]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	L[J]  L[J+1]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	L[J+1]  Tmp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   END-IF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 END-FOR</a:t>
            </a:r>
            <a:endParaRPr lang="en-US" sz="2200">
              <a:cs typeface="Arial" panose="020B0604020202020204" pitchFamily="34" charset="0"/>
            </a:endParaRP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END-FOR</a:t>
            </a:r>
            <a:endParaRPr lang="en-US" sz="2200">
              <a:cs typeface="Arial" panose="020B0604020202020204" pitchFamily="34" charset="0"/>
            </a:endParaRPr>
          </a:p>
          <a:p>
            <a:pPr algn="just"/>
            <a:endParaRPr lang="en-US" sz="2200">
              <a:cs typeface="Arial" panose="020B0604020202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E6B175B-F4AE-03A0-7E71-5696702D9D63}"/>
              </a:ext>
            </a:extLst>
          </p:cNvPr>
          <p:cNvSpPr/>
          <p:nvPr/>
        </p:nvSpPr>
        <p:spPr>
          <a:xfrm>
            <a:off x="8212952" y="3277965"/>
            <a:ext cx="2869178" cy="2486731"/>
          </a:xfrm>
          <a:prstGeom prst="wedgeRectCallout">
            <a:avLst>
              <a:gd name="adj1" fmla="val -92871"/>
              <a:gd name="adj2" fmla="val -198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Kunci pengurutan ascending terletak pada ekspresi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L[J] &gt; L[J+1] dalam IF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Kunci pengurutan descending bentuk IF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IF L[J] &lt; L[J+1]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0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Efisiensi Bubble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742019" y="974854"/>
            <a:ext cx="1015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Berdasarkan Algoritma Bubble Sort, jumlah pembandingan selama pengurutan data sebanyak :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	(N-1) + (N-2) + (N-3) + …… +1 = N* (N-1) /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B0E8E-8F72-E96A-727A-900224827B54}"/>
              </a:ext>
            </a:extLst>
          </p:cNvPr>
          <p:cNvSpPr txBox="1"/>
          <p:nvPr/>
        </p:nvSpPr>
        <p:spPr>
          <a:xfrm>
            <a:off x="1742019" y="2082850"/>
            <a:ext cx="1015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Hal ini berlaku untuk </a:t>
            </a:r>
            <a:r>
              <a:rPr lang="en-US" sz="2200" i="1">
                <a:cs typeface="Arial" panose="020B0604020202020204" pitchFamily="34" charset="0"/>
              </a:rPr>
              <a:t>best case, worst case, </a:t>
            </a:r>
            <a:r>
              <a:rPr lang="en-US" sz="2200">
                <a:cs typeface="Arial" panose="020B0604020202020204" pitchFamily="34" charset="0"/>
              </a:rPr>
              <a:t>maupun</a:t>
            </a:r>
            <a:r>
              <a:rPr lang="en-US" sz="2200" i="1">
                <a:cs typeface="Arial" panose="020B0604020202020204" pitchFamily="34" charset="0"/>
              </a:rPr>
              <a:t> average case </a:t>
            </a:r>
            <a:r>
              <a:rPr lang="en-US" sz="2200"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	Untuk N = 8, jumlah pembandingan data sebanyak 28 kali (8*7/2), </a:t>
            </a:r>
            <a:r>
              <a:rPr lang="en-US" sz="2200" b="1" i="1">
                <a:cs typeface="Arial" panose="020B0604020202020204" pitchFamily="34" charset="0"/>
              </a:rPr>
              <a:t>Best Case 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ACB6-3026-0EBD-C074-6826D5C2AFB3}"/>
              </a:ext>
            </a:extLst>
          </p:cNvPr>
          <p:cNvSpPr txBox="1"/>
          <p:nvPr/>
        </p:nvSpPr>
        <p:spPr>
          <a:xfrm>
            <a:off x="1742019" y="2990624"/>
            <a:ext cx="10159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Kompleksitas waktu Bubble Sort  berupa O(N*(N-1)/2) atau O(N²)	</a:t>
            </a:r>
          </a:p>
        </p:txBody>
      </p:sp>
    </p:spTree>
    <p:extLst>
      <p:ext uri="{BB962C8B-B14F-4D97-AF65-F5344CB8AC3E}">
        <p14:creationId xmlns:p14="http://schemas.microsoft.com/office/powerpoint/2010/main" val="260719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C89E3-C8C5-9DF6-45F0-1F9295672F94}"/>
              </a:ext>
            </a:extLst>
          </p:cNvPr>
          <p:cNvSpPr txBox="1"/>
          <p:nvPr/>
        </p:nvSpPr>
        <p:spPr>
          <a:xfrm>
            <a:off x="1830868" y="873397"/>
            <a:ext cx="94301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Metode Insertion Sort: mengurutkan seleksi data dengan cara melakukan pengurutan dengan menyisipkan data yang belum urut ke dalam bagian data yamg telah diurutkan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 ini biasa dilakukan oleh pemain kartu, pemain selalu berusaha untuk membuat kartu dalam keadaan terurut, jika pemain dapat kartu baru, kartu akan disisipkan pada lokasi kartu tetap urut.  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BF0F0-6AB6-D07D-4A90-A3D880A8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2" y="2873101"/>
            <a:ext cx="1991719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Insertion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7592D-A4A0-6656-682E-4388C22B0295}"/>
              </a:ext>
            </a:extLst>
          </p:cNvPr>
          <p:cNvSpPr txBox="1"/>
          <p:nvPr/>
        </p:nvSpPr>
        <p:spPr>
          <a:xfrm>
            <a:off x="1945759" y="925033"/>
            <a:ext cx="9728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Sebagai contoh terdapat data sebagai berikut :   </a:t>
            </a:r>
          </a:p>
          <a:p>
            <a:pPr algn="just"/>
            <a:r>
              <a:rPr lang="en-US" sz="2400" b="1"/>
              <a:t>25, 57, 48, 37, 12</a:t>
            </a:r>
          </a:p>
          <a:p>
            <a:pPr algn="just"/>
            <a:r>
              <a:rPr lang="en-US" sz="2400" b="1"/>
              <a:t>Pada tahap pertama</a:t>
            </a:r>
            <a:r>
              <a:rPr lang="en-US" sz="2400"/>
              <a:t>, dua elemen dijadikan sebagai data terurut, Elemen kedua akan disisipkan terhadap elemen pertama.</a:t>
            </a:r>
          </a:p>
          <a:p>
            <a:pPr algn="just"/>
            <a:r>
              <a:rPr lang="en-US" sz="2400" b="1"/>
              <a:t>Pada tahap kedua, tiga </a:t>
            </a:r>
            <a:r>
              <a:rPr lang="en-US" sz="2400"/>
              <a:t>elemen pertama diatu supaya urut, elemen ketiga akan disisipkan terhadap kedua elemen pertama.</a:t>
            </a:r>
          </a:p>
          <a:p>
            <a:pPr algn="just"/>
            <a:r>
              <a:rPr lang="en-US" sz="2400" b="1"/>
              <a:t>Pada tahap ketiga, </a:t>
            </a:r>
            <a:r>
              <a:rPr lang="en-US" sz="2400"/>
              <a:t>empat elemen pertama diurutkan,dengan elemen keempat akan disisipkan terhadap ketiga elemen pertama, Langkah ini dilakukan terus-menerus sampai semua elemen terurut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23964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888C1-D157-5320-78A0-37901871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65682" y="2194087"/>
            <a:ext cx="3192117" cy="28036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45DCF9-EFFA-B5D8-CBDF-C350D794013E}"/>
              </a:ext>
            </a:extLst>
          </p:cNvPr>
          <p:cNvSpPr/>
          <p:nvPr/>
        </p:nvSpPr>
        <p:spPr>
          <a:xfrm>
            <a:off x="4336585" y="3115491"/>
            <a:ext cx="7182867" cy="6270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Pengantar pengurutan data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2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Insertion Sort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8721FEE-16DB-3AEB-664E-30D82A17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90041"/>
              </p:ext>
            </p:extLst>
          </p:nvPr>
        </p:nvGraphicFramePr>
        <p:xfrm>
          <a:off x="1604853" y="2296855"/>
          <a:ext cx="63928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281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87592D-A4A0-6656-682E-4388C22B0295}"/>
              </a:ext>
            </a:extLst>
          </p:cNvPr>
          <p:cNvSpPr txBox="1"/>
          <p:nvPr/>
        </p:nvSpPr>
        <p:spPr>
          <a:xfrm>
            <a:off x="1924494" y="925033"/>
            <a:ext cx="972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Proses pengurutan sebagai berikut :</a:t>
            </a:r>
            <a:endParaRPr lang="id-ID" sz="240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93514F-104F-9082-BB5A-C17BF02C3999}"/>
              </a:ext>
            </a:extLst>
          </p:cNvPr>
          <p:cNvSpPr/>
          <p:nvPr/>
        </p:nvSpPr>
        <p:spPr>
          <a:xfrm rot="10800000">
            <a:off x="1051959" y="2296855"/>
            <a:ext cx="552894" cy="531406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E59E7-4888-8D23-1EAD-390864BD5021}"/>
              </a:ext>
            </a:extLst>
          </p:cNvPr>
          <p:cNvSpPr txBox="1"/>
          <p:nvPr/>
        </p:nvSpPr>
        <p:spPr>
          <a:xfrm>
            <a:off x="412677" y="2239392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A07B7AF-1733-E356-8063-13AA9BC1DC41}"/>
              </a:ext>
            </a:extLst>
          </p:cNvPr>
          <p:cNvSpPr/>
          <p:nvPr/>
        </p:nvSpPr>
        <p:spPr>
          <a:xfrm rot="10800000">
            <a:off x="1041326" y="2897593"/>
            <a:ext cx="552894" cy="2333625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3B32-A719-59D6-D8CF-DBCF0904B9D4}"/>
              </a:ext>
            </a:extLst>
          </p:cNvPr>
          <p:cNvSpPr txBox="1"/>
          <p:nvPr/>
        </p:nvSpPr>
        <p:spPr>
          <a:xfrm>
            <a:off x="445237" y="3793872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Belum urut</a:t>
            </a:r>
            <a:endParaRPr lang="id-ID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DDC68394-8183-D164-2C67-8B717E005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43711"/>
              </p:ext>
            </p:extLst>
          </p:nvPr>
        </p:nvGraphicFramePr>
        <p:xfrm>
          <a:off x="3384034" y="2296855"/>
          <a:ext cx="63928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281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A5550846-C7D4-FC27-71EE-0943A34FFB58}"/>
              </a:ext>
            </a:extLst>
          </p:cNvPr>
          <p:cNvSpPr/>
          <p:nvPr/>
        </p:nvSpPr>
        <p:spPr>
          <a:xfrm rot="10800000">
            <a:off x="2819014" y="2403103"/>
            <a:ext cx="565020" cy="854923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8B0BF-6FCC-9B91-7EA8-A9870798CAE9}"/>
              </a:ext>
            </a:extLst>
          </p:cNvPr>
          <p:cNvSpPr txBox="1"/>
          <p:nvPr/>
        </p:nvSpPr>
        <p:spPr>
          <a:xfrm>
            <a:off x="2179732" y="2263846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2A7C011-E1A5-0350-1A06-6A3EDD7AA807}"/>
              </a:ext>
            </a:extLst>
          </p:cNvPr>
          <p:cNvSpPr/>
          <p:nvPr/>
        </p:nvSpPr>
        <p:spPr>
          <a:xfrm rot="10800000">
            <a:off x="2809155" y="3364275"/>
            <a:ext cx="552894" cy="1941372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5B551-96F1-2201-7F7C-FE75A8A2AFE8}"/>
              </a:ext>
            </a:extLst>
          </p:cNvPr>
          <p:cNvSpPr txBox="1"/>
          <p:nvPr/>
        </p:nvSpPr>
        <p:spPr>
          <a:xfrm>
            <a:off x="2255904" y="3848233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Belum urut</a:t>
            </a:r>
            <a:endParaRPr lang="id-ID"/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A422BB2C-B1BE-0DCB-6BBC-CC2765492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87043"/>
              </p:ext>
            </p:extLst>
          </p:nvPr>
        </p:nvGraphicFramePr>
        <p:xfrm>
          <a:off x="4964801" y="2293753"/>
          <a:ext cx="6691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30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18" name="Right Brace 17">
            <a:extLst>
              <a:ext uri="{FF2B5EF4-FFF2-40B4-BE49-F238E27FC236}">
                <a16:creationId xmlns:a16="http://schemas.microsoft.com/office/drawing/2014/main" id="{2D792F0A-889C-9E1C-6397-7ECB64252649}"/>
              </a:ext>
            </a:extLst>
          </p:cNvPr>
          <p:cNvSpPr/>
          <p:nvPr/>
        </p:nvSpPr>
        <p:spPr>
          <a:xfrm rot="10800000">
            <a:off x="4399781" y="2399999"/>
            <a:ext cx="565020" cy="1359913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E7BA5-601A-71DC-60C0-25787C9B1291}"/>
              </a:ext>
            </a:extLst>
          </p:cNvPr>
          <p:cNvSpPr txBox="1"/>
          <p:nvPr/>
        </p:nvSpPr>
        <p:spPr>
          <a:xfrm>
            <a:off x="3974475" y="2239536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E616DCE-E338-C6B1-F08B-79A771517E92}"/>
              </a:ext>
            </a:extLst>
          </p:cNvPr>
          <p:cNvSpPr/>
          <p:nvPr/>
        </p:nvSpPr>
        <p:spPr>
          <a:xfrm rot="10800000">
            <a:off x="4389922" y="3866158"/>
            <a:ext cx="552894" cy="1436385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F08D1-5860-F0F5-64B3-4F6BFE90A6BC}"/>
              </a:ext>
            </a:extLst>
          </p:cNvPr>
          <p:cNvSpPr txBox="1"/>
          <p:nvPr/>
        </p:nvSpPr>
        <p:spPr>
          <a:xfrm>
            <a:off x="3991532" y="3848233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Belum urut</a:t>
            </a:r>
            <a:endParaRPr lang="id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F3149C-5FD4-3083-3C27-0DD2BAF4B7DB}"/>
              </a:ext>
            </a:extLst>
          </p:cNvPr>
          <p:cNvCxnSpPr/>
          <p:nvPr/>
        </p:nvCxnSpPr>
        <p:spPr>
          <a:xfrm>
            <a:off x="2244134" y="3028718"/>
            <a:ext cx="11179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0B6394-C3EA-A829-904F-4AFB6EA86FF3}"/>
              </a:ext>
            </a:extLst>
          </p:cNvPr>
          <p:cNvCxnSpPr>
            <a:cxnSpLocks/>
          </p:cNvCxnSpPr>
          <p:nvPr/>
        </p:nvCxnSpPr>
        <p:spPr>
          <a:xfrm flipV="1">
            <a:off x="4060862" y="3125972"/>
            <a:ext cx="1117915" cy="512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9BBD74F9-E702-4B9D-C9FF-F44AFC00C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9955"/>
              </p:ext>
            </p:extLst>
          </p:nvPr>
        </p:nvGraphicFramePr>
        <p:xfrm>
          <a:off x="6629357" y="2311678"/>
          <a:ext cx="6691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30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28" name="Right Brace 27">
            <a:extLst>
              <a:ext uri="{FF2B5EF4-FFF2-40B4-BE49-F238E27FC236}">
                <a16:creationId xmlns:a16="http://schemas.microsoft.com/office/drawing/2014/main" id="{200CDDAB-A64F-CBEA-381B-0437497EB38E}"/>
              </a:ext>
            </a:extLst>
          </p:cNvPr>
          <p:cNvSpPr/>
          <p:nvPr/>
        </p:nvSpPr>
        <p:spPr>
          <a:xfrm rot="10800000">
            <a:off x="6064337" y="2417923"/>
            <a:ext cx="559920" cy="1835099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509A65-D847-F7FC-84F6-941D061AFC73}"/>
              </a:ext>
            </a:extLst>
          </p:cNvPr>
          <p:cNvSpPr txBox="1"/>
          <p:nvPr/>
        </p:nvSpPr>
        <p:spPr>
          <a:xfrm>
            <a:off x="5607132" y="2257461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40C3AA8-D17E-20D1-389B-BE2511680013}"/>
              </a:ext>
            </a:extLst>
          </p:cNvPr>
          <p:cNvSpPr/>
          <p:nvPr/>
        </p:nvSpPr>
        <p:spPr>
          <a:xfrm rot="10800000">
            <a:off x="6054478" y="4440202"/>
            <a:ext cx="552894" cy="880265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A139C9-C559-51AB-B096-4C59990CBF13}"/>
              </a:ext>
            </a:extLst>
          </p:cNvPr>
          <p:cNvSpPr txBox="1"/>
          <p:nvPr/>
        </p:nvSpPr>
        <p:spPr>
          <a:xfrm>
            <a:off x="5624189" y="3866158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Belum urut</a:t>
            </a:r>
            <a:endParaRPr lang="id-ID"/>
          </a:p>
        </p:txBody>
      </p: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E497495D-15A6-F8A6-C637-45DBA26E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24774"/>
              </p:ext>
            </p:extLst>
          </p:nvPr>
        </p:nvGraphicFramePr>
        <p:xfrm>
          <a:off x="8255934" y="2293753"/>
          <a:ext cx="6691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30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33" name="Right Brace 32">
            <a:extLst>
              <a:ext uri="{FF2B5EF4-FFF2-40B4-BE49-F238E27FC236}">
                <a16:creationId xmlns:a16="http://schemas.microsoft.com/office/drawing/2014/main" id="{650447D1-721F-8AA7-3E92-97D96E770324}"/>
              </a:ext>
            </a:extLst>
          </p:cNvPr>
          <p:cNvSpPr/>
          <p:nvPr/>
        </p:nvSpPr>
        <p:spPr>
          <a:xfrm rot="10800000">
            <a:off x="7690914" y="2399997"/>
            <a:ext cx="543035" cy="2395286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A5F087-F74E-B4CF-68D7-FDE93DF95C3B}"/>
              </a:ext>
            </a:extLst>
          </p:cNvPr>
          <p:cNvSpPr txBox="1"/>
          <p:nvPr/>
        </p:nvSpPr>
        <p:spPr>
          <a:xfrm>
            <a:off x="7233709" y="2239536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59ACB7E-D91E-C0F1-8673-8C124EECF263}"/>
              </a:ext>
            </a:extLst>
          </p:cNvPr>
          <p:cNvSpPr/>
          <p:nvPr/>
        </p:nvSpPr>
        <p:spPr>
          <a:xfrm rot="10800000">
            <a:off x="7629597" y="4912241"/>
            <a:ext cx="604352" cy="490472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558A4B-D91F-985A-FFBB-B6CE93BC0054}"/>
              </a:ext>
            </a:extLst>
          </p:cNvPr>
          <p:cNvSpPr txBox="1"/>
          <p:nvPr/>
        </p:nvSpPr>
        <p:spPr>
          <a:xfrm>
            <a:off x="7250766" y="3848233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Belum urut</a:t>
            </a:r>
            <a:endParaRPr lang="id-ID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4A20B5-141B-A061-3360-B294E811C564}"/>
              </a:ext>
            </a:extLst>
          </p:cNvPr>
          <p:cNvCxnSpPr>
            <a:cxnSpLocks/>
          </p:cNvCxnSpPr>
          <p:nvPr/>
        </p:nvCxnSpPr>
        <p:spPr>
          <a:xfrm flipV="1">
            <a:off x="5624165" y="3156458"/>
            <a:ext cx="1051982" cy="874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881EA7DD-4DB7-B017-7AC2-110BEE01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94534"/>
              </p:ext>
            </p:extLst>
          </p:nvPr>
        </p:nvGraphicFramePr>
        <p:xfrm>
          <a:off x="9878327" y="2293608"/>
          <a:ext cx="6691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30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40" name="Right Brace 39">
            <a:extLst>
              <a:ext uri="{FF2B5EF4-FFF2-40B4-BE49-F238E27FC236}">
                <a16:creationId xmlns:a16="http://schemas.microsoft.com/office/drawing/2014/main" id="{07B07D77-DD86-5E5D-EC0A-83A4F3E0516A}"/>
              </a:ext>
            </a:extLst>
          </p:cNvPr>
          <p:cNvSpPr/>
          <p:nvPr/>
        </p:nvSpPr>
        <p:spPr>
          <a:xfrm rot="10800000">
            <a:off x="9495499" y="2321632"/>
            <a:ext cx="314326" cy="2990864"/>
          </a:xfrm>
          <a:prstGeom prst="rightBrace">
            <a:avLst>
              <a:gd name="adj1" fmla="val 8205"/>
              <a:gd name="adj2" fmla="val 475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01C96-BFBB-2086-A97F-44D74C34FA80}"/>
              </a:ext>
            </a:extLst>
          </p:cNvPr>
          <p:cNvSpPr txBox="1"/>
          <p:nvPr/>
        </p:nvSpPr>
        <p:spPr>
          <a:xfrm>
            <a:off x="8856102" y="2239391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77893D-A7DE-54B3-F906-420C6EAA142F}"/>
              </a:ext>
            </a:extLst>
          </p:cNvPr>
          <p:cNvSpPr txBox="1"/>
          <p:nvPr/>
        </p:nvSpPr>
        <p:spPr>
          <a:xfrm>
            <a:off x="8873159" y="3848088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Belum urut</a:t>
            </a:r>
            <a:endParaRPr lang="id-ID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FB5E61-24DF-ECA2-EAA0-3B48F93F613A}"/>
              </a:ext>
            </a:extLst>
          </p:cNvPr>
          <p:cNvCxnSpPr>
            <a:cxnSpLocks/>
          </p:cNvCxnSpPr>
          <p:nvPr/>
        </p:nvCxnSpPr>
        <p:spPr>
          <a:xfrm flipV="1">
            <a:off x="7310065" y="3079956"/>
            <a:ext cx="992659" cy="147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89F3A9-8D8E-84B4-32BC-5C5A00707321}"/>
              </a:ext>
            </a:extLst>
          </p:cNvPr>
          <p:cNvCxnSpPr>
            <a:cxnSpLocks/>
          </p:cNvCxnSpPr>
          <p:nvPr/>
        </p:nvCxnSpPr>
        <p:spPr>
          <a:xfrm flipV="1">
            <a:off x="8950114" y="4678326"/>
            <a:ext cx="928213" cy="434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7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47EEA9-3569-0A9D-CF12-69EB059E4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24784"/>
              </p:ext>
            </p:extLst>
          </p:nvPr>
        </p:nvGraphicFramePr>
        <p:xfrm>
          <a:off x="3236591" y="1962122"/>
          <a:ext cx="63928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281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3363C7-4CEB-3C95-0EB6-F8521CB13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92826"/>
              </p:ext>
            </p:extLst>
          </p:nvPr>
        </p:nvGraphicFramePr>
        <p:xfrm>
          <a:off x="5456719" y="1962122"/>
          <a:ext cx="63928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281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790FC0D-6693-A112-4FAE-F799FC24C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20398"/>
              </p:ext>
            </p:extLst>
          </p:nvPr>
        </p:nvGraphicFramePr>
        <p:xfrm>
          <a:off x="7568182" y="1927446"/>
          <a:ext cx="63928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281">
                  <a:extLst>
                    <a:ext uri="{9D8B030D-6E8A-4147-A177-3AD203B41FA5}">
                      <a16:colId xmlns:a16="http://schemas.microsoft.com/office/drawing/2014/main" val="134991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57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ysClr val="windowText" lastClr="000000"/>
                          </a:solidFill>
                        </a:rPr>
                        <a:t>49</a:t>
                      </a:r>
                      <a:endParaRPr lang="id-ID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13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B20658-ABFA-9B6F-41E1-E7BFAD36010D}"/>
              </a:ext>
            </a:extLst>
          </p:cNvPr>
          <p:cNvSpPr txBox="1"/>
          <p:nvPr/>
        </p:nvSpPr>
        <p:spPr>
          <a:xfrm>
            <a:off x="1924494" y="925033"/>
            <a:ext cx="972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Contoh Proses pergeseran dan penyisipan dari suatu tahap berikutnya dilakukan sebagai berikut :</a:t>
            </a:r>
            <a:endParaRPr lang="id-ID" sz="240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27AF71CA-3648-978B-BA39-F430B54EA473}"/>
              </a:ext>
            </a:extLst>
          </p:cNvPr>
          <p:cNvSpPr/>
          <p:nvPr/>
        </p:nvSpPr>
        <p:spPr>
          <a:xfrm flipV="1">
            <a:off x="3327991" y="5101970"/>
            <a:ext cx="4988139" cy="1146547"/>
          </a:xfrm>
          <a:prstGeom prst="curvedDownArrow">
            <a:avLst>
              <a:gd name="adj1" fmla="val 1636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61C5B-4A13-62F7-0402-D1C4E7EC9829}"/>
              </a:ext>
            </a:extLst>
          </p:cNvPr>
          <p:cNvSpPr txBox="1"/>
          <p:nvPr/>
        </p:nvSpPr>
        <p:spPr>
          <a:xfrm>
            <a:off x="4838936" y="5671357"/>
            <a:ext cx="2019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Ha</a:t>
            </a:r>
            <a:r>
              <a:rPr lang="id-ID" sz="2800"/>
              <a:t>s</a:t>
            </a:r>
            <a:r>
              <a:rPr lang="en-US" sz="2800"/>
              <a:t>il Akhir </a:t>
            </a:r>
            <a:endParaRPr lang="id-ID" sz="280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C952F66-1809-19B3-E61E-D388697F2771}"/>
              </a:ext>
            </a:extLst>
          </p:cNvPr>
          <p:cNvSpPr/>
          <p:nvPr/>
        </p:nvSpPr>
        <p:spPr>
          <a:xfrm rot="10800000">
            <a:off x="2647507" y="1962122"/>
            <a:ext cx="482758" cy="1466878"/>
          </a:xfrm>
          <a:prstGeom prst="rightBrace">
            <a:avLst>
              <a:gd name="adj1" fmla="val 8205"/>
              <a:gd name="adj2" fmla="val 51140"/>
            </a:avLst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ECB51-535D-A367-E69A-06816F777287}"/>
              </a:ext>
            </a:extLst>
          </p:cNvPr>
          <p:cNvSpPr txBox="1"/>
          <p:nvPr/>
        </p:nvSpPr>
        <p:spPr>
          <a:xfrm>
            <a:off x="2121527" y="1868377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C4B6EAE-128C-7550-401C-F93E12E8D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45052"/>
              </p:ext>
            </p:extLst>
          </p:nvPr>
        </p:nvGraphicFramePr>
        <p:xfrm>
          <a:off x="4283462" y="3516602"/>
          <a:ext cx="657001" cy="52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01">
                  <a:extLst>
                    <a:ext uri="{9D8B030D-6E8A-4147-A177-3AD203B41FA5}">
                      <a16:colId xmlns:a16="http://schemas.microsoft.com/office/drawing/2014/main" val="1924360859"/>
                    </a:ext>
                  </a:extLst>
                </a:gridCol>
              </a:tblGrid>
              <a:tr h="52377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37</a:t>
                      </a:r>
                      <a:endParaRPr lang="id-ID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085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66B03-C557-1B61-4248-5C440F439C0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875872" y="3778487"/>
            <a:ext cx="407590" cy="5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2FECF-01B8-CB7A-2DC7-36DFDE5E9B17}"/>
              </a:ext>
            </a:extLst>
          </p:cNvPr>
          <p:cNvSpPr txBox="1"/>
          <p:nvPr/>
        </p:nvSpPr>
        <p:spPr>
          <a:xfrm>
            <a:off x="4283462" y="4099692"/>
            <a:ext cx="10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tmp</a:t>
            </a:r>
            <a:endParaRPr lang="id-ID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C9995-4CEF-21F3-3E22-018E0692F097}"/>
              </a:ext>
            </a:extLst>
          </p:cNvPr>
          <p:cNvSpPr txBox="1"/>
          <p:nvPr/>
        </p:nvSpPr>
        <p:spPr>
          <a:xfrm>
            <a:off x="3866149" y="3696961"/>
            <a:ext cx="10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1</a:t>
            </a:r>
            <a:endParaRPr lang="id-ID">
              <a:solidFill>
                <a:srgbClr val="7030A0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DC3E20C8-662C-C002-D5A5-F57FC0414C10}"/>
              </a:ext>
            </a:extLst>
          </p:cNvPr>
          <p:cNvSpPr/>
          <p:nvPr/>
        </p:nvSpPr>
        <p:spPr>
          <a:xfrm>
            <a:off x="5160705" y="3258177"/>
            <a:ext cx="296014" cy="556822"/>
          </a:xfrm>
          <a:prstGeom prst="curvedRightArrow">
            <a:avLst>
              <a:gd name="adj1" fmla="val 25000"/>
              <a:gd name="adj2" fmla="val 86206"/>
              <a:gd name="adj3" fmla="val 25000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2BA68571-2B16-83BD-40F7-C7BC3D53CF15}"/>
              </a:ext>
            </a:extLst>
          </p:cNvPr>
          <p:cNvSpPr/>
          <p:nvPr/>
        </p:nvSpPr>
        <p:spPr>
          <a:xfrm>
            <a:off x="4847326" y="2678771"/>
            <a:ext cx="548743" cy="824854"/>
          </a:xfrm>
          <a:prstGeom prst="bentArrow">
            <a:avLst>
              <a:gd name="adj1" fmla="val 8638"/>
              <a:gd name="adj2" fmla="val 14301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AAF3B1D3-678F-26CB-AB0F-A7154A8A2FC0}"/>
              </a:ext>
            </a:extLst>
          </p:cNvPr>
          <p:cNvSpPr/>
          <p:nvPr/>
        </p:nvSpPr>
        <p:spPr>
          <a:xfrm rot="5694687">
            <a:off x="5920513" y="2839824"/>
            <a:ext cx="704559" cy="415433"/>
          </a:xfrm>
          <a:prstGeom prst="curvedDownArrow">
            <a:avLst>
              <a:gd name="adj1" fmla="val 22072"/>
              <a:gd name="adj2" fmla="val 40376"/>
              <a:gd name="adj3" fmla="val 38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DAF8F-A6A7-06EA-C9AA-E0714069A76A}"/>
              </a:ext>
            </a:extLst>
          </p:cNvPr>
          <p:cNvSpPr txBox="1"/>
          <p:nvPr/>
        </p:nvSpPr>
        <p:spPr>
          <a:xfrm>
            <a:off x="4672612" y="2405483"/>
            <a:ext cx="10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4</a:t>
            </a:r>
            <a:endParaRPr lang="id-ID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CD65B-2387-8B25-EF12-8F1F1B501DDE}"/>
              </a:ext>
            </a:extLst>
          </p:cNvPr>
          <p:cNvSpPr txBox="1"/>
          <p:nvPr/>
        </p:nvSpPr>
        <p:spPr>
          <a:xfrm>
            <a:off x="6272792" y="2415156"/>
            <a:ext cx="10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3</a:t>
            </a:r>
            <a:endParaRPr lang="id-ID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8EBDBA-23CA-315F-04C7-57C9924611F2}"/>
              </a:ext>
            </a:extLst>
          </p:cNvPr>
          <p:cNvSpPr txBox="1"/>
          <p:nvPr/>
        </p:nvSpPr>
        <p:spPr>
          <a:xfrm>
            <a:off x="5044804" y="2961042"/>
            <a:ext cx="105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</a:rPr>
              <a:t>2</a:t>
            </a:r>
            <a:endParaRPr lang="id-ID">
              <a:solidFill>
                <a:srgbClr val="7030A0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38B55E6B-8AF0-0F2D-51E4-7AC12D14BA52}"/>
              </a:ext>
            </a:extLst>
          </p:cNvPr>
          <p:cNvSpPr/>
          <p:nvPr/>
        </p:nvSpPr>
        <p:spPr>
          <a:xfrm rot="10800000">
            <a:off x="6976916" y="1964046"/>
            <a:ext cx="482758" cy="2025350"/>
          </a:xfrm>
          <a:prstGeom prst="rightBrace">
            <a:avLst>
              <a:gd name="adj1" fmla="val 8205"/>
              <a:gd name="adj2" fmla="val 51140"/>
            </a:avLst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6AE188-92CE-3E9B-2033-21BC58BD5379}"/>
              </a:ext>
            </a:extLst>
          </p:cNvPr>
          <p:cNvSpPr txBox="1"/>
          <p:nvPr/>
        </p:nvSpPr>
        <p:spPr>
          <a:xfrm>
            <a:off x="6473004" y="1875031"/>
            <a:ext cx="1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Sudah urut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00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Insertion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7592D-A4A0-6656-682E-4388C22B0295}"/>
              </a:ext>
            </a:extLst>
          </p:cNvPr>
          <p:cNvSpPr txBox="1"/>
          <p:nvPr/>
        </p:nvSpPr>
        <p:spPr>
          <a:xfrm>
            <a:off x="1945759" y="925033"/>
            <a:ext cx="9728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Urutan pengurutan data dilakukan dengan cara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Sebuah data akan diproses untuk diurutkan mula-mula disalin ke suatu variables sementara 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Nilai pada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tmp </a:t>
            </a:r>
            <a:r>
              <a:rPr lang="en-US" sz="2400">
                <a:cs typeface="Courier New" panose="02070309020205020404" pitchFamily="49" charset="0"/>
              </a:rPr>
              <a:t>akan disisipakan sesudah elemen 25, maka elemen 57 dan 48 perlu di geser satu posisi sesudah posisi semula.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cs typeface="Courier New" panose="02070309020205020404" pitchFamily="49" charset="0"/>
              </a:rPr>
              <a:t>Posisi semula berisi 48 yang asli (indeks 1) segera di tempati oleh data yang berada pada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401150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Algoritma Insertion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7592D-A4A0-6656-682E-4388C22B0295}"/>
              </a:ext>
            </a:extLst>
          </p:cNvPr>
          <p:cNvSpPr txBox="1"/>
          <p:nvPr/>
        </p:nvSpPr>
        <p:spPr>
          <a:xfrm>
            <a:off x="1967025" y="812686"/>
            <a:ext cx="972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 Insertion Sort</a:t>
            </a:r>
            <a:endParaRPr lang="id-ID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B1E1A-A6AC-2A5B-AC94-F2B2990CF7B7}"/>
              </a:ext>
            </a:extLst>
          </p:cNvPr>
          <p:cNvSpPr txBox="1"/>
          <p:nvPr/>
        </p:nvSpPr>
        <p:spPr>
          <a:xfrm>
            <a:off x="2060996" y="1274351"/>
            <a:ext cx="6583274" cy="51552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Insertion Sort(L, N):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//L adalah (Larik) array dengan N data (0….N-1)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//yang akan diurutkan</a:t>
            </a:r>
          </a:p>
          <a:p>
            <a:pPr algn="just"/>
            <a:endParaRPr lang="en-US" sz="1050">
              <a:cs typeface="Arial" panose="020B0604020202020204" pitchFamily="34" charset="0"/>
            </a:endParaRP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FOR J  1 TO N–1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tmp  L[J]</a:t>
            </a:r>
          </a:p>
          <a:p>
            <a:pPr algn="just"/>
            <a:endParaRPr lang="en-US" sz="105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//Sisipkan X kedalam array L dengan indeks 1 s/d K-1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K  J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WHILE K &gt; 1 AND L[K-1] &gt; Tmp	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 L[K] L[K-1]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    K = K-1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 END- WHILE </a:t>
            </a:r>
          </a:p>
          <a:p>
            <a:pPr algn="just"/>
            <a:endParaRPr lang="en-US" sz="2200">
              <a:cs typeface="Arial" panose="020B0604020202020204" pitchFamily="34" charset="0"/>
            </a:endParaRP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L[K] Tmp</a:t>
            </a:r>
          </a:p>
          <a:p>
            <a:pPr algn="just"/>
            <a:r>
              <a:rPr lang="en-US" sz="2200">
                <a:cs typeface="Arial" panose="020B0604020202020204" pitchFamily="34" charset="0"/>
                <a:sym typeface="Wingdings" panose="05000000000000000000" pitchFamily="2" charset="2"/>
              </a:rPr>
              <a:t>        END-FOR</a:t>
            </a:r>
            <a:endParaRPr lang="en-US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7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185669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Efisiensi Insertion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742019" y="974854"/>
            <a:ext cx="10159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Worst case </a:t>
            </a:r>
            <a:r>
              <a:rPr lang="en-US" sz="2200">
                <a:cs typeface="Arial" panose="020B0604020202020204" pitchFamily="34" charset="0"/>
              </a:rPr>
              <a:t>Berdasarkan Algoritma </a:t>
            </a:r>
            <a:r>
              <a:rPr lang="en-US" sz="2200" i="1">
                <a:cs typeface="Arial" panose="020B0604020202020204" pitchFamily="34" charset="0"/>
              </a:rPr>
              <a:t>Insertion Sort</a:t>
            </a:r>
            <a:r>
              <a:rPr lang="en-US" sz="2200">
                <a:cs typeface="Arial" panose="020B0604020202020204" pitchFamily="34" charset="0"/>
              </a:rPr>
              <a:t>, terjadi apabila data yang diurutkan sudah urut dalam keadaan terbalik Misal (5,4,3,2,1). Perbandingan akan berupa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	(N-1) +…… +2+1 = N* (N-1) / 2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      Atau sama dengan N(N-1) / 2, dengan demikian Big O berupa </a:t>
            </a:r>
            <a:r>
              <a:rPr lang="en-US" sz="2200" b="1">
                <a:cs typeface="Arial" panose="020B0604020202020204" pitchFamily="34" charset="0"/>
              </a:rPr>
              <a:t>O(N²)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Average case </a:t>
            </a:r>
            <a:r>
              <a:rPr lang="en-US" sz="2200">
                <a:cs typeface="Arial" panose="020B0604020202020204" pitchFamily="34" charset="0"/>
              </a:rPr>
              <a:t>diperkirakan terjadinya N(N-1) / 2 perbandingan pertama,jumlah pembandingnya sebesar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               (N-1) / 2+…+ 2 / 2 + ½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	 = N(N-1)/4, 	Dengan demikian, </a:t>
            </a:r>
            <a:r>
              <a:rPr lang="en-US" sz="2200" i="1">
                <a:cs typeface="Arial" panose="020B0604020202020204" pitchFamily="34" charset="0"/>
              </a:rPr>
              <a:t>Average case juga berupa </a:t>
            </a:r>
            <a:r>
              <a:rPr lang="en-US" sz="2200" b="1">
                <a:cs typeface="Arial" panose="020B0604020202020204" pitchFamily="34" charset="0"/>
              </a:rPr>
              <a:t>O(N²)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Best case t</a:t>
            </a:r>
            <a:r>
              <a:rPr lang="en-US" sz="2200">
                <a:cs typeface="Arial" panose="020B0604020202020204" pitchFamily="34" charset="0"/>
              </a:rPr>
              <a:t>erjadi kalua isi array sudah urut sebelum pengurutan terjadi, dengan demikian bagian luar (FOR) dilakuakn sebanyak N-1 dalam tidak dieksekusi sudah urut, best case berupa </a:t>
            </a:r>
            <a:r>
              <a:rPr lang="en-US" sz="2200" b="1">
                <a:cs typeface="Arial" panose="020B0604020202020204" pitchFamily="34" charset="0"/>
              </a:rPr>
              <a:t>O(N²)</a:t>
            </a:r>
          </a:p>
          <a:p>
            <a:pPr algn="just"/>
            <a:endParaRPr lang="en-US" sz="2200">
              <a:cs typeface="Arial" panose="020B0604020202020204" pitchFamily="34" charset="0"/>
            </a:endParaRPr>
          </a:p>
          <a:p>
            <a:pPr algn="just"/>
            <a:endParaRPr lang="en-US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217567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Selection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7592D-A4A0-6656-682E-4388C22B0295}"/>
              </a:ext>
            </a:extLst>
          </p:cNvPr>
          <p:cNvSpPr txBox="1"/>
          <p:nvPr/>
        </p:nvSpPr>
        <p:spPr>
          <a:xfrm>
            <a:off x="1945759" y="925033"/>
            <a:ext cx="97287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i="1"/>
              <a:t>Selection Sort </a:t>
            </a:r>
            <a:r>
              <a:rPr lang="en-US" sz="2400"/>
              <a:t>disebut juga push down sort (Tanenbaum, 1981)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/>
              <a:t>Pada pengurutan </a:t>
            </a:r>
            <a:r>
              <a:rPr lang="en-US" sz="2400" i="1"/>
              <a:t>Selection Sort </a:t>
            </a:r>
            <a:r>
              <a:rPr lang="en-US" sz="2400"/>
              <a:t>mula-mula (diberi nama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posAwal</a:t>
            </a:r>
            <a:r>
              <a:rPr lang="en-US" sz="2400"/>
              <a:t>) hal ini menunjuk ke lokasi awal pengurutan.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/>
              <a:t>Pertama kali penunjuk menunjukan ke indek 0 (awal array), kemudian dicari bilangan terkecil yang berada pada posisi dari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posAwal </a:t>
            </a:r>
            <a:r>
              <a:rPr lang="en-US" sz="2400">
                <a:cs typeface="Courier New" panose="02070309020205020404" pitchFamily="49" charset="0"/>
              </a:rPr>
              <a:t>hingga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cs typeface="Courier New" panose="02070309020205020404" pitchFamily="49" charset="0"/>
              </a:rPr>
              <a:t>indek terkahir.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Courier New" panose="02070309020205020404" pitchFamily="49" charset="0"/>
              </a:rPr>
              <a:t>Posisi elemen dengan bilangan terkecil dicatat dengan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Courier New" panose="02070309020205020404" pitchFamily="49" charset="0"/>
              </a:rPr>
              <a:t>Apabila nilai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posAwal </a:t>
            </a:r>
            <a:r>
              <a:rPr lang="en-US" sz="2400">
                <a:cs typeface="Courier New" panose="02070309020205020404" pitchFamily="49" charset="0"/>
              </a:rPr>
              <a:t>tidak sama dengan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posMin, </a:t>
            </a:r>
            <a:r>
              <a:rPr lang="en-US" sz="2400">
                <a:cs typeface="Courier New" panose="02070309020205020404" pitchFamily="49" charset="0"/>
              </a:rPr>
              <a:t>elemen kedua penunjuk di tukar.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posAwal </a:t>
            </a:r>
            <a:r>
              <a:rPr lang="en-US" sz="2400">
                <a:cs typeface="Courier New" panose="02070309020205020404" pitchFamily="49" charset="0"/>
              </a:rPr>
              <a:t>bernilai 1 hingga N-1 (Menyatakan jumlah data), data dalam array terurut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998999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217567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Selection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25AE8-C901-54EA-B37C-3A80574EB735}"/>
              </a:ext>
            </a:extLst>
          </p:cNvPr>
          <p:cNvSpPr txBox="1"/>
          <p:nvPr/>
        </p:nvSpPr>
        <p:spPr>
          <a:xfrm>
            <a:off x="1956392" y="701749"/>
            <a:ext cx="9728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Sebagai contoh terdapat data sebagai berikut :   </a:t>
            </a:r>
          </a:p>
          <a:p>
            <a:pPr algn="just"/>
            <a:r>
              <a:rPr lang="en-US" sz="2400" b="1"/>
              <a:t>7, 5, 4, 2</a:t>
            </a:r>
          </a:p>
          <a:p>
            <a:pPr algn="just"/>
            <a:r>
              <a:rPr lang="en-US" sz="2400"/>
              <a:t>Proses pengurutnya adalah :</a:t>
            </a:r>
            <a:endParaRPr lang="id-ID" sz="2400"/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74E6E8C-ACDC-F21E-B5D2-5FB6B8F00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03184"/>
              </p:ext>
            </p:extLst>
          </p:nvPr>
        </p:nvGraphicFramePr>
        <p:xfrm>
          <a:off x="4618683" y="2539407"/>
          <a:ext cx="3955734" cy="45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948747217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101184706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753609240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373524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2273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E219FD3-46C5-24AD-8492-01E8E677E9D6}"/>
              </a:ext>
            </a:extLst>
          </p:cNvPr>
          <p:cNvSpPr txBox="1"/>
          <p:nvPr/>
        </p:nvSpPr>
        <p:spPr>
          <a:xfrm>
            <a:off x="2048126" y="190207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Contoh: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F9644C-7212-3438-50E5-0530050488B4}"/>
              </a:ext>
            </a:extLst>
          </p:cNvPr>
          <p:cNvSpPr txBox="1"/>
          <p:nvPr/>
        </p:nvSpPr>
        <p:spPr>
          <a:xfrm>
            <a:off x="4566431" y="191389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67AFB0-971E-18B3-C5CC-5E003C26A614}"/>
              </a:ext>
            </a:extLst>
          </p:cNvPr>
          <p:cNvSpPr txBox="1"/>
          <p:nvPr/>
        </p:nvSpPr>
        <p:spPr>
          <a:xfrm>
            <a:off x="7612615" y="191389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808C9C-A480-011B-2CE8-81879004AD09}"/>
              </a:ext>
            </a:extLst>
          </p:cNvPr>
          <p:cNvCxnSpPr>
            <a:cxnSpLocks/>
          </p:cNvCxnSpPr>
          <p:nvPr/>
        </p:nvCxnSpPr>
        <p:spPr>
          <a:xfrm>
            <a:off x="5096384" y="2314009"/>
            <a:ext cx="0" cy="22539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82C653-5772-4814-5F70-8D5D063D914B}"/>
              </a:ext>
            </a:extLst>
          </p:cNvPr>
          <p:cNvCxnSpPr>
            <a:cxnSpLocks/>
          </p:cNvCxnSpPr>
          <p:nvPr/>
        </p:nvCxnSpPr>
        <p:spPr>
          <a:xfrm>
            <a:off x="8093516" y="2314009"/>
            <a:ext cx="0" cy="22539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8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217567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8FC9D-DA17-75B3-D086-EFE6216AE46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910051" y="1380509"/>
            <a:ext cx="8371898" cy="46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1830868" y="217567"/>
            <a:ext cx="10159074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Selection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A302E-29FE-7850-CEA0-FB787A69DF82}"/>
              </a:ext>
            </a:extLst>
          </p:cNvPr>
          <p:cNvSpPr txBox="1"/>
          <p:nvPr/>
        </p:nvSpPr>
        <p:spPr>
          <a:xfrm>
            <a:off x="1967025" y="812686"/>
            <a:ext cx="972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 Selection Sort</a:t>
            </a:r>
            <a:endParaRPr lang="id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6DDFF-121B-7C3C-3CCD-C4DF7604FF39}"/>
              </a:ext>
            </a:extLst>
          </p:cNvPr>
          <p:cNvSpPr txBox="1"/>
          <p:nvPr/>
        </p:nvSpPr>
        <p:spPr>
          <a:xfrm>
            <a:off x="2060995" y="1274351"/>
            <a:ext cx="8163979" cy="5486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2200">
                <a:cs typeface="Arial" panose="020B0604020202020204" pitchFamily="34" charset="0"/>
              </a:rPr>
              <a:t> Sort(L, N):</a:t>
            </a:r>
          </a:p>
          <a:p>
            <a:pPr algn="just"/>
            <a:endParaRPr lang="en-US" sz="1050">
              <a:cs typeface="Arial" panose="020B0604020202020204" pitchFamily="34" charset="0"/>
            </a:endParaRP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FOR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 0 TO N–2</a:t>
            </a:r>
          </a:p>
          <a:p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//Cari data terkecil dan catat indek 1 s/d K-1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FOR J 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 </a:t>
            </a:r>
            <a:r>
              <a:rPr lang="en-US" sz="2000">
                <a:cs typeface="Courier New" panose="02070309020205020404" pitchFamily="49" charset="0"/>
              </a:rPr>
              <a:t>+ 1 TO N-1</a:t>
            </a:r>
            <a:endParaRPr lang="en-US" sz="2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 IF L [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] &gt; L[J]	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  <a:r>
              <a:rPr lang="en-US" sz="2000">
                <a:latin typeface="Courier New" panose="020703090202050204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  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   END- IF</a:t>
            </a:r>
          </a:p>
          <a:p>
            <a:pPr algn="just"/>
            <a:r>
              <a:rPr lang="en-US" sz="2000">
                <a:cs typeface="Arial" panose="020B0604020202020204" pitchFamily="34" charset="0"/>
              </a:rPr>
              <a:t>        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END- FOR</a:t>
            </a:r>
          </a:p>
          <a:p>
            <a:pPr algn="just"/>
            <a:endParaRPr lang="en-US" sz="800">
              <a:cs typeface="Arial" panose="020B0604020202020204" pitchFamily="34" charset="0"/>
            </a:endParaRPr>
          </a:p>
          <a:p>
            <a:pPr algn="just"/>
            <a:r>
              <a:rPr lang="en-US" sz="2000">
                <a:cs typeface="Arial" panose="020B0604020202020204" pitchFamily="34" charset="0"/>
              </a:rPr>
              <a:t>    //Kalau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 &lt;&gt; PosMin </a:t>
            </a:r>
            <a:r>
              <a:rPr lang="en-US" sz="2000">
                <a:cs typeface="Courier New" panose="02070309020205020404" pitchFamily="49" charset="0"/>
              </a:rPr>
              <a:t>maka tukarkan elemen</a:t>
            </a:r>
            <a:endParaRPr lang="en-US" sz="200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just"/>
            <a:endParaRPr lang="en-US" sz="1000">
              <a:cs typeface="Arial" panose="020B0604020202020204" pitchFamily="34" charset="0"/>
            </a:endParaRP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IF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PosAwal &lt;&gt; PosMin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  Tmp- L [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] 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	 L [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PosAwal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]  L [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] 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      L [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PosMin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]  tmp</a:t>
            </a:r>
          </a:p>
          <a:p>
            <a:pPr algn="just"/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         END- IF</a:t>
            </a:r>
          </a:p>
          <a:p>
            <a:pPr algn="just"/>
            <a:r>
              <a:rPr lang="en-US" sz="2000">
                <a:cs typeface="Arial" panose="020B0604020202020204" pitchFamily="34" charset="0"/>
              </a:rPr>
              <a:t>        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END- FOR</a:t>
            </a:r>
          </a:p>
        </p:txBody>
      </p:sp>
    </p:spTree>
    <p:extLst>
      <p:ext uri="{BB962C8B-B14F-4D97-AF65-F5344CB8AC3E}">
        <p14:creationId xmlns:p14="http://schemas.microsoft.com/office/powerpoint/2010/main" val="2670585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5954232" y="185669"/>
            <a:ext cx="6035709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Efisiensi selection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742019" y="974854"/>
            <a:ext cx="10159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Kompleksitas waktu pada selection sort diukur dengan jumlah pembadingan, tahap pertama terdapat N-1 pembandingan, pada tahap kedua N-2 pembandingan tahap ketiga N-3 Pembandingan dan seterusnya , total pembandingan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	(N-1) + (N-2) …… +2+1 = N(N-1) / 2</a:t>
            </a:r>
          </a:p>
          <a:p>
            <a:pPr algn="just"/>
            <a:r>
              <a:rPr lang="en-US" sz="2200">
                <a:cs typeface="Arial" panose="020B0604020202020204" pitchFamily="34" charset="0"/>
              </a:rPr>
              <a:t>      oleh karena itu, kompleksitas waktu berupa </a:t>
            </a:r>
            <a:r>
              <a:rPr lang="en-US" sz="2200" b="1">
                <a:cs typeface="Arial" panose="020B0604020202020204" pitchFamily="34" charset="0"/>
              </a:rPr>
              <a:t>O(N²)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Worst case </a:t>
            </a:r>
            <a:r>
              <a:rPr lang="en-US" sz="2200">
                <a:cs typeface="Arial" panose="020B0604020202020204" pitchFamily="34" charset="0"/>
              </a:rPr>
              <a:t>diperolehs Ketika data dalam keadaan terurut terbalik, perbandingan yang terjadi N(N-1) / 2 demikian </a:t>
            </a:r>
            <a:r>
              <a:rPr lang="en-US" sz="2200" i="1">
                <a:cs typeface="Arial" panose="020B0604020202020204" pitchFamily="34" charset="0"/>
              </a:rPr>
              <a:t>Worst case</a:t>
            </a:r>
            <a:r>
              <a:rPr lang="en-US" sz="2200">
                <a:cs typeface="Arial" panose="020B0604020202020204" pitchFamily="34" charset="0"/>
              </a:rPr>
              <a:t> </a:t>
            </a:r>
            <a:r>
              <a:rPr lang="en-US" sz="2200" b="1">
                <a:cs typeface="Arial" panose="020B0604020202020204" pitchFamily="34" charset="0"/>
              </a:rPr>
              <a:t>O(N²)</a:t>
            </a:r>
          </a:p>
          <a:p>
            <a:pPr algn="just"/>
            <a:endParaRPr lang="en-US" sz="2200">
              <a:cs typeface="Arial" panose="020B0604020202020204" pitchFamily="34" charset="0"/>
            </a:endParaRPr>
          </a:p>
          <a:p>
            <a:pPr algn="just"/>
            <a:endParaRPr lang="en-US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8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6815470" y="185669"/>
            <a:ext cx="5174472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280472" y="1910576"/>
            <a:ext cx="10159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Pengurutan data merupakan salah satu proses yang banyak ditemui dalam aplikasi mengunakan komputer.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Pengurutan membuat data disusun dalam keadaan urut menurut aturan </a:t>
            </a:r>
          </a:p>
          <a:p>
            <a:pPr algn="just"/>
            <a:r>
              <a:rPr lang="en-US" sz="2200" b="1">
                <a:cs typeface="Arial" panose="020B0604020202020204" pitchFamily="34" charset="0"/>
              </a:rPr>
              <a:t>      =&gt; Misal dari nilai terkecil menuju nilai terbesar untuk bilangan A ke Z pada string.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 Sebagai contoh, data yang urut memudahkan dalam pencariaan, praktik ini sering dijumpai mengunakan pengurutan data.</a:t>
            </a:r>
          </a:p>
        </p:txBody>
      </p:sp>
    </p:spTree>
    <p:extLst>
      <p:ext uri="{BB962C8B-B14F-4D97-AF65-F5344CB8AC3E}">
        <p14:creationId xmlns:p14="http://schemas.microsoft.com/office/powerpoint/2010/main" val="278681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9452344" y="185669"/>
            <a:ext cx="2537598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720753" y="1665970"/>
            <a:ext cx="10159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>
                <a:cs typeface="Arial" panose="020B0604020202020204" pitchFamily="34" charset="0"/>
              </a:rPr>
              <a:t>Jelaskan pengertian pengurutan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>
                <a:cs typeface="Arial" panose="020B0604020202020204" pitchFamily="34" charset="0"/>
              </a:rPr>
              <a:t>Berikan contoh pengurutan data didalam kehidupan nyata yang sehari-hari pernah dijumpai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>
                <a:cs typeface="Arial" panose="020B0604020202020204" pitchFamily="34" charset="0"/>
              </a:rPr>
              <a:t> Jelaskan mekanisme pengurutan data pada</a:t>
            </a:r>
          </a:p>
          <a:p>
            <a:pPr marL="1254125" indent="-360363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Bubble Sort</a:t>
            </a:r>
          </a:p>
          <a:p>
            <a:pPr marL="1254125" indent="-360363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Insertion Sort</a:t>
            </a:r>
          </a:p>
          <a:p>
            <a:pPr marL="1254125" indent="-360363" algn="just">
              <a:buFont typeface="Wingdings" panose="05000000000000000000" pitchFamily="2" charset="2"/>
              <a:buChar char="§"/>
            </a:pPr>
            <a:r>
              <a:rPr lang="en-US" sz="2200" i="1">
                <a:cs typeface="Arial" panose="020B0604020202020204" pitchFamily="34" charset="0"/>
              </a:rPr>
              <a:t>Selection Sort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algn="just"/>
            <a:endParaRPr lang="en-US" sz="2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62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870148" y="2548473"/>
            <a:ext cx="10159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cs typeface="Arial" panose="020B0604020202020204" pitchFamily="34" charset="0"/>
              </a:rPr>
              <a:t>Selesai</a:t>
            </a:r>
          </a:p>
          <a:p>
            <a:pPr algn="just"/>
            <a:endParaRPr lang="en-US" sz="6600">
              <a:cs typeface="Arial" panose="020B0604020202020204" pitchFamily="34" charset="0"/>
            </a:endParaRPr>
          </a:p>
          <a:p>
            <a:pPr algn="just"/>
            <a:endParaRPr lang="en-US" sz="66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7729870" y="185669"/>
            <a:ext cx="4260072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167457" y="1643447"/>
            <a:ext cx="10159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>
                <a:cs typeface="Arial" panose="020B0604020202020204" pitchFamily="34" charset="0"/>
              </a:rPr>
              <a:t>contoh 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Yellow pages : memiliki informasi yang telah di urutkan menurut nama perusahaan / perorangan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Kamus berisi kata-kata yang diurutkan berdasarkan huruf terkecil ke terbesar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Laporan penjualan disusun berdasarkan produk terlaris hingga paling banyak terjual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File-file dalam directory ditampilkan urut berdasarkan (nama, tanggal dll)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Indeks buku berisi daftar istilah yang memudahkan pembaca mendapat lokasi halaman yang berisi istilah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Glossary dalam buku teks berisi istilah dan definisi, nama yang disusun urut.</a:t>
            </a:r>
          </a:p>
        </p:txBody>
      </p:sp>
    </p:spTree>
    <p:extLst>
      <p:ext uri="{BB962C8B-B14F-4D97-AF65-F5344CB8AC3E}">
        <p14:creationId xmlns:p14="http://schemas.microsoft.com/office/powerpoint/2010/main" val="59949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7506586" y="185669"/>
            <a:ext cx="4483356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936313"/>
            <a:ext cx="1015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Ada 2 teknik untuk melakukan pengurutan data (sorting) yaitu </a:t>
            </a:r>
            <a:r>
              <a:rPr lang="en-US" sz="2200" i="1">
                <a:cs typeface="Arial" panose="020B0604020202020204" pitchFamily="34" charset="0"/>
              </a:rPr>
              <a:t>ascending</a:t>
            </a:r>
            <a:r>
              <a:rPr lang="en-US" sz="2200">
                <a:cs typeface="Arial" panose="020B0604020202020204" pitchFamily="34" charset="0"/>
              </a:rPr>
              <a:t> dan </a:t>
            </a:r>
            <a:r>
              <a:rPr lang="en-US" sz="2200" i="1">
                <a:cs typeface="Arial" panose="020B0604020202020204" pitchFamily="34" charset="0"/>
              </a:rPr>
              <a:t>descending.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0A388-848F-5D02-602C-9161504A5B30}"/>
              </a:ext>
            </a:extLst>
          </p:cNvPr>
          <p:cNvSpPr txBox="1"/>
          <p:nvPr/>
        </p:nvSpPr>
        <p:spPr>
          <a:xfrm>
            <a:off x="1727669" y="1763827"/>
            <a:ext cx="9980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b="1">
                <a:cs typeface="Arial" panose="020B0604020202020204" pitchFamily="34" charset="0"/>
              </a:rPr>
              <a:t>Pengurutan </a:t>
            </a:r>
            <a:r>
              <a:rPr lang="en-US" sz="2000" b="1" i="1">
                <a:cs typeface="Arial" panose="020B0604020202020204" pitchFamily="34" charset="0"/>
              </a:rPr>
              <a:t>Ascending</a:t>
            </a:r>
            <a:r>
              <a:rPr lang="en-US" sz="2000">
                <a:cs typeface="Arial" panose="020B0604020202020204" pitchFamily="34" charset="0"/>
              </a:rPr>
              <a:t>: data diurutkan dari yang terkecil hingga yang terbesar (dikenal juga sebagai urutan nilai naik).</a:t>
            </a:r>
          </a:p>
          <a:p>
            <a:pPr algn="just"/>
            <a:r>
              <a:rPr lang="en-US" sz="2000">
                <a:cs typeface="Arial" panose="020B0604020202020204" pitchFamily="34" charset="0"/>
              </a:rPr>
              <a:t>	</a:t>
            </a:r>
          </a:p>
          <a:p>
            <a:pPr algn="just">
              <a:tabLst>
                <a:tab pos="401638" algn="l"/>
              </a:tabLst>
            </a:pPr>
            <a:r>
              <a:rPr lang="en-US" sz="2000">
                <a:cs typeface="Arial" panose="020B0604020202020204" pitchFamily="34" charset="0"/>
              </a:rPr>
              <a:t>	Contoh: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28C494E-8329-EC17-C71B-94C9CA36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71651"/>
              </p:ext>
            </p:extLst>
          </p:nvPr>
        </p:nvGraphicFramePr>
        <p:xfrm>
          <a:off x="3185520" y="3145339"/>
          <a:ext cx="8921938" cy="161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6019">
                  <a:extLst>
                    <a:ext uri="{9D8B030D-6E8A-4147-A177-3AD203B41FA5}">
                      <a16:colId xmlns:a16="http://schemas.microsoft.com/office/drawing/2014/main" val="657043423"/>
                    </a:ext>
                  </a:extLst>
                </a:gridCol>
                <a:gridCol w="736019">
                  <a:extLst>
                    <a:ext uri="{9D8B030D-6E8A-4147-A177-3AD203B41FA5}">
                      <a16:colId xmlns:a16="http://schemas.microsoft.com/office/drawing/2014/main" val="2991897625"/>
                    </a:ext>
                  </a:extLst>
                </a:gridCol>
                <a:gridCol w="736019">
                  <a:extLst>
                    <a:ext uri="{9D8B030D-6E8A-4147-A177-3AD203B41FA5}">
                      <a16:colId xmlns:a16="http://schemas.microsoft.com/office/drawing/2014/main" val="3797921930"/>
                    </a:ext>
                  </a:extLst>
                </a:gridCol>
                <a:gridCol w="736019">
                  <a:extLst>
                    <a:ext uri="{9D8B030D-6E8A-4147-A177-3AD203B41FA5}">
                      <a16:colId xmlns:a16="http://schemas.microsoft.com/office/drawing/2014/main" val="4104258304"/>
                    </a:ext>
                  </a:extLst>
                </a:gridCol>
                <a:gridCol w="736019">
                  <a:extLst>
                    <a:ext uri="{9D8B030D-6E8A-4147-A177-3AD203B41FA5}">
                      <a16:colId xmlns:a16="http://schemas.microsoft.com/office/drawing/2014/main" val="1370341630"/>
                    </a:ext>
                  </a:extLst>
                </a:gridCol>
                <a:gridCol w="1100460">
                  <a:extLst>
                    <a:ext uri="{9D8B030D-6E8A-4147-A177-3AD203B41FA5}">
                      <a16:colId xmlns:a16="http://schemas.microsoft.com/office/drawing/2014/main" val="2437702739"/>
                    </a:ext>
                  </a:extLst>
                </a:gridCol>
                <a:gridCol w="4141383">
                  <a:extLst>
                    <a:ext uri="{9D8B030D-6E8A-4147-A177-3AD203B41FA5}">
                      <a16:colId xmlns:a16="http://schemas.microsoft.com/office/drawing/2014/main" val="361303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+mn-lt"/>
                          <a:cs typeface="Arial" panose="020B0604020202020204" pitchFamily="34" charset="0"/>
                        </a:rPr>
                        <a:t>Data acak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92847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endParaRPr lang="en-US" sz="200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Data ditampilkan secara horisontal (diurutkan dari kiri ke kanan)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93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2200">
                          <a:latin typeface="+mn-lt"/>
                          <a:cs typeface="Arial" panose="020B0604020202020204" pitchFamily="34" charset="0"/>
                        </a:rPr>
                        <a:t>Data terurut secara </a:t>
                      </a:r>
                      <a:r>
                        <a:rPr lang="en-US" sz="2200" b="1" i="1">
                          <a:latin typeface="+mn-lt"/>
                          <a:cs typeface="Arial" panose="020B0604020202020204" pitchFamily="34" charset="0"/>
                        </a:rPr>
                        <a:t>Ascending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4178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A9B6DF9-76DE-01D2-4FCD-591915198E96}"/>
              </a:ext>
            </a:extLst>
          </p:cNvPr>
          <p:cNvSpPr/>
          <p:nvPr/>
        </p:nvSpPr>
        <p:spPr>
          <a:xfrm>
            <a:off x="7202357" y="3237327"/>
            <a:ext cx="641684" cy="224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CEC0-0C68-9DF6-6263-4C8A63292933}"/>
              </a:ext>
            </a:extLst>
          </p:cNvPr>
          <p:cNvSpPr txBox="1"/>
          <p:nvPr/>
        </p:nvSpPr>
        <p:spPr>
          <a:xfrm>
            <a:off x="2522591" y="3045496"/>
            <a:ext cx="527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Arial" panose="020B0604020202020204" pitchFamily="34" charset="0"/>
              </a:rPr>
              <a:t>1a)</a:t>
            </a:r>
          </a:p>
          <a:p>
            <a:endParaRPr lang="en-US" sz="2000">
              <a:cs typeface="Arial" panose="020B0604020202020204" pitchFamily="34" charset="0"/>
            </a:endParaRPr>
          </a:p>
          <a:p>
            <a:endParaRPr lang="en-US" sz="2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2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7751134" y="185669"/>
            <a:ext cx="4238807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936313"/>
            <a:ext cx="1015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Ada 2 teknik untuk melakukan pengurutan data (sorting) yaitu </a:t>
            </a:r>
            <a:r>
              <a:rPr lang="en-US" sz="2200" i="1">
                <a:cs typeface="Arial" panose="020B0604020202020204" pitchFamily="34" charset="0"/>
              </a:rPr>
              <a:t>ascending</a:t>
            </a:r>
            <a:r>
              <a:rPr lang="en-US" sz="2200">
                <a:cs typeface="Arial" panose="020B0604020202020204" pitchFamily="34" charset="0"/>
              </a:rPr>
              <a:t> dan </a:t>
            </a:r>
            <a:r>
              <a:rPr lang="en-US" sz="2200" i="1">
                <a:cs typeface="Arial" panose="020B0604020202020204" pitchFamily="34" charset="0"/>
              </a:rPr>
              <a:t>descending.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0A388-848F-5D02-602C-9161504A5B30}"/>
              </a:ext>
            </a:extLst>
          </p:cNvPr>
          <p:cNvSpPr txBox="1"/>
          <p:nvPr/>
        </p:nvSpPr>
        <p:spPr>
          <a:xfrm>
            <a:off x="1830867" y="1763827"/>
            <a:ext cx="9877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b="1">
                <a:cs typeface="Arial" panose="020B0604020202020204" pitchFamily="34" charset="0"/>
              </a:rPr>
              <a:t>Pengurutan </a:t>
            </a:r>
            <a:r>
              <a:rPr lang="en-US" sz="2000" b="1" i="1">
                <a:cs typeface="Arial" panose="020B0604020202020204" pitchFamily="34" charset="0"/>
              </a:rPr>
              <a:t>Ascending</a:t>
            </a:r>
            <a:r>
              <a:rPr lang="en-US" sz="2000">
                <a:cs typeface="Arial" panose="020B0604020202020204" pitchFamily="34" charset="0"/>
              </a:rPr>
              <a:t>: data diurutkan dari yang terkecil hingga yang terbesar (dikenal juga sebagai urutan nilai naik).</a:t>
            </a:r>
          </a:p>
          <a:p>
            <a:pPr algn="just"/>
            <a:r>
              <a:rPr lang="en-US" sz="2000">
                <a:cs typeface="Arial" panose="020B0604020202020204" pitchFamily="34" charset="0"/>
              </a:rPr>
              <a:t>	</a:t>
            </a:r>
          </a:p>
          <a:p>
            <a:pPr algn="just">
              <a:tabLst>
                <a:tab pos="401638" algn="l"/>
              </a:tabLst>
            </a:pPr>
            <a:r>
              <a:rPr lang="en-US" sz="2000">
                <a:cs typeface="Arial" panose="020B0604020202020204" pitchFamily="34" charset="0"/>
              </a:rPr>
              <a:t>	Contoh: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2F935-B905-3B91-4579-7D25F4DC9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47395"/>
              </p:ext>
            </p:extLst>
          </p:nvPr>
        </p:nvGraphicFramePr>
        <p:xfrm>
          <a:off x="3830017" y="2808513"/>
          <a:ext cx="946468" cy="228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393557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20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4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14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058B32-62BB-3988-CD88-798746F554B2}"/>
              </a:ext>
            </a:extLst>
          </p:cNvPr>
          <p:cNvSpPr txBox="1"/>
          <p:nvPr/>
        </p:nvSpPr>
        <p:spPr>
          <a:xfrm>
            <a:off x="5544524" y="2721114"/>
            <a:ext cx="3512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Arial" panose="020B0604020202020204" pitchFamily="34" charset="0"/>
              </a:rPr>
              <a:t>Data ditampilkan secara vertikal</a:t>
            </a:r>
          </a:p>
          <a:p>
            <a:r>
              <a:rPr lang="en-US" sz="2000">
                <a:cs typeface="Arial" panose="020B0604020202020204" pitchFamily="34" charset="0"/>
              </a:rPr>
              <a:t>(diurutkan dari atas ke bawah)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9494E4D-CECC-51EE-9A68-4708D754EA26}"/>
              </a:ext>
            </a:extLst>
          </p:cNvPr>
          <p:cNvSpPr/>
          <p:nvPr/>
        </p:nvSpPr>
        <p:spPr>
          <a:xfrm>
            <a:off x="4981789" y="2808513"/>
            <a:ext cx="274180" cy="104502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CEC0-0C68-9DF6-6263-4C8A63292933}"/>
              </a:ext>
            </a:extLst>
          </p:cNvPr>
          <p:cNvSpPr txBox="1"/>
          <p:nvPr/>
        </p:nvSpPr>
        <p:spPr>
          <a:xfrm>
            <a:off x="3184741" y="2656895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cs typeface="Arial" panose="020B0604020202020204" pitchFamily="34" charset="0"/>
              </a:rPr>
              <a:t>1b)</a:t>
            </a:r>
          </a:p>
        </p:txBody>
      </p:sp>
    </p:spTree>
    <p:extLst>
      <p:ext uri="{BB962C8B-B14F-4D97-AF65-F5344CB8AC3E}">
        <p14:creationId xmlns:p14="http://schemas.microsoft.com/office/powerpoint/2010/main" val="15068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7676706" y="185669"/>
            <a:ext cx="4313235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936313"/>
            <a:ext cx="1015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Ada 2 teknik untuk melakukan pengurutan data (sorting) yaitu </a:t>
            </a:r>
            <a:r>
              <a:rPr lang="en-US" sz="2200" i="1">
                <a:cs typeface="Arial" panose="020B0604020202020204" pitchFamily="34" charset="0"/>
              </a:rPr>
              <a:t>ascending</a:t>
            </a:r>
            <a:r>
              <a:rPr lang="en-US" sz="2200">
                <a:cs typeface="Arial" panose="020B0604020202020204" pitchFamily="34" charset="0"/>
              </a:rPr>
              <a:t> dan </a:t>
            </a:r>
            <a:r>
              <a:rPr lang="en-US" sz="2200" i="1">
                <a:cs typeface="Arial" panose="020B0604020202020204" pitchFamily="34" charset="0"/>
              </a:rPr>
              <a:t>descending.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0A388-848F-5D02-602C-9161504A5B30}"/>
              </a:ext>
            </a:extLst>
          </p:cNvPr>
          <p:cNvSpPr txBox="1"/>
          <p:nvPr/>
        </p:nvSpPr>
        <p:spPr>
          <a:xfrm>
            <a:off x="1226678" y="1846487"/>
            <a:ext cx="1076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just"/>
            <a:r>
              <a:rPr lang="en-US" sz="2000" b="1">
                <a:cs typeface="Arial" panose="020B0604020202020204" pitchFamily="34" charset="0"/>
              </a:rPr>
              <a:t>2. </a:t>
            </a:r>
            <a:r>
              <a:rPr lang="en-US" sz="2000">
                <a:cs typeface="Arial" panose="020B0604020202020204" pitchFamily="34" charset="0"/>
              </a:rPr>
              <a:t>Pengurutan </a:t>
            </a:r>
            <a:r>
              <a:rPr lang="en-US" sz="2000" i="1">
                <a:cs typeface="Arial" panose="020B0604020202020204" pitchFamily="34" charset="0"/>
              </a:rPr>
              <a:t>Descending</a:t>
            </a:r>
            <a:r>
              <a:rPr lang="en-US" sz="2000">
                <a:cs typeface="Arial" panose="020B0604020202020204" pitchFamily="34" charset="0"/>
              </a:rPr>
              <a:t>: data diurutkan dari yang terbesar hingga yang terkecil (dikenal juga sebagai urutan nilai turun).</a:t>
            </a:r>
          </a:p>
          <a:p>
            <a:pPr algn="just"/>
            <a:r>
              <a:rPr lang="en-US" sz="1200">
                <a:cs typeface="Arial" panose="020B0604020202020204" pitchFamily="34" charset="0"/>
              </a:rPr>
              <a:t>	</a:t>
            </a:r>
            <a:endParaRPr lang="en-US" sz="900">
              <a:cs typeface="Arial" panose="020B0604020202020204" pitchFamily="34" charset="0"/>
            </a:endParaRPr>
          </a:p>
          <a:p>
            <a:pPr algn="just">
              <a:tabLst>
                <a:tab pos="401638" algn="l"/>
              </a:tabLst>
            </a:pPr>
            <a:r>
              <a:rPr lang="en-US" sz="2000">
                <a:cs typeface="Arial" panose="020B0604020202020204" pitchFamily="34" charset="0"/>
              </a:rPr>
              <a:t>Contoh :</a:t>
            </a:r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93C4FD6C-FD59-2CB9-ED7B-CDFE8BAD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49357"/>
              </p:ext>
            </p:extLst>
          </p:nvPr>
        </p:nvGraphicFramePr>
        <p:xfrm>
          <a:off x="1625974" y="3187549"/>
          <a:ext cx="9964671" cy="149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4591">
                  <a:extLst>
                    <a:ext uri="{9D8B030D-6E8A-4147-A177-3AD203B41FA5}">
                      <a16:colId xmlns:a16="http://schemas.microsoft.com/office/drawing/2014/main" val="657043423"/>
                    </a:ext>
                  </a:extLst>
                </a:gridCol>
                <a:gridCol w="804591">
                  <a:extLst>
                    <a:ext uri="{9D8B030D-6E8A-4147-A177-3AD203B41FA5}">
                      <a16:colId xmlns:a16="http://schemas.microsoft.com/office/drawing/2014/main" val="2991897625"/>
                    </a:ext>
                  </a:extLst>
                </a:gridCol>
                <a:gridCol w="804591">
                  <a:extLst>
                    <a:ext uri="{9D8B030D-6E8A-4147-A177-3AD203B41FA5}">
                      <a16:colId xmlns:a16="http://schemas.microsoft.com/office/drawing/2014/main" val="3797921930"/>
                    </a:ext>
                  </a:extLst>
                </a:gridCol>
                <a:gridCol w="804591">
                  <a:extLst>
                    <a:ext uri="{9D8B030D-6E8A-4147-A177-3AD203B41FA5}">
                      <a16:colId xmlns:a16="http://schemas.microsoft.com/office/drawing/2014/main" val="4104258304"/>
                    </a:ext>
                  </a:extLst>
                </a:gridCol>
                <a:gridCol w="804591">
                  <a:extLst>
                    <a:ext uri="{9D8B030D-6E8A-4147-A177-3AD203B41FA5}">
                      <a16:colId xmlns:a16="http://schemas.microsoft.com/office/drawing/2014/main" val="1370341630"/>
                    </a:ext>
                  </a:extLst>
                </a:gridCol>
                <a:gridCol w="751871">
                  <a:extLst>
                    <a:ext uri="{9D8B030D-6E8A-4147-A177-3AD203B41FA5}">
                      <a16:colId xmlns:a16="http://schemas.microsoft.com/office/drawing/2014/main" val="2437702739"/>
                    </a:ext>
                  </a:extLst>
                </a:gridCol>
                <a:gridCol w="5189845">
                  <a:extLst>
                    <a:ext uri="{9D8B030D-6E8A-4147-A177-3AD203B41FA5}">
                      <a16:colId xmlns:a16="http://schemas.microsoft.com/office/drawing/2014/main" val="23919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Data acak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928478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endParaRPr lang="en-US" sz="200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Data ditampilkan secara horisontal (diurutkan dari kiri ke kanan)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93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Data terurut secara </a:t>
                      </a:r>
                      <a:r>
                        <a:rPr lang="en-US" sz="2000" b="1" i="1">
                          <a:latin typeface="+mn-lt"/>
                          <a:cs typeface="Arial" panose="020B0604020202020204" pitchFamily="34" charset="0"/>
                        </a:rPr>
                        <a:t>Descending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41787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B03233-1E6A-7AE1-18A2-1187FE2EFAC4}"/>
              </a:ext>
            </a:extLst>
          </p:cNvPr>
          <p:cNvSpPr/>
          <p:nvPr/>
        </p:nvSpPr>
        <p:spPr>
          <a:xfrm>
            <a:off x="5744336" y="3285883"/>
            <a:ext cx="641684" cy="224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23D677C-5F07-E76C-196C-CB82CC15AF84}"/>
              </a:ext>
            </a:extLst>
          </p:cNvPr>
          <p:cNvSpPr/>
          <p:nvPr/>
        </p:nvSpPr>
        <p:spPr>
          <a:xfrm>
            <a:off x="5775158" y="4352683"/>
            <a:ext cx="641684" cy="224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895C805-6440-1340-6410-F728473E6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69151"/>
              </p:ext>
            </p:extLst>
          </p:nvPr>
        </p:nvGraphicFramePr>
        <p:xfrm>
          <a:off x="10504382" y="3184980"/>
          <a:ext cx="94646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393557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20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4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300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14021"/>
                  </a:ext>
                </a:extLst>
              </a:tr>
            </a:tbl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0151CADD-B88B-E434-A951-98F31650F647}"/>
              </a:ext>
            </a:extLst>
          </p:cNvPr>
          <p:cNvSpPr/>
          <p:nvPr/>
        </p:nvSpPr>
        <p:spPr>
          <a:xfrm>
            <a:off x="11594543" y="3236508"/>
            <a:ext cx="274180" cy="104502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747C7-0D80-16D7-9449-091297C29500}"/>
              </a:ext>
            </a:extLst>
          </p:cNvPr>
          <p:cNvSpPr txBox="1"/>
          <p:nvPr/>
        </p:nvSpPr>
        <p:spPr>
          <a:xfrm>
            <a:off x="864309" y="3092878"/>
            <a:ext cx="11004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/>
              <a:t>2</a:t>
            </a:r>
            <a:r>
              <a:rPr lang="en-US" sz="2000" b="1"/>
              <a:t>A.									          </a:t>
            </a:r>
            <a:r>
              <a:rPr lang="id-ID" sz="2000" b="1"/>
              <a:t>2</a:t>
            </a:r>
            <a:r>
              <a:rPr lang="en-US" sz="2000" b="1"/>
              <a:t>B. 		</a:t>
            </a:r>
            <a:endParaRPr lang="id-ID" sz="2000" b="1"/>
          </a:p>
        </p:txBody>
      </p:sp>
    </p:spTree>
    <p:extLst>
      <p:ext uri="{BB962C8B-B14F-4D97-AF65-F5344CB8AC3E}">
        <p14:creationId xmlns:p14="http://schemas.microsoft.com/office/powerpoint/2010/main" val="305615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7812964" y="185669"/>
            <a:ext cx="4176977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936313"/>
            <a:ext cx="1015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Ada 2 teknik untuk melakukan pengurutan data (sorting) yaitu </a:t>
            </a:r>
            <a:r>
              <a:rPr lang="en-US" sz="2200" i="1">
                <a:cs typeface="Arial" panose="020B0604020202020204" pitchFamily="34" charset="0"/>
              </a:rPr>
              <a:t>ascending</a:t>
            </a:r>
            <a:r>
              <a:rPr lang="en-US" sz="2200">
                <a:cs typeface="Arial" panose="020B0604020202020204" pitchFamily="34" charset="0"/>
              </a:rPr>
              <a:t> dan </a:t>
            </a:r>
            <a:r>
              <a:rPr lang="en-US" sz="2200" i="1">
                <a:cs typeface="Arial" panose="020B0604020202020204" pitchFamily="34" charset="0"/>
              </a:rPr>
              <a:t>descending.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0A388-848F-5D02-602C-9161504A5B30}"/>
              </a:ext>
            </a:extLst>
          </p:cNvPr>
          <p:cNvSpPr txBox="1"/>
          <p:nvPr/>
        </p:nvSpPr>
        <p:spPr>
          <a:xfrm>
            <a:off x="1830867" y="1763827"/>
            <a:ext cx="987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cs typeface="Arial" panose="020B0604020202020204" pitchFamily="34" charset="0"/>
              </a:rPr>
              <a:t>Contoh: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2F935-B905-3B91-4579-7D25F4DC9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28862"/>
              </p:ext>
            </p:extLst>
          </p:nvPr>
        </p:nvGraphicFramePr>
        <p:xfrm>
          <a:off x="2052589" y="2835959"/>
          <a:ext cx="2365300" cy="228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65300">
                  <a:extLst>
                    <a:ext uri="{9D8B030D-6E8A-4147-A177-3AD203B41FA5}">
                      <a16:colId xmlns:a16="http://schemas.microsoft.com/office/drawing/2014/main" val="393557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</a:rPr>
                        <a:t>Beka</a:t>
                      </a: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Karawang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0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Cikampek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Purwakarta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78770"/>
                  </a:ext>
                </a:extLst>
              </a:tr>
              <a:tr h="15655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jakarta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140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F8D973A-EEB8-9C7F-3FF9-977898F08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8733"/>
              </p:ext>
            </p:extLst>
          </p:nvPr>
        </p:nvGraphicFramePr>
        <p:xfrm>
          <a:off x="5009833" y="2835959"/>
          <a:ext cx="2365300" cy="228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65300">
                  <a:extLst>
                    <a:ext uri="{9D8B030D-6E8A-4147-A177-3AD203B41FA5}">
                      <a16:colId xmlns:a16="http://schemas.microsoft.com/office/drawing/2014/main" val="393557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</a:rPr>
                        <a:t>Beka</a:t>
                      </a: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Cikampek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0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jakarta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Karawang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78770"/>
                  </a:ext>
                </a:extLst>
              </a:tr>
              <a:tr h="156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Purwakarta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140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B3BA3F-DCDF-DF0D-6792-5BA62894E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09087"/>
              </p:ext>
            </p:extLst>
          </p:nvPr>
        </p:nvGraphicFramePr>
        <p:xfrm>
          <a:off x="7812965" y="2835959"/>
          <a:ext cx="2365300" cy="228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65300">
                  <a:extLst>
                    <a:ext uri="{9D8B030D-6E8A-4147-A177-3AD203B41FA5}">
                      <a16:colId xmlns:a16="http://schemas.microsoft.com/office/drawing/2014/main" val="393557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Purwakarta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Karawang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0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jakarta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Cikampek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78770"/>
                  </a:ext>
                </a:extLst>
              </a:tr>
              <a:tr h="156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Bradley Hand ITC" panose="03070402050302030203" pitchFamily="66" charset="0"/>
                        </a:rPr>
                        <a:t>Beka</a:t>
                      </a:r>
                      <a:r>
                        <a:rPr lang="en-US" sz="2400" b="1">
                          <a:latin typeface="Bradley Hand ITC" panose="03070402050302030203" pitchFamily="66" charset="0"/>
                          <a:cs typeface="Arial" panose="020B0604020202020204" pitchFamily="34" charset="0"/>
                        </a:rPr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140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FDE9EF-6F65-7564-FA66-915E1673E3B0}"/>
              </a:ext>
            </a:extLst>
          </p:cNvPr>
          <p:cNvSpPr txBox="1"/>
          <p:nvPr/>
        </p:nvSpPr>
        <p:spPr>
          <a:xfrm>
            <a:off x="2052589" y="2287563"/>
            <a:ext cx="8303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cs typeface="Arial" panose="020B0604020202020204" pitchFamily="34" charset="0"/>
              </a:rPr>
              <a:t>Data yang tidak urut	      Data teurut ascending	      Data teurut descending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30483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5DDEA-8B61-451D-93C1-6635C6D88E0C}"/>
              </a:ext>
            </a:extLst>
          </p:cNvPr>
          <p:cNvSpPr/>
          <p:nvPr/>
        </p:nvSpPr>
        <p:spPr>
          <a:xfrm>
            <a:off x="6379534" y="185669"/>
            <a:ext cx="5610407" cy="62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Pengurutan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DEEDF-16BF-4EAA-8166-783E09F221FA}"/>
              </a:ext>
            </a:extLst>
          </p:cNvPr>
          <p:cNvSpPr txBox="1"/>
          <p:nvPr/>
        </p:nvSpPr>
        <p:spPr>
          <a:xfrm>
            <a:off x="1830868" y="936313"/>
            <a:ext cx="1015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cs typeface="Arial" panose="020B0604020202020204" pitchFamily="34" charset="0"/>
              </a:rPr>
              <a:t>Ada beberapa cara yang digunakan untuk mengurutkan data, ada bebrapa teknik yang terkenal.</a:t>
            </a:r>
            <a:endParaRPr lang="en-US" sz="2200" i="1">
              <a:cs typeface="Arial" panose="020B0604020202020204" pitchFamily="34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C693DAF-1886-D925-5E9A-E313430E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13362"/>
              </p:ext>
            </p:extLst>
          </p:nvPr>
        </p:nvGraphicFramePr>
        <p:xfrm>
          <a:off x="1830868" y="1726883"/>
          <a:ext cx="38517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50">
                  <a:extLst>
                    <a:ext uri="{9D8B030D-6E8A-4147-A177-3AD203B41FA5}">
                      <a16:colId xmlns:a16="http://schemas.microsoft.com/office/drawing/2014/main" val="776217246"/>
                    </a:ext>
                  </a:extLst>
                </a:gridCol>
                <a:gridCol w="3078950">
                  <a:extLst>
                    <a:ext uri="{9D8B030D-6E8A-4147-A177-3AD203B41FA5}">
                      <a16:colId xmlns:a16="http://schemas.microsoft.com/office/drawing/2014/main" val="3759269200"/>
                    </a:ext>
                  </a:extLst>
                </a:gridCol>
              </a:tblGrid>
              <a:tr h="15886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Sorting Dasar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7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Bubble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6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Insertion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1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Selection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0250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42DE5FE-2AF4-0AAA-2689-35AFEB09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55840"/>
              </p:ext>
            </p:extLst>
          </p:nvPr>
        </p:nvGraphicFramePr>
        <p:xfrm>
          <a:off x="1830868" y="3429000"/>
          <a:ext cx="3851701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4004280921"/>
                    </a:ext>
                  </a:extLst>
                </a:gridCol>
                <a:gridCol w="3094146">
                  <a:extLst>
                    <a:ext uri="{9D8B030D-6E8A-4147-A177-3AD203B41FA5}">
                      <a16:colId xmlns:a16="http://schemas.microsoft.com/office/drawing/2014/main" val="1892029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Sorting Lanjutan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Merge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Bucket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Shell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6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Radix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  <a:cs typeface="Arial" panose="020B0604020202020204" pitchFamily="34" charset="0"/>
                        </a:rPr>
                        <a:t>External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171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2724D4-9C5D-42BB-053A-B1D835CB2FA3}"/>
              </a:ext>
            </a:extLst>
          </p:cNvPr>
          <p:cNvSpPr txBox="1"/>
          <p:nvPr/>
        </p:nvSpPr>
        <p:spPr>
          <a:xfrm>
            <a:off x="5892230" y="1705754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Tiga yang Pertama : dikenal sebaagai cara pengurutan dasar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196796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2177</Words>
  <Application>Microsoft Office PowerPoint</Application>
  <PresentationFormat>Widescreen</PresentationFormat>
  <Paragraphs>520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Algerian</vt:lpstr>
      <vt:lpstr>Arial</vt:lpstr>
      <vt:lpstr>Arial Black</vt:lpstr>
      <vt:lpstr>Bradley Hand ITC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Ibrahim03</dc:creator>
  <cp:lastModifiedBy>Saminista</cp:lastModifiedBy>
  <cp:revision>130</cp:revision>
  <dcterms:created xsi:type="dcterms:W3CDTF">2020-10-02T13:14:35Z</dcterms:created>
  <dcterms:modified xsi:type="dcterms:W3CDTF">2022-06-14T02:59:56Z</dcterms:modified>
</cp:coreProperties>
</file>