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322" r:id="rId4"/>
    <p:sldId id="323" r:id="rId5"/>
    <p:sldId id="324" r:id="rId6"/>
    <p:sldId id="325" r:id="rId7"/>
    <p:sldId id="326" r:id="rId8"/>
    <p:sldId id="327" r:id="rId9"/>
    <p:sldId id="328" r:id="rId10"/>
    <p:sldId id="329" r:id="rId11"/>
    <p:sldId id="331" r:id="rId12"/>
    <p:sldId id="332" r:id="rId13"/>
    <p:sldId id="330" r:id="rId14"/>
    <p:sldId id="333" r:id="rId15"/>
    <p:sldId id="334" r:id="rId16"/>
    <p:sldId id="335" r:id="rId17"/>
    <p:sldId id="336" r:id="rId18"/>
    <p:sldId id="337" r:id="rId19"/>
    <p:sldId id="338" r:id="rId20"/>
    <p:sldId id="339" r:id="rId21"/>
    <p:sldId id="340" r:id="rId22"/>
    <p:sldId id="342" r:id="rId23"/>
    <p:sldId id="343" r:id="rId24"/>
    <p:sldId id="344" r:id="rId25"/>
    <p:sldId id="341" r:id="rId26"/>
    <p:sldId id="346" r:id="rId27"/>
    <p:sldId id="347" r:id="rId28"/>
    <p:sldId id="321" r:id="rId29"/>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inista" initials="S" lastIdx="1" clrIdx="0">
    <p:extLst>
      <p:ext uri="{19B8F6BF-5375-455C-9EA6-DF929625EA0E}">
        <p15:presenceInfo xmlns:p15="http://schemas.microsoft.com/office/powerpoint/2012/main" userId="Saminis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6" d="100"/>
          <a:sy n="56" d="100"/>
        </p:scale>
        <p:origin x="27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6DA3-E481-4ACD-8DDB-68A31ECC4E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74D8C6A8-721B-4433-9621-6DA876B68A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2B42883C-79E4-403C-8AFC-1C204CDABFB1}"/>
              </a:ext>
            </a:extLst>
          </p:cNvPr>
          <p:cNvSpPr>
            <a:spLocks noGrp="1"/>
          </p:cNvSpPr>
          <p:nvPr>
            <p:ph type="dt" sz="half" idx="10"/>
          </p:nvPr>
        </p:nvSpPr>
        <p:spPr/>
        <p:txBody>
          <a:bodyPr/>
          <a:lstStyle/>
          <a:p>
            <a:fld id="{034952B0-BC14-4D46-8DFA-CCD43AD5AF56}" type="datetimeFigureOut">
              <a:rPr lang="en-ID" smtClean="0"/>
              <a:t>26/04/2022</a:t>
            </a:fld>
            <a:endParaRPr lang="en-ID"/>
          </a:p>
        </p:txBody>
      </p:sp>
      <p:sp>
        <p:nvSpPr>
          <p:cNvPr id="5" name="Footer Placeholder 4">
            <a:extLst>
              <a:ext uri="{FF2B5EF4-FFF2-40B4-BE49-F238E27FC236}">
                <a16:creationId xmlns:a16="http://schemas.microsoft.com/office/drawing/2014/main" id="{CC008C1F-6228-4861-9090-A4C5E15286F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A7F7597-BC93-47A0-A8FC-223139B17D67}"/>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4285332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E3BC0-44FD-4111-9D11-2DA23A5DC1C1}"/>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22C0113C-85AB-4426-BE8E-6056A8528D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D1CCA633-CD52-4888-A892-CB7E68C44784}"/>
              </a:ext>
            </a:extLst>
          </p:cNvPr>
          <p:cNvSpPr>
            <a:spLocks noGrp="1"/>
          </p:cNvSpPr>
          <p:nvPr>
            <p:ph type="dt" sz="half" idx="10"/>
          </p:nvPr>
        </p:nvSpPr>
        <p:spPr/>
        <p:txBody>
          <a:bodyPr/>
          <a:lstStyle/>
          <a:p>
            <a:fld id="{034952B0-BC14-4D46-8DFA-CCD43AD5AF56}" type="datetimeFigureOut">
              <a:rPr lang="en-ID" smtClean="0"/>
              <a:t>26/04/2022</a:t>
            </a:fld>
            <a:endParaRPr lang="en-ID"/>
          </a:p>
        </p:txBody>
      </p:sp>
      <p:sp>
        <p:nvSpPr>
          <p:cNvPr id="5" name="Footer Placeholder 4">
            <a:extLst>
              <a:ext uri="{FF2B5EF4-FFF2-40B4-BE49-F238E27FC236}">
                <a16:creationId xmlns:a16="http://schemas.microsoft.com/office/drawing/2014/main" id="{07B51081-D812-4BAE-96AB-5A5A29ED5CE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1370A67-AF2A-4F6D-AC8C-B39F54889540}"/>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2765943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1BED67-3E94-4A6E-940F-534529ACC1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8E8D5548-5A95-4E03-B9F7-50C987A288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389CC979-1378-46EC-B1C8-BAEF556353C6}"/>
              </a:ext>
            </a:extLst>
          </p:cNvPr>
          <p:cNvSpPr>
            <a:spLocks noGrp="1"/>
          </p:cNvSpPr>
          <p:nvPr>
            <p:ph type="dt" sz="half" idx="10"/>
          </p:nvPr>
        </p:nvSpPr>
        <p:spPr/>
        <p:txBody>
          <a:bodyPr/>
          <a:lstStyle/>
          <a:p>
            <a:fld id="{034952B0-BC14-4D46-8DFA-CCD43AD5AF56}" type="datetimeFigureOut">
              <a:rPr lang="en-ID" smtClean="0"/>
              <a:t>26/04/2022</a:t>
            </a:fld>
            <a:endParaRPr lang="en-ID"/>
          </a:p>
        </p:txBody>
      </p:sp>
      <p:sp>
        <p:nvSpPr>
          <p:cNvPr id="5" name="Footer Placeholder 4">
            <a:extLst>
              <a:ext uri="{FF2B5EF4-FFF2-40B4-BE49-F238E27FC236}">
                <a16:creationId xmlns:a16="http://schemas.microsoft.com/office/drawing/2014/main" id="{0EDDB6A1-09F9-4AC1-B7E6-8644AE91279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F61FF14-0B64-4ADA-943C-1E516EB5E756}"/>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2433468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25296-E09A-4596-8F1C-7DFD79041B6B}"/>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918088C0-30D5-495B-96CB-3F78F50456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144C1E27-0BD5-4593-AA3D-B5DB86AD1882}"/>
              </a:ext>
            </a:extLst>
          </p:cNvPr>
          <p:cNvSpPr>
            <a:spLocks noGrp="1"/>
          </p:cNvSpPr>
          <p:nvPr>
            <p:ph type="dt" sz="half" idx="10"/>
          </p:nvPr>
        </p:nvSpPr>
        <p:spPr/>
        <p:txBody>
          <a:bodyPr/>
          <a:lstStyle/>
          <a:p>
            <a:fld id="{034952B0-BC14-4D46-8DFA-CCD43AD5AF56}" type="datetimeFigureOut">
              <a:rPr lang="en-ID" smtClean="0"/>
              <a:t>26/04/2022</a:t>
            </a:fld>
            <a:endParaRPr lang="en-ID"/>
          </a:p>
        </p:txBody>
      </p:sp>
      <p:sp>
        <p:nvSpPr>
          <p:cNvPr id="5" name="Footer Placeholder 4">
            <a:extLst>
              <a:ext uri="{FF2B5EF4-FFF2-40B4-BE49-F238E27FC236}">
                <a16:creationId xmlns:a16="http://schemas.microsoft.com/office/drawing/2014/main" id="{6E87D7DC-FBF4-4D3C-A6AB-B56B7A0B636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AB35C85-18EA-4283-949A-2C0D9441386A}"/>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2434089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2876E-8D4E-487E-A9A6-8AD440DAA3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BBC22C27-B507-4B4C-B4FD-462802A390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1B7359-6B8D-4313-9BBC-D0D67487A4F3}"/>
              </a:ext>
            </a:extLst>
          </p:cNvPr>
          <p:cNvSpPr>
            <a:spLocks noGrp="1"/>
          </p:cNvSpPr>
          <p:nvPr>
            <p:ph type="dt" sz="half" idx="10"/>
          </p:nvPr>
        </p:nvSpPr>
        <p:spPr/>
        <p:txBody>
          <a:bodyPr/>
          <a:lstStyle/>
          <a:p>
            <a:fld id="{034952B0-BC14-4D46-8DFA-CCD43AD5AF56}" type="datetimeFigureOut">
              <a:rPr lang="en-ID" smtClean="0"/>
              <a:t>26/04/2022</a:t>
            </a:fld>
            <a:endParaRPr lang="en-ID"/>
          </a:p>
        </p:txBody>
      </p:sp>
      <p:sp>
        <p:nvSpPr>
          <p:cNvPr id="5" name="Footer Placeholder 4">
            <a:extLst>
              <a:ext uri="{FF2B5EF4-FFF2-40B4-BE49-F238E27FC236}">
                <a16:creationId xmlns:a16="http://schemas.microsoft.com/office/drawing/2014/main" id="{95B88E82-8CBF-4251-9FF5-32C305CB999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B6A30DB-194A-448E-9BFD-C8E84EDD9E2A}"/>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3115889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6EDEA-BA1C-430B-8B53-F8F0E35F405A}"/>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77EAAF9E-0050-45C7-9E30-3A16EA69CB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32D46CAC-6BB7-499B-A99A-D639482977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4B9FFBE5-D0D8-4D5D-B5A0-FF544938C4CC}"/>
              </a:ext>
            </a:extLst>
          </p:cNvPr>
          <p:cNvSpPr>
            <a:spLocks noGrp="1"/>
          </p:cNvSpPr>
          <p:nvPr>
            <p:ph type="dt" sz="half" idx="10"/>
          </p:nvPr>
        </p:nvSpPr>
        <p:spPr/>
        <p:txBody>
          <a:bodyPr/>
          <a:lstStyle/>
          <a:p>
            <a:fld id="{034952B0-BC14-4D46-8DFA-CCD43AD5AF56}" type="datetimeFigureOut">
              <a:rPr lang="en-ID" smtClean="0"/>
              <a:t>26/04/2022</a:t>
            </a:fld>
            <a:endParaRPr lang="en-ID"/>
          </a:p>
        </p:txBody>
      </p:sp>
      <p:sp>
        <p:nvSpPr>
          <p:cNvPr id="6" name="Footer Placeholder 5">
            <a:extLst>
              <a:ext uri="{FF2B5EF4-FFF2-40B4-BE49-F238E27FC236}">
                <a16:creationId xmlns:a16="http://schemas.microsoft.com/office/drawing/2014/main" id="{4403D686-B7FE-491F-B263-7D6C37484A51}"/>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8DB2804-C911-4DBF-8E0A-36EB1192B26F}"/>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46271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4615-8316-4D03-80C5-CBBECD71EBBC}"/>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059B9E68-AD34-4846-A2A2-32941411E4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7B7920-CB7F-4E79-862D-7AEFC492A5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D49D72D7-7B82-4083-9112-0FA7829DD1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6412F3-5BAE-47F9-BE20-4FE4BED6FA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739AFCC9-B212-47B3-B0B2-8ADF942DE362}"/>
              </a:ext>
            </a:extLst>
          </p:cNvPr>
          <p:cNvSpPr>
            <a:spLocks noGrp="1"/>
          </p:cNvSpPr>
          <p:nvPr>
            <p:ph type="dt" sz="half" idx="10"/>
          </p:nvPr>
        </p:nvSpPr>
        <p:spPr/>
        <p:txBody>
          <a:bodyPr/>
          <a:lstStyle/>
          <a:p>
            <a:fld id="{034952B0-BC14-4D46-8DFA-CCD43AD5AF56}" type="datetimeFigureOut">
              <a:rPr lang="en-ID" smtClean="0"/>
              <a:t>26/04/2022</a:t>
            </a:fld>
            <a:endParaRPr lang="en-ID"/>
          </a:p>
        </p:txBody>
      </p:sp>
      <p:sp>
        <p:nvSpPr>
          <p:cNvPr id="8" name="Footer Placeholder 7">
            <a:extLst>
              <a:ext uri="{FF2B5EF4-FFF2-40B4-BE49-F238E27FC236}">
                <a16:creationId xmlns:a16="http://schemas.microsoft.com/office/drawing/2014/main" id="{38EC25E5-890B-4222-BC62-F4DC7079B36C}"/>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EA075833-0C19-4FEE-A9EC-892966F7FB2F}"/>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792542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56254-3E81-439D-9DE7-539A5008A36B}"/>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358FB27B-70DF-4663-A520-E0789F21307E}"/>
              </a:ext>
            </a:extLst>
          </p:cNvPr>
          <p:cNvSpPr>
            <a:spLocks noGrp="1"/>
          </p:cNvSpPr>
          <p:nvPr>
            <p:ph type="dt" sz="half" idx="10"/>
          </p:nvPr>
        </p:nvSpPr>
        <p:spPr/>
        <p:txBody>
          <a:bodyPr/>
          <a:lstStyle/>
          <a:p>
            <a:fld id="{034952B0-BC14-4D46-8DFA-CCD43AD5AF56}" type="datetimeFigureOut">
              <a:rPr lang="en-ID" smtClean="0"/>
              <a:t>26/04/2022</a:t>
            </a:fld>
            <a:endParaRPr lang="en-ID"/>
          </a:p>
        </p:txBody>
      </p:sp>
      <p:sp>
        <p:nvSpPr>
          <p:cNvPr id="4" name="Footer Placeholder 3">
            <a:extLst>
              <a:ext uri="{FF2B5EF4-FFF2-40B4-BE49-F238E27FC236}">
                <a16:creationId xmlns:a16="http://schemas.microsoft.com/office/drawing/2014/main" id="{A0EEDFB4-8F37-4361-9A46-0CEBEC6B85E8}"/>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4E3ECB5C-DD4C-4BE2-BC96-894B81AB5DD3}"/>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3019278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60240F-81CB-447E-ACDE-A212E7ADC215}"/>
              </a:ext>
            </a:extLst>
          </p:cNvPr>
          <p:cNvSpPr>
            <a:spLocks noGrp="1"/>
          </p:cNvSpPr>
          <p:nvPr>
            <p:ph type="dt" sz="half" idx="10"/>
          </p:nvPr>
        </p:nvSpPr>
        <p:spPr/>
        <p:txBody>
          <a:bodyPr/>
          <a:lstStyle/>
          <a:p>
            <a:fld id="{034952B0-BC14-4D46-8DFA-CCD43AD5AF56}" type="datetimeFigureOut">
              <a:rPr lang="en-ID" smtClean="0"/>
              <a:t>26/04/2022</a:t>
            </a:fld>
            <a:endParaRPr lang="en-ID"/>
          </a:p>
        </p:txBody>
      </p:sp>
      <p:sp>
        <p:nvSpPr>
          <p:cNvPr id="3" name="Footer Placeholder 2">
            <a:extLst>
              <a:ext uri="{FF2B5EF4-FFF2-40B4-BE49-F238E27FC236}">
                <a16:creationId xmlns:a16="http://schemas.microsoft.com/office/drawing/2014/main" id="{002DBBAF-CD63-46B8-AF17-C8B31CCA8EDA}"/>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B481A88C-AC06-4C73-BE92-498402B023AD}"/>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774149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906D4-DBE0-49D2-AE4E-384C472604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744ED75A-33C3-4652-8E27-D5D421122D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0F7FE40D-5B8D-4E69-8D18-3763780897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802537-C101-425E-A6FF-775B10D5A9EF}"/>
              </a:ext>
            </a:extLst>
          </p:cNvPr>
          <p:cNvSpPr>
            <a:spLocks noGrp="1"/>
          </p:cNvSpPr>
          <p:nvPr>
            <p:ph type="dt" sz="half" idx="10"/>
          </p:nvPr>
        </p:nvSpPr>
        <p:spPr/>
        <p:txBody>
          <a:bodyPr/>
          <a:lstStyle/>
          <a:p>
            <a:fld id="{034952B0-BC14-4D46-8DFA-CCD43AD5AF56}" type="datetimeFigureOut">
              <a:rPr lang="en-ID" smtClean="0"/>
              <a:t>26/04/2022</a:t>
            </a:fld>
            <a:endParaRPr lang="en-ID"/>
          </a:p>
        </p:txBody>
      </p:sp>
      <p:sp>
        <p:nvSpPr>
          <p:cNvPr id="6" name="Footer Placeholder 5">
            <a:extLst>
              <a:ext uri="{FF2B5EF4-FFF2-40B4-BE49-F238E27FC236}">
                <a16:creationId xmlns:a16="http://schemas.microsoft.com/office/drawing/2014/main" id="{36BADD84-7902-4626-A4E5-22128EAB762C}"/>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B99EC0C-ED53-4593-9B41-64B208C80E55}"/>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2711428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68DF7-142B-47F7-9865-DD68343011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AF7A7E61-18BF-4077-9034-194605CAD3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67F6CC8A-8447-43B8-BE13-BAED0DFF7E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48A9BD-F58C-45C5-A5C6-6A5CD4C120FD}"/>
              </a:ext>
            </a:extLst>
          </p:cNvPr>
          <p:cNvSpPr>
            <a:spLocks noGrp="1"/>
          </p:cNvSpPr>
          <p:nvPr>
            <p:ph type="dt" sz="half" idx="10"/>
          </p:nvPr>
        </p:nvSpPr>
        <p:spPr/>
        <p:txBody>
          <a:bodyPr/>
          <a:lstStyle/>
          <a:p>
            <a:fld id="{034952B0-BC14-4D46-8DFA-CCD43AD5AF56}" type="datetimeFigureOut">
              <a:rPr lang="en-ID" smtClean="0"/>
              <a:t>26/04/2022</a:t>
            </a:fld>
            <a:endParaRPr lang="en-ID"/>
          </a:p>
        </p:txBody>
      </p:sp>
      <p:sp>
        <p:nvSpPr>
          <p:cNvPr id="6" name="Footer Placeholder 5">
            <a:extLst>
              <a:ext uri="{FF2B5EF4-FFF2-40B4-BE49-F238E27FC236}">
                <a16:creationId xmlns:a16="http://schemas.microsoft.com/office/drawing/2014/main" id="{BB1DEFB8-6782-4E74-8B01-BC7C619E2603}"/>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7DE6D85-DFA4-457B-8B43-27992276AAA7}"/>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4187316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9D633B-11DB-4515-826B-B5F8BF978D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87F8E3E9-1E8C-40FF-B448-F984EBF388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FB4372A6-A6E1-4B4E-8EB9-EB0F7AAD9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4952B0-BC14-4D46-8DFA-CCD43AD5AF56}" type="datetimeFigureOut">
              <a:rPr lang="en-ID" smtClean="0"/>
              <a:t>26/04/2022</a:t>
            </a:fld>
            <a:endParaRPr lang="en-ID"/>
          </a:p>
        </p:txBody>
      </p:sp>
      <p:sp>
        <p:nvSpPr>
          <p:cNvPr id="5" name="Footer Placeholder 4">
            <a:extLst>
              <a:ext uri="{FF2B5EF4-FFF2-40B4-BE49-F238E27FC236}">
                <a16:creationId xmlns:a16="http://schemas.microsoft.com/office/drawing/2014/main" id="{8C05F6D7-9D62-480E-BDDB-7696C680EF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FA96E10E-940B-4779-B240-841052CE17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7BFEBF-9308-49D9-9E96-5E7A6CDA27E2}" type="slidenum">
              <a:rPr lang="en-ID" smtClean="0"/>
              <a:t>‹#›</a:t>
            </a:fld>
            <a:endParaRPr lang="en-ID"/>
          </a:p>
        </p:txBody>
      </p:sp>
    </p:spTree>
    <p:extLst>
      <p:ext uri="{BB962C8B-B14F-4D97-AF65-F5344CB8AC3E}">
        <p14:creationId xmlns:p14="http://schemas.microsoft.com/office/powerpoint/2010/main" val="251857751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6A84-E56A-4C5D-986B-43B6981686F4}"/>
              </a:ext>
            </a:extLst>
          </p:cNvPr>
          <p:cNvSpPr>
            <a:spLocks noGrp="1"/>
          </p:cNvSpPr>
          <p:nvPr>
            <p:ph type="ctrTitle"/>
          </p:nvPr>
        </p:nvSpPr>
        <p:spPr>
          <a:xfrm>
            <a:off x="4118692" y="1930056"/>
            <a:ext cx="7745691" cy="2387600"/>
          </a:xfrm>
        </p:spPr>
        <p:txBody>
          <a:bodyPr>
            <a:noAutofit/>
          </a:bodyPr>
          <a:lstStyle/>
          <a:p>
            <a:pPr marL="0" marR="0" lvl="0" indent="0" algn="r" defTabSz="914400" rtl="0" eaLnBrk="1" fontAlgn="auto" latinLnBrk="0" hangingPunct="1">
              <a:lnSpc>
                <a:spcPct val="100000"/>
              </a:lnSpc>
              <a:spcBef>
                <a:spcPts val="1000"/>
              </a:spcBef>
              <a:spcAft>
                <a:spcPts val="1200"/>
              </a:spcAft>
              <a:tabLst/>
              <a:defRPr/>
            </a:pPr>
            <a:r>
              <a:rPr kumimoji="0" lang="en-US" sz="3600" b="1"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STRUKTUR DATA &amp; ALGORITMA </a:t>
            </a:r>
            <a:br>
              <a:rPr kumimoji="0" lang="en-US" sz="3600" b="1"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br>
            <a:br>
              <a:rPr kumimoji="0" lang="id-ID" altLang="id-ID" sz="20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br>
            <a:r>
              <a:rPr kumimoji="0" lang="en-US" altLang="id-ID" sz="2800" b="1" i="0" u="none" strike="noStrike" kern="1200" cap="none" spc="0" normalizeH="0" baseline="0" noProof="0">
                <a:ln>
                  <a:noFill/>
                </a:ln>
                <a:solidFill>
                  <a:prstClr val="black"/>
                </a:solidFill>
                <a:effectLst/>
                <a:uLnTx/>
                <a:uFillTx/>
                <a:latin typeface="Stencil" panose="040409050D0802020404" pitchFamily="82" charset="0"/>
                <a:ea typeface="Tahoma" panose="020B0604030504040204" pitchFamily="34" charset="0"/>
                <a:cs typeface="Tahoma" panose="020B0604030504040204" pitchFamily="34" charset="0"/>
              </a:rPr>
              <a:t>SE</a:t>
            </a:r>
            <a:r>
              <a:rPr kumimoji="0" lang="en-US" sz="2800" b="1" i="0" u="none" strike="noStrike" kern="1200" cap="none" spc="0" normalizeH="0" baseline="0" noProof="0">
                <a:ln>
                  <a:noFill/>
                </a:ln>
                <a:solidFill>
                  <a:prstClr val="black"/>
                </a:solidFill>
                <a:effectLst/>
                <a:uLnTx/>
                <a:uFillTx/>
                <a:latin typeface="Stencil" panose="040409050D0802020404" pitchFamily="82" charset="0"/>
                <a:ea typeface="Tahoma" panose="020B0604030504040204" pitchFamily="34" charset="0"/>
                <a:cs typeface="Tahoma" panose="020B0604030504040204" pitchFamily="34" charset="0"/>
              </a:rPr>
              <a:t>SI</a:t>
            </a:r>
            <a:r>
              <a:rPr kumimoji="0" lang="en-US" altLang="id-ID" sz="2800" b="1" i="0" u="none" strike="noStrike" kern="1200" cap="none" spc="0" normalizeH="0" baseline="0" noProof="0">
                <a:ln>
                  <a:noFill/>
                </a:ln>
                <a:solidFill>
                  <a:prstClr val="black"/>
                </a:solidFill>
                <a:effectLst/>
                <a:uLnTx/>
                <a:uFillTx/>
                <a:latin typeface="Stencil" panose="040409050D0802020404" pitchFamily="82" charset="0"/>
                <a:ea typeface="Tahoma" panose="020B0604030504040204" pitchFamily="34" charset="0"/>
                <a:cs typeface="Tahoma" panose="020B0604030504040204" pitchFamily="34" charset="0"/>
              </a:rPr>
              <a:t> 6 – </a:t>
            </a:r>
            <a:r>
              <a:rPr lang="en-US" altLang="id-ID" sz="2800" b="1" i="1">
                <a:solidFill>
                  <a:prstClr val="black"/>
                </a:solidFill>
                <a:latin typeface="Stencil" panose="040409050D0802020404" pitchFamily="82" charset="0"/>
                <a:ea typeface="Tahoma" panose="020B0604030504040204" pitchFamily="34" charset="0"/>
                <a:cs typeface="Tahoma" panose="020B0604030504040204" pitchFamily="34" charset="0"/>
              </a:rPr>
              <a:t>LINKED LIST</a:t>
            </a:r>
            <a:endParaRPr lang="en-ID" sz="2800" i="1">
              <a:latin typeface="Stencil" panose="040409050D0802020404" pitchFamily="82" charset="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E79765D7-3DE7-4B42-876A-8EBCDBE18EFD}"/>
              </a:ext>
            </a:extLst>
          </p:cNvPr>
          <p:cNvSpPr>
            <a:spLocks noGrp="1"/>
          </p:cNvSpPr>
          <p:nvPr>
            <p:ph type="subTitle" idx="1"/>
          </p:nvPr>
        </p:nvSpPr>
        <p:spPr>
          <a:xfrm>
            <a:off x="5675243" y="4559879"/>
            <a:ext cx="6189140" cy="470341"/>
          </a:xfrm>
        </p:spPr>
        <p:txBody>
          <a:bodyPr>
            <a:normAutofit/>
          </a:bodyPr>
          <a:lstStyle/>
          <a:p>
            <a:pPr algn="r"/>
            <a:r>
              <a:rPr lang="en-US" sz="2000" b="1">
                <a:solidFill>
                  <a:schemeClr val="tx1">
                    <a:lumMod val="65000"/>
                    <a:lumOff val="35000"/>
                  </a:schemeClr>
                </a:solidFill>
                <a:latin typeface="Montserrat" panose="00000500000000000000" pitchFamily="2" charset="0"/>
              </a:rPr>
              <a:t>CATUR NUGROHO, S.KOM., M.KOM</a:t>
            </a:r>
            <a:endParaRPr lang="en-ID" sz="2000" b="1">
              <a:solidFill>
                <a:schemeClr val="tx1">
                  <a:lumMod val="65000"/>
                  <a:lumOff val="35000"/>
                </a:schemeClr>
              </a:solidFill>
              <a:latin typeface="Montserrat" panose="00000500000000000000" pitchFamily="2" charset="0"/>
            </a:endParaRPr>
          </a:p>
        </p:txBody>
      </p:sp>
    </p:spTree>
    <p:extLst>
      <p:ext uri="{BB962C8B-B14F-4D97-AF65-F5344CB8AC3E}">
        <p14:creationId xmlns:p14="http://schemas.microsoft.com/office/powerpoint/2010/main" val="3306976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70811F2-82AE-46F7-AB31-BE01963B5B34}"/>
              </a:ext>
            </a:extLst>
          </p:cNvPr>
          <p:cNvSpPr>
            <a:spLocks noGrp="1"/>
          </p:cNvSpPr>
          <p:nvPr>
            <p:ph type="title"/>
          </p:nvPr>
        </p:nvSpPr>
        <p:spPr>
          <a:xfrm>
            <a:off x="0" y="-31275"/>
            <a:ext cx="12035790" cy="880692"/>
          </a:xfrm>
        </p:spPr>
        <p:txBody>
          <a:bodyPr/>
          <a:lstStyle/>
          <a:p>
            <a:pPr algn="r"/>
            <a:r>
              <a:rPr lang="en-US" b="1">
                <a:solidFill>
                  <a:srgbClr val="00B0F0"/>
                </a:solidFill>
                <a:latin typeface="Arial Black" panose="020B0A04020102020204" pitchFamily="34" charset="0"/>
              </a:rPr>
              <a:t>Linked List</a:t>
            </a:r>
            <a:endParaRPr lang="en-US" dirty="0">
              <a:solidFill>
                <a:srgbClr val="00B0F0"/>
              </a:solidFill>
              <a:latin typeface="Arial Black" panose="020B0A04020102020204" pitchFamily="34" charset="0"/>
            </a:endParaRPr>
          </a:p>
        </p:txBody>
      </p:sp>
      <p:sp>
        <p:nvSpPr>
          <p:cNvPr id="4" name="Rectangle 3">
            <a:extLst>
              <a:ext uri="{FF2B5EF4-FFF2-40B4-BE49-F238E27FC236}">
                <a16:creationId xmlns:a16="http://schemas.microsoft.com/office/drawing/2014/main" id="{68CF2548-C848-4293-BD9A-FB9CFDD18A58}"/>
              </a:ext>
            </a:extLst>
          </p:cNvPr>
          <p:cNvSpPr/>
          <p:nvPr/>
        </p:nvSpPr>
        <p:spPr>
          <a:xfrm>
            <a:off x="3971108" y="2551608"/>
            <a:ext cx="4911635" cy="708815"/>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5">
            <a:extLst>
              <a:ext uri="{FF2B5EF4-FFF2-40B4-BE49-F238E27FC236}">
                <a16:creationId xmlns:a16="http://schemas.microsoft.com/office/drawing/2014/main" id="{74BEE710-D515-493F-95ED-4B0410BA14BB}"/>
              </a:ext>
            </a:extLst>
          </p:cNvPr>
          <p:cNvGraphicFramePr>
            <a:graphicFrameLocks noGrp="1"/>
          </p:cNvGraphicFramePr>
          <p:nvPr/>
        </p:nvGraphicFramePr>
        <p:xfrm>
          <a:off x="5763633" y="2357844"/>
          <a:ext cx="697411" cy="396240"/>
        </p:xfrm>
        <a:graphic>
          <a:graphicData uri="http://schemas.openxmlformats.org/drawingml/2006/table">
            <a:tbl>
              <a:tblPr firstRow="1" bandRow="1">
                <a:tableStyleId>{00A15C55-8517-42AA-B614-E9B94910E393}</a:tableStyleId>
              </a:tblPr>
              <a:tblGrid>
                <a:gridCol w="489131">
                  <a:extLst>
                    <a:ext uri="{9D8B030D-6E8A-4147-A177-3AD203B41FA5}">
                      <a16:colId xmlns:a16="http://schemas.microsoft.com/office/drawing/2014/main" val="2056783045"/>
                    </a:ext>
                  </a:extLst>
                </a:gridCol>
                <a:gridCol w="208280">
                  <a:extLst>
                    <a:ext uri="{9D8B030D-6E8A-4147-A177-3AD203B41FA5}">
                      <a16:colId xmlns:a16="http://schemas.microsoft.com/office/drawing/2014/main" val="552688158"/>
                    </a:ext>
                  </a:extLst>
                </a:gridCol>
              </a:tblGrid>
              <a:tr h="370840">
                <a:tc>
                  <a:txBody>
                    <a:bodyPr/>
                    <a:lstStyle/>
                    <a:p>
                      <a:pPr algn="ctr"/>
                      <a:r>
                        <a:rPr lang="en-US" sz="2000">
                          <a:solidFill>
                            <a:schemeClr val="tx1"/>
                          </a:solidFill>
                        </a:rPr>
                        <a:t>75</a:t>
                      </a:r>
                    </a:p>
                  </a:txBody>
                  <a:tcPr>
                    <a:solidFill>
                      <a:schemeClr val="accent2">
                        <a:lumMod val="60000"/>
                        <a:lumOff val="40000"/>
                      </a:schemeClr>
                    </a:solidFill>
                  </a:tcPr>
                </a:tc>
                <a:tc>
                  <a:txBody>
                    <a:bodyPr/>
                    <a:lstStyle/>
                    <a:p>
                      <a:pPr algn="ctr"/>
                      <a:endParaRPr lang="en-US" sz="2000">
                        <a:solidFill>
                          <a:schemeClr val="tx1"/>
                        </a:solidFill>
                      </a:endParaRPr>
                    </a:p>
                  </a:txBody>
                  <a:tcPr>
                    <a:solidFill>
                      <a:schemeClr val="accent2">
                        <a:lumMod val="60000"/>
                        <a:lumOff val="40000"/>
                      </a:schemeClr>
                    </a:solidFill>
                  </a:tcPr>
                </a:tc>
                <a:extLst>
                  <a:ext uri="{0D108BD9-81ED-4DB2-BD59-A6C34878D82A}">
                    <a16:rowId xmlns:a16="http://schemas.microsoft.com/office/drawing/2014/main" val="3034452116"/>
                  </a:ext>
                </a:extLst>
              </a:tr>
            </a:tbl>
          </a:graphicData>
        </a:graphic>
      </p:graphicFrame>
      <p:graphicFrame>
        <p:nvGraphicFramePr>
          <p:cNvPr id="8" name="Table 5">
            <a:extLst>
              <a:ext uri="{FF2B5EF4-FFF2-40B4-BE49-F238E27FC236}">
                <a16:creationId xmlns:a16="http://schemas.microsoft.com/office/drawing/2014/main" id="{F41320E8-EC38-4501-A57B-C5E562A1F493}"/>
              </a:ext>
            </a:extLst>
          </p:cNvPr>
          <p:cNvGraphicFramePr>
            <a:graphicFrameLocks noGrp="1"/>
          </p:cNvGraphicFramePr>
          <p:nvPr/>
        </p:nvGraphicFramePr>
        <p:xfrm>
          <a:off x="7017668" y="2357844"/>
          <a:ext cx="697411" cy="396240"/>
        </p:xfrm>
        <a:graphic>
          <a:graphicData uri="http://schemas.openxmlformats.org/drawingml/2006/table">
            <a:tbl>
              <a:tblPr firstRow="1" bandRow="1">
                <a:tableStyleId>{00A15C55-8517-42AA-B614-E9B94910E393}</a:tableStyleId>
              </a:tblPr>
              <a:tblGrid>
                <a:gridCol w="489131">
                  <a:extLst>
                    <a:ext uri="{9D8B030D-6E8A-4147-A177-3AD203B41FA5}">
                      <a16:colId xmlns:a16="http://schemas.microsoft.com/office/drawing/2014/main" val="2056783045"/>
                    </a:ext>
                  </a:extLst>
                </a:gridCol>
                <a:gridCol w="208280">
                  <a:extLst>
                    <a:ext uri="{9D8B030D-6E8A-4147-A177-3AD203B41FA5}">
                      <a16:colId xmlns:a16="http://schemas.microsoft.com/office/drawing/2014/main" val="552688158"/>
                    </a:ext>
                  </a:extLst>
                </a:gridCol>
              </a:tblGrid>
              <a:tr h="370840">
                <a:tc>
                  <a:txBody>
                    <a:bodyPr/>
                    <a:lstStyle/>
                    <a:p>
                      <a:pPr algn="ctr"/>
                      <a:r>
                        <a:rPr lang="en-US" sz="2000">
                          <a:solidFill>
                            <a:schemeClr val="tx1"/>
                          </a:solidFill>
                        </a:rPr>
                        <a:t>42</a:t>
                      </a:r>
                    </a:p>
                  </a:txBody>
                  <a:tcPr>
                    <a:solidFill>
                      <a:schemeClr val="accent2">
                        <a:lumMod val="60000"/>
                        <a:lumOff val="40000"/>
                      </a:schemeClr>
                    </a:solidFill>
                  </a:tcPr>
                </a:tc>
                <a:tc>
                  <a:txBody>
                    <a:bodyPr/>
                    <a:lstStyle/>
                    <a:p>
                      <a:pPr algn="ctr"/>
                      <a:endParaRPr lang="en-US" sz="2000">
                        <a:solidFill>
                          <a:schemeClr val="tx1"/>
                        </a:solidFill>
                      </a:endParaRPr>
                    </a:p>
                  </a:txBody>
                  <a:tcPr>
                    <a:solidFill>
                      <a:schemeClr val="accent2">
                        <a:lumMod val="60000"/>
                        <a:lumOff val="40000"/>
                      </a:schemeClr>
                    </a:solidFill>
                  </a:tcPr>
                </a:tc>
                <a:extLst>
                  <a:ext uri="{0D108BD9-81ED-4DB2-BD59-A6C34878D82A}">
                    <a16:rowId xmlns:a16="http://schemas.microsoft.com/office/drawing/2014/main" val="3034452116"/>
                  </a:ext>
                </a:extLst>
              </a:tr>
            </a:tbl>
          </a:graphicData>
        </a:graphic>
      </p:graphicFrame>
      <p:graphicFrame>
        <p:nvGraphicFramePr>
          <p:cNvPr id="9" name="Table 5">
            <a:extLst>
              <a:ext uri="{FF2B5EF4-FFF2-40B4-BE49-F238E27FC236}">
                <a16:creationId xmlns:a16="http://schemas.microsoft.com/office/drawing/2014/main" id="{2F17B0E4-D00D-42D7-BCEB-95B76F8A686E}"/>
              </a:ext>
            </a:extLst>
          </p:cNvPr>
          <p:cNvGraphicFramePr>
            <a:graphicFrameLocks noGrp="1"/>
          </p:cNvGraphicFramePr>
          <p:nvPr/>
        </p:nvGraphicFramePr>
        <p:xfrm>
          <a:off x="4470411" y="2357844"/>
          <a:ext cx="697411" cy="396240"/>
        </p:xfrm>
        <a:graphic>
          <a:graphicData uri="http://schemas.openxmlformats.org/drawingml/2006/table">
            <a:tbl>
              <a:tblPr firstRow="1" bandRow="1">
                <a:tableStyleId>{00A15C55-8517-42AA-B614-E9B94910E393}</a:tableStyleId>
              </a:tblPr>
              <a:tblGrid>
                <a:gridCol w="489131">
                  <a:extLst>
                    <a:ext uri="{9D8B030D-6E8A-4147-A177-3AD203B41FA5}">
                      <a16:colId xmlns:a16="http://schemas.microsoft.com/office/drawing/2014/main" val="2056783045"/>
                    </a:ext>
                  </a:extLst>
                </a:gridCol>
                <a:gridCol w="208280">
                  <a:extLst>
                    <a:ext uri="{9D8B030D-6E8A-4147-A177-3AD203B41FA5}">
                      <a16:colId xmlns:a16="http://schemas.microsoft.com/office/drawing/2014/main" val="552688158"/>
                    </a:ext>
                  </a:extLst>
                </a:gridCol>
              </a:tblGrid>
              <a:tr h="370840">
                <a:tc>
                  <a:txBody>
                    <a:bodyPr/>
                    <a:lstStyle/>
                    <a:p>
                      <a:pPr algn="ctr"/>
                      <a:r>
                        <a:rPr lang="en-US" sz="2000">
                          <a:solidFill>
                            <a:schemeClr val="tx1"/>
                          </a:solidFill>
                        </a:rPr>
                        <a:t>12</a:t>
                      </a:r>
                    </a:p>
                  </a:txBody>
                  <a:tcPr>
                    <a:solidFill>
                      <a:schemeClr val="accent2">
                        <a:lumMod val="60000"/>
                        <a:lumOff val="40000"/>
                      </a:schemeClr>
                    </a:solidFill>
                  </a:tcPr>
                </a:tc>
                <a:tc>
                  <a:txBody>
                    <a:bodyPr/>
                    <a:lstStyle/>
                    <a:p>
                      <a:pPr algn="ctr"/>
                      <a:endParaRPr lang="en-US" sz="2000">
                        <a:solidFill>
                          <a:schemeClr val="tx1"/>
                        </a:solidFill>
                      </a:endParaRPr>
                    </a:p>
                  </a:txBody>
                  <a:tcPr>
                    <a:solidFill>
                      <a:schemeClr val="accent2">
                        <a:lumMod val="60000"/>
                        <a:lumOff val="40000"/>
                      </a:schemeClr>
                    </a:solidFill>
                  </a:tcPr>
                </a:tc>
                <a:extLst>
                  <a:ext uri="{0D108BD9-81ED-4DB2-BD59-A6C34878D82A}">
                    <a16:rowId xmlns:a16="http://schemas.microsoft.com/office/drawing/2014/main" val="3034452116"/>
                  </a:ext>
                </a:extLst>
              </a:tr>
            </a:tbl>
          </a:graphicData>
        </a:graphic>
      </p:graphicFrame>
      <p:cxnSp>
        <p:nvCxnSpPr>
          <p:cNvPr id="10" name="Straight Arrow Connector 9">
            <a:extLst>
              <a:ext uri="{FF2B5EF4-FFF2-40B4-BE49-F238E27FC236}">
                <a16:creationId xmlns:a16="http://schemas.microsoft.com/office/drawing/2014/main" id="{15BAF47F-96EA-4164-8FAE-0994D04EAE79}"/>
              </a:ext>
            </a:extLst>
          </p:cNvPr>
          <p:cNvCxnSpPr>
            <a:cxnSpLocks/>
          </p:cNvCxnSpPr>
          <p:nvPr/>
        </p:nvCxnSpPr>
        <p:spPr>
          <a:xfrm>
            <a:off x="5094511" y="2548517"/>
            <a:ext cx="669122" cy="73"/>
          </a:xfrm>
          <a:prstGeom prst="straightConnector1">
            <a:avLst/>
          </a:prstGeom>
          <a:ln w="2540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DE58C2B-2394-4473-BCAE-B6F323286C63}"/>
              </a:ext>
            </a:extLst>
          </p:cNvPr>
          <p:cNvCxnSpPr/>
          <p:nvPr/>
        </p:nvCxnSpPr>
        <p:spPr>
          <a:xfrm>
            <a:off x="6357259" y="2548556"/>
            <a:ext cx="669122" cy="73"/>
          </a:xfrm>
          <a:prstGeom prst="straightConnector1">
            <a:avLst/>
          </a:prstGeom>
          <a:ln w="2540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08504C8-2EB4-4DED-BA70-030C2C36C5FD}"/>
              </a:ext>
            </a:extLst>
          </p:cNvPr>
          <p:cNvCxnSpPr/>
          <p:nvPr/>
        </p:nvCxnSpPr>
        <p:spPr>
          <a:xfrm>
            <a:off x="7606937" y="2551574"/>
            <a:ext cx="669122" cy="73"/>
          </a:xfrm>
          <a:prstGeom prst="straightConnector1">
            <a:avLst/>
          </a:prstGeom>
          <a:ln w="2540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2386392-DE12-4D66-8650-3193B7C01EC9}"/>
              </a:ext>
            </a:extLst>
          </p:cNvPr>
          <p:cNvSpPr txBox="1"/>
          <p:nvPr/>
        </p:nvSpPr>
        <p:spPr>
          <a:xfrm>
            <a:off x="27901" y="1815623"/>
            <a:ext cx="492707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a:solidFill>
                  <a:prstClr val="black"/>
                </a:solidFill>
                <a:latin typeface="Calibri" panose="020F0502020204030204"/>
              </a:rPr>
              <a:t>3</a:t>
            </a:r>
            <a:r>
              <a:rPr kumimoji="0" lang="en-US" sz="2400" b="1" i="0" u="none" strike="noStrike" kern="1200" cap="none" spc="0" normalizeH="0" baseline="0" noProof="0">
                <a:ln>
                  <a:noFill/>
                </a:ln>
                <a:solidFill>
                  <a:prstClr val="black"/>
                </a:solidFill>
                <a:effectLst/>
                <a:uLnTx/>
                <a:uFillTx/>
                <a:latin typeface="Calibri" panose="020F0502020204030204"/>
                <a:ea typeface="+mn-ea"/>
                <a:cs typeface="+mn-cs"/>
              </a:rPr>
              <a:t>) Circular Singly Linked List:</a:t>
            </a:r>
          </a:p>
        </p:txBody>
      </p:sp>
      <p:cxnSp>
        <p:nvCxnSpPr>
          <p:cNvPr id="14" name="Connector: Elbow 13">
            <a:extLst>
              <a:ext uri="{FF2B5EF4-FFF2-40B4-BE49-F238E27FC236}">
                <a16:creationId xmlns:a16="http://schemas.microsoft.com/office/drawing/2014/main" id="{B7020140-544C-43C0-9DF4-E35041E6676B}"/>
              </a:ext>
            </a:extLst>
          </p:cNvPr>
          <p:cNvCxnSpPr>
            <a:cxnSpLocks/>
          </p:cNvCxnSpPr>
          <p:nvPr/>
        </p:nvCxnSpPr>
        <p:spPr>
          <a:xfrm rot="16200000" flipH="1">
            <a:off x="4146348" y="2114333"/>
            <a:ext cx="436209" cy="211917"/>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51282712-956F-4D32-A7C7-5C782D54DC8E}"/>
              </a:ext>
            </a:extLst>
          </p:cNvPr>
          <p:cNvCxnSpPr>
            <a:cxnSpLocks/>
          </p:cNvCxnSpPr>
          <p:nvPr/>
        </p:nvCxnSpPr>
        <p:spPr>
          <a:xfrm rot="16200000" flipH="1">
            <a:off x="7904104" y="2109977"/>
            <a:ext cx="436209" cy="211917"/>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5">
            <a:extLst>
              <a:ext uri="{FF2B5EF4-FFF2-40B4-BE49-F238E27FC236}">
                <a16:creationId xmlns:a16="http://schemas.microsoft.com/office/drawing/2014/main" id="{2C5B0838-A738-48D9-B1C6-57DF27562BD4}"/>
              </a:ext>
            </a:extLst>
          </p:cNvPr>
          <p:cNvGraphicFramePr>
            <a:graphicFrameLocks noGrp="1"/>
          </p:cNvGraphicFramePr>
          <p:nvPr/>
        </p:nvGraphicFramePr>
        <p:xfrm>
          <a:off x="8280411" y="2353488"/>
          <a:ext cx="697411" cy="396240"/>
        </p:xfrm>
        <a:graphic>
          <a:graphicData uri="http://schemas.openxmlformats.org/drawingml/2006/table">
            <a:tbl>
              <a:tblPr firstRow="1" bandRow="1">
                <a:tableStyleId>{00A15C55-8517-42AA-B614-E9B94910E393}</a:tableStyleId>
              </a:tblPr>
              <a:tblGrid>
                <a:gridCol w="489131">
                  <a:extLst>
                    <a:ext uri="{9D8B030D-6E8A-4147-A177-3AD203B41FA5}">
                      <a16:colId xmlns:a16="http://schemas.microsoft.com/office/drawing/2014/main" val="2056783045"/>
                    </a:ext>
                  </a:extLst>
                </a:gridCol>
                <a:gridCol w="208280">
                  <a:extLst>
                    <a:ext uri="{9D8B030D-6E8A-4147-A177-3AD203B41FA5}">
                      <a16:colId xmlns:a16="http://schemas.microsoft.com/office/drawing/2014/main" val="552688158"/>
                    </a:ext>
                  </a:extLst>
                </a:gridCol>
              </a:tblGrid>
              <a:tr h="370840">
                <a:tc>
                  <a:txBody>
                    <a:bodyPr/>
                    <a:lstStyle/>
                    <a:p>
                      <a:pPr algn="ctr"/>
                      <a:r>
                        <a:rPr lang="en-US" sz="2000">
                          <a:solidFill>
                            <a:schemeClr val="tx1"/>
                          </a:solidFill>
                        </a:rPr>
                        <a:t>35</a:t>
                      </a:r>
                    </a:p>
                  </a:txBody>
                  <a:tcPr>
                    <a:solidFill>
                      <a:schemeClr val="accent2">
                        <a:lumMod val="60000"/>
                        <a:lumOff val="40000"/>
                      </a:schemeClr>
                    </a:solidFill>
                  </a:tcPr>
                </a:tc>
                <a:tc>
                  <a:txBody>
                    <a:bodyPr/>
                    <a:lstStyle/>
                    <a:p>
                      <a:pPr algn="ctr"/>
                      <a:endParaRPr lang="en-US" sz="2000">
                        <a:solidFill>
                          <a:schemeClr val="tx1"/>
                        </a:solidFill>
                      </a:endParaRPr>
                    </a:p>
                  </a:txBody>
                  <a:tcPr>
                    <a:solidFill>
                      <a:schemeClr val="accent2">
                        <a:lumMod val="60000"/>
                        <a:lumOff val="40000"/>
                      </a:schemeClr>
                    </a:solidFill>
                  </a:tcPr>
                </a:tc>
                <a:extLst>
                  <a:ext uri="{0D108BD9-81ED-4DB2-BD59-A6C34878D82A}">
                    <a16:rowId xmlns:a16="http://schemas.microsoft.com/office/drawing/2014/main" val="3034452116"/>
                  </a:ext>
                </a:extLst>
              </a:tr>
            </a:tbl>
          </a:graphicData>
        </a:graphic>
      </p:graphicFrame>
      <p:sp>
        <p:nvSpPr>
          <p:cNvPr id="17" name="TextBox 16">
            <a:extLst>
              <a:ext uri="{FF2B5EF4-FFF2-40B4-BE49-F238E27FC236}">
                <a16:creationId xmlns:a16="http://schemas.microsoft.com/office/drawing/2014/main" id="{D32BF8CA-094E-4069-8D00-62F54DFADE63}"/>
              </a:ext>
            </a:extLst>
          </p:cNvPr>
          <p:cNvSpPr txBox="1"/>
          <p:nvPr/>
        </p:nvSpPr>
        <p:spPr>
          <a:xfrm rot="16200000">
            <a:off x="5656217" y="1946367"/>
            <a:ext cx="55034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Info</a:t>
            </a:r>
          </a:p>
        </p:txBody>
      </p:sp>
      <p:sp>
        <p:nvSpPr>
          <p:cNvPr id="18" name="TextBox 17">
            <a:extLst>
              <a:ext uri="{FF2B5EF4-FFF2-40B4-BE49-F238E27FC236}">
                <a16:creationId xmlns:a16="http://schemas.microsoft.com/office/drawing/2014/main" id="{CC4DA079-FF48-47A7-A4AB-D96484F77A21}"/>
              </a:ext>
            </a:extLst>
          </p:cNvPr>
          <p:cNvSpPr txBox="1"/>
          <p:nvPr/>
        </p:nvSpPr>
        <p:spPr>
          <a:xfrm rot="16200000">
            <a:off x="6090489" y="1955074"/>
            <a:ext cx="56137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Link</a:t>
            </a:r>
          </a:p>
        </p:txBody>
      </p:sp>
      <p:sp>
        <p:nvSpPr>
          <p:cNvPr id="19" name="TextBox 18">
            <a:extLst>
              <a:ext uri="{FF2B5EF4-FFF2-40B4-BE49-F238E27FC236}">
                <a16:creationId xmlns:a16="http://schemas.microsoft.com/office/drawing/2014/main" id="{B7478792-A4EC-48F9-9C4D-C4E1A42B5D84}"/>
              </a:ext>
            </a:extLst>
          </p:cNvPr>
          <p:cNvSpPr txBox="1"/>
          <p:nvPr/>
        </p:nvSpPr>
        <p:spPr>
          <a:xfrm rot="16200000">
            <a:off x="4371703" y="1955074"/>
            <a:ext cx="55034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Info</a:t>
            </a:r>
          </a:p>
        </p:txBody>
      </p:sp>
      <p:sp>
        <p:nvSpPr>
          <p:cNvPr id="20" name="TextBox 19">
            <a:extLst>
              <a:ext uri="{FF2B5EF4-FFF2-40B4-BE49-F238E27FC236}">
                <a16:creationId xmlns:a16="http://schemas.microsoft.com/office/drawing/2014/main" id="{E60BE07E-97C3-4F69-8FD7-16E58A26FCB9}"/>
              </a:ext>
            </a:extLst>
          </p:cNvPr>
          <p:cNvSpPr txBox="1"/>
          <p:nvPr/>
        </p:nvSpPr>
        <p:spPr>
          <a:xfrm rot="16200000">
            <a:off x="4805975" y="1963781"/>
            <a:ext cx="56137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Link</a:t>
            </a:r>
          </a:p>
        </p:txBody>
      </p:sp>
      <p:sp>
        <p:nvSpPr>
          <p:cNvPr id="21" name="TextBox 20">
            <a:extLst>
              <a:ext uri="{FF2B5EF4-FFF2-40B4-BE49-F238E27FC236}">
                <a16:creationId xmlns:a16="http://schemas.microsoft.com/office/drawing/2014/main" id="{6D3D4175-C8F6-4A0A-A01F-735BB277CBCF}"/>
              </a:ext>
            </a:extLst>
          </p:cNvPr>
          <p:cNvSpPr txBox="1"/>
          <p:nvPr/>
        </p:nvSpPr>
        <p:spPr>
          <a:xfrm rot="16200000">
            <a:off x="6892835" y="1942011"/>
            <a:ext cx="55034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Info</a:t>
            </a:r>
          </a:p>
        </p:txBody>
      </p:sp>
      <p:sp>
        <p:nvSpPr>
          <p:cNvPr id="22" name="TextBox 21">
            <a:extLst>
              <a:ext uri="{FF2B5EF4-FFF2-40B4-BE49-F238E27FC236}">
                <a16:creationId xmlns:a16="http://schemas.microsoft.com/office/drawing/2014/main" id="{63EFD720-4136-407E-A906-DA59251DCD0C}"/>
              </a:ext>
            </a:extLst>
          </p:cNvPr>
          <p:cNvSpPr txBox="1"/>
          <p:nvPr/>
        </p:nvSpPr>
        <p:spPr>
          <a:xfrm rot="16200000">
            <a:off x="7327107" y="1950718"/>
            <a:ext cx="56137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Link</a:t>
            </a:r>
          </a:p>
        </p:txBody>
      </p:sp>
      <p:sp>
        <p:nvSpPr>
          <p:cNvPr id="23" name="TextBox 22">
            <a:extLst>
              <a:ext uri="{FF2B5EF4-FFF2-40B4-BE49-F238E27FC236}">
                <a16:creationId xmlns:a16="http://schemas.microsoft.com/office/drawing/2014/main" id="{3FE6A0EB-F6EC-4C43-B451-259D1CC5F665}"/>
              </a:ext>
            </a:extLst>
          </p:cNvPr>
          <p:cNvSpPr txBox="1"/>
          <p:nvPr/>
        </p:nvSpPr>
        <p:spPr>
          <a:xfrm rot="16200000">
            <a:off x="8199125" y="1942011"/>
            <a:ext cx="55034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Info</a:t>
            </a:r>
          </a:p>
        </p:txBody>
      </p:sp>
      <p:sp>
        <p:nvSpPr>
          <p:cNvPr id="24" name="TextBox 23">
            <a:extLst>
              <a:ext uri="{FF2B5EF4-FFF2-40B4-BE49-F238E27FC236}">
                <a16:creationId xmlns:a16="http://schemas.microsoft.com/office/drawing/2014/main" id="{93B691D6-DEC9-448A-AFD7-151B83A0C927}"/>
              </a:ext>
            </a:extLst>
          </p:cNvPr>
          <p:cNvSpPr txBox="1"/>
          <p:nvPr/>
        </p:nvSpPr>
        <p:spPr>
          <a:xfrm rot="16200000">
            <a:off x="8633397" y="1950718"/>
            <a:ext cx="56137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Link</a:t>
            </a:r>
          </a:p>
        </p:txBody>
      </p:sp>
      <p:sp>
        <p:nvSpPr>
          <p:cNvPr id="25" name="TextBox 24">
            <a:extLst>
              <a:ext uri="{FF2B5EF4-FFF2-40B4-BE49-F238E27FC236}">
                <a16:creationId xmlns:a16="http://schemas.microsoft.com/office/drawing/2014/main" id="{C6DED322-85EC-42D7-AF06-138002FCF2AF}"/>
              </a:ext>
            </a:extLst>
          </p:cNvPr>
          <p:cNvSpPr txBox="1"/>
          <p:nvPr/>
        </p:nvSpPr>
        <p:spPr>
          <a:xfrm>
            <a:off x="4571999" y="2834640"/>
            <a:ext cx="44275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a:t>
            </a:r>
          </a:p>
        </p:txBody>
      </p:sp>
      <p:sp>
        <p:nvSpPr>
          <p:cNvPr id="26" name="TextBox 25">
            <a:extLst>
              <a:ext uri="{FF2B5EF4-FFF2-40B4-BE49-F238E27FC236}">
                <a16:creationId xmlns:a16="http://schemas.microsoft.com/office/drawing/2014/main" id="{D1036E38-C856-42E5-B9B9-3CE6B6E7E32F}"/>
              </a:ext>
            </a:extLst>
          </p:cNvPr>
          <p:cNvSpPr txBox="1"/>
          <p:nvPr/>
        </p:nvSpPr>
        <p:spPr>
          <a:xfrm>
            <a:off x="5795554" y="2834640"/>
            <a:ext cx="44275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(2)</a:t>
            </a:r>
          </a:p>
        </p:txBody>
      </p:sp>
      <p:sp>
        <p:nvSpPr>
          <p:cNvPr id="27" name="TextBox 26">
            <a:extLst>
              <a:ext uri="{FF2B5EF4-FFF2-40B4-BE49-F238E27FC236}">
                <a16:creationId xmlns:a16="http://schemas.microsoft.com/office/drawing/2014/main" id="{F6AEBBF7-4352-4481-AD08-1C3460C6592A}"/>
              </a:ext>
            </a:extLst>
          </p:cNvPr>
          <p:cNvSpPr txBox="1"/>
          <p:nvPr/>
        </p:nvSpPr>
        <p:spPr>
          <a:xfrm>
            <a:off x="7110549" y="2834640"/>
            <a:ext cx="44275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(3)</a:t>
            </a:r>
          </a:p>
        </p:txBody>
      </p:sp>
      <p:sp>
        <p:nvSpPr>
          <p:cNvPr id="28" name="TextBox 27">
            <a:extLst>
              <a:ext uri="{FF2B5EF4-FFF2-40B4-BE49-F238E27FC236}">
                <a16:creationId xmlns:a16="http://schemas.microsoft.com/office/drawing/2014/main" id="{3D073FBC-AF97-4E82-BF9D-56C72CAE91D7}"/>
              </a:ext>
            </a:extLst>
          </p:cNvPr>
          <p:cNvSpPr txBox="1"/>
          <p:nvPr/>
        </p:nvSpPr>
        <p:spPr>
          <a:xfrm>
            <a:off x="8294917" y="2834640"/>
            <a:ext cx="44275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(4)</a:t>
            </a:r>
          </a:p>
        </p:txBody>
      </p:sp>
      <p:sp>
        <p:nvSpPr>
          <p:cNvPr id="29" name="TextBox 28">
            <a:extLst>
              <a:ext uri="{FF2B5EF4-FFF2-40B4-BE49-F238E27FC236}">
                <a16:creationId xmlns:a16="http://schemas.microsoft.com/office/drawing/2014/main" id="{6C632006-C546-469A-AEDA-AE905BB3E622}"/>
              </a:ext>
            </a:extLst>
          </p:cNvPr>
          <p:cNvSpPr txBox="1"/>
          <p:nvPr/>
        </p:nvSpPr>
        <p:spPr>
          <a:xfrm>
            <a:off x="365833" y="3432887"/>
            <a:ext cx="11364673" cy="830997"/>
          </a:xfrm>
          <a:prstGeom prst="rect">
            <a:avLst/>
          </a:prstGeom>
          <a:solidFill>
            <a:schemeClr val="accent4">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Keterangan: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Simpul terakhir berisi alamat simpul pertama, sehingga menghasilkan efek melingkar.</a:t>
            </a:r>
          </a:p>
        </p:txBody>
      </p:sp>
      <p:cxnSp>
        <p:nvCxnSpPr>
          <p:cNvPr id="30" name="Straight Arrow Connector 29">
            <a:extLst>
              <a:ext uri="{FF2B5EF4-FFF2-40B4-BE49-F238E27FC236}">
                <a16:creationId xmlns:a16="http://schemas.microsoft.com/office/drawing/2014/main" id="{3342F608-6099-43F7-B5C9-82994A53BD93}"/>
              </a:ext>
            </a:extLst>
          </p:cNvPr>
          <p:cNvCxnSpPr>
            <a:cxnSpLocks/>
          </p:cNvCxnSpPr>
          <p:nvPr/>
        </p:nvCxnSpPr>
        <p:spPr>
          <a:xfrm>
            <a:off x="3964006" y="2551608"/>
            <a:ext cx="499303" cy="43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FFDA5EE-8877-425B-9756-5AA554DBB7E3}"/>
              </a:ext>
            </a:extLst>
          </p:cNvPr>
          <p:cNvCxnSpPr>
            <a:cxnSpLocks/>
          </p:cNvCxnSpPr>
          <p:nvPr/>
        </p:nvCxnSpPr>
        <p:spPr>
          <a:xfrm>
            <a:off x="8888287" y="2607755"/>
            <a:ext cx="0" cy="640080"/>
          </a:xfrm>
          <a:prstGeom prst="straightConnector1">
            <a:avLst/>
          </a:prstGeom>
          <a:ln w="25400">
            <a:headEnd type="oval"/>
            <a:tailEnd type="non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D99F081-5826-4D61-AA90-4C83CF39BDE9}"/>
              </a:ext>
            </a:extLst>
          </p:cNvPr>
          <p:cNvSpPr txBox="1"/>
          <p:nvPr/>
        </p:nvSpPr>
        <p:spPr>
          <a:xfrm>
            <a:off x="27901" y="832674"/>
            <a:ext cx="780961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Calibri" panose="020F0502020204030204"/>
                <a:ea typeface="+mn-ea"/>
                <a:cs typeface="+mn-cs"/>
              </a:rPr>
              <a:t>4 macam struktur Linked List:</a:t>
            </a:r>
          </a:p>
        </p:txBody>
      </p:sp>
    </p:spTree>
    <p:extLst>
      <p:ext uri="{BB962C8B-B14F-4D97-AF65-F5344CB8AC3E}">
        <p14:creationId xmlns:p14="http://schemas.microsoft.com/office/powerpoint/2010/main" val="588592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70811F2-82AE-46F7-AB31-BE01963B5B34}"/>
              </a:ext>
            </a:extLst>
          </p:cNvPr>
          <p:cNvSpPr>
            <a:spLocks noGrp="1"/>
          </p:cNvSpPr>
          <p:nvPr>
            <p:ph type="title"/>
          </p:nvPr>
        </p:nvSpPr>
        <p:spPr>
          <a:xfrm>
            <a:off x="0" y="-31275"/>
            <a:ext cx="12035790" cy="880692"/>
          </a:xfrm>
        </p:spPr>
        <p:txBody>
          <a:bodyPr/>
          <a:lstStyle/>
          <a:p>
            <a:pPr algn="r"/>
            <a:r>
              <a:rPr lang="en-US" b="1">
                <a:solidFill>
                  <a:srgbClr val="00B0F0"/>
                </a:solidFill>
                <a:latin typeface="Arial Black" panose="020B0A04020102020204" pitchFamily="34" charset="0"/>
              </a:rPr>
              <a:t>Linked List</a:t>
            </a:r>
            <a:endParaRPr lang="en-US" dirty="0">
              <a:solidFill>
                <a:srgbClr val="00B0F0"/>
              </a:solidFill>
              <a:latin typeface="Arial Black" panose="020B0A04020102020204" pitchFamily="34" charset="0"/>
            </a:endParaRPr>
          </a:p>
        </p:txBody>
      </p:sp>
      <p:sp>
        <p:nvSpPr>
          <p:cNvPr id="4" name="TextBox 3">
            <a:extLst>
              <a:ext uri="{FF2B5EF4-FFF2-40B4-BE49-F238E27FC236}">
                <a16:creationId xmlns:a16="http://schemas.microsoft.com/office/drawing/2014/main" id="{03D0ED00-86D4-4282-B541-25BBD06DC46A}"/>
              </a:ext>
            </a:extLst>
          </p:cNvPr>
          <p:cNvSpPr txBox="1"/>
          <p:nvPr/>
        </p:nvSpPr>
        <p:spPr>
          <a:xfrm>
            <a:off x="87434" y="798708"/>
            <a:ext cx="780961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Calibri" panose="020F0502020204030204"/>
                <a:ea typeface="+mn-ea"/>
                <a:cs typeface="+mn-cs"/>
              </a:rPr>
              <a:t>4 macam struktur Linked List: </a:t>
            </a:r>
          </a:p>
        </p:txBody>
      </p:sp>
      <p:sp>
        <p:nvSpPr>
          <p:cNvPr id="5" name="TextBox 4">
            <a:extLst>
              <a:ext uri="{FF2B5EF4-FFF2-40B4-BE49-F238E27FC236}">
                <a16:creationId xmlns:a16="http://schemas.microsoft.com/office/drawing/2014/main" id="{FBDD2277-B747-4177-B867-DBE15C8468AB}"/>
              </a:ext>
            </a:extLst>
          </p:cNvPr>
          <p:cNvSpPr txBox="1"/>
          <p:nvPr/>
        </p:nvSpPr>
        <p:spPr>
          <a:xfrm>
            <a:off x="89059" y="1565851"/>
            <a:ext cx="492707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alibri" panose="020F0502020204030204"/>
                <a:ea typeface="+mn-ea"/>
                <a:cs typeface="+mn-cs"/>
              </a:rPr>
              <a:t>4) Circular Doubly Linked List:</a:t>
            </a:r>
          </a:p>
        </p:txBody>
      </p:sp>
      <p:sp>
        <p:nvSpPr>
          <p:cNvPr id="7" name="TextBox 6">
            <a:extLst>
              <a:ext uri="{FF2B5EF4-FFF2-40B4-BE49-F238E27FC236}">
                <a16:creationId xmlns:a16="http://schemas.microsoft.com/office/drawing/2014/main" id="{B737463B-F0AA-4BC9-AF51-28B6485AE969}"/>
              </a:ext>
            </a:extLst>
          </p:cNvPr>
          <p:cNvSpPr txBox="1"/>
          <p:nvPr/>
        </p:nvSpPr>
        <p:spPr>
          <a:xfrm>
            <a:off x="197921" y="4975949"/>
            <a:ext cx="8888930" cy="1384995"/>
          </a:xfrm>
          <a:prstGeom prst="rect">
            <a:avLst/>
          </a:prstGeom>
          <a:solidFill>
            <a:schemeClr val="accent6">
              <a:lumMod val="20000"/>
              <a:lumOff val="80000"/>
            </a:schemeClr>
          </a:solid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Keterangan: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Bahnschrift" panose="020B0502040204020203" pitchFamily="34" charset="0"/>
              </a:rPr>
              <a:t>Pointer Right pada Simpul Last berisi alamat Simpul First, sedangkan pointer Left pada Simpul First berisi alamat Simpul Last, sehingga menghasilkan efek melingkar dua arah yang berlawanan.</a:t>
            </a:r>
          </a:p>
        </p:txBody>
      </p:sp>
      <p:sp>
        <p:nvSpPr>
          <p:cNvPr id="8" name="Rectangle 7">
            <a:extLst>
              <a:ext uri="{FF2B5EF4-FFF2-40B4-BE49-F238E27FC236}">
                <a16:creationId xmlns:a16="http://schemas.microsoft.com/office/drawing/2014/main" id="{95E4102E-2529-4962-AB6D-0DA3A4B51A10}"/>
              </a:ext>
            </a:extLst>
          </p:cNvPr>
          <p:cNvSpPr/>
          <p:nvPr/>
        </p:nvSpPr>
        <p:spPr>
          <a:xfrm>
            <a:off x="1703296" y="2980064"/>
            <a:ext cx="6532922" cy="10457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39DE7AE-CCC4-479B-B70B-14BF2F15127C}"/>
              </a:ext>
            </a:extLst>
          </p:cNvPr>
          <p:cNvSpPr txBox="1"/>
          <p:nvPr/>
        </p:nvSpPr>
        <p:spPr>
          <a:xfrm>
            <a:off x="6317410" y="3088476"/>
            <a:ext cx="6001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Last</a:t>
            </a:r>
          </a:p>
        </p:txBody>
      </p:sp>
      <p:cxnSp>
        <p:nvCxnSpPr>
          <p:cNvPr id="10" name="Connector: Elbow 9">
            <a:extLst>
              <a:ext uri="{FF2B5EF4-FFF2-40B4-BE49-F238E27FC236}">
                <a16:creationId xmlns:a16="http://schemas.microsoft.com/office/drawing/2014/main" id="{E0FB552E-612B-437B-BB7F-5DD030C20B4F}"/>
              </a:ext>
            </a:extLst>
          </p:cNvPr>
          <p:cNvCxnSpPr>
            <a:cxnSpLocks/>
          </p:cNvCxnSpPr>
          <p:nvPr/>
        </p:nvCxnSpPr>
        <p:spPr>
          <a:xfrm rot="16200000" flipH="1">
            <a:off x="1845731" y="3575403"/>
            <a:ext cx="436209" cy="211917"/>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1D951EB-66EE-4262-89C9-AC20778E3358}"/>
              </a:ext>
            </a:extLst>
          </p:cNvPr>
          <p:cNvSpPr txBox="1"/>
          <p:nvPr/>
        </p:nvSpPr>
        <p:spPr>
          <a:xfrm rot="16200000">
            <a:off x="2391928" y="3416144"/>
            <a:ext cx="55034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Info</a:t>
            </a:r>
          </a:p>
        </p:txBody>
      </p:sp>
      <p:sp>
        <p:nvSpPr>
          <p:cNvPr id="12" name="TextBox 11">
            <a:extLst>
              <a:ext uri="{FF2B5EF4-FFF2-40B4-BE49-F238E27FC236}">
                <a16:creationId xmlns:a16="http://schemas.microsoft.com/office/drawing/2014/main" id="{B2381E7F-F508-4173-B691-6B4F7D439D19}"/>
              </a:ext>
            </a:extLst>
          </p:cNvPr>
          <p:cNvSpPr txBox="1"/>
          <p:nvPr/>
        </p:nvSpPr>
        <p:spPr>
          <a:xfrm rot="16200000">
            <a:off x="2065224" y="3424851"/>
            <a:ext cx="5432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Left</a:t>
            </a:r>
          </a:p>
        </p:txBody>
      </p:sp>
      <p:sp>
        <p:nvSpPr>
          <p:cNvPr id="13" name="TextBox 12">
            <a:extLst>
              <a:ext uri="{FF2B5EF4-FFF2-40B4-BE49-F238E27FC236}">
                <a16:creationId xmlns:a16="http://schemas.microsoft.com/office/drawing/2014/main" id="{5342B990-3AE1-4223-800F-9FB0FE2E4DE7}"/>
              </a:ext>
            </a:extLst>
          </p:cNvPr>
          <p:cNvSpPr txBox="1"/>
          <p:nvPr/>
        </p:nvSpPr>
        <p:spPr>
          <a:xfrm>
            <a:off x="2479929" y="4311753"/>
            <a:ext cx="44275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a:t>
            </a:r>
          </a:p>
        </p:txBody>
      </p:sp>
      <p:sp>
        <p:nvSpPr>
          <p:cNvPr id="14" name="TextBox 13">
            <a:extLst>
              <a:ext uri="{FF2B5EF4-FFF2-40B4-BE49-F238E27FC236}">
                <a16:creationId xmlns:a16="http://schemas.microsoft.com/office/drawing/2014/main" id="{41E9CFF9-0818-4A7D-AF51-98997A2CB81D}"/>
              </a:ext>
            </a:extLst>
          </p:cNvPr>
          <p:cNvSpPr txBox="1"/>
          <p:nvPr/>
        </p:nvSpPr>
        <p:spPr>
          <a:xfrm>
            <a:off x="3992240" y="4311753"/>
            <a:ext cx="44275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(2)</a:t>
            </a:r>
          </a:p>
        </p:txBody>
      </p:sp>
      <p:sp>
        <p:nvSpPr>
          <p:cNvPr id="15" name="TextBox 14">
            <a:extLst>
              <a:ext uri="{FF2B5EF4-FFF2-40B4-BE49-F238E27FC236}">
                <a16:creationId xmlns:a16="http://schemas.microsoft.com/office/drawing/2014/main" id="{66B2F712-0288-499C-892A-B2A49517162C}"/>
              </a:ext>
            </a:extLst>
          </p:cNvPr>
          <p:cNvSpPr txBox="1"/>
          <p:nvPr/>
        </p:nvSpPr>
        <p:spPr>
          <a:xfrm>
            <a:off x="5531823" y="4311753"/>
            <a:ext cx="44275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(3)</a:t>
            </a:r>
          </a:p>
        </p:txBody>
      </p:sp>
      <p:sp>
        <p:nvSpPr>
          <p:cNvPr id="16" name="TextBox 15">
            <a:extLst>
              <a:ext uri="{FF2B5EF4-FFF2-40B4-BE49-F238E27FC236}">
                <a16:creationId xmlns:a16="http://schemas.microsoft.com/office/drawing/2014/main" id="{2EF54E25-808B-4359-AB74-1A09049082EF}"/>
              </a:ext>
            </a:extLst>
          </p:cNvPr>
          <p:cNvSpPr txBox="1"/>
          <p:nvPr/>
        </p:nvSpPr>
        <p:spPr>
          <a:xfrm>
            <a:off x="7069120" y="4311753"/>
            <a:ext cx="44275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(4)</a:t>
            </a:r>
          </a:p>
        </p:txBody>
      </p:sp>
      <p:graphicFrame>
        <p:nvGraphicFramePr>
          <p:cNvPr id="17" name="Table 16">
            <a:extLst>
              <a:ext uri="{FF2B5EF4-FFF2-40B4-BE49-F238E27FC236}">
                <a16:creationId xmlns:a16="http://schemas.microsoft.com/office/drawing/2014/main" id="{65AAD7B7-3D95-427A-935F-942BAD0CF928}"/>
              </a:ext>
            </a:extLst>
          </p:cNvPr>
          <p:cNvGraphicFramePr>
            <a:graphicFrameLocks noGrp="1"/>
          </p:cNvGraphicFramePr>
          <p:nvPr>
            <p:extLst>
              <p:ext uri="{D42A27DB-BD31-4B8C-83A1-F6EECF244321}">
                <p14:modId xmlns:p14="http://schemas.microsoft.com/office/powerpoint/2010/main" val="744036863"/>
              </p:ext>
            </p:extLst>
          </p:nvPr>
        </p:nvGraphicFramePr>
        <p:xfrm>
          <a:off x="2194132" y="3819826"/>
          <a:ext cx="923610" cy="452944"/>
        </p:xfrm>
        <a:graphic>
          <a:graphicData uri="http://schemas.openxmlformats.org/drawingml/2006/table">
            <a:tbl>
              <a:tblPr firstRow="1" bandRow="1">
                <a:tableStyleId>{5C22544A-7EE6-4342-B048-85BDC9FD1C3A}</a:tableStyleId>
              </a:tblPr>
              <a:tblGrid>
                <a:gridCol w="244683">
                  <a:extLst>
                    <a:ext uri="{9D8B030D-6E8A-4147-A177-3AD203B41FA5}">
                      <a16:colId xmlns:a16="http://schemas.microsoft.com/office/drawing/2014/main" val="1261546045"/>
                    </a:ext>
                  </a:extLst>
                </a:gridCol>
                <a:gridCol w="470647">
                  <a:extLst>
                    <a:ext uri="{9D8B030D-6E8A-4147-A177-3AD203B41FA5}">
                      <a16:colId xmlns:a16="http://schemas.microsoft.com/office/drawing/2014/main" val="2339181833"/>
                    </a:ext>
                  </a:extLst>
                </a:gridCol>
                <a:gridCol w="208280">
                  <a:extLst>
                    <a:ext uri="{9D8B030D-6E8A-4147-A177-3AD203B41FA5}">
                      <a16:colId xmlns:a16="http://schemas.microsoft.com/office/drawing/2014/main" val="3176364475"/>
                    </a:ext>
                  </a:extLst>
                </a:gridCol>
              </a:tblGrid>
              <a:tr h="452944">
                <a:tc>
                  <a:txBody>
                    <a:bodyPr/>
                    <a:lstStyle/>
                    <a:p>
                      <a:pPr algn="ctr"/>
                      <a:endParaRPr lang="en-US"/>
                    </a:p>
                  </a:txBody>
                  <a:tcPr>
                    <a:solidFill>
                      <a:srgbClr val="92D050"/>
                    </a:solidFill>
                  </a:tcPr>
                </a:tc>
                <a:tc>
                  <a:txBody>
                    <a:bodyPr/>
                    <a:lstStyle/>
                    <a:p>
                      <a:pPr algn="ctr"/>
                      <a:r>
                        <a:rPr lang="en-US"/>
                        <a:t>59</a:t>
                      </a:r>
                    </a:p>
                  </a:txBody>
                  <a:tcPr>
                    <a:solidFill>
                      <a:srgbClr val="92D050"/>
                    </a:solidFill>
                  </a:tcPr>
                </a:tc>
                <a:tc>
                  <a:txBody>
                    <a:bodyPr/>
                    <a:lstStyle/>
                    <a:p>
                      <a:pPr algn="ctr"/>
                      <a:endParaRPr lang="en-US"/>
                    </a:p>
                  </a:txBody>
                  <a:tcPr>
                    <a:solidFill>
                      <a:srgbClr val="92D050"/>
                    </a:solidFill>
                  </a:tcPr>
                </a:tc>
                <a:extLst>
                  <a:ext uri="{0D108BD9-81ED-4DB2-BD59-A6C34878D82A}">
                    <a16:rowId xmlns:a16="http://schemas.microsoft.com/office/drawing/2014/main" val="1653193910"/>
                  </a:ext>
                </a:extLst>
              </a:tr>
            </a:tbl>
          </a:graphicData>
        </a:graphic>
      </p:graphicFrame>
      <p:graphicFrame>
        <p:nvGraphicFramePr>
          <p:cNvPr id="18" name="Table 17">
            <a:extLst>
              <a:ext uri="{FF2B5EF4-FFF2-40B4-BE49-F238E27FC236}">
                <a16:creationId xmlns:a16="http://schemas.microsoft.com/office/drawing/2014/main" id="{38413E68-4C95-485A-A39B-CCB4DB85F799}"/>
              </a:ext>
            </a:extLst>
          </p:cNvPr>
          <p:cNvGraphicFramePr>
            <a:graphicFrameLocks noGrp="1"/>
          </p:cNvGraphicFramePr>
          <p:nvPr>
            <p:extLst>
              <p:ext uri="{D42A27DB-BD31-4B8C-83A1-F6EECF244321}">
                <p14:modId xmlns:p14="http://schemas.microsoft.com/office/powerpoint/2010/main" val="4196316990"/>
              </p:ext>
            </p:extLst>
          </p:nvPr>
        </p:nvGraphicFramePr>
        <p:xfrm>
          <a:off x="3712936" y="3819826"/>
          <a:ext cx="923610" cy="452944"/>
        </p:xfrm>
        <a:graphic>
          <a:graphicData uri="http://schemas.openxmlformats.org/drawingml/2006/table">
            <a:tbl>
              <a:tblPr firstRow="1" bandRow="1">
                <a:tableStyleId>{5C22544A-7EE6-4342-B048-85BDC9FD1C3A}</a:tableStyleId>
              </a:tblPr>
              <a:tblGrid>
                <a:gridCol w="244683">
                  <a:extLst>
                    <a:ext uri="{9D8B030D-6E8A-4147-A177-3AD203B41FA5}">
                      <a16:colId xmlns:a16="http://schemas.microsoft.com/office/drawing/2014/main" val="1261546045"/>
                    </a:ext>
                  </a:extLst>
                </a:gridCol>
                <a:gridCol w="470647">
                  <a:extLst>
                    <a:ext uri="{9D8B030D-6E8A-4147-A177-3AD203B41FA5}">
                      <a16:colId xmlns:a16="http://schemas.microsoft.com/office/drawing/2014/main" val="2339181833"/>
                    </a:ext>
                  </a:extLst>
                </a:gridCol>
                <a:gridCol w="208280">
                  <a:extLst>
                    <a:ext uri="{9D8B030D-6E8A-4147-A177-3AD203B41FA5}">
                      <a16:colId xmlns:a16="http://schemas.microsoft.com/office/drawing/2014/main" val="3176364475"/>
                    </a:ext>
                  </a:extLst>
                </a:gridCol>
              </a:tblGrid>
              <a:tr h="452944">
                <a:tc>
                  <a:txBody>
                    <a:bodyPr/>
                    <a:lstStyle/>
                    <a:p>
                      <a:pPr algn="ctr"/>
                      <a:endParaRPr lang="en-US"/>
                    </a:p>
                  </a:txBody>
                  <a:tcPr>
                    <a:solidFill>
                      <a:srgbClr val="92D050"/>
                    </a:solidFill>
                  </a:tcPr>
                </a:tc>
                <a:tc>
                  <a:txBody>
                    <a:bodyPr/>
                    <a:lstStyle/>
                    <a:p>
                      <a:pPr algn="ctr"/>
                      <a:r>
                        <a:rPr lang="en-US"/>
                        <a:t>23</a:t>
                      </a:r>
                    </a:p>
                  </a:txBody>
                  <a:tcPr>
                    <a:solidFill>
                      <a:srgbClr val="92D050"/>
                    </a:solidFill>
                  </a:tcPr>
                </a:tc>
                <a:tc>
                  <a:txBody>
                    <a:bodyPr/>
                    <a:lstStyle/>
                    <a:p>
                      <a:pPr algn="ctr"/>
                      <a:endParaRPr lang="en-US"/>
                    </a:p>
                  </a:txBody>
                  <a:tcPr>
                    <a:solidFill>
                      <a:srgbClr val="92D050"/>
                    </a:solidFill>
                  </a:tcPr>
                </a:tc>
                <a:extLst>
                  <a:ext uri="{0D108BD9-81ED-4DB2-BD59-A6C34878D82A}">
                    <a16:rowId xmlns:a16="http://schemas.microsoft.com/office/drawing/2014/main" val="1653193910"/>
                  </a:ext>
                </a:extLst>
              </a:tr>
            </a:tbl>
          </a:graphicData>
        </a:graphic>
      </p:graphicFrame>
      <p:graphicFrame>
        <p:nvGraphicFramePr>
          <p:cNvPr id="19" name="Table 18">
            <a:extLst>
              <a:ext uri="{FF2B5EF4-FFF2-40B4-BE49-F238E27FC236}">
                <a16:creationId xmlns:a16="http://schemas.microsoft.com/office/drawing/2014/main" id="{DD772BC9-6819-4382-AC79-A253EFB20E39}"/>
              </a:ext>
            </a:extLst>
          </p:cNvPr>
          <p:cNvGraphicFramePr>
            <a:graphicFrameLocks noGrp="1"/>
          </p:cNvGraphicFramePr>
          <p:nvPr>
            <p:extLst>
              <p:ext uri="{D42A27DB-BD31-4B8C-83A1-F6EECF244321}">
                <p14:modId xmlns:p14="http://schemas.microsoft.com/office/powerpoint/2010/main" val="3116478332"/>
              </p:ext>
            </p:extLst>
          </p:nvPr>
        </p:nvGraphicFramePr>
        <p:xfrm>
          <a:off x="5280338" y="3819826"/>
          <a:ext cx="923610" cy="452944"/>
        </p:xfrm>
        <a:graphic>
          <a:graphicData uri="http://schemas.openxmlformats.org/drawingml/2006/table">
            <a:tbl>
              <a:tblPr firstRow="1" bandRow="1">
                <a:tableStyleId>{5C22544A-7EE6-4342-B048-85BDC9FD1C3A}</a:tableStyleId>
              </a:tblPr>
              <a:tblGrid>
                <a:gridCol w="244683">
                  <a:extLst>
                    <a:ext uri="{9D8B030D-6E8A-4147-A177-3AD203B41FA5}">
                      <a16:colId xmlns:a16="http://schemas.microsoft.com/office/drawing/2014/main" val="1261546045"/>
                    </a:ext>
                  </a:extLst>
                </a:gridCol>
                <a:gridCol w="470647">
                  <a:extLst>
                    <a:ext uri="{9D8B030D-6E8A-4147-A177-3AD203B41FA5}">
                      <a16:colId xmlns:a16="http://schemas.microsoft.com/office/drawing/2014/main" val="2339181833"/>
                    </a:ext>
                  </a:extLst>
                </a:gridCol>
                <a:gridCol w="208280">
                  <a:extLst>
                    <a:ext uri="{9D8B030D-6E8A-4147-A177-3AD203B41FA5}">
                      <a16:colId xmlns:a16="http://schemas.microsoft.com/office/drawing/2014/main" val="3176364475"/>
                    </a:ext>
                  </a:extLst>
                </a:gridCol>
              </a:tblGrid>
              <a:tr h="452944">
                <a:tc>
                  <a:txBody>
                    <a:bodyPr/>
                    <a:lstStyle/>
                    <a:p>
                      <a:pPr algn="ctr"/>
                      <a:endParaRPr lang="en-US"/>
                    </a:p>
                  </a:txBody>
                  <a:tcPr>
                    <a:solidFill>
                      <a:srgbClr val="92D050"/>
                    </a:solidFill>
                  </a:tcPr>
                </a:tc>
                <a:tc>
                  <a:txBody>
                    <a:bodyPr/>
                    <a:lstStyle/>
                    <a:p>
                      <a:pPr algn="ctr"/>
                      <a:r>
                        <a:rPr lang="en-US"/>
                        <a:t>84</a:t>
                      </a:r>
                    </a:p>
                  </a:txBody>
                  <a:tcPr>
                    <a:solidFill>
                      <a:srgbClr val="92D050"/>
                    </a:solidFill>
                  </a:tcPr>
                </a:tc>
                <a:tc>
                  <a:txBody>
                    <a:bodyPr/>
                    <a:lstStyle/>
                    <a:p>
                      <a:pPr algn="ctr"/>
                      <a:endParaRPr lang="en-US"/>
                    </a:p>
                  </a:txBody>
                  <a:tcPr>
                    <a:solidFill>
                      <a:srgbClr val="92D050"/>
                    </a:solidFill>
                  </a:tcPr>
                </a:tc>
                <a:extLst>
                  <a:ext uri="{0D108BD9-81ED-4DB2-BD59-A6C34878D82A}">
                    <a16:rowId xmlns:a16="http://schemas.microsoft.com/office/drawing/2014/main" val="1653193910"/>
                  </a:ext>
                </a:extLst>
              </a:tr>
            </a:tbl>
          </a:graphicData>
        </a:graphic>
      </p:graphicFrame>
      <p:graphicFrame>
        <p:nvGraphicFramePr>
          <p:cNvPr id="20" name="Table 19">
            <a:extLst>
              <a:ext uri="{FF2B5EF4-FFF2-40B4-BE49-F238E27FC236}">
                <a16:creationId xmlns:a16="http://schemas.microsoft.com/office/drawing/2014/main" id="{BF95C266-29BE-4E9F-937B-BF9D38BEDB7D}"/>
              </a:ext>
            </a:extLst>
          </p:cNvPr>
          <p:cNvGraphicFramePr>
            <a:graphicFrameLocks noGrp="1"/>
          </p:cNvGraphicFramePr>
          <p:nvPr>
            <p:extLst>
              <p:ext uri="{D42A27DB-BD31-4B8C-83A1-F6EECF244321}">
                <p14:modId xmlns:p14="http://schemas.microsoft.com/office/powerpoint/2010/main" val="1507480703"/>
              </p:ext>
            </p:extLst>
          </p:nvPr>
        </p:nvGraphicFramePr>
        <p:xfrm>
          <a:off x="6810710" y="3819826"/>
          <a:ext cx="923610" cy="452388"/>
        </p:xfrm>
        <a:graphic>
          <a:graphicData uri="http://schemas.openxmlformats.org/drawingml/2006/table">
            <a:tbl>
              <a:tblPr firstRow="1" bandRow="1">
                <a:tableStyleId>{5C22544A-7EE6-4342-B048-85BDC9FD1C3A}</a:tableStyleId>
              </a:tblPr>
              <a:tblGrid>
                <a:gridCol w="244683">
                  <a:extLst>
                    <a:ext uri="{9D8B030D-6E8A-4147-A177-3AD203B41FA5}">
                      <a16:colId xmlns:a16="http://schemas.microsoft.com/office/drawing/2014/main" val="1261546045"/>
                    </a:ext>
                  </a:extLst>
                </a:gridCol>
                <a:gridCol w="470647">
                  <a:extLst>
                    <a:ext uri="{9D8B030D-6E8A-4147-A177-3AD203B41FA5}">
                      <a16:colId xmlns:a16="http://schemas.microsoft.com/office/drawing/2014/main" val="2339181833"/>
                    </a:ext>
                  </a:extLst>
                </a:gridCol>
                <a:gridCol w="208280">
                  <a:extLst>
                    <a:ext uri="{9D8B030D-6E8A-4147-A177-3AD203B41FA5}">
                      <a16:colId xmlns:a16="http://schemas.microsoft.com/office/drawing/2014/main" val="3176364475"/>
                    </a:ext>
                  </a:extLst>
                </a:gridCol>
              </a:tblGrid>
              <a:tr h="452388">
                <a:tc>
                  <a:txBody>
                    <a:bodyPr/>
                    <a:lstStyle/>
                    <a:p>
                      <a:pPr algn="ctr"/>
                      <a:endParaRPr lang="en-US"/>
                    </a:p>
                  </a:txBody>
                  <a:tcPr>
                    <a:solidFill>
                      <a:srgbClr val="92D050"/>
                    </a:solidFill>
                  </a:tcPr>
                </a:tc>
                <a:tc>
                  <a:txBody>
                    <a:bodyPr/>
                    <a:lstStyle/>
                    <a:p>
                      <a:pPr algn="ctr"/>
                      <a:r>
                        <a:rPr lang="en-US"/>
                        <a:t>10</a:t>
                      </a:r>
                    </a:p>
                  </a:txBody>
                  <a:tcPr>
                    <a:solidFill>
                      <a:srgbClr val="92D050"/>
                    </a:solidFill>
                  </a:tcPr>
                </a:tc>
                <a:tc>
                  <a:txBody>
                    <a:bodyPr/>
                    <a:lstStyle/>
                    <a:p>
                      <a:pPr algn="ctr"/>
                      <a:endParaRPr lang="en-US"/>
                    </a:p>
                  </a:txBody>
                  <a:tcPr>
                    <a:solidFill>
                      <a:srgbClr val="92D050"/>
                    </a:solidFill>
                  </a:tcPr>
                </a:tc>
                <a:extLst>
                  <a:ext uri="{0D108BD9-81ED-4DB2-BD59-A6C34878D82A}">
                    <a16:rowId xmlns:a16="http://schemas.microsoft.com/office/drawing/2014/main" val="1653193910"/>
                  </a:ext>
                </a:extLst>
              </a:tr>
            </a:tbl>
          </a:graphicData>
        </a:graphic>
      </p:graphicFrame>
      <p:cxnSp>
        <p:nvCxnSpPr>
          <p:cNvPr id="21" name="Straight Arrow Connector 20">
            <a:extLst>
              <a:ext uri="{FF2B5EF4-FFF2-40B4-BE49-F238E27FC236}">
                <a16:creationId xmlns:a16="http://schemas.microsoft.com/office/drawing/2014/main" id="{7C4250D3-BA36-44CD-BF90-2D0D0EF14C17}"/>
              </a:ext>
            </a:extLst>
          </p:cNvPr>
          <p:cNvCxnSpPr>
            <a:cxnSpLocks/>
          </p:cNvCxnSpPr>
          <p:nvPr/>
        </p:nvCxnSpPr>
        <p:spPr>
          <a:xfrm>
            <a:off x="3002443" y="4151872"/>
            <a:ext cx="731520" cy="73"/>
          </a:xfrm>
          <a:prstGeom prst="straightConnector1">
            <a:avLst/>
          </a:prstGeom>
          <a:ln w="2540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06F8670-2561-4766-9952-6EC3736ADA95}"/>
              </a:ext>
            </a:extLst>
          </p:cNvPr>
          <p:cNvCxnSpPr/>
          <p:nvPr/>
        </p:nvCxnSpPr>
        <p:spPr>
          <a:xfrm>
            <a:off x="4553947" y="4153246"/>
            <a:ext cx="731520" cy="73"/>
          </a:xfrm>
          <a:prstGeom prst="straightConnector1">
            <a:avLst/>
          </a:prstGeom>
          <a:ln w="2540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DD94681-2806-4675-80C9-B058A3ADC782}"/>
              </a:ext>
            </a:extLst>
          </p:cNvPr>
          <p:cNvCxnSpPr/>
          <p:nvPr/>
        </p:nvCxnSpPr>
        <p:spPr>
          <a:xfrm>
            <a:off x="6092381" y="4156223"/>
            <a:ext cx="731520" cy="73"/>
          </a:xfrm>
          <a:prstGeom prst="straightConnector1">
            <a:avLst/>
          </a:prstGeom>
          <a:ln w="2540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30C0BA0-B0D1-4F43-8474-9F0957E49BC5}"/>
              </a:ext>
            </a:extLst>
          </p:cNvPr>
          <p:cNvCxnSpPr>
            <a:cxnSpLocks/>
          </p:cNvCxnSpPr>
          <p:nvPr/>
        </p:nvCxnSpPr>
        <p:spPr>
          <a:xfrm flipH="1">
            <a:off x="6194738" y="4029334"/>
            <a:ext cx="727185" cy="0"/>
          </a:xfrm>
          <a:prstGeom prst="straightConnector1">
            <a:avLst/>
          </a:prstGeom>
          <a:ln w="25400">
            <a:solidFill>
              <a:srgbClr val="FF000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4F6F5D3-AA77-4A69-B3EC-AA3CC08D4DA5}"/>
              </a:ext>
            </a:extLst>
          </p:cNvPr>
          <p:cNvCxnSpPr>
            <a:cxnSpLocks/>
          </p:cNvCxnSpPr>
          <p:nvPr/>
        </p:nvCxnSpPr>
        <p:spPr>
          <a:xfrm flipH="1">
            <a:off x="4630630" y="4028647"/>
            <a:ext cx="727185" cy="0"/>
          </a:xfrm>
          <a:prstGeom prst="straightConnector1">
            <a:avLst/>
          </a:prstGeom>
          <a:ln w="25400">
            <a:solidFill>
              <a:srgbClr val="FF000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03CF62F-CC13-40EC-A956-2046DACB7897}"/>
              </a:ext>
            </a:extLst>
          </p:cNvPr>
          <p:cNvCxnSpPr>
            <a:cxnSpLocks/>
          </p:cNvCxnSpPr>
          <p:nvPr/>
        </p:nvCxnSpPr>
        <p:spPr>
          <a:xfrm flipH="1">
            <a:off x="3098610" y="4029336"/>
            <a:ext cx="727185" cy="0"/>
          </a:xfrm>
          <a:prstGeom prst="straightConnector1">
            <a:avLst/>
          </a:prstGeom>
          <a:ln w="25400">
            <a:solidFill>
              <a:srgbClr val="FF000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613925E-D80A-4401-B089-DBB495F572AA}"/>
              </a:ext>
            </a:extLst>
          </p:cNvPr>
          <p:cNvSpPr txBox="1"/>
          <p:nvPr/>
        </p:nvSpPr>
        <p:spPr>
          <a:xfrm rot="16200000">
            <a:off x="2700568" y="3368705"/>
            <a:ext cx="6682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Right</a:t>
            </a:r>
          </a:p>
        </p:txBody>
      </p:sp>
      <p:cxnSp>
        <p:nvCxnSpPr>
          <p:cNvPr id="28" name="Straight Arrow Connector 27">
            <a:extLst>
              <a:ext uri="{FF2B5EF4-FFF2-40B4-BE49-F238E27FC236}">
                <a16:creationId xmlns:a16="http://schemas.microsoft.com/office/drawing/2014/main" id="{068170A7-6A0D-45F0-A961-E6F16D0F1D89}"/>
              </a:ext>
            </a:extLst>
          </p:cNvPr>
          <p:cNvCxnSpPr/>
          <p:nvPr/>
        </p:nvCxnSpPr>
        <p:spPr>
          <a:xfrm>
            <a:off x="7640443" y="4156912"/>
            <a:ext cx="548640" cy="73"/>
          </a:xfrm>
          <a:prstGeom prst="straightConnector1">
            <a:avLst/>
          </a:prstGeom>
          <a:ln w="25400">
            <a:headEnd type="diamond"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5774958-098A-4CDB-8FAC-343C5C653E27}"/>
              </a:ext>
            </a:extLst>
          </p:cNvPr>
          <p:cNvCxnSpPr>
            <a:cxnSpLocks/>
          </p:cNvCxnSpPr>
          <p:nvPr/>
        </p:nvCxnSpPr>
        <p:spPr>
          <a:xfrm flipH="1">
            <a:off x="7718278" y="4025830"/>
            <a:ext cx="501898"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4FC4E89-7C95-412A-880D-606CBD2D34CD}"/>
              </a:ext>
            </a:extLst>
          </p:cNvPr>
          <p:cNvCxnSpPr>
            <a:cxnSpLocks/>
          </p:cNvCxnSpPr>
          <p:nvPr/>
        </p:nvCxnSpPr>
        <p:spPr>
          <a:xfrm flipH="1">
            <a:off x="1774678" y="4025143"/>
            <a:ext cx="501898" cy="0"/>
          </a:xfrm>
          <a:prstGeom prst="straightConnector1">
            <a:avLst/>
          </a:prstGeom>
          <a:ln w="25400">
            <a:solidFill>
              <a:srgbClr val="FF0000"/>
            </a:solidFill>
            <a:headEnd type="diamond"/>
            <a:tailEnd type="non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21F7B684-6365-40FC-890B-BC69FEE861FD}"/>
              </a:ext>
            </a:extLst>
          </p:cNvPr>
          <p:cNvCxnSpPr>
            <a:cxnSpLocks/>
          </p:cNvCxnSpPr>
          <p:nvPr/>
        </p:nvCxnSpPr>
        <p:spPr>
          <a:xfrm rot="16200000" flipH="1">
            <a:off x="6457835" y="3583425"/>
            <a:ext cx="436209" cy="211917"/>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A46C93B5-BDE6-4B7A-AF4B-F209B4C268F3}"/>
              </a:ext>
            </a:extLst>
          </p:cNvPr>
          <p:cNvSpPr txBox="1"/>
          <p:nvPr/>
        </p:nvSpPr>
        <p:spPr>
          <a:xfrm rot="16200000">
            <a:off x="7004032" y="3424166"/>
            <a:ext cx="55034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Info</a:t>
            </a:r>
          </a:p>
        </p:txBody>
      </p:sp>
      <p:sp>
        <p:nvSpPr>
          <p:cNvPr id="33" name="TextBox 32">
            <a:extLst>
              <a:ext uri="{FF2B5EF4-FFF2-40B4-BE49-F238E27FC236}">
                <a16:creationId xmlns:a16="http://schemas.microsoft.com/office/drawing/2014/main" id="{A1FC8250-627F-433F-97BA-4023B69ECE4D}"/>
              </a:ext>
            </a:extLst>
          </p:cNvPr>
          <p:cNvSpPr txBox="1"/>
          <p:nvPr/>
        </p:nvSpPr>
        <p:spPr>
          <a:xfrm rot="16200000">
            <a:off x="6677328" y="3432873"/>
            <a:ext cx="5432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Left</a:t>
            </a:r>
          </a:p>
        </p:txBody>
      </p:sp>
      <p:sp>
        <p:nvSpPr>
          <p:cNvPr id="34" name="TextBox 33">
            <a:extLst>
              <a:ext uri="{FF2B5EF4-FFF2-40B4-BE49-F238E27FC236}">
                <a16:creationId xmlns:a16="http://schemas.microsoft.com/office/drawing/2014/main" id="{C593D8BB-B41D-4A58-899C-434AB6EC66F2}"/>
              </a:ext>
            </a:extLst>
          </p:cNvPr>
          <p:cNvSpPr txBox="1"/>
          <p:nvPr/>
        </p:nvSpPr>
        <p:spPr>
          <a:xfrm rot="16200000">
            <a:off x="7312672" y="3376727"/>
            <a:ext cx="6682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Right</a:t>
            </a:r>
          </a:p>
        </p:txBody>
      </p:sp>
    </p:spTree>
    <p:extLst>
      <p:ext uri="{BB962C8B-B14F-4D97-AF65-F5344CB8AC3E}">
        <p14:creationId xmlns:p14="http://schemas.microsoft.com/office/powerpoint/2010/main" val="3206676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70811F2-82AE-46F7-AB31-BE01963B5B34}"/>
              </a:ext>
            </a:extLst>
          </p:cNvPr>
          <p:cNvSpPr>
            <a:spLocks noGrp="1"/>
          </p:cNvSpPr>
          <p:nvPr>
            <p:ph type="title"/>
          </p:nvPr>
        </p:nvSpPr>
        <p:spPr>
          <a:xfrm>
            <a:off x="0" y="-31275"/>
            <a:ext cx="12035790" cy="880692"/>
          </a:xfrm>
        </p:spPr>
        <p:txBody>
          <a:bodyPr/>
          <a:lstStyle/>
          <a:p>
            <a:pPr algn="r"/>
            <a:r>
              <a:rPr lang="en-US" b="1">
                <a:solidFill>
                  <a:srgbClr val="00B0F0"/>
                </a:solidFill>
                <a:latin typeface="Arial Black" panose="020B0A04020102020204" pitchFamily="34" charset="0"/>
              </a:rPr>
              <a:t>Linked List</a:t>
            </a:r>
            <a:endParaRPr lang="en-US" dirty="0">
              <a:solidFill>
                <a:srgbClr val="00B0F0"/>
              </a:solidFill>
              <a:latin typeface="Arial Black" panose="020B0A04020102020204" pitchFamily="34" charset="0"/>
            </a:endParaRPr>
          </a:p>
        </p:txBody>
      </p:sp>
      <p:sp>
        <p:nvSpPr>
          <p:cNvPr id="4" name="TextBox 3">
            <a:extLst>
              <a:ext uri="{FF2B5EF4-FFF2-40B4-BE49-F238E27FC236}">
                <a16:creationId xmlns:a16="http://schemas.microsoft.com/office/drawing/2014/main" id="{03D0ED00-86D4-4282-B541-25BBD06DC46A}"/>
              </a:ext>
            </a:extLst>
          </p:cNvPr>
          <p:cNvSpPr txBox="1"/>
          <p:nvPr/>
        </p:nvSpPr>
        <p:spPr>
          <a:xfrm>
            <a:off x="1502246" y="85905"/>
            <a:ext cx="7809612" cy="646331"/>
          </a:xfrm>
          <a:prstGeom prst="rect">
            <a:avLst/>
          </a:prstGeom>
          <a:noFill/>
        </p:spPr>
        <p:txBody>
          <a:bodyPr wrap="square" rtlCol="0">
            <a:spAutoFit/>
          </a:bodyPr>
          <a:lstStyle/>
          <a:p>
            <a:pPr>
              <a:defRPr/>
            </a:pPr>
            <a:r>
              <a:rPr kumimoji="0" lang="en-US" sz="3600" b="1" i="0" u="none" strike="noStrike" kern="1200" cap="none" spc="0" normalizeH="0" baseline="0" noProof="0">
                <a:ln>
                  <a:noFill/>
                </a:ln>
                <a:solidFill>
                  <a:prstClr val="black"/>
                </a:solidFill>
                <a:effectLst/>
                <a:uLnTx/>
                <a:uFillTx/>
                <a:latin typeface="Calibri" panose="020F0502020204030204"/>
                <a:ea typeface="+mn-ea"/>
                <a:cs typeface="+mn-cs"/>
              </a:rPr>
              <a:t>Kekurangan &amp; </a:t>
            </a:r>
            <a:r>
              <a:rPr lang="en-US" sz="3600" b="1" i="0" u="none" strike="noStrike" baseline="0">
                <a:latin typeface="Arial" panose="020B0604020202020204" pitchFamily="34" charset="0"/>
                <a:cs typeface="Arial" panose="020B0604020202020204" pitchFamily="34" charset="0"/>
              </a:rPr>
              <a:t>Kelebihan:</a:t>
            </a:r>
          </a:p>
        </p:txBody>
      </p:sp>
      <p:sp>
        <p:nvSpPr>
          <p:cNvPr id="7" name="TextBox 6">
            <a:extLst>
              <a:ext uri="{FF2B5EF4-FFF2-40B4-BE49-F238E27FC236}">
                <a16:creationId xmlns:a16="http://schemas.microsoft.com/office/drawing/2014/main" id="{93F8A0AD-75CC-4381-8224-487F3D232E4F}"/>
              </a:ext>
            </a:extLst>
          </p:cNvPr>
          <p:cNvSpPr txBox="1"/>
          <p:nvPr/>
        </p:nvSpPr>
        <p:spPr>
          <a:xfrm>
            <a:off x="1317171" y="1190490"/>
            <a:ext cx="8215449" cy="1384995"/>
          </a:xfrm>
          <a:prstGeom prst="rect">
            <a:avLst/>
          </a:prstGeom>
          <a:noFill/>
        </p:spPr>
        <p:txBody>
          <a:bodyPr wrap="square">
            <a:spAutoFit/>
          </a:bodyPr>
          <a:lstStyle/>
          <a:p>
            <a:pPr algn="just"/>
            <a:r>
              <a:rPr lang="en-US" sz="2400" b="1" i="0" u="none" strike="noStrike" baseline="0">
                <a:latin typeface="Arial" panose="020B0604020202020204" pitchFamily="34" charset="0"/>
                <a:cs typeface="Arial" panose="020B0604020202020204" pitchFamily="34" charset="0"/>
              </a:rPr>
              <a:t>Kekurangan:</a:t>
            </a:r>
          </a:p>
          <a:p>
            <a:pPr marL="342900" indent="-342900" algn="just">
              <a:buFont typeface="Wingdings" panose="05000000000000000000" pitchFamily="2" charset="2"/>
              <a:buChar char="Ø"/>
            </a:pPr>
            <a:r>
              <a:rPr lang="en-US" sz="2000" b="0" i="0" u="none" strike="noStrike" baseline="0">
                <a:latin typeface="Arial" panose="020B0604020202020204" pitchFamily="34" charset="0"/>
                <a:cs typeface="Arial" panose="020B0604020202020204" pitchFamily="34" charset="0"/>
              </a:rPr>
              <a:t>Diperlukan ruang tambahan untuk menyatakan tempat field pointer.</a:t>
            </a:r>
          </a:p>
          <a:p>
            <a:pPr marL="342900" indent="-342900" algn="just">
              <a:buFont typeface="Wingdings" panose="05000000000000000000" pitchFamily="2" charset="2"/>
              <a:buChar char="Ø"/>
            </a:pPr>
            <a:r>
              <a:rPr lang="en-US" sz="2000" b="0" i="0" u="none" strike="noStrike" baseline="0">
                <a:latin typeface="Arial" panose="020B0604020202020204" pitchFamily="34" charset="0"/>
                <a:cs typeface="Arial" panose="020B0604020202020204" pitchFamily="34" charset="0"/>
              </a:rPr>
              <a:t>Diperlukan waktu yang lebih banyak untuk mencari suatu Simpul/ Node dalam Linked List.</a:t>
            </a:r>
            <a:endParaRPr lang="en-US" sz="200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CF6B6021-9844-4360-98EE-4F8BDD19945C}"/>
              </a:ext>
            </a:extLst>
          </p:cNvPr>
          <p:cNvSpPr txBox="1"/>
          <p:nvPr/>
        </p:nvSpPr>
        <p:spPr>
          <a:xfrm>
            <a:off x="1317171" y="3040648"/>
            <a:ext cx="8124009" cy="1384995"/>
          </a:xfrm>
          <a:prstGeom prst="rect">
            <a:avLst/>
          </a:prstGeom>
          <a:noFill/>
        </p:spPr>
        <p:txBody>
          <a:bodyPr wrap="square">
            <a:spAutoFit/>
          </a:bodyPr>
          <a:lstStyle/>
          <a:p>
            <a:pPr algn="just"/>
            <a:r>
              <a:rPr lang="en-US" sz="2400" b="1" i="0" u="none" strike="noStrike" baseline="0">
                <a:latin typeface="Arial" panose="020B0604020202020204" pitchFamily="34" charset="0"/>
                <a:cs typeface="Arial" panose="020B0604020202020204" pitchFamily="34" charset="0"/>
              </a:rPr>
              <a:t>Kelebihan:</a:t>
            </a:r>
          </a:p>
          <a:p>
            <a:pPr marL="342900" indent="-342900" algn="just">
              <a:buFont typeface="Wingdings" panose="05000000000000000000" pitchFamily="2" charset="2"/>
              <a:buChar char="Ø"/>
            </a:pPr>
            <a:r>
              <a:rPr lang="en-US" sz="2000" b="0" i="0" u="none" strike="noStrike" baseline="0">
                <a:latin typeface="Arial" panose="020B0604020202020204" pitchFamily="34" charset="0"/>
                <a:cs typeface="Arial" panose="020B0604020202020204" pitchFamily="34" charset="0"/>
              </a:rPr>
              <a:t>Jenis data yang berbeda dapat dihubungkan (</a:t>
            </a:r>
            <a:r>
              <a:rPr lang="en-US" sz="2000" b="0" i="1" u="none" strike="noStrike" baseline="0">
                <a:latin typeface="Arial" panose="020B0604020202020204" pitchFamily="34" charset="0"/>
                <a:cs typeface="Arial" panose="020B0604020202020204" pitchFamily="34" charset="0"/>
              </a:rPr>
              <a:t>Link</a:t>
            </a:r>
            <a:r>
              <a:rPr lang="en-US" sz="2000" b="0" i="0" u="none" strike="noStrike" baseline="0">
                <a:latin typeface="Arial" panose="020B0604020202020204" pitchFamily="34" charset="0"/>
                <a:cs typeface="Arial" panose="020B0604020202020204" pitchFamily="34" charset="0"/>
              </a:rPr>
              <a:t>).</a:t>
            </a:r>
          </a:p>
          <a:p>
            <a:pPr marL="342900" indent="-342900" algn="just">
              <a:buFont typeface="Wingdings" panose="05000000000000000000" pitchFamily="2" charset="2"/>
              <a:buChar char="Ø"/>
            </a:pPr>
            <a:r>
              <a:rPr lang="en-US" sz="2000" b="0" i="0" u="none" strike="noStrike" baseline="0">
                <a:latin typeface="Arial" panose="020B0604020202020204" pitchFamily="34" charset="0"/>
                <a:cs typeface="Arial" panose="020B0604020202020204" pitchFamily="34" charset="0"/>
              </a:rPr>
              <a:t>Operasi Remove atau Insert dilakukan hanya dengan mengubah pointer nya saja.</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1520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0ED00-86D4-4282-B541-25BBD06DC46A}"/>
              </a:ext>
            </a:extLst>
          </p:cNvPr>
          <p:cNvSpPr txBox="1"/>
          <p:nvPr/>
        </p:nvSpPr>
        <p:spPr>
          <a:xfrm>
            <a:off x="459921" y="969407"/>
            <a:ext cx="780961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Bauhaus 93" panose="04030905020B02020C02" pitchFamily="82" charset="0"/>
                <a:ea typeface="+mn-ea"/>
                <a:cs typeface="+mn-cs"/>
              </a:rPr>
              <a:t>KUNJUNGAN LINKED LIST</a:t>
            </a:r>
          </a:p>
        </p:txBody>
      </p:sp>
      <p:sp>
        <p:nvSpPr>
          <p:cNvPr id="9" name="TextBox 8">
            <a:extLst>
              <a:ext uri="{FF2B5EF4-FFF2-40B4-BE49-F238E27FC236}">
                <a16:creationId xmlns:a16="http://schemas.microsoft.com/office/drawing/2014/main" id="{E96B1F86-8E2D-4B7A-9897-43724B759B17}"/>
              </a:ext>
            </a:extLst>
          </p:cNvPr>
          <p:cNvSpPr txBox="1"/>
          <p:nvPr/>
        </p:nvSpPr>
        <p:spPr>
          <a:xfrm>
            <a:off x="459921" y="1615738"/>
            <a:ext cx="11477898" cy="1569660"/>
          </a:xfrm>
          <a:prstGeom prst="rect">
            <a:avLst/>
          </a:prstGeom>
          <a:noFill/>
        </p:spPr>
        <p:txBody>
          <a:bodyPr wrap="square">
            <a:spAutoFit/>
          </a:bodyPr>
          <a:lstStyle/>
          <a:p>
            <a:pPr marL="0" marR="0" algn="just">
              <a:spcBef>
                <a:spcPts val="0"/>
              </a:spcBef>
              <a:spcAft>
                <a:spcPts val="0"/>
              </a:spcAft>
            </a:pPr>
            <a:r>
              <a:rPr lang="en-US" sz="2400">
                <a:effectLst/>
                <a:ea typeface="Times New Roman" panose="02020603050405020304" pitchFamily="18" charset="0"/>
                <a:cs typeface="Arial" panose="020B0604020202020204" pitchFamily="34" charset="0"/>
              </a:rPr>
              <a:t>Traversal atau kunjungan simpul list sesuai urutan untuk memproses setiap simpul.</a:t>
            </a:r>
          </a:p>
          <a:p>
            <a:pPr marL="0" marR="0" algn="just">
              <a:spcBef>
                <a:spcPts val="0"/>
              </a:spcBef>
              <a:spcAft>
                <a:spcPts val="0"/>
              </a:spcAft>
            </a:pPr>
            <a:r>
              <a:rPr lang="en-US" sz="2400">
                <a:effectLst/>
                <a:ea typeface="Times New Roman" panose="02020603050405020304" pitchFamily="18" charset="0"/>
                <a:cs typeface="Arial" panose="020B0604020202020204" pitchFamily="34" charset="0"/>
              </a:rPr>
              <a:t>Algoritma traversal, menggunakan variabel PTR (pointer) untuk menunjuk simpul yang sedang di proses saat ini.</a:t>
            </a:r>
          </a:p>
          <a:p>
            <a:pPr marL="0" marR="0" algn="just">
              <a:spcBef>
                <a:spcPts val="0"/>
              </a:spcBef>
              <a:spcAft>
                <a:spcPts val="0"/>
              </a:spcAft>
            </a:pPr>
            <a:r>
              <a:rPr lang="en-US" sz="2400">
                <a:effectLst/>
                <a:ea typeface="Times New Roman" panose="02020603050405020304" pitchFamily="18" charset="0"/>
                <a:cs typeface="Arial" panose="020B0604020202020204" pitchFamily="34" charset="0"/>
              </a:rPr>
              <a:t>Statement </a:t>
            </a:r>
            <a:r>
              <a:rPr lang="en-US" sz="2400" b="1">
                <a:effectLst/>
                <a:ea typeface="Times New Roman" panose="02020603050405020304" pitchFamily="18" charset="0"/>
                <a:cs typeface="Arial" panose="020B0604020202020204" pitchFamily="34" charset="0"/>
              </a:rPr>
              <a:t>PTR := LINK(PTR)</a:t>
            </a:r>
            <a:r>
              <a:rPr lang="en-US" sz="2400">
                <a:effectLst/>
                <a:ea typeface="Times New Roman" panose="02020603050405020304" pitchFamily="18" charset="0"/>
                <a:cs typeface="Arial" panose="020B0604020202020204" pitchFamily="34" charset="0"/>
              </a:rPr>
              <a:t> </a:t>
            </a:r>
            <a:r>
              <a:rPr lang="en-US" sz="2400">
                <a:effectLst/>
                <a:ea typeface="Times New Roman" panose="02020603050405020304" pitchFamily="18" charset="0"/>
                <a:cs typeface="Arial" panose="020B0604020202020204" pitchFamily="34" charset="0"/>
                <a:sym typeface="Wingdings" panose="05000000000000000000" pitchFamily="2" charset="2"/>
              </a:rPr>
              <a:t> </a:t>
            </a:r>
            <a:r>
              <a:rPr lang="en-US" sz="2400">
                <a:effectLst/>
                <a:ea typeface="Times New Roman" panose="02020603050405020304" pitchFamily="18" charset="0"/>
                <a:cs typeface="Arial" panose="020B0604020202020204" pitchFamily="34" charset="0"/>
              </a:rPr>
              <a:t>akan menggerakkan pointer ke simpul berikutnya</a:t>
            </a:r>
            <a:r>
              <a:rPr lang="en-US" sz="2400">
                <a:effectLst/>
                <a:latin typeface="Arial" panose="020B0604020202020204" pitchFamily="34" charset="0"/>
                <a:ea typeface="Times New Roman" panose="02020603050405020304" pitchFamily="18" charset="0"/>
                <a:cs typeface="Arial" panose="020B0604020202020204" pitchFamily="34" charset="0"/>
              </a:rPr>
              <a:t>.</a:t>
            </a:r>
            <a:endParaRPr lang="en-US" sz="240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02AC9C05-0A29-45F7-B979-FF1EE9057AD2}"/>
              </a:ext>
            </a:extLst>
          </p:cNvPr>
          <p:cNvSpPr txBox="1"/>
          <p:nvPr/>
        </p:nvSpPr>
        <p:spPr>
          <a:xfrm>
            <a:off x="1107078" y="3489723"/>
            <a:ext cx="8677002" cy="2308324"/>
          </a:xfrm>
          <a:prstGeom prst="rect">
            <a:avLst/>
          </a:prstGeom>
          <a:solidFill>
            <a:schemeClr val="accent4">
              <a:lumMod val="20000"/>
              <a:lumOff val="80000"/>
            </a:schemeClr>
          </a:solidFill>
        </p:spPr>
        <p:txBody>
          <a:bodyPr wrap="square">
            <a:spAutoFit/>
          </a:bodyPr>
          <a:lstStyle/>
          <a:p>
            <a:pPr marL="0" marR="0" algn="just">
              <a:spcBef>
                <a:spcPts val="0"/>
              </a:spcBef>
              <a:spcAft>
                <a:spcPts val="0"/>
              </a:spcAft>
            </a:pPr>
            <a:r>
              <a:rPr lang="en-US" sz="2400">
                <a:effectLst/>
                <a:latin typeface="Courier New" panose="02070309020205020404" pitchFamily="49" charset="0"/>
                <a:ea typeface="Times New Roman" panose="02020603050405020304" pitchFamily="18" charset="0"/>
                <a:cs typeface="Courier New" panose="02070309020205020404" pitchFamily="49" charset="0"/>
              </a:rPr>
              <a:t> </a:t>
            </a:r>
            <a:r>
              <a:rPr lang="en-US" sz="2400" b="1">
                <a:effectLst/>
                <a:latin typeface="Courier New" panose="02070309020205020404" pitchFamily="49" charset="0"/>
                <a:cs typeface="Courier New" panose="02070309020205020404" pitchFamily="49" charset="0"/>
              </a:rPr>
              <a:t>Algoritma:</a:t>
            </a:r>
          </a:p>
          <a:p>
            <a:pPr marL="342900" marR="0" lvl="0" indent="-342900" algn="just">
              <a:spcBef>
                <a:spcPts val="0"/>
              </a:spcBef>
              <a:spcAft>
                <a:spcPts val="0"/>
              </a:spcAft>
              <a:buFont typeface="+mj-lt"/>
              <a:buAutoNum type="arabicPeriod"/>
              <a:tabLst>
                <a:tab pos="228600" algn="l"/>
              </a:tabLst>
            </a:pPr>
            <a:r>
              <a:rPr lang="en-US" sz="2400">
                <a:effectLst/>
                <a:latin typeface="Courier New" panose="02070309020205020404" pitchFamily="49" charset="0"/>
                <a:ea typeface="Times New Roman" panose="02020603050405020304" pitchFamily="18" charset="0"/>
                <a:cs typeface="Courier New" panose="02070309020205020404" pitchFamily="49" charset="0"/>
              </a:rPr>
              <a:t>PTR := START.</a:t>
            </a:r>
          </a:p>
          <a:p>
            <a:pPr marL="342900" marR="0" lvl="0" indent="-342900" algn="just">
              <a:spcBef>
                <a:spcPts val="0"/>
              </a:spcBef>
              <a:spcAft>
                <a:spcPts val="0"/>
              </a:spcAft>
              <a:buFont typeface="+mj-lt"/>
              <a:buAutoNum type="arabicPeriod"/>
              <a:tabLst>
                <a:tab pos="228600" algn="l"/>
              </a:tabLst>
            </a:pPr>
            <a:r>
              <a:rPr lang="en-US" sz="2400">
                <a:effectLst/>
                <a:latin typeface="Courier New" panose="02070309020205020404" pitchFamily="49" charset="0"/>
                <a:ea typeface="Times New Roman" panose="02020603050405020304" pitchFamily="18" charset="0"/>
                <a:cs typeface="Courier New" panose="02070309020205020404" pitchFamily="49" charset="0"/>
              </a:rPr>
              <a:t>Kerjakan Langkah 3&amp;4 dalam hal PTR &lt;&gt; NULL :</a:t>
            </a:r>
          </a:p>
          <a:p>
            <a:pPr marL="342900" marR="0" lvl="0" indent="-342900" algn="just">
              <a:spcBef>
                <a:spcPts val="0"/>
              </a:spcBef>
              <a:spcAft>
                <a:spcPts val="0"/>
              </a:spcAft>
              <a:buFont typeface="+mj-lt"/>
              <a:buAutoNum type="arabicPeriod"/>
              <a:tabLst>
                <a:tab pos="457200" algn="l"/>
              </a:tabLst>
            </a:pPr>
            <a:r>
              <a:rPr lang="en-US" sz="2400">
                <a:effectLst/>
                <a:latin typeface="Courier New" panose="02070309020205020404" pitchFamily="49" charset="0"/>
                <a:ea typeface="Times New Roman" panose="02020603050405020304" pitchFamily="18" charset="0"/>
                <a:cs typeface="Courier New" panose="02070309020205020404" pitchFamily="49" charset="0"/>
              </a:rPr>
              <a:t>Proses INFO(PTR).</a:t>
            </a:r>
          </a:p>
          <a:p>
            <a:pPr marL="342900" marR="0" lvl="0" indent="-342900" algn="just">
              <a:spcBef>
                <a:spcPts val="0"/>
              </a:spcBef>
              <a:spcAft>
                <a:spcPts val="0"/>
              </a:spcAft>
              <a:buFont typeface="+mj-lt"/>
              <a:buAutoNum type="arabicPeriod"/>
              <a:tabLst>
                <a:tab pos="457200" algn="l"/>
              </a:tabLst>
            </a:pPr>
            <a:r>
              <a:rPr lang="en-US" sz="2400">
                <a:effectLst/>
                <a:latin typeface="Courier New" panose="02070309020205020404" pitchFamily="49" charset="0"/>
                <a:ea typeface="Times New Roman" panose="02020603050405020304" pitchFamily="18" charset="0"/>
                <a:cs typeface="Courier New" panose="02070309020205020404" pitchFamily="49" charset="0"/>
              </a:rPr>
              <a:t>PTR := LINK(PTR).</a:t>
            </a:r>
          </a:p>
          <a:p>
            <a:pPr marL="342900" marR="0" lvl="0" indent="-342900" algn="just">
              <a:spcBef>
                <a:spcPts val="0"/>
              </a:spcBef>
              <a:spcAft>
                <a:spcPts val="0"/>
              </a:spcAft>
              <a:buFont typeface="+mj-lt"/>
              <a:buAutoNum type="arabicPeriod"/>
              <a:tabLst>
                <a:tab pos="228600" algn="l"/>
              </a:tabLst>
            </a:pPr>
            <a:r>
              <a:rPr lang="en-US" sz="2400">
                <a:effectLst/>
                <a:latin typeface="Courier New" panose="02070309020205020404" pitchFamily="49" charset="0"/>
                <a:ea typeface="Times New Roman" panose="02020603050405020304" pitchFamily="18" charset="0"/>
                <a:cs typeface="Courier New" panose="02070309020205020404" pitchFamily="49" charset="0"/>
              </a:rPr>
              <a:t>EXIT.</a:t>
            </a:r>
          </a:p>
        </p:txBody>
      </p:sp>
    </p:spTree>
    <p:extLst>
      <p:ext uri="{BB962C8B-B14F-4D97-AF65-F5344CB8AC3E}">
        <p14:creationId xmlns:p14="http://schemas.microsoft.com/office/powerpoint/2010/main" val="4199082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0ED00-86D4-4282-B541-25BBD06DC46A}"/>
              </a:ext>
            </a:extLst>
          </p:cNvPr>
          <p:cNvSpPr txBox="1"/>
          <p:nvPr/>
        </p:nvSpPr>
        <p:spPr>
          <a:xfrm>
            <a:off x="321944" y="840412"/>
            <a:ext cx="7809612" cy="646331"/>
          </a:xfrm>
          <a:prstGeom prst="rect">
            <a:avLst/>
          </a:prstGeom>
          <a:noFill/>
        </p:spPr>
        <p:txBody>
          <a:bodyPr wrap="square" rtlCol="0">
            <a:spAutoFit/>
          </a:bodyPr>
          <a:lstStyle/>
          <a:p>
            <a:pPr lvl="0">
              <a:defRPr/>
            </a:pPr>
            <a:r>
              <a:rPr kumimoji="0" lang="en-US" sz="3600" b="0" i="0" u="none" strike="noStrike" kern="1200" cap="none" spc="0" normalizeH="0" baseline="0" noProof="0">
                <a:ln>
                  <a:noFill/>
                </a:ln>
                <a:solidFill>
                  <a:prstClr val="black"/>
                </a:solidFill>
                <a:effectLst/>
                <a:uLnTx/>
                <a:uFillTx/>
                <a:latin typeface="Bauhaus 93" panose="04030905020B02020C02" pitchFamily="82" charset="0"/>
                <a:ea typeface="+mn-ea"/>
                <a:cs typeface="+mn-cs"/>
              </a:rPr>
              <a:t>KUNJUNGAN LINKED </a:t>
            </a:r>
            <a:r>
              <a:rPr lang="en-US" sz="3600">
                <a:solidFill>
                  <a:prstClr val="black"/>
                </a:solidFill>
                <a:latin typeface="Bauhaus 93" panose="04030905020B02020C02" pitchFamily="82" charset="0"/>
              </a:rPr>
              <a:t>LIST(lanjut.)</a:t>
            </a:r>
            <a:endParaRPr kumimoji="0" lang="en-US" sz="3600" b="0" i="0" u="none" strike="noStrike" kern="1200" cap="none" spc="0" normalizeH="0" baseline="0" noProof="0">
              <a:ln>
                <a:noFill/>
              </a:ln>
              <a:solidFill>
                <a:prstClr val="black"/>
              </a:solidFill>
              <a:effectLst/>
              <a:uLnTx/>
              <a:uFillTx/>
              <a:latin typeface="Bauhaus 93" panose="04030905020B02020C02" pitchFamily="82" charset="0"/>
              <a:ea typeface="+mn-ea"/>
              <a:cs typeface="+mn-cs"/>
            </a:endParaRPr>
          </a:p>
        </p:txBody>
      </p:sp>
      <p:sp>
        <p:nvSpPr>
          <p:cNvPr id="10" name="TextBox 9">
            <a:extLst>
              <a:ext uri="{FF2B5EF4-FFF2-40B4-BE49-F238E27FC236}">
                <a16:creationId xmlns:a16="http://schemas.microsoft.com/office/drawing/2014/main" id="{80E420B8-F331-4AED-BA81-81D926FEBEDD}"/>
              </a:ext>
            </a:extLst>
          </p:cNvPr>
          <p:cNvSpPr txBox="1"/>
          <p:nvPr/>
        </p:nvSpPr>
        <p:spPr>
          <a:xfrm>
            <a:off x="321944" y="4779952"/>
            <a:ext cx="10719436" cy="1631216"/>
          </a:xfrm>
          <a:prstGeom prst="rect">
            <a:avLst/>
          </a:prstGeom>
          <a:noFill/>
        </p:spPr>
        <p:txBody>
          <a:bodyPr wrap="square">
            <a:spAutoFit/>
          </a:bodyPr>
          <a:lstStyle/>
          <a:p>
            <a:pPr marL="0" marR="0" algn="just">
              <a:spcBef>
                <a:spcPts val="0"/>
              </a:spcBef>
              <a:spcAft>
                <a:spcPts val="0"/>
              </a:spcAft>
            </a:pPr>
            <a:r>
              <a:rPr lang="en-US" sz="2000">
                <a:effectLst/>
                <a:latin typeface="Arial" panose="020B0604020202020204" pitchFamily="34" charset="0"/>
                <a:ea typeface="Times New Roman" panose="02020603050405020304" pitchFamily="18" charset="0"/>
                <a:cs typeface="Arial" panose="020B0604020202020204" pitchFamily="34" charset="0"/>
              </a:rPr>
              <a:t>Penjelasan Algoritma: kita awali dengan memberi nilai kepada PTR, sama dengan START. Kita proses INFO(PTR), yakni informasi pada simpul pertama dalam List. Selanjutnya PTR diperbaharui melalui statement PTR := LINK(PTR). Sekarang proses INFO(PTR), yakni informasi pada simpul kedua. Demikian seterusnya sampai nilai PTR = NULL, akhir dari traversal.</a:t>
            </a:r>
          </a:p>
        </p:txBody>
      </p:sp>
      <p:sp>
        <p:nvSpPr>
          <p:cNvPr id="6" name="TextBox 5">
            <a:extLst>
              <a:ext uri="{FF2B5EF4-FFF2-40B4-BE49-F238E27FC236}">
                <a16:creationId xmlns:a16="http://schemas.microsoft.com/office/drawing/2014/main" id="{0857F7E3-A8E5-442E-984C-244CC59EC945}"/>
              </a:ext>
            </a:extLst>
          </p:cNvPr>
          <p:cNvSpPr txBox="1"/>
          <p:nvPr/>
        </p:nvSpPr>
        <p:spPr>
          <a:xfrm>
            <a:off x="321944" y="1785828"/>
            <a:ext cx="8677002" cy="2308324"/>
          </a:xfrm>
          <a:prstGeom prst="rect">
            <a:avLst/>
          </a:prstGeom>
          <a:solidFill>
            <a:schemeClr val="accent4">
              <a:lumMod val="20000"/>
              <a:lumOff val="80000"/>
            </a:schemeClr>
          </a:solidFill>
        </p:spPr>
        <p:txBody>
          <a:bodyPr wrap="square">
            <a:spAutoFit/>
          </a:bodyPr>
          <a:lstStyle/>
          <a:p>
            <a:pPr marL="0" marR="0" algn="just">
              <a:spcBef>
                <a:spcPts val="0"/>
              </a:spcBef>
              <a:spcAft>
                <a:spcPts val="0"/>
              </a:spcAft>
            </a:pPr>
            <a:r>
              <a:rPr lang="en-US" sz="2400">
                <a:effectLst/>
                <a:latin typeface="Courier New" panose="02070309020205020404" pitchFamily="49" charset="0"/>
                <a:ea typeface="Times New Roman" panose="02020603050405020304" pitchFamily="18" charset="0"/>
                <a:cs typeface="Courier New" panose="02070309020205020404" pitchFamily="49" charset="0"/>
              </a:rPr>
              <a:t> </a:t>
            </a:r>
            <a:r>
              <a:rPr lang="en-US" sz="2400" b="1">
                <a:effectLst/>
                <a:latin typeface="Courier New" panose="02070309020205020404" pitchFamily="49" charset="0"/>
                <a:cs typeface="Courier New" panose="02070309020205020404" pitchFamily="49" charset="0"/>
              </a:rPr>
              <a:t>Algoritma:</a:t>
            </a:r>
          </a:p>
          <a:p>
            <a:pPr marL="342900" marR="0" lvl="0" indent="-342900" algn="just">
              <a:spcBef>
                <a:spcPts val="0"/>
              </a:spcBef>
              <a:spcAft>
                <a:spcPts val="0"/>
              </a:spcAft>
              <a:buFont typeface="+mj-lt"/>
              <a:buAutoNum type="arabicPeriod"/>
              <a:tabLst>
                <a:tab pos="228600" algn="l"/>
              </a:tabLst>
            </a:pPr>
            <a:r>
              <a:rPr lang="en-US" sz="2400">
                <a:effectLst/>
                <a:latin typeface="Courier New" panose="02070309020205020404" pitchFamily="49" charset="0"/>
                <a:ea typeface="Times New Roman" panose="02020603050405020304" pitchFamily="18" charset="0"/>
                <a:cs typeface="Courier New" panose="02070309020205020404" pitchFamily="49" charset="0"/>
              </a:rPr>
              <a:t>PTR := START.</a:t>
            </a:r>
          </a:p>
          <a:p>
            <a:pPr marL="342900" marR="0" lvl="0" indent="-342900" algn="just">
              <a:spcBef>
                <a:spcPts val="0"/>
              </a:spcBef>
              <a:spcAft>
                <a:spcPts val="0"/>
              </a:spcAft>
              <a:buFont typeface="+mj-lt"/>
              <a:buAutoNum type="arabicPeriod"/>
              <a:tabLst>
                <a:tab pos="228600" algn="l"/>
              </a:tabLst>
            </a:pPr>
            <a:r>
              <a:rPr lang="en-US" sz="2400">
                <a:effectLst/>
                <a:latin typeface="Courier New" panose="02070309020205020404" pitchFamily="49" charset="0"/>
                <a:ea typeface="Times New Roman" panose="02020603050405020304" pitchFamily="18" charset="0"/>
                <a:cs typeface="Courier New" panose="02070309020205020404" pitchFamily="49" charset="0"/>
              </a:rPr>
              <a:t>Kerjakan Langkah 3&amp;4 dalam hal PTR &lt;&gt; NULL :</a:t>
            </a:r>
          </a:p>
          <a:p>
            <a:pPr marL="342900" marR="0" lvl="0" indent="-342900" algn="just">
              <a:spcBef>
                <a:spcPts val="0"/>
              </a:spcBef>
              <a:spcAft>
                <a:spcPts val="0"/>
              </a:spcAft>
              <a:buFont typeface="+mj-lt"/>
              <a:buAutoNum type="arabicPeriod"/>
              <a:tabLst>
                <a:tab pos="457200" algn="l"/>
              </a:tabLst>
            </a:pPr>
            <a:r>
              <a:rPr lang="en-US" sz="2400">
                <a:effectLst/>
                <a:latin typeface="Courier New" panose="02070309020205020404" pitchFamily="49" charset="0"/>
                <a:ea typeface="Times New Roman" panose="02020603050405020304" pitchFamily="18" charset="0"/>
                <a:cs typeface="Courier New" panose="02070309020205020404" pitchFamily="49" charset="0"/>
              </a:rPr>
              <a:t>Proses INFO(PTR).</a:t>
            </a:r>
          </a:p>
          <a:p>
            <a:pPr marL="342900" marR="0" lvl="0" indent="-342900" algn="just">
              <a:spcBef>
                <a:spcPts val="0"/>
              </a:spcBef>
              <a:spcAft>
                <a:spcPts val="0"/>
              </a:spcAft>
              <a:buFont typeface="+mj-lt"/>
              <a:buAutoNum type="arabicPeriod"/>
              <a:tabLst>
                <a:tab pos="457200" algn="l"/>
              </a:tabLst>
            </a:pPr>
            <a:r>
              <a:rPr lang="en-US" sz="2400">
                <a:effectLst/>
                <a:latin typeface="Courier New" panose="02070309020205020404" pitchFamily="49" charset="0"/>
                <a:ea typeface="Times New Roman" panose="02020603050405020304" pitchFamily="18" charset="0"/>
                <a:cs typeface="Courier New" panose="02070309020205020404" pitchFamily="49" charset="0"/>
              </a:rPr>
              <a:t>PTR := LINK(PTR).</a:t>
            </a:r>
          </a:p>
          <a:p>
            <a:pPr marL="342900" marR="0" lvl="0" indent="-342900" algn="just">
              <a:spcBef>
                <a:spcPts val="0"/>
              </a:spcBef>
              <a:spcAft>
                <a:spcPts val="0"/>
              </a:spcAft>
              <a:buFont typeface="+mj-lt"/>
              <a:buAutoNum type="arabicPeriod"/>
              <a:tabLst>
                <a:tab pos="228600" algn="l"/>
              </a:tabLst>
            </a:pPr>
            <a:r>
              <a:rPr lang="en-US" sz="2400">
                <a:effectLst/>
                <a:latin typeface="Courier New" panose="02070309020205020404" pitchFamily="49" charset="0"/>
                <a:ea typeface="Times New Roman" panose="02020603050405020304" pitchFamily="18" charset="0"/>
                <a:cs typeface="Courier New" panose="02070309020205020404" pitchFamily="49" charset="0"/>
              </a:rPr>
              <a:t>EXIT.</a:t>
            </a:r>
          </a:p>
        </p:txBody>
      </p:sp>
    </p:spTree>
    <p:extLst>
      <p:ext uri="{BB962C8B-B14F-4D97-AF65-F5344CB8AC3E}">
        <p14:creationId xmlns:p14="http://schemas.microsoft.com/office/powerpoint/2010/main" val="321257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10"/>
                                        </p:tgtEl>
                                        <p:attrNameLst>
                                          <p:attrName>style.opacity</p:attrName>
                                        </p:attrNameLst>
                                      </p:cBhvr>
                                      <p:to>
                                        <p:strVal val="0.5"/>
                                      </p:to>
                                    </p:set>
                                    <p:animEffect filter="image" prLst="opacity: 0.5">
                                      <p:cBhvr rctx="IE">
                                        <p:cTn id="7" dur="indefinite"/>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0ED00-86D4-4282-B541-25BBD06DC46A}"/>
              </a:ext>
            </a:extLst>
          </p:cNvPr>
          <p:cNvSpPr txBox="1"/>
          <p:nvPr/>
        </p:nvSpPr>
        <p:spPr>
          <a:xfrm>
            <a:off x="484976" y="896384"/>
            <a:ext cx="780961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Bauhaus 93" panose="04030905020B02020C02" pitchFamily="82" charset="0"/>
                <a:ea typeface="+mn-ea"/>
                <a:cs typeface="+mn-cs"/>
              </a:rPr>
              <a:t>PENCARIAN LINKED LIST</a:t>
            </a:r>
          </a:p>
        </p:txBody>
      </p:sp>
      <p:sp>
        <p:nvSpPr>
          <p:cNvPr id="5" name="TextBox 4">
            <a:extLst>
              <a:ext uri="{FF2B5EF4-FFF2-40B4-BE49-F238E27FC236}">
                <a16:creationId xmlns:a16="http://schemas.microsoft.com/office/drawing/2014/main" id="{F218D1F2-3330-42AA-B012-840C364D2BA4}"/>
              </a:ext>
            </a:extLst>
          </p:cNvPr>
          <p:cNvSpPr txBox="1"/>
          <p:nvPr/>
        </p:nvSpPr>
        <p:spPr>
          <a:xfrm>
            <a:off x="584729" y="1724320"/>
            <a:ext cx="10353306" cy="1015663"/>
          </a:xfrm>
          <a:prstGeom prst="rect">
            <a:avLst/>
          </a:prstGeom>
          <a:noFill/>
        </p:spPr>
        <p:txBody>
          <a:bodyPr wrap="square">
            <a:spAutoFit/>
          </a:bodyPr>
          <a:lstStyle/>
          <a:p>
            <a:pPr marL="228600" marR="0" indent="-228600" algn="just">
              <a:spcBef>
                <a:spcPts val="0"/>
              </a:spcBef>
              <a:spcAft>
                <a:spcPts val="0"/>
              </a:spcAft>
            </a:pPr>
            <a:r>
              <a:rPr lang="en-US" sz="2000" b="1">
                <a:latin typeface="Bahnschrift" panose="020B0502040204020203" pitchFamily="34" charset="0"/>
                <a:ea typeface="Times New Roman" panose="02020603050405020304" pitchFamily="18" charset="0"/>
                <a:cs typeface="Arial" panose="020B0604020202020204" pitchFamily="34" charset="0"/>
              </a:rPr>
              <a:t>I. </a:t>
            </a:r>
            <a:r>
              <a:rPr lang="en-US" sz="2000" b="1">
                <a:effectLst/>
                <a:latin typeface="Bahnschrift" panose="020B0502040204020203" pitchFamily="34" charset="0"/>
                <a:ea typeface="Times New Roman" panose="02020603050405020304" pitchFamily="18" charset="0"/>
                <a:cs typeface="Arial" panose="020B0604020202020204" pitchFamily="34" charset="0"/>
              </a:rPr>
              <a:t>CARI DALAM LIST ACAK (TIDAK TERURUT) : m</a:t>
            </a:r>
            <a:r>
              <a:rPr lang="en-US" sz="2000">
                <a:effectLst/>
                <a:latin typeface="Bahnschrift" panose="020B0502040204020203" pitchFamily="34" charset="0"/>
                <a:ea typeface="Times New Roman" panose="02020603050405020304" pitchFamily="18" charset="0"/>
                <a:cs typeface="Arial" panose="020B0604020202020204" pitchFamily="34" charset="0"/>
              </a:rPr>
              <a:t>elakukan Traversal Simpul list, sambil setiap kali memeriksa apakah informasi dalam simpul yang tengah dikunjungi tersebut sama dengan ITEM (data) yang dicari.</a:t>
            </a:r>
          </a:p>
        </p:txBody>
      </p:sp>
      <p:sp>
        <p:nvSpPr>
          <p:cNvPr id="7" name="TextBox 6">
            <a:extLst>
              <a:ext uri="{FF2B5EF4-FFF2-40B4-BE49-F238E27FC236}">
                <a16:creationId xmlns:a16="http://schemas.microsoft.com/office/drawing/2014/main" id="{151E00E0-FD89-46F2-8DE8-DE50E6B62807}"/>
              </a:ext>
            </a:extLst>
          </p:cNvPr>
          <p:cNvSpPr txBox="1"/>
          <p:nvPr/>
        </p:nvSpPr>
        <p:spPr>
          <a:xfrm>
            <a:off x="2505836" y="2921588"/>
            <a:ext cx="6872753" cy="3170099"/>
          </a:xfrm>
          <a:prstGeom prst="rect">
            <a:avLst/>
          </a:prstGeom>
          <a:solidFill>
            <a:schemeClr val="bg1">
              <a:lumMod val="95000"/>
            </a:schemeClr>
          </a:solidFill>
        </p:spPr>
        <p:txBody>
          <a:bodyPr wrap="square">
            <a:spAutoFit/>
          </a:bodyPr>
          <a:lstStyle/>
          <a:p>
            <a:pPr marL="0" marR="0">
              <a:spcBef>
                <a:spcPts val="0"/>
              </a:spcBef>
              <a:spcAft>
                <a:spcPts val="0"/>
              </a:spcAft>
            </a:pPr>
            <a:r>
              <a:rPr lang="en-US" sz="2000" b="1">
                <a:effectLst/>
                <a:latin typeface="Arial" panose="020B0604020202020204" pitchFamily="34" charset="0"/>
                <a:ea typeface="Times New Roman" panose="02020603050405020304" pitchFamily="18" charset="0"/>
                <a:cs typeface="Arial" panose="020B0604020202020204" pitchFamily="34" charset="0"/>
              </a:rPr>
              <a:t>Algoritma:</a:t>
            </a:r>
          </a:p>
          <a:p>
            <a:pPr marL="0" marR="0">
              <a:spcBef>
                <a:spcPts val="0"/>
              </a:spcBef>
              <a:spcAft>
                <a:spcPts val="0"/>
              </a:spcAft>
            </a:pPr>
            <a:r>
              <a:rPr lang="en-US" sz="2000" b="1">
                <a:effectLst/>
                <a:latin typeface="Arial" panose="020B0604020202020204" pitchFamily="34" charset="0"/>
                <a:ea typeface="Times New Roman" panose="02020603050405020304" pitchFamily="18" charset="0"/>
                <a:cs typeface="Arial" panose="020B0604020202020204" pitchFamily="34" charset="0"/>
              </a:rPr>
              <a:t>SEARCH(INFO, LINK, START, ITEM, LOC)</a:t>
            </a:r>
            <a:endParaRPr lang="en-US" sz="2000">
              <a:effectLst/>
              <a:latin typeface="Arial" panose="020B0604020202020204" pitchFamily="34" charset="0"/>
              <a:ea typeface="Times New Roman" panose="02020603050405020304" pitchFamily="18" charset="0"/>
              <a:cs typeface="Arial" panose="020B0604020202020204" pitchFamily="34" charset="0"/>
            </a:endParaRPr>
          </a:p>
          <a:p>
            <a:pPr marL="457200" marR="0" lvl="0" indent="-457200">
              <a:spcBef>
                <a:spcPts val="0"/>
              </a:spcBef>
              <a:spcAft>
                <a:spcPts val="0"/>
              </a:spcAft>
              <a:buFont typeface="+mj-lt"/>
              <a:buAutoNum type="arabicPeriod"/>
              <a:tabLst>
                <a:tab pos="228600" algn="l"/>
              </a:tabLst>
            </a:pPr>
            <a:r>
              <a:rPr lang="en-US" sz="2000">
                <a:effectLst/>
                <a:latin typeface="Arial" panose="020B0604020202020204" pitchFamily="34" charset="0"/>
                <a:ea typeface="Times New Roman" panose="02020603050405020304" pitchFamily="18" charset="0"/>
                <a:cs typeface="Arial" panose="020B0604020202020204" pitchFamily="34" charset="0"/>
              </a:rPr>
              <a:t>PTR := START.</a:t>
            </a:r>
          </a:p>
          <a:p>
            <a:pPr marL="457200" marR="0" lvl="0" indent="-457200">
              <a:spcBef>
                <a:spcPts val="0"/>
              </a:spcBef>
              <a:spcAft>
                <a:spcPts val="0"/>
              </a:spcAft>
              <a:buFont typeface="+mj-lt"/>
              <a:buAutoNum type="arabicPeriod"/>
              <a:tabLst>
                <a:tab pos="228600" algn="l"/>
              </a:tabLst>
            </a:pPr>
            <a:r>
              <a:rPr lang="en-US" sz="2000">
                <a:effectLst/>
                <a:latin typeface="Arial" panose="020B0604020202020204" pitchFamily="34" charset="0"/>
                <a:ea typeface="Times New Roman" panose="02020603050405020304" pitchFamily="18" charset="0"/>
                <a:cs typeface="Arial" panose="020B0604020202020204" pitchFamily="34" charset="0"/>
              </a:rPr>
              <a:t>Kerjakan langkah 3 dalam hal PTR &lt;&gt; NULL :</a:t>
            </a:r>
          </a:p>
          <a:p>
            <a:pPr marL="457200" marR="0" lvl="0" indent="-457200">
              <a:spcBef>
                <a:spcPts val="0"/>
              </a:spcBef>
              <a:spcAft>
                <a:spcPts val="0"/>
              </a:spcAft>
              <a:buFont typeface="+mj-lt"/>
              <a:buAutoNum type="arabicPeriod"/>
              <a:tabLst>
                <a:tab pos="457200" algn="l"/>
              </a:tabLst>
            </a:pPr>
            <a:r>
              <a:rPr lang="en-US" sz="2000">
                <a:effectLst/>
                <a:latin typeface="Arial" panose="020B0604020202020204" pitchFamily="34" charset="0"/>
                <a:ea typeface="Times New Roman" panose="02020603050405020304" pitchFamily="18" charset="0"/>
                <a:cs typeface="Arial" panose="020B0604020202020204" pitchFamily="34" charset="0"/>
              </a:rPr>
              <a:t>Jika INFO(PTR) = ITEM, maka :</a:t>
            </a:r>
          </a:p>
          <a:p>
            <a:pPr marL="1371600" lvl="1"/>
            <a:r>
              <a:rPr lang="en-US" sz="2000">
                <a:effectLst/>
                <a:latin typeface="Arial" panose="020B0604020202020204" pitchFamily="34" charset="0"/>
                <a:ea typeface="Times New Roman" panose="02020603050405020304" pitchFamily="18" charset="0"/>
                <a:cs typeface="Arial" panose="020B0604020202020204" pitchFamily="34" charset="0"/>
              </a:rPr>
              <a:t>LOC := PTR, exit.</a:t>
            </a:r>
          </a:p>
          <a:p>
            <a:pPr lvl="1"/>
            <a:r>
              <a:rPr lang="en-US" sz="2000">
                <a:effectLst/>
                <a:latin typeface="Arial" panose="020B0604020202020204" pitchFamily="34" charset="0"/>
                <a:ea typeface="Times New Roman" panose="02020603050405020304" pitchFamily="18" charset="0"/>
                <a:cs typeface="Arial" panose="020B0604020202020204" pitchFamily="34" charset="0"/>
              </a:rPr>
              <a:t>Bila tidak</a:t>
            </a:r>
          </a:p>
          <a:p>
            <a:pPr marL="1371600" lvl="1"/>
            <a:r>
              <a:rPr lang="en-US" sz="2000">
                <a:effectLst/>
                <a:latin typeface="Arial" panose="020B0604020202020204" pitchFamily="34" charset="0"/>
                <a:ea typeface="Times New Roman" panose="02020603050405020304" pitchFamily="18" charset="0"/>
                <a:cs typeface="Arial" panose="020B0604020202020204" pitchFamily="34" charset="0"/>
              </a:rPr>
              <a:t>PTR := LINK(PTR).</a:t>
            </a:r>
          </a:p>
          <a:p>
            <a:pPr marL="457200" marR="0" lvl="0" indent="-457200">
              <a:spcBef>
                <a:spcPts val="0"/>
              </a:spcBef>
              <a:spcAft>
                <a:spcPts val="0"/>
              </a:spcAft>
              <a:buFont typeface="+mj-lt"/>
              <a:buAutoNum type="arabicPeriod"/>
              <a:tabLst>
                <a:tab pos="228600" algn="l"/>
              </a:tabLst>
            </a:pPr>
            <a:r>
              <a:rPr lang="en-US" sz="2000">
                <a:effectLst/>
                <a:latin typeface="Arial" panose="020B0604020202020204" pitchFamily="34" charset="0"/>
                <a:ea typeface="Times New Roman" panose="02020603050405020304" pitchFamily="18" charset="0"/>
                <a:cs typeface="Arial" panose="020B0604020202020204" pitchFamily="34" charset="0"/>
              </a:rPr>
              <a:t>LOC := NULL. (Pencarian gagal)</a:t>
            </a:r>
          </a:p>
          <a:p>
            <a:pPr marL="457200" marR="0" lvl="0" indent="-457200">
              <a:spcBef>
                <a:spcPts val="0"/>
              </a:spcBef>
              <a:spcAft>
                <a:spcPts val="0"/>
              </a:spcAft>
              <a:buFont typeface="+mj-lt"/>
              <a:buAutoNum type="arabicPeriod"/>
              <a:tabLst>
                <a:tab pos="228600" algn="l"/>
              </a:tabLst>
            </a:pPr>
            <a:r>
              <a:rPr lang="en-US" sz="2000">
                <a:effectLst/>
                <a:latin typeface="Arial" panose="020B0604020202020204" pitchFamily="34" charset="0"/>
                <a:ea typeface="Times New Roman" panose="02020603050405020304" pitchFamily="18" charset="0"/>
                <a:cs typeface="Arial" panose="020B0604020202020204" pitchFamily="34" charset="0"/>
              </a:rPr>
              <a:t>Exit.</a:t>
            </a:r>
          </a:p>
        </p:txBody>
      </p:sp>
    </p:spTree>
    <p:extLst>
      <p:ext uri="{BB962C8B-B14F-4D97-AF65-F5344CB8AC3E}">
        <p14:creationId xmlns:p14="http://schemas.microsoft.com/office/powerpoint/2010/main" val="37369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0ED00-86D4-4282-B541-25BBD06DC46A}"/>
              </a:ext>
            </a:extLst>
          </p:cNvPr>
          <p:cNvSpPr txBox="1"/>
          <p:nvPr/>
        </p:nvSpPr>
        <p:spPr>
          <a:xfrm>
            <a:off x="142076" y="879243"/>
            <a:ext cx="780961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Bauhaus 93" panose="04030905020B02020C02" pitchFamily="82" charset="0"/>
                <a:ea typeface="+mn-ea"/>
                <a:cs typeface="+mn-cs"/>
              </a:rPr>
              <a:t>PENCARIAN LINKED LIST(lanjut.)</a:t>
            </a:r>
          </a:p>
        </p:txBody>
      </p:sp>
      <p:sp>
        <p:nvSpPr>
          <p:cNvPr id="3" name="TextBox 2">
            <a:extLst>
              <a:ext uri="{FF2B5EF4-FFF2-40B4-BE49-F238E27FC236}">
                <a16:creationId xmlns:a16="http://schemas.microsoft.com/office/drawing/2014/main" id="{53671E5D-75EC-4066-B066-6F65535EB085}"/>
              </a:ext>
            </a:extLst>
          </p:cNvPr>
          <p:cNvSpPr txBox="1"/>
          <p:nvPr/>
        </p:nvSpPr>
        <p:spPr>
          <a:xfrm>
            <a:off x="5886451" y="2585453"/>
            <a:ext cx="6086201" cy="2554545"/>
          </a:xfrm>
          <a:prstGeom prst="rect">
            <a:avLst/>
          </a:prstGeom>
          <a:noFill/>
        </p:spPr>
        <p:txBody>
          <a:bodyPr wrap="square">
            <a:spAutoFit/>
          </a:bodyPr>
          <a:lstStyle/>
          <a:p>
            <a:pPr marL="0" marR="0" algn="just">
              <a:spcBef>
                <a:spcPts val="0"/>
              </a:spcBef>
              <a:spcAft>
                <a:spcPts val="0"/>
              </a:spcAft>
            </a:pPr>
            <a:r>
              <a:rPr lang="en-US" sz="2000">
                <a:effectLst/>
                <a:latin typeface="Arial" panose="020B0604020202020204" pitchFamily="34" charset="0"/>
                <a:ea typeface="Times New Roman" panose="02020603050405020304" pitchFamily="18" charset="0"/>
                <a:cs typeface="Arial" panose="020B0604020202020204" pitchFamily="34" charset="0"/>
              </a:rPr>
              <a:t>Dalam algoritma ini diperlukan 2 buah pemeriksaan pada setiap putaran yaitu :</a:t>
            </a:r>
          </a:p>
          <a:p>
            <a:pPr marL="457200" marR="0" lvl="0" indent="-457200" algn="just">
              <a:spcBef>
                <a:spcPts val="0"/>
              </a:spcBef>
              <a:spcAft>
                <a:spcPts val="0"/>
              </a:spcAft>
              <a:buFont typeface="+mj-lt"/>
              <a:buAutoNum type="arabicPeriod"/>
              <a:tabLst>
                <a:tab pos="228600" algn="l"/>
              </a:tabLst>
            </a:pPr>
            <a:r>
              <a:rPr lang="en-US" sz="2000">
                <a:effectLst/>
                <a:latin typeface="Arial" panose="020B0604020202020204" pitchFamily="34" charset="0"/>
                <a:ea typeface="Times New Roman" panose="02020603050405020304" pitchFamily="18" charset="0"/>
                <a:cs typeface="Arial" panose="020B0604020202020204" pitchFamily="34" charset="0"/>
              </a:rPr>
              <a:t>Memeriksa apakah telah sampai pada akhir dari list, yakni dengan memeriksa apakah PTR = NULL.</a:t>
            </a:r>
          </a:p>
          <a:p>
            <a:pPr marL="457200" indent="-457200" algn="just">
              <a:buFont typeface="+mj-lt"/>
              <a:buAutoNum type="arabicPeriod"/>
            </a:pPr>
            <a:r>
              <a:rPr lang="en-US" sz="2000">
                <a:effectLst/>
                <a:latin typeface="Arial" panose="020B0604020202020204" pitchFamily="34" charset="0"/>
                <a:ea typeface="Times New Roman" panose="02020603050405020304" pitchFamily="18" charset="0"/>
                <a:cs typeface="Arial" panose="020B0604020202020204" pitchFamily="34" charset="0"/>
              </a:rPr>
              <a:t>Memeriksa apakah ITEM telah ditemukan lokasinya, yakni dengan memeriksa apakah INFO(PTR) = ITEM.</a:t>
            </a:r>
            <a:endParaRPr lang="en-US" sz="200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8AFD9C3-2890-4CDD-964B-0C8135B07CF6}"/>
              </a:ext>
            </a:extLst>
          </p:cNvPr>
          <p:cNvSpPr txBox="1"/>
          <p:nvPr/>
        </p:nvSpPr>
        <p:spPr>
          <a:xfrm>
            <a:off x="1" y="2585453"/>
            <a:ext cx="5886450" cy="3170099"/>
          </a:xfrm>
          <a:prstGeom prst="rect">
            <a:avLst/>
          </a:prstGeom>
          <a:solidFill>
            <a:schemeClr val="bg1">
              <a:lumMod val="95000"/>
            </a:schemeClr>
          </a:solidFill>
        </p:spPr>
        <p:txBody>
          <a:bodyPr wrap="square">
            <a:spAutoFit/>
          </a:bodyPr>
          <a:lstStyle/>
          <a:p>
            <a:pPr marL="0" marR="0">
              <a:spcBef>
                <a:spcPts val="0"/>
              </a:spcBef>
              <a:spcAft>
                <a:spcPts val="0"/>
              </a:spcAft>
            </a:pPr>
            <a:r>
              <a:rPr lang="en-US" sz="2000" b="1">
                <a:effectLst/>
                <a:latin typeface="Arial" panose="020B0604020202020204" pitchFamily="34" charset="0"/>
                <a:ea typeface="Times New Roman" panose="02020603050405020304" pitchFamily="18" charset="0"/>
                <a:cs typeface="Arial" panose="020B0604020202020204" pitchFamily="34" charset="0"/>
              </a:rPr>
              <a:t>Algoritma:</a:t>
            </a:r>
          </a:p>
          <a:p>
            <a:pPr marL="0" marR="0">
              <a:spcBef>
                <a:spcPts val="0"/>
              </a:spcBef>
              <a:spcAft>
                <a:spcPts val="0"/>
              </a:spcAft>
            </a:pPr>
            <a:r>
              <a:rPr lang="en-US" sz="2000" b="1">
                <a:effectLst/>
                <a:latin typeface="Arial" panose="020B0604020202020204" pitchFamily="34" charset="0"/>
                <a:ea typeface="Times New Roman" panose="02020603050405020304" pitchFamily="18" charset="0"/>
                <a:cs typeface="Arial" panose="020B0604020202020204" pitchFamily="34" charset="0"/>
              </a:rPr>
              <a:t>SEARCH(INFO, LINK, START, ITEM, LOC)</a:t>
            </a:r>
            <a:endParaRPr lang="en-US" sz="2000">
              <a:effectLst/>
              <a:latin typeface="Arial" panose="020B0604020202020204" pitchFamily="34" charset="0"/>
              <a:ea typeface="Times New Roman" panose="02020603050405020304" pitchFamily="18" charset="0"/>
              <a:cs typeface="Arial" panose="020B0604020202020204" pitchFamily="34" charset="0"/>
            </a:endParaRPr>
          </a:p>
          <a:p>
            <a:pPr marL="457200" marR="0" lvl="0" indent="-457200">
              <a:spcBef>
                <a:spcPts val="0"/>
              </a:spcBef>
              <a:spcAft>
                <a:spcPts val="0"/>
              </a:spcAft>
              <a:buFont typeface="+mj-lt"/>
              <a:buAutoNum type="arabicPeriod"/>
              <a:tabLst>
                <a:tab pos="228600" algn="l"/>
              </a:tabLst>
            </a:pPr>
            <a:r>
              <a:rPr lang="en-US" sz="2000">
                <a:effectLst/>
                <a:latin typeface="Arial" panose="020B0604020202020204" pitchFamily="34" charset="0"/>
                <a:ea typeface="Times New Roman" panose="02020603050405020304" pitchFamily="18" charset="0"/>
                <a:cs typeface="Arial" panose="020B0604020202020204" pitchFamily="34" charset="0"/>
              </a:rPr>
              <a:t>PTR := START.</a:t>
            </a:r>
          </a:p>
          <a:p>
            <a:pPr marL="457200" marR="0" lvl="0" indent="-457200">
              <a:spcBef>
                <a:spcPts val="0"/>
              </a:spcBef>
              <a:spcAft>
                <a:spcPts val="0"/>
              </a:spcAft>
              <a:buFont typeface="+mj-lt"/>
              <a:buAutoNum type="arabicPeriod"/>
              <a:tabLst>
                <a:tab pos="228600" algn="l"/>
              </a:tabLst>
            </a:pPr>
            <a:r>
              <a:rPr lang="en-US" sz="2000">
                <a:effectLst/>
                <a:latin typeface="Arial" panose="020B0604020202020204" pitchFamily="34" charset="0"/>
                <a:ea typeface="Times New Roman" panose="02020603050405020304" pitchFamily="18" charset="0"/>
                <a:cs typeface="Arial" panose="020B0604020202020204" pitchFamily="34" charset="0"/>
              </a:rPr>
              <a:t>Kerjakan langkah 3 dalam hal PTR &lt;&gt; NULL :</a:t>
            </a:r>
          </a:p>
          <a:p>
            <a:pPr marL="457200" marR="0" lvl="0" indent="-457200">
              <a:spcBef>
                <a:spcPts val="0"/>
              </a:spcBef>
              <a:spcAft>
                <a:spcPts val="0"/>
              </a:spcAft>
              <a:buFont typeface="+mj-lt"/>
              <a:buAutoNum type="arabicPeriod"/>
              <a:tabLst>
                <a:tab pos="457200" algn="l"/>
              </a:tabLst>
            </a:pPr>
            <a:r>
              <a:rPr lang="en-US" sz="2000">
                <a:effectLst/>
                <a:latin typeface="Arial" panose="020B0604020202020204" pitchFamily="34" charset="0"/>
                <a:ea typeface="Times New Roman" panose="02020603050405020304" pitchFamily="18" charset="0"/>
                <a:cs typeface="Arial" panose="020B0604020202020204" pitchFamily="34" charset="0"/>
              </a:rPr>
              <a:t>Jika INFO(PTR) = ITEM, maka :</a:t>
            </a:r>
          </a:p>
          <a:p>
            <a:pPr marL="1371600" lvl="1"/>
            <a:r>
              <a:rPr lang="en-US" sz="2000">
                <a:effectLst/>
                <a:latin typeface="Arial" panose="020B0604020202020204" pitchFamily="34" charset="0"/>
                <a:ea typeface="Times New Roman" panose="02020603050405020304" pitchFamily="18" charset="0"/>
                <a:cs typeface="Arial" panose="020B0604020202020204" pitchFamily="34" charset="0"/>
              </a:rPr>
              <a:t>LOC := PTR, exit.</a:t>
            </a:r>
          </a:p>
          <a:p>
            <a:pPr lvl="1"/>
            <a:r>
              <a:rPr lang="en-US" sz="2000">
                <a:effectLst/>
                <a:latin typeface="Arial" panose="020B0604020202020204" pitchFamily="34" charset="0"/>
                <a:ea typeface="Times New Roman" panose="02020603050405020304" pitchFamily="18" charset="0"/>
                <a:cs typeface="Arial" panose="020B0604020202020204" pitchFamily="34" charset="0"/>
              </a:rPr>
              <a:t>Bila tidak</a:t>
            </a:r>
          </a:p>
          <a:p>
            <a:pPr marL="1371600" lvl="1"/>
            <a:r>
              <a:rPr lang="en-US" sz="2000">
                <a:effectLst/>
                <a:latin typeface="Arial" panose="020B0604020202020204" pitchFamily="34" charset="0"/>
                <a:ea typeface="Times New Roman" panose="02020603050405020304" pitchFamily="18" charset="0"/>
                <a:cs typeface="Arial" panose="020B0604020202020204" pitchFamily="34" charset="0"/>
              </a:rPr>
              <a:t>PTR := LINK(PTR).</a:t>
            </a:r>
          </a:p>
          <a:p>
            <a:pPr marL="457200" marR="0" lvl="0" indent="-457200">
              <a:spcBef>
                <a:spcPts val="0"/>
              </a:spcBef>
              <a:spcAft>
                <a:spcPts val="0"/>
              </a:spcAft>
              <a:buFont typeface="+mj-lt"/>
              <a:buAutoNum type="arabicPeriod"/>
              <a:tabLst>
                <a:tab pos="228600" algn="l"/>
              </a:tabLst>
            </a:pPr>
            <a:r>
              <a:rPr lang="en-US" sz="2000">
                <a:effectLst/>
                <a:latin typeface="Arial" panose="020B0604020202020204" pitchFamily="34" charset="0"/>
                <a:ea typeface="Times New Roman" panose="02020603050405020304" pitchFamily="18" charset="0"/>
                <a:cs typeface="Arial" panose="020B0604020202020204" pitchFamily="34" charset="0"/>
              </a:rPr>
              <a:t>LOC := NULL. (Pencarian gagal)</a:t>
            </a:r>
          </a:p>
          <a:p>
            <a:pPr marL="457200" marR="0" lvl="0" indent="-457200">
              <a:spcBef>
                <a:spcPts val="0"/>
              </a:spcBef>
              <a:spcAft>
                <a:spcPts val="0"/>
              </a:spcAft>
              <a:buFont typeface="+mj-lt"/>
              <a:buAutoNum type="arabicPeriod"/>
              <a:tabLst>
                <a:tab pos="228600" algn="l"/>
              </a:tabLst>
            </a:pPr>
            <a:r>
              <a:rPr lang="en-US" sz="2000">
                <a:effectLst/>
                <a:latin typeface="Arial" panose="020B0604020202020204" pitchFamily="34" charset="0"/>
                <a:ea typeface="Times New Roman" panose="02020603050405020304" pitchFamily="18" charset="0"/>
                <a:cs typeface="Arial" panose="020B0604020202020204" pitchFamily="34" charset="0"/>
              </a:rPr>
              <a:t>Exit.</a:t>
            </a:r>
          </a:p>
        </p:txBody>
      </p:sp>
    </p:spTree>
    <p:extLst>
      <p:ext uri="{BB962C8B-B14F-4D97-AF65-F5344CB8AC3E}">
        <p14:creationId xmlns:p14="http://schemas.microsoft.com/office/powerpoint/2010/main" val="1254886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0ED00-86D4-4282-B541-25BBD06DC46A}"/>
              </a:ext>
            </a:extLst>
          </p:cNvPr>
          <p:cNvSpPr txBox="1"/>
          <p:nvPr/>
        </p:nvSpPr>
        <p:spPr>
          <a:xfrm>
            <a:off x="436614" y="935031"/>
            <a:ext cx="780961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Bauhaus 93" panose="04030905020B02020C02" pitchFamily="82" charset="0"/>
                <a:ea typeface="+mn-ea"/>
                <a:cs typeface="+mn-cs"/>
              </a:rPr>
              <a:t>PENCARIAN LINKED LIST(lanjut.)</a:t>
            </a:r>
          </a:p>
        </p:txBody>
      </p:sp>
      <p:sp>
        <p:nvSpPr>
          <p:cNvPr id="3" name="TextBox 2">
            <a:extLst>
              <a:ext uri="{FF2B5EF4-FFF2-40B4-BE49-F238E27FC236}">
                <a16:creationId xmlns:a16="http://schemas.microsoft.com/office/drawing/2014/main" id="{E80F6368-3E11-40AE-94C1-39B1496998E4}"/>
              </a:ext>
            </a:extLst>
          </p:cNvPr>
          <p:cNvSpPr txBox="1"/>
          <p:nvPr/>
        </p:nvSpPr>
        <p:spPr>
          <a:xfrm>
            <a:off x="436614" y="1581362"/>
            <a:ext cx="10330446" cy="1631216"/>
          </a:xfrm>
          <a:prstGeom prst="rect">
            <a:avLst/>
          </a:prstGeom>
          <a:noFill/>
        </p:spPr>
        <p:txBody>
          <a:bodyPr wrap="square">
            <a:spAutoFit/>
          </a:bodyPr>
          <a:lstStyle/>
          <a:p>
            <a:pPr marL="354013" marR="0" lvl="0" indent="-354013" algn="just" defTabSz="914400" rtl="0" eaLnBrk="1" fontAlgn="auto" latinLnBrk="0" hangingPunct="1">
              <a:lnSpc>
                <a:spcPct val="100000"/>
              </a:lnSpc>
              <a:spcBef>
                <a:spcPts val="0"/>
              </a:spcBef>
              <a:spcAft>
                <a:spcPts val="0"/>
              </a:spcAft>
              <a:buClrTx/>
              <a:buSzTx/>
              <a:tabLst/>
              <a:defRPr/>
            </a:pPr>
            <a:r>
              <a:rPr kumimoji="0" lang="en-US" sz="2000" b="1" i="0" u="none" strike="noStrike" kern="1200" cap="none" spc="0" normalizeH="0" baseline="0" noProof="0">
                <a:ln>
                  <a:noFill/>
                </a:ln>
                <a:solidFill>
                  <a:prstClr val="black"/>
                </a:solidFill>
                <a:effectLst/>
                <a:uLnTx/>
                <a:uFillTx/>
                <a:ea typeface="Times New Roman" panose="02020603050405020304" pitchFamily="18" charset="0"/>
                <a:cs typeface="Arial" panose="020B0604020202020204" pitchFamily="34" charset="0"/>
              </a:rPr>
              <a:t>II. CARI DALAM LIST TERURUT : m</a:t>
            </a:r>
            <a:r>
              <a:rPr lang="en-US" sz="2000">
                <a:effectLst/>
                <a:ea typeface="Times New Roman" panose="02020603050405020304" pitchFamily="18" charset="0"/>
              </a:rPr>
              <a:t>elakukan Traversal Simpul list, sambil setiap kali memeriksa apakah informasi dalam simpul yang tengah dikunjungi tersebut sama dengan ITEM yang dicari. Karena terurutnya list, tidak perlu melakukan Traversal sampai akhir dari list, walau ITEM tidak terdapat dalam list.</a:t>
            </a:r>
            <a:endParaRPr lang="en-US" sz="1400">
              <a:effectLst/>
              <a:ea typeface="Times New Roman" panose="02020603050405020304" pitchFamily="18" charset="0"/>
            </a:endParaRPr>
          </a:p>
          <a:p>
            <a:pPr marL="354013"/>
            <a:r>
              <a:rPr lang="en-US" sz="2000">
                <a:effectLst/>
                <a:ea typeface="Times New Roman" panose="02020603050405020304" pitchFamily="18" charset="0"/>
              </a:rPr>
              <a:t>Begitu INFO(PTR) &gt; ITEM, hentikan proses pencarian.</a:t>
            </a:r>
            <a:endParaRPr kumimoji="0" lang="en-US" sz="2000" b="0" i="0" u="none" strike="noStrike" kern="1200" cap="none" spc="0" normalizeH="0" baseline="0" noProof="0">
              <a:ln>
                <a:noFill/>
              </a:ln>
              <a:solidFill>
                <a:prstClr val="black"/>
              </a:solidFill>
              <a:effectLst/>
              <a:uLnTx/>
              <a:uFillTx/>
              <a:ea typeface="Times New Roman" panose="02020603050405020304" pitchFamily="18" charset="0"/>
              <a:cs typeface="Arial" panose="020B0604020202020204" pitchFamily="34" charset="0"/>
            </a:endParaRPr>
          </a:p>
        </p:txBody>
      </p:sp>
      <p:sp>
        <p:nvSpPr>
          <p:cNvPr id="6" name="TextBox 5">
            <a:extLst>
              <a:ext uri="{FF2B5EF4-FFF2-40B4-BE49-F238E27FC236}">
                <a16:creationId xmlns:a16="http://schemas.microsoft.com/office/drawing/2014/main" id="{51AAE825-B2AF-4920-B2B2-F52C5A0B7ECE}"/>
              </a:ext>
            </a:extLst>
          </p:cNvPr>
          <p:cNvSpPr txBox="1"/>
          <p:nvPr/>
        </p:nvSpPr>
        <p:spPr>
          <a:xfrm>
            <a:off x="887381" y="3212578"/>
            <a:ext cx="6172200" cy="3108543"/>
          </a:xfrm>
          <a:prstGeom prst="rect">
            <a:avLst/>
          </a:prstGeom>
          <a:solidFill>
            <a:schemeClr val="accent6">
              <a:lumMod val="20000"/>
              <a:lumOff val="80000"/>
            </a:schemeClr>
          </a:solidFill>
        </p:spPr>
        <p:txBody>
          <a:bodyPr wrap="square">
            <a:spAutoFit/>
          </a:bodyPr>
          <a:lstStyle/>
          <a:p>
            <a:pPr marL="0" marR="0" algn="just">
              <a:spcBef>
                <a:spcPts val="0"/>
              </a:spcBef>
              <a:spcAft>
                <a:spcPts val="0"/>
              </a:spcAft>
            </a:pPr>
            <a:r>
              <a:rPr lang="en-US" sz="1600" b="1">
                <a:effectLst/>
                <a:latin typeface="Arial" panose="020B0604020202020204" pitchFamily="34" charset="0"/>
                <a:ea typeface="Times New Roman" panose="02020603050405020304" pitchFamily="18" charset="0"/>
                <a:cs typeface="Arial" panose="020B0604020202020204" pitchFamily="34" charset="0"/>
              </a:rPr>
              <a:t>Agoritma:</a:t>
            </a:r>
            <a:endParaRPr lang="en-US" sz="1600">
              <a:effectLst/>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r>
              <a:rPr lang="en-US" sz="1600" b="1">
                <a:effectLst/>
                <a:latin typeface="Arial" panose="020B0604020202020204" pitchFamily="34" charset="0"/>
                <a:ea typeface="Times New Roman" panose="02020603050405020304" pitchFamily="18" charset="0"/>
                <a:cs typeface="Arial" panose="020B0604020202020204" pitchFamily="34" charset="0"/>
              </a:rPr>
              <a:t>SRCHSL(INFO, LINK, START, ITEM, LOC)</a:t>
            </a:r>
            <a:endParaRPr lang="en-US" sz="160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0"/>
              </a:spcAft>
              <a:buFont typeface="+mj-lt"/>
              <a:buAutoNum type="arabicPeriod"/>
              <a:tabLst>
                <a:tab pos="228600" algn="l"/>
              </a:tabLst>
            </a:pPr>
            <a:r>
              <a:rPr lang="en-US" sz="1600">
                <a:effectLst/>
                <a:latin typeface="Arial" panose="020B0604020202020204" pitchFamily="34" charset="0"/>
                <a:ea typeface="Times New Roman" panose="02020603050405020304" pitchFamily="18" charset="0"/>
                <a:cs typeface="Arial" panose="020B0604020202020204" pitchFamily="34" charset="0"/>
              </a:rPr>
              <a:t>PTR := START.</a:t>
            </a:r>
          </a:p>
          <a:p>
            <a:pPr marL="342900" marR="0" lvl="0" indent="-342900" algn="just">
              <a:spcBef>
                <a:spcPts val="0"/>
              </a:spcBef>
              <a:spcAft>
                <a:spcPts val="0"/>
              </a:spcAft>
              <a:buFont typeface="+mj-lt"/>
              <a:buAutoNum type="arabicPeriod"/>
              <a:tabLst>
                <a:tab pos="228600" algn="l"/>
              </a:tabLst>
            </a:pPr>
            <a:r>
              <a:rPr lang="en-US" sz="1600">
                <a:effectLst/>
                <a:latin typeface="Arial" panose="020B0604020202020204" pitchFamily="34" charset="0"/>
                <a:ea typeface="Times New Roman" panose="02020603050405020304" pitchFamily="18" charset="0"/>
                <a:cs typeface="Arial" panose="020B0604020202020204" pitchFamily="34" charset="0"/>
              </a:rPr>
              <a:t>Kerjakan langkah 3 dalam hal PTR &lt;&gt; NULL :</a:t>
            </a:r>
          </a:p>
          <a:p>
            <a:pPr marL="342900" marR="0" lvl="0" indent="-342900" algn="just">
              <a:spcBef>
                <a:spcPts val="0"/>
              </a:spcBef>
              <a:spcAft>
                <a:spcPts val="0"/>
              </a:spcAft>
              <a:buFont typeface="+mj-lt"/>
              <a:buAutoNum type="arabicPeriod"/>
              <a:tabLst>
                <a:tab pos="457200" algn="l"/>
              </a:tabLst>
            </a:pPr>
            <a:r>
              <a:rPr lang="en-US" sz="1600">
                <a:effectLst/>
                <a:latin typeface="Arial" panose="020B0604020202020204" pitchFamily="34" charset="0"/>
                <a:ea typeface="Times New Roman" panose="02020603050405020304" pitchFamily="18" charset="0"/>
                <a:cs typeface="Arial" panose="020B0604020202020204" pitchFamily="34" charset="0"/>
              </a:rPr>
              <a:t>Jika INFO(PTR) &lt; ITEM, maka :</a:t>
            </a:r>
          </a:p>
          <a:p>
            <a:pPr marL="354013" lvl="1" algn="just"/>
            <a:r>
              <a:rPr lang="en-US" sz="1600">
                <a:effectLst/>
                <a:latin typeface="Arial" panose="020B0604020202020204" pitchFamily="34" charset="0"/>
                <a:ea typeface="Times New Roman" panose="02020603050405020304" pitchFamily="18" charset="0"/>
                <a:cs typeface="Arial" panose="020B0604020202020204" pitchFamily="34" charset="0"/>
              </a:rPr>
              <a:t>	PTR := LINK(PTR).</a:t>
            </a:r>
          </a:p>
          <a:p>
            <a:pPr marL="354013" lvl="1" algn="just"/>
            <a:r>
              <a:rPr lang="en-US" sz="1600">
                <a:effectLst/>
                <a:latin typeface="Arial" panose="020B0604020202020204" pitchFamily="34" charset="0"/>
                <a:ea typeface="Times New Roman" panose="02020603050405020304" pitchFamily="18" charset="0"/>
                <a:cs typeface="Arial" panose="020B0604020202020204" pitchFamily="34" charset="0"/>
              </a:rPr>
              <a:t>Bila tidak jika ITEM = INFO(PTR), maka :</a:t>
            </a:r>
          </a:p>
          <a:p>
            <a:pPr marL="354013" lvl="1" algn="just"/>
            <a:r>
              <a:rPr lang="en-US" sz="1600">
                <a:effectLst/>
                <a:latin typeface="Arial" panose="020B0604020202020204" pitchFamily="34" charset="0"/>
                <a:ea typeface="Times New Roman" panose="02020603050405020304" pitchFamily="18" charset="0"/>
                <a:cs typeface="Arial" panose="020B0604020202020204" pitchFamily="34" charset="0"/>
              </a:rPr>
              <a:t>	LOC := PTR, dan exit. (pencarian sukses)</a:t>
            </a:r>
          </a:p>
          <a:p>
            <a:pPr marL="354013" lvl="1" algn="just"/>
            <a:r>
              <a:rPr lang="en-US" sz="1600">
                <a:effectLst/>
                <a:latin typeface="Arial" panose="020B0604020202020204" pitchFamily="34" charset="0"/>
                <a:ea typeface="Times New Roman" panose="02020603050405020304" pitchFamily="18" charset="0"/>
                <a:cs typeface="Arial" panose="020B0604020202020204" pitchFamily="34" charset="0"/>
              </a:rPr>
              <a:t>Bila tidak :</a:t>
            </a:r>
          </a:p>
          <a:p>
            <a:pPr marL="354013" lvl="1" algn="just"/>
            <a:r>
              <a:rPr lang="en-US" sz="1600">
                <a:effectLst/>
                <a:latin typeface="Arial" panose="020B0604020202020204" pitchFamily="34" charset="0"/>
                <a:ea typeface="Times New Roman" panose="02020603050405020304" pitchFamily="18" charset="0"/>
                <a:cs typeface="Arial" panose="020B0604020202020204" pitchFamily="34" charset="0"/>
              </a:rPr>
              <a:t>	LOC := NULL, and exit.</a:t>
            </a:r>
          </a:p>
          <a:p>
            <a:pPr marL="342900" marR="0" lvl="0" indent="-342900" algn="just">
              <a:spcBef>
                <a:spcPts val="0"/>
              </a:spcBef>
              <a:spcAft>
                <a:spcPts val="0"/>
              </a:spcAft>
              <a:buFont typeface="+mj-lt"/>
              <a:buAutoNum type="arabicPeriod"/>
              <a:tabLst>
                <a:tab pos="228600" algn="l"/>
              </a:tabLst>
            </a:pPr>
            <a:r>
              <a:rPr lang="en-US" sz="1600">
                <a:effectLst/>
                <a:latin typeface="Arial" panose="020B0604020202020204" pitchFamily="34" charset="0"/>
                <a:ea typeface="Times New Roman" panose="02020603050405020304" pitchFamily="18" charset="0"/>
                <a:cs typeface="Arial" panose="020B0604020202020204" pitchFamily="34" charset="0"/>
              </a:rPr>
              <a:t>LOC := NULL.  </a:t>
            </a:r>
          </a:p>
          <a:p>
            <a:pPr marL="342900" marR="0" lvl="0" indent="-342900" algn="just">
              <a:spcBef>
                <a:spcPts val="0"/>
              </a:spcBef>
              <a:spcAft>
                <a:spcPts val="0"/>
              </a:spcAft>
              <a:buFont typeface="+mj-lt"/>
              <a:buAutoNum type="arabicPeriod"/>
              <a:tabLst>
                <a:tab pos="228600" algn="l"/>
              </a:tabLst>
            </a:pPr>
            <a:r>
              <a:rPr lang="en-US" sz="1600">
                <a:effectLst/>
                <a:latin typeface="Arial" panose="020B0604020202020204" pitchFamily="34" charset="0"/>
                <a:ea typeface="Times New Roman" panose="02020603050405020304" pitchFamily="18" charset="0"/>
                <a:cs typeface="Arial" panose="020B0604020202020204" pitchFamily="34" charset="0"/>
              </a:rPr>
              <a:t>Exit.</a:t>
            </a:r>
          </a:p>
        </p:txBody>
      </p:sp>
    </p:spTree>
    <p:extLst>
      <p:ext uri="{BB962C8B-B14F-4D97-AF65-F5344CB8AC3E}">
        <p14:creationId xmlns:p14="http://schemas.microsoft.com/office/powerpoint/2010/main" val="1332090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0ED00-86D4-4282-B541-25BBD06DC46A}"/>
              </a:ext>
            </a:extLst>
          </p:cNvPr>
          <p:cNvSpPr txBox="1"/>
          <p:nvPr/>
        </p:nvSpPr>
        <p:spPr>
          <a:xfrm>
            <a:off x="110141" y="871879"/>
            <a:ext cx="780961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Bauhaus 93" panose="04030905020B02020C02" pitchFamily="82" charset="0"/>
                <a:ea typeface="+mn-ea"/>
                <a:cs typeface="+mn-cs"/>
              </a:rPr>
              <a:t>PENCARIAN LINKED LIST(lanjut.)</a:t>
            </a:r>
          </a:p>
        </p:txBody>
      </p:sp>
      <p:sp>
        <p:nvSpPr>
          <p:cNvPr id="5" name="TextBox 4">
            <a:extLst>
              <a:ext uri="{FF2B5EF4-FFF2-40B4-BE49-F238E27FC236}">
                <a16:creationId xmlns:a16="http://schemas.microsoft.com/office/drawing/2014/main" id="{1427CC27-C1C9-4459-8ED8-BC4A124F9B00}"/>
              </a:ext>
            </a:extLst>
          </p:cNvPr>
          <p:cNvSpPr txBox="1"/>
          <p:nvPr/>
        </p:nvSpPr>
        <p:spPr>
          <a:xfrm>
            <a:off x="6373781" y="3108410"/>
            <a:ext cx="5708078" cy="2554545"/>
          </a:xfrm>
          <a:prstGeom prst="rect">
            <a:avLst/>
          </a:prstGeom>
          <a:noFill/>
        </p:spPr>
        <p:txBody>
          <a:bodyPr wrap="square">
            <a:spAutoFit/>
          </a:bodyPr>
          <a:lstStyle/>
          <a:p>
            <a:pPr marL="0" marR="0" algn="just">
              <a:spcBef>
                <a:spcPts val="0"/>
              </a:spcBef>
              <a:spcAft>
                <a:spcPts val="0"/>
              </a:spcAft>
            </a:pPr>
            <a:r>
              <a:rPr lang="en-US" sz="2000">
                <a:effectLst/>
                <a:latin typeface="Arial" panose="020B0604020202020204" pitchFamily="34" charset="0"/>
                <a:ea typeface="Times New Roman" panose="02020603050405020304" pitchFamily="18" charset="0"/>
                <a:cs typeface="Arial" panose="020B0604020202020204" pitchFamily="34" charset="0"/>
              </a:rPr>
              <a:t>Dalam algoritma ini diperlukan 2 buah pemeriksaan pada setiap putaran yaitu :</a:t>
            </a:r>
          </a:p>
          <a:p>
            <a:pPr marL="342900" marR="0" lvl="0" indent="-342900" algn="just">
              <a:spcBef>
                <a:spcPts val="0"/>
              </a:spcBef>
              <a:spcAft>
                <a:spcPts val="0"/>
              </a:spcAft>
              <a:buFont typeface="+mj-lt"/>
              <a:buAutoNum type="arabicPeriod"/>
              <a:tabLst>
                <a:tab pos="228600" algn="l"/>
              </a:tabLst>
            </a:pPr>
            <a:r>
              <a:rPr lang="en-US" sz="2000">
                <a:effectLst/>
                <a:latin typeface="Arial" panose="020B0604020202020204" pitchFamily="34" charset="0"/>
                <a:ea typeface="Times New Roman" panose="02020603050405020304" pitchFamily="18" charset="0"/>
                <a:cs typeface="Arial" panose="020B0604020202020204" pitchFamily="34" charset="0"/>
              </a:rPr>
              <a:t>Memeriksa apakah INFO(PTR) sudah lebih besar dari ITEM, berarti ITEM tidak terdapat dalam list, hentikan proses cari.</a:t>
            </a:r>
          </a:p>
          <a:p>
            <a:pPr marL="342900" marR="0" lvl="0" indent="-342900" algn="just">
              <a:spcBef>
                <a:spcPts val="0"/>
              </a:spcBef>
              <a:spcAft>
                <a:spcPts val="0"/>
              </a:spcAft>
              <a:buFont typeface="+mj-lt"/>
              <a:buAutoNum type="arabicPeriod"/>
              <a:tabLst>
                <a:tab pos="228600" algn="l"/>
              </a:tabLst>
            </a:pPr>
            <a:r>
              <a:rPr lang="en-US" sz="2000">
                <a:effectLst/>
                <a:latin typeface="Arial" panose="020B0604020202020204" pitchFamily="34" charset="0"/>
                <a:ea typeface="Times New Roman" panose="02020603050405020304" pitchFamily="18" charset="0"/>
                <a:cs typeface="Arial" panose="020B0604020202020204" pitchFamily="34" charset="0"/>
              </a:rPr>
              <a:t>Memeriksa apakah ITEM telah ditemukan lokasinya, yakni dengan memeriksa apakah INFO(PTR) = ITEM.</a:t>
            </a:r>
            <a:endParaRPr lang="en-US" sz="200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2ADB0-E2AD-40D6-878E-3BDB1288CD94}"/>
              </a:ext>
            </a:extLst>
          </p:cNvPr>
          <p:cNvSpPr txBox="1"/>
          <p:nvPr/>
        </p:nvSpPr>
        <p:spPr>
          <a:xfrm>
            <a:off x="110141" y="3108410"/>
            <a:ext cx="6172200" cy="3108543"/>
          </a:xfrm>
          <a:prstGeom prst="rect">
            <a:avLst/>
          </a:prstGeom>
          <a:solidFill>
            <a:schemeClr val="accent6">
              <a:lumMod val="20000"/>
              <a:lumOff val="80000"/>
            </a:schemeClr>
          </a:solidFill>
        </p:spPr>
        <p:txBody>
          <a:bodyPr wrap="square">
            <a:spAutoFit/>
          </a:bodyPr>
          <a:lstStyle/>
          <a:p>
            <a:pPr marL="0" marR="0" algn="just">
              <a:spcBef>
                <a:spcPts val="0"/>
              </a:spcBef>
              <a:spcAft>
                <a:spcPts val="0"/>
              </a:spcAft>
            </a:pPr>
            <a:r>
              <a:rPr lang="en-US" sz="1600" b="1">
                <a:effectLst/>
                <a:latin typeface="Arial" panose="020B0604020202020204" pitchFamily="34" charset="0"/>
                <a:ea typeface="Times New Roman" panose="02020603050405020304" pitchFamily="18" charset="0"/>
                <a:cs typeface="Arial" panose="020B0604020202020204" pitchFamily="34" charset="0"/>
              </a:rPr>
              <a:t>Agoritma:</a:t>
            </a:r>
            <a:endParaRPr lang="en-US" sz="1600">
              <a:effectLst/>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r>
              <a:rPr lang="en-US" sz="1600" b="1">
                <a:effectLst/>
                <a:latin typeface="Arial" panose="020B0604020202020204" pitchFamily="34" charset="0"/>
                <a:ea typeface="Times New Roman" panose="02020603050405020304" pitchFamily="18" charset="0"/>
                <a:cs typeface="Arial" panose="020B0604020202020204" pitchFamily="34" charset="0"/>
              </a:rPr>
              <a:t>SRCHSL(INFO, LINK, START, ITEM, LOC)</a:t>
            </a:r>
            <a:endParaRPr lang="en-US" sz="160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0"/>
              </a:spcAft>
              <a:buFont typeface="+mj-lt"/>
              <a:buAutoNum type="arabicPeriod"/>
              <a:tabLst>
                <a:tab pos="228600" algn="l"/>
              </a:tabLst>
            </a:pPr>
            <a:r>
              <a:rPr lang="en-US" sz="1600">
                <a:effectLst/>
                <a:latin typeface="Arial" panose="020B0604020202020204" pitchFamily="34" charset="0"/>
                <a:ea typeface="Times New Roman" panose="02020603050405020304" pitchFamily="18" charset="0"/>
                <a:cs typeface="Arial" panose="020B0604020202020204" pitchFamily="34" charset="0"/>
              </a:rPr>
              <a:t>PTR := START.</a:t>
            </a:r>
          </a:p>
          <a:p>
            <a:pPr marL="342900" marR="0" lvl="0" indent="-342900" algn="just">
              <a:spcBef>
                <a:spcPts val="0"/>
              </a:spcBef>
              <a:spcAft>
                <a:spcPts val="0"/>
              </a:spcAft>
              <a:buFont typeface="+mj-lt"/>
              <a:buAutoNum type="arabicPeriod"/>
              <a:tabLst>
                <a:tab pos="228600" algn="l"/>
              </a:tabLst>
            </a:pPr>
            <a:r>
              <a:rPr lang="en-US" sz="1600">
                <a:effectLst/>
                <a:latin typeface="Arial" panose="020B0604020202020204" pitchFamily="34" charset="0"/>
                <a:ea typeface="Times New Roman" panose="02020603050405020304" pitchFamily="18" charset="0"/>
                <a:cs typeface="Arial" panose="020B0604020202020204" pitchFamily="34" charset="0"/>
              </a:rPr>
              <a:t>Kerjakan langkah 3 dalam hal PTR &lt;&gt; NULL :</a:t>
            </a:r>
          </a:p>
          <a:p>
            <a:pPr marL="342900" marR="0" lvl="0" indent="-342900" algn="just">
              <a:spcBef>
                <a:spcPts val="0"/>
              </a:spcBef>
              <a:spcAft>
                <a:spcPts val="0"/>
              </a:spcAft>
              <a:buFont typeface="+mj-lt"/>
              <a:buAutoNum type="arabicPeriod"/>
              <a:tabLst>
                <a:tab pos="457200" algn="l"/>
              </a:tabLst>
            </a:pPr>
            <a:r>
              <a:rPr lang="en-US" sz="1600">
                <a:effectLst/>
                <a:latin typeface="Arial" panose="020B0604020202020204" pitchFamily="34" charset="0"/>
                <a:ea typeface="Times New Roman" panose="02020603050405020304" pitchFamily="18" charset="0"/>
                <a:cs typeface="Arial" panose="020B0604020202020204" pitchFamily="34" charset="0"/>
              </a:rPr>
              <a:t>Jika INFO(PTR) &lt; ITEM, maka :</a:t>
            </a:r>
          </a:p>
          <a:p>
            <a:pPr marL="354013" lvl="1" algn="just"/>
            <a:r>
              <a:rPr lang="en-US" sz="1600">
                <a:effectLst/>
                <a:latin typeface="Arial" panose="020B0604020202020204" pitchFamily="34" charset="0"/>
                <a:ea typeface="Times New Roman" panose="02020603050405020304" pitchFamily="18" charset="0"/>
                <a:cs typeface="Arial" panose="020B0604020202020204" pitchFamily="34" charset="0"/>
              </a:rPr>
              <a:t>	PTR := LINK(PTR).</a:t>
            </a:r>
          </a:p>
          <a:p>
            <a:pPr marL="354013" lvl="1" algn="just"/>
            <a:r>
              <a:rPr lang="en-US" sz="1600">
                <a:effectLst/>
                <a:latin typeface="Arial" panose="020B0604020202020204" pitchFamily="34" charset="0"/>
                <a:ea typeface="Times New Roman" panose="02020603050405020304" pitchFamily="18" charset="0"/>
                <a:cs typeface="Arial" panose="020B0604020202020204" pitchFamily="34" charset="0"/>
              </a:rPr>
              <a:t>Bila tidak jika ITEM = INFO(PTR), maka :</a:t>
            </a:r>
          </a:p>
          <a:p>
            <a:pPr marL="354013" lvl="1" algn="just"/>
            <a:r>
              <a:rPr lang="en-US" sz="1600">
                <a:effectLst/>
                <a:latin typeface="Arial" panose="020B0604020202020204" pitchFamily="34" charset="0"/>
                <a:ea typeface="Times New Roman" panose="02020603050405020304" pitchFamily="18" charset="0"/>
                <a:cs typeface="Arial" panose="020B0604020202020204" pitchFamily="34" charset="0"/>
              </a:rPr>
              <a:t>	LOC := PTR, dan exit. (pencarian sukses)</a:t>
            </a:r>
          </a:p>
          <a:p>
            <a:pPr marL="354013" lvl="1" algn="just"/>
            <a:r>
              <a:rPr lang="en-US" sz="1600">
                <a:effectLst/>
                <a:latin typeface="Arial" panose="020B0604020202020204" pitchFamily="34" charset="0"/>
                <a:ea typeface="Times New Roman" panose="02020603050405020304" pitchFamily="18" charset="0"/>
                <a:cs typeface="Arial" panose="020B0604020202020204" pitchFamily="34" charset="0"/>
              </a:rPr>
              <a:t>Bila tidak :</a:t>
            </a:r>
          </a:p>
          <a:p>
            <a:pPr marL="354013" lvl="1" algn="just"/>
            <a:r>
              <a:rPr lang="en-US" sz="1600">
                <a:effectLst/>
                <a:latin typeface="Arial" panose="020B0604020202020204" pitchFamily="34" charset="0"/>
                <a:ea typeface="Times New Roman" panose="02020603050405020304" pitchFamily="18" charset="0"/>
                <a:cs typeface="Arial" panose="020B0604020202020204" pitchFamily="34" charset="0"/>
              </a:rPr>
              <a:t>	LOC := NULL, and exit.</a:t>
            </a:r>
          </a:p>
          <a:p>
            <a:pPr marL="342900" marR="0" lvl="0" indent="-342900" algn="just">
              <a:spcBef>
                <a:spcPts val="0"/>
              </a:spcBef>
              <a:spcAft>
                <a:spcPts val="0"/>
              </a:spcAft>
              <a:buFont typeface="+mj-lt"/>
              <a:buAutoNum type="arabicPeriod"/>
              <a:tabLst>
                <a:tab pos="228600" algn="l"/>
              </a:tabLst>
            </a:pPr>
            <a:r>
              <a:rPr lang="en-US" sz="1600">
                <a:effectLst/>
                <a:latin typeface="Arial" panose="020B0604020202020204" pitchFamily="34" charset="0"/>
                <a:ea typeface="Times New Roman" panose="02020603050405020304" pitchFamily="18" charset="0"/>
                <a:cs typeface="Arial" panose="020B0604020202020204" pitchFamily="34" charset="0"/>
              </a:rPr>
              <a:t>LOC := NULL.  </a:t>
            </a:r>
          </a:p>
          <a:p>
            <a:pPr marL="342900" marR="0" lvl="0" indent="-342900" algn="just">
              <a:spcBef>
                <a:spcPts val="0"/>
              </a:spcBef>
              <a:spcAft>
                <a:spcPts val="0"/>
              </a:spcAft>
              <a:buFont typeface="+mj-lt"/>
              <a:buAutoNum type="arabicPeriod"/>
              <a:tabLst>
                <a:tab pos="228600" algn="l"/>
              </a:tabLst>
            </a:pPr>
            <a:r>
              <a:rPr lang="en-US" sz="1600">
                <a:effectLst/>
                <a:latin typeface="Arial" panose="020B0604020202020204" pitchFamily="34" charset="0"/>
                <a:ea typeface="Times New Roman" panose="02020603050405020304" pitchFamily="18" charset="0"/>
                <a:cs typeface="Arial" panose="020B0604020202020204" pitchFamily="34" charset="0"/>
              </a:rPr>
              <a:t>Exit.</a:t>
            </a:r>
          </a:p>
        </p:txBody>
      </p:sp>
    </p:spTree>
    <p:extLst>
      <p:ext uri="{BB962C8B-B14F-4D97-AF65-F5344CB8AC3E}">
        <p14:creationId xmlns:p14="http://schemas.microsoft.com/office/powerpoint/2010/main" val="1076910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0ED00-86D4-4282-B541-25BBD06DC46A}"/>
              </a:ext>
            </a:extLst>
          </p:cNvPr>
          <p:cNvSpPr txBox="1"/>
          <p:nvPr/>
        </p:nvSpPr>
        <p:spPr>
          <a:xfrm>
            <a:off x="1536536" y="173456"/>
            <a:ext cx="780961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Bahnschrift Light SemiCondensed" panose="020B0502040204020203" pitchFamily="34" charset="0"/>
              </a:rPr>
              <a:t>Operasi Linked List</a:t>
            </a:r>
          </a:p>
        </p:txBody>
      </p:sp>
      <p:sp>
        <p:nvSpPr>
          <p:cNvPr id="7" name="TextBox 6">
            <a:extLst>
              <a:ext uri="{FF2B5EF4-FFF2-40B4-BE49-F238E27FC236}">
                <a16:creationId xmlns:a16="http://schemas.microsoft.com/office/drawing/2014/main" id="{C8FA47A2-7E37-4B9D-B4B5-D1D9FDB5B266}"/>
              </a:ext>
            </a:extLst>
          </p:cNvPr>
          <p:cNvSpPr txBox="1"/>
          <p:nvPr/>
        </p:nvSpPr>
        <p:spPr>
          <a:xfrm>
            <a:off x="5132070" y="1740595"/>
            <a:ext cx="6894305" cy="2554545"/>
          </a:xfrm>
          <a:prstGeom prst="rect">
            <a:avLst/>
          </a:prstGeom>
          <a:noFill/>
        </p:spPr>
        <p:txBody>
          <a:bodyPr wrap="square" rtlCol="0">
            <a:spAutoFit/>
          </a:bodyPr>
          <a:lstStyle/>
          <a:p>
            <a:pPr algn="just"/>
            <a:r>
              <a:rPr lang="en-US" sz="2000" b="1">
                <a:latin typeface="Arial" panose="020B0604020202020204" pitchFamily="34" charset="0"/>
                <a:cs typeface="Arial" panose="020B0604020202020204" pitchFamily="34" charset="0"/>
              </a:rPr>
              <a:t>Penambahan elemen di posisi awal</a:t>
            </a:r>
            <a:r>
              <a:rPr lang="en-US" sz="2000">
                <a:latin typeface="Arial" panose="020B0604020202020204" pitchFamily="34" charset="0"/>
                <a:cs typeface="Arial" panose="020B0604020202020204" pitchFamily="34" charset="0"/>
              </a:rPr>
              <a:t>: </a:t>
            </a:r>
            <a:r>
              <a:rPr lang="en-US" sz="2000" b="0" i="0" u="none" strike="noStrike" baseline="0">
                <a:latin typeface="Arial" panose="020B0604020202020204" pitchFamily="34" charset="0"/>
                <a:cs typeface="Arial" panose="020B0604020202020204" pitchFamily="34" charset="0"/>
              </a:rPr>
              <a:t>data baru akan menjadi awal.</a:t>
            </a:r>
          </a:p>
          <a:p>
            <a:pPr algn="just"/>
            <a:r>
              <a:rPr lang="en-US" sz="2000" b="0" i="0" u="none" strike="noStrike" baseline="0">
                <a:latin typeface="Arial" panose="020B0604020202020204" pitchFamily="34" charset="0"/>
                <a:cs typeface="Arial" panose="020B0604020202020204" pitchFamily="34" charset="0"/>
              </a:rPr>
              <a:t>Ada 2 hal yang harus diperhatikan, yaitu :</a:t>
            </a:r>
          </a:p>
          <a:p>
            <a:pPr marL="336550" indent="-336550" algn="just"/>
            <a:r>
              <a:rPr lang="en-US" sz="2000" b="0" i="0" u="none" strike="noStrike" baseline="0">
                <a:latin typeface="Arial" panose="020B0604020202020204" pitchFamily="34" charset="0"/>
                <a:cs typeface="Arial" panose="020B0604020202020204" pitchFamily="34" charset="0"/>
              </a:rPr>
              <a:t>1. Kondisi Linked List sedang kosong </a:t>
            </a:r>
            <a:r>
              <a:rPr lang="en-US" sz="2000" b="0" i="0" u="none" strike="noStrike" baseline="0">
                <a:latin typeface="Arial" panose="020B0604020202020204" pitchFamily="34" charset="0"/>
                <a:cs typeface="Arial" panose="020B0604020202020204" pitchFamily="34" charset="0"/>
                <a:sym typeface="Wingdings" panose="05000000000000000000" pitchFamily="2" charset="2"/>
              </a:rPr>
              <a:t> variable awal dan akhir akan diisi dengan variable baru;</a:t>
            </a:r>
            <a:r>
              <a:rPr lang="en-US" sz="2000">
                <a:latin typeface="Arial" panose="020B0604020202020204" pitchFamily="34" charset="0"/>
                <a:cs typeface="Arial" panose="020B0604020202020204" pitchFamily="34" charset="0"/>
                <a:sym typeface="Wingdings" panose="05000000000000000000" pitchFamily="2" charset="2"/>
              </a:rPr>
              <a:t>/</a:t>
            </a:r>
            <a:endParaRPr lang="en-US" sz="2000" b="0" i="0" u="none" strike="noStrike" baseline="0">
              <a:latin typeface="Arial" panose="020B0604020202020204" pitchFamily="34" charset="0"/>
              <a:cs typeface="Arial" panose="020B0604020202020204" pitchFamily="34" charset="0"/>
            </a:endParaRPr>
          </a:p>
          <a:p>
            <a:pPr marL="336550" indent="-336550" algn="just"/>
            <a:r>
              <a:rPr lang="en-US" sz="2000" b="0" i="0" u="none" strike="noStrike" baseline="0">
                <a:latin typeface="Arial" panose="020B0604020202020204" pitchFamily="34" charset="0"/>
                <a:cs typeface="Arial" panose="020B0604020202020204" pitchFamily="34" charset="0"/>
              </a:rPr>
              <a:t>2. Kondisi Linked List sudah mempunyai elemen </a:t>
            </a:r>
            <a:r>
              <a:rPr lang="en-US" sz="2000" b="0" i="0" u="none" strike="noStrike" baseline="0">
                <a:latin typeface="Arial" panose="020B0604020202020204" pitchFamily="34" charset="0"/>
                <a:cs typeface="Arial" panose="020B0604020202020204" pitchFamily="34" charset="0"/>
                <a:sym typeface="Wingdings" panose="05000000000000000000" pitchFamily="2" charset="2"/>
              </a:rPr>
              <a:t> mengisi field next milik elemen baru dengan posisi di awal Linked List, lalu posisi awal berubah ke posisi baru.</a:t>
            </a:r>
            <a:endParaRPr lang="en-US" sz="200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FA2EAD58-ED0E-4653-BB0B-903DBA957DE5}"/>
              </a:ext>
            </a:extLst>
          </p:cNvPr>
          <p:cNvGrpSpPr/>
          <p:nvPr/>
        </p:nvGrpSpPr>
        <p:grpSpPr>
          <a:xfrm>
            <a:off x="165625" y="1740595"/>
            <a:ext cx="4748820" cy="3857728"/>
            <a:chOff x="195938" y="2585062"/>
            <a:chExt cx="4506031" cy="3857728"/>
          </a:xfrm>
        </p:grpSpPr>
        <p:pic>
          <p:nvPicPr>
            <p:cNvPr id="9" name="Picture 8">
              <a:extLst>
                <a:ext uri="{FF2B5EF4-FFF2-40B4-BE49-F238E27FC236}">
                  <a16:creationId xmlns:a16="http://schemas.microsoft.com/office/drawing/2014/main" id="{932C3A88-56FD-4B79-B11A-BED1E75D66E5}"/>
                </a:ext>
              </a:extLst>
            </p:cNvPr>
            <p:cNvPicPr>
              <a:picLocks noChangeAspect="1"/>
            </p:cNvPicPr>
            <p:nvPr/>
          </p:nvPicPr>
          <p:blipFill>
            <a:blip r:embed="rId3">
              <a:biLevel thresh="75000"/>
            </a:blip>
            <a:stretch>
              <a:fillRect/>
            </a:stretch>
          </p:blipFill>
          <p:spPr>
            <a:xfrm>
              <a:off x="195938" y="2585062"/>
              <a:ext cx="4506031" cy="3857728"/>
            </a:xfrm>
            <a:prstGeom prst="rect">
              <a:avLst/>
            </a:prstGeom>
          </p:spPr>
        </p:pic>
        <p:cxnSp>
          <p:nvCxnSpPr>
            <p:cNvPr id="10" name="Straight Connector 9">
              <a:extLst>
                <a:ext uri="{FF2B5EF4-FFF2-40B4-BE49-F238E27FC236}">
                  <a16:creationId xmlns:a16="http://schemas.microsoft.com/office/drawing/2014/main" id="{234F6001-363B-4037-A9E5-2D885B83CD88}"/>
                </a:ext>
              </a:extLst>
            </p:cNvPr>
            <p:cNvCxnSpPr>
              <a:cxnSpLocks/>
            </p:cNvCxnSpPr>
            <p:nvPr/>
          </p:nvCxnSpPr>
          <p:spPr>
            <a:xfrm flipV="1">
              <a:off x="3362325" y="5219700"/>
              <a:ext cx="581025" cy="4476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6D95F5-18A7-4130-BD92-063F1FC46E2E}"/>
                </a:ext>
              </a:extLst>
            </p:cNvPr>
            <p:cNvCxnSpPr>
              <a:cxnSpLocks/>
            </p:cNvCxnSpPr>
            <p:nvPr/>
          </p:nvCxnSpPr>
          <p:spPr>
            <a:xfrm>
              <a:off x="3390900" y="5248275"/>
              <a:ext cx="552450" cy="4191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88357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70811F2-82AE-46F7-AB31-BE01963B5B34}"/>
              </a:ext>
            </a:extLst>
          </p:cNvPr>
          <p:cNvSpPr>
            <a:spLocks noGrp="1"/>
          </p:cNvSpPr>
          <p:nvPr>
            <p:ph type="title"/>
          </p:nvPr>
        </p:nvSpPr>
        <p:spPr>
          <a:xfrm>
            <a:off x="0" y="-31275"/>
            <a:ext cx="12035790" cy="880692"/>
          </a:xfrm>
        </p:spPr>
        <p:txBody>
          <a:bodyPr/>
          <a:lstStyle/>
          <a:p>
            <a:pPr algn="r"/>
            <a:r>
              <a:rPr lang="en-US" b="1">
                <a:solidFill>
                  <a:srgbClr val="00B0F0"/>
                </a:solidFill>
                <a:latin typeface="Arial Black" panose="020B0A04020102020204" pitchFamily="34" charset="0"/>
              </a:rPr>
              <a:t>Linked List</a:t>
            </a:r>
            <a:endParaRPr lang="en-US" dirty="0">
              <a:solidFill>
                <a:srgbClr val="00B0F0"/>
              </a:solidFill>
              <a:latin typeface="Arial Black" panose="020B0A04020102020204" pitchFamily="34" charset="0"/>
            </a:endParaRPr>
          </a:p>
        </p:txBody>
      </p:sp>
      <p:sp>
        <p:nvSpPr>
          <p:cNvPr id="8" name="TextBox 7">
            <a:extLst>
              <a:ext uri="{FF2B5EF4-FFF2-40B4-BE49-F238E27FC236}">
                <a16:creationId xmlns:a16="http://schemas.microsoft.com/office/drawing/2014/main" id="{C101040E-9B53-4CCD-8458-A48843759218}"/>
              </a:ext>
            </a:extLst>
          </p:cNvPr>
          <p:cNvSpPr txBox="1"/>
          <p:nvPr/>
        </p:nvSpPr>
        <p:spPr>
          <a:xfrm>
            <a:off x="1040130" y="1905672"/>
            <a:ext cx="10549890" cy="1200329"/>
          </a:xfrm>
          <a:prstGeom prst="rect">
            <a:avLst/>
          </a:prstGeom>
          <a:noFill/>
        </p:spPr>
        <p:txBody>
          <a:bodyPr wrap="square">
            <a:spAutoFit/>
          </a:bodyPr>
          <a:lstStyle/>
          <a:p>
            <a:pPr algn="just"/>
            <a:r>
              <a:rPr lang="en-US" sz="2400">
                <a:latin typeface="Corbel" panose="020B0503020204020204" pitchFamily="34" charset="0"/>
                <a:ea typeface="Verdana" panose="020B0604030504040204" pitchFamily="34" charset="0"/>
                <a:cs typeface="Tahoma" panose="020B0604030504040204" pitchFamily="34" charset="0"/>
              </a:rPr>
              <a:t>Senarai List (</a:t>
            </a:r>
            <a:r>
              <a:rPr lang="en-US" sz="2400" i="1">
                <a:latin typeface="Corbel" panose="020B0503020204020204" pitchFamily="34" charset="0"/>
                <a:ea typeface="Verdana" panose="020B0604030504040204" pitchFamily="34" charset="0"/>
                <a:cs typeface="Tahoma" panose="020B0604030504040204" pitchFamily="34" charset="0"/>
              </a:rPr>
              <a:t>Linked List</a:t>
            </a:r>
            <a:r>
              <a:rPr lang="en-US" sz="2400">
                <a:latin typeface="Corbel" panose="020B0503020204020204" pitchFamily="34" charset="0"/>
                <a:ea typeface="Verdana" panose="020B0604030504040204" pitchFamily="34" charset="0"/>
                <a:cs typeface="Tahoma" panose="020B0604030504040204" pitchFamily="34" charset="0"/>
              </a:rPr>
              <a:t>) adalah jenis struktur data yang berisi data yang disusun secaralinear dengan masing – masing disimpan dalam sebuah simpul dan antara satu simpul dengan simpul lain yang di hubungkan melalui pointer </a:t>
            </a:r>
          </a:p>
        </p:txBody>
      </p:sp>
      <p:sp>
        <p:nvSpPr>
          <p:cNvPr id="10" name="TextBox 9">
            <a:extLst>
              <a:ext uri="{FF2B5EF4-FFF2-40B4-BE49-F238E27FC236}">
                <a16:creationId xmlns:a16="http://schemas.microsoft.com/office/drawing/2014/main" id="{E046C700-129D-42FA-92D2-67B2463EB5F5}"/>
              </a:ext>
            </a:extLst>
          </p:cNvPr>
          <p:cNvSpPr txBox="1"/>
          <p:nvPr/>
        </p:nvSpPr>
        <p:spPr>
          <a:xfrm>
            <a:off x="1040130" y="4328526"/>
            <a:ext cx="10549890" cy="830997"/>
          </a:xfrm>
          <a:prstGeom prst="rect">
            <a:avLst/>
          </a:prstGeom>
          <a:noFill/>
        </p:spPr>
        <p:txBody>
          <a:bodyPr wrap="square">
            <a:spAutoFit/>
          </a:bodyPr>
          <a:lstStyle/>
          <a:p>
            <a:pPr algn="just"/>
            <a:r>
              <a:rPr lang="en-US" sz="2400">
                <a:latin typeface="Corbel" panose="020B0503020204020204" pitchFamily="34" charset="0"/>
                <a:ea typeface="Verdana" panose="020B0604030504040204" pitchFamily="34" charset="0"/>
                <a:cs typeface="Tahoma" panose="020B0604030504040204" pitchFamily="34" charset="0"/>
              </a:rPr>
              <a:t>Struktur data ini mempuyai bentuk dasar dengan sifat data disisipkan kedalam  linked list melalui salah satu ujung.</a:t>
            </a:r>
          </a:p>
        </p:txBody>
      </p:sp>
      <p:sp>
        <p:nvSpPr>
          <p:cNvPr id="11" name="TextBox 10">
            <a:extLst>
              <a:ext uri="{FF2B5EF4-FFF2-40B4-BE49-F238E27FC236}">
                <a16:creationId xmlns:a16="http://schemas.microsoft.com/office/drawing/2014/main" id="{04358546-3688-4BC3-9815-8B0A47D82BB3}"/>
              </a:ext>
            </a:extLst>
          </p:cNvPr>
          <p:cNvSpPr txBox="1"/>
          <p:nvPr/>
        </p:nvSpPr>
        <p:spPr>
          <a:xfrm>
            <a:off x="1040130" y="3290335"/>
            <a:ext cx="10549890" cy="830997"/>
          </a:xfrm>
          <a:prstGeom prst="rect">
            <a:avLst/>
          </a:prstGeom>
          <a:noFill/>
        </p:spPr>
        <p:txBody>
          <a:bodyPr wrap="square">
            <a:spAutoFit/>
          </a:bodyPr>
          <a:lstStyle/>
          <a:p>
            <a:r>
              <a:rPr lang="id-ID" sz="2400" i="1">
                <a:latin typeface="Corbel" panose="020B0503020204020204" pitchFamily="34" charset="0"/>
              </a:rPr>
              <a:t>Linked List</a:t>
            </a:r>
            <a:r>
              <a:rPr lang="id-ID" sz="2400">
                <a:latin typeface="Corbel" panose="020B0503020204020204" pitchFamily="34" charset="0"/>
              </a:rPr>
              <a:t>: sejumlah obyek/ data dalam suatu kelompok yang saling berhubungan (linked) sehingga membentuk suatu urutan/ rangkaian (list) tertentu.</a:t>
            </a:r>
          </a:p>
        </p:txBody>
      </p:sp>
    </p:spTree>
    <p:extLst>
      <p:ext uri="{BB962C8B-B14F-4D97-AF65-F5344CB8AC3E}">
        <p14:creationId xmlns:p14="http://schemas.microsoft.com/office/powerpoint/2010/main" val="139590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0ED00-86D4-4282-B541-25BBD06DC46A}"/>
              </a:ext>
            </a:extLst>
          </p:cNvPr>
          <p:cNvSpPr txBox="1"/>
          <p:nvPr/>
        </p:nvSpPr>
        <p:spPr>
          <a:xfrm>
            <a:off x="1856576" y="239163"/>
            <a:ext cx="780961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Bahnschrift Light SemiCondensed" panose="020B0502040204020203" pitchFamily="34" charset="0"/>
              </a:rPr>
              <a:t>Operasi Linked List (lanjut.)</a:t>
            </a:r>
          </a:p>
        </p:txBody>
      </p:sp>
      <p:sp>
        <p:nvSpPr>
          <p:cNvPr id="7" name="TextBox 6">
            <a:extLst>
              <a:ext uri="{FF2B5EF4-FFF2-40B4-BE49-F238E27FC236}">
                <a16:creationId xmlns:a16="http://schemas.microsoft.com/office/drawing/2014/main" id="{C8FA47A2-7E37-4B9D-B4B5-D1D9FDB5B266}"/>
              </a:ext>
            </a:extLst>
          </p:cNvPr>
          <p:cNvSpPr txBox="1"/>
          <p:nvPr/>
        </p:nvSpPr>
        <p:spPr>
          <a:xfrm>
            <a:off x="6096000" y="2005225"/>
            <a:ext cx="5985510" cy="3170099"/>
          </a:xfrm>
          <a:prstGeom prst="rect">
            <a:avLst/>
          </a:prstGeom>
          <a:noFill/>
        </p:spPr>
        <p:txBody>
          <a:bodyPr wrap="square" rtlCol="0">
            <a:spAutoFit/>
          </a:bodyPr>
          <a:lstStyle/>
          <a:p>
            <a:pPr algn="just"/>
            <a:r>
              <a:rPr lang="en-US" sz="2000" b="1">
                <a:latin typeface="Arial" panose="020B0604020202020204" pitchFamily="34" charset="0"/>
                <a:cs typeface="Arial" panose="020B0604020202020204" pitchFamily="34" charset="0"/>
              </a:rPr>
              <a:t>Penambahan elemen di posisi awal</a:t>
            </a:r>
            <a:r>
              <a:rPr lang="en-US" sz="2000">
                <a:latin typeface="Arial" panose="020B0604020202020204" pitchFamily="34" charset="0"/>
                <a:cs typeface="Arial" panose="020B0604020202020204" pitchFamily="34" charset="0"/>
              </a:rPr>
              <a:t>: </a:t>
            </a:r>
            <a:r>
              <a:rPr lang="en-US" sz="2000" b="0" i="0" u="none" strike="noStrike" baseline="0">
                <a:latin typeface="Arial" panose="020B0604020202020204" pitchFamily="34" charset="0"/>
                <a:cs typeface="Arial" panose="020B0604020202020204" pitchFamily="34" charset="0"/>
              </a:rPr>
              <a:t>data baru akan menjadi awal.</a:t>
            </a:r>
          </a:p>
          <a:p>
            <a:pPr algn="just"/>
            <a:r>
              <a:rPr lang="en-US" sz="2000" b="0" i="0" u="none" strike="noStrike" baseline="0">
                <a:latin typeface="Arial" panose="020B0604020202020204" pitchFamily="34" charset="0"/>
                <a:cs typeface="Arial" panose="020B0604020202020204" pitchFamily="34" charset="0"/>
              </a:rPr>
              <a:t>Ada 2 hal yang harus diperhatikan, yaitu :</a:t>
            </a:r>
          </a:p>
          <a:p>
            <a:pPr marL="336550" indent="-336550" algn="just"/>
            <a:r>
              <a:rPr lang="en-US" sz="2000" b="0" i="0" u="none" strike="noStrike" baseline="0">
                <a:latin typeface="Arial" panose="020B0604020202020204" pitchFamily="34" charset="0"/>
                <a:cs typeface="Arial" panose="020B0604020202020204" pitchFamily="34" charset="0"/>
              </a:rPr>
              <a:t>1. Kondisi Linked List sedang kosong </a:t>
            </a:r>
            <a:r>
              <a:rPr lang="en-US" sz="2000" b="0" i="0" u="none" strike="noStrike" baseline="0">
                <a:latin typeface="Arial" panose="020B0604020202020204" pitchFamily="34" charset="0"/>
                <a:cs typeface="Arial" panose="020B0604020202020204" pitchFamily="34" charset="0"/>
                <a:sym typeface="Wingdings" panose="05000000000000000000" pitchFamily="2" charset="2"/>
              </a:rPr>
              <a:t> variable awal dan akhir akan diisi dengan variable baru;</a:t>
            </a:r>
            <a:r>
              <a:rPr lang="en-US" sz="2000" b="0" i="0" u="none" strike="noStrike" baseline="0">
                <a:latin typeface="Arial" panose="020B0604020202020204" pitchFamily="34" charset="0"/>
                <a:cs typeface="Arial" panose="020B0604020202020204" pitchFamily="34" charset="0"/>
              </a:rPr>
              <a:t> atau</a:t>
            </a:r>
          </a:p>
          <a:p>
            <a:pPr marL="336550" indent="-336550" algn="just"/>
            <a:r>
              <a:rPr lang="en-US" sz="2000" b="0" i="0" u="none" strike="noStrike" baseline="0">
                <a:latin typeface="Arial" panose="020B0604020202020204" pitchFamily="34" charset="0"/>
                <a:cs typeface="Arial" panose="020B0604020202020204" pitchFamily="34" charset="0"/>
              </a:rPr>
              <a:t>2. Kondisi Linked List sudah mempunyai elemen </a:t>
            </a:r>
            <a:r>
              <a:rPr lang="en-US" sz="2000" b="0" i="0" u="none" strike="noStrike" baseline="0">
                <a:latin typeface="Arial" panose="020B0604020202020204" pitchFamily="34" charset="0"/>
                <a:cs typeface="Arial" panose="020B0604020202020204" pitchFamily="34" charset="0"/>
                <a:sym typeface="Wingdings" panose="05000000000000000000" pitchFamily="2" charset="2"/>
              </a:rPr>
              <a:t> mengisi field next milik elemen baru dengan posisi di awal Linked List, lalu posisi awal berubah ke posisi baru.</a:t>
            </a:r>
            <a:endParaRPr lang="en-US" sz="200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C42F329D-BFDB-45E3-96C2-209B2D9A9A70}"/>
              </a:ext>
            </a:extLst>
          </p:cNvPr>
          <p:cNvPicPr>
            <a:picLocks noChangeAspect="1"/>
          </p:cNvPicPr>
          <p:nvPr/>
        </p:nvPicPr>
        <p:blipFill rotWithShape="1">
          <a:blip r:embed="rId3">
            <a:biLevel thresh="75000"/>
          </a:blip>
          <a:srcRect r="4457"/>
          <a:stretch/>
        </p:blipFill>
        <p:spPr>
          <a:xfrm>
            <a:off x="0" y="1791613"/>
            <a:ext cx="5840730" cy="3857728"/>
          </a:xfrm>
          <a:prstGeom prst="rect">
            <a:avLst/>
          </a:prstGeom>
        </p:spPr>
      </p:pic>
    </p:spTree>
    <p:extLst>
      <p:ext uri="{BB962C8B-B14F-4D97-AF65-F5344CB8AC3E}">
        <p14:creationId xmlns:p14="http://schemas.microsoft.com/office/powerpoint/2010/main" val="2244327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8F49C9-E836-4B93-AE7C-BECA997200D8}"/>
              </a:ext>
            </a:extLst>
          </p:cNvPr>
          <p:cNvSpPr txBox="1"/>
          <p:nvPr/>
        </p:nvSpPr>
        <p:spPr>
          <a:xfrm>
            <a:off x="1520190" y="5559214"/>
            <a:ext cx="9589770" cy="707886"/>
          </a:xfrm>
          <a:prstGeom prst="rect">
            <a:avLst/>
          </a:prstGeom>
          <a:noFill/>
        </p:spPr>
        <p:txBody>
          <a:bodyPr wrap="square">
            <a:spAutoFit/>
          </a:bodyPr>
          <a:lstStyle/>
          <a:p>
            <a:pPr algn="just"/>
            <a:r>
              <a:rPr lang="en-US" sz="2000" b="1" i="0" u="none" strike="noStrike" baseline="0">
                <a:latin typeface="Arial" panose="020B0604020202020204" pitchFamily="34" charset="0"/>
                <a:cs typeface="Arial" panose="020B0604020202020204" pitchFamily="34" charset="0"/>
              </a:rPr>
              <a:t>Penambahan elemen di posisi terakhir</a:t>
            </a:r>
            <a:r>
              <a:rPr lang="en-US" sz="2000" b="0" i="0" u="none" strike="noStrike" baseline="0">
                <a:latin typeface="Arial" panose="020B0604020202020204" pitchFamily="34" charset="0"/>
                <a:cs typeface="Arial" panose="020B0604020202020204" pitchFamily="34" charset="0"/>
              </a:rPr>
              <a:t>: s</a:t>
            </a:r>
            <a:r>
              <a:rPr lang="fi-FI" sz="2000" b="0" i="0" u="none" strike="noStrike" baseline="0">
                <a:latin typeface="Arial" panose="020B0604020202020204" pitchFamily="34" charset="0"/>
                <a:cs typeface="Arial" panose="020B0604020202020204" pitchFamily="34" charset="0"/>
              </a:rPr>
              <a:t>etelah proses penambahan selesai, maka </a:t>
            </a:r>
            <a:r>
              <a:rPr lang="en-US" sz="2000" b="0" i="0" u="none" strike="noStrike" baseline="0">
                <a:latin typeface="Arial" panose="020B0604020202020204" pitchFamily="34" charset="0"/>
                <a:cs typeface="Arial" panose="020B0604020202020204" pitchFamily="34" charset="0"/>
              </a:rPr>
              <a:t>variabel menunjuk ke data baru tersebut.</a:t>
            </a:r>
            <a:endParaRPr lang="en-US" sz="200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5D611E2-1E2B-4042-A5BC-28F08D4D6FDF}"/>
              </a:ext>
            </a:extLst>
          </p:cNvPr>
          <p:cNvPicPr>
            <a:picLocks noChangeAspect="1"/>
          </p:cNvPicPr>
          <p:nvPr/>
        </p:nvPicPr>
        <p:blipFill>
          <a:blip r:embed="rId3">
            <a:biLevel thresh="75000"/>
          </a:blip>
          <a:stretch>
            <a:fillRect/>
          </a:stretch>
        </p:blipFill>
        <p:spPr>
          <a:xfrm>
            <a:off x="1894523" y="883287"/>
            <a:ext cx="7550221" cy="4675927"/>
          </a:xfrm>
          <a:prstGeom prst="rect">
            <a:avLst/>
          </a:prstGeom>
        </p:spPr>
      </p:pic>
      <p:sp>
        <p:nvSpPr>
          <p:cNvPr id="9" name="TextBox 8">
            <a:extLst>
              <a:ext uri="{FF2B5EF4-FFF2-40B4-BE49-F238E27FC236}">
                <a16:creationId xmlns:a16="http://schemas.microsoft.com/office/drawing/2014/main" id="{00C2FCCF-FD83-4D4D-A266-E0CC8C82ED74}"/>
              </a:ext>
            </a:extLst>
          </p:cNvPr>
          <p:cNvSpPr txBox="1"/>
          <p:nvPr/>
        </p:nvSpPr>
        <p:spPr>
          <a:xfrm>
            <a:off x="1894523" y="145465"/>
            <a:ext cx="6212204"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Bahnschrift Light SemiCondensed" panose="020B0502040204020203" pitchFamily="34" charset="0"/>
                <a:ea typeface="+mn-ea"/>
                <a:cs typeface="+mn-cs"/>
              </a:rPr>
              <a:t>Operasi Linked List (lanjut.)</a:t>
            </a:r>
          </a:p>
        </p:txBody>
      </p:sp>
    </p:spTree>
    <p:extLst>
      <p:ext uri="{BB962C8B-B14F-4D97-AF65-F5344CB8AC3E}">
        <p14:creationId xmlns:p14="http://schemas.microsoft.com/office/powerpoint/2010/main" val="356987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FDA41F-5A3F-4AFB-9052-D9B14B565E29}"/>
              </a:ext>
            </a:extLst>
          </p:cNvPr>
          <p:cNvSpPr txBox="1"/>
          <p:nvPr/>
        </p:nvSpPr>
        <p:spPr>
          <a:xfrm>
            <a:off x="1214301" y="827631"/>
            <a:ext cx="640271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black"/>
                </a:solidFill>
                <a:effectLst/>
                <a:uLnTx/>
                <a:uFillTx/>
                <a:latin typeface="Bauhaus 93" panose="04030905020B02020C02" pitchFamily="82" charset="0"/>
                <a:ea typeface="+mn-ea"/>
                <a:cs typeface="+mn-cs"/>
              </a:rPr>
              <a:t>Operasi Linked List (lanjut.)</a:t>
            </a:r>
          </a:p>
        </p:txBody>
      </p:sp>
      <p:sp>
        <p:nvSpPr>
          <p:cNvPr id="3" name="TextBox 2">
            <a:extLst>
              <a:ext uri="{FF2B5EF4-FFF2-40B4-BE49-F238E27FC236}">
                <a16:creationId xmlns:a16="http://schemas.microsoft.com/office/drawing/2014/main" id="{D79C7BF5-7C33-491B-AC34-62B8CA53A773}"/>
              </a:ext>
            </a:extLst>
          </p:cNvPr>
          <p:cNvSpPr txBox="1"/>
          <p:nvPr/>
        </p:nvSpPr>
        <p:spPr>
          <a:xfrm>
            <a:off x="1214301" y="1535517"/>
            <a:ext cx="10295709" cy="1938992"/>
          </a:xfrm>
          <a:prstGeom prst="rect">
            <a:avLst/>
          </a:prstGeom>
          <a:noFill/>
        </p:spPr>
        <p:txBody>
          <a:bodyPr wrap="square">
            <a:spAutoFit/>
          </a:bodyPr>
          <a:lstStyle/>
          <a:p>
            <a:pPr algn="just"/>
            <a:r>
              <a:rPr lang="en-US" sz="2400" b="1" i="0" u="none" strike="noStrike" baseline="0">
                <a:latin typeface="Cambria" panose="02040503050406030204" pitchFamily="18" charset="0"/>
                <a:ea typeface="Cambria" panose="02040503050406030204" pitchFamily="18" charset="0"/>
                <a:cs typeface="Arial" panose="020B0604020202020204" pitchFamily="34" charset="0"/>
              </a:rPr>
              <a:t>Menghapus elemen list:</a:t>
            </a:r>
            <a:r>
              <a:rPr lang="en-US" sz="2400" b="0" i="0" u="none" strike="noStrike" baseline="0">
                <a:latin typeface="Cambria" panose="02040503050406030204" pitchFamily="18" charset="0"/>
                <a:ea typeface="Cambria" panose="02040503050406030204" pitchFamily="18" charset="0"/>
                <a:cs typeface="Arial" panose="020B0604020202020204" pitchFamily="34" charset="0"/>
              </a:rPr>
              <a:t> </a:t>
            </a:r>
            <a:r>
              <a:rPr lang="fi-FI" sz="2400" b="0" i="0" u="none" strike="noStrike" baseline="0">
                <a:latin typeface="Cambria" panose="02040503050406030204" pitchFamily="18" charset="0"/>
                <a:ea typeface="Cambria" panose="02040503050406030204" pitchFamily="18" charset="0"/>
                <a:cs typeface="Arial" panose="020B0604020202020204" pitchFamily="34" charset="0"/>
              </a:rPr>
              <a:t>menghilangkan alokasi memori sebuah List </a:t>
            </a:r>
            <a:r>
              <a:rPr lang="it-IT" sz="2400" b="0" i="0" u="none" strike="noStrike" baseline="0">
                <a:latin typeface="Cambria" panose="02040503050406030204" pitchFamily="18" charset="0"/>
                <a:ea typeface="Cambria" panose="02040503050406030204" pitchFamily="18" charset="0"/>
                <a:cs typeface="Arial" panose="020B0604020202020204" pitchFamily="34" charset="0"/>
              </a:rPr>
              <a:t>yang telah ada di memori.</a:t>
            </a:r>
          </a:p>
          <a:p>
            <a:pPr algn="just"/>
            <a:r>
              <a:rPr lang="nn-NO" sz="2400" b="0" i="0" u="none" strike="noStrike" baseline="0">
                <a:latin typeface="Cambria" panose="02040503050406030204" pitchFamily="18" charset="0"/>
                <a:ea typeface="Cambria" panose="02040503050406030204" pitchFamily="18" charset="0"/>
                <a:cs typeface="Arial" panose="020B0604020202020204" pitchFamily="34" charset="0"/>
              </a:rPr>
              <a:t>Fungsi: agar data yang tidak diperlukan </a:t>
            </a:r>
            <a:r>
              <a:rPr lang="it-IT" sz="2400" b="0" i="0" u="none" strike="noStrike" baseline="0">
                <a:latin typeface="Cambria" panose="02040503050406030204" pitchFamily="18" charset="0"/>
                <a:ea typeface="Cambria" panose="02040503050406030204" pitchFamily="18" charset="0"/>
                <a:cs typeface="Arial" panose="020B0604020202020204" pitchFamily="34" charset="0"/>
              </a:rPr>
              <a:t>benar-benar terhapus di memori sehingga </a:t>
            </a:r>
            <a:r>
              <a:rPr lang="sv-SE" sz="2400" b="0" i="0" u="none" strike="noStrike" baseline="0">
                <a:latin typeface="Cambria" panose="02040503050406030204" pitchFamily="18" charset="0"/>
                <a:ea typeface="Cambria" panose="02040503050406030204" pitchFamily="18" charset="0"/>
                <a:cs typeface="Arial" panose="020B0604020202020204" pitchFamily="34" charset="0"/>
              </a:rPr>
              <a:t>penggunaan memori dapat optimal karena </a:t>
            </a:r>
            <a:r>
              <a:rPr lang="en-US" sz="2400" b="0" i="0" u="none" strike="noStrike" baseline="0">
                <a:latin typeface="Cambria" panose="02040503050406030204" pitchFamily="18" charset="0"/>
                <a:ea typeface="Cambria" panose="02040503050406030204" pitchFamily="18" charset="0"/>
                <a:cs typeface="Arial" panose="020B0604020202020204" pitchFamily="34" charset="0"/>
              </a:rPr>
              <a:t>data-data yang tidak diperlukan dihilangkan.</a:t>
            </a:r>
            <a:endParaRPr lang="en-US" sz="2400">
              <a:latin typeface="Cambria" panose="02040503050406030204" pitchFamily="18" charset="0"/>
              <a:ea typeface="Cambria" panose="02040503050406030204" pitchFamily="18" charset="0"/>
              <a:cs typeface="Arial" panose="020B0604020202020204" pitchFamily="34" charset="0"/>
            </a:endParaRPr>
          </a:p>
        </p:txBody>
      </p:sp>
      <p:sp>
        <p:nvSpPr>
          <p:cNvPr id="4" name="TextBox 3">
            <a:extLst>
              <a:ext uri="{FF2B5EF4-FFF2-40B4-BE49-F238E27FC236}">
                <a16:creationId xmlns:a16="http://schemas.microsoft.com/office/drawing/2014/main" id="{63E3A03D-0B73-4F52-B4E5-4B174C871CC3}"/>
              </a:ext>
            </a:extLst>
          </p:cNvPr>
          <p:cNvSpPr txBox="1"/>
          <p:nvPr/>
        </p:nvSpPr>
        <p:spPr>
          <a:xfrm>
            <a:off x="1214301" y="3474509"/>
            <a:ext cx="10295709" cy="1938992"/>
          </a:xfrm>
          <a:prstGeom prst="rect">
            <a:avLst/>
          </a:prstGeom>
          <a:noFill/>
        </p:spPr>
        <p:txBody>
          <a:bodyPr wrap="square">
            <a:spAutoFit/>
          </a:bodyPr>
          <a:lstStyle/>
          <a:p>
            <a:pPr marL="342900" indent="-342900" algn="just">
              <a:buFont typeface="Wingdings" panose="05000000000000000000" pitchFamily="2" charset="2"/>
              <a:buChar char="Ø"/>
            </a:pPr>
            <a:r>
              <a:rPr lang="en-US" sz="2400" b="0" i="0" u="none" strike="noStrike" baseline="0">
                <a:latin typeface="Cambria" panose="02040503050406030204" pitchFamily="18" charset="0"/>
                <a:ea typeface="Cambria" panose="02040503050406030204" pitchFamily="18" charset="0"/>
                <a:cs typeface="Arial" panose="020B0604020202020204" pitchFamily="34" charset="0"/>
              </a:rPr>
              <a:t>Penghapusan Simpul/ Node tidak bisa dilakukan jika keadaan Simpul sedang ditunjuk oleh Pointer.</a:t>
            </a:r>
          </a:p>
          <a:p>
            <a:pPr marL="342900" indent="-342900" algn="just">
              <a:buFont typeface="Wingdings" panose="05000000000000000000" pitchFamily="2" charset="2"/>
              <a:buChar char="Ø"/>
            </a:pPr>
            <a:r>
              <a:rPr lang="en-US" sz="2400" b="0" i="0" u="none" strike="noStrike" baseline="0">
                <a:latin typeface="Cambria" panose="02040503050406030204" pitchFamily="18" charset="0"/>
                <a:ea typeface="Cambria" panose="02040503050406030204" pitchFamily="18" charset="0"/>
                <a:cs typeface="Arial" panose="020B0604020202020204" pitchFamily="34" charset="0"/>
              </a:rPr>
              <a:t>Sebelum data terdepan dihapus, Head harus ditunjukkan ke Simpul berikutnya terlebih dahulu agar List tidak putus, sehingga Simpul tersebut </a:t>
            </a:r>
            <a:r>
              <a:rPr lang="sv-SE" sz="2400" b="0" i="0" u="none" strike="noStrike" baseline="0">
                <a:latin typeface="Cambria" panose="02040503050406030204" pitchFamily="18" charset="0"/>
                <a:ea typeface="Cambria" panose="02040503050406030204" pitchFamily="18" charset="0"/>
                <a:cs typeface="Arial" panose="020B0604020202020204" pitchFamily="34" charset="0"/>
              </a:rPr>
              <a:t>akan menjadi Head baru </a:t>
            </a:r>
            <a:r>
              <a:rPr lang="en-US" sz="2400" b="0" i="0" u="none" strike="noStrike" baseline="0">
                <a:latin typeface="Cambria" panose="02040503050406030204" pitchFamily="18" charset="0"/>
                <a:ea typeface="Cambria" panose="02040503050406030204" pitchFamily="18" charset="0"/>
                <a:cs typeface="Arial" panose="020B0604020202020204" pitchFamily="34" charset="0"/>
              </a:rPr>
              <a:t>(data terdepan yang baru).</a:t>
            </a:r>
            <a:endParaRPr lang="en-US" sz="2400">
              <a:latin typeface="Cambria" panose="02040503050406030204" pitchFamily="18"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1065883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FDA41F-5A3F-4AFB-9052-D9B14B565E29}"/>
              </a:ext>
            </a:extLst>
          </p:cNvPr>
          <p:cNvSpPr txBox="1"/>
          <p:nvPr/>
        </p:nvSpPr>
        <p:spPr>
          <a:xfrm>
            <a:off x="1956158" y="91344"/>
            <a:ext cx="640271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black"/>
                </a:solidFill>
                <a:effectLst/>
                <a:uLnTx/>
                <a:uFillTx/>
                <a:latin typeface="Bauhaus 93" panose="04030905020B02020C02" pitchFamily="82" charset="0"/>
                <a:ea typeface="+mn-ea"/>
                <a:cs typeface="+mn-cs"/>
              </a:rPr>
              <a:t>Operasi Linked List (lanjut.)</a:t>
            </a:r>
          </a:p>
        </p:txBody>
      </p:sp>
      <p:sp>
        <p:nvSpPr>
          <p:cNvPr id="3" name="TextBox 2">
            <a:extLst>
              <a:ext uri="{FF2B5EF4-FFF2-40B4-BE49-F238E27FC236}">
                <a16:creationId xmlns:a16="http://schemas.microsoft.com/office/drawing/2014/main" id="{D79C7BF5-7C33-491B-AC34-62B8CA53A773}"/>
              </a:ext>
            </a:extLst>
          </p:cNvPr>
          <p:cNvSpPr txBox="1"/>
          <p:nvPr/>
        </p:nvSpPr>
        <p:spPr>
          <a:xfrm>
            <a:off x="1580061" y="4895937"/>
            <a:ext cx="10375719" cy="1569660"/>
          </a:xfrm>
          <a:prstGeom prst="rect">
            <a:avLst/>
          </a:prstGeom>
          <a:noFill/>
        </p:spPr>
        <p:txBody>
          <a:bodyPr wrap="square">
            <a:spAutoFit/>
          </a:bodyPr>
          <a:lstStyle/>
          <a:p>
            <a:pPr algn="just"/>
            <a:r>
              <a:rPr lang="en-US" sz="2400" i="0" u="none" strike="noStrike" baseline="0">
                <a:ea typeface="Cambria" panose="02040503050406030204" pitchFamily="18" charset="0"/>
                <a:cs typeface="Arial" panose="020B0604020202020204" pitchFamily="34" charset="0"/>
              </a:rPr>
              <a:t>Penghapusan elemen pertama (awal), menyebabkan variabel awal akan berpindah ke elemen data berikutnya.</a:t>
            </a:r>
          </a:p>
          <a:p>
            <a:pPr algn="just"/>
            <a:r>
              <a:rPr lang="en-US" sz="2400" i="0" u="none" strike="noStrike" baseline="0">
                <a:ea typeface="Cambria" panose="02040503050406030204" pitchFamily="18" charset="0"/>
                <a:cs typeface="Arial" panose="020B0604020202020204" pitchFamily="34" charset="0"/>
              </a:rPr>
              <a:t>Kondisi yang perlu diperhatikan yaitu:</a:t>
            </a:r>
          </a:p>
          <a:p>
            <a:pPr algn="just"/>
            <a:r>
              <a:rPr lang="en-US" sz="2400" i="0" u="none" strike="noStrike" baseline="0">
                <a:ea typeface="Cambria" panose="02040503050406030204" pitchFamily="18" charset="0"/>
                <a:cs typeface="Arial" panose="020B0604020202020204" pitchFamily="34" charset="0"/>
              </a:rPr>
              <a:t>Kondisi Linked List masih kosong  proses tidak bisa dilakukan</a:t>
            </a:r>
            <a:endParaRPr lang="en-US" sz="2400">
              <a:ea typeface="Cambria" panose="02040503050406030204" pitchFamily="18" charset="0"/>
              <a:cs typeface="Arial" panose="020B0604020202020204" pitchFamily="34" charset="0"/>
            </a:endParaRPr>
          </a:p>
        </p:txBody>
      </p:sp>
      <p:pic>
        <p:nvPicPr>
          <p:cNvPr id="5" name="Picture 4">
            <a:extLst>
              <a:ext uri="{FF2B5EF4-FFF2-40B4-BE49-F238E27FC236}">
                <a16:creationId xmlns:a16="http://schemas.microsoft.com/office/drawing/2014/main" id="{5E4B6036-D0B0-4A29-8776-6460F8B50F91}"/>
              </a:ext>
            </a:extLst>
          </p:cNvPr>
          <p:cNvPicPr>
            <a:picLocks noChangeAspect="1"/>
          </p:cNvPicPr>
          <p:nvPr/>
        </p:nvPicPr>
        <p:blipFill>
          <a:blip r:embed="rId3">
            <a:biLevel thresh="75000"/>
          </a:blip>
          <a:stretch>
            <a:fillRect/>
          </a:stretch>
        </p:blipFill>
        <p:spPr>
          <a:xfrm>
            <a:off x="1798455" y="1002636"/>
            <a:ext cx="7345545" cy="3689894"/>
          </a:xfrm>
          <a:prstGeom prst="rect">
            <a:avLst/>
          </a:prstGeom>
        </p:spPr>
      </p:pic>
    </p:spTree>
    <p:extLst>
      <p:ext uri="{BB962C8B-B14F-4D97-AF65-F5344CB8AC3E}">
        <p14:creationId xmlns:p14="http://schemas.microsoft.com/office/powerpoint/2010/main" val="3706154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616A78-E2AB-4655-ABA6-02668386ABCA}"/>
              </a:ext>
            </a:extLst>
          </p:cNvPr>
          <p:cNvSpPr txBox="1"/>
          <p:nvPr/>
        </p:nvSpPr>
        <p:spPr>
          <a:xfrm>
            <a:off x="2811780" y="5428715"/>
            <a:ext cx="6789420" cy="707886"/>
          </a:xfrm>
          <a:prstGeom prst="rect">
            <a:avLst/>
          </a:prstGeom>
          <a:noFill/>
        </p:spPr>
        <p:txBody>
          <a:bodyPr wrap="square">
            <a:spAutoFit/>
          </a:bodyPr>
          <a:lstStyle/>
          <a:p>
            <a:pPr algn="just"/>
            <a:r>
              <a:rPr lang="en-US" sz="2000" b="0" i="0" u="none" strike="noStrike" baseline="0">
                <a:latin typeface="Bahnschrift" panose="020B0502040204020203" pitchFamily="34" charset="0"/>
              </a:rPr>
              <a:t>Penghapusan data akhir adalah proses </a:t>
            </a:r>
            <a:r>
              <a:rPr lang="nn-NO" sz="2000" b="0" i="0" u="none" strike="noStrike" baseline="0">
                <a:latin typeface="Bahnschrift" panose="020B0502040204020203" pitchFamily="34" charset="0"/>
              </a:rPr>
              <a:t>menghilangkan/ menghapus data yang ada di </a:t>
            </a:r>
            <a:r>
              <a:rPr lang="en-US" sz="2000" b="0" i="0" u="none" strike="noStrike" baseline="0">
                <a:latin typeface="Bahnschrift" panose="020B0502040204020203" pitchFamily="34" charset="0"/>
              </a:rPr>
              <a:t>posisi terakhir.</a:t>
            </a:r>
          </a:p>
        </p:txBody>
      </p:sp>
      <p:grpSp>
        <p:nvGrpSpPr>
          <p:cNvPr id="3" name="Group 2">
            <a:extLst>
              <a:ext uri="{FF2B5EF4-FFF2-40B4-BE49-F238E27FC236}">
                <a16:creationId xmlns:a16="http://schemas.microsoft.com/office/drawing/2014/main" id="{1DC30CA3-4813-4E89-A426-D1FD46D8AB66}"/>
              </a:ext>
            </a:extLst>
          </p:cNvPr>
          <p:cNvGrpSpPr/>
          <p:nvPr/>
        </p:nvGrpSpPr>
        <p:grpSpPr>
          <a:xfrm>
            <a:off x="2183130" y="986069"/>
            <a:ext cx="6914246" cy="4442646"/>
            <a:chOff x="1281064" y="1835961"/>
            <a:chExt cx="7367636" cy="4543801"/>
          </a:xfrm>
        </p:grpSpPr>
        <p:pic>
          <p:nvPicPr>
            <p:cNvPr id="4" name="Picture 3">
              <a:extLst>
                <a:ext uri="{FF2B5EF4-FFF2-40B4-BE49-F238E27FC236}">
                  <a16:creationId xmlns:a16="http://schemas.microsoft.com/office/drawing/2014/main" id="{2FCC8C87-14BB-4689-993C-E24EEE4AEA19}"/>
                </a:ext>
              </a:extLst>
            </p:cNvPr>
            <p:cNvPicPr>
              <a:picLocks noChangeAspect="1"/>
            </p:cNvPicPr>
            <p:nvPr/>
          </p:nvPicPr>
          <p:blipFill>
            <a:blip r:embed="rId3">
              <a:biLevel thresh="75000"/>
            </a:blip>
            <a:stretch>
              <a:fillRect/>
            </a:stretch>
          </p:blipFill>
          <p:spPr>
            <a:xfrm>
              <a:off x="1281064" y="1835961"/>
              <a:ext cx="7367636" cy="4543801"/>
            </a:xfrm>
            <a:prstGeom prst="rect">
              <a:avLst/>
            </a:prstGeom>
          </p:spPr>
        </p:pic>
        <p:cxnSp>
          <p:nvCxnSpPr>
            <p:cNvPr id="5" name="Straight Connector 4">
              <a:extLst>
                <a:ext uri="{FF2B5EF4-FFF2-40B4-BE49-F238E27FC236}">
                  <a16:creationId xmlns:a16="http://schemas.microsoft.com/office/drawing/2014/main" id="{51BB732C-6DC9-44A9-99DB-00858F996040}"/>
                </a:ext>
              </a:extLst>
            </p:cNvPr>
            <p:cNvCxnSpPr/>
            <p:nvPr/>
          </p:nvCxnSpPr>
          <p:spPr>
            <a:xfrm flipH="1" flipV="1">
              <a:off x="5041233" y="2923672"/>
              <a:ext cx="1479884" cy="445168"/>
            </a:xfrm>
            <a:prstGeom prst="line">
              <a:avLst/>
            </a:prstGeom>
            <a:ln w="25400">
              <a:solidFill>
                <a:schemeClr val="tx2">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14983241-013D-428F-B39B-5A884987F8F4}"/>
              </a:ext>
            </a:extLst>
          </p:cNvPr>
          <p:cNvSpPr txBox="1"/>
          <p:nvPr/>
        </p:nvSpPr>
        <p:spPr>
          <a:xfrm>
            <a:off x="1956158" y="91344"/>
            <a:ext cx="640271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black"/>
                </a:solidFill>
                <a:effectLst/>
                <a:uLnTx/>
                <a:uFillTx/>
                <a:latin typeface="Bauhaus 93" panose="04030905020B02020C02" pitchFamily="82" charset="0"/>
                <a:ea typeface="+mn-ea"/>
                <a:cs typeface="+mn-cs"/>
              </a:rPr>
              <a:t>Operasi Linked List (lanjut.)</a:t>
            </a:r>
          </a:p>
        </p:txBody>
      </p:sp>
    </p:spTree>
    <p:extLst>
      <p:ext uri="{BB962C8B-B14F-4D97-AF65-F5344CB8AC3E}">
        <p14:creationId xmlns:p14="http://schemas.microsoft.com/office/powerpoint/2010/main" val="407086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63B8D2-D023-4B86-BC0F-D4AAE2907737}"/>
              </a:ext>
            </a:extLst>
          </p:cNvPr>
          <p:cNvSpPr txBox="1"/>
          <p:nvPr/>
        </p:nvSpPr>
        <p:spPr>
          <a:xfrm>
            <a:off x="1830428" y="159924"/>
            <a:ext cx="786305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Bahnschrift" panose="020B0502040204020203" pitchFamily="34" charset="0"/>
              </a:rPr>
              <a:t>Koleksi Sampah (Garbage Collection)</a:t>
            </a:r>
          </a:p>
        </p:txBody>
      </p:sp>
      <p:sp>
        <p:nvSpPr>
          <p:cNvPr id="3" name="TextBox 2">
            <a:extLst>
              <a:ext uri="{FF2B5EF4-FFF2-40B4-BE49-F238E27FC236}">
                <a16:creationId xmlns:a16="http://schemas.microsoft.com/office/drawing/2014/main" id="{B33AEC58-9726-4ADF-9E58-D9BF719F7121}"/>
              </a:ext>
            </a:extLst>
          </p:cNvPr>
          <p:cNvSpPr txBox="1"/>
          <p:nvPr/>
        </p:nvSpPr>
        <p:spPr>
          <a:xfrm>
            <a:off x="224589" y="1635471"/>
            <a:ext cx="11427479" cy="3477875"/>
          </a:xfrm>
          <a:prstGeom prst="rect">
            <a:avLst/>
          </a:prstGeom>
          <a:noFill/>
        </p:spPr>
        <p:txBody>
          <a:bodyPr wrap="square">
            <a:spAutoFit/>
          </a:bodyPr>
          <a:lstStyle/>
          <a:p>
            <a:pPr marL="0" marR="0" algn="just">
              <a:spcBef>
                <a:spcPts val="0"/>
              </a:spcBef>
              <a:spcAft>
                <a:spcPts val="0"/>
              </a:spcAft>
            </a:pPr>
            <a:r>
              <a:rPr lang="en-US" sz="2200">
                <a:effectLst/>
                <a:latin typeface="Arial" panose="020B0604020202020204" pitchFamily="34" charset="0"/>
                <a:ea typeface="Times New Roman" panose="02020603050405020304" pitchFamily="18" charset="0"/>
                <a:cs typeface="Arial" panose="020B0604020202020204" pitchFamily="34" charset="0"/>
              </a:rPr>
              <a:t>Ketika menyimpan Linked List dalam memori, diasumsikan bahwa selalu dapat dilakukan penyisipan Simpul baru ke dalam List, serta penghapusan Simpul dari List.</a:t>
            </a:r>
          </a:p>
          <a:p>
            <a:pPr marL="0" marR="0" algn="just">
              <a:spcBef>
                <a:spcPts val="0"/>
              </a:spcBef>
              <a:spcAft>
                <a:spcPts val="0"/>
              </a:spcAft>
            </a:pPr>
            <a:endParaRPr lang="en-US" sz="2200">
              <a:effectLst/>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r>
              <a:rPr lang="en-US" sz="2200">
                <a:effectLst/>
                <a:latin typeface="Arial" panose="020B0604020202020204" pitchFamily="34" charset="0"/>
                <a:ea typeface="Times New Roman" panose="02020603050405020304" pitchFamily="18" charset="0"/>
                <a:cs typeface="Arial" panose="020B0604020202020204" pitchFamily="34" charset="0"/>
              </a:rPr>
              <a:t>Untuk itu diperlukan suatu mekanisme guna menyediakan memori bagi Simpul baru, atau untuk mengelola memori yang sementara ini tidak berguna karena adanya penghapusan Simpul, untuk sewaktu-waktu dapat dipakai lagi.</a:t>
            </a:r>
          </a:p>
          <a:p>
            <a:pPr marL="0" marR="0" algn="just">
              <a:spcBef>
                <a:spcPts val="0"/>
              </a:spcBef>
              <a:spcAft>
                <a:spcPts val="0"/>
              </a:spcAft>
            </a:pPr>
            <a:endParaRPr lang="en-US" sz="2200">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r>
              <a:rPr lang="en-US" sz="2200">
                <a:effectLst/>
                <a:latin typeface="Arial" panose="020B0604020202020204" pitchFamily="34" charset="0"/>
                <a:ea typeface="Times New Roman" panose="02020603050405020304" pitchFamily="18" charset="0"/>
                <a:cs typeface="Arial" panose="020B0604020202020204" pitchFamily="34" charset="0"/>
              </a:rPr>
              <a:t>Sel memori dalam array yang tak digunakan, dihimpun menjadi sebuah Linked List lain yang menggunakan variabel pointer List berupa array AVAIL, dituliskan sebagai : LIST(INFO, LINK, START, AVAIL)</a:t>
            </a:r>
          </a:p>
        </p:txBody>
      </p:sp>
    </p:spTree>
    <p:extLst>
      <p:ext uri="{BB962C8B-B14F-4D97-AF65-F5344CB8AC3E}">
        <p14:creationId xmlns:p14="http://schemas.microsoft.com/office/powerpoint/2010/main" val="580489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63B8D2-D023-4B86-BC0F-D4AAE2907737}"/>
              </a:ext>
            </a:extLst>
          </p:cNvPr>
          <p:cNvSpPr txBox="1"/>
          <p:nvPr/>
        </p:nvSpPr>
        <p:spPr>
          <a:xfrm>
            <a:off x="1830428" y="159924"/>
            <a:ext cx="786305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Bahnschrift" panose="020B0502040204020203" pitchFamily="34" charset="0"/>
              </a:rPr>
              <a:t>Koleksi Sampah (Garbage Collection)</a:t>
            </a:r>
          </a:p>
        </p:txBody>
      </p:sp>
      <p:sp>
        <p:nvSpPr>
          <p:cNvPr id="3" name="TextBox 2">
            <a:extLst>
              <a:ext uri="{FF2B5EF4-FFF2-40B4-BE49-F238E27FC236}">
                <a16:creationId xmlns:a16="http://schemas.microsoft.com/office/drawing/2014/main" id="{B33AEC58-9726-4ADF-9E58-D9BF719F7121}"/>
              </a:ext>
            </a:extLst>
          </p:cNvPr>
          <p:cNvSpPr txBox="1"/>
          <p:nvPr/>
        </p:nvSpPr>
        <p:spPr>
          <a:xfrm>
            <a:off x="1602004" y="1989801"/>
            <a:ext cx="8805111" cy="1569660"/>
          </a:xfrm>
          <a:prstGeom prst="rect">
            <a:avLst/>
          </a:prstGeom>
          <a:noFill/>
        </p:spPr>
        <p:txBody>
          <a:bodyPr wrap="square">
            <a:spAutoFit/>
          </a:bodyPr>
          <a:lstStyle/>
          <a:p>
            <a:pPr marL="0" marR="0" algn="ctr">
              <a:spcBef>
                <a:spcPts val="0"/>
              </a:spcBef>
              <a:spcAft>
                <a:spcPts val="0"/>
              </a:spcAft>
            </a:pPr>
            <a:r>
              <a:rPr lang="en-US" sz="2400">
                <a:effectLst/>
                <a:latin typeface="Arial" panose="020B0604020202020204" pitchFamily="34" charset="0"/>
                <a:ea typeface="Times New Roman" panose="02020603050405020304" pitchFamily="18" charset="0"/>
                <a:cs typeface="Arial" panose="020B0604020202020204" pitchFamily="34" charset="0"/>
              </a:rPr>
              <a:t>Koleksi sampah (</a:t>
            </a:r>
            <a:r>
              <a:rPr lang="en-US" sz="2400" i="1">
                <a:effectLst/>
                <a:latin typeface="Arial" panose="020B0604020202020204" pitchFamily="34" charset="0"/>
                <a:ea typeface="Times New Roman" panose="02020603050405020304" pitchFamily="18" charset="0"/>
                <a:cs typeface="Arial" panose="020B0604020202020204" pitchFamily="34" charset="0"/>
              </a:rPr>
              <a:t>Garbage Collection</a:t>
            </a:r>
            <a:r>
              <a:rPr lang="en-US" sz="2400">
                <a:effectLst/>
                <a:latin typeface="Arial" panose="020B0604020202020204" pitchFamily="34" charset="0"/>
                <a:ea typeface="Times New Roman" panose="02020603050405020304" pitchFamily="18" charset="0"/>
                <a:cs typeface="Arial" panose="020B0604020202020204" pitchFamily="34" charset="0"/>
              </a:rPr>
              <a:t>) adalah suatu metode dengan sistem operasi yang dapat secara periodik mengumpulkan semua ruang kosong akibat penghapusan Simpul List ke dalam List ruang bebas.</a:t>
            </a:r>
          </a:p>
        </p:txBody>
      </p:sp>
    </p:spTree>
    <p:extLst>
      <p:ext uri="{BB962C8B-B14F-4D97-AF65-F5344CB8AC3E}">
        <p14:creationId xmlns:p14="http://schemas.microsoft.com/office/powerpoint/2010/main" val="1044750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63B8D2-D023-4B86-BC0F-D4AAE2907737}"/>
              </a:ext>
            </a:extLst>
          </p:cNvPr>
          <p:cNvSpPr txBox="1"/>
          <p:nvPr/>
        </p:nvSpPr>
        <p:spPr>
          <a:xfrm>
            <a:off x="1830428" y="159924"/>
            <a:ext cx="786305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Bahnschrift" panose="020B0502040204020203" pitchFamily="34" charset="0"/>
              </a:rPr>
              <a:t>Koleksi Sampah (Garbage Collection)</a:t>
            </a:r>
          </a:p>
        </p:txBody>
      </p:sp>
      <p:graphicFrame>
        <p:nvGraphicFramePr>
          <p:cNvPr id="4" name="Table 2">
            <a:extLst>
              <a:ext uri="{FF2B5EF4-FFF2-40B4-BE49-F238E27FC236}">
                <a16:creationId xmlns:a16="http://schemas.microsoft.com/office/drawing/2014/main" id="{8A383B42-66F7-4E39-8431-D55B66663B34}"/>
              </a:ext>
            </a:extLst>
          </p:cNvPr>
          <p:cNvGraphicFramePr>
            <a:graphicFrameLocks noGrp="1"/>
          </p:cNvGraphicFramePr>
          <p:nvPr>
            <p:extLst>
              <p:ext uri="{D42A27DB-BD31-4B8C-83A1-F6EECF244321}">
                <p14:modId xmlns:p14="http://schemas.microsoft.com/office/powerpoint/2010/main" val="1944490843"/>
              </p:ext>
            </p:extLst>
          </p:nvPr>
        </p:nvGraphicFramePr>
        <p:xfrm>
          <a:off x="2253076" y="1462451"/>
          <a:ext cx="2172653" cy="4358640"/>
        </p:xfrm>
        <a:graphic>
          <a:graphicData uri="http://schemas.openxmlformats.org/drawingml/2006/table">
            <a:tbl>
              <a:tblPr firstRow="1" bandRow="1">
                <a:tableStyleId>{5C22544A-7EE6-4342-B048-85BDC9FD1C3A}</a:tableStyleId>
              </a:tblPr>
              <a:tblGrid>
                <a:gridCol w="467043">
                  <a:extLst>
                    <a:ext uri="{9D8B030D-6E8A-4147-A177-3AD203B41FA5}">
                      <a16:colId xmlns:a16="http://schemas.microsoft.com/office/drawing/2014/main" val="3071492097"/>
                    </a:ext>
                  </a:extLst>
                </a:gridCol>
                <a:gridCol w="859155">
                  <a:extLst>
                    <a:ext uri="{9D8B030D-6E8A-4147-A177-3AD203B41FA5}">
                      <a16:colId xmlns:a16="http://schemas.microsoft.com/office/drawing/2014/main" val="3881030440"/>
                    </a:ext>
                  </a:extLst>
                </a:gridCol>
                <a:gridCol w="846455">
                  <a:extLst>
                    <a:ext uri="{9D8B030D-6E8A-4147-A177-3AD203B41FA5}">
                      <a16:colId xmlns:a16="http://schemas.microsoft.com/office/drawing/2014/main" val="104473222"/>
                    </a:ext>
                  </a:extLst>
                </a:gridCol>
              </a:tblGrid>
              <a:tr h="370840">
                <a:tc>
                  <a:txBody>
                    <a:bodyPr/>
                    <a:lstStyle/>
                    <a:p>
                      <a:pPr algn="r"/>
                      <a:endParaRPr lang="en-US" sz="2000">
                        <a:latin typeface="Arial" panose="020B0604020202020204" pitchFamily="34" charset="0"/>
                        <a:cs typeface="Arial" panose="020B0604020202020204" pitchFamily="34" charset="0"/>
                      </a:endParaRPr>
                    </a:p>
                  </a:txBody>
                  <a:tcPr/>
                </a:tc>
                <a:tc>
                  <a:txBody>
                    <a:bodyPr/>
                    <a:lstStyle/>
                    <a:p>
                      <a:pPr algn="ctr"/>
                      <a:r>
                        <a:rPr lang="en-US" sz="2000">
                          <a:latin typeface="Arial" panose="020B0604020202020204" pitchFamily="34" charset="0"/>
                          <a:cs typeface="Arial" panose="020B0604020202020204" pitchFamily="34" charset="0"/>
                        </a:rPr>
                        <a:t>Info</a:t>
                      </a:r>
                    </a:p>
                  </a:txBody>
                  <a:tcPr/>
                </a:tc>
                <a:tc>
                  <a:txBody>
                    <a:bodyPr/>
                    <a:lstStyle/>
                    <a:p>
                      <a:pPr algn="ctr"/>
                      <a:r>
                        <a:rPr lang="en-US" sz="2000">
                          <a:latin typeface="Arial" panose="020B0604020202020204" pitchFamily="34" charset="0"/>
                          <a:cs typeface="Arial" panose="020B0604020202020204" pitchFamily="34" charset="0"/>
                        </a:rPr>
                        <a:t>Link</a:t>
                      </a:r>
                    </a:p>
                  </a:txBody>
                  <a:tcPr/>
                </a:tc>
                <a:extLst>
                  <a:ext uri="{0D108BD9-81ED-4DB2-BD59-A6C34878D82A}">
                    <a16:rowId xmlns:a16="http://schemas.microsoft.com/office/drawing/2014/main" val="2715295813"/>
                  </a:ext>
                </a:extLst>
              </a:tr>
              <a:tr h="370840">
                <a:tc>
                  <a:txBody>
                    <a:bodyPr/>
                    <a:lstStyle/>
                    <a:p>
                      <a:pPr algn="r"/>
                      <a:r>
                        <a:rPr lang="en-US" sz="2000">
                          <a:latin typeface="Arial" panose="020B0604020202020204" pitchFamily="34" charset="0"/>
                          <a:cs typeface="Arial" panose="020B0604020202020204" pitchFamily="34" charset="0"/>
                        </a:rPr>
                        <a:t>1</a:t>
                      </a:r>
                    </a:p>
                  </a:txBody>
                  <a:tcPr/>
                </a:tc>
                <a:tc>
                  <a:txBody>
                    <a:bodyPr/>
                    <a:lstStyle/>
                    <a:p>
                      <a:pPr algn="ctr"/>
                      <a:r>
                        <a:rPr lang="en-US" sz="2000">
                          <a:latin typeface="Arial" panose="020B0604020202020204" pitchFamily="34" charset="0"/>
                          <a:cs typeface="Arial" panose="020B0604020202020204" pitchFamily="34" charset="0"/>
                        </a:rPr>
                        <a:t>I</a:t>
                      </a:r>
                    </a:p>
                  </a:txBody>
                  <a:tcPr/>
                </a:tc>
                <a:tc>
                  <a:txBody>
                    <a:bodyPr/>
                    <a:lstStyle/>
                    <a:p>
                      <a:pPr algn="ctr"/>
                      <a:r>
                        <a:rPr lang="en-US" sz="2000">
                          <a:latin typeface="Arial" panose="020B0604020202020204" pitchFamily="34" charset="0"/>
                          <a:cs typeface="Arial" panose="020B0604020202020204" pitchFamily="34" charset="0"/>
                        </a:rPr>
                        <a:t>6</a:t>
                      </a:r>
                    </a:p>
                  </a:txBody>
                  <a:tcPr/>
                </a:tc>
                <a:extLst>
                  <a:ext uri="{0D108BD9-81ED-4DB2-BD59-A6C34878D82A}">
                    <a16:rowId xmlns:a16="http://schemas.microsoft.com/office/drawing/2014/main" val="3484104074"/>
                  </a:ext>
                </a:extLst>
              </a:tr>
              <a:tr h="370840">
                <a:tc>
                  <a:txBody>
                    <a:bodyPr/>
                    <a:lstStyle/>
                    <a:p>
                      <a:pPr algn="r"/>
                      <a:r>
                        <a:rPr lang="en-US" sz="2000">
                          <a:latin typeface="Arial" panose="020B0604020202020204" pitchFamily="34" charset="0"/>
                          <a:cs typeface="Arial" panose="020B0604020202020204" pitchFamily="34" charset="0"/>
                        </a:rPr>
                        <a:t>2</a:t>
                      </a:r>
                    </a:p>
                  </a:txBody>
                  <a:tcPr/>
                </a:tc>
                <a:tc>
                  <a:txBody>
                    <a:bodyPr/>
                    <a:lstStyle/>
                    <a:p>
                      <a:pPr algn="ctr"/>
                      <a:r>
                        <a:rPr lang="en-US" sz="2000">
                          <a:latin typeface="Arial" panose="020B0604020202020204" pitchFamily="34" charset="0"/>
                          <a:cs typeface="Arial" panose="020B0604020202020204" pitchFamily="34" charset="0"/>
                        </a:rPr>
                        <a:t>M</a:t>
                      </a:r>
                    </a:p>
                  </a:txBody>
                  <a:tcPr/>
                </a:tc>
                <a:tc>
                  <a:txBody>
                    <a:bodyPr/>
                    <a:lstStyle/>
                    <a:p>
                      <a:pPr algn="ctr"/>
                      <a:r>
                        <a:rPr lang="en-US" sz="200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304245860"/>
                  </a:ext>
                </a:extLst>
              </a:tr>
              <a:tr h="370840">
                <a:tc>
                  <a:txBody>
                    <a:bodyPr/>
                    <a:lstStyle/>
                    <a:p>
                      <a:pPr algn="r"/>
                      <a:r>
                        <a:rPr lang="en-US" sz="2000">
                          <a:latin typeface="Arial" panose="020B0604020202020204" pitchFamily="34" charset="0"/>
                          <a:cs typeface="Arial" panose="020B0604020202020204" pitchFamily="34" charset="0"/>
                        </a:rPr>
                        <a:t>3</a:t>
                      </a:r>
                    </a:p>
                  </a:txBody>
                  <a:tcPr/>
                </a:tc>
                <a:tc>
                  <a:txBody>
                    <a:bodyPr/>
                    <a:lstStyle/>
                    <a:p>
                      <a:pPr algn="ctr"/>
                      <a:r>
                        <a:rPr lang="en-US" sz="2000">
                          <a:latin typeface="Arial" panose="020B0604020202020204" pitchFamily="34" charset="0"/>
                          <a:cs typeface="Arial" panose="020B0604020202020204" pitchFamily="34" charset="0"/>
                        </a:rPr>
                        <a:t>O</a:t>
                      </a:r>
                    </a:p>
                  </a:txBody>
                  <a:tcPr/>
                </a:tc>
                <a:tc>
                  <a:txBody>
                    <a:bodyPr/>
                    <a:lstStyle/>
                    <a:p>
                      <a:pPr algn="ctr"/>
                      <a:r>
                        <a:rPr lang="en-US" sz="2000">
                          <a:latin typeface="Arial" panose="020B0604020202020204" pitchFamily="34" charset="0"/>
                          <a:cs typeface="Arial" panose="020B0604020202020204" pitchFamily="34" charset="0"/>
                        </a:rPr>
                        <a:t>8</a:t>
                      </a:r>
                    </a:p>
                  </a:txBody>
                  <a:tcPr/>
                </a:tc>
                <a:extLst>
                  <a:ext uri="{0D108BD9-81ED-4DB2-BD59-A6C34878D82A}">
                    <a16:rowId xmlns:a16="http://schemas.microsoft.com/office/drawing/2014/main" val="1299232526"/>
                  </a:ext>
                </a:extLst>
              </a:tr>
              <a:tr h="367732">
                <a:tc>
                  <a:txBody>
                    <a:bodyPr/>
                    <a:lstStyle/>
                    <a:p>
                      <a:pPr algn="r"/>
                      <a:r>
                        <a:rPr lang="en-US" sz="2000">
                          <a:latin typeface="Arial" panose="020B0604020202020204" pitchFamily="34" charset="0"/>
                          <a:cs typeface="Arial" panose="020B0604020202020204" pitchFamily="34" charset="0"/>
                        </a:rPr>
                        <a:t>4</a:t>
                      </a:r>
                    </a:p>
                  </a:txBody>
                  <a:tcPr/>
                </a:tc>
                <a:tc>
                  <a:txBody>
                    <a:bodyPr/>
                    <a:lstStyle/>
                    <a:p>
                      <a:pPr algn="ctr"/>
                      <a:r>
                        <a:rPr lang="en-US" sz="2000">
                          <a:latin typeface="Arial" panose="020B0604020202020204" pitchFamily="34" charset="0"/>
                          <a:cs typeface="Arial" panose="020B0604020202020204" pitchFamily="34" charset="0"/>
                        </a:rPr>
                        <a:t>L</a:t>
                      </a:r>
                    </a:p>
                  </a:txBody>
                  <a:tcPr/>
                </a:tc>
                <a:tc>
                  <a:txBody>
                    <a:bodyPr/>
                    <a:lstStyle/>
                    <a:p>
                      <a:pPr algn="ctr"/>
                      <a:r>
                        <a:rPr lang="en-US" sz="2000">
                          <a:latin typeface="Arial" panose="020B0604020202020204" pitchFamily="34" charset="0"/>
                          <a:cs typeface="Arial" panose="020B0604020202020204" pitchFamily="34" charset="0"/>
                        </a:rPr>
                        <a:t>9</a:t>
                      </a:r>
                    </a:p>
                  </a:txBody>
                  <a:tcPr/>
                </a:tc>
                <a:extLst>
                  <a:ext uri="{0D108BD9-81ED-4DB2-BD59-A6C34878D82A}">
                    <a16:rowId xmlns:a16="http://schemas.microsoft.com/office/drawing/2014/main" val="943717880"/>
                  </a:ext>
                </a:extLst>
              </a:tr>
              <a:tr h="370840">
                <a:tc>
                  <a:txBody>
                    <a:bodyPr/>
                    <a:lstStyle/>
                    <a:p>
                      <a:pPr algn="r"/>
                      <a:r>
                        <a:rPr lang="en-US" sz="2000">
                          <a:latin typeface="Arial" panose="020B0604020202020204" pitchFamily="34" charset="0"/>
                          <a:cs typeface="Arial" panose="020B0604020202020204" pitchFamily="34" charset="0"/>
                        </a:rPr>
                        <a:t>5</a:t>
                      </a:r>
                    </a:p>
                  </a:txBody>
                  <a:tcPr/>
                </a:tc>
                <a:tc>
                  <a:txBody>
                    <a:bodyPr/>
                    <a:lstStyle/>
                    <a:p>
                      <a:pPr algn="ctr"/>
                      <a:endParaRPr lang="en-US" sz="2000">
                        <a:latin typeface="Arial" panose="020B0604020202020204" pitchFamily="34" charset="0"/>
                        <a:cs typeface="Arial" panose="020B0604020202020204" pitchFamily="34" charset="0"/>
                      </a:endParaRPr>
                    </a:p>
                  </a:txBody>
                  <a:tcPr/>
                </a:tc>
                <a:tc>
                  <a:txBody>
                    <a:bodyPr/>
                    <a:lstStyle/>
                    <a:p>
                      <a:pPr algn="ctr"/>
                      <a:r>
                        <a:rPr lang="en-US" sz="2000">
                          <a:latin typeface="Arial" panose="020B0604020202020204" pitchFamily="34" charset="0"/>
                          <a:cs typeface="Arial" panose="020B0604020202020204" pitchFamily="34" charset="0"/>
                        </a:rPr>
                        <a:t>\0</a:t>
                      </a:r>
                    </a:p>
                  </a:txBody>
                  <a:tcPr/>
                </a:tc>
                <a:extLst>
                  <a:ext uri="{0D108BD9-81ED-4DB2-BD59-A6C34878D82A}">
                    <a16:rowId xmlns:a16="http://schemas.microsoft.com/office/drawing/2014/main" val="433380910"/>
                  </a:ext>
                </a:extLst>
              </a:tr>
              <a:tr h="370840">
                <a:tc>
                  <a:txBody>
                    <a:bodyPr/>
                    <a:lstStyle/>
                    <a:p>
                      <a:pPr algn="r"/>
                      <a:r>
                        <a:rPr lang="en-US" sz="2000">
                          <a:latin typeface="Arial" panose="020B0604020202020204" pitchFamily="34" charset="0"/>
                          <a:cs typeface="Arial" panose="020B0604020202020204" pitchFamily="34" charset="0"/>
                        </a:rPr>
                        <a:t>6</a:t>
                      </a:r>
                    </a:p>
                  </a:txBody>
                  <a:tcPr/>
                </a:tc>
                <a:tc>
                  <a:txBody>
                    <a:bodyPr/>
                    <a:lstStyle/>
                    <a:p>
                      <a:pPr algn="ctr"/>
                      <a:r>
                        <a:rPr lang="en-US" sz="2000">
                          <a:latin typeface="Arial" panose="020B0604020202020204" pitchFamily="34" charset="0"/>
                          <a:cs typeface="Arial" panose="020B0604020202020204" pitchFamily="34" charset="0"/>
                        </a:rPr>
                        <a:t>T</a:t>
                      </a:r>
                    </a:p>
                  </a:txBody>
                  <a:tcPr/>
                </a:tc>
                <a:tc>
                  <a:txBody>
                    <a:bodyPr/>
                    <a:lstStyle/>
                    <a:p>
                      <a:pPr algn="ctr"/>
                      <a:r>
                        <a:rPr lang="en-US" sz="2000">
                          <a:latin typeface="Arial" panose="020B0604020202020204" pitchFamily="34" charset="0"/>
                          <a:cs typeface="Arial" panose="020B0604020202020204" pitchFamily="34" charset="0"/>
                        </a:rPr>
                        <a:t>\0</a:t>
                      </a:r>
                    </a:p>
                  </a:txBody>
                  <a:tcPr/>
                </a:tc>
                <a:extLst>
                  <a:ext uri="{0D108BD9-81ED-4DB2-BD59-A6C34878D82A}">
                    <a16:rowId xmlns:a16="http://schemas.microsoft.com/office/drawing/2014/main" val="434797474"/>
                  </a:ext>
                </a:extLst>
              </a:tr>
              <a:tr h="370840">
                <a:tc>
                  <a:txBody>
                    <a:bodyPr/>
                    <a:lstStyle/>
                    <a:p>
                      <a:pPr algn="r"/>
                      <a:r>
                        <a:rPr lang="en-US" sz="2000">
                          <a:latin typeface="Arial" panose="020B0604020202020204" pitchFamily="34" charset="0"/>
                          <a:cs typeface="Arial" panose="020B0604020202020204" pitchFamily="34" charset="0"/>
                        </a:rPr>
                        <a:t>7</a:t>
                      </a:r>
                    </a:p>
                  </a:txBody>
                  <a:tcPr/>
                </a:tc>
                <a:tc>
                  <a:txBody>
                    <a:bodyPr/>
                    <a:lstStyle/>
                    <a:p>
                      <a:pPr algn="ctr"/>
                      <a:r>
                        <a:rPr lang="en-US" sz="2000">
                          <a:latin typeface="Arial" panose="020B0604020202020204" pitchFamily="34" charset="0"/>
                          <a:cs typeface="Arial" panose="020B0604020202020204" pitchFamily="34" charset="0"/>
                        </a:rPr>
                        <a:t>N</a:t>
                      </a:r>
                    </a:p>
                  </a:txBody>
                  <a:tcPr/>
                </a:tc>
                <a:tc>
                  <a:txBody>
                    <a:bodyPr/>
                    <a:lstStyle/>
                    <a:p>
                      <a:pPr algn="ctr"/>
                      <a:r>
                        <a:rPr lang="en-US" sz="2000">
                          <a:latin typeface="Arial" panose="020B0604020202020204" pitchFamily="34" charset="0"/>
                          <a:cs typeface="Arial" panose="020B0604020202020204" pitchFamily="34" charset="0"/>
                        </a:rPr>
                        <a:t>3</a:t>
                      </a:r>
                    </a:p>
                  </a:txBody>
                  <a:tcPr/>
                </a:tc>
                <a:extLst>
                  <a:ext uri="{0D108BD9-81ED-4DB2-BD59-A6C34878D82A}">
                    <a16:rowId xmlns:a16="http://schemas.microsoft.com/office/drawing/2014/main" val="540816217"/>
                  </a:ext>
                </a:extLst>
              </a:tr>
              <a:tr h="370840">
                <a:tc>
                  <a:txBody>
                    <a:bodyPr/>
                    <a:lstStyle/>
                    <a:p>
                      <a:pPr algn="r"/>
                      <a:r>
                        <a:rPr lang="en-US" sz="2000">
                          <a:latin typeface="Arial" panose="020B0604020202020204" pitchFamily="34" charset="0"/>
                          <a:cs typeface="Arial" panose="020B0604020202020204" pitchFamily="34" charset="0"/>
                        </a:rPr>
                        <a:t>8</a:t>
                      </a:r>
                    </a:p>
                  </a:txBody>
                  <a:tcPr/>
                </a:tc>
                <a:tc>
                  <a:txBody>
                    <a:bodyPr/>
                    <a:lstStyle/>
                    <a:p>
                      <a:pPr algn="ctr"/>
                      <a:endParaRPr lang="en-US" sz="2000">
                        <a:latin typeface="Arial" panose="020B0604020202020204" pitchFamily="34" charset="0"/>
                        <a:cs typeface="Arial" panose="020B0604020202020204" pitchFamily="34" charset="0"/>
                      </a:endParaRPr>
                    </a:p>
                  </a:txBody>
                  <a:tcPr/>
                </a:tc>
                <a:tc>
                  <a:txBody>
                    <a:bodyPr/>
                    <a:lstStyle/>
                    <a:p>
                      <a:pPr algn="ctr"/>
                      <a:r>
                        <a:rPr lang="en-US" sz="2000">
                          <a:latin typeface="Arial" panose="020B0604020202020204" pitchFamily="34" charset="0"/>
                          <a:cs typeface="Arial" panose="020B0604020202020204" pitchFamily="34" charset="0"/>
                        </a:rPr>
                        <a:t>4</a:t>
                      </a:r>
                    </a:p>
                  </a:txBody>
                  <a:tcPr/>
                </a:tc>
                <a:extLst>
                  <a:ext uri="{0D108BD9-81ED-4DB2-BD59-A6C34878D82A}">
                    <a16:rowId xmlns:a16="http://schemas.microsoft.com/office/drawing/2014/main" val="4147539175"/>
                  </a:ext>
                </a:extLst>
              </a:tr>
              <a:tr h="370840">
                <a:tc>
                  <a:txBody>
                    <a:bodyPr/>
                    <a:lstStyle/>
                    <a:p>
                      <a:pPr algn="r"/>
                      <a:r>
                        <a:rPr lang="en-US" sz="2000">
                          <a:latin typeface="Arial" panose="020B0604020202020204" pitchFamily="34" charset="0"/>
                          <a:cs typeface="Arial" panose="020B0604020202020204" pitchFamily="34" charset="0"/>
                        </a:rPr>
                        <a:t>9</a:t>
                      </a:r>
                    </a:p>
                  </a:txBody>
                  <a:tcPr/>
                </a:tc>
                <a:tc>
                  <a:txBody>
                    <a:bodyPr/>
                    <a:lstStyle/>
                    <a:p>
                      <a:pPr algn="ctr"/>
                      <a:r>
                        <a:rPr lang="en-US" sz="2000">
                          <a:latin typeface="Arial" panose="020B0604020202020204" pitchFamily="34" charset="0"/>
                          <a:cs typeface="Arial" panose="020B0604020202020204" pitchFamily="34" charset="0"/>
                        </a:rPr>
                        <a:t>I</a:t>
                      </a:r>
                    </a:p>
                  </a:txBody>
                  <a:tcPr/>
                </a:tc>
                <a:tc>
                  <a:txBody>
                    <a:bodyPr/>
                    <a:lstStyle/>
                    <a:p>
                      <a:pPr algn="ctr"/>
                      <a:r>
                        <a:rPr lang="en-US" sz="2000">
                          <a:latin typeface="Arial" panose="020B0604020202020204" pitchFamily="34" charset="0"/>
                          <a:cs typeface="Arial" panose="020B0604020202020204" pitchFamily="34" charset="0"/>
                        </a:rPr>
                        <a:t>2</a:t>
                      </a:r>
                    </a:p>
                  </a:txBody>
                  <a:tcPr/>
                </a:tc>
                <a:extLst>
                  <a:ext uri="{0D108BD9-81ED-4DB2-BD59-A6C34878D82A}">
                    <a16:rowId xmlns:a16="http://schemas.microsoft.com/office/drawing/2014/main" val="2336732394"/>
                  </a:ext>
                </a:extLst>
              </a:tr>
              <a:tr h="370840">
                <a:tc>
                  <a:txBody>
                    <a:bodyPr/>
                    <a:lstStyle/>
                    <a:p>
                      <a:pPr algn="r"/>
                      <a:r>
                        <a:rPr lang="en-US" sz="2000">
                          <a:latin typeface="Arial" panose="020B0604020202020204" pitchFamily="34" charset="0"/>
                          <a:cs typeface="Arial" panose="020B0604020202020204" pitchFamily="34" charset="0"/>
                        </a:rPr>
                        <a:t>10</a:t>
                      </a:r>
                    </a:p>
                  </a:txBody>
                  <a:tcPr/>
                </a:tc>
                <a:tc>
                  <a:txBody>
                    <a:bodyPr/>
                    <a:lstStyle/>
                    <a:p>
                      <a:pPr algn="ctr"/>
                      <a:endParaRPr lang="en-US" sz="2000">
                        <a:latin typeface="Arial" panose="020B0604020202020204" pitchFamily="34" charset="0"/>
                        <a:cs typeface="Arial" panose="020B0604020202020204" pitchFamily="34" charset="0"/>
                      </a:endParaRPr>
                    </a:p>
                  </a:txBody>
                  <a:tcPr/>
                </a:tc>
                <a:tc>
                  <a:txBody>
                    <a:bodyPr/>
                    <a:lstStyle/>
                    <a:p>
                      <a:pPr algn="ctr"/>
                      <a:r>
                        <a:rPr lang="en-US" sz="2000">
                          <a:latin typeface="Arial" panose="020B0604020202020204" pitchFamily="34" charset="0"/>
                          <a:cs typeface="Arial" panose="020B0604020202020204" pitchFamily="34" charset="0"/>
                        </a:rPr>
                        <a:t>5</a:t>
                      </a:r>
                    </a:p>
                  </a:txBody>
                  <a:tcPr/>
                </a:tc>
                <a:extLst>
                  <a:ext uri="{0D108BD9-81ED-4DB2-BD59-A6C34878D82A}">
                    <a16:rowId xmlns:a16="http://schemas.microsoft.com/office/drawing/2014/main" val="3136731041"/>
                  </a:ext>
                </a:extLst>
              </a:tr>
            </a:tbl>
          </a:graphicData>
        </a:graphic>
      </p:graphicFrame>
      <p:sp>
        <p:nvSpPr>
          <p:cNvPr id="5" name="Rectangle 4">
            <a:extLst>
              <a:ext uri="{FF2B5EF4-FFF2-40B4-BE49-F238E27FC236}">
                <a16:creationId xmlns:a16="http://schemas.microsoft.com/office/drawing/2014/main" id="{4576DEB4-D440-41FB-A220-D58AC36ECC0F}"/>
              </a:ext>
            </a:extLst>
          </p:cNvPr>
          <p:cNvSpPr/>
          <p:nvPr/>
        </p:nvSpPr>
        <p:spPr>
          <a:xfrm>
            <a:off x="1003924" y="4193011"/>
            <a:ext cx="62701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Arial" panose="020B0604020202020204" pitchFamily="34" charset="0"/>
                <a:cs typeface="Arial" panose="020B0604020202020204" pitchFamily="34" charset="0"/>
              </a:rPr>
              <a:t>7</a:t>
            </a:r>
          </a:p>
        </p:txBody>
      </p:sp>
      <p:sp>
        <p:nvSpPr>
          <p:cNvPr id="6" name="TextBox 5">
            <a:extLst>
              <a:ext uri="{FF2B5EF4-FFF2-40B4-BE49-F238E27FC236}">
                <a16:creationId xmlns:a16="http://schemas.microsoft.com/office/drawing/2014/main" id="{87E735DC-DCD4-409A-9016-8155BD5C14B6}"/>
              </a:ext>
            </a:extLst>
          </p:cNvPr>
          <p:cNvSpPr txBox="1"/>
          <p:nvPr/>
        </p:nvSpPr>
        <p:spPr>
          <a:xfrm>
            <a:off x="958320" y="3792901"/>
            <a:ext cx="724878" cy="400110"/>
          </a:xfrm>
          <a:prstGeom prst="rect">
            <a:avLst/>
          </a:prstGeom>
          <a:noFill/>
        </p:spPr>
        <p:txBody>
          <a:bodyPr wrap="none" rtlCol="0">
            <a:spAutoFit/>
          </a:bodyPr>
          <a:lstStyle/>
          <a:p>
            <a:r>
              <a:rPr lang="en-US" sz="2000">
                <a:latin typeface="Arial" panose="020B0604020202020204" pitchFamily="34" charset="0"/>
                <a:cs typeface="Arial" panose="020B0604020202020204" pitchFamily="34" charset="0"/>
              </a:rPr>
              <a:t>Start</a:t>
            </a:r>
          </a:p>
        </p:txBody>
      </p:sp>
      <p:cxnSp>
        <p:nvCxnSpPr>
          <p:cNvPr id="7" name="Straight Arrow Connector 6">
            <a:extLst>
              <a:ext uri="{FF2B5EF4-FFF2-40B4-BE49-F238E27FC236}">
                <a16:creationId xmlns:a16="http://schemas.microsoft.com/office/drawing/2014/main" id="{CBF76F9C-7B59-418B-9805-D5988674CCE2}"/>
              </a:ext>
            </a:extLst>
          </p:cNvPr>
          <p:cNvCxnSpPr>
            <a:stCxn id="5" idx="3"/>
          </p:cNvCxnSpPr>
          <p:nvPr/>
        </p:nvCxnSpPr>
        <p:spPr>
          <a:xfrm>
            <a:off x="1630941" y="4421611"/>
            <a:ext cx="6060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7253969-5714-4139-A08C-E2FD7CA79AD1}"/>
              </a:ext>
            </a:extLst>
          </p:cNvPr>
          <p:cNvSpPr/>
          <p:nvPr/>
        </p:nvSpPr>
        <p:spPr>
          <a:xfrm>
            <a:off x="2972979" y="4675910"/>
            <a:ext cx="326571" cy="3004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56F77A5-BFB4-4153-BF8E-D01582D7AC38}"/>
              </a:ext>
            </a:extLst>
          </p:cNvPr>
          <p:cNvSpPr/>
          <p:nvPr/>
        </p:nvSpPr>
        <p:spPr>
          <a:xfrm>
            <a:off x="999568" y="5390441"/>
            <a:ext cx="62701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Arial" panose="020B0604020202020204" pitchFamily="34" charset="0"/>
                <a:cs typeface="Arial" panose="020B0604020202020204" pitchFamily="34" charset="0"/>
              </a:rPr>
              <a:t>10</a:t>
            </a:r>
          </a:p>
        </p:txBody>
      </p:sp>
      <p:sp>
        <p:nvSpPr>
          <p:cNvPr id="10" name="TextBox 9">
            <a:extLst>
              <a:ext uri="{FF2B5EF4-FFF2-40B4-BE49-F238E27FC236}">
                <a16:creationId xmlns:a16="http://schemas.microsoft.com/office/drawing/2014/main" id="{37A25B6A-5D79-414D-BC56-14179D18C27C}"/>
              </a:ext>
            </a:extLst>
          </p:cNvPr>
          <p:cNvSpPr txBox="1"/>
          <p:nvPr/>
        </p:nvSpPr>
        <p:spPr>
          <a:xfrm>
            <a:off x="953964" y="4990331"/>
            <a:ext cx="737894" cy="400110"/>
          </a:xfrm>
          <a:prstGeom prst="rect">
            <a:avLst/>
          </a:prstGeom>
          <a:noFill/>
        </p:spPr>
        <p:txBody>
          <a:bodyPr wrap="none" rtlCol="0">
            <a:spAutoFit/>
          </a:bodyPr>
          <a:lstStyle/>
          <a:p>
            <a:r>
              <a:rPr lang="en-US" sz="2000">
                <a:latin typeface="Arial" panose="020B0604020202020204" pitchFamily="34" charset="0"/>
                <a:cs typeface="Arial" panose="020B0604020202020204" pitchFamily="34" charset="0"/>
              </a:rPr>
              <a:t>Avail</a:t>
            </a:r>
          </a:p>
        </p:txBody>
      </p:sp>
      <p:cxnSp>
        <p:nvCxnSpPr>
          <p:cNvPr id="11" name="Straight Arrow Connector 10">
            <a:extLst>
              <a:ext uri="{FF2B5EF4-FFF2-40B4-BE49-F238E27FC236}">
                <a16:creationId xmlns:a16="http://schemas.microsoft.com/office/drawing/2014/main" id="{EBE7EC38-BFE7-4D7A-8E40-1C22D40C4736}"/>
              </a:ext>
            </a:extLst>
          </p:cNvPr>
          <p:cNvCxnSpPr>
            <a:stCxn id="9" idx="3"/>
          </p:cNvCxnSpPr>
          <p:nvPr/>
        </p:nvCxnSpPr>
        <p:spPr>
          <a:xfrm>
            <a:off x="1626585" y="5619041"/>
            <a:ext cx="6060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7203860-C501-463D-9EDB-A7F952888F37}"/>
              </a:ext>
            </a:extLst>
          </p:cNvPr>
          <p:cNvSpPr txBox="1"/>
          <p:nvPr/>
        </p:nvSpPr>
        <p:spPr>
          <a:xfrm>
            <a:off x="4670077" y="1210336"/>
            <a:ext cx="6955864" cy="2431435"/>
          </a:xfrm>
          <a:prstGeom prst="rect">
            <a:avLst/>
          </a:prstGeom>
          <a:noFill/>
        </p:spPr>
        <p:txBody>
          <a:bodyPr wrap="square">
            <a:spAutoFit/>
          </a:bodyPr>
          <a:lstStyle/>
          <a:p>
            <a:pPr marL="0" marR="0" algn="just">
              <a:spcBef>
                <a:spcPts val="0"/>
              </a:spcBef>
              <a:spcAft>
                <a:spcPts val="0"/>
              </a:spcAft>
            </a:pPr>
            <a:r>
              <a:rPr lang="en-US" sz="2400">
                <a:effectLst/>
                <a:latin typeface="Bahnschrift" panose="020B0502040204020203" pitchFamily="34" charset="0"/>
                <a:ea typeface="Times New Roman" panose="02020603050405020304" pitchFamily="18" charset="0"/>
                <a:cs typeface="Arial" panose="020B0604020202020204" pitchFamily="34" charset="0"/>
              </a:rPr>
              <a:t>Sel memori dalam array yang tak digunakan, dihimpun menjadi sebuah Linked List lain yang menggunakan variabel Pointer List berupa array AVAIL, dituliskan sebagai :</a:t>
            </a:r>
          </a:p>
          <a:p>
            <a:pPr marL="0" marR="0" algn="just">
              <a:spcBef>
                <a:spcPts val="0"/>
              </a:spcBef>
              <a:spcAft>
                <a:spcPts val="0"/>
              </a:spcAft>
            </a:pPr>
            <a:endParaRPr lang="en-US" sz="2800">
              <a:effectLst/>
              <a:latin typeface="Bahnschrift" panose="020B0502040204020203" pitchFamily="34" charset="0"/>
              <a:ea typeface="Times New Roman" panose="02020603050405020304" pitchFamily="18" charset="0"/>
              <a:cs typeface="Arial" panose="020B0604020202020204" pitchFamily="34" charset="0"/>
            </a:endParaRPr>
          </a:p>
          <a:p>
            <a:pPr marL="0" marR="0" algn="just">
              <a:spcBef>
                <a:spcPts val="0"/>
              </a:spcBef>
              <a:spcAft>
                <a:spcPts val="0"/>
              </a:spcAft>
            </a:pPr>
            <a:r>
              <a:rPr lang="en-US" sz="2800">
                <a:effectLst/>
                <a:latin typeface="Bahnschrift" panose="020B0502040204020203" pitchFamily="34" charset="0"/>
                <a:ea typeface="Times New Roman" panose="02020603050405020304" pitchFamily="18" charset="0"/>
                <a:cs typeface="Arial" panose="020B0604020202020204" pitchFamily="34" charset="0"/>
              </a:rPr>
              <a:t> 	LIST(INFO, LINK, START, AVAIL)</a:t>
            </a:r>
          </a:p>
        </p:txBody>
      </p:sp>
      <p:sp>
        <p:nvSpPr>
          <p:cNvPr id="13" name="TextBox 12">
            <a:extLst>
              <a:ext uri="{FF2B5EF4-FFF2-40B4-BE49-F238E27FC236}">
                <a16:creationId xmlns:a16="http://schemas.microsoft.com/office/drawing/2014/main" id="{C81B06B8-7029-4426-A4FA-7E7BAA3B73A5}"/>
              </a:ext>
            </a:extLst>
          </p:cNvPr>
          <p:cNvSpPr txBox="1"/>
          <p:nvPr/>
        </p:nvSpPr>
        <p:spPr>
          <a:xfrm>
            <a:off x="4670078" y="3855691"/>
            <a:ext cx="6955863" cy="1938992"/>
          </a:xfrm>
          <a:prstGeom prst="rect">
            <a:avLst/>
          </a:prstGeom>
          <a:noFill/>
        </p:spPr>
        <p:txBody>
          <a:bodyPr wrap="square">
            <a:spAutoFit/>
          </a:bodyPr>
          <a:lstStyle/>
          <a:p>
            <a:pPr algn="just"/>
            <a:r>
              <a:rPr lang="en-US" sz="2400">
                <a:effectLst/>
                <a:latin typeface="Bahnschrift" panose="020B0502040204020203" pitchFamily="34" charset="0"/>
                <a:ea typeface="Times New Roman" panose="02020603050405020304" pitchFamily="18" charset="0"/>
                <a:cs typeface="Arial" panose="020B0604020202020204" pitchFamily="34" charset="0"/>
              </a:rPr>
              <a:t>Avail = 10, maka Info(10) adalah Simpul bebas pertama dalam List Avail tersebut. Karena Link(Avail) = LINK(10) = 5, maka Info(5) adalah simpul bebas kedua dalam Avail dan juga simpul terakhir yang kosong.</a:t>
            </a:r>
            <a:endParaRPr lang="en-US" sz="2400">
              <a:latin typeface="Bahnschrift" panose="020B0502040204020203" pitchFamily="34" charset="0"/>
              <a:cs typeface="Arial" panose="020B0604020202020204" pitchFamily="34" charset="0"/>
            </a:endParaRPr>
          </a:p>
        </p:txBody>
      </p:sp>
    </p:spTree>
    <p:extLst>
      <p:ext uri="{BB962C8B-B14F-4D97-AF65-F5344CB8AC3E}">
        <p14:creationId xmlns:p14="http://schemas.microsoft.com/office/powerpoint/2010/main" val="2503945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63BAF71-40B8-4E5E-8F67-BE9BB5203B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3710" y="1224302"/>
            <a:ext cx="6667500" cy="5153025"/>
          </a:xfrm>
          <a:prstGeom prst="rect">
            <a:avLst/>
          </a:prstGeom>
        </p:spPr>
      </p:pic>
      <p:pic>
        <p:nvPicPr>
          <p:cNvPr id="8" name="Picture 7">
            <a:extLst>
              <a:ext uri="{FF2B5EF4-FFF2-40B4-BE49-F238E27FC236}">
                <a16:creationId xmlns:a16="http://schemas.microsoft.com/office/drawing/2014/main" id="{B5ADDE42-7761-48B8-B5CA-C8133CE39B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958518">
            <a:off x="4798093" y="2444547"/>
            <a:ext cx="1326372" cy="1319740"/>
          </a:xfrm>
          <a:prstGeom prst="rect">
            <a:avLst/>
          </a:prstGeom>
        </p:spPr>
      </p:pic>
    </p:spTree>
    <p:extLst>
      <p:ext uri="{BB962C8B-B14F-4D97-AF65-F5344CB8AC3E}">
        <p14:creationId xmlns:p14="http://schemas.microsoft.com/office/powerpoint/2010/main" val="1782547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70811F2-82AE-46F7-AB31-BE01963B5B34}"/>
              </a:ext>
            </a:extLst>
          </p:cNvPr>
          <p:cNvSpPr>
            <a:spLocks noGrp="1"/>
          </p:cNvSpPr>
          <p:nvPr>
            <p:ph type="title"/>
          </p:nvPr>
        </p:nvSpPr>
        <p:spPr>
          <a:xfrm>
            <a:off x="0" y="-31275"/>
            <a:ext cx="12035790" cy="880692"/>
          </a:xfrm>
        </p:spPr>
        <p:txBody>
          <a:bodyPr/>
          <a:lstStyle/>
          <a:p>
            <a:pPr algn="r"/>
            <a:r>
              <a:rPr lang="en-US" b="1">
                <a:solidFill>
                  <a:srgbClr val="00B0F0"/>
                </a:solidFill>
                <a:latin typeface="Arial Black" panose="020B0A04020102020204" pitchFamily="34" charset="0"/>
              </a:rPr>
              <a:t>Linked List</a:t>
            </a:r>
            <a:endParaRPr lang="en-US" dirty="0">
              <a:solidFill>
                <a:srgbClr val="00B0F0"/>
              </a:solidFill>
              <a:latin typeface="Arial Black" panose="020B0A04020102020204" pitchFamily="34" charset="0"/>
            </a:endParaRPr>
          </a:p>
        </p:txBody>
      </p:sp>
      <p:pic>
        <p:nvPicPr>
          <p:cNvPr id="7" name="Picture 6">
            <a:extLst>
              <a:ext uri="{FF2B5EF4-FFF2-40B4-BE49-F238E27FC236}">
                <a16:creationId xmlns:a16="http://schemas.microsoft.com/office/drawing/2014/main" id="{69C43C84-D119-4A93-89E2-476A81CAC7A0}"/>
              </a:ext>
            </a:extLst>
          </p:cNvPr>
          <p:cNvPicPr>
            <a:picLocks noChangeAspect="1"/>
          </p:cNvPicPr>
          <p:nvPr/>
        </p:nvPicPr>
        <p:blipFill>
          <a:blip r:embed="rId3"/>
          <a:stretch>
            <a:fillRect/>
          </a:stretch>
        </p:blipFill>
        <p:spPr>
          <a:xfrm>
            <a:off x="2505075" y="771525"/>
            <a:ext cx="6381750" cy="2366725"/>
          </a:xfrm>
          <a:prstGeom prst="rect">
            <a:avLst/>
          </a:prstGeom>
        </p:spPr>
      </p:pic>
      <p:pic>
        <p:nvPicPr>
          <p:cNvPr id="20" name="Picture 19">
            <a:extLst>
              <a:ext uri="{FF2B5EF4-FFF2-40B4-BE49-F238E27FC236}">
                <a16:creationId xmlns:a16="http://schemas.microsoft.com/office/drawing/2014/main" id="{CDFD5B7A-D56D-44CF-801F-11638AE474B1}"/>
              </a:ext>
            </a:extLst>
          </p:cNvPr>
          <p:cNvPicPr>
            <a:picLocks noChangeAspect="1"/>
          </p:cNvPicPr>
          <p:nvPr/>
        </p:nvPicPr>
        <p:blipFill>
          <a:blip r:embed="rId4"/>
          <a:stretch>
            <a:fillRect/>
          </a:stretch>
        </p:blipFill>
        <p:spPr>
          <a:xfrm>
            <a:off x="1675447" y="3246120"/>
            <a:ext cx="9101986" cy="2366725"/>
          </a:xfrm>
          <a:prstGeom prst="rect">
            <a:avLst/>
          </a:prstGeom>
        </p:spPr>
      </p:pic>
      <p:sp>
        <p:nvSpPr>
          <p:cNvPr id="21" name="Speech Bubble: Rectangle with Corners Rounded 20">
            <a:extLst>
              <a:ext uri="{FF2B5EF4-FFF2-40B4-BE49-F238E27FC236}">
                <a16:creationId xmlns:a16="http://schemas.microsoft.com/office/drawing/2014/main" id="{6303689C-8E27-43D3-B9FE-AAB1EF7943A4}"/>
              </a:ext>
            </a:extLst>
          </p:cNvPr>
          <p:cNvSpPr/>
          <p:nvPr/>
        </p:nvSpPr>
        <p:spPr>
          <a:xfrm>
            <a:off x="2377440" y="5720715"/>
            <a:ext cx="2971800" cy="1028700"/>
          </a:xfrm>
          <a:prstGeom prst="wedgeRoundRectCallout">
            <a:avLst>
              <a:gd name="adj1" fmla="val -27929"/>
              <a:gd name="adj2" fmla="val -131944"/>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Lihat penjelasanya</a:t>
            </a:r>
            <a:endParaRPr lang="id-ID">
              <a:solidFill>
                <a:schemeClr val="tx1"/>
              </a:solidFill>
            </a:endParaRPr>
          </a:p>
        </p:txBody>
      </p:sp>
    </p:spTree>
    <p:extLst>
      <p:ext uri="{BB962C8B-B14F-4D97-AF65-F5344CB8AC3E}">
        <p14:creationId xmlns:p14="http://schemas.microsoft.com/office/powerpoint/2010/main" val="342811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heel(1)">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heel(1)">
                                      <p:cBhvr>
                                        <p:cTn id="12"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70811F2-82AE-46F7-AB31-BE01963B5B34}"/>
              </a:ext>
            </a:extLst>
          </p:cNvPr>
          <p:cNvSpPr>
            <a:spLocks noGrp="1"/>
          </p:cNvSpPr>
          <p:nvPr>
            <p:ph type="title"/>
          </p:nvPr>
        </p:nvSpPr>
        <p:spPr>
          <a:xfrm>
            <a:off x="0" y="-31275"/>
            <a:ext cx="12035790" cy="880692"/>
          </a:xfrm>
        </p:spPr>
        <p:txBody>
          <a:bodyPr/>
          <a:lstStyle/>
          <a:p>
            <a:pPr algn="r"/>
            <a:r>
              <a:rPr lang="en-US" b="1">
                <a:solidFill>
                  <a:srgbClr val="00B0F0"/>
                </a:solidFill>
                <a:latin typeface="Arial Black" panose="020B0A04020102020204" pitchFamily="34" charset="0"/>
              </a:rPr>
              <a:t>Linked List</a:t>
            </a:r>
            <a:endParaRPr lang="en-US" dirty="0">
              <a:solidFill>
                <a:srgbClr val="00B0F0"/>
              </a:solidFill>
              <a:latin typeface="Arial Black" panose="020B0A04020102020204" pitchFamily="34" charset="0"/>
            </a:endParaRPr>
          </a:p>
        </p:txBody>
      </p:sp>
      <p:pic>
        <p:nvPicPr>
          <p:cNvPr id="5" name="Picture 4">
            <a:extLst>
              <a:ext uri="{FF2B5EF4-FFF2-40B4-BE49-F238E27FC236}">
                <a16:creationId xmlns:a16="http://schemas.microsoft.com/office/drawing/2014/main" id="{4F131023-E1FA-407C-9511-D786D7004684}"/>
              </a:ext>
            </a:extLst>
          </p:cNvPr>
          <p:cNvPicPr>
            <a:picLocks noChangeAspect="1"/>
          </p:cNvPicPr>
          <p:nvPr/>
        </p:nvPicPr>
        <p:blipFill>
          <a:blip r:embed="rId3"/>
          <a:stretch>
            <a:fillRect/>
          </a:stretch>
        </p:blipFill>
        <p:spPr>
          <a:xfrm>
            <a:off x="1466902" y="1359493"/>
            <a:ext cx="9101986" cy="2366725"/>
          </a:xfrm>
          <a:prstGeom prst="rect">
            <a:avLst/>
          </a:prstGeom>
        </p:spPr>
      </p:pic>
      <p:sp>
        <p:nvSpPr>
          <p:cNvPr id="2" name="Speech Bubble: Rectangle with Corners Rounded 1">
            <a:extLst>
              <a:ext uri="{FF2B5EF4-FFF2-40B4-BE49-F238E27FC236}">
                <a16:creationId xmlns:a16="http://schemas.microsoft.com/office/drawing/2014/main" id="{CF4D0029-45A8-4B51-909B-97FE16C98912}"/>
              </a:ext>
            </a:extLst>
          </p:cNvPr>
          <p:cNvSpPr/>
          <p:nvPr/>
        </p:nvSpPr>
        <p:spPr>
          <a:xfrm>
            <a:off x="8329665" y="849417"/>
            <a:ext cx="2755583" cy="982980"/>
          </a:xfrm>
          <a:prstGeom prst="wedgeRoundRectCallout">
            <a:avLst>
              <a:gd name="adj1" fmla="val -33663"/>
              <a:gd name="adj2" fmla="val 117113"/>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lumMod val="65000"/>
                    <a:lumOff val="35000"/>
                  </a:schemeClr>
                </a:solidFill>
              </a:rPr>
              <a:t>Dana merupakan data yang pertama dimasukan pada kanan</a:t>
            </a:r>
            <a:endParaRPr lang="id-ID" b="1">
              <a:solidFill>
                <a:schemeClr val="tx1">
                  <a:lumMod val="65000"/>
                  <a:lumOff val="35000"/>
                </a:schemeClr>
              </a:solidFill>
            </a:endParaRPr>
          </a:p>
        </p:txBody>
      </p:sp>
      <p:sp>
        <p:nvSpPr>
          <p:cNvPr id="7" name="Speech Bubble: Rectangle with Corners Rounded 6">
            <a:extLst>
              <a:ext uri="{FF2B5EF4-FFF2-40B4-BE49-F238E27FC236}">
                <a16:creationId xmlns:a16="http://schemas.microsoft.com/office/drawing/2014/main" id="{5E3764A4-AF50-4FC0-91F3-22666DC0A987}"/>
              </a:ext>
            </a:extLst>
          </p:cNvPr>
          <p:cNvSpPr/>
          <p:nvPr/>
        </p:nvSpPr>
        <p:spPr>
          <a:xfrm>
            <a:off x="721095" y="3447837"/>
            <a:ext cx="2755583" cy="1082040"/>
          </a:xfrm>
          <a:prstGeom prst="wedgeRoundRectCallout">
            <a:avLst>
              <a:gd name="adj1" fmla="val 40585"/>
              <a:gd name="adj2" fmla="val -96841"/>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lumMod val="65000"/>
                    <a:lumOff val="35000"/>
                  </a:schemeClr>
                </a:solidFill>
              </a:rPr>
              <a:t>Dini berada di kiri, pada variable pertama / menunjuk data yang terakhir di input</a:t>
            </a:r>
            <a:endParaRPr lang="id-ID" b="1">
              <a:solidFill>
                <a:schemeClr val="tx1">
                  <a:lumMod val="65000"/>
                  <a:lumOff val="35000"/>
                </a:schemeClr>
              </a:solidFill>
            </a:endParaRPr>
          </a:p>
        </p:txBody>
      </p:sp>
      <p:sp>
        <p:nvSpPr>
          <p:cNvPr id="9" name="Speech Bubble: Rectangle with Corners Rounded 8">
            <a:extLst>
              <a:ext uri="{FF2B5EF4-FFF2-40B4-BE49-F238E27FC236}">
                <a16:creationId xmlns:a16="http://schemas.microsoft.com/office/drawing/2014/main" id="{ABE4149F-FF81-402B-967E-38E7EE51245D}"/>
              </a:ext>
            </a:extLst>
          </p:cNvPr>
          <p:cNvSpPr/>
          <p:nvPr/>
        </p:nvSpPr>
        <p:spPr>
          <a:xfrm>
            <a:off x="8715324" y="4484584"/>
            <a:ext cx="3217596" cy="1630466"/>
          </a:xfrm>
          <a:prstGeom prst="wedgeRoundRectCallout">
            <a:avLst>
              <a:gd name="adj1" fmla="val 7767"/>
              <a:gd name="adj2" fmla="val 70405"/>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lumMod val="65000"/>
                    <a:lumOff val="35000"/>
                  </a:schemeClr>
                </a:solidFill>
                <a:latin typeface="Calibri Light" panose="020F0302020204030204" pitchFamily="34" charset="0"/>
                <a:cs typeface="Calibri Light" panose="020F0302020204030204" pitchFamily="34" charset="0"/>
              </a:rPr>
              <a:t>Cara ini mirip dengan stack, yang menaruh data baru di bagian atas, bedanya linked list untuk menghapus data dapat di lakukan dimana saja</a:t>
            </a:r>
            <a:endParaRPr lang="id-ID" b="1">
              <a:solidFill>
                <a:schemeClr val="tx1">
                  <a:lumMod val="65000"/>
                  <a:lumOff val="35000"/>
                </a:schemeClr>
              </a:solidFill>
              <a:latin typeface="Calibri Light" panose="020F0302020204030204" pitchFamily="34" charset="0"/>
              <a:cs typeface="Calibri Light" panose="020F0302020204030204" pitchFamily="34" charset="0"/>
            </a:endParaRPr>
          </a:p>
        </p:txBody>
      </p:sp>
      <p:sp>
        <p:nvSpPr>
          <p:cNvPr id="3" name="TextBox 2">
            <a:extLst>
              <a:ext uri="{FF2B5EF4-FFF2-40B4-BE49-F238E27FC236}">
                <a16:creationId xmlns:a16="http://schemas.microsoft.com/office/drawing/2014/main" id="{294388BC-54A1-45CF-A166-9B5A9D07A691}"/>
              </a:ext>
            </a:extLst>
          </p:cNvPr>
          <p:cNvSpPr txBox="1"/>
          <p:nvPr/>
        </p:nvSpPr>
        <p:spPr>
          <a:xfrm>
            <a:off x="437015" y="5308975"/>
            <a:ext cx="7260064" cy="1015663"/>
          </a:xfrm>
          <a:prstGeom prst="rect">
            <a:avLst/>
          </a:prstGeom>
          <a:noFill/>
        </p:spPr>
        <p:txBody>
          <a:bodyPr wrap="none" rtlCol="0">
            <a:spAutoFit/>
          </a:bodyPr>
          <a:lstStyle/>
          <a:p>
            <a:pPr algn="just"/>
            <a:r>
              <a:rPr lang="en-US" sz="2000">
                <a:latin typeface="Corbel" panose="020B0503020204020204" pitchFamily="34" charset="0"/>
              </a:rPr>
              <a:t>Gambar Linked List diatas memiliki 4 simpul, setiap simpul</a:t>
            </a:r>
          </a:p>
          <a:p>
            <a:pPr algn="just"/>
            <a:r>
              <a:rPr lang="en-US" sz="2000">
                <a:latin typeface="Corbel" panose="020B0503020204020204" pitchFamily="34" charset="0"/>
              </a:rPr>
              <a:t>Terdiri 2 bagian, bagian data dan bagian penujuk simpul berikutnya</a:t>
            </a:r>
          </a:p>
          <a:p>
            <a:pPr algn="just"/>
            <a:r>
              <a:rPr lang="en-US" sz="2000">
                <a:latin typeface="Corbel" panose="020B0503020204020204" pitchFamily="34" charset="0"/>
              </a:rPr>
              <a:t>Bagian data mengandung sebuah data, yaitu nama orang </a:t>
            </a:r>
            <a:endParaRPr lang="id-ID" sz="2000">
              <a:latin typeface="Corbel" panose="020B0503020204020204" pitchFamily="34" charset="0"/>
            </a:endParaRPr>
          </a:p>
        </p:txBody>
      </p:sp>
    </p:spTree>
    <p:extLst>
      <p:ext uri="{BB962C8B-B14F-4D97-AF65-F5344CB8AC3E}">
        <p14:creationId xmlns:p14="http://schemas.microsoft.com/office/powerpoint/2010/main" val="38669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9"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70811F2-82AE-46F7-AB31-BE01963B5B34}"/>
              </a:ext>
            </a:extLst>
          </p:cNvPr>
          <p:cNvSpPr>
            <a:spLocks noGrp="1"/>
          </p:cNvSpPr>
          <p:nvPr>
            <p:ph type="title"/>
          </p:nvPr>
        </p:nvSpPr>
        <p:spPr>
          <a:xfrm>
            <a:off x="0" y="-31275"/>
            <a:ext cx="12035790" cy="880692"/>
          </a:xfrm>
        </p:spPr>
        <p:txBody>
          <a:bodyPr/>
          <a:lstStyle/>
          <a:p>
            <a:pPr algn="r"/>
            <a:r>
              <a:rPr lang="en-US" b="1">
                <a:solidFill>
                  <a:srgbClr val="00B0F0"/>
                </a:solidFill>
                <a:latin typeface="Arial Black" panose="020B0A04020102020204" pitchFamily="34" charset="0"/>
              </a:rPr>
              <a:t>Linked List</a:t>
            </a:r>
            <a:endParaRPr lang="en-US" dirty="0">
              <a:solidFill>
                <a:srgbClr val="00B0F0"/>
              </a:solidFill>
              <a:latin typeface="Arial Black" panose="020B0A04020102020204" pitchFamily="34" charset="0"/>
            </a:endParaRPr>
          </a:p>
        </p:txBody>
      </p:sp>
      <p:sp>
        <p:nvSpPr>
          <p:cNvPr id="5" name="TextBox 4">
            <a:extLst>
              <a:ext uri="{FF2B5EF4-FFF2-40B4-BE49-F238E27FC236}">
                <a16:creationId xmlns:a16="http://schemas.microsoft.com/office/drawing/2014/main" id="{C563F6AC-BC34-42D6-B9F5-3F61144D8F84}"/>
              </a:ext>
            </a:extLst>
          </p:cNvPr>
          <p:cNvSpPr txBox="1"/>
          <p:nvPr/>
        </p:nvSpPr>
        <p:spPr>
          <a:xfrm>
            <a:off x="1988820" y="849417"/>
            <a:ext cx="10549890" cy="461665"/>
          </a:xfrm>
          <a:prstGeom prst="rect">
            <a:avLst/>
          </a:prstGeom>
          <a:noFill/>
        </p:spPr>
        <p:txBody>
          <a:bodyPr wrap="square">
            <a:spAutoFit/>
          </a:bodyPr>
          <a:lstStyle/>
          <a:p>
            <a:pPr algn="just"/>
            <a:r>
              <a:rPr lang="en-US" sz="2400">
                <a:latin typeface="Corbel" panose="020B0503020204020204" pitchFamily="34" charset="0"/>
                <a:ea typeface="Verdana" panose="020B0604030504040204" pitchFamily="34" charset="0"/>
                <a:cs typeface="Tahoma" panose="020B0604030504040204" pitchFamily="34" charset="0"/>
              </a:rPr>
              <a:t>Pada </a:t>
            </a:r>
            <a:r>
              <a:rPr lang="en-US" sz="2400" i="1">
                <a:latin typeface="Corbel" panose="020B0503020204020204" pitchFamily="34" charset="0"/>
                <a:ea typeface="Verdana" panose="020B0604030504040204" pitchFamily="34" charset="0"/>
                <a:cs typeface="Tahoma" panose="020B0604030504040204" pitchFamily="34" charset="0"/>
              </a:rPr>
              <a:t>Linked List</a:t>
            </a:r>
            <a:r>
              <a:rPr lang="en-US" sz="2400">
                <a:latin typeface="Corbel" panose="020B0503020204020204" pitchFamily="34" charset="0"/>
                <a:ea typeface="Verdana" panose="020B0604030504040204" pitchFamily="34" charset="0"/>
                <a:cs typeface="Tahoma" panose="020B0604030504040204" pitchFamily="34" charset="0"/>
              </a:rPr>
              <a:t> setiap data diletakan dalam sebuah</a:t>
            </a:r>
            <a:r>
              <a:rPr lang="en-US" sz="2400" i="1">
                <a:latin typeface="Corbel" panose="020B0503020204020204" pitchFamily="34" charset="0"/>
                <a:ea typeface="Verdana" panose="020B0604030504040204" pitchFamily="34" charset="0"/>
                <a:cs typeface="Tahoma" panose="020B0604030504040204" pitchFamily="34" charset="0"/>
              </a:rPr>
              <a:t> </a:t>
            </a:r>
            <a:r>
              <a:rPr lang="en-US" sz="2400">
                <a:latin typeface="Corbel" panose="020B0503020204020204" pitchFamily="34" charset="0"/>
                <a:ea typeface="Verdana" panose="020B0604030504040204" pitchFamily="34" charset="0"/>
                <a:cs typeface="Tahoma" panose="020B0604030504040204" pitchFamily="34" charset="0"/>
              </a:rPr>
              <a:t>simpul </a:t>
            </a:r>
            <a:r>
              <a:rPr lang="en-US" sz="2400" i="1">
                <a:latin typeface="Corbel" panose="020B0503020204020204" pitchFamily="34" charset="0"/>
                <a:ea typeface="Verdana" panose="020B0604030504040204" pitchFamily="34" charset="0"/>
                <a:cs typeface="Tahoma" panose="020B0604030504040204" pitchFamily="34" charset="0"/>
              </a:rPr>
              <a:t>(</a:t>
            </a:r>
            <a:r>
              <a:rPr lang="en-US" sz="2400" b="1" i="1">
                <a:latin typeface="Corbel" panose="020B0503020204020204" pitchFamily="34" charset="0"/>
                <a:ea typeface="Verdana" panose="020B0604030504040204" pitchFamily="34" charset="0"/>
                <a:cs typeface="Tahoma" panose="020B0604030504040204" pitchFamily="34" charset="0"/>
              </a:rPr>
              <a:t>node</a:t>
            </a:r>
            <a:r>
              <a:rPr lang="en-US" sz="2400" i="1">
                <a:latin typeface="Corbel" panose="020B0503020204020204" pitchFamily="34" charset="0"/>
                <a:ea typeface="Verdana" panose="020B0604030504040204" pitchFamily="34" charset="0"/>
                <a:cs typeface="Tahoma" panose="020B0604030504040204" pitchFamily="34" charset="0"/>
              </a:rPr>
              <a:t>) </a:t>
            </a:r>
            <a:endParaRPr lang="en-US" sz="2400">
              <a:latin typeface="Corbel" panose="020B0503020204020204" pitchFamily="34" charset="0"/>
              <a:ea typeface="Verdana" panose="020B0604030504040204" pitchFamily="34" charset="0"/>
              <a:cs typeface="Tahoma" panose="020B0604030504040204" pitchFamily="34" charset="0"/>
            </a:endParaRPr>
          </a:p>
        </p:txBody>
      </p:sp>
      <p:pic>
        <p:nvPicPr>
          <p:cNvPr id="14" name="Picture 13">
            <a:extLst>
              <a:ext uri="{FF2B5EF4-FFF2-40B4-BE49-F238E27FC236}">
                <a16:creationId xmlns:a16="http://schemas.microsoft.com/office/drawing/2014/main" id="{A61BAA6F-C736-46F5-A56E-5E3B15493692}"/>
              </a:ext>
            </a:extLst>
          </p:cNvPr>
          <p:cNvPicPr>
            <a:picLocks noChangeAspect="1"/>
          </p:cNvPicPr>
          <p:nvPr/>
        </p:nvPicPr>
        <p:blipFill>
          <a:blip r:embed="rId3"/>
          <a:stretch>
            <a:fillRect/>
          </a:stretch>
        </p:blipFill>
        <p:spPr>
          <a:xfrm>
            <a:off x="3316153" y="2483474"/>
            <a:ext cx="5559693" cy="945526"/>
          </a:xfrm>
          <a:prstGeom prst="rect">
            <a:avLst/>
          </a:prstGeom>
        </p:spPr>
      </p:pic>
      <p:sp>
        <p:nvSpPr>
          <p:cNvPr id="16" name="Speech Bubble: Rectangle with Corners Rounded 15">
            <a:extLst>
              <a:ext uri="{FF2B5EF4-FFF2-40B4-BE49-F238E27FC236}">
                <a16:creationId xmlns:a16="http://schemas.microsoft.com/office/drawing/2014/main" id="{828D9451-0AC8-4685-A4CE-499B72FD62F1}"/>
              </a:ext>
            </a:extLst>
          </p:cNvPr>
          <p:cNvSpPr/>
          <p:nvPr/>
        </p:nvSpPr>
        <p:spPr>
          <a:xfrm>
            <a:off x="3657600" y="3954780"/>
            <a:ext cx="3097530" cy="982980"/>
          </a:xfrm>
          <a:prstGeom prst="wedgeRoundRectCallout">
            <a:avLst>
              <a:gd name="adj1" fmla="val -21202"/>
              <a:gd name="adj2" fmla="val -100291"/>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Bagian data berisi nomor &amp; nama mahasiswa</a:t>
            </a:r>
            <a:endParaRPr lang="id-ID">
              <a:solidFill>
                <a:schemeClr val="tx1"/>
              </a:solidFill>
            </a:endParaRPr>
          </a:p>
        </p:txBody>
      </p:sp>
      <p:sp>
        <p:nvSpPr>
          <p:cNvPr id="18" name="Speech Bubble: Rectangle with Corners Rounded 17">
            <a:extLst>
              <a:ext uri="{FF2B5EF4-FFF2-40B4-BE49-F238E27FC236}">
                <a16:creationId xmlns:a16="http://schemas.microsoft.com/office/drawing/2014/main" id="{68C9C7B9-1186-4910-8E39-9D861018DF4B}"/>
              </a:ext>
            </a:extLst>
          </p:cNvPr>
          <p:cNvSpPr/>
          <p:nvPr/>
        </p:nvSpPr>
        <p:spPr>
          <a:xfrm>
            <a:off x="7989570" y="3314700"/>
            <a:ext cx="3326130" cy="1623060"/>
          </a:xfrm>
          <a:prstGeom prst="wedgeRoundRectCallout">
            <a:avLst>
              <a:gd name="adj1" fmla="val -68630"/>
              <a:gd name="adj2" fmla="val -73244"/>
              <a:gd name="adj3" fmla="val 16667"/>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
            </a:pPr>
            <a:r>
              <a:rPr lang="en-US">
                <a:solidFill>
                  <a:schemeClr val="tx1"/>
                </a:solidFill>
              </a:rPr>
              <a:t>Data yang digunakan untuk menunjuk simpul berikutnya</a:t>
            </a:r>
          </a:p>
          <a:p>
            <a:pPr marL="285750" indent="-285750" algn="ctr">
              <a:buFont typeface="Wingdings" panose="05000000000000000000" pitchFamily="2" charset="2"/>
              <a:buChar char="§"/>
            </a:pPr>
            <a:r>
              <a:rPr lang="en-US">
                <a:solidFill>
                  <a:schemeClr val="tx1"/>
                </a:solidFill>
              </a:rPr>
              <a:t>Berisi null kalua tidak menunjuk simpul</a:t>
            </a:r>
          </a:p>
          <a:p>
            <a:pPr algn="ctr"/>
            <a:endParaRPr lang="id-ID">
              <a:solidFill>
                <a:schemeClr val="tx1"/>
              </a:solidFill>
            </a:endParaRPr>
          </a:p>
        </p:txBody>
      </p:sp>
    </p:spTree>
    <p:extLst>
      <p:ext uri="{BB962C8B-B14F-4D97-AF65-F5344CB8AC3E}">
        <p14:creationId xmlns:p14="http://schemas.microsoft.com/office/powerpoint/2010/main" val="328190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70811F2-82AE-46F7-AB31-BE01963B5B34}"/>
              </a:ext>
            </a:extLst>
          </p:cNvPr>
          <p:cNvSpPr>
            <a:spLocks noGrp="1"/>
          </p:cNvSpPr>
          <p:nvPr>
            <p:ph type="title"/>
          </p:nvPr>
        </p:nvSpPr>
        <p:spPr>
          <a:xfrm>
            <a:off x="0" y="-31275"/>
            <a:ext cx="12035790" cy="880692"/>
          </a:xfrm>
        </p:spPr>
        <p:txBody>
          <a:bodyPr/>
          <a:lstStyle/>
          <a:p>
            <a:pPr algn="r"/>
            <a:r>
              <a:rPr lang="en-US" b="1">
                <a:solidFill>
                  <a:srgbClr val="00B0F0"/>
                </a:solidFill>
                <a:latin typeface="Arial Black" panose="020B0A04020102020204" pitchFamily="34" charset="0"/>
              </a:rPr>
              <a:t>Linked List</a:t>
            </a:r>
            <a:endParaRPr lang="en-US" dirty="0">
              <a:solidFill>
                <a:srgbClr val="00B0F0"/>
              </a:solidFill>
              <a:latin typeface="Arial Black" panose="020B0A04020102020204" pitchFamily="34" charset="0"/>
            </a:endParaRPr>
          </a:p>
        </p:txBody>
      </p:sp>
      <p:sp>
        <p:nvSpPr>
          <p:cNvPr id="7" name="Rectangle: Rounded Corners 6">
            <a:extLst>
              <a:ext uri="{FF2B5EF4-FFF2-40B4-BE49-F238E27FC236}">
                <a16:creationId xmlns:a16="http://schemas.microsoft.com/office/drawing/2014/main" id="{29ACB944-C043-4C55-AF7A-F626A0EEB5BE}"/>
              </a:ext>
            </a:extLst>
          </p:cNvPr>
          <p:cNvSpPr/>
          <p:nvPr/>
        </p:nvSpPr>
        <p:spPr>
          <a:xfrm>
            <a:off x="8842464" y="1453965"/>
            <a:ext cx="1594770" cy="82645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solidFill>
            </a:endParaRPr>
          </a:p>
          <a:p>
            <a:endParaRPr lang="en-US">
              <a:solidFill>
                <a:schemeClr val="tx1"/>
              </a:solidFill>
            </a:endParaRPr>
          </a:p>
          <a:p>
            <a:r>
              <a:rPr lang="en-US">
                <a:solidFill>
                  <a:schemeClr val="tx1"/>
                </a:solidFill>
              </a:rPr>
              <a:t>Simpul/ Node</a:t>
            </a: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p:txBody>
      </p:sp>
      <p:graphicFrame>
        <p:nvGraphicFramePr>
          <p:cNvPr id="8" name="Table 5">
            <a:extLst>
              <a:ext uri="{FF2B5EF4-FFF2-40B4-BE49-F238E27FC236}">
                <a16:creationId xmlns:a16="http://schemas.microsoft.com/office/drawing/2014/main" id="{70C8C138-9B51-4D1D-B354-7A09958CE532}"/>
              </a:ext>
            </a:extLst>
          </p:cNvPr>
          <p:cNvGraphicFramePr>
            <a:graphicFrameLocks noGrp="1"/>
          </p:cNvGraphicFramePr>
          <p:nvPr>
            <p:extLst>
              <p:ext uri="{D42A27DB-BD31-4B8C-83A1-F6EECF244321}">
                <p14:modId xmlns:p14="http://schemas.microsoft.com/office/powerpoint/2010/main" val="712293713"/>
              </p:ext>
            </p:extLst>
          </p:nvPr>
        </p:nvGraphicFramePr>
        <p:xfrm>
          <a:off x="2045071" y="1889318"/>
          <a:ext cx="697411" cy="396240"/>
        </p:xfrm>
        <a:graphic>
          <a:graphicData uri="http://schemas.openxmlformats.org/drawingml/2006/table">
            <a:tbl>
              <a:tblPr firstRow="1" bandRow="1">
                <a:tableStyleId>{00A15C55-8517-42AA-B614-E9B94910E393}</a:tableStyleId>
              </a:tblPr>
              <a:tblGrid>
                <a:gridCol w="489131">
                  <a:extLst>
                    <a:ext uri="{9D8B030D-6E8A-4147-A177-3AD203B41FA5}">
                      <a16:colId xmlns:a16="http://schemas.microsoft.com/office/drawing/2014/main" val="2056783045"/>
                    </a:ext>
                  </a:extLst>
                </a:gridCol>
                <a:gridCol w="208280">
                  <a:extLst>
                    <a:ext uri="{9D8B030D-6E8A-4147-A177-3AD203B41FA5}">
                      <a16:colId xmlns:a16="http://schemas.microsoft.com/office/drawing/2014/main" val="552688158"/>
                    </a:ext>
                  </a:extLst>
                </a:gridCol>
              </a:tblGrid>
              <a:tr h="370840">
                <a:tc>
                  <a:txBody>
                    <a:bodyPr/>
                    <a:lstStyle/>
                    <a:p>
                      <a:pPr algn="ctr"/>
                      <a:r>
                        <a:rPr lang="en-US" sz="2000">
                          <a:solidFill>
                            <a:schemeClr val="tx1"/>
                          </a:solidFill>
                        </a:rPr>
                        <a:t>75</a:t>
                      </a:r>
                    </a:p>
                  </a:txBody>
                  <a:tcPr>
                    <a:solidFill>
                      <a:schemeClr val="accent2">
                        <a:lumMod val="60000"/>
                        <a:lumOff val="40000"/>
                      </a:schemeClr>
                    </a:solidFill>
                  </a:tcPr>
                </a:tc>
                <a:tc>
                  <a:txBody>
                    <a:bodyPr/>
                    <a:lstStyle/>
                    <a:p>
                      <a:pPr algn="ctr"/>
                      <a:endParaRPr lang="en-US" sz="2000">
                        <a:solidFill>
                          <a:schemeClr val="tx1"/>
                        </a:solidFill>
                      </a:endParaRPr>
                    </a:p>
                  </a:txBody>
                  <a:tcPr>
                    <a:solidFill>
                      <a:schemeClr val="accent2">
                        <a:lumMod val="60000"/>
                        <a:lumOff val="40000"/>
                      </a:schemeClr>
                    </a:solidFill>
                  </a:tcPr>
                </a:tc>
                <a:extLst>
                  <a:ext uri="{0D108BD9-81ED-4DB2-BD59-A6C34878D82A}">
                    <a16:rowId xmlns:a16="http://schemas.microsoft.com/office/drawing/2014/main" val="3034452116"/>
                  </a:ext>
                </a:extLst>
              </a:tr>
            </a:tbl>
          </a:graphicData>
        </a:graphic>
      </p:graphicFrame>
      <p:graphicFrame>
        <p:nvGraphicFramePr>
          <p:cNvPr id="9" name="Table 5">
            <a:extLst>
              <a:ext uri="{FF2B5EF4-FFF2-40B4-BE49-F238E27FC236}">
                <a16:creationId xmlns:a16="http://schemas.microsoft.com/office/drawing/2014/main" id="{8915EAD5-98EA-440F-87B1-D17604836E43}"/>
              </a:ext>
            </a:extLst>
          </p:cNvPr>
          <p:cNvGraphicFramePr>
            <a:graphicFrameLocks noGrp="1"/>
          </p:cNvGraphicFramePr>
          <p:nvPr>
            <p:extLst>
              <p:ext uri="{D42A27DB-BD31-4B8C-83A1-F6EECF244321}">
                <p14:modId xmlns:p14="http://schemas.microsoft.com/office/powerpoint/2010/main" val="2882318419"/>
              </p:ext>
            </p:extLst>
          </p:nvPr>
        </p:nvGraphicFramePr>
        <p:xfrm>
          <a:off x="3508112" y="1601931"/>
          <a:ext cx="697411" cy="396240"/>
        </p:xfrm>
        <a:graphic>
          <a:graphicData uri="http://schemas.openxmlformats.org/drawingml/2006/table">
            <a:tbl>
              <a:tblPr firstRow="1" bandRow="1">
                <a:tableStyleId>{00A15C55-8517-42AA-B614-E9B94910E393}</a:tableStyleId>
              </a:tblPr>
              <a:tblGrid>
                <a:gridCol w="489131">
                  <a:extLst>
                    <a:ext uri="{9D8B030D-6E8A-4147-A177-3AD203B41FA5}">
                      <a16:colId xmlns:a16="http://schemas.microsoft.com/office/drawing/2014/main" val="2056783045"/>
                    </a:ext>
                  </a:extLst>
                </a:gridCol>
                <a:gridCol w="208280">
                  <a:extLst>
                    <a:ext uri="{9D8B030D-6E8A-4147-A177-3AD203B41FA5}">
                      <a16:colId xmlns:a16="http://schemas.microsoft.com/office/drawing/2014/main" val="552688158"/>
                    </a:ext>
                  </a:extLst>
                </a:gridCol>
              </a:tblGrid>
              <a:tr h="370840">
                <a:tc>
                  <a:txBody>
                    <a:bodyPr/>
                    <a:lstStyle/>
                    <a:p>
                      <a:pPr algn="ctr"/>
                      <a:r>
                        <a:rPr lang="en-US" sz="2000">
                          <a:solidFill>
                            <a:schemeClr val="tx1"/>
                          </a:solidFill>
                        </a:rPr>
                        <a:t>35</a:t>
                      </a:r>
                    </a:p>
                  </a:txBody>
                  <a:tcPr>
                    <a:solidFill>
                      <a:schemeClr val="accent2">
                        <a:lumMod val="60000"/>
                        <a:lumOff val="40000"/>
                      </a:schemeClr>
                    </a:solidFill>
                  </a:tcPr>
                </a:tc>
                <a:tc>
                  <a:txBody>
                    <a:bodyPr/>
                    <a:lstStyle/>
                    <a:p>
                      <a:pPr algn="ctr"/>
                      <a:endParaRPr lang="en-US" sz="2000">
                        <a:solidFill>
                          <a:schemeClr val="tx1"/>
                        </a:solidFill>
                      </a:endParaRPr>
                    </a:p>
                  </a:txBody>
                  <a:tcPr>
                    <a:solidFill>
                      <a:schemeClr val="accent2">
                        <a:lumMod val="60000"/>
                        <a:lumOff val="40000"/>
                      </a:schemeClr>
                    </a:solidFill>
                  </a:tcPr>
                </a:tc>
                <a:extLst>
                  <a:ext uri="{0D108BD9-81ED-4DB2-BD59-A6C34878D82A}">
                    <a16:rowId xmlns:a16="http://schemas.microsoft.com/office/drawing/2014/main" val="3034452116"/>
                  </a:ext>
                </a:extLst>
              </a:tr>
            </a:tbl>
          </a:graphicData>
        </a:graphic>
      </p:graphicFrame>
      <p:graphicFrame>
        <p:nvGraphicFramePr>
          <p:cNvPr id="10" name="Table 5">
            <a:extLst>
              <a:ext uri="{FF2B5EF4-FFF2-40B4-BE49-F238E27FC236}">
                <a16:creationId xmlns:a16="http://schemas.microsoft.com/office/drawing/2014/main" id="{AEA9967E-97A8-4CBB-867E-529DD54D7E6F}"/>
              </a:ext>
            </a:extLst>
          </p:cNvPr>
          <p:cNvGraphicFramePr>
            <a:graphicFrameLocks noGrp="1"/>
          </p:cNvGraphicFramePr>
          <p:nvPr>
            <p:extLst>
              <p:ext uri="{D42A27DB-BD31-4B8C-83A1-F6EECF244321}">
                <p14:modId xmlns:p14="http://schemas.microsoft.com/office/powerpoint/2010/main" val="807641080"/>
              </p:ext>
            </p:extLst>
          </p:nvPr>
        </p:nvGraphicFramePr>
        <p:xfrm>
          <a:off x="1535619" y="2451021"/>
          <a:ext cx="697411" cy="396240"/>
        </p:xfrm>
        <a:graphic>
          <a:graphicData uri="http://schemas.openxmlformats.org/drawingml/2006/table">
            <a:tbl>
              <a:tblPr firstRow="1" bandRow="1">
                <a:tableStyleId>{00A15C55-8517-42AA-B614-E9B94910E393}</a:tableStyleId>
              </a:tblPr>
              <a:tblGrid>
                <a:gridCol w="489131">
                  <a:extLst>
                    <a:ext uri="{9D8B030D-6E8A-4147-A177-3AD203B41FA5}">
                      <a16:colId xmlns:a16="http://schemas.microsoft.com/office/drawing/2014/main" val="2056783045"/>
                    </a:ext>
                  </a:extLst>
                </a:gridCol>
                <a:gridCol w="208280">
                  <a:extLst>
                    <a:ext uri="{9D8B030D-6E8A-4147-A177-3AD203B41FA5}">
                      <a16:colId xmlns:a16="http://schemas.microsoft.com/office/drawing/2014/main" val="552688158"/>
                    </a:ext>
                  </a:extLst>
                </a:gridCol>
              </a:tblGrid>
              <a:tr h="370840">
                <a:tc>
                  <a:txBody>
                    <a:bodyPr/>
                    <a:lstStyle/>
                    <a:p>
                      <a:pPr algn="ctr"/>
                      <a:r>
                        <a:rPr lang="en-US" sz="2000">
                          <a:solidFill>
                            <a:schemeClr val="tx1"/>
                          </a:solidFill>
                        </a:rPr>
                        <a:t>42</a:t>
                      </a:r>
                    </a:p>
                  </a:txBody>
                  <a:tcPr>
                    <a:solidFill>
                      <a:schemeClr val="accent2">
                        <a:lumMod val="60000"/>
                        <a:lumOff val="40000"/>
                      </a:schemeClr>
                    </a:solidFill>
                  </a:tcPr>
                </a:tc>
                <a:tc>
                  <a:txBody>
                    <a:bodyPr/>
                    <a:lstStyle/>
                    <a:p>
                      <a:pPr algn="ctr"/>
                      <a:endParaRPr lang="en-US" sz="2000">
                        <a:solidFill>
                          <a:schemeClr val="tx1"/>
                        </a:solidFill>
                      </a:endParaRPr>
                    </a:p>
                  </a:txBody>
                  <a:tcPr>
                    <a:solidFill>
                      <a:schemeClr val="accent2">
                        <a:lumMod val="60000"/>
                        <a:lumOff val="40000"/>
                      </a:schemeClr>
                    </a:solidFill>
                  </a:tcPr>
                </a:tc>
                <a:extLst>
                  <a:ext uri="{0D108BD9-81ED-4DB2-BD59-A6C34878D82A}">
                    <a16:rowId xmlns:a16="http://schemas.microsoft.com/office/drawing/2014/main" val="3034452116"/>
                  </a:ext>
                </a:extLst>
              </a:tr>
            </a:tbl>
          </a:graphicData>
        </a:graphic>
      </p:graphicFrame>
      <p:graphicFrame>
        <p:nvGraphicFramePr>
          <p:cNvPr id="11" name="Table 5">
            <a:extLst>
              <a:ext uri="{FF2B5EF4-FFF2-40B4-BE49-F238E27FC236}">
                <a16:creationId xmlns:a16="http://schemas.microsoft.com/office/drawing/2014/main" id="{D0F2AA95-969F-4F99-A20D-51130BBAAD8E}"/>
              </a:ext>
            </a:extLst>
          </p:cNvPr>
          <p:cNvGraphicFramePr>
            <a:graphicFrameLocks noGrp="1"/>
          </p:cNvGraphicFramePr>
          <p:nvPr>
            <p:extLst>
              <p:ext uri="{D42A27DB-BD31-4B8C-83A1-F6EECF244321}">
                <p14:modId xmlns:p14="http://schemas.microsoft.com/office/powerpoint/2010/main" val="1925724138"/>
              </p:ext>
            </p:extLst>
          </p:nvPr>
        </p:nvGraphicFramePr>
        <p:xfrm>
          <a:off x="3037850" y="2372646"/>
          <a:ext cx="697411" cy="396240"/>
        </p:xfrm>
        <a:graphic>
          <a:graphicData uri="http://schemas.openxmlformats.org/drawingml/2006/table">
            <a:tbl>
              <a:tblPr firstRow="1" bandRow="1">
                <a:tableStyleId>{00A15C55-8517-42AA-B614-E9B94910E393}</a:tableStyleId>
              </a:tblPr>
              <a:tblGrid>
                <a:gridCol w="489131">
                  <a:extLst>
                    <a:ext uri="{9D8B030D-6E8A-4147-A177-3AD203B41FA5}">
                      <a16:colId xmlns:a16="http://schemas.microsoft.com/office/drawing/2014/main" val="2056783045"/>
                    </a:ext>
                  </a:extLst>
                </a:gridCol>
                <a:gridCol w="208280">
                  <a:extLst>
                    <a:ext uri="{9D8B030D-6E8A-4147-A177-3AD203B41FA5}">
                      <a16:colId xmlns:a16="http://schemas.microsoft.com/office/drawing/2014/main" val="552688158"/>
                    </a:ext>
                  </a:extLst>
                </a:gridCol>
              </a:tblGrid>
              <a:tr h="370840">
                <a:tc>
                  <a:txBody>
                    <a:bodyPr/>
                    <a:lstStyle/>
                    <a:p>
                      <a:pPr algn="ctr"/>
                      <a:r>
                        <a:rPr lang="en-US" sz="2000">
                          <a:solidFill>
                            <a:schemeClr val="tx1"/>
                          </a:solidFill>
                        </a:rPr>
                        <a:t>12</a:t>
                      </a:r>
                    </a:p>
                  </a:txBody>
                  <a:tcPr>
                    <a:solidFill>
                      <a:schemeClr val="accent2">
                        <a:lumMod val="60000"/>
                        <a:lumOff val="40000"/>
                      </a:schemeClr>
                    </a:solidFill>
                  </a:tcPr>
                </a:tc>
                <a:tc>
                  <a:txBody>
                    <a:bodyPr/>
                    <a:lstStyle/>
                    <a:p>
                      <a:pPr algn="ctr"/>
                      <a:endParaRPr lang="en-US" sz="2000">
                        <a:solidFill>
                          <a:schemeClr val="tx1"/>
                        </a:solidFill>
                      </a:endParaRPr>
                    </a:p>
                  </a:txBody>
                  <a:tcPr>
                    <a:solidFill>
                      <a:schemeClr val="accent2">
                        <a:lumMod val="60000"/>
                        <a:lumOff val="40000"/>
                      </a:schemeClr>
                    </a:solidFill>
                  </a:tcPr>
                </a:tc>
                <a:extLst>
                  <a:ext uri="{0D108BD9-81ED-4DB2-BD59-A6C34878D82A}">
                    <a16:rowId xmlns:a16="http://schemas.microsoft.com/office/drawing/2014/main" val="3034452116"/>
                  </a:ext>
                </a:extLst>
              </a:tr>
            </a:tbl>
          </a:graphicData>
        </a:graphic>
      </p:graphicFrame>
      <p:sp>
        <p:nvSpPr>
          <p:cNvPr id="12" name="Arrow: Right 11">
            <a:extLst>
              <a:ext uri="{FF2B5EF4-FFF2-40B4-BE49-F238E27FC236}">
                <a16:creationId xmlns:a16="http://schemas.microsoft.com/office/drawing/2014/main" id="{76700843-DD18-44A3-AB13-7A06D509D7B6}"/>
              </a:ext>
            </a:extLst>
          </p:cNvPr>
          <p:cNvSpPr/>
          <p:nvPr/>
        </p:nvSpPr>
        <p:spPr>
          <a:xfrm>
            <a:off x="4794080" y="1684664"/>
            <a:ext cx="953589" cy="670637"/>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5">
            <a:extLst>
              <a:ext uri="{FF2B5EF4-FFF2-40B4-BE49-F238E27FC236}">
                <a16:creationId xmlns:a16="http://schemas.microsoft.com/office/drawing/2014/main" id="{B8CC2F65-85A5-499B-9724-F41F41534ECF}"/>
              </a:ext>
            </a:extLst>
          </p:cNvPr>
          <p:cNvGraphicFramePr>
            <a:graphicFrameLocks noGrp="1"/>
          </p:cNvGraphicFramePr>
          <p:nvPr>
            <p:extLst>
              <p:ext uri="{D42A27DB-BD31-4B8C-83A1-F6EECF244321}">
                <p14:modId xmlns:p14="http://schemas.microsoft.com/office/powerpoint/2010/main" val="3692640673"/>
              </p:ext>
            </p:extLst>
          </p:nvPr>
        </p:nvGraphicFramePr>
        <p:xfrm>
          <a:off x="8036583" y="1774004"/>
          <a:ext cx="697411" cy="396240"/>
        </p:xfrm>
        <a:graphic>
          <a:graphicData uri="http://schemas.openxmlformats.org/drawingml/2006/table">
            <a:tbl>
              <a:tblPr firstRow="1" bandRow="1">
                <a:tableStyleId>{00A15C55-8517-42AA-B614-E9B94910E393}</a:tableStyleId>
              </a:tblPr>
              <a:tblGrid>
                <a:gridCol w="489131">
                  <a:extLst>
                    <a:ext uri="{9D8B030D-6E8A-4147-A177-3AD203B41FA5}">
                      <a16:colId xmlns:a16="http://schemas.microsoft.com/office/drawing/2014/main" val="2056783045"/>
                    </a:ext>
                  </a:extLst>
                </a:gridCol>
                <a:gridCol w="208280">
                  <a:extLst>
                    <a:ext uri="{9D8B030D-6E8A-4147-A177-3AD203B41FA5}">
                      <a16:colId xmlns:a16="http://schemas.microsoft.com/office/drawing/2014/main" val="552688158"/>
                    </a:ext>
                  </a:extLst>
                </a:gridCol>
              </a:tblGrid>
              <a:tr h="370840">
                <a:tc>
                  <a:txBody>
                    <a:bodyPr/>
                    <a:lstStyle/>
                    <a:p>
                      <a:pPr algn="ctr"/>
                      <a:r>
                        <a:rPr lang="en-US" sz="2000">
                          <a:solidFill>
                            <a:schemeClr val="tx1"/>
                          </a:solidFill>
                        </a:rPr>
                        <a:t>75</a:t>
                      </a:r>
                    </a:p>
                  </a:txBody>
                  <a:tcPr>
                    <a:solidFill>
                      <a:schemeClr val="accent2">
                        <a:lumMod val="60000"/>
                        <a:lumOff val="40000"/>
                      </a:schemeClr>
                    </a:solidFill>
                  </a:tcPr>
                </a:tc>
                <a:tc>
                  <a:txBody>
                    <a:bodyPr/>
                    <a:lstStyle/>
                    <a:p>
                      <a:pPr algn="ctr"/>
                      <a:endParaRPr lang="en-US" sz="2000">
                        <a:solidFill>
                          <a:schemeClr val="tx1"/>
                        </a:solidFill>
                      </a:endParaRPr>
                    </a:p>
                  </a:txBody>
                  <a:tcPr>
                    <a:solidFill>
                      <a:schemeClr val="accent2">
                        <a:lumMod val="60000"/>
                        <a:lumOff val="40000"/>
                      </a:schemeClr>
                    </a:solidFill>
                  </a:tcPr>
                </a:tc>
                <a:extLst>
                  <a:ext uri="{0D108BD9-81ED-4DB2-BD59-A6C34878D82A}">
                    <a16:rowId xmlns:a16="http://schemas.microsoft.com/office/drawing/2014/main" val="3034452116"/>
                  </a:ext>
                </a:extLst>
              </a:tr>
            </a:tbl>
          </a:graphicData>
        </a:graphic>
      </p:graphicFrame>
      <p:graphicFrame>
        <p:nvGraphicFramePr>
          <p:cNvPr id="15" name="Table 5">
            <a:extLst>
              <a:ext uri="{FF2B5EF4-FFF2-40B4-BE49-F238E27FC236}">
                <a16:creationId xmlns:a16="http://schemas.microsoft.com/office/drawing/2014/main" id="{7CA2605B-A968-406A-AE7B-48D9485D0D56}"/>
              </a:ext>
            </a:extLst>
          </p:cNvPr>
          <p:cNvGraphicFramePr>
            <a:graphicFrameLocks noGrp="1"/>
          </p:cNvGraphicFramePr>
          <p:nvPr>
            <p:extLst>
              <p:ext uri="{D42A27DB-BD31-4B8C-83A1-F6EECF244321}">
                <p14:modId xmlns:p14="http://schemas.microsoft.com/office/powerpoint/2010/main" val="573210109"/>
              </p:ext>
            </p:extLst>
          </p:nvPr>
        </p:nvGraphicFramePr>
        <p:xfrm>
          <a:off x="10531591" y="1774004"/>
          <a:ext cx="1156198" cy="396240"/>
        </p:xfrm>
        <a:graphic>
          <a:graphicData uri="http://schemas.openxmlformats.org/drawingml/2006/table">
            <a:tbl>
              <a:tblPr firstRow="1" bandRow="1">
                <a:tableStyleId>{00A15C55-8517-42AA-B614-E9B94910E393}</a:tableStyleId>
              </a:tblPr>
              <a:tblGrid>
                <a:gridCol w="489131">
                  <a:extLst>
                    <a:ext uri="{9D8B030D-6E8A-4147-A177-3AD203B41FA5}">
                      <a16:colId xmlns:a16="http://schemas.microsoft.com/office/drawing/2014/main" val="2056783045"/>
                    </a:ext>
                  </a:extLst>
                </a:gridCol>
                <a:gridCol w="667067">
                  <a:extLst>
                    <a:ext uri="{9D8B030D-6E8A-4147-A177-3AD203B41FA5}">
                      <a16:colId xmlns:a16="http://schemas.microsoft.com/office/drawing/2014/main" val="552688158"/>
                    </a:ext>
                  </a:extLst>
                </a:gridCol>
              </a:tblGrid>
              <a:tr h="370840">
                <a:tc>
                  <a:txBody>
                    <a:bodyPr/>
                    <a:lstStyle/>
                    <a:p>
                      <a:pPr algn="ctr"/>
                      <a:r>
                        <a:rPr lang="en-US" sz="2000">
                          <a:solidFill>
                            <a:schemeClr val="tx1"/>
                          </a:solidFill>
                        </a:rPr>
                        <a:t>35</a:t>
                      </a:r>
                    </a:p>
                  </a:txBody>
                  <a:tcPr>
                    <a:solidFill>
                      <a:schemeClr val="accent2">
                        <a:lumMod val="60000"/>
                        <a:lumOff val="40000"/>
                      </a:schemeClr>
                    </a:solidFill>
                  </a:tcPr>
                </a:tc>
                <a:tc>
                  <a:txBody>
                    <a:bodyPr/>
                    <a:lstStyle/>
                    <a:p>
                      <a:pPr algn="ctr"/>
                      <a:r>
                        <a:rPr lang="en-US" sz="2000">
                          <a:solidFill>
                            <a:schemeClr val="tx1"/>
                          </a:solidFill>
                        </a:rPr>
                        <a:t>Null</a:t>
                      </a:r>
                    </a:p>
                  </a:txBody>
                  <a:tcPr>
                    <a:solidFill>
                      <a:schemeClr val="accent2">
                        <a:lumMod val="60000"/>
                        <a:lumOff val="40000"/>
                      </a:schemeClr>
                    </a:solidFill>
                  </a:tcPr>
                </a:tc>
                <a:extLst>
                  <a:ext uri="{0D108BD9-81ED-4DB2-BD59-A6C34878D82A}">
                    <a16:rowId xmlns:a16="http://schemas.microsoft.com/office/drawing/2014/main" val="3034452116"/>
                  </a:ext>
                </a:extLst>
              </a:tr>
            </a:tbl>
          </a:graphicData>
        </a:graphic>
      </p:graphicFrame>
      <p:graphicFrame>
        <p:nvGraphicFramePr>
          <p:cNvPr id="17" name="Table 5">
            <a:extLst>
              <a:ext uri="{FF2B5EF4-FFF2-40B4-BE49-F238E27FC236}">
                <a16:creationId xmlns:a16="http://schemas.microsoft.com/office/drawing/2014/main" id="{CAA0D653-5333-4DC1-9FA1-062944600DD7}"/>
              </a:ext>
            </a:extLst>
          </p:cNvPr>
          <p:cNvGraphicFramePr>
            <a:graphicFrameLocks noGrp="1"/>
          </p:cNvGraphicFramePr>
          <p:nvPr>
            <p:extLst>
              <p:ext uri="{D42A27DB-BD31-4B8C-83A1-F6EECF244321}">
                <p14:modId xmlns:p14="http://schemas.microsoft.com/office/powerpoint/2010/main" val="2099041956"/>
              </p:ext>
            </p:extLst>
          </p:nvPr>
        </p:nvGraphicFramePr>
        <p:xfrm>
          <a:off x="9290618" y="1774004"/>
          <a:ext cx="697411" cy="396240"/>
        </p:xfrm>
        <a:graphic>
          <a:graphicData uri="http://schemas.openxmlformats.org/drawingml/2006/table">
            <a:tbl>
              <a:tblPr firstRow="1" bandRow="1">
                <a:tableStyleId>{00A15C55-8517-42AA-B614-E9B94910E393}</a:tableStyleId>
              </a:tblPr>
              <a:tblGrid>
                <a:gridCol w="489131">
                  <a:extLst>
                    <a:ext uri="{9D8B030D-6E8A-4147-A177-3AD203B41FA5}">
                      <a16:colId xmlns:a16="http://schemas.microsoft.com/office/drawing/2014/main" val="2056783045"/>
                    </a:ext>
                  </a:extLst>
                </a:gridCol>
                <a:gridCol w="208280">
                  <a:extLst>
                    <a:ext uri="{9D8B030D-6E8A-4147-A177-3AD203B41FA5}">
                      <a16:colId xmlns:a16="http://schemas.microsoft.com/office/drawing/2014/main" val="552688158"/>
                    </a:ext>
                  </a:extLst>
                </a:gridCol>
              </a:tblGrid>
              <a:tr h="370840">
                <a:tc>
                  <a:txBody>
                    <a:bodyPr/>
                    <a:lstStyle/>
                    <a:p>
                      <a:pPr algn="ctr"/>
                      <a:r>
                        <a:rPr lang="en-US" sz="2000">
                          <a:solidFill>
                            <a:schemeClr val="tx1"/>
                          </a:solidFill>
                        </a:rPr>
                        <a:t>42</a:t>
                      </a:r>
                    </a:p>
                  </a:txBody>
                  <a:tcPr>
                    <a:solidFill>
                      <a:schemeClr val="accent2">
                        <a:lumMod val="60000"/>
                        <a:lumOff val="40000"/>
                      </a:schemeClr>
                    </a:solidFill>
                  </a:tcPr>
                </a:tc>
                <a:tc>
                  <a:txBody>
                    <a:bodyPr/>
                    <a:lstStyle/>
                    <a:p>
                      <a:pPr algn="ctr"/>
                      <a:endParaRPr lang="en-US" sz="2000">
                        <a:solidFill>
                          <a:schemeClr val="tx1"/>
                        </a:solidFill>
                      </a:endParaRPr>
                    </a:p>
                  </a:txBody>
                  <a:tcPr>
                    <a:solidFill>
                      <a:schemeClr val="accent2">
                        <a:lumMod val="60000"/>
                        <a:lumOff val="40000"/>
                      </a:schemeClr>
                    </a:solidFill>
                  </a:tcPr>
                </a:tc>
                <a:extLst>
                  <a:ext uri="{0D108BD9-81ED-4DB2-BD59-A6C34878D82A}">
                    <a16:rowId xmlns:a16="http://schemas.microsoft.com/office/drawing/2014/main" val="3034452116"/>
                  </a:ext>
                </a:extLst>
              </a:tr>
            </a:tbl>
          </a:graphicData>
        </a:graphic>
      </p:graphicFrame>
      <p:graphicFrame>
        <p:nvGraphicFramePr>
          <p:cNvPr id="19" name="Table 5">
            <a:extLst>
              <a:ext uri="{FF2B5EF4-FFF2-40B4-BE49-F238E27FC236}">
                <a16:creationId xmlns:a16="http://schemas.microsoft.com/office/drawing/2014/main" id="{6486340B-94D2-481C-8C21-69CCC9572CBB}"/>
              </a:ext>
            </a:extLst>
          </p:cNvPr>
          <p:cNvGraphicFramePr>
            <a:graphicFrameLocks noGrp="1"/>
          </p:cNvGraphicFramePr>
          <p:nvPr>
            <p:extLst>
              <p:ext uri="{D42A27DB-BD31-4B8C-83A1-F6EECF244321}">
                <p14:modId xmlns:p14="http://schemas.microsoft.com/office/powerpoint/2010/main" val="2892151656"/>
              </p:ext>
            </p:extLst>
          </p:nvPr>
        </p:nvGraphicFramePr>
        <p:xfrm>
          <a:off x="6155531" y="1774004"/>
          <a:ext cx="1280024" cy="396240"/>
        </p:xfrm>
        <a:graphic>
          <a:graphicData uri="http://schemas.openxmlformats.org/drawingml/2006/table">
            <a:tbl>
              <a:tblPr firstRow="1" bandRow="1">
                <a:tableStyleId>{00A15C55-8517-42AA-B614-E9B94910E393}</a:tableStyleId>
              </a:tblPr>
              <a:tblGrid>
                <a:gridCol w="489131">
                  <a:extLst>
                    <a:ext uri="{9D8B030D-6E8A-4147-A177-3AD203B41FA5}">
                      <a16:colId xmlns:a16="http://schemas.microsoft.com/office/drawing/2014/main" val="2056783045"/>
                    </a:ext>
                  </a:extLst>
                </a:gridCol>
                <a:gridCol w="790893">
                  <a:extLst>
                    <a:ext uri="{9D8B030D-6E8A-4147-A177-3AD203B41FA5}">
                      <a16:colId xmlns:a16="http://schemas.microsoft.com/office/drawing/2014/main" val="552688158"/>
                    </a:ext>
                  </a:extLst>
                </a:gridCol>
              </a:tblGrid>
              <a:tr h="370840">
                <a:tc>
                  <a:txBody>
                    <a:bodyPr/>
                    <a:lstStyle/>
                    <a:p>
                      <a:pPr algn="ctr"/>
                      <a:r>
                        <a:rPr lang="en-US" sz="2000">
                          <a:solidFill>
                            <a:schemeClr val="tx1"/>
                          </a:solidFill>
                        </a:rPr>
                        <a:t>12</a:t>
                      </a:r>
                    </a:p>
                  </a:txBody>
                  <a:tcPr>
                    <a:solidFill>
                      <a:schemeClr val="accent2">
                        <a:lumMod val="60000"/>
                        <a:lumOff val="40000"/>
                      </a:schemeClr>
                    </a:solidFill>
                  </a:tcPr>
                </a:tc>
                <a:tc>
                  <a:txBody>
                    <a:bodyPr/>
                    <a:lstStyle/>
                    <a:p>
                      <a:pPr algn="ctr"/>
                      <a:r>
                        <a:rPr lang="en-US" sz="2000">
                          <a:solidFill>
                            <a:schemeClr val="tx1"/>
                          </a:solidFill>
                        </a:rPr>
                        <a:t>Head</a:t>
                      </a:r>
                    </a:p>
                  </a:txBody>
                  <a:tcPr>
                    <a:solidFill>
                      <a:schemeClr val="accent2">
                        <a:lumMod val="60000"/>
                        <a:lumOff val="40000"/>
                      </a:schemeClr>
                    </a:solidFill>
                  </a:tcPr>
                </a:tc>
                <a:extLst>
                  <a:ext uri="{0D108BD9-81ED-4DB2-BD59-A6C34878D82A}">
                    <a16:rowId xmlns:a16="http://schemas.microsoft.com/office/drawing/2014/main" val="3034452116"/>
                  </a:ext>
                </a:extLst>
              </a:tr>
            </a:tbl>
          </a:graphicData>
        </a:graphic>
      </p:graphicFrame>
      <p:cxnSp>
        <p:nvCxnSpPr>
          <p:cNvPr id="20" name="Straight Arrow Connector 19">
            <a:extLst>
              <a:ext uri="{FF2B5EF4-FFF2-40B4-BE49-F238E27FC236}">
                <a16:creationId xmlns:a16="http://schemas.microsoft.com/office/drawing/2014/main" id="{74CB474B-7A82-4CED-A0F7-5EEB5221D307}"/>
              </a:ext>
            </a:extLst>
          </p:cNvPr>
          <p:cNvCxnSpPr>
            <a:endCxn id="13" idx="1"/>
          </p:cNvCxnSpPr>
          <p:nvPr/>
        </p:nvCxnSpPr>
        <p:spPr>
          <a:xfrm>
            <a:off x="7367461" y="1972051"/>
            <a:ext cx="669122" cy="73"/>
          </a:xfrm>
          <a:prstGeom prst="straightConnector1">
            <a:avLst/>
          </a:prstGeom>
          <a:ln w="2540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056B6F2-2B44-4FCB-8D4C-45438B241A93}"/>
              </a:ext>
            </a:extLst>
          </p:cNvPr>
          <p:cNvCxnSpPr/>
          <p:nvPr/>
        </p:nvCxnSpPr>
        <p:spPr>
          <a:xfrm>
            <a:off x="8630209" y="1980758"/>
            <a:ext cx="669122" cy="73"/>
          </a:xfrm>
          <a:prstGeom prst="straightConnector1">
            <a:avLst/>
          </a:prstGeom>
          <a:ln w="2540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6C75EB1-F514-4EE4-87DC-5E97E8D7003E}"/>
              </a:ext>
            </a:extLst>
          </p:cNvPr>
          <p:cNvSpPr txBox="1"/>
          <p:nvPr/>
        </p:nvSpPr>
        <p:spPr>
          <a:xfrm>
            <a:off x="8864624" y="2525399"/>
            <a:ext cx="550343" cy="369332"/>
          </a:xfrm>
          <a:prstGeom prst="rect">
            <a:avLst/>
          </a:prstGeom>
          <a:solidFill>
            <a:schemeClr val="accent4">
              <a:lumMod val="20000"/>
              <a:lumOff val="80000"/>
            </a:schemeClr>
          </a:solidFill>
        </p:spPr>
        <p:txBody>
          <a:bodyPr wrap="none" rtlCol="0">
            <a:spAutoFit/>
          </a:bodyPr>
          <a:lstStyle/>
          <a:p>
            <a:r>
              <a:rPr lang="en-US"/>
              <a:t>Info</a:t>
            </a:r>
          </a:p>
        </p:txBody>
      </p:sp>
      <p:sp>
        <p:nvSpPr>
          <p:cNvPr id="23" name="TextBox 22">
            <a:extLst>
              <a:ext uri="{FF2B5EF4-FFF2-40B4-BE49-F238E27FC236}">
                <a16:creationId xmlns:a16="http://schemas.microsoft.com/office/drawing/2014/main" id="{E18DE9CB-B17C-4AB9-9170-BC3DEF002C86}"/>
              </a:ext>
            </a:extLst>
          </p:cNvPr>
          <p:cNvSpPr txBox="1"/>
          <p:nvPr/>
        </p:nvSpPr>
        <p:spPr>
          <a:xfrm>
            <a:off x="9832548" y="2502485"/>
            <a:ext cx="763799" cy="646331"/>
          </a:xfrm>
          <a:prstGeom prst="rect">
            <a:avLst/>
          </a:prstGeom>
          <a:solidFill>
            <a:schemeClr val="accent4">
              <a:lumMod val="20000"/>
              <a:lumOff val="80000"/>
            </a:schemeClr>
          </a:solidFill>
        </p:spPr>
        <p:txBody>
          <a:bodyPr wrap="none" rtlCol="0">
            <a:spAutoFit/>
          </a:bodyPr>
          <a:lstStyle/>
          <a:p>
            <a:r>
              <a:rPr lang="en-US"/>
              <a:t>Link</a:t>
            </a:r>
          </a:p>
          <a:p>
            <a:r>
              <a:rPr lang="en-US"/>
              <a:t>(Next)</a:t>
            </a:r>
          </a:p>
        </p:txBody>
      </p:sp>
      <p:cxnSp>
        <p:nvCxnSpPr>
          <p:cNvPr id="24" name="Straight Arrow Connector 23">
            <a:extLst>
              <a:ext uri="{FF2B5EF4-FFF2-40B4-BE49-F238E27FC236}">
                <a16:creationId xmlns:a16="http://schemas.microsoft.com/office/drawing/2014/main" id="{FF9D04CC-EF39-423F-BA0D-519352D5E4C9}"/>
              </a:ext>
            </a:extLst>
          </p:cNvPr>
          <p:cNvCxnSpPr>
            <a:cxnSpLocks/>
            <a:endCxn id="22" idx="0"/>
          </p:cNvCxnSpPr>
          <p:nvPr/>
        </p:nvCxnSpPr>
        <p:spPr>
          <a:xfrm flipH="1">
            <a:off x="9139796" y="2111389"/>
            <a:ext cx="159536" cy="4140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Freeform: Shape 24">
            <a:extLst>
              <a:ext uri="{FF2B5EF4-FFF2-40B4-BE49-F238E27FC236}">
                <a16:creationId xmlns:a16="http://schemas.microsoft.com/office/drawing/2014/main" id="{CB29FD9E-EB8D-4783-BE0C-7F5D8CDF3D73}"/>
              </a:ext>
            </a:extLst>
          </p:cNvPr>
          <p:cNvSpPr/>
          <p:nvPr/>
        </p:nvSpPr>
        <p:spPr>
          <a:xfrm>
            <a:off x="1418146" y="1395041"/>
            <a:ext cx="3041385" cy="1701577"/>
          </a:xfrm>
          <a:custGeom>
            <a:avLst/>
            <a:gdLst>
              <a:gd name="connsiteX0" fmla="*/ 1599382 w 3041385"/>
              <a:gd name="connsiteY0" fmla="*/ 71984 h 1701577"/>
              <a:gd name="connsiteX1" fmla="*/ 684982 w 3041385"/>
              <a:gd name="connsiteY1" fmla="*/ 150361 h 1701577"/>
              <a:gd name="connsiteX2" fmla="*/ 110217 w 3041385"/>
              <a:gd name="connsiteY2" fmla="*/ 829630 h 1701577"/>
              <a:gd name="connsiteX3" fmla="*/ 123279 w 3041385"/>
              <a:gd name="connsiteY3" fmla="*/ 1678716 h 1701577"/>
              <a:gd name="connsiteX4" fmla="*/ 1377314 w 3041385"/>
              <a:gd name="connsiteY4" fmla="*/ 1469710 h 1701577"/>
              <a:gd name="connsiteX5" fmla="*/ 2513782 w 3041385"/>
              <a:gd name="connsiteY5" fmla="*/ 1587276 h 1701577"/>
              <a:gd name="connsiteX6" fmla="*/ 2539908 w 3041385"/>
              <a:gd name="connsiteY6" fmla="*/ 816567 h 1701577"/>
              <a:gd name="connsiteX7" fmla="*/ 3036297 w 3041385"/>
              <a:gd name="connsiteY7" fmla="*/ 607561 h 1701577"/>
              <a:gd name="connsiteX8" fmla="*/ 2722788 w 3041385"/>
              <a:gd name="connsiteY8" fmla="*/ 32796 h 1701577"/>
              <a:gd name="connsiteX9" fmla="*/ 1599382 w 3041385"/>
              <a:gd name="connsiteY9" fmla="*/ 71984 h 1701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41385" h="1701577">
                <a:moveTo>
                  <a:pt x="1599382" y="71984"/>
                </a:moveTo>
                <a:cubicBezTo>
                  <a:pt x="1259748" y="91578"/>
                  <a:pt x="933176" y="24087"/>
                  <a:pt x="684982" y="150361"/>
                </a:cubicBezTo>
                <a:cubicBezTo>
                  <a:pt x="436788" y="276635"/>
                  <a:pt x="203834" y="574904"/>
                  <a:pt x="110217" y="829630"/>
                </a:cubicBezTo>
                <a:cubicBezTo>
                  <a:pt x="16600" y="1084356"/>
                  <a:pt x="-87904" y="1572036"/>
                  <a:pt x="123279" y="1678716"/>
                </a:cubicBezTo>
                <a:cubicBezTo>
                  <a:pt x="334462" y="1785396"/>
                  <a:pt x="978897" y="1484950"/>
                  <a:pt x="1377314" y="1469710"/>
                </a:cubicBezTo>
                <a:cubicBezTo>
                  <a:pt x="1775731" y="1454470"/>
                  <a:pt x="2320016" y="1696133"/>
                  <a:pt x="2513782" y="1587276"/>
                </a:cubicBezTo>
                <a:cubicBezTo>
                  <a:pt x="2707548" y="1478419"/>
                  <a:pt x="2452822" y="979853"/>
                  <a:pt x="2539908" y="816567"/>
                </a:cubicBezTo>
                <a:cubicBezTo>
                  <a:pt x="2626994" y="653281"/>
                  <a:pt x="3005817" y="738189"/>
                  <a:pt x="3036297" y="607561"/>
                </a:cubicBezTo>
                <a:cubicBezTo>
                  <a:pt x="3066777" y="476933"/>
                  <a:pt x="2960097" y="117704"/>
                  <a:pt x="2722788" y="32796"/>
                </a:cubicBezTo>
                <a:cubicBezTo>
                  <a:pt x="2485479" y="-52112"/>
                  <a:pt x="1939016" y="52390"/>
                  <a:pt x="1599382" y="71984"/>
                </a:cubicBezTo>
                <a:close/>
              </a:path>
            </a:pathLst>
          </a:cu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547F71F4-F092-4763-A9BB-6A5E5C49A607}"/>
              </a:ext>
            </a:extLst>
          </p:cNvPr>
          <p:cNvCxnSpPr/>
          <p:nvPr/>
        </p:nvCxnSpPr>
        <p:spPr>
          <a:xfrm>
            <a:off x="9879887" y="1976402"/>
            <a:ext cx="669122" cy="73"/>
          </a:xfrm>
          <a:prstGeom prst="straightConnector1">
            <a:avLst/>
          </a:prstGeom>
          <a:ln w="2540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7B3BCAC-F0BA-4F9D-B22A-3FE015D8AFA4}"/>
              </a:ext>
            </a:extLst>
          </p:cNvPr>
          <p:cNvCxnSpPr/>
          <p:nvPr/>
        </p:nvCxnSpPr>
        <p:spPr>
          <a:xfrm>
            <a:off x="9832548" y="2111389"/>
            <a:ext cx="381900" cy="39109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859D39B-88F0-4A59-83A1-E0AC394E2B81}"/>
              </a:ext>
            </a:extLst>
          </p:cNvPr>
          <p:cNvSpPr txBox="1"/>
          <p:nvPr/>
        </p:nvSpPr>
        <p:spPr>
          <a:xfrm>
            <a:off x="1074420" y="3890043"/>
            <a:ext cx="11117580" cy="2462213"/>
          </a:xfrm>
          <a:prstGeom prst="rect">
            <a:avLst/>
          </a:prstGeom>
          <a:noFill/>
        </p:spPr>
        <p:txBody>
          <a:bodyPr wrap="square" rtlCol="0">
            <a:spAutoFit/>
          </a:bodyPr>
          <a:lstStyle/>
          <a:p>
            <a:pPr marL="457200" indent="-457200">
              <a:buFont typeface="Wingdings" panose="05000000000000000000" pitchFamily="2" charset="2"/>
              <a:buChar char="§"/>
            </a:pPr>
            <a:r>
              <a:rPr lang="en-US" sz="2200">
                <a:latin typeface="Verdana" panose="020B0604030504040204" pitchFamily="34" charset="0"/>
                <a:ea typeface="Verdana" panose="020B0604030504040204" pitchFamily="34" charset="0"/>
              </a:rPr>
              <a:t>Setiap objek disebut Simpul (</a:t>
            </a:r>
            <a:r>
              <a:rPr lang="en-US" sz="2200" b="1" i="1">
                <a:latin typeface="Verdana" panose="020B0604030504040204" pitchFamily="34" charset="0"/>
                <a:ea typeface="Verdana" panose="020B0604030504040204" pitchFamily="34" charset="0"/>
              </a:rPr>
              <a:t>Vertex/ Node</a:t>
            </a:r>
            <a:r>
              <a:rPr lang="en-US" sz="2200">
                <a:latin typeface="Verdana" panose="020B0604030504040204" pitchFamily="34" charset="0"/>
                <a:ea typeface="Verdana" panose="020B0604030504040204" pitchFamily="34" charset="0"/>
              </a:rPr>
              <a:t>) yang terdiri dari 2 elemen, yaitu:</a:t>
            </a:r>
          </a:p>
          <a:p>
            <a:pPr marL="971550" lvl="1" indent="-514350">
              <a:buFont typeface="Wingdings" panose="05000000000000000000" pitchFamily="2" charset="2"/>
              <a:buChar char="§"/>
            </a:pPr>
            <a:r>
              <a:rPr lang="en-US" sz="2200">
                <a:latin typeface="Verdana" panose="020B0604030504040204" pitchFamily="34" charset="0"/>
                <a:ea typeface="Verdana" panose="020B0604030504040204" pitchFamily="34" charset="0"/>
              </a:rPr>
              <a:t>Elemen pertama disebut Info. Info berisi data (contoh: 12,75,42, 35).</a:t>
            </a:r>
          </a:p>
          <a:p>
            <a:pPr marL="971550" lvl="1" indent="-514350">
              <a:buFont typeface="Wingdings" panose="05000000000000000000" pitchFamily="2" charset="2"/>
              <a:buChar char="§"/>
            </a:pPr>
            <a:r>
              <a:rPr lang="en-US" sz="2200">
                <a:latin typeface="Verdana" panose="020B0604030504040204" pitchFamily="34" charset="0"/>
                <a:ea typeface="Verdana" panose="020B0604030504040204" pitchFamily="34" charset="0"/>
              </a:rPr>
              <a:t>Elemen kedua disebut Link/ Next yang bertipe pointer dan menunjuk ke Simpul berikutnya. (dapat juga diilustrasikan berupa anak panah).</a:t>
            </a:r>
          </a:p>
          <a:p>
            <a:pPr marL="457200" indent="-457200">
              <a:buFont typeface="Wingdings" panose="05000000000000000000" pitchFamily="2" charset="2"/>
              <a:buChar char="§"/>
            </a:pPr>
            <a:r>
              <a:rPr lang="en-US" sz="2200">
                <a:latin typeface="Verdana" panose="020B0604030504040204" pitchFamily="34" charset="0"/>
                <a:ea typeface="Verdana" panose="020B0604030504040204" pitchFamily="34" charset="0"/>
              </a:rPr>
              <a:t>Elemen awal diakses oleh </a:t>
            </a:r>
            <a:r>
              <a:rPr lang="en-US" sz="2200" b="1" i="1">
                <a:latin typeface="Verdana" panose="020B0604030504040204" pitchFamily="34" charset="0"/>
                <a:ea typeface="Verdana" panose="020B0604030504040204" pitchFamily="34" charset="0"/>
              </a:rPr>
              <a:t>Head.</a:t>
            </a:r>
          </a:p>
          <a:p>
            <a:pPr marL="457200" indent="-457200">
              <a:buFont typeface="Wingdings" panose="05000000000000000000" pitchFamily="2" charset="2"/>
              <a:buChar char="§"/>
            </a:pPr>
            <a:r>
              <a:rPr lang="en-US" sz="2200">
                <a:latin typeface="Verdana" panose="020B0604030504040204" pitchFamily="34" charset="0"/>
                <a:ea typeface="Verdana" panose="020B0604030504040204" pitchFamily="34" charset="0"/>
              </a:rPr>
              <a:t>Link pada elemen terakhir bernilai Null (\0).</a:t>
            </a:r>
          </a:p>
        </p:txBody>
      </p:sp>
    </p:spTree>
    <p:extLst>
      <p:ext uri="{BB962C8B-B14F-4D97-AF65-F5344CB8AC3E}">
        <p14:creationId xmlns:p14="http://schemas.microsoft.com/office/powerpoint/2010/main" val="294593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70811F2-82AE-46F7-AB31-BE01963B5B34}"/>
              </a:ext>
            </a:extLst>
          </p:cNvPr>
          <p:cNvSpPr>
            <a:spLocks noGrp="1"/>
          </p:cNvSpPr>
          <p:nvPr>
            <p:ph type="title"/>
          </p:nvPr>
        </p:nvSpPr>
        <p:spPr>
          <a:xfrm>
            <a:off x="0" y="-31275"/>
            <a:ext cx="12035790" cy="880692"/>
          </a:xfrm>
        </p:spPr>
        <p:txBody>
          <a:bodyPr/>
          <a:lstStyle/>
          <a:p>
            <a:pPr algn="r"/>
            <a:r>
              <a:rPr lang="en-US" b="1">
                <a:solidFill>
                  <a:srgbClr val="00B0F0"/>
                </a:solidFill>
                <a:latin typeface="Arial Black" panose="020B0A04020102020204" pitchFamily="34" charset="0"/>
              </a:rPr>
              <a:t>Linked List</a:t>
            </a:r>
            <a:endParaRPr lang="en-US" dirty="0">
              <a:solidFill>
                <a:srgbClr val="00B0F0"/>
              </a:solidFill>
              <a:latin typeface="Arial Black" panose="020B0A04020102020204" pitchFamily="34" charset="0"/>
            </a:endParaRPr>
          </a:p>
        </p:txBody>
      </p:sp>
      <p:graphicFrame>
        <p:nvGraphicFramePr>
          <p:cNvPr id="7" name="Table 2">
            <a:extLst>
              <a:ext uri="{FF2B5EF4-FFF2-40B4-BE49-F238E27FC236}">
                <a16:creationId xmlns:a16="http://schemas.microsoft.com/office/drawing/2014/main" id="{08ED49C7-E4C0-44BB-A72A-8785E8094F5C}"/>
              </a:ext>
            </a:extLst>
          </p:cNvPr>
          <p:cNvGraphicFramePr>
            <a:graphicFrameLocks noGrp="1"/>
          </p:cNvGraphicFramePr>
          <p:nvPr>
            <p:extLst>
              <p:ext uri="{D42A27DB-BD31-4B8C-83A1-F6EECF244321}">
                <p14:modId xmlns:p14="http://schemas.microsoft.com/office/powerpoint/2010/main" val="4265145602"/>
              </p:ext>
            </p:extLst>
          </p:nvPr>
        </p:nvGraphicFramePr>
        <p:xfrm>
          <a:off x="2014082" y="1371010"/>
          <a:ext cx="2172653" cy="4358640"/>
        </p:xfrm>
        <a:graphic>
          <a:graphicData uri="http://schemas.openxmlformats.org/drawingml/2006/table">
            <a:tbl>
              <a:tblPr firstRow="1" bandRow="1">
                <a:tableStyleId>{5C22544A-7EE6-4342-B048-85BDC9FD1C3A}</a:tableStyleId>
              </a:tblPr>
              <a:tblGrid>
                <a:gridCol w="467043">
                  <a:extLst>
                    <a:ext uri="{9D8B030D-6E8A-4147-A177-3AD203B41FA5}">
                      <a16:colId xmlns:a16="http://schemas.microsoft.com/office/drawing/2014/main" val="3071492097"/>
                    </a:ext>
                  </a:extLst>
                </a:gridCol>
                <a:gridCol w="859155">
                  <a:extLst>
                    <a:ext uri="{9D8B030D-6E8A-4147-A177-3AD203B41FA5}">
                      <a16:colId xmlns:a16="http://schemas.microsoft.com/office/drawing/2014/main" val="3881030440"/>
                    </a:ext>
                  </a:extLst>
                </a:gridCol>
                <a:gridCol w="846455">
                  <a:extLst>
                    <a:ext uri="{9D8B030D-6E8A-4147-A177-3AD203B41FA5}">
                      <a16:colId xmlns:a16="http://schemas.microsoft.com/office/drawing/2014/main" val="104473222"/>
                    </a:ext>
                  </a:extLst>
                </a:gridCol>
              </a:tblGrid>
              <a:tr h="370840">
                <a:tc>
                  <a:txBody>
                    <a:bodyPr/>
                    <a:lstStyle/>
                    <a:p>
                      <a:pPr algn="r"/>
                      <a:endParaRPr lang="en-US" sz="2000">
                        <a:latin typeface="Arial" panose="020B0604020202020204" pitchFamily="34" charset="0"/>
                        <a:cs typeface="Arial" panose="020B0604020202020204" pitchFamily="34" charset="0"/>
                      </a:endParaRPr>
                    </a:p>
                  </a:txBody>
                  <a:tcPr/>
                </a:tc>
                <a:tc>
                  <a:txBody>
                    <a:bodyPr/>
                    <a:lstStyle/>
                    <a:p>
                      <a:pPr algn="ctr"/>
                      <a:r>
                        <a:rPr lang="en-US" sz="2000">
                          <a:latin typeface="Arial" panose="020B0604020202020204" pitchFamily="34" charset="0"/>
                          <a:cs typeface="Arial" panose="020B0604020202020204" pitchFamily="34" charset="0"/>
                        </a:rPr>
                        <a:t>Info</a:t>
                      </a:r>
                    </a:p>
                  </a:txBody>
                  <a:tcPr/>
                </a:tc>
                <a:tc>
                  <a:txBody>
                    <a:bodyPr/>
                    <a:lstStyle/>
                    <a:p>
                      <a:pPr algn="ctr"/>
                      <a:r>
                        <a:rPr lang="en-US" sz="2000">
                          <a:latin typeface="Arial" panose="020B0604020202020204" pitchFamily="34" charset="0"/>
                          <a:cs typeface="Arial" panose="020B0604020202020204" pitchFamily="34" charset="0"/>
                        </a:rPr>
                        <a:t>Link</a:t>
                      </a:r>
                    </a:p>
                  </a:txBody>
                  <a:tcPr/>
                </a:tc>
                <a:extLst>
                  <a:ext uri="{0D108BD9-81ED-4DB2-BD59-A6C34878D82A}">
                    <a16:rowId xmlns:a16="http://schemas.microsoft.com/office/drawing/2014/main" val="2715295813"/>
                  </a:ext>
                </a:extLst>
              </a:tr>
              <a:tr h="370840">
                <a:tc>
                  <a:txBody>
                    <a:bodyPr/>
                    <a:lstStyle/>
                    <a:p>
                      <a:pPr algn="r"/>
                      <a:r>
                        <a:rPr lang="en-US" sz="2000">
                          <a:latin typeface="Arial" panose="020B0604020202020204" pitchFamily="34" charset="0"/>
                          <a:cs typeface="Arial" panose="020B0604020202020204" pitchFamily="34" charset="0"/>
                        </a:rPr>
                        <a:t>1</a:t>
                      </a:r>
                    </a:p>
                  </a:txBody>
                  <a:tcPr/>
                </a:tc>
                <a:tc>
                  <a:txBody>
                    <a:bodyPr/>
                    <a:lstStyle/>
                    <a:p>
                      <a:pPr algn="ctr"/>
                      <a:r>
                        <a:rPr lang="en-US" sz="2000">
                          <a:latin typeface="Arial" panose="020B0604020202020204" pitchFamily="34" charset="0"/>
                          <a:cs typeface="Arial" panose="020B0604020202020204" pitchFamily="34" charset="0"/>
                        </a:rPr>
                        <a:t>I</a:t>
                      </a:r>
                    </a:p>
                  </a:txBody>
                  <a:tcPr/>
                </a:tc>
                <a:tc>
                  <a:txBody>
                    <a:bodyPr/>
                    <a:lstStyle/>
                    <a:p>
                      <a:pPr algn="ctr"/>
                      <a:r>
                        <a:rPr lang="en-US" sz="2000">
                          <a:latin typeface="Arial" panose="020B0604020202020204" pitchFamily="34" charset="0"/>
                          <a:cs typeface="Arial" panose="020B0604020202020204" pitchFamily="34" charset="0"/>
                        </a:rPr>
                        <a:t>6</a:t>
                      </a:r>
                    </a:p>
                  </a:txBody>
                  <a:tcPr/>
                </a:tc>
                <a:extLst>
                  <a:ext uri="{0D108BD9-81ED-4DB2-BD59-A6C34878D82A}">
                    <a16:rowId xmlns:a16="http://schemas.microsoft.com/office/drawing/2014/main" val="3484104074"/>
                  </a:ext>
                </a:extLst>
              </a:tr>
              <a:tr h="370840">
                <a:tc>
                  <a:txBody>
                    <a:bodyPr/>
                    <a:lstStyle/>
                    <a:p>
                      <a:pPr algn="r"/>
                      <a:r>
                        <a:rPr lang="en-US" sz="2000">
                          <a:latin typeface="Arial" panose="020B0604020202020204" pitchFamily="34" charset="0"/>
                          <a:cs typeface="Arial" panose="020B0604020202020204" pitchFamily="34" charset="0"/>
                        </a:rPr>
                        <a:t>2</a:t>
                      </a:r>
                    </a:p>
                  </a:txBody>
                  <a:tcPr/>
                </a:tc>
                <a:tc>
                  <a:txBody>
                    <a:bodyPr/>
                    <a:lstStyle/>
                    <a:p>
                      <a:pPr algn="ctr"/>
                      <a:r>
                        <a:rPr lang="en-US" sz="2000">
                          <a:latin typeface="Arial" panose="020B0604020202020204" pitchFamily="34" charset="0"/>
                          <a:cs typeface="Arial" panose="020B0604020202020204" pitchFamily="34" charset="0"/>
                        </a:rPr>
                        <a:t>M</a:t>
                      </a:r>
                    </a:p>
                  </a:txBody>
                  <a:tcPr/>
                </a:tc>
                <a:tc>
                  <a:txBody>
                    <a:bodyPr/>
                    <a:lstStyle/>
                    <a:p>
                      <a:pPr algn="ctr"/>
                      <a:r>
                        <a:rPr lang="en-US" sz="200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304245860"/>
                  </a:ext>
                </a:extLst>
              </a:tr>
              <a:tr h="370840">
                <a:tc>
                  <a:txBody>
                    <a:bodyPr/>
                    <a:lstStyle/>
                    <a:p>
                      <a:pPr algn="r"/>
                      <a:r>
                        <a:rPr lang="en-US" sz="2000">
                          <a:latin typeface="Arial" panose="020B0604020202020204" pitchFamily="34" charset="0"/>
                          <a:cs typeface="Arial" panose="020B0604020202020204" pitchFamily="34" charset="0"/>
                        </a:rPr>
                        <a:t>3</a:t>
                      </a:r>
                    </a:p>
                  </a:txBody>
                  <a:tcPr/>
                </a:tc>
                <a:tc>
                  <a:txBody>
                    <a:bodyPr/>
                    <a:lstStyle/>
                    <a:p>
                      <a:pPr algn="ctr"/>
                      <a:r>
                        <a:rPr lang="en-US" sz="2000">
                          <a:latin typeface="Arial" panose="020B0604020202020204" pitchFamily="34" charset="0"/>
                          <a:cs typeface="Arial" panose="020B0604020202020204" pitchFamily="34" charset="0"/>
                        </a:rPr>
                        <a:t>O</a:t>
                      </a:r>
                    </a:p>
                  </a:txBody>
                  <a:tcPr/>
                </a:tc>
                <a:tc>
                  <a:txBody>
                    <a:bodyPr/>
                    <a:lstStyle/>
                    <a:p>
                      <a:pPr algn="ctr"/>
                      <a:r>
                        <a:rPr lang="en-US" sz="2000">
                          <a:latin typeface="Arial" panose="020B0604020202020204" pitchFamily="34" charset="0"/>
                          <a:cs typeface="Arial" panose="020B0604020202020204" pitchFamily="34" charset="0"/>
                        </a:rPr>
                        <a:t>8</a:t>
                      </a:r>
                    </a:p>
                  </a:txBody>
                  <a:tcPr/>
                </a:tc>
                <a:extLst>
                  <a:ext uri="{0D108BD9-81ED-4DB2-BD59-A6C34878D82A}">
                    <a16:rowId xmlns:a16="http://schemas.microsoft.com/office/drawing/2014/main" val="1299232526"/>
                  </a:ext>
                </a:extLst>
              </a:tr>
              <a:tr h="367732">
                <a:tc>
                  <a:txBody>
                    <a:bodyPr/>
                    <a:lstStyle/>
                    <a:p>
                      <a:pPr algn="r"/>
                      <a:r>
                        <a:rPr lang="en-US" sz="2000">
                          <a:latin typeface="Arial" panose="020B0604020202020204" pitchFamily="34" charset="0"/>
                          <a:cs typeface="Arial" panose="020B0604020202020204" pitchFamily="34" charset="0"/>
                        </a:rPr>
                        <a:t>4</a:t>
                      </a:r>
                    </a:p>
                  </a:txBody>
                  <a:tcPr/>
                </a:tc>
                <a:tc>
                  <a:txBody>
                    <a:bodyPr/>
                    <a:lstStyle/>
                    <a:p>
                      <a:pPr algn="ctr"/>
                      <a:r>
                        <a:rPr lang="en-US" sz="2000">
                          <a:latin typeface="Arial" panose="020B0604020202020204" pitchFamily="34" charset="0"/>
                          <a:cs typeface="Arial" panose="020B0604020202020204" pitchFamily="34" charset="0"/>
                        </a:rPr>
                        <a:t>L</a:t>
                      </a:r>
                    </a:p>
                  </a:txBody>
                  <a:tcPr/>
                </a:tc>
                <a:tc>
                  <a:txBody>
                    <a:bodyPr/>
                    <a:lstStyle/>
                    <a:p>
                      <a:pPr algn="ctr"/>
                      <a:r>
                        <a:rPr lang="en-US" sz="2000">
                          <a:latin typeface="Arial" panose="020B0604020202020204" pitchFamily="34" charset="0"/>
                          <a:cs typeface="Arial" panose="020B0604020202020204" pitchFamily="34" charset="0"/>
                        </a:rPr>
                        <a:t>9</a:t>
                      </a:r>
                    </a:p>
                  </a:txBody>
                  <a:tcPr/>
                </a:tc>
                <a:extLst>
                  <a:ext uri="{0D108BD9-81ED-4DB2-BD59-A6C34878D82A}">
                    <a16:rowId xmlns:a16="http://schemas.microsoft.com/office/drawing/2014/main" val="943717880"/>
                  </a:ext>
                </a:extLst>
              </a:tr>
              <a:tr h="370840">
                <a:tc>
                  <a:txBody>
                    <a:bodyPr/>
                    <a:lstStyle/>
                    <a:p>
                      <a:pPr algn="r"/>
                      <a:r>
                        <a:rPr lang="en-US" sz="2000">
                          <a:latin typeface="Arial" panose="020B0604020202020204" pitchFamily="34" charset="0"/>
                          <a:cs typeface="Arial" panose="020B0604020202020204" pitchFamily="34" charset="0"/>
                        </a:rPr>
                        <a:t>5</a:t>
                      </a:r>
                    </a:p>
                  </a:txBody>
                  <a:tcPr/>
                </a:tc>
                <a:tc>
                  <a:txBody>
                    <a:bodyPr/>
                    <a:lstStyle/>
                    <a:p>
                      <a:pPr algn="ctr"/>
                      <a:endParaRPr lang="en-US" sz="2000">
                        <a:latin typeface="Arial" panose="020B0604020202020204" pitchFamily="34" charset="0"/>
                        <a:cs typeface="Arial" panose="020B0604020202020204" pitchFamily="34" charset="0"/>
                      </a:endParaRPr>
                    </a:p>
                  </a:txBody>
                  <a:tcPr/>
                </a:tc>
                <a:tc>
                  <a:txBody>
                    <a:bodyPr/>
                    <a:lstStyle/>
                    <a:p>
                      <a:pPr algn="ctr"/>
                      <a:endParaRPr lang="en-US" sz="20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33380910"/>
                  </a:ext>
                </a:extLst>
              </a:tr>
              <a:tr h="370840">
                <a:tc>
                  <a:txBody>
                    <a:bodyPr/>
                    <a:lstStyle/>
                    <a:p>
                      <a:pPr algn="r"/>
                      <a:r>
                        <a:rPr lang="en-US" sz="2000">
                          <a:latin typeface="Arial" panose="020B0604020202020204" pitchFamily="34" charset="0"/>
                          <a:cs typeface="Arial" panose="020B0604020202020204" pitchFamily="34" charset="0"/>
                        </a:rPr>
                        <a:t>6</a:t>
                      </a:r>
                    </a:p>
                  </a:txBody>
                  <a:tcPr/>
                </a:tc>
                <a:tc>
                  <a:txBody>
                    <a:bodyPr/>
                    <a:lstStyle/>
                    <a:p>
                      <a:pPr algn="ctr"/>
                      <a:r>
                        <a:rPr lang="en-US" sz="2000">
                          <a:latin typeface="Arial" panose="020B0604020202020204" pitchFamily="34" charset="0"/>
                          <a:cs typeface="Arial" panose="020B0604020202020204" pitchFamily="34" charset="0"/>
                        </a:rPr>
                        <a:t>T</a:t>
                      </a:r>
                    </a:p>
                  </a:txBody>
                  <a:tcPr/>
                </a:tc>
                <a:tc>
                  <a:txBody>
                    <a:bodyPr/>
                    <a:lstStyle/>
                    <a:p>
                      <a:pPr algn="ctr"/>
                      <a:r>
                        <a:rPr lang="en-US" sz="2000">
                          <a:latin typeface="Arial" panose="020B0604020202020204" pitchFamily="34" charset="0"/>
                          <a:cs typeface="Arial" panose="020B0604020202020204" pitchFamily="34" charset="0"/>
                        </a:rPr>
                        <a:t>\0</a:t>
                      </a:r>
                    </a:p>
                  </a:txBody>
                  <a:tcPr/>
                </a:tc>
                <a:extLst>
                  <a:ext uri="{0D108BD9-81ED-4DB2-BD59-A6C34878D82A}">
                    <a16:rowId xmlns:a16="http://schemas.microsoft.com/office/drawing/2014/main" val="434797474"/>
                  </a:ext>
                </a:extLst>
              </a:tr>
              <a:tr h="370840">
                <a:tc>
                  <a:txBody>
                    <a:bodyPr/>
                    <a:lstStyle/>
                    <a:p>
                      <a:pPr algn="r"/>
                      <a:r>
                        <a:rPr lang="en-US" sz="2000">
                          <a:latin typeface="Arial" panose="020B0604020202020204" pitchFamily="34" charset="0"/>
                          <a:cs typeface="Arial" panose="020B0604020202020204" pitchFamily="34" charset="0"/>
                        </a:rPr>
                        <a:t>7</a:t>
                      </a:r>
                    </a:p>
                  </a:txBody>
                  <a:tcPr/>
                </a:tc>
                <a:tc>
                  <a:txBody>
                    <a:bodyPr/>
                    <a:lstStyle/>
                    <a:p>
                      <a:pPr algn="ctr"/>
                      <a:r>
                        <a:rPr lang="en-US" sz="2000">
                          <a:latin typeface="Arial" panose="020B0604020202020204" pitchFamily="34" charset="0"/>
                          <a:cs typeface="Arial" panose="020B0604020202020204" pitchFamily="34" charset="0"/>
                        </a:rPr>
                        <a:t>N</a:t>
                      </a:r>
                    </a:p>
                  </a:txBody>
                  <a:tcPr/>
                </a:tc>
                <a:tc>
                  <a:txBody>
                    <a:bodyPr/>
                    <a:lstStyle/>
                    <a:p>
                      <a:pPr algn="ctr"/>
                      <a:r>
                        <a:rPr lang="en-US" sz="2000">
                          <a:latin typeface="Arial" panose="020B0604020202020204" pitchFamily="34" charset="0"/>
                          <a:cs typeface="Arial" panose="020B0604020202020204" pitchFamily="34" charset="0"/>
                        </a:rPr>
                        <a:t>3</a:t>
                      </a:r>
                    </a:p>
                  </a:txBody>
                  <a:tcPr/>
                </a:tc>
                <a:extLst>
                  <a:ext uri="{0D108BD9-81ED-4DB2-BD59-A6C34878D82A}">
                    <a16:rowId xmlns:a16="http://schemas.microsoft.com/office/drawing/2014/main" val="540816217"/>
                  </a:ext>
                </a:extLst>
              </a:tr>
              <a:tr h="370840">
                <a:tc>
                  <a:txBody>
                    <a:bodyPr/>
                    <a:lstStyle/>
                    <a:p>
                      <a:pPr algn="r"/>
                      <a:r>
                        <a:rPr lang="en-US" sz="2000">
                          <a:latin typeface="Arial" panose="020B0604020202020204" pitchFamily="34" charset="0"/>
                          <a:cs typeface="Arial" panose="020B0604020202020204" pitchFamily="34" charset="0"/>
                        </a:rPr>
                        <a:t>8</a:t>
                      </a:r>
                    </a:p>
                  </a:txBody>
                  <a:tcPr/>
                </a:tc>
                <a:tc>
                  <a:txBody>
                    <a:bodyPr/>
                    <a:lstStyle/>
                    <a:p>
                      <a:pPr algn="ctr"/>
                      <a:endParaRPr lang="en-US" sz="2000">
                        <a:latin typeface="Arial" panose="020B0604020202020204" pitchFamily="34" charset="0"/>
                        <a:cs typeface="Arial" panose="020B0604020202020204" pitchFamily="34" charset="0"/>
                      </a:endParaRPr>
                    </a:p>
                  </a:txBody>
                  <a:tcPr/>
                </a:tc>
                <a:tc>
                  <a:txBody>
                    <a:bodyPr/>
                    <a:lstStyle/>
                    <a:p>
                      <a:pPr algn="ctr"/>
                      <a:r>
                        <a:rPr lang="en-US" sz="2000">
                          <a:latin typeface="Arial" panose="020B0604020202020204" pitchFamily="34" charset="0"/>
                          <a:cs typeface="Arial" panose="020B0604020202020204" pitchFamily="34" charset="0"/>
                        </a:rPr>
                        <a:t>4</a:t>
                      </a:r>
                    </a:p>
                  </a:txBody>
                  <a:tcPr/>
                </a:tc>
                <a:extLst>
                  <a:ext uri="{0D108BD9-81ED-4DB2-BD59-A6C34878D82A}">
                    <a16:rowId xmlns:a16="http://schemas.microsoft.com/office/drawing/2014/main" val="4147539175"/>
                  </a:ext>
                </a:extLst>
              </a:tr>
              <a:tr h="370840">
                <a:tc>
                  <a:txBody>
                    <a:bodyPr/>
                    <a:lstStyle/>
                    <a:p>
                      <a:pPr algn="r"/>
                      <a:r>
                        <a:rPr lang="en-US" sz="2000">
                          <a:latin typeface="Arial" panose="020B0604020202020204" pitchFamily="34" charset="0"/>
                          <a:cs typeface="Arial" panose="020B0604020202020204" pitchFamily="34" charset="0"/>
                        </a:rPr>
                        <a:t>9</a:t>
                      </a:r>
                    </a:p>
                  </a:txBody>
                  <a:tcPr/>
                </a:tc>
                <a:tc>
                  <a:txBody>
                    <a:bodyPr/>
                    <a:lstStyle/>
                    <a:p>
                      <a:pPr algn="ctr"/>
                      <a:r>
                        <a:rPr lang="en-US" sz="2000">
                          <a:latin typeface="Arial" panose="020B0604020202020204" pitchFamily="34" charset="0"/>
                          <a:cs typeface="Arial" panose="020B0604020202020204" pitchFamily="34" charset="0"/>
                        </a:rPr>
                        <a:t>I</a:t>
                      </a:r>
                    </a:p>
                  </a:txBody>
                  <a:tcPr/>
                </a:tc>
                <a:tc>
                  <a:txBody>
                    <a:bodyPr/>
                    <a:lstStyle/>
                    <a:p>
                      <a:pPr algn="ctr"/>
                      <a:r>
                        <a:rPr lang="en-US" sz="2000">
                          <a:latin typeface="Arial" panose="020B0604020202020204" pitchFamily="34" charset="0"/>
                          <a:cs typeface="Arial" panose="020B0604020202020204" pitchFamily="34" charset="0"/>
                        </a:rPr>
                        <a:t>2</a:t>
                      </a:r>
                    </a:p>
                  </a:txBody>
                  <a:tcPr/>
                </a:tc>
                <a:extLst>
                  <a:ext uri="{0D108BD9-81ED-4DB2-BD59-A6C34878D82A}">
                    <a16:rowId xmlns:a16="http://schemas.microsoft.com/office/drawing/2014/main" val="2336732394"/>
                  </a:ext>
                </a:extLst>
              </a:tr>
              <a:tr h="370840">
                <a:tc>
                  <a:txBody>
                    <a:bodyPr/>
                    <a:lstStyle/>
                    <a:p>
                      <a:pPr algn="r"/>
                      <a:r>
                        <a:rPr lang="en-US" sz="2000">
                          <a:latin typeface="Arial" panose="020B0604020202020204" pitchFamily="34" charset="0"/>
                          <a:cs typeface="Arial" panose="020B0604020202020204" pitchFamily="34" charset="0"/>
                        </a:rPr>
                        <a:t>10</a:t>
                      </a:r>
                    </a:p>
                  </a:txBody>
                  <a:tcPr/>
                </a:tc>
                <a:tc>
                  <a:txBody>
                    <a:bodyPr/>
                    <a:lstStyle/>
                    <a:p>
                      <a:pPr algn="ctr"/>
                      <a:endParaRPr lang="en-US" sz="2000">
                        <a:latin typeface="Arial" panose="020B0604020202020204" pitchFamily="34" charset="0"/>
                        <a:cs typeface="Arial" panose="020B0604020202020204" pitchFamily="34" charset="0"/>
                      </a:endParaRPr>
                    </a:p>
                  </a:txBody>
                  <a:tcPr/>
                </a:tc>
                <a:tc>
                  <a:txBody>
                    <a:bodyPr/>
                    <a:lstStyle/>
                    <a:p>
                      <a:pPr algn="ctr"/>
                      <a:endParaRPr lang="en-US" sz="20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36731041"/>
                  </a:ext>
                </a:extLst>
              </a:tr>
            </a:tbl>
          </a:graphicData>
        </a:graphic>
      </p:graphicFrame>
      <p:sp>
        <p:nvSpPr>
          <p:cNvPr id="9" name="Rectangle 8">
            <a:extLst>
              <a:ext uri="{FF2B5EF4-FFF2-40B4-BE49-F238E27FC236}">
                <a16:creationId xmlns:a16="http://schemas.microsoft.com/office/drawing/2014/main" id="{27F0CC7D-F1FE-438A-BBFB-ED70C12D2975}"/>
              </a:ext>
            </a:extLst>
          </p:cNvPr>
          <p:cNvSpPr/>
          <p:nvPr/>
        </p:nvSpPr>
        <p:spPr>
          <a:xfrm>
            <a:off x="742666" y="4078710"/>
            <a:ext cx="627017"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Arial" panose="020B0604020202020204" pitchFamily="34" charset="0"/>
                <a:cs typeface="Arial" panose="020B0604020202020204" pitchFamily="34" charset="0"/>
              </a:rPr>
              <a:t>7</a:t>
            </a:r>
          </a:p>
        </p:txBody>
      </p:sp>
      <p:sp>
        <p:nvSpPr>
          <p:cNvPr id="12" name="TextBox 11">
            <a:extLst>
              <a:ext uri="{FF2B5EF4-FFF2-40B4-BE49-F238E27FC236}">
                <a16:creationId xmlns:a16="http://schemas.microsoft.com/office/drawing/2014/main" id="{BFFCB67A-43BE-49E7-ABC8-ED98EE543212}"/>
              </a:ext>
            </a:extLst>
          </p:cNvPr>
          <p:cNvSpPr txBox="1"/>
          <p:nvPr/>
        </p:nvSpPr>
        <p:spPr>
          <a:xfrm>
            <a:off x="697062" y="3678600"/>
            <a:ext cx="724878" cy="400110"/>
          </a:xfrm>
          <a:prstGeom prst="rect">
            <a:avLst/>
          </a:prstGeom>
          <a:noFill/>
        </p:spPr>
        <p:txBody>
          <a:bodyPr wrap="none" rtlCol="0">
            <a:spAutoFit/>
          </a:bodyPr>
          <a:lstStyle/>
          <a:p>
            <a:r>
              <a:rPr lang="en-US" sz="2000">
                <a:latin typeface="Arial" panose="020B0604020202020204" pitchFamily="34" charset="0"/>
                <a:cs typeface="Arial" panose="020B0604020202020204" pitchFamily="34" charset="0"/>
              </a:rPr>
              <a:t>Start</a:t>
            </a:r>
          </a:p>
        </p:txBody>
      </p:sp>
      <p:cxnSp>
        <p:nvCxnSpPr>
          <p:cNvPr id="13" name="Straight Arrow Connector 12">
            <a:extLst>
              <a:ext uri="{FF2B5EF4-FFF2-40B4-BE49-F238E27FC236}">
                <a16:creationId xmlns:a16="http://schemas.microsoft.com/office/drawing/2014/main" id="{A27B8134-FBE6-49D4-AA95-A758E89BBCF8}"/>
              </a:ext>
            </a:extLst>
          </p:cNvPr>
          <p:cNvCxnSpPr>
            <a:stCxn id="9" idx="3"/>
          </p:cNvCxnSpPr>
          <p:nvPr/>
        </p:nvCxnSpPr>
        <p:spPr>
          <a:xfrm>
            <a:off x="1369683" y="4307310"/>
            <a:ext cx="6060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D94D3BF-815A-4A88-8099-C967FA987147}"/>
              </a:ext>
            </a:extLst>
          </p:cNvPr>
          <p:cNvSpPr txBox="1"/>
          <p:nvPr/>
        </p:nvSpPr>
        <p:spPr>
          <a:xfrm>
            <a:off x="1826503" y="748295"/>
            <a:ext cx="6995826" cy="400110"/>
          </a:xfrm>
          <a:prstGeom prst="rect">
            <a:avLst/>
          </a:prstGeom>
          <a:noFill/>
        </p:spPr>
        <p:txBody>
          <a:bodyPr wrap="none" rtlCol="0">
            <a:spAutoFit/>
          </a:bodyPr>
          <a:lstStyle/>
          <a:p>
            <a:r>
              <a:rPr lang="en-US" sz="2000">
                <a:latin typeface="Arial" panose="020B0604020202020204" pitchFamily="34" charset="0"/>
                <a:cs typeface="Arial" panose="020B0604020202020204" pitchFamily="34" charset="0"/>
              </a:rPr>
              <a:t>Linked List dapat juga digambarkan dalam susunan vertikal.</a:t>
            </a:r>
          </a:p>
        </p:txBody>
      </p:sp>
      <p:graphicFrame>
        <p:nvGraphicFramePr>
          <p:cNvPr id="15" name="Table 25">
            <a:extLst>
              <a:ext uri="{FF2B5EF4-FFF2-40B4-BE49-F238E27FC236}">
                <a16:creationId xmlns:a16="http://schemas.microsoft.com/office/drawing/2014/main" id="{214511DF-619C-42FD-8F4C-AFBEFDA98330}"/>
              </a:ext>
            </a:extLst>
          </p:cNvPr>
          <p:cNvGraphicFramePr>
            <a:graphicFrameLocks noGrp="1"/>
          </p:cNvGraphicFramePr>
          <p:nvPr>
            <p:extLst>
              <p:ext uri="{D42A27DB-BD31-4B8C-83A1-F6EECF244321}">
                <p14:modId xmlns:p14="http://schemas.microsoft.com/office/powerpoint/2010/main" val="938566073"/>
              </p:ext>
            </p:extLst>
          </p:nvPr>
        </p:nvGraphicFramePr>
        <p:xfrm>
          <a:off x="5324416" y="1371010"/>
          <a:ext cx="5734582" cy="3566160"/>
        </p:xfrm>
        <a:graphic>
          <a:graphicData uri="http://schemas.openxmlformats.org/drawingml/2006/table">
            <a:tbl>
              <a:tblPr bandRow="1">
                <a:tableStyleId>{9D7B26C5-4107-4FEC-AEDC-1716B250A1EF}</a:tableStyleId>
              </a:tblPr>
              <a:tblGrid>
                <a:gridCol w="1029018">
                  <a:extLst>
                    <a:ext uri="{9D8B030D-6E8A-4147-A177-3AD203B41FA5}">
                      <a16:colId xmlns:a16="http://schemas.microsoft.com/office/drawing/2014/main" val="2682516642"/>
                    </a:ext>
                  </a:extLst>
                </a:gridCol>
                <a:gridCol w="400368">
                  <a:extLst>
                    <a:ext uri="{9D8B030D-6E8A-4147-A177-3AD203B41FA5}">
                      <a16:colId xmlns:a16="http://schemas.microsoft.com/office/drawing/2014/main" val="3093783647"/>
                    </a:ext>
                  </a:extLst>
                </a:gridCol>
                <a:gridCol w="1354667">
                  <a:extLst>
                    <a:ext uri="{9D8B030D-6E8A-4147-A177-3AD203B41FA5}">
                      <a16:colId xmlns:a16="http://schemas.microsoft.com/office/drawing/2014/main" val="2412445161"/>
                    </a:ext>
                  </a:extLst>
                </a:gridCol>
                <a:gridCol w="955993">
                  <a:extLst>
                    <a:ext uri="{9D8B030D-6E8A-4147-A177-3AD203B41FA5}">
                      <a16:colId xmlns:a16="http://schemas.microsoft.com/office/drawing/2014/main" val="742371788"/>
                    </a:ext>
                  </a:extLst>
                </a:gridCol>
                <a:gridCol w="400368">
                  <a:extLst>
                    <a:ext uri="{9D8B030D-6E8A-4147-A177-3AD203B41FA5}">
                      <a16:colId xmlns:a16="http://schemas.microsoft.com/office/drawing/2014/main" val="1773897140"/>
                    </a:ext>
                  </a:extLst>
                </a:gridCol>
                <a:gridCol w="1594168">
                  <a:extLst>
                    <a:ext uri="{9D8B030D-6E8A-4147-A177-3AD203B41FA5}">
                      <a16:colId xmlns:a16="http://schemas.microsoft.com/office/drawing/2014/main" val="3782237777"/>
                    </a:ext>
                  </a:extLst>
                </a:gridCol>
              </a:tblGrid>
              <a:tr h="370840">
                <a:tc>
                  <a:txBody>
                    <a:bodyPr/>
                    <a:lstStyle/>
                    <a:p>
                      <a:r>
                        <a:rPr lang="en-US" sz="2000">
                          <a:latin typeface="Arial" panose="020B0604020202020204" pitchFamily="34" charset="0"/>
                          <a:cs typeface="Arial" panose="020B0604020202020204" pitchFamily="34" charset="0"/>
                        </a:rPr>
                        <a:t>Start</a:t>
                      </a:r>
                    </a:p>
                  </a:txBody>
                  <a:tcPr/>
                </a:tc>
                <a:tc>
                  <a:txBody>
                    <a:bodyPr/>
                    <a:lstStyle/>
                    <a:p>
                      <a:r>
                        <a:rPr lang="en-US" sz="2000">
                          <a:latin typeface="Arial" panose="020B0604020202020204" pitchFamily="34" charset="0"/>
                          <a:cs typeface="Arial" panose="020B0604020202020204" pitchFamily="34" charset="0"/>
                        </a:rPr>
                        <a:t>=</a:t>
                      </a:r>
                    </a:p>
                  </a:txBody>
                  <a:tcPr/>
                </a:tc>
                <a:tc>
                  <a:txBody>
                    <a:bodyPr/>
                    <a:lstStyle/>
                    <a:p>
                      <a:r>
                        <a:rPr lang="en-US" sz="2000">
                          <a:latin typeface="Arial" panose="020B0604020202020204" pitchFamily="34" charset="0"/>
                          <a:cs typeface="Arial" panose="020B0604020202020204" pitchFamily="34" charset="0"/>
                        </a:rPr>
                        <a:t>7</a:t>
                      </a:r>
                    </a:p>
                  </a:txBody>
                  <a:tcPr/>
                </a:tc>
                <a:tc>
                  <a:txBody>
                    <a:bodyPr/>
                    <a:lstStyle/>
                    <a:p>
                      <a:r>
                        <a:rPr lang="en-US" sz="2000">
                          <a:latin typeface="Arial" panose="020B0604020202020204" pitchFamily="34" charset="0"/>
                          <a:cs typeface="Arial" panose="020B0604020202020204" pitchFamily="34" charset="0"/>
                        </a:rPr>
                        <a:t>Info[7]</a:t>
                      </a:r>
                    </a:p>
                  </a:txBody>
                  <a:tcPr/>
                </a:tc>
                <a:tc>
                  <a:txBody>
                    <a:bodyPr/>
                    <a:lstStyle/>
                    <a:p>
                      <a:r>
                        <a:rPr lang="en-US" sz="2000">
                          <a:latin typeface="Arial" panose="020B0604020202020204" pitchFamily="34" charset="0"/>
                          <a:cs typeface="Arial" panose="020B0604020202020204" pitchFamily="34" charset="0"/>
                        </a:rPr>
                        <a:t>=</a:t>
                      </a:r>
                    </a:p>
                  </a:txBody>
                  <a:tcPr/>
                </a:tc>
                <a:tc>
                  <a:txBody>
                    <a:bodyPr/>
                    <a:lstStyle/>
                    <a:p>
                      <a:r>
                        <a:rPr lang="en-US" sz="2000">
                          <a:latin typeface="Arial" panose="020B0604020202020204" pitchFamily="34" charset="0"/>
                          <a:cs typeface="Arial" panose="020B0604020202020204" pitchFamily="34" charset="0"/>
                        </a:rPr>
                        <a:t>N</a:t>
                      </a:r>
                    </a:p>
                  </a:txBody>
                  <a:tcPr/>
                </a:tc>
                <a:extLst>
                  <a:ext uri="{0D108BD9-81ED-4DB2-BD59-A6C34878D82A}">
                    <a16:rowId xmlns:a16="http://schemas.microsoft.com/office/drawing/2014/main" val="2658843731"/>
                  </a:ext>
                </a:extLst>
              </a:tr>
              <a:tr h="370840">
                <a:tc>
                  <a:txBody>
                    <a:bodyPr/>
                    <a:lstStyle/>
                    <a:p>
                      <a:r>
                        <a:rPr lang="en-US" sz="2000">
                          <a:latin typeface="Arial" panose="020B0604020202020204" pitchFamily="34" charset="0"/>
                          <a:cs typeface="Arial" panose="020B0604020202020204" pitchFamily="34" charset="0"/>
                        </a:rPr>
                        <a:t>Link(7)</a:t>
                      </a:r>
                    </a:p>
                  </a:txBody>
                  <a:tcPr/>
                </a:tc>
                <a:tc>
                  <a:txBody>
                    <a:bodyPr/>
                    <a:lstStyle/>
                    <a:p>
                      <a:r>
                        <a:rPr lang="en-US" sz="2000">
                          <a:latin typeface="Arial" panose="020B0604020202020204" pitchFamily="34" charset="0"/>
                          <a:cs typeface="Arial" panose="020B0604020202020204" pitchFamily="34" charset="0"/>
                        </a:rPr>
                        <a:t>=</a:t>
                      </a:r>
                    </a:p>
                  </a:txBody>
                  <a:tcPr/>
                </a:tc>
                <a:tc>
                  <a:txBody>
                    <a:bodyPr/>
                    <a:lstStyle/>
                    <a:p>
                      <a:r>
                        <a:rPr lang="en-US" sz="2000">
                          <a:latin typeface="Arial" panose="020B0604020202020204" pitchFamily="34" charset="0"/>
                          <a:cs typeface="Arial" panose="020B0604020202020204" pitchFamily="34"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latin typeface="Arial" panose="020B0604020202020204" pitchFamily="34" charset="0"/>
                          <a:cs typeface="Arial" panose="020B0604020202020204" pitchFamily="34" charset="0"/>
                        </a:rPr>
                        <a:t>Info[3]</a:t>
                      </a:r>
                    </a:p>
                  </a:txBody>
                  <a:tcPr/>
                </a:tc>
                <a:tc>
                  <a:txBody>
                    <a:bodyPr/>
                    <a:lstStyle/>
                    <a:p>
                      <a:r>
                        <a:rPr lang="en-US" sz="2000">
                          <a:latin typeface="Arial" panose="020B0604020202020204" pitchFamily="34" charset="0"/>
                          <a:cs typeface="Arial" panose="020B0604020202020204" pitchFamily="34" charset="0"/>
                        </a:rPr>
                        <a:t>=</a:t>
                      </a:r>
                    </a:p>
                  </a:txBody>
                  <a:tcPr/>
                </a:tc>
                <a:tc>
                  <a:txBody>
                    <a:bodyPr/>
                    <a:lstStyle/>
                    <a:p>
                      <a:r>
                        <a:rPr lang="en-US" sz="2000">
                          <a:latin typeface="Arial" panose="020B0604020202020204" pitchFamily="34" charset="0"/>
                          <a:cs typeface="Arial" panose="020B0604020202020204" pitchFamily="34" charset="0"/>
                        </a:rPr>
                        <a:t>O</a:t>
                      </a:r>
                    </a:p>
                  </a:txBody>
                  <a:tcPr/>
                </a:tc>
                <a:extLst>
                  <a:ext uri="{0D108BD9-81ED-4DB2-BD59-A6C34878D82A}">
                    <a16:rowId xmlns:a16="http://schemas.microsoft.com/office/drawing/2014/main" val="1259213297"/>
                  </a:ext>
                </a:extLst>
              </a:tr>
              <a:tr h="370840">
                <a:tc>
                  <a:txBody>
                    <a:bodyPr/>
                    <a:lstStyle/>
                    <a:p>
                      <a:r>
                        <a:rPr lang="en-US" sz="2000">
                          <a:latin typeface="Arial" panose="020B0604020202020204" pitchFamily="34" charset="0"/>
                          <a:cs typeface="Arial" panose="020B0604020202020204" pitchFamily="34" charset="0"/>
                        </a:rPr>
                        <a:t>Link(3)</a:t>
                      </a:r>
                    </a:p>
                  </a:txBody>
                  <a:tcPr/>
                </a:tc>
                <a:tc>
                  <a:txBody>
                    <a:bodyPr/>
                    <a:lstStyle/>
                    <a:p>
                      <a:r>
                        <a:rPr lang="en-US" sz="2000">
                          <a:latin typeface="Arial" panose="020B0604020202020204" pitchFamily="34" charset="0"/>
                          <a:cs typeface="Arial" panose="020B0604020202020204" pitchFamily="34" charset="0"/>
                        </a:rPr>
                        <a:t>=</a:t>
                      </a:r>
                    </a:p>
                  </a:txBody>
                  <a:tcPr/>
                </a:tc>
                <a:tc>
                  <a:txBody>
                    <a:bodyPr/>
                    <a:lstStyle/>
                    <a:p>
                      <a:r>
                        <a:rPr lang="en-US" sz="2000">
                          <a:latin typeface="Arial" panose="020B0604020202020204" pitchFamily="34" charset="0"/>
                          <a:cs typeface="Arial" panose="020B0604020202020204" pitchFamily="34" charset="0"/>
                        </a:rPr>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latin typeface="Arial" panose="020B0604020202020204" pitchFamily="34" charset="0"/>
                          <a:cs typeface="Arial" panose="020B0604020202020204" pitchFamily="34" charset="0"/>
                        </a:rPr>
                        <a:t>Info[8]</a:t>
                      </a:r>
                    </a:p>
                  </a:txBody>
                  <a:tcPr/>
                </a:tc>
                <a:tc>
                  <a:txBody>
                    <a:bodyPr/>
                    <a:lstStyle/>
                    <a:p>
                      <a:r>
                        <a:rPr lang="en-US" sz="2000">
                          <a:latin typeface="Arial" panose="020B0604020202020204" pitchFamily="34" charset="0"/>
                          <a:cs typeface="Arial" panose="020B0604020202020204" pitchFamily="34" charset="0"/>
                        </a:rPr>
                        <a:t>=</a:t>
                      </a:r>
                    </a:p>
                  </a:txBody>
                  <a:tcPr/>
                </a:tc>
                <a:tc>
                  <a:txBody>
                    <a:bodyPr/>
                    <a:lstStyle/>
                    <a:p>
                      <a:r>
                        <a:rPr lang="en-US" sz="2000">
                          <a:latin typeface="Arial" panose="020B0604020202020204" pitchFamily="34" charset="0"/>
                          <a:cs typeface="Arial" panose="020B0604020202020204" pitchFamily="34" charset="0"/>
                        </a:rPr>
                        <a:t>spasi/ blank</a:t>
                      </a:r>
                    </a:p>
                  </a:txBody>
                  <a:tcPr/>
                </a:tc>
                <a:extLst>
                  <a:ext uri="{0D108BD9-81ED-4DB2-BD59-A6C34878D82A}">
                    <a16:rowId xmlns:a16="http://schemas.microsoft.com/office/drawing/2014/main" val="1457200094"/>
                  </a:ext>
                </a:extLst>
              </a:tr>
              <a:tr h="370840">
                <a:tc>
                  <a:txBody>
                    <a:bodyPr/>
                    <a:lstStyle/>
                    <a:p>
                      <a:r>
                        <a:rPr lang="en-US" sz="2000">
                          <a:latin typeface="Arial" panose="020B0604020202020204" pitchFamily="34" charset="0"/>
                          <a:cs typeface="Arial" panose="020B0604020202020204" pitchFamily="34" charset="0"/>
                        </a:rPr>
                        <a:t>Link(8)</a:t>
                      </a:r>
                    </a:p>
                  </a:txBody>
                  <a:tcPr/>
                </a:tc>
                <a:tc>
                  <a:txBody>
                    <a:bodyPr/>
                    <a:lstStyle/>
                    <a:p>
                      <a:r>
                        <a:rPr lang="en-US" sz="2000">
                          <a:latin typeface="Arial" panose="020B0604020202020204" pitchFamily="34" charset="0"/>
                          <a:cs typeface="Arial" panose="020B0604020202020204" pitchFamily="34" charset="0"/>
                        </a:rPr>
                        <a:t>=</a:t>
                      </a:r>
                    </a:p>
                  </a:txBody>
                  <a:tcPr/>
                </a:tc>
                <a:tc>
                  <a:txBody>
                    <a:bodyPr/>
                    <a:lstStyle/>
                    <a:p>
                      <a:r>
                        <a:rPr lang="en-US" sz="2000">
                          <a:latin typeface="Arial" panose="020B0604020202020204" pitchFamily="34" charset="0"/>
                          <a:cs typeface="Arial" panose="020B0604020202020204" pitchFamily="34" charset="0"/>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latin typeface="Arial" panose="020B0604020202020204" pitchFamily="34" charset="0"/>
                          <a:cs typeface="Arial" panose="020B0604020202020204" pitchFamily="34" charset="0"/>
                        </a:rPr>
                        <a:t>Info[4]</a:t>
                      </a:r>
                    </a:p>
                  </a:txBody>
                  <a:tcPr/>
                </a:tc>
                <a:tc>
                  <a:txBody>
                    <a:bodyPr/>
                    <a:lstStyle/>
                    <a:p>
                      <a:r>
                        <a:rPr lang="en-US" sz="2000">
                          <a:latin typeface="Arial" panose="020B0604020202020204" pitchFamily="34" charset="0"/>
                          <a:cs typeface="Arial" panose="020B0604020202020204" pitchFamily="34" charset="0"/>
                        </a:rPr>
                        <a:t>=</a:t>
                      </a:r>
                    </a:p>
                  </a:txBody>
                  <a:tcPr/>
                </a:tc>
                <a:tc>
                  <a:txBody>
                    <a:bodyPr/>
                    <a:lstStyle/>
                    <a:p>
                      <a:r>
                        <a:rPr lang="en-US" sz="2000">
                          <a:latin typeface="Arial" panose="020B0604020202020204" pitchFamily="34" charset="0"/>
                          <a:cs typeface="Arial" panose="020B0604020202020204" pitchFamily="34" charset="0"/>
                        </a:rPr>
                        <a:t>L</a:t>
                      </a:r>
                    </a:p>
                  </a:txBody>
                  <a:tcPr/>
                </a:tc>
                <a:extLst>
                  <a:ext uri="{0D108BD9-81ED-4DB2-BD59-A6C34878D82A}">
                    <a16:rowId xmlns:a16="http://schemas.microsoft.com/office/drawing/2014/main" val="1937438254"/>
                  </a:ext>
                </a:extLst>
              </a:tr>
              <a:tr h="370840">
                <a:tc>
                  <a:txBody>
                    <a:bodyPr/>
                    <a:lstStyle/>
                    <a:p>
                      <a:r>
                        <a:rPr lang="en-US" sz="2000">
                          <a:latin typeface="Arial" panose="020B0604020202020204" pitchFamily="34" charset="0"/>
                          <a:cs typeface="Arial" panose="020B0604020202020204" pitchFamily="34" charset="0"/>
                        </a:rPr>
                        <a:t>Link(4)</a:t>
                      </a:r>
                    </a:p>
                  </a:txBody>
                  <a:tcPr/>
                </a:tc>
                <a:tc>
                  <a:txBody>
                    <a:bodyPr/>
                    <a:lstStyle/>
                    <a:p>
                      <a:r>
                        <a:rPr lang="en-US" sz="2000">
                          <a:latin typeface="Arial" panose="020B0604020202020204" pitchFamily="34" charset="0"/>
                          <a:cs typeface="Arial" panose="020B0604020202020204" pitchFamily="34" charset="0"/>
                        </a:rPr>
                        <a:t>=</a:t>
                      </a:r>
                    </a:p>
                  </a:txBody>
                  <a:tcPr/>
                </a:tc>
                <a:tc>
                  <a:txBody>
                    <a:bodyPr/>
                    <a:lstStyle/>
                    <a:p>
                      <a:r>
                        <a:rPr lang="en-US" sz="2000">
                          <a:latin typeface="Arial" panose="020B0604020202020204" pitchFamily="34" charset="0"/>
                          <a:cs typeface="Arial" panose="020B0604020202020204" pitchFamily="34" charset="0"/>
                        </a:rPr>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latin typeface="Arial" panose="020B0604020202020204" pitchFamily="34" charset="0"/>
                          <a:cs typeface="Arial" panose="020B0604020202020204" pitchFamily="34" charset="0"/>
                        </a:rPr>
                        <a:t>Info[9]</a:t>
                      </a:r>
                    </a:p>
                  </a:txBody>
                  <a:tcPr/>
                </a:tc>
                <a:tc>
                  <a:txBody>
                    <a:bodyPr/>
                    <a:lstStyle/>
                    <a:p>
                      <a:r>
                        <a:rPr lang="en-US" sz="2000">
                          <a:latin typeface="Arial" panose="020B0604020202020204" pitchFamily="34" charset="0"/>
                          <a:cs typeface="Arial" panose="020B0604020202020204" pitchFamily="34" charset="0"/>
                        </a:rPr>
                        <a:t>=</a:t>
                      </a:r>
                    </a:p>
                  </a:txBody>
                  <a:tcPr/>
                </a:tc>
                <a:tc>
                  <a:txBody>
                    <a:bodyPr/>
                    <a:lstStyle/>
                    <a:p>
                      <a:r>
                        <a:rPr lang="en-US" sz="2000">
                          <a:latin typeface="Arial" panose="020B0604020202020204" pitchFamily="34" charset="0"/>
                          <a:cs typeface="Arial" panose="020B0604020202020204" pitchFamily="34" charset="0"/>
                        </a:rPr>
                        <a:t>I</a:t>
                      </a:r>
                    </a:p>
                  </a:txBody>
                  <a:tcPr/>
                </a:tc>
                <a:extLst>
                  <a:ext uri="{0D108BD9-81ED-4DB2-BD59-A6C34878D82A}">
                    <a16:rowId xmlns:a16="http://schemas.microsoft.com/office/drawing/2014/main" val="110791159"/>
                  </a:ext>
                </a:extLst>
              </a:tr>
              <a:tr h="370840">
                <a:tc>
                  <a:txBody>
                    <a:bodyPr/>
                    <a:lstStyle/>
                    <a:p>
                      <a:r>
                        <a:rPr lang="en-US" sz="2000">
                          <a:latin typeface="Arial" panose="020B0604020202020204" pitchFamily="34" charset="0"/>
                          <a:cs typeface="Arial" panose="020B0604020202020204" pitchFamily="34" charset="0"/>
                        </a:rPr>
                        <a:t>Link(9)</a:t>
                      </a:r>
                    </a:p>
                  </a:txBody>
                  <a:tcPr/>
                </a:tc>
                <a:tc>
                  <a:txBody>
                    <a:bodyPr/>
                    <a:lstStyle/>
                    <a:p>
                      <a:r>
                        <a:rPr lang="en-US" sz="2000">
                          <a:latin typeface="Arial" panose="020B0604020202020204" pitchFamily="34" charset="0"/>
                          <a:cs typeface="Arial" panose="020B0604020202020204" pitchFamily="34" charset="0"/>
                        </a:rPr>
                        <a:t>=</a:t>
                      </a:r>
                    </a:p>
                  </a:txBody>
                  <a:tcPr/>
                </a:tc>
                <a:tc>
                  <a:txBody>
                    <a:bodyPr/>
                    <a:lstStyle/>
                    <a:p>
                      <a:r>
                        <a:rPr lang="en-US" sz="2000">
                          <a:latin typeface="Arial" panose="020B0604020202020204" pitchFamily="34" charset="0"/>
                          <a:cs typeface="Arial" panose="020B0604020202020204" pitchFamily="34"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latin typeface="Arial" panose="020B0604020202020204" pitchFamily="34" charset="0"/>
                          <a:cs typeface="Arial" panose="020B0604020202020204" pitchFamily="34" charset="0"/>
                        </a:rPr>
                        <a:t>Info[2]</a:t>
                      </a:r>
                    </a:p>
                  </a:txBody>
                  <a:tcPr/>
                </a:tc>
                <a:tc>
                  <a:txBody>
                    <a:bodyPr/>
                    <a:lstStyle/>
                    <a:p>
                      <a:r>
                        <a:rPr lang="en-US" sz="2000">
                          <a:latin typeface="Arial" panose="020B0604020202020204" pitchFamily="34" charset="0"/>
                          <a:cs typeface="Arial" panose="020B0604020202020204" pitchFamily="34" charset="0"/>
                        </a:rPr>
                        <a:t>=</a:t>
                      </a:r>
                    </a:p>
                  </a:txBody>
                  <a:tcPr/>
                </a:tc>
                <a:tc>
                  <a:txBody>
                    <a:bodyPr/>
                    <a:lstStyle/>
                    <a:p>
                      <a:r>
                        <a:rPr lang="en-US" sz="2000">
                          <a:latin typeface="Arial" panose="020B0604020202020204" pitchFamily="34" charset="0"/>
                          <a:cs typeface="Arial" panose="020B0604020202020204" pitchFamily="34" charset="0"/>
                        </a:rPr>
                        <a:t>M</a:t>
                      </a:r>
                    </a:p>
                  </a:txBody>
                  <a:tcPr/>
                </a:tc>
                <a:extLst>
                  <a:ext uri="{0D108BD9-81ED-4DB2-BD59-A6C34878D82A}">
                    <a16:rowId xmlns:a16="http://schemas.microsoft.com/office/drawing/2014/main" val="4009526172"/>
                  </a:ext>
                </a:extLst>
              </a:tr>
              <a:tr h="370840">
                <a:tc>
                  <a:txBody>
                    <a:bodyPr/>
                    <a:lstStyle/>
                    <a:p>
                      <a:r>
                        <a:rPr lang="en-US" sz="2000">
                          <a:latin typeface="Arial" panose="020B0604020202020204" pitchFamily="34" charset="0"/>
                          <a:cs typeface="Arial" panose="020B0604020202020204" pitchFamily="34" charset="0"/>
                        </a:rPr>
                        <a:t>Link(2)</a:t>
                      </a:r>
                    </a:p>
                  </a:txBody>
                  <a:tcPr/>
                </a:tc>
                <a:tc>
                  <a:txBody>
                    <a:bodyPr/>
                    <a:lstStyle/>
                    <a:p>
                      <a:r>
                        <a:rPr lang="en-US" sz="2000">
                          <a:latin typeface="Arial" panose="020B0604020202020204" pitchFamily="34" charset="0"/>
                          <a:cs typeface="Arial" panose="020B0604020202020204" pitchFamily="34" charset="0"/>
                        </a:rPr>
                        <a:t>=</a:t>
                      </a:r>
                    </a:p>
                  </a:txBody>
                  <a:tcPr/>
                </a:tc>
                <a:tc>
                  <a:txBody>
                    <a:bodyPr/>
                    <a:lstStyle/>
                    <a:p>
                      <a:r>
                        <a:rPr lang="en-US" sz="2000">
                          <a:latin typeface="Arial" panose="020B0604020202020204" pitchFamily="34" charset="0"/>
                          <a:cs typeface="Arial" panose="020B0604020202020204" pitchFamily="34"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latin typeface="Arial" panose="020B0604020202020204" pitchFamily="34" charset="0"/>
                          <a:cs typeface="Arial" panose="020B0604020202020204" pitchFamily="34" charset="0"/>
                        </a:rPr>
                        <a:t>Info[1]</a:t>
                      </a:r>
                    </a:p>
                  </a:txBody>
                  <a:tcPr/>
                </a:tc>
                <a:tc>
                  <a:txBody>
                    <a:bodyPr/>
                    <a:lstStyle/>
                    <a:p>
                      <a:r>
                        <a:rPr lang="en-US" sz="2000">
                          <a:latin typeface="Arial" panose="020B0604020202020204" pitchFamily="34" charset="0"/>
                          <a:cs typeface="Arial" panose="020B0604020202020204" pitchFamily="34" charset="0"/>
                        </a:rPr>
                        <a:t>=</a:t>
                      </a:r>
                    </a:p>
                  </a:txBody>
                  <a:tcPr/>
                </a:tc>
                <a:tc>
                  <a:txBody>
                    <a:bodyPr/>
                    <a:lstStyle/>
                    <a:p>
                      <a:r>
                        <a:rPr lang="en-US" sz="2000">
                          <a:latin typeface="Arial" panose="020B0604020202020204" pitchFamily="34" charset="0"/>
                          <a:cs typeface="Arial" panose="020B0604020202020204" pitchFamily="34" charset="0"/>
                        </a:rPr>
                        <a:t>I</a:t>
                      </a:r>
                    </a:p>
                  </a:txBody>
                  <a:tcPr/>
                </a:tc>
                <a:extLst>
                  <a:ext uri="{0D108BD9-81ED-4DB2-BD59-A6C34878D82A}">
                    <a16:rowId xmlns:a16="http://schemas.microsoft.com/office/drawing/2014/main" val="297426013"/>
                  </a:ext>
                </a:extLst>
              </a:tr>
              <a:tr h="370840">
                <a:tc>
                  <a:txBody>
                    <a:bodyPr/>
                    <a:lstStyle/>
                    <a:p>
                      <a:r>
                        <a:rPr lang="en-US" sz="2000">
                          <a:latin typeface="Arial" panose="020B0604020202020204" pitchFamily="34" charset="0"/>
                          <a:cs typeface="Arial" panose="020B0604020202020204" pitchFamily="34" charset="0"/>
                        </a:rPr>
                        <a:t>Link(1)</a:t>
                      </a:r>
                    </a:p>
                  </a:txBody>
                  <a:tcPr/>
                </a:tc>
                <a:tc>
                  <a:txBody>
                    <a:bodyPr/>
                    <a:lstStyle/>
                    <a:p>
                      <a:r>
                        <a:rPr lang="en-US" sz="2000">
                          <a:latin typeface="Arial" panose="020B0604020202020204" pitchFamily="34" charset="0"/>
                          <a:cs typeface="Arial" panose="020B0604020202020204" pitchFamily="34" charset="0"/>
                        </a:rPr>
                        <a:t>=</a:t>
                      </a:r>
                    </a:p>
                  </a:txBody>
                  <a:tcPr/>
                </a:tc>
                <a:tc>
                  <a:txBody>
                    <a:bodyPr/>
                    <a:lstStyle/>
                    <a:p>
                      <a:r>
                        <a:rPr lang="en-US" sz="2000">
                          <a:latin typeface="Arial" panose="020B0604020202020204" pitchFamily="34" charset="0"/>
                          <a:cs typeface="Arial" panose="020B0604020202020204" pitchFamily="34" charset="0"/>
                        </a:rPr>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latin typeface="Arial" panose="020B0604020202020204" pitchFamily="34" charset="0"/>
                          <a:cs typeface="Arial" panose="020B0604020202020204" pitchFamily="34" charset="0"/>
                        </a:rPr>
                        <a:t>Info[6]</a:t>
                      </a:r>
                    </a:p>
                  </a:txBody>
                  <a:tcPr/>
                </a:tc>
                <a:tc>
                  <a:txBody>
                    <a:bodyPr/>
                    <a:lstStyle/>
                    <a:p>
                      <a:r>
                        <a:rPr lang="en-US" sz="2000">
                          <a:latin typeface="Arial" panose="020B0604020202020204" pitchFamily="34" charset="0"/>
                          <a:cs typeface="Arial" panose="020B0604020202020204" pitchFamily="34" charset="0"/>
                        </a:rPr>
                        <a:t>=</a:t>
                      </a:r>
                    </a:p>
                  </a:txBody>
                  <a:tcPr/>
                </a:tc>
                <a:tc>
                  <a:txBody>
                    <a:bodyPr/>
                    <a:lstStyle/>
                    <a:p>
                      <a:r>
                        <a:rPr lang="en-US" sz="2000">
                          <a:latin typeface="Arial" panose="020B0604020202020204" pitchFamily="34" charset="0"/>
                          <a:cs typeface="Arial" panose="020B0604020202020204" pitchFamily="34" charset="0"/>
                        </a:rPr>
                        <a:t>T</a:t>
                      </a:r>
                    </a:p>
                  </a:txBody>
                  <a:tcPr/>
                </a:tc>
                <a:extLst>
                  <a:ext uri="{0D108BD9-81ED-4DB2-BD59-A6C34878D82A}">
                    <a16:rowId xmlns:a16="http://schemas.microsoft.com/office/drawing/2014/main" val="391681024"/>
                  </a:ext>
                </a:extLst>
              </a:tr>
              <a:tr h="370840">
                <a:tc>
                  <a:txBody>
                    <a:bodyPr/>
                    <a:lstStyle/>
                    <a:p>
                      <a:r>
                        <a:rPr lang="en-US" sz="2000">
                          <a:latin typeface="Arial" panose="020B0604020202020204" pitchFamily="34" charset="0"/>
                          <a:cs typeface="Arial" panose="020B0604020202020204" pitchFamily="34" charset="0"/>
                        </a:rPr>
                        <a:t>Link(6)</a:t>
                      </a:r>
                    </a:p>
                  </a:txBody>
                  <a:tcPr/>
                </a:tc>
                <a:tc>
                  <a:txBody>
                    <a:bodyPr/>
                    <a:lstStyle/>
                    <a:p>
                      <a:r>
                        <a:rPr lang="en-US" sz="2000">
                          <a:latin typeface="Arial" panose="020B0604020202020204" pitchFamily="34" charset="0"/>
                          <a:cs typeface="Arial" panose="020B0604020202020204" pitchFamily="34" charset="0"/>
                        </a:rPr>
                        <a:t>=</a:t>
                      </a:r>
                    </a:p>
                  </a:txBody>
                  <a:tcPr/>
                </a:tc>
                <a:tc>
                  <a:txBody>
                    <a:bodyPr/>
                    <a:lstStyle/>
                    <a:p>
                      <a:r>
                        <a:rPr lang="en-US" sz="2000">
                          <a:latin typeface="Arial" panose="020B0604020202020204" pitchFamily="34" charset="0"/>
                          <a:cs typeface="Arial" panose="020B0604020202020204" pitchFamily="34" charset="0"/>
                        </a:rPr>
                        <a:t>Null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a:latin typeface="Arial" panose="020B0604020202020204" pitchFamily="34" charset="0"/>
                        <a:cs typeface="Arial" panose="020B0604020202020204" pitchFamily="34" charset="0"/>
                      </a:endParaRPr>
                    </a:p>
                  </a:txBody>
                  <a:tcPr/>
                </a:tc>
                <a:tc>
                  <a:txBody>
                    <a:bodyPr/>
                    <a:lstStyle/>
                    <a:p>
                      <a:endParaRPr lang="en-US" sz="2000">
                        <a:latin typeface="Arial" panose="020B0604020202020204" pitchFamily="34" charset="0"/>
                        <a:cs typeface="Arial" panose="020B0604020202020204" pitchFamily="34" charset="0"/>
                      </a:endParaRPr>
                    </a:p>
                  </a:txBody>
                  <a:tcPr/>
                </a:tc>
                <a:tc>
                  <a:txBody>
                    <a:bodyPr/>
                    <a:lstStyle/>
                    <a:p>
                      <a:endParaRPr lang="en-US" sz="20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38261641"/>
                  </a:ext>
                </a:extLst>
              </a:tr>
            </a:tbl>
          </a:graphicData>
        </a:graphic>
      </p:graphicFrame>
      <p:sp>
        <p:nvSpPr>
          <p:cNvPr id="16" name="TextBox 15">
            <a:extLst>
              <a:ext uri="{FF2B5EF4-FFF2-40B4-BE49-F238E27FC236}">
                <a16:creationId xmlns:a16="http://schemas.microsoft.com/office/drawing/2014/main" id="{512EE943-AD90-4AF8-B539-B7715F6FEB6A}"/>
              </a:ext>
            </a:extLst>
          </p:cNvPr>
          <p:cNvSpPr txBox="1"/>
          <p:nvPr/>
        </p:nvSpPr>
        <p:spPr>
          <a:xfrm>
            <a:off x="5198714" y="4975109"/>
            <a:ext cx="4347665"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a:t>
            </a:r>
            <a:r>
              <a:rPr lang="en-US" sz="1600">
                <a:latin typeface="Arial" panose="020B0604020202020204" pitchFamily="34" charset="0"/>
                <a:cs typeface="Arial" panose="020B0604020202020204" pitchFamily="34" charset="0"/>
              </a:rPr>
              <a:t>String pada contoh di atas adalah: </a:t>
            </a:r>
            <a:r>
              <a:rPr lang="en-US" sz="1600" b="1">
                <a:latin typeface="Arial" panose="020B0604020202020204" pitchFamily="34" charset="0"/>
                <a:cs typeface="Arial" panose="020B0604020202020204" pitchFamily="34" charset="0"/>
              </a:rPr>
              <a:t>NO LIMIT</a:t>
            </a:r>
            <a:endParaRPr lang="en-US"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262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D94D3BF-815A-4A88-8099-C967FA987147}"/>
              </a:ext>
            </a:extLst>
          </p:cNvPr>
          <p:cNvSpPr txBox="1"/>
          <p:nvPr/>
        </p:nvSpPr>
        <p:spPr>
          <a:xfrm>
            <a:off x="89059" y="791663"/>
            <a:ext cx="6013185" cy="584775"/>
          </a:xfrm>
          <a:prstGeom prst="rect">
            <a:avLst/>
          </a:prstGeom>
          <a:noFill/>
        </p:spPr>
        <p:txBody>
          <a:bodyPr wrap="none" rtlCol="0">
            <a:spAutoFit/>
          </a:bodyPr>
          <a:lstStyle/>
          <a:p>
            <a:r>
              <a:rPr lang="en-US" sz="3200" b="1">
                <a:latin typeface="Arial" panose="020B0604020202020204" pitchFamily="34" charset="0"/>
                <a:cs typeface="Arial" panose="020B0604020202020204" pitchFamily="34" charset="0"/>
              </a:rPr>
              <a:t>4 macam struktur Linked List:</a:t>
            </a:r>
          </a:p>
        </p:txBody>
      </p:sp>
      <p:sp>
        <p:nvSpPr>
          <p:cNvPr id="11" name="TextBox 10">
            <a:extLst>
              <a:ext uri="{FF2B5EF4-FFF2-40B4-BE49-F238E27FC236}">
                <a16:creationId xmlns:a16="http://schemas.microsoft.com/office/drawing/2014/main" id="{12328516-ABD3-4A1C-A15D-7FCF847BAA9E}"/>
              </a:ext>
            </a:extLst>
          </p:cNvPr>
          <p:cNvSpPr txBox="1"/>
          <p:nvPr/>
        </p:nvSpPr>
        <p:spPr>
          <a:xfrm>
            <a:off x="89059" y="1565851"/>
            <a:ext cx="389390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alibri" panose="020F0502020204030204"/>
                <a:ea typeface="+mn-ea"/>
                <a:cs typeface="+mn-cs"/>
              </a:rPr>
              <a:t>1) Linear Singly Linked List:</a:t>
            </a:r>
          </a:p>
        </p:txBody>
      </p:sp>
      <p:sp>
        <p:nvSpPr>
          <p:cNvPr id="17" name="TextBox 16">
            <a:extLst>
              <a:ext uri="{FF2B5EF4-FFF2-40B4-BE49-F238E27FC236}">
                <a16:creationId xmlns:a16="http://schemas.microsoft.com/office/drawing/2014/main" id="{981C5C6E-06E4-408B-A211-4916A0F4EDCF}"/>
              </a:ext>
            </a:extLst>
          </p:cNvPr>
          <p:cNvSpPr txBox="1"/>
          <p:nvPr/>
        </p:nvSpPr>
        <p:spPr>
          <a:xfrm>
            <a:off x="6534655" y="1524311"/>
            <a:ext cx="5568286" cy="3170099"/>
          </a:xfrm>
          <a:prstGeom prst="rect">
            <a:avLst/>
          </a:prstGeom>
          <a:noFill/>
        </p:spPr>
        <p:txBody>
          <a:bodyPr wrap="square" rtlCol="0">
            <a:spAutoFit/>
          </a:bodyPr>
          <a:lstStyle/>
          <a:p>
            <a:pPr algn="just"/>
            <a:r>
              <a:rPr lang="en-US" sz="2000">
                <a:latin typeface="Verdana" panose="020B0604030504040204" pitchFamily="34" charset="0"/>
                <a:ea typeface="Verdana" panose="020B0604030504040204" pitchFamily="34" charset="0"/>
              </a:rPr>
              <a:t>Keterangan:</a:t>
            </a:r>
          </a:p>
          <a:p>
            <a:pPr algn="just"/>
            <a:r>
              <a:rPr lang="en-US" sz="2000">
                <a:latin typeface="Verdana" panose="020B0604030504040204" pitchFamily="34" charset="0"/>
                <a:ea typeface="Verdana" panose="020B0604030504040204" pitchFamily="34" charset="0"/>
              </a:rPr>
              <a:t>ada 4 Simpul, Simpul nomor (1) s.d. (4).</a:t>
            </a:r>
          </a:p>
          <a:p>
            <a:pPr algn="just"/>
            <a:r>
              <a:rPr lang="en-US" sz="2000">
                <a:latin typeface="Verdana" panose="020B0604030504040204" pitchFamily="34" charset="0"/>
                <a:ea typeface="Verdana" panose="020B0604030504040204" pitchFamily="34" charset="0"/>
              </a:rPr>
              <a:t>Setiap Simpul (</a:t>
            </a:r>
            <a:r>
              <a:rPr lang="en-US" sz="2000" i="1">
                <a:latin typeface="Verdana" panose="020B0604030504040204" pitchFamily="34" charset="0"/>
                <a:ea typeface="Verdana" panose="020B0604030504040204" pitchFamily="34" charset="0"/>
              </a:rPr>
              <a:t>record</a:t>
            </a:r>
            <a:r>
              <a:rPr lang="en-US" sz="2000">
                <a:latin typeface="Verdana" panose="020B0604030504040204" pitchFamily="34" charset="0"/>
                <a:ea typeface="Verdana" panose="020B0604030504040204" pitchFamily="34" charset="0"/>
              </a:rPr>
              <a:t>) terdiri dari dua elemen (</a:t>
            </a:r>
            <a:r>
              <a:rPr lang="en-US" sz="2000" i="1">
                <a:latin typeface="Verdana" panose="020B0604030504040204" pitchFamily="34" charset="0"/>
                <a:ea typeface="Verdana" panose="020B0604030504040204" pitchFamily="34" charset="0"/>
              </a:rPr>
              <a:t>field</a:t>
            </a:r>
            <a:r>
              <a:rPr lang="en-US" sz="2000">
                <a:latin typeface="Verdana" panose="020B0604030504040204" pitchFamily="34" charset="0"/>
                <a:ea typeface="Verdana" panose="020B0604030504040204" pitchFamily="34" charset="0"/>
              </a:rPr>
              <a:t>), Field Info untuk menyimpan data dan Field Link bertipe pointer untuk menyimpan alamat Simpul berikutnya.</a:t>
            </a:r>
          </a:p>
          <a:p>
            <a:pPr algn="just"/>
            <a:r>
              <a:rPr lang="en-US" sz="2000">
                <a:latin typeface="Verdana" panose="020B0604030504040204" pitchFamily="34" charset="0"/>
                <a:ea typeface="Verdana" panose="020B0604030504040204" pitchFamily="34" charset="0"/>
              </a:rPr>
              <a:t>Simpul pertama ditunjuk oleh pointer </a:t>
            </a:r>
            <a:r>
              <a:rPr lang="en-US" sz="2000" i="1">
                <a:latin typeface="Verdana" panose="020B0604030504040204" pitchFamily="34" charset="0"/>
                <a:ea typeface="Verdana" panose="020B0604030504040204" pitchFamily="34" charset="0"/>
              </a:rPr>
              <a:t>First</a:t>
            </a:r>
            <a:r>
              <a:rPr lang="en-US" sz="2000">
                <a:latin typeface="Verdana" panose="020B0604030504040204" pitchFamily="34" charset="0"/>
                <a:ea typeface="Verdana" panose="020B0604030504040204" pitchFamily="34" charset="0"/>
              </a:rPr>
              <a:t> dan Simpul terakhir ditunjuk oleh pointer </a:t>
            </a:r>
            <a:r>
              <a:rPr lang="en-US" sz="2000" i="1">
                <a:latin typeface="Verdana" panose="020B0604030504040204" pitchFamily="34" charset="0"/>
                <a:ea typeface="Verdana" panose="020B0604030504040204" pitchFamily="34" charset="0"/>
              </a:rPr>
              <a:t>Last</a:t>
            </a:r>
            <a:r>
              <a:rPr lang="en-US" sz="2000">
                <a:latin typeface="Verdana" panose="020B0604030504040204" pitchFamily="34" charset="0"/>
                <a:ea typeface="Verdana" panose="020B0604030504040204" pitchFamily="34" charset="0"/>
              </a:rPr>
              <a:t>.</a:t>
            </a:r>
          </a:p>
        </p:txBody>
      </p:sp>
      <p:graphicFrame>
        <p:nvGraphicFramePr>
          <p:cNvPr id="18" name="Table 5">
            <a:extLst>
              <a:ext uri="{FF2B5EF4-FFF2-40B4-BE49-F238E27FC236}">
                <a16:creationId xmlns:a16="http://schemas.microsoft.com/office/drawing/2014/main" id="{AEBA98C5-BBE6-4647-A602-0FDFDBFE6A43}"/>
              </a:ext>
            </a:extLst>
          </p:cNvPr>
          <p:cNvGraphicFramePr>
            <a:graphicFrameLocks noGrp="1"/>
          </p:cNvGraphicFramePr>
          <p:nvPr>
            <p:extLst>
              <p:ext uri="{D42A27DB-BD31-4B8C-83A1-F6EECF244321}">
                <p14:modId xmlns:p14="http://schemas.microsoft.com/office/powerpoint/2010/main" val="1390930369"/>
              </p:ext>
            </p:extLst>
          </p:nvPr>
        </p:nvGraphicFramePr>
        <p:xfrm>
          <a:off x="2381455" y="3350519"/>
          <a:ext cx="697411" cy="396240"/>
        </p:xfrm>
        <a:graphic>
          <a:graphicData uri="http://schemas.openxmlformats.org/drawingml/2006/table">
            <a:tbl>
              <a:tblPr firstRow="1" bandRow="1">
                <a:tableStyleId>{00A15C55-8517-42AA-B614-E9B94910E393}</a:tableStyleId>
              </a:tblPr>
              <a:tblGrid>
                <a:gridCol w="489131">
                  <a:extLst>
                    <a:ext uri="{9D8B030D-6E8A-4147-A177-3AD203B41FA5}">
                      <a16:colId xmlns:a16="http://schemas.microsoft.com/office/drawing/2014/main" val="2056783045"/>
                    </a:ext>
                  </a:extLst>
                </a:gridCol>
                <a:gridCol w="208280">
                  <a:extLst>
                    <a:ext uri="{9D8B030D-6E8A-4147-A177-3AD203B41FA5}">
                      <a16:colId xmlns:a16="http://schemas.microsoft.com/office/drawing/2014/main" val="552688158"/>
                    </a:ext>
                  </a:extLst>
                </a:gridCol>
              </a:tblGrid>
              <a:tr h="370840">
                <a:tc>
                  <a:txBody>
                    <a:bodyPr/>
                    <a:lstStyle/>
                    <a:p>
                      <a:pPr algn="ctr"/>
                      <a:r>
                        <a:rPr lang="en-US" sz="2000">
                          <a:solidFill>
                            <a:schemeClr val="tx1"/>
                          </a:solidFill>
                        </a:rPr>
                        <a:t>75</a:t>
                      </a:r>
                    </a:p>
                  </a:txBody>
                  <a:tcPr>
                    <a:solidFill>
                      <a:schemeClr val="accent2">
                        <a:lumMod val="60000"/>
                        <a:lumOff val="40000"/>
                      </a:schemeClr>
                    </a:solidFill>
                  </a:tcPr>
                </a:tc>
                <a:tc>
                  <a:txBody>
                    <a:bodyPr/>
                    <a:lstStyle/>
                    <a:p>
                      <a:pPr algn="ctr"/>
                      <a:endParaRPr lang="en-US" sz="2000">
                        <a:solidFill>
                          <a:schemeClr val="tx1"/>
                        </a:solidFill>
                      </a:endParaRPr>
                    </a:p>
                  </a:txBody>
                  <a:tcPr>
                    <a:solidFill>
                      <a:schemeClr val="accent2">
                        <a:lumMod val="60000"/>
                        <a:lumOff val="40000"/>
                      </a:schemeClr>
                    </a:solidFill>
                  </a:tcPr>
                </a:tc>
                <a:extLst>
                  <a:ext uri="{0D108BD9-81ED-4DB2-BD59-A6C34878D82A}">
                    <a16:rowId xmlns:a16="http://schemas.microsoft.com/office/drawing/2014/main" val="3034452116"/>
                  </a:ext>
                </a:extLst>
              </a:tr>
            </a:tbl>
          </a:graphicData>
        </a:graphic>
      </p:graphicFrame>
      <p:graphicFrame>
        <p:nvGraphicFramePr>
          <p:cNvPr id="19" name="Table 5">
            <a:extLst>
              <a:ext uri="{FF2B5EF4-FFF2-40B4-BE49-F238E27FC236}">
                <a16:creationId xmlns:a16="http://schemas.microsoft.com/office/drawing/2014/main" id="{79163EA7-FF6F-404C-B20F-4EE301C940F7}"/>
              </a:ext>
            </a:extLst>
          </p:cNvPr>
          <p:cNvGraphicFramePr>
            <a:graphicFrameLocks noGrp="1"/>
          </p:cNvGraphicFramePr>
          <p:nvPr>
            <p:extLst>
              <p:ext uri="{D42A27DB-BD31-4B8C-83A1-F6EECF244321}">
                <p14:modId xmlns:p14="http://schemas.microsoft.com/office/powerpoint/2010/main" val="1151686959"/>
              </p:ext>
            </p:extLst>
          </p:nvPr>
        </p:nvGraphicFramePr>
        <p:xfrm>
          <a:off x="3635490" y="3350519"/>
          <a:ext cx="697411" cy="396240"/>
        </p:xfrm>
        <a:graphic>
          <a:graphicData uri="http://schemas.openxmlformats.org/drawingml/2006/table">
            <a:tbl>
              <a:tblPr firstRow="1" bandRow="1">
                <a:tableStyleId>{00A15C55-8517-42AA-B614-E9B94910E393}</a:tableStyleId>
              </a:tblPr>
              <a:tblGrid>
                <a:gridCol w="489131">
                  <a:extLst>
                    <a:ext uri="{9D8B030D-6E8A-4147-A177-3AD203B41FA5}">
                      <a16:colId xmlns:a16="http://schemas.microsoft.com/office/drawing/2014/main" val="2056783045"/>
                    </a:ext>
                  </a:extLst>
                </a:gridCol>
                <a:gridCol w="208280">
                  <a:extLst>
                    <a:ext uri="{9D8B030D-6E8A-4147-A177-3AD203B41FA5}">
                      <a16:colId xmlns:a16="http://schemas.microsoft.com/office/drawing/2014/main" val="552688158"/>
                    </a:ext>
                  </a:extLst>
                </a:gridCol>
              </a:tblGrid>
              <a:tr h="370840">
                <a:tc>
                  <a:txBody>
                    <a:bodyPr/>
                    <a:lstStyle/>
                    <a:p>
                      <a:pPr algn="ctr"/>
                      <a:r>
                        <a:rPr lang="en-US" sz="2000">
                          <a:solidFill>
                            <a:schemeClr val="tx1"/>
                          </a:solidFill>
                        </a:rPr>
                        <a:t>42</a:t>
                      </a:r>
                    </a:p>
                  </a:txBody>
                  <a:tcPr>
                    <a:solidFill>
                      <a:schemeClr val="accent2">
                        <a:lumMod val="60000"/>
                        <a:lumOff val="40000"/>
                      </a:schemeClr>
                    </a:solidFill>
                  </a:tcPr>
                </a:tc>
                <a:tc>
                  <a:txBody>
                    <a:bodyPr/>
                    <a:lstStyle/>
                    <a:p>
                      <a:pPr algn="ctr"/>
                      <a:endParaRPr lang="en-US" sz="2000">
                        <a:solidFill>
                          <a:schemeClr val="tx1"/>
                        </a:solidFill>
                      </a:endParaRPr>
                    </a:p>
                  </a:txBody>
                  <a:tcPr>
                    <a:solidFill>
                      <a:schemeClr val="accent2">
                        <a:lumMod val="60000"/>
                        <a:lumOff val="40000"/>
                      </a:schemeClr>
                    </a:solidFill>
                  </a:tcPr>
                </a:tc>
                <a:extLst>
                  <a:ext uri="{0D108BD9-81ED-4DB2-BD59-A6C34878D82A}">
                    <a16:rowId xmlns:a16="http://schemas.microsoft.com/office/drawing/2014/main" val="3034452116"/>
                  </a:ext>
                </a:extLst>
              </a:tr>
            </a:tbl>
          </a:graphicData>
        </a:graphic>
      </p:graphicFrame>
      <p:graphicFrame>
        <p:nvGraphicFramePr>
          <p:cNvPr id="20" name="Table 5">
            <a:extLst>
              <a:ext uri="{FF2B5EF4-FFF2-40B4-BE49-F238E27FC236}">
                <a16:creationId xmlns:a16="http://schemas.microsoft.com/office/drawing/2014/main" id="{0407758F-15F7-490F-84C8-881E99243A4D}"/>
              </a:ext>
            </a:extLst>
          </p:cNvPr>
          <p:cNvGraphicFramePr>
            <a:graphicFrameLocks noGrp="1"/>
          </p:cNvGraphicFramePr>
          <p:nvPr>
            <p:extLst>
              <p:ext uri="{D42A27DB-BD31-4B8C-83A1-F6EECF244321}">
                <p14:modId xmlns:p14="http://schemas.microsoft.com/office/powerpoint/2010/main" val="1887148655"/>
              </p:ext>
            </p:extLst>
          </p:nvPr>
        </p:nvGraphicFramePr>
        <p:xfrm>
          <a:off x="1088233" y="3350519"/>
          <a:ext cx="697411" cy="396240"/>
        </p:xfrm>
        <a:graphic>
          <a:graphicData uri="http://schemas.openxmlformats.org/drawingml/2006/table">
            <a:tbl>
              <a:tblPr firstRow="1" bandRow="1">
                <a:tableStyleId>{00A15C55-8517-42AA-B614-E9B94910E393}</a:tableStyleId>
              </a:tblPr>
              <a:tblGrid>
                <a:gridCol w="489131">
                  <a:extLst>
                    <a:ext uri="{9D8B030D-6E8A-4147-A177-3AD203B41FA5}">
                      <a16:colId xmlns:a16="http://schemas.microsoft.com/office/drawing/2014/main" val="2056783045"/>
                    </a:ext>
                  </a:extLst>
                </a:gridCol>
                <a:gridCol w="208280">
                  <a:extLst>
                    <a:ext uri="{9D8B030D-6E8A-4147-A177-3AD203B41FA5}">
                      <a16:colId xmlns:a16="http://schemas.microsoft.com/office/drawing/2014/main" val="552688158"/>
                    </a:ext>
                  </a:extLst>
                </a:gridCol>
              </a:tblGrid>
              <a:tr h="370840">
                <a:tc>
                  <a:txBody>
                    <a:bodyPr/>
                    <a:lstStyle/>
                    <a:p>
                      <a:pPr algn="ctr"/>
                      <a:r>
                        <a:rPr lang="en-US" sz="2000">
                          <a:solidFill>
                            <a:schemeClr val="tx1"/>
                          </a:solidFill>
                        </a:rPr>
                        <a:t>12</a:t>
                      </a:r>
                    </a:p>
                  </a:txBody>
                  <a:tcPr>
                    <a:solidFill>
                      <a:schemeClr val="accent2">
                        <a:lumMod val="60000"/>
                        <a:lumOff val="40000"/>
                      </a:schemeClr>
                    </a:solidFill>
                  </a:tcPr>
                </a:tc>
                <a:tc>
                  <a:txBody>
                    <a:bodyPr/>
                    <a:lstStyle/>
                    <a:p>
                      <a:pPr algn="ctr"/>
                      <a:endParaRPr lang="en-US" sz="2000">
                        <a:solidFill>
                          <a:schemeClr val="tx1"/>
                        </a:solidFill>
                      </a:endParaRPr>
                    </a:p>
                  </a:txBody>
                  <a:tcPr>
                    <a:solidFill>
                      <a:schemeClr val="accent2">
                        <a:lumMod val="60000"/>
                        <a:lumOff val="40000"/>
                      </a:schemeClr>
                    </a:solidFill>
                  </a:tcPr>
                </a:tc>
                <a:extLst>
                  <a:ext uri="{0D108BD9-81ED-4DB2-BD59-A6C34878D82A}">
                    <a16:rowId xmlns:a16="http://schemas.microsoft.com/office/drawing/2014/main" val="3034452116"/>
                  </a:ext>
                </a:extLst>
              </a:tr>
            </a:tbl>
          </a:graphicData>
        </a:graphic>
      </p:graphicFrame>
      <p:cxnSp>
        <p:nvCxnSpPr>
          <p:cNvPr id="21" name="Straight Arrow Connector 20">
            <a:extLst>
              <a:ext uri="{FF2B5EF4-FFF2-40B4-BE49-F238E27FC236}">
                <a16:creationId xmlns:a16="http://schemas.microsoft.com/office/drawing/2014/main" id="{0C6EAF8A-2A88-4202-A181-04BF5DCE0E95}"/>
              </a:ext>
            </a:extLst>
          </p:cNvPr>
          <p:cNvCxnSpPr>
            <a:endCxn id="18" idx="1"/>
          </p:cNvCxnSpPr>
          <p:nvPr/>
        </p:nvCxnSpPr>
        <p:spPr>
          <a:xfrm>
            <a:off x="1712333" y="3548566"/>
            <a:ext cx="669122" cy="73"/>
          </a:xfrm>
          <a:prstGeom prst="straightConnector1">
            <a:avLst/>
          </a:prstGeom>
          <a:ln w="2540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B92C5C5-5620-4E50-835E-F9B46C411132}"/>
              </a:ext>
            </a:extLst>
          </p:cNvPr>
          <p:cNvCxnSpPr/>
          <p:nvPr/>
        </p:nvCxnSpPr>
        <p:spPr>
          <a:xfrm>
            <a:off x="2975081" y="3557273"/>
            <a:ext cx="669122" cy="73"/>
          </a:xfrm>
          <a:prstGeom prst="straightConnector1">
            <a:avLst/>
          </a:prstGeom>
          <a:ln w="2540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88DC392-F681-4E3F-A7F3-C062312BBAAE}"/>
              </a:ext>
            </a:extLst>
          </p:cNvPr>
          <p:cNvCxnSpPr/>
          <p:nvPr/>
        </p:nvCxnSpPr>
        <p:spPr>
          <a:xfrm>
            <a:off x="4224759" y="3552917"/>
            <a:ext cx="669122" cy="73"/>
          </a:xfrm>
          <a:prstGeom prst="straightConnector1">
            <a:avLst/>
          </a:prstGeom>
          <a:ln w="2540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0DE17FE-E181-400D-B1A5-24179ADF507E}"/>
              </a:ext>
            </a:extLst>
          </p:cNvPr>
          <p:cNvSpPr txBox="1"/>
          <p:nvPr/>
        </p:nvSpPr>
        <p:spPr>
          <a:xfrm>
            <a:off x="588930" y="2638594"/>
            <a:ext cx="632674" cy="400110"/>
          </a:xfrm>
          <a:prstGeom prst="rect">
            <a:avLst/>
          </a:prstGeom>
          <a:noFill/>
        </p:spPr>
        <p:txBody>
          <a:bodyPr wrap="none" rtlCol="0">
            <a:spAutoFit/>
          </a:bodyPr>
          <a:lstStyle/>
          <a:p>
            <a:r>
              <a:rPr lang="en-US" sz="2000"/>
              <a:t>First</a:t>
            </a:r>
          </a:p>
        </p:txBody>
      </p:sp>
      <p:sp>
        <p:nvSpPr>
          <p:cNvPr id="25" name="TextBox 24">
            <a:extLst>
              <a:ext uri="{FF2B5EF4-FFF2-40B4-BE49-F238E27FC236}">
                <a16:creationId xmlns:a16="http://schemas.microsoft.com/office/drawing/2014/main" id="{DE2555D1-E34C-49A3-99FC-9DA1EB5FCDDD}"/>
              </a:ext>
            </a:extLst>
          </p:cNvPr>
          <p:cNvSpPr txBox="1"/>
          <p:nvPr/>
        </p:nvSpPr>
        <p:spPr>
          <a:xfrm>
            <a:off x="4289364" y="2620081"/>
            <a:ext cx="600164" cy="400110"/>
          </a:xfrm>
          <a:prstGeom prst="rect">
            <a:avLst/>
          </a:prstGeom>
          <a:noFill/>
        </p:spPr>
        <p:txBody>
          <a:bodyPr wrap="none" rtlCol="0">
            <a:spAutoFit/>
          </a:bodyPr>
          <a:lstStyle/>
          <a:p>
            <a:r>
              <a:rPr lang="en-US" sz="2000"/>
              <a:t>Last</a:t>
            </a:r>
          </a:p>
        </p:txBody>
      </p:sp>
      <p:cxnSp>
        <p:nvCxnSpPr>
          <p:cNvPr id="26" name="Connector: Elbow 25">
            <a:extLst>
              <a:ext uri="{FF2B5EF4-FFF2-40B4-BE49-F238E27FC236}">
                <a16:creationId xmlns:a16="http://schemas.microsoft.com/office/drawing/2014/main" id="{EC7157AA-DF70-4586-A421-E269949198F8}"/>
              </a:ext>
            </a:extLst>
          </p:cNvPr>
          <p:cNvCxnSpPr>
            <a:cxnSpLocks/>
          </p:cNvCxnSpPr>
          <p:nvPr/>
        </p:nvCxnSpPr>
        <p:spPr>
          <a:xfrm rot="16200000" flipH="1">
            <a:off x="764170" y="3107008"/>
            <a:ext cx="436209" cy="211917"/>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535C5EC6-5707-4C80-98E1-C08362829259}"/>
              </a:ext>
            </a:extLst>
          </p:cNvPr>
          <p:cNvCxnSpPr>
            <a:cxnSpLocks/>
          </p:cNvCxnSpPr>
          <p:nvPr/>
        </p:nvCxnSpPr>
        <p:spPr>
          <a:xfrm rot="16200000" flipH="1">
            <a:off x="4521926" y="3102652"/>
            <a:ext cx="436209" cy="211917"/>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graphicFrame>
        <p:nvGraphicFramePr>
          <p:cNvPr id="28" name="Table 5">
            <a:extLst>
              <a:ext uri="{FF2B5EF4-FFF2-40B4-BE49-F238E27FC236}">
                <a16:creationId xmlns:a16="http://schemas.microsoft.com/office/drawing/2014/main" id="{45ED77E0-3179-4991-90A8-93A473AA9B37}"/>
              </a:ext>
            </a:extLst>
          </p:cNvPr>
          <p:cNvGraphicFramePr>
            <a:graphicFrameLocks noGrp="1"/>
          </p:cNvGraphicFramePr>
          <p:nvPr>
            <p:extLst>
              <p:ext uri="{D42A27DB-BD31-4B8C-83A1-F6EECF244321}">
                <p14:modId xmlns:p14="http://schemas.microsoft.com/office/powerpoint/2010/main" val="1333529615"/>
              </p:ext>
            </p:extLst>
          </p:nvPr>
        </p:nvGraphicFramePr>
        <p:xfrm>
          <a:off x="4898233" y="3346163"/>
          <a:ext cx="697411" cy="396240"/>
        </p:xfrm>
        <a:graphic>
          <a:graphicData uri="http://schemas.openxmlformats.org/drawingml/2006/table">
            <a:tbl>
              <a:tblPr firstRow="1" bandRow="1">
                <a:tableStyleId>{00A15C55-8517-42AA-B614-E9B94910E393}</a:tableStyleId>
              </a:tblPr>
              <a:tblGrid>
                <a:gridCol w="489131">
                  <a:extLst>
                    <a:ext uri="{9D8B030D-6E8A-4147-A177-3AD203B41FA5}">
                      <a16:colId xmlns:a16="http://schemas.microsoft.com/office/drawing/2014/main" val="2056783045"/>
                    </a:ext>
                  </a:extLst>
                </a:gridCol>
                <a:gridCol w="208280">
                  <a:extLst>
                    <a:ext uri="{9D8B030D-6E8A-4147-A177-3AD203B41FA5}">
                      <a16:colId xmlns:a16="http://schemas.microsoft.com/office/drawing/2014/main" val="552688158"/>
                    </a:ext>
                  </a:extLst>
                </a:gridCol>
              </a:tblGrid>
              <a:tr h="370840">
                <a:tc>
                  <a:txBody>
                    <a:bodyPr/>
                    <a:lstStyle/>
                    <a:p>
                      <a:pPr algn="ctr"/>
                      <a:r>
                        <a:rPr lang="en-US" sz="2000">
                          <a:solidFill>
                            <a:schemeClr val="tx1"/>
                          </a:solidFill>
                        </a:rPr>
                        <a:t>35</a:t>
                      </a:r>
                    </a:p>
                  </a:txBody>
                  <a:tcPr>
                    <a:solidFill>
                      <a:schemeClr val="accent2">
                        <a:lumMod val="60000"/>
                        <a:lumOff val="40000"/>
                      </a:schemeClr>
                    </a:solidFill>
                  </a:tcPr>
                </a:tc>
                <a:tc>
                  <a:txBody>
                    <a:bodyPr/>
                    <a:lstStyle/>
                    <a:p>
                      <a:pPr algn="ctr"/>
                      <a:endParaRPr lang="en-US" sz="2000">
                        <a:solidFill>
                          <a:schemeClr val="tx1"/>
                        </a:solidFill>
                      </a:endParaRPr>
                    </a:p>
                  </a:txBody>
                  <a:tcPr>
                    <a:solidFill>
                      <a:schemeClr val="accent2">
                        <a:lumMod val="60000"/>
                        <a:lumOff val="40000"/>
                      </a:schemeClr>
                    </a:solidFill>
                  </a:tcPr>
                </a:tc>
                <a:extLst>
                  <a:ext uri="{0D108BD9-81ED-4DB2-BD59-A6C34878D82A}">
                    <a16:rowId xmlns:a16="http://schemas.microsoft.com/office/drawing/2014/main" val="3034452116"/>
                  </a:ext>
                </a:extLst>
              </a:tr>
            </a:tbl>
          </a:graphicData>
        </a:graphic>
      </p:graphicFrame>
      <p:cxnSp>
        <p:nvCxnSpPr>
          <p:cNvPr id="29" name="Straight Arrow Connector 28">
            <a:extLst>
              <a:ext uri="{FF2B5EF4-FFF2-40B4-BE49-F238E27FC236}">
                <a16:creationId xmlns:a16="http://schemas.microsoft.com/office/drawing/2014/main" id="{93D3D183-70E9-482C-8707-DD0CE607A1A3}"/>
              </a:ext>
            </a:extLst>
          </p:cNvPr>
          <p:cNvCxnSpPr>
            <a:cxnSpLocks/>
          </p:cNvCxnSpPr>
          <p:nvPr/>
        </p:nvCxnSpPr>
        <p:spPr>
          <a:xfrm>
            <a:off x="5487505" y="3548561"/>
            <a:ext cx="0" cy="448571"/>
          </a:xfrm>
          <a:prstGeom prst="straightConnector1">
            <a:avLst/>
          </a:prstGeom>
          <a:ln w="2540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A8212BB-C378-4B7E-943C-4C4EBE801199}"/>
              </a:ext>
            </a:extLst>
          </p:cNvPr>
          <p:cNvSpPr txBox="1"/>
          <p:nvPr/>
        </p:nvSpPr>
        <p:spPr>
          <a:xfrm rot="16200000">
            <a:off x="2274039" y="2939042"/>
            <a:ext cx="550343" cy="369332"/>
          </a:xfrm>
          <a:prstGeom prst="rect">
            <a:avLst/>
          </a:prstGeom>
          <a:noFill/>
        </p:spPr>
        <p:txBody>
          <a:bodyPr wrap="none" rtlCol="0">
            <a:spAutoFit/>
          </a:bodyPr>
          <a:lstStyle/>
          <a:p>
            <a:r>
              <a:rPr lang="en-US"/>
              <a:t>Info</a:t>
            </a:r>
          </a:p>
        </p:txBody>
      </p:sp>
      <p:sp>
        <p:nvSpPr>
          <p:cNvPr id="31" name="TextBox 30">
            <a:extLst>
              <a:ext uri="{FF2B5EF4-FFF2-40B4-BE49-F238E27FC236}">
                <a16:creationId xmlns:a16="http://schemas.microsoft.com/office/drawing/2014/main" id="{2264A5EF-9866-4842-B767-E2DB081E17EA}"/>
              </a:ext>
            </a:extLst>
          </p:cNvPr>
          <p:cNvSpPr txBox="1"/>
          <p:nvPr/>
        </p:nvSpPr>
        <p:spPr>
          <a:xfrm rot="16200000">
            <a:off x="2708311" y="2947749"/>
            <a:ext cx="561372" cy="369332"/>
          </a:xfrm>
          <a:prstGeom prst="rect">
            <a:avLst/>
          </a:prstGeom>
          <a:noFill/>
        </p:spPr>
        <p:txBody>
          <a:bodyPr wrap="none" rtlCol="0">
            <a:spAutoFit/>
          </a:bodyPr>
          <a:lstStyle/>
          <a:p>
            <a:r>
              <a:rPr lang="en-US"/>
              <a:t>Link</a:t>
            </a:r>
          </a:p>
        </p:txBody>
      </p:sp>
      <p:sp>
        <p:nvSpPr>
          <p:cNvPr id="32" name="TextBox 31">
            <a:extLst>
              <a:ext uri="{FF2B5EF4-FFF2-40B4-BE49-F238E27FC236}">
                <a16:creationId xmlns:a16="http://schemas.microsoft.com/office/drawing/2014/main" id="{6A6224AB-A8B6-4C1B-84F1-902BE2AF9AA1}"/>
              </a:ext>
            </a:extLst>
          </p:cNvPr>
          <p:cNvSpPr txBox="1"/>
          <p:nvPr/>
        </p:nvSpPr>
        <p:spPr>
          <a:xfrm rot="16200000">
            <a:off x="989525" y="2947749"/>
            <a:ext cx="550343" cy="369332"/>
          </a:xfrm>
          <a:prstGeom prst="rect">
            <a:avLst/>
          </a:prstGeom>
          <a:noFill/>
        </p:spPr>
        <p:txBody>
          <a:bodyPr wrap="none" rtlCol="0">
            <a:spAutoFit/>
          </a:bodyPr>
          <a:lstStyle/>
          <a:p>
            <a:r>
              <a:rPr lang="en-US"/>
              <a:t>Info</a:t>
            </a:r>
          </a:p>
        </p:txBody>
      </p:sp>
      <p:sp>
        <p:nvSpPr>
          <p:cNvPr id="33" name="TextBox 32">
            <a:extLst>
              <a:ext uri="{FF2B5EF4-FFF2-40B4-BE49-F238E27FC236}">
                <a16:creationId xmlns:a16="http://schemas.microsoft.com/office/drawing/2014/main" id="{2C2D9771-A94D-4513-8560-36276F2BEAEE}"/>
              </a:ext>
            </a:extLst>
          </p:cNvPr>
          <p:cNvSpPr txBox="1"/>
          <p:nvPr/>
        </p:nvSpPr>
        <p:spPr>
          <a:xfrm rot="16200000">
            <a:off x="1423797" y="2956456"/>
            <a:ext cx="561372" cy="369332"/>
          </a:xfrm>
          <a:prstGeom prst="rect">
            <a:avLst/>
          </a:prstGeom>
          <a:noFill/>
        </p:spPr>
        <p:txBody>
          <a:bodyPr wrap="none" rtlCol="0">
            <a:spAutoFit/>
          </a:bodyPr>
          <a:lstStyle/>
          <a:p>
            <a:r>
              <a:rPr lang="en-US"/>
              <a:t>Link</a:t>
            </a:r>
          </a:p>
        </p:txBody>
      </p:sp>
      <p:sp>
        <p:nvSpPr>
          <p:cNvPr id="34" name="TextBox 33">
            <a:extLst>
              <a:ext uri="{FF2B5EF4-FFF2-40B4-BE49-F238E27FC236}">
                <a16:creationId xmlns:a16="http://schemas.microsoft.com/office/drawing/2014/main" id="{2C2F4764-80D8-49FC-B330-FB00612A4A08}"/>
              </a:ext>
            </a:extLst>
          </p:cNvPr>
          <p:cNvSpPr txBox="1"/>
          <p:nvPr/>
        </p:nvSpPr>
        <p:spPr>
          <a:xfrm rot="16200000">
            <a:off x="3510657" y="2934686"/>
            <a:ext cx="550343" cy="369332"/>
          </a:xfrm>
          <a:prstGeom prst="rect">
            <a:avLst/>
          </a:prstGeom>
          <a:noFill/>
        </p:spPr>
        <p:txBody>
          <a:bodyPr wrap="none" rtlCol="0">
            <a:spAutoFit/>
          </a:bodyPr>
          <a:lstStyle/>
          <a:p>
            <a:r>
              <a:rPr lang="en-US"/>
              <a:t>Info</a:t>
            </a:r>
          </a:p>
        </p:txBody>
      </p:sp>
      <p:sp>
        <p:nvSpPr>
          <p:cNvPr id="35" name="TextBox 34">
            <a:extLst>
              <a:ext uri="{FF2B5EF4-FFF2-40B4-BE49-F238E27FC236}">
                <a16:creationId xmlns:a16="http://schemas.microsoft.com/office/drawing/2014/main" id="{B17D03F8-F2C8-492A-8C8E-EE90EDB7F7D9}"/>
              </a:ext>
            </a:extLst>
          </p:cNvPr>
          <p:cNvSpPr txBox="1"/>
          <p:nvPr/>
        </p:nvSpPr>
        <p:spPr>
          <a:xfrm rot="16200000">
            <a:off x="3944929" y="2943393"/>
            <a:ext cx="561372" cy="369332"/>
          </a:xfrm>
          <a:prstGeom prst="rect">
            <a:avLst/>
          </a:prstGeom>
          <a:noFill/>
        </p:spPr>
        <p:txBody>
          <a:bodyPr wrap="none" rtlCol="0">
            <a:spAutoFit/>
          </a:bodyPr>
          <a:lstStyle/>
          <a:p>
            <a:r>
              <a:rPr lang="en-US"/>
              <a:t>Link</a:t>
            </a:r>
          </a:p>
        </p:txBody>
      </p:sp>
      <p:sp>
        <p:nvSpPr>
          <p:cNvPr id="36" name="TextBox 35">
            <a:extLst>
              <a:ext uri="{FF2B5EF4-FFF2-40B4-BE49-F238E27FC236}">
                <a16:creationId xmlns:a16="http://schemas.microsoft.com/office/drawing/2014/main" id="{44B263FE-E5F2-4FF3-8509-923E97427816}"/>
              </a:ext>
            </a:extLst>
          </p:cNvPr>
          <p:cNvSpPr txBox="1"/>
          <p:nvPr/>
        </p:nvSpPr>
        <p:spPr>
          <a:xfrm rot="16200000">
            <a:off x="4816947" y="2934686"/>
            <a:ext cx="550343" cy="369332"/>
          </a:xfrm>
          <a:prstGeom prst="rect">
            <a:avLst/>
          </a:prstGeom>
          <a:noFill/>
        </p:spPr>
        <p:txBody>
          <a:bodyPr wrap="none" rtlCol="0">
            <a:spAutoFit/>
          </a:bodyPr>
          <a:lstStyle/>
          <a:p>
            <a:r>
              <a:rPr lang="en-US"/>
              <a:t>Info</a:t>
            </a:r>
          </a:p>
        </p:txBody>
      </p:sp>
      <p:sp>
        <p:nvSpPr>
          <p:cNvPr id="37" name="TextBox 36">
            <a:extLst>
              <a:ext uri="{FF2B5EF4-FFF2-40B4-BE49-F238E27FC236}">
                <a16:creationId xmlns:a16="http://schemas.microsoft.com/office/drawing/2014/main" id="{EB0858CD-D562-450C-BC98-0FC7ABE540E8}"/>
              </a:ext>
            </a:extLst>
          </p:cNvPr>
          <p:cNvSpPr txBox="1"/>
          <p:nvPr/>
        </p:nvSpPr>
        <p:spPr>
          <a:xfrm rot="16200000">
            <a:off x="5251219" y="2943393"/>
            <a:ext cx="561372" cy="369332"/>
          </a:xfrm>
          <a:prstGeom prst="rect">
            <a:avLst/>
          </a:prstGeom>
          <a:noFill/>
        </p:spPr>
        <p:txBody>
          <a:bodyPr wrap="none" rtlCol="0">
            <a:spAutoFit/>
          </a:bodyPr>
          <a:lstStyle/>
          <a:p>
            <a:r>
              <a:rPr lang="en-US"/>
              <a:t>Link</a:t>
            </a:r>
          </a:p>
        </p:txBody>
      </p:sp>
      <p:sp>
        <p:nvSpPr>
          <p:cNvPr id="38" name="TextBox 37">
            <a:extLst>
              <a:ext uri="{FF2B5EF4-FFF2-40B4-BE49-F238E27FC236}">
                <a16:creationId xmlns:a16="http://schemas.microsoft.com/office/drawing/2014/main" id="{3B8E5D99-8315-4E77-9E5E-46A6F0402D35}"/>
              </a:ext>
            </a:extLst>
          </p:cNvPr>
          <p:cNvSpPr txBox="1"/>
          <p:nvPr/>
        </p:nvSpPr>
        <p:spPr>
          <a:xfrm>
            <a:off x="1189821" y="3827315"/>
            <a:ext cx="442750" cy="369332"/>
          </a:xfrm>
          <a:prstGeom prst="rect">
            <a:avLst/>
          </a:prstGeom>
          <a:noFill/>
        </p:spPr>
        <p:txBody>
          <a:bodyPr wrap="none" rtlCol="0">
            <a:spAutoFit/>
          </a:bodyPr>
          <a:lstStyle/>
          <a:p>
            <a:r>
              <a:rPr lang="en-US"/>
              <a:t>(1)</a:t>
            </a:r>
          </a:p>
        </p:txBody>
      </p:sp>
      <p:sp>
        <p:nvSpPr>
          <p:cNvPr id="39" name="TextBox 38">
            <a:extLst>
              <a:ext uri="{FF2B5EF4-FFF2-40B4-BE49-F238E27FC236}">
                <a16:creationId xmlns:a16="http://schemas.microsoft.com/office/drawing/2014/main" id="{BF648835-887E-41B0-BD66-9CC84F57C771}"/>
              </a:ext>
            </a:extLst>
          </p:cNvPr>
          <p:cNvSpPr txBox="1"/>
          <p:nvPr/>
        </p:nvSpPr>
        <p:spPr>
          <a:xfrm>
            <a:off x="2413376" y="3827315"/>
            <a:ext cx="442750" cy="369332"/>
          </a:xfrm>
          <a:prstGeom prst="rect">
            <a:avLst/>
          </a:prstGeom>
          <a:noFill/>
        </p:spPr>
        <p:txBody>
          <a:bodyPr wrap="none" rtlCol="0">
            <a:spAutoFit/>
          </a:bodyPr>
          <a:lstStyle/>
          <a:p>
            <a:r>
              <a:rPr lang="en-US"/>
              <a:t>(2)</a:t>
            </a:r>
          </a:p>
        </p:txBody>
      </p:sp>
      <p:sp>
        <p:nvSpPr>
          <p:cNvPr id="40" name="TextBox 39">
            <a:extLst>
              <a:ext uri="{FF2B5EF4-FFF2-40B4-BE49-F238E27FC236}">
                <a16:creationId xmlns:a16="http://schemas.microsoft.com/office/drawing/2014/main" id="{46C34320-D1BD-4F2F-8FB3-AC77B6093CD9}"/>
              </a:ext>
            </a:extLst>
          </p:cNvPr>
          <p:cNvSpPr txBox="1"/>
          <p:nvPr/>
        </p:nvSpPr>
        <p:spPr>
          <a:xfrm>
            <a:off x="3728371" y="3827315"/>
            <a:ext cx="442750" cy="369332"/>
          </a:xfrm>
          <a:prstGeom prst="rect">
            <a:avLst/>
          </a:prstGeom>
          <a:noFill/>
        </p:spPr>
        <p:txBody>
          <a:bodyPr wrap="none" rtlCol="0">
            <a:spAutoFit/>
          </a:bodyPr>
          <a:lstStyle/>
          <a:p>
            <a:r>
              <a:rPr lang="en-US"/>
              <a:t>(3)</a:t>
            </a:r>
          </a:p>
        </p:txBody>
      </p:sp>
      <p:sp>
        <p:nvSpPr>
          <p:cNvPr id="41" name="TextBox 40">
            <a:extLst>
              <a:ext uri="{FF2B5EF4-FFF2-40B4-BE49-F238E27FC236}">
                <a16:creationId xmlns:a16="http://schemas.microsoft.com/office/drawing/2014/main" id="{D382E6E7-1D29-4C79-9FB7-1A1B5C4C2C36}"/>
              </a:ext>
            </a:extLst>
          </p:cNvPr>
          <p:cNvSpPr txBox="1"/>
          <p:nvPr/>
        </p:nvSpPr>
        <p:spPr>
          <a:xfrm>
            <a:off x="4912739" y="3827315"/>
            <a:ext cx="442750" cy="369332"/>
          </a:xfrm>
          <a:prstGeom prst="rect">
            <a:avLst/>
          </a:prstGeom>
          <a:noFill/>
        </p:spPr>
        <p:txBody>
          <a:bodyPr wrap="none" rtlCol="0">
            <a:spAutoFit/>
          </a:bodyPr>
          <a:lstStyle/>
          <a:p>
            <a:r>
              <a:rPr lang="en-US"/>
              <a:t>(4)</a:t>
            </a:r>
          </a:p>
        </p:txBody>
      </p:sp>
      <p:cxnSp>
        <p:nvCxnSpPr>
          <p:cNvPr id="42" name="Straight Connector 41">
            <a:extLst>
              <a:ext uri="{FF2B5EF4-FFF2-40B4-BE49-F238E27FC236}">
                <a16:creationId xmlns:a16="http://schemas.microsoft.com/office/drawing/2014/main" id="{094E3DC3-8235-4951-9592-49E5DF4AFEFE}"/>
              </a:ext>
            </a:extLst>
          </p:cNvPr>
          <p:cNvCxnSpPr>
            <a:cxnSpLocks/>
          </p:cNvCxnSpPr>
          <p:nvPr/>
        </p:nvCxnSpPr>
        <p:spPr>
          <a:xfrm flipV="1">
            <a:off x="5316086" y="3991650"/>
            <a:ext cx="359313" cy="265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0291D30-97F0-4A29-99AB-A4398E158195}"/>
              </a:ext>
            </a:extLst>
          </p:cNvPr>
          <p:cNvSpPr txBox="1"/>
          <p:nvPr/>
        </p:nvSpPr>
        <p:spPr>
          <a:xfrm>
            <a:off x="5643546" y="3869760"/>
            <a:ext cx="603050" cy="400110"/>
          </a:xfrm>
          <a:prstGeom prst="rect">
            <a:avLst/>
          </a:prstGeom>
          <a:noFill/>
        </p:spPr>
        <p:txBody>
          <a:bodyPr wrap="none" rtlCol="0">
            <a:spAutoFit/>
          </a:bodyPr>
          <a:lstStyle/>
          <a:p>
            <a:r>
              <a:rPr lang="en-US" sz="2000"/>
              <a:t>Null</a:t>
            </a:r>
          </a:p>
        </p:txBody>
      </p:sp>
      <p:sp>
        <p:nvSpPr>
          <p:cNvPr id="44" name="TextBox 43">
            <a:extLst>
              <a:ext uri="{FF2B5EF4-FFF2-40B4-BE49-F238E27FC236}">
                <a16:creationId xmlns:a16="http://schemas.microsoft.com/office/drawing/2014/main" id="{9B1E3769-7666-4EF8-840B-3BBDB26C15CC}"/>
              </a:ext>
            </a:extLst>
          </p:cNvPr>
          <p:cNvSpPr txBox="1"/>
          <p:nvPr/>
        </p:nvSpPr>
        <p:spPr>
          <a:xfrm>
            <a:off x="0" y="4667459"/>
            <a:ext cx="6928547" cy="923330"/>
          </a:xfrm>
          <a:prstGeom prst="rect">
            <a:avLst/>
          </a:prstGeom>
          <a:noFill/>
        </p:spPr>
        <p:txBody>
          <a:bodyPr wrap="square">
            <a:spAutoFit/>
          </a:bodyPr>
          <a:lstStyle/>
          <a:p>
            <a:r>
              <a:rPr lang="id-ID">
                <a:latin typeface="Verdana" panose="020B0604030504040204" pitchFamily="34" charset="0"/>
                <a:ea typeface="Verdana" panose="020B0604030504040204" pitchFamily="34" charset="0"/>
              </a:rPr>
              <a:t>Contoh: Simpul (1)</a:t>
            </a:r>
          </a:p>
          <a:p>
            <a:r>
              <a:rPr lang="id-ID">
                <a:latin typeface="Verdana" panose="020B0604030504040204" pitchFamily="34" charset="0"/>
                <a:ea typeface="Verdana" panose="020B0604030504040204" pitchFamily="34" charset="0"/>
              </a:rPr>
              <a:t>Info(1) = 12 </a:t>
            </a:r>
            <a:r>
              <a:rPr lang="en-US">
                <a:latin typeface="Verdana" panose="020B0604030504040204" pitchFamily="34" charset="0"/>
                <a:ea typeface="Verdana" panose="020B0604030504040204" pitchFamily="34" charset="0"/>
                <a:sym typeface="Wingdings" panose="05000000000000000000" pitchFamily="2" charset="2"/>
              </a:rPr>
              <a:t> </a:t>
            </a:r>
            <a:r>
              <a:rPr lang="id-ID">
                <a:latin typeface="Verdana" panose="020B0604030504040204" pitchFamily="34" charset="0"/>
                <a:ea typeface="Verdana" panose="020B0604030504040204" pitchFamily="34" charset="0"/>
              </a:rPr>
              <a:t>Field Info(1) berisi nilai 12</a:t>
            </a:r>
          </a:p>
          <a:p>
            <a:r>
              <a:rPr lang="id-ID">
                <a:latin typeface="Verdana" panose="020B0604030504040204" pitchFamily="34" charset="0"/>
                <a:ea typeface="Verdana" panose="020B0604030504040204" pitchFamily="34" charset="0"/>
              </a:rPr>
              <a:t>Link(1) = 2 </a:t>
            </a:r>
            <a:r>
              <a:rPr lang="en-US">
                <a:latin typeface="Verdana" panose="020B0604030504040204" pitchFamily="34" charset="0"/>
                <a:ea typeface="Verdana" panose="020B0604030504040204" pitchFamily="34" charset="0"/>
              </a:rPr>
              <a:t> </a:t>
            </a:r>
            <a:r>
              <a:rPr lang="en-US">
                <a:latin typeface="Verdana" panose="020B0604030504040204" pitchFamily="34" charset="0"/>
                <a:ea typeface="Verdana" panose="020B0604030504040204" pitchFamily="34" charset="0"/>
                <a:sym typeface="Wingdings" panose="05000000000000000000" pitchFamily="2" charset="2"/>
              </a:rPr>
              <a:t></a:t>
            </a:r>
            <a:r>
              <a:rPr lang="id-ID">
                <a:latin typeface="Verdana" panose="020B0604030504040204" pitchFamily="34" charset="0"/>
                <a:ea typeface="Verdana" panose="020B0604030504040204" pitchFamily="34" charset="0"/>
              </a:rPr>
              <a:t> Field Link(1) berisi alamat Simpul (2)</a:t>
            </a:r>
          </a:p>
        </p:txBody>
      </p:sp>
      <p:sp>
        <p:nvSpPr>
          <p:cNvPr id="5" name="Oval 4">
            <a:extLst>
              <a:ext uri="{FF2B5EF4-FFF2-40B4-BE49-F238E27FC236}">
                <a16:creationId xmlns:a16="http://schemas.microsoft.com/office/drawing/2014/main" id="{91F1DAF9-65E4-4B62-BB0A-2737435E3C2F}"/>
              </a:ext>
            </a:extLst>
          </p:cNvPr>
          <p:cNvSpPr/>
          <p:nvPr/>
        </p:nvSpPr>
        <p:spPr>
          <a:xfrm>
            <a:off x="1010853" y="3678391"/>
            <a:ext cx="774786" cy="70440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0" name="Oval 69">
            <a:extLst>
              <a:ext uri="{FF2B5EF4-FFF2-40B4-BE49-F238E27FC236}">
                <a16:creationId xmlns:a16="http://schemas.microsoft.com/office/drawing/2014/main" id="{AC596FF7-A6C8-408A-B0FC-9DF71ACB7A29}"/>
              </a:ext>
            </a:extLst>
          </p:cNvPr>
          <p:cNvSpPr/>
          <p:nvPr/>
        </p:nvSpPr>
        <p:spPr>
          <a:xfrm>
            <a:off x="2213612" y="3692811"/>
            <a:ext cx="774786" cy="70440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 name="Oval 70">
            <a:extLst>
              <a:ext uri="{FF2B5EF4-FFF2-40B4-BE49-F238E27FC236}">
                <a16:creationId xmlns:a16="http://schemas.microsoft.com/office/drawing/2014/main" id="{C29678B5-7F54-4B11-B90A-80CCACD1AB10}"/>
              </a:ext>
            </a:extLst>
          </p:cNvPr>
          <p:cNvSpPr/>
          <p:nvPr/>
        </p:nvSpPr>
        <p:spPr>
          <a:xfrm>
            <a:off x="3566756" y="3674784"/>
            <a:ext cx="774786" cy="70440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2" name="Oval 71">
            <a:extLst>
              <a:ext uri="{FF2B5EF4-FFF2-40B4-BE49-F238E27FC236}">
                <a16:creationId xmlns:a16="http://schemas.microsoft.com/office/drawing/2014/main" id="{BFEBD8DA-27F4-49A2-B3B1-796182832C9B}"/>
              </a:ext>
            </a:extLst>
          </p:cNvPr>
          <p:cNvSpPr/>
          <p:nvPr/>
        </p:nvSpPr>
        <p:spPr>
          <a:xfrm>
            <a:off x="4757119" y="3703072"/>
            <a:ext cx="774786" cy="70440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3" name="Oval 72">
            <a:extLst>
              <a:ext uri="{FF2B5EF4-FFF2-40B4-BE49-F238E27FC236}">
                <a16:creationId xmlns:a16="http://schemas.microsoft.com/office/drawing/2014/main" id="{37065847-8FA5-46AD-9B7F-B7660C11CF1C}"/>
              </a:ext>
            </a:extLst>
          </p:cNvPr>
          <p:cNvSpPr/>
          <p:nvPr/>
        </p:nvSpPr>
        <p:spPr>
          <a:xfrm>
            <a:off x="488923" y="2355792"/>
            <a:ext cx="774786" cy="70440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4" name="Oval 73">
            <a:extLst>
              <a:ext uri="{FF2B5EF4-FFF2-40B4-BE49-F238E27FC236}">
                <a16:creationId xmlns:a16="http://schemas.microsoft.com/office/drawing/2014/main" id="{F5A2DAFE-63D8-453C-96D2-E08FFD5E937E}"/>
              </a:ext>
            </a:extLst>
          </p:cNvPr>
          <p:cNvSpPr/>
          <p:nvPr/>
        </p:nvSpPr>
        <p:spPr>
          <a:xfrm>
            <a:off x="4228782" y="2370340"/>
            <a:ext cx="774786" cy="70440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80606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barn(inVertical)">
                                      <p:cBhvr>
                                        <p:cTn id="12" dur="5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barn(inVertical)">
                                      <p:cBhvr>
                                        <p:cTn id="17" dur="500"/>
                                        <p:tgtEl>
                                          <p:spTgt spid="7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barn(inVertical)">
                                      <p:cBhvr>
                                        <p:cTn id="22" dur="500"/>
                                        <p:tgtEl>
                                          <p:spTgt spid="7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barn(inVertical)">
                                      <p:cBhvr>
                                        <p:cTn id="27" dur="500"/>
                                        <p:tgtEl>
                                          <p:spTgt spid="7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barn(inVertical)">
                                      <p:cBhvr>
                                        <p:cTn id="3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0" grpId="0" animBg="1"/>
      <p:bldP spid="71" grpId="0" animBg="1"/>
      <p:bldP spid="72" grpId="0" animBg="1"/>
      <p:bldP spid="73" grpId="0" animBg="1"/>
      <p:bldP spid="7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70811F2-82AE-46F7-AB31-BE01963B5B34}"/>
              </a:ext>
            </a:extLst>
          </p:cNvPr>
          <p:cNvSpPr>
            <a:spLocks noGrp="1"/>
          </p:cNvSpPr>
          <p:nvPr>
            <p:ph type="title"/>
          </p:nvPr>
        </p:nvSpPr>
        <p:spPr>
          <a:xfrm>
            <a:off x="0" y="-31275"/>
            <a:ext cx="12035790" cy="880692"/>
          </a:xfrm>
        </p:spPr>
        <p:txBody>
          <a:bodyPr/>
          <a:lstStyle/>
          <a:p>
            <a:pPr algn="r"/>
            <a:r>
              <a:rPr lang="en-US" b="1">
                <a:solidFill>
                  <a:srgbClr val="00B0F0"/>
                </a:solidFill>
                <a:latin typeface="Arial Black" panose="020B0A04020102020204" pitchFamily="34" charset="0"/>
              </a:rPr>
              <a:t>Linked List</a:t>
            </a:r>
            <a:endParaRPr lang="en-US" dirty="0">
              <a:solidFill>
                <a:srgbClr val="00B0F0"/>
              </a:solidFill>
              <a:latin typeface="Arial Black" panose="020B0A04020102020204" pitchFamily="34" charset="0"/>
            </a:endParaRPr>
          </a:p>
        </p:txBody>
      </p:sp>
      <p:sp>
        <p:nvSpPr>
          <p:cNvPr id="4" name="TextBox 3">
            <a:extLst>
              <a:ext uri="{FF2B5EF4-FFF2-40B4-BE49-F238E27FC236}">
                <a16:creationId xmlns:a16="http://schemas.microsoft.com/office/drawing/2014/main" id="{978D8395-D618-4985-850E-346768AAFA2E}"/>
              </a:ext>
            </a:extLst>
          </p:cNvPr>
          <p:cNvSpPr txBox="1"/>
          <p:nvPr/>
        </p:nvSpPr>
        <p:spPr>
          <a:xfrm>
            <a:off x="90221" y="765930"/>
            <a:ext cx="780961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Calibri" panose="020F0502020204030204"/>
                <a:ea typeface="+mn-ea"/>
                <a:cs typeface="+mn-cs"/>
              </a:rPr>
              <a:t>4 macam struktur Linked List:</a:t>
            </a:r>
          </a:p>
        </p:txBody>
      </p:sp>
      <p:sp>
        <p:nvSpPr>
          <p:cNvPr id="7" name="TextBox 6">
            <a:extLst>
              <a:ext uri="{FF2B5EF4-FFF2-40B4-BE49-F238E27FC236}">
                <a16:creationId xmlns:a16="http://schemas.microsoft.com/office/drawing/2014/main" id="{C90736E9-018D-4670-95F0-968CCF171DDA}"/>
              </a:ext>
            </a:extLst>
          </p:cNvPr>
          <p:cNvSpPr txBox="1"/>
          <p:nvPr/>
        </p:nvSpPr>
        <p:spPr>
          <a:xfrm>
            <a:off x="89059" y="1565851"/>
            <a:ext cx="492707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alibri" panose="020F0502020204030204"/>
                <a:ea typeface="+mn-ea"/>
                <a:cs typeface="+mn-cs"/>
              </a:rPr>
              <a:t>2) Linear Doubly Linked List:</a:t>
            </a:r>
          </a:p>
        </p:txBody>
      </p:sp>
      <p:sp>
        <p:nvSpPr>
          <p:cNvPr id="8" name="TextBox 7">
            <a:extLst>
              <a:ext uri="{FF2B5EF4-FFF2-40B4-BE49-F238E27FC236}">
                <a16:creationId xmlns:a16="http://schemas.microsoft.com/office/drawing/2014/main" id="{311BE970-1A1A-415B-9198-3B1659C3E530}"/>
              </a:ext>
            </a:extLst>
          </p:cNvPr>
          <p:cNvSpPr txBox="1"/>
          <p:nvPr/>
        </p:nvSpPr>
        <p:spPr>
          <a:xfrm>
            <a:off x="4196466" y="1449639"/>
            <a:ext cx="63267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First</a:t>
            </a:r>
          </a:p>
        </p:txBody>
      </p:sp>
      <p:sp>
        <p:nvSpPr>
          <p:cNvPr id="9" name="TextBox 8">
            <a:extLst>
              <a:ext uri="{FF2B5EF4-FFF2-40B4-BE49-F238E27FC236}">
                <a16:creationId xmlns:a16="http://schemas.microsoft.com/office/drawing/2014/main" id="{5BC64CAF-91FC-48BF-BEB4-7CA532082EB1}"/>
              </a:ext>
            </a:extLst>
          </p:cNvPr>
          <p:cNvSpPr txBox="1"/>
          <p:nvPr/>
        </p:nvSpPr>
        <p:spPr>
          <a:xfrm>
            <a:off x="8859428" y="1431126"/>
            <a:ext cx="60016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Last</a:t>
            </a:r>
          </a:p>
        </p:txBody>
      </p:sp>
      <p:cxnSp>
        <p:nvCxnSpPr>
          <p:cNvPr id="10" name="Connector: Elbow 9">
            <a:extLst>
              <a:ext uri="{FF2B5EF4-FFF2-40B4-BE49-F238E27FC236}">
                <a16:creationId xmlns:a16="http://schemas.microsoft.com/office/drawing/2014/main" id="{E9AC46A3-0326-4588-B87A-24DCEBC5AD79}"/>
              </a:ext>
            </a:extLst>
          </p:cNvPr>
          <p:cNvCxnSpPr>
            <a:cxnSpLocks/>
          </p:cNvCxnSpPr>
          <p:nvPr/>
        </p:nvCxnSpPr>
        <p:spPr>
          <a:xfrm rot="16200000" flipH="1">
            <a:off x="4387749" y="1934095"/>
            <a:ext cx="436209" cy="211917"/>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627F1B-5EA3-42D0-9638-35C27702F4D8}"/>
              </a:ext>
            </a:extLst>
          </p:cNvPr>
          <p:cNvCxnSpPr>
            <a:cxnSpLocks/>
          </p:cNvCxnSpPr>
          <p:nvPr/>
        </p:nvCxnSpPr>
        <p:spPr>
          <a:xfrm flipV="1">
            <a:off x="9991489" y="2829156"/>
            <a:ext cx="359313" cy="265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7DCAC6F-C8A3-43D9-B62F-0A68898E5B6C}"/>
              </a:ext>
            </a:extLst>
          </p:cNvPr>
          <p:cNvSpPr txBox="1"/>
          <p:nvPr/>
        </p:nvSpPr>
        <p:spPr>
          <a:xfrm rot="16200000">
            <a:off x="4933946" y="1758794"/>
            <a:ext cx="55034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Info</a:t>
            </a:r>
          </a:p>
        </p:txBody>
      </p:sp>
      <p:sp>
        <p:nvSpPr>
          <p:cNvPr id="13" name="TextBox 12">
            <a:extLst>
              <a:ext uri="{FF2B5EF4-FFF2-40B4-BE49-F238E27FC236}">
                <a16:creationId xmlns:a16="http://schemas.microsoft.com/office/drawing/2014/main" id="{0F8B8CD4-735D-4DEB-AAAF-DD5097E38282}"/>
              </a:ext>
            </a:extLst>
          </p:cNvPr>
          <p:cNvSpPr txBox="1"/>
          <p:nvPr/>
        </p:nvSpPr>
        <p:spPr>
          <a:xfrm rot="16200000">
            <a:off x="4607242" y="1767501"/>
            <a:ext cx="54329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Left</a:t>
            </a:r>
          </a:p>
        </p:txBody>
      </p:sp>
      <p:sp>
        <p:nvSpPr>
          <p:cNvPr id="14" name="TextBox 13">
            <a:extLst>
              <a:ext uri="{FF2B5EF4-FFF2-40B4-BE49-F238E27FC236}">
                <a16:creationId xmlns:a16="http://schemas.microsoft.com/office/drawing/2014/main" id="{3E228A34-2031-4B36-8F1D-5F286724AAAE}"/>
              </a:ext>
            </a:extLst>
          </p:cNvPr>
          <p:cNvSpPr txBox="1"/>
          <p:nvPr/>
        </p:nvSpPr>
        <p:spPr>
          <a:xfrm>
            <a:off x="5021947" y="2574194"/>
            <a:ext cx="44275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(1)</a:t>
            </a:r>
          </a:p>
        </p:txBody>
      </p:sp>
      <p:sp>
        <p:nvSpPr>
          <p:cNvPr id="15" name="TextBox 14">
            <a:extLst>
              <a:ext uri="{FF2B5EF4-FFF2-40B4-BE49-F238E27FC236}">
                <a16:creationId xmlns:a16="http://schemas.microsoft.com/office/drawing/2014/main" id="{4691E932-F0E5-4A6B-AAC7-44949D441E91}"/>
              </a:ext>
            </a:extLst>
          </p:cNvPr>
          <p:cNvSpPr txBox="1"/>
          <p:nvPr/>
        </p:nvSpPr>
        <p:spPr>
          <a:xfrm>
            <a:off x="6534258" y="2574194"/>
            <a:ext cx="44275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(2)</a:t>
            </a:r>
          </a:p>
        </p:txBody>
      </p:sp>
      <p:sp>
        <p:nvSpPr>
          <p:cNvPr id="16" name="TextBox 15">
            <a:extLst>
              <a:ext uri="{FF2B5EF4-FFF2-40B4-BE49-F238E27FC236}">
                <a16:creationId xmlns:a16="http://schemas.microsoft.com/office/drawing/2014/main" id="{AF972DBA-3195-411B-99A2-8A9774018650}"/>
              </a:ext>
            </a:extLst>
          </p:cNvPr>
          <p:cNvSpPr txBox="1"/>
          <p:nvPr/>
        </p:nvSpPr>
        <p:spPr>
          <a:xfrm>
            <a:off x="8073841" y="2574194"/>
            <a:ext cx="44275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(3)</a:t>
            </a:r>
          </a:p>
        </p:txBody>
      </p:sp>
      <p:sp>
        <p:nvSpPr>
          <p:cNvPr id="17" name="TextBox 16">
            <a:extLst>
              <a:ext uri="{FF2B5EF4-FFF2-40B4-BE49-F238E27FC236}">
                <a16:creationId xmlns:a16="http://schemas.microsoft.com/office/drawing/2014/main" id="{CA9939B8-B056-4AE7-8191-AD5FCCE6BF60}"/>
              </a:ext>
            </a:extLst>
          </p:cNvPr>
          <p:cNvSpPr txBox="1"/>
          <p:nvPr/>
        </p:nvSpPr>
        <p:spPr>
          <a:xfrm>
            <a:off x="9611138" y="2574194"/>
            <a:ext cx="44275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(4)</a:t>
            </a:r>
          </a:p>
        </p:txBody>
      </p:sp>
      <p:sp>
        <p:nvSpPr>
          <p:cNvPr id="18" name="TextBox 17">
            <a:extLst>
              <a:ext uri="{FF2B5EF4-FFF2-40B4-BE49-F238E27FC236}">
                <a16:creationId xmlns:a16="http://schemas.microsoft.com/office/drawing/2014/main" id="{0685E053-CB82-4D18-B333-A993496A7564}"/>
              </a:ext>
            </a:extLst>
          </p:cNvPr>
          <p:cNvSpPr txBox="1"/>
          <p:nvPr/>
        </p:nvSpPr>
        <p:spPr>
          <a:xfrm>
            <a:off x="228770" y="4058324"/>
            <a:ext cx="7845072" cy="1938992"/>
          </a:xfrm>
          <a:prstGeom prst="rect">
            <a:avLst/>
          </a:prstGeom>
          <a:solidFill>
            <a:schemeClr val="bg2"/>
          </a:solid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Bahnschrift" panose="020B0502040204020203" pitchFamily="34" charset="0"/>
              </a:rPr>
              <a:t>Keterangan: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Bahnschrift" panose="020B0502040204020203" pitchFamily="34" charset="0"/>
              </a:rPr>
              <a:t>Setiap Simpul </a:t>
            </a:r>
            <a:r>
              <a:rPr kumimoji="0" lang="en-US" sz="2400" b="0" i="1" u="none" strike="noStrike" kern="1200" cap="none" spc="0" normalizeH="0" baseline="0" noProof="0">
                <a:ln>
                  <a:noFill/>
                </a:ln>
                <a:solidFill>
                  <a:prstClr val="black"/>
                </a:solidFill>
                <a:effectLst/>
                <a:uLnTx/>
                <a:uFillTx/>
                <a:latin typeface="Bahnschrift" panose="020B0502040204020203" pitchFamily="34" charset="0"/>
              </a:rPr>
              <a:t>(record</a:t>
            </a:r>
            <a:r>
              <a:rPr kumimoji="0" lang="en-US" sz="2400" b="0" i="0" u="none" strike="noStrike" kern="1200" cap="none" spc="0" normalizeH="0" baseline="0" noProof="0">
                <a:ln>
                  <a:noFill/>
                </a:ln>
                <a:solidFill>
                  <a:prstClr val="black"/>
                </a:solidFill>
                <a:effectLst/>
                <a:uLnTx/>
                <a:uFillTx/>
                <a:latin typeface="Bahnschrift" panose="020B0502040204020203" pitchFamily="34" charset="0"/>
              </a:rPr>
              <a:t>) memiliki dua pointer, pointer pertama (Left) menunjuk alamat simpul sebelumnya (previous node), sedang pointer kedua (Right) menunjuk alamat simpul berikutnya (</a:t>
            </a:r>
            <a:r>
              <a:rPr kumimoji="0" lang="en-US" sz="2400" b="0" i="1" u="none" strike="noStrike" kern="1200" cap="none" spc="0" normalizeH="0" baseline="0" noProof="0">
                <a:ln>
                  <a:noFill/>
                </a:ln>
                <a:solidFill>
                  <a:prstClr val="black"/>
                </a:solidFill>
                <a:effectLst/>
                <a:uLnTx/>
                <a:uFillTx/>
                <a:latin typeface="Bahnschrift" panose="020B0502040204020203" pitchFamily="34" charset="0"/>
              </a:rPr>
              <a:t>next node</a:t>
            </a:r>
            <a:r>
              <a:rPr kumimoji="0" lang="en-US" sz="2400" b="0" i="0" u="none" strike="noStrike" kern="1200" cap="none" spc="0" normalizeH="0" baseline="0" noProof="0">
                <a:ln>
                  <a:noFill/>
                </a:ln>
                <a:solidFill>
                  <a:prstClr val="black"/>
                </a:solidFill>
                <a:effectLst/>
                <a:uLnTx/>
                <a:uFillTx/>
                <a:latin typeface="Bahnschrift" panose="020B0502040204020203" pitchFamily="34" charset="0"/>
              </a:rPr>
              <a:t>).</a:t>
            </a:r>
          </a:p>
        </p:txBody>
      </p:sp>
      <p:graphicFrame>
        <p:nvGraphicFramePr>
          <p:cNvPr id="19" name="Table 16">
            <a:extLst>
              <a:ext uri="{FF2B5EF4-FFF2-40B4-BE49-F238E27FC236}">
                <a16:creationId xmlns:a16="http://schemas.microsoft.com/office/drawing/2014/main" id="{C025103E-2C13-4A8D-A8B4-E586DACFA5FD}"/>
              </a:ext>
            </a:extLst>
          </p:cNvPr>
          <p:cNvGraphicFramePr>
            <a:graphicFrameLocks noGrp="1"/>
          </p:cNvGraphicFramePr>
          <p:nvPr>
            <p:extLst>
              <p:ext uri="{D42A27DB-BD31-4B8C-83A1-F6EECF244321}">
                <p14:modId xmlns:p14="http://schemas.microsoft.com/office/powerpoint/2010/main" val="775382198"/>
              </p:ext>
            </p:extLst>
          </p:nvPr>
        </p:nvGraphicFramePr>
        <p:xfrm>
          <a:off x="4736150" y="2162476"/>
          <a:ext cx="923610" cy="370840"/>
        </p:xfrm>
        <a:graphic>
          <a:graphicData uri="http://schemas.openxmlformats.org/drawingml/2006/table">
            <a:tbl>
              <a:tblPr firstRow="1" bandRow="1">
                <a:tableStyleId>{5C22544A-7EE6-4342-B048-85BDC9FD1C3A}</a:tableStyleId>
              </a:tblPr>
              <a:tblGrid>
                <a:gridCol w="244683">
                  <a:extLst>
                    <a:ext uri="{9D8B030D-6E8A-4147-A177-3AD203B41FA5}">
                      <a16:colId xmlns:a16="http://schemas.microsoft.com/office/drawing/2014/main" val="1261546045"/>
                    </a:ext>
                  </a:extLst>
                </a:gridCol>
                <a:gridCol w="470647">
                  <a:extLst>
                    <a:ext uri="{9D8B030D-6E8A-4147-A177-3AD203B41FA5}">
                      <a16:colId xmlns:a16="http://schemas.microsoft.com/office/drawing/2014/main" val="2339181833"/>
                    </a:ext>
                  </a:extLst>
                </a:gridCol>
                <a:gridCol w="208280">
                  <a:extLst>
                    <a:ext uri="{9D8B030D-6E8A-4147-A177-3AD203B41FA5}">
                      <a16:colId xmlns:a16="http://schemas.microsoft.com/office/drawing/2014/main" val="3176364475"/>
                    </a:ext>
                  </a:extLst>
                </a:gridCol>
              </a:tblGrid>
              <a:tr h="370840">
                <a:tc>
                  <a:txBody>
                    <a:bodyPr/>
                    <a:lstStyle/>
                    <a:p>
                      <a:pPr algn="ctr"/>
                      <a:endParaRPr lang="en-US"/>
                    </a:p>
                  </a:txBody>
                  <a:tcPr>
                    <a:solidFill>
                      <a:srgbClr val="92D050"/>
                    </a:solidFill>
                  </a:tcPr>
                </a:tc>
                <a:tc>
                  <a:txBody>
                    <a:bodyPr/>
                    <a:lstStyle/>
                    <a:p>
                      <a:pPr algn="ctr"/>
                      <a:r>
                        <a:rPr lang="en-US"/>
                        <a:t>59</a:t>
                      </a:r>
                    </a:p>
                  </a:txBody>
                  <a:tcPr>
                    <a:solidFill>
                      <a:srgbClr val="92D050"/>
                    </a:solidFill>
                  </a:tcPr>
                </a:tc>
                <a:tc>
                  <a:txBody>
                    <a:bodyPr/>
                    <a:lstStyle/>
                    <a:p>
                      <a:pPr algn="ctr"/>
                      <a:endParaRPr lang="en-US"/>
                    </a:p>
                  </a:txBody>
                  <a:tcPr>
                    <a:solidFill>
                      <a:srgbClr val="92D050"/>
                    </a:solidFill>
                  </a:tcPr>
                </a:tc>
                <a:extLst>
                  <a:ext uri="{0D108BD9-81ED-4DB2-BD59-A6C34878D82A}">
                    <a16:rowId xmlns:a16="http://schemas.microsoft.com/office/drawing/2014/main" val="1653193910"/>
                  </a:ext>
                </a:extLst>
              </a:tr>
            </a:tbl>
          </a:graphicData>
        </a:graphic>
      </p:graphicFrame>
      <p:graphicFrame>
        <p:nvGraphicFramePr>
          <p:cNvPr id="20" name="Table 19">
            <a:extLst>
              <a:ext uri="{FF2B5EF4-FFF2-40B4-BE49-F238E27FC236}">
                <a16:creationId xmlns:a16="http://schemas.microsoft.com/office/drawing/2014/main" id="{503CBDA4-E684-414E-B212-0FA7F92B3BB4}"/>
              </a:ext>
            </a:extLst>
          </p:cNvPr>
          <p:cNvGraphicFramePr>
            <a:graphicFrameLocks noGrp="1"/>
          </p:cNvGraphicFramePr>
          <p:nvPr>
            <p:extLst>
              <p:ext uri="{D42A27DB-BD31-4B8C-83A1-F6EECF244321}">
                <p14:modId xmlns:p14="http://schemas.microsoft.com/office/powerpoint/2010/main" val="2441185929"/>
              </p:ext>
            </p:extLst>
          </p:nvPr>
        </p:nvGraphicFramePr>
        <p:xfrm>
          <a:off x="6254954" y="2162476"/>
          <a:ext cx="923610" cy="370840"/>
        </p:xfrm>
        <a:graphic>
          <a:graphicData uri="http://schemas.openxmlformats.org/drawingml/2006/table">
            <a:tbl>
              <a:tblPr firstRow="1" bandRow="1">
                <a:tableStyleId>{5C22544A-7EE6-4342-B048-85BDC9FD1C3A}</a:tableStyleId>
              </a:tblPr>
              <a:tblGrid>
                <a:gridCol w="244683">
                  <a:extLst>
                    <a:ext uri="{9D8B030D-6E8A-4147-A177-3AD203B41FA5}">
                      <a16:colId xmlns:a16="http://schemas.microsoft.com/office/drawing/2014/main" val="1261546045"/>
                    </a:ext>
                  </a:extLst>
                </a:gridCol>
                <a:gridCol w="470647">
                  <a:extLst>
                    <a:ext uri="{9D8B030D-6E8A-4147-A177-3AD203B41FA5}">
                      <a16:colId xmlns:a16="http://schemas.microsoft.com/office/drawing/2014/main" val="2339181833"/>
                    </a:ext>
                  </a:extLst>
                </a:gridCol>
                <a:gridCol w="208280">
                  <a:extLst>
                    <a:ext uri="{9D8B030D-6E8A-4147-A177-3AD203B41FA5}">
                      <a16:colId xmlns:a16="http://schemas.microsoft.com/office/drawing/2014/main" val="3176364475"/>
                    </a:ext>
                  </a:extLst>
                </a:gridCol>
              </a:tblGrid>
              <a:tr h="370840">
                <a:tc>
                  <a:txBody>
                    <a:bodyPr/>
                    <a:lstStyle/>
                    <a:p>
                      <a:pPr algn="ctr"/>
                      <a:endParaRPr lang="en-US"/>
                    </a:p>
                  </a:txBody>
                  <a:tcPr>
                    <a:solidFill>
                      <a:srgbClr val="92D050"/>
                    </a:solidFill>
                  </a:tcPr>
                </a:tc>
                <a:tc>
                  <a:txBody>
                    <a:bodyPr/>
                    <a:lstStyle/>
                    <a:p>
                      <a:pPr algn="ctr"/>
                      <a:r>
                        <a:rPr lang="en-US"/>
                        <a:t>23</a:t>
                      </a:r>
                    </a:p>
                  </a:txBody>
                  <a:tcPr>
                    <a:solidFill>
                      <a:srgbClr val="92D050"/>
                    </a:solidFill>
                  </a:tcPr>
                </a:tc>
                <a:tc>
                  <a:txBody>
                    <a:bodyPr/>
                    <a:lstStyle/>
                    <a:p>
                      <a:pPr algn="ctr"/>
                      <a:endParaRPr lang="en-US"/>
                    </a:p>
                  </a:txBody>
                  <a:tcPr>
                    <a:solidFill>
                      <a:srgbClr val="92D050"/>
                    </a:solidFill>
                  </a:tcPr>
                </a:tc>
                <a:extLst>
                  <a:ext uri="{0D108BD9-81ED-4DB2-BD59-A6C34878D82A}">
                    <a16:rowId xmlns:a16="http://schemas.microsoft.com/office/drawing/2014/main" val="1653193910"/>
                  </a:ext>
                </a:extLst>
              </a:tr>
            </a:tbl>
          </a:graphicData>
        </a:graphic>
      </p:graphicFrame>
      <p:graphicFrame>
        <p:nvGraphicFramePr>
          <p:cNvPr id="21" name="Table 20">
            <a:extLst>
              <a:ext uri="{FF2B5EF4-FFF2-40B4-BE49-F238E27FC236}">
                <a16:creationId xmlns:a16="http://schemas.microsoft.com/office/drawing/2014/main" id="{8D82BFF4-DCA6-44D9-863F-B7205AE32D85}"/>
              </a:ext>
            </a:extLst>
          </p:cNvPr>
          <p:cNvGraphicFramePr>
            <a:graphicFrameLocks noGrp="1"/>
          </p:cNvGraphicFramePr>
          <p:nvPr>
            <p:extLst>
              <p:ext uri="{D42A27DB-BD31-4B8C-83A1-F6EECF244321}">
                <p14:modId xmlns:p14="http://schemas.microsoft.com/office/powerpoint/2010/main" val="3096548444"/>
              </p:ext>
            </p:extLst>
          </p:nvPr>
        </p:nvGraphicFramePr>
        <p:xfrm>
          <a:off x="7822356" y="2162476"/>
          <a:ext cx="923610" cy="370840"/>
        </p:xfrm>
        <a:graphic>
          <a:graphicData uri="http://schemas.openxmlformats.org/drawingml/2006/table">
            <a:tbl>
              <a:tblPr firstRow="1" bandRow="1">
                <a:tableStyleId>{5C22544A-7EE6-4342-B048-85BDC9FD1C3A}</a:tableStyleId>
              </a:tblPr>
              <a:tblGrid>
                <a:gridCol w="244683">
                  <a:extLst>
                    <a:ext uri="{9D8B030D-6E8A-4147-A177-3AD203B41FA5}">
                      <a16:colId xmlns:a16="http://schemas.microsoft.com/office/drawing/2014/main" val="1261546045"/>
                    </a:ext>
                  </a:extLst>
                </a:gridCol>
                <a:gridCol w="470647">
                  <a:extLst>
                    <a:ext uri="{9D8B030D-6E8A-4147-A177-3AD203B41FA5}">
                      <a16:colId xmlns:a16="http://schemas.microsoft.com/office/drawing/2014/main" val="2339181833"/>
                    </a:ext>
                  </a:extLst>
                </a:gridCol>
                <a:gridCol w="208280">
                  <a:extLst>
                    <a:ext uri="{9D8B030D-6E8A-4147-A177-3AD203B41FA5}">
                      <a16:colId xmlns:a16="http://schemas.microsoft.com/office/drawing/2014/main" val="3176364475"/>
                    </a:ext>
                  </a:extLst>
                </a:gridCol>
              </a:tblGrid>
              <a:tr h="370840">
                <a:tc>
                  <a:txBody>
                    <a:bodyPr/>
                    <a:lstStyle/>
                    <a:p>
                      <a:pPr algn="ctr"/>
                      <a:endParaRPr lang="en-US"/>
                    </a:p>
                  </a:txBody>
                  <a:tcPr>
                    <a:solidFill>
                      <a:srgbClr val="92D050"/>
                    </a:solidFill>
                  </a:tcPr>
                </a:tc>
                <a:tc>
                  <a:txBody>
                    <a:bodyPr/>
                    <a:lstStyle/>
                    <a:p>
                      <a:pPr algn="ctr"/>
                      <a:r>
                        <a:rPr lang="en-US"/>
                        <a:t>84</a:t>
                      </a:r>
                    </a:p>
                  </a:txBody>
                  <a:tcPr>
                    <a:solidFill>
                      <a:srgbClr val="92D050"/>
                    </a:solidFill>
                  </a:tcPr>
                </a:tc>
                <a:tc>
                  <a:txBody>
                    <a:bodyPr/>
                    <a:lstStyle/>
                    <a:p>
                      <a:pPr algn="ctr"/>
                      <a:endParaRPr lang="en-US"/>
                    </a:p>
                  </a:txBody>
                  <a:tcPr>
                    <a:solidFill>
                      <a:srgbClr val="92D050"/>
                    </a:solidFill>
                  </a:tcPr>
                </a:tc>
                <a:extLst>
                  <a:ext uri="{0D108BD9-81ED-4DB2-BD59-A6C34878D82A}">
                    <a16:rowId xmlns:a16="http://schemas.microsoft.com/office/drawing/2014/main" val="1653193910"/>
                  </a:ext>
                </a:extLst>
              </a:tr>
            </a:tbl>
          </a:graphicData>
        </a:graphic>
      </p:graphicFrame>
      <p:graphicFrame>
        <p:nvGraphicFramePr>
          <p:cNvPr id="22" name="Table 21">
            <a:extLst>
              <a:ext uri="{FF2B5EF4-FFF2-40B4-BE49-F238E27FC236}">
                <a16:creationId xmlns:a16="http://schemas.microsoft.com/office/drawing/2014/main" id="{A9BBAFAA-6076-4488-A3E1-7066AEAD5D0C}"/>
              </a:ext>
            </a:extLst>
          </p:cNvPr>
          <p:cNvGraphicFramePr>
            <a:graphicFrameLocks noGrp="1"/>
          </p:cNvGraphicFramePr>
          <p:nvPr>
            <p:extLst>
              <p:ext uri="{D42A27DB-BD31-4B8C-83A1-F6EECF244321}">
                <p14:modId xmlns:p14="http://schemas.microsoft.com/office/powerpoint/2010/main" val="29974484"/>
              </p:ext>
            </p:extLst>
          </p:nvPr>
        </p:nvGraphicFramePr>
        <p:xfrm>
          <a:off x="9352728" y="2162476"/>
          <a:ext cx="923610" cy="370840"/>
        </p:xfrm>
        <a:graphic>
          <a:graphicData uri="http://schemas.openxmlformats.org/drawingml/2006/table">
            <a:tbl>
              <a:tblPr firstRow="1" bandRow="1">
                <a:tableStyleId>{5C22544A-7EE6-4342-B048-85BDC9FD1C3A}</a:tableStyleId>
              </a:tblPr>
              <a:tblGrid>
                <a:gridCol w="244683">
                  <a:extLst>
                    <a:ext uri="{9D8B030D-6E8A-4147-A177-3AD203B41FA5}">
                      <a16:colId xmlns:a16="http://schemas.microsoft.com/office/drawing/2014/main" val="1261546045"/>
                    </a:ext>
                  </a:extLst>
                </a:gridCol>
                <a:gridCol w="470647">
                  <a:extLst>
                    <a:ext uri="{9D8B030D-6E8A-4147-A177-3AD203B41FA5}">
                      <a16:colId xmlns:a16="http://schemas.microsoft.com/office/drawing/2014/main" val="2339181833"/>
                    </a:ext>
                  </a:extLst>
                </a:gridCol>
                <a:gridCol w="208280">
                  <a:extLst>
                    <a:ext uri="{9D8B030D-6E8A-4147-A177-3AD203B41FA5}">
                      <a16:colId xmlns:a16="http://schemas.microsoft.com/office/drawing/2014/main" val="3176364475"/>
                    </a:ext>
                  </a:extLst>
                </a:gridCol>
              </a:tblGrid>
              <a:tr h="370840">
                <a:tc>
                  <a:txBody>
                    <a:bodyPr/>
                    <a:lstStyle/>
                    <a:p>
                      <a:pPr algn="ctr"/>
                      <a:endParaRPr lang="en-US"/>
                    </a:p>
                  </a:txBody>
                  <a:tcPr>
                    <a:solidFill>
                      <a:srgbClr val="92D050"/>
                    </a:solidFill>
                  </a:tcPr>
                </a:tc>
                <a:tc>
                  <a:txBody>
                    <a:bodyPr/>
                    <a:lstStyle/>
                    <a:p>
                      <a:pPr algn="ctr"/>
                      <a:r>
                        <a:rPr lang="en-US"/>
                        <a:t>10</a:t>
                      </a:r>
                    </a:p>
                  </a:txBody>
                  <a:tcPr>
                    <a:solidFill>
                      <a:srgbClr val="92D050"/>
                    </a:solidFill>
                  </a:tcPr>
                </a:tc>
                <a:tc>
                  <a:txBody>
                    <a:bodyPr/>
                    <a:lstStyle/>
                    <a:p>
                      <a:pPr algn="ctr"/>
                      <a:endParaRPr lang="en-US"/>
                    </a:p>
                  </a:txBody>
                  <a:tcPr>
                    <a:solidFill>
                      <a:srgbClr val="92D050"/>
                    </a:solidFill>
                  </a:tcPr>
                </a:tc>
                <a:extLst>
                  <a:ext uri="{0D108BD9-81ED-4DB2-BD59-A6C34878D82A}">
                    <a16:rowId xmlns:a16="http://schemas.microsoft.com/office/drawing/2014/main" val="1653193910"/>
                  </a:ext>
                </a:extLst>
              </a:tr>
            </a:tbl>
          </a:graphicData>
        </a:graphic>
      </p:graphicFrame>
      <p:cxnSp>
        <p:nvCxnSpPr>
          <p:cNvPr id="23" name="Straight Arrow Connector 22">
            <a:extLst>
              <a:ext uri="{FF2B5EF4-FFF2-40B4-BE49-F238E27FC236}">
                <a16:creationId xmlns:a16="http://schemas.microsoft.com/office/drawing/2014/main" id="{D0F5B4B4-A58C-4350-B332-0457F0E727D9}"/>
              </a:ext>
            </a:extLst>
          </p:cNvPr>
          <p:cNvCxnSpPr>
            <a:cxnSpLocks/>
          </p:cNvCxnSpPr>
          <p:nvPr/>
        </p:nvCxnSpPr>
        <p:spPr>
          <a:xfrm>
            <a:off x="5576545" y="2407737"/>
            <a:ext cx="669122" cy="73"/>
          </a:xfrm>
          <a:prstGeom prst="straightConnector1">
            <a:avLst/>
          </a:prstGeom>
          <a:ln w="2540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5A7CF48-5FF0-46E2-A5D8-BC9637643DA9}"/>
              </a:ext>
            </a:extLst>
          </p:cNvPr>
          <p:cNvCxnSpPr/>
          <p:nvPr/>
        </p:nvCxnSpPr>
        <p:spPr>
          <a:xfrm>
            <a:off x="7128049" y="2416444"/>
            <a:ext cx="669122" cy="73"/>
          </a:xfrm>
          <a:prstGeom prst="straightConnector1">
            <a:avLst/>
          </a:prstGeom>
          <a:ln w="2540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2CB1B0B-4284-41B4-AD28-00CC908D2C7E}"/>
              </a:ext>
            </a:extLst>
          </p:cNvPr>
          <p:cNvCxnSpPr/>
          <p:nvPr/>
        </p:nvCxnSpPr>
        <p:spPr>
          <a:xfrm>
            <a:off x="8666483" y="2412088"/>
            <a:ext cx="669122" cy="73"/>
          </a:xfrm>
          <a:prstGeom prst="straightConnector1">
            <a:avLst/>
          </a:prstGeom>
          <a:ln w="2540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6522412-3926-4794-AFFC-5C1E5A8DE298}"/>
              </a:ext>
            </a:extLst>
          </p:cNvPr>
          <p:cNvCxnSpPr>
            <a:cxnSpLocks/>
          </p:cNvCxnSpPr>
          <p:nvPr/>
        </p:nvCxnSpPr>
        <p:spPr>
          <a:xfrm flipH="1">
            <a:off x="8736756" y="2259690"/>
            <a:ext cx="727185" cy="0"/>
          </a:xfrm>
          <a:prstGeom prst="straightConnector1">
            <a:avLst/>
          </a:prstGeom>
          <a:ln w="25400">
            <a:solidFill>
              <a:srgbClr val="FF000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CDA754D-91BA-4FEB-9576-966F6A499B8A}"/>
              </a:ext>
            </a:extLst>
          </p:cNvPr>
          <p:cNvCxnSpPr>
            <a:cxnSpLocks/>
          </p:cNvCxnSpPr>
          <p:nvPr/>
        </p:nvCxnSpPr>
        <p:spPr>
          <a:xfrm flipH="1">
            <a:off x="7172648" y="2267712"/>
            <a:ext cx="727185" cy="0"/>
          </a:xfrm>
          <a:prstGeom prst="straightConnector1">
            <a:avLst/>
          </a:prstGeom>
          <a:ln w="25400">
            <a:solidFill>
              <a:srgbClr val="FF000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0DFAB1-3F1A-4DB6-9362-2E2763F352C1}"/>
              </a:ext>
            </a:extLst>
          </p:cNvPr>
          <p:cNvCxnSpPr>
            <a:cxnSpLocks/>
          </p:cNvCxnSpPr>
          <p:nvPr/>
        </p:nvCxnSpPr>
        <p:spPr>
          <a:xfrm flipH="1">
            <a:off x="5656670" y="2259692"/>
            <a:ext cx="727185" cy="0"/>
          </a:xfrm>
          <a:prstGeom prst="straightConnector1">
            <a:avLst/>
          </a:prstGeom>
          <a:ln w="25400">
            <a:solidFill>
              <a:srgbClr val="FF000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DE66FB8-FB8D-4F6B-996D-7E97AC2C975A}"/>
              </a:ext>
            </a:extLst>
          </p:cNvPr>
          <p:cNvCxnSpPr>
            <a:cxnSpLocks/>
          </p:cNvCxnSpPr>
          <p:nvPr/>
        </p:nvCxnSpPr>
        <p:spPr>
          <a:xfrm>
            <a:off x="10169862" y="2391690"/>
            <a:ext cx="0" cy="448571"/>
          </a:xfrm>
          <a:prstGeom prst="straightConnector1">
            <a:avLst/>
          </a:prstGeom>
          <a:ln w="2540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31388B3-781A-4BE4-A219-5748A55B4D07}"/>
              </a:ext>
            </a:extLst>
          </p:cNvPr>
          <p:cNvSpPr txBox="1"/>
          <p:nvPr/>
        </p:nvSpPr>
        <p:spPr>
          <a:xfrm rot="16200000">
            <a:off x="5242586" y="1711355"/>
            <a:ext cx="6682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Right</a:t>
            </a:r>
          </a:p>
        </p:txBody>
      </p:sp>
      <p:cxnSp>
        <p:nvCxnSpPr>
          <p:cNvPr id="31" name="Connector: Elbow 30">
            <a:extLst>
              <a:ext uri="{FF2B5EF4-FFF2-40B4-BE49-F238E27FC236}">
                <a16:creationId xmlns:a16="http://schemas.microsoft.com/office/drawing/2014/main" id="{F22FA384-267A-4A05-9641-F3B45E58065B}"/>
              </a:ext>
            </a:extLst>
          </p:cNvPr>
          <p:cNvCxnSpPr>
            <a:cxnSpLocks/>
          </p:cNvCxnSpPr>
          <p:nvPr/>
        </p:nvCxnSpPr>
        <p:spPr>
          <a:xfrm rot="16200000" flipH="1">
            <a:off x="9047977" y="1877949"/>
            <a:ext cx="436209" cy="211917"/>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A57E4EF-1535-4081-8A54-4063CB5EF2E7}"/>
              </a:ext>
            </a:extLst>
          </p:cNvPr>
          <p:cNvSpPr txBox="1"/>
          <p:nvPr/>
        </p:nvSpPr>
        <p:spPr>
          <a:xfrm>
            <a:off x="10305053" y="2680808"/>
            <a:ext cx="60305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Null</a:t>
            </a:r>
          </a:p>
        </p:txBody>
      </p:sp>
    </p:spTree>
    <p:extLst>
      <p:ext uri="{BB962C8B-B14F-4D97-AF65-F5344CB8AC3E}">
        <p14:creationId xmlns:p14="http://schemas.microsoft.com/office/powerpoint/2010/main" val="1802806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4196</TotalTime>
  <Words>2128</Words>
  <Application>Microsoft Office PowerPoint</Application>
  <PresentationFormat>Widescreen</PresentationFormat>
  <Paragraphs>367</Paragraphs>
  <Slides>28</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28</vt:i4>
      </vt:variant>
    </vt:vector>
  </HeadingPairs>
  <TitlesOfParts>
    <vt:vector size="44" baseType="lpstr">
      <vt:lpstr>Arial</vt:lpstr>
      <vt:lpstr>Arial Black</vt:lpstr>
      <vt:lpstr>Bahnschrift</vt:lpstr>
      <vt:lpstr>Bahnschrift Light SemiCondensed</vt:lpstr>
      <vt:lpstr>Bauhaus 93</vt:lpstr>
      <vt:lpstr>Calibri</vt:lpstr>
      <vt:lpstr>Calibri Light</vt:lpstr>
      <vt:lpstr>Cambria</vt:lpstr>
      <vt:lpstr>Corbel</vt:lpstr>
      <vt:lpstr>Courier New</vt:lpstr>
      <vt:lpstr>Montserrat</vt:lpstr>
      <vt:lpstr>Stencil</vt:lpstr>
      <vt:lpstr>Tahoma</vt:lpstr>
      <vt:lpstr>Verdana</vt:lpstr>
      <vt:lpstr>Wingdings</vt:lpstr>
      <vt:lpstr>Office Theme</vt:lpstr>
      <vt:lpstr>STRUKTUR DATA &amp; ALGORITMA   SESI 6 – LINKED LIST</vt:lpstr>
      <vt:lpstr>Linked List</vt:lpstr>
      <vt:lpstr>Linked List</vt:lpstr>
      <vt:lpstr>Linked List</vt:lpstr>
      <vt:lpstr>Linked List</vt:lpstr>
      <vt:lpstr>Linked List</vt:lpstr>
      <vt:lpstr>Linked List</vt:lpstr>
      <vt:lpstr>PowerPoint Presentation</vt:lpstr>
      <vt:lpstr>Linked List</vt:lpstr>
      <vt:lpstr>Linked List</vt:lpstr>
      <vt:lpstr>Linked List</vt:lpstr>
      <vt:lpstr>Linked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Statistik Ekonomi &amp; Bisnis II Program Studi Manajemen  Sesi 1 – Ruang Lingkup Statistik Inferensial</dc:title>
  <dc:creator>rizky kinoy</dc:creator>
  <cp:lastModifiedBy>Saminista</cp:lastModifiedBy>
  <cp:revision>108</cp:revision>
  <dcterms:created xsi:type="dcterms:W3CDTF">2021-09-06T16:17:13Z</dcterms:created>
  <dcterms:modified xsi:type="dcterms:W3CDTF">2022-04-26T00:43:42Z</dcterms:modified>
</cp:coreProperties>
</file>