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5" r:id="rId2"/>
    <p:sldId id="276" r:id="rId3"/>
    <p:sldId id="258" r:id="rId4"/>
    <p:sldId id="267" r:id="rId5"/>
    <p:sldId id="268" r:id="rId6"/>
    <p:sldId id="259" r:id="rId7"/>
    <p:sldId id="270" r:id="rId8"/>
    <p:sldId id="271" r:id="rId9"/>
    <p:sldId id="269" r:id="rId10"/>
    <p:sldId id="260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7A"/>
    <a:srgbClr val="154B7C"/>
    <a:srgbClr val="386690"/>
    <a:srgbClr val="104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351FE5DF-6B9B-4D89-8CBA-035C8702DEE3}"/>
              </a:ext>
            </a:extLst>
          </p:cNvPr>
          <p:cNvGrpSpPr/>
          <p:nvPr userDrawn="1"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DC90C8FD-AC33-4C78-A0F1-6AD5C484B3DE}"/>
                </a:ext>
              </a:extLst>
            </p:cNvPr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5CF39DA-819F-4069-A94F-3CF0019BE63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E00AC974-46FD-4D54-819D-5CBF77EDF1BC}"/>
                </a:ext>
              </a:extLst>
            </p:cNvPr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2EACEB64-BE9C-4EB8-AD74-A7424F2A6F2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9BBD23-C8C2-4DD1-A08D-205BB3C574E7}"/>
                </a:ext>
              </a:extLst>
            </p:cNvPr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C947E68A-3D47-483B-8F11-83D2CD6B441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24F135-FD47-4048-B2BF-AD08D996E293}"/>
              </a:ext>
            </a:extLst>
          </p:cNvPr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8B9097-264B-4C4B-8351-3383881074DC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B171DA-6E47-4CE2-B319-5808328CF3E9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4873E0E2-2107-46D2-B3F7-2F6E898BA019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1EEAD506-C50B-49A6-A30C-3671C58407D6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1A3F8EE-20A7-4000-B41E-5F150B669B2D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566A261-1A61-4663-B0D5-55BD28C4CF56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B121C08-A531-4ACD-8074-33AE3A8DE1F4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CD9DF2A-F0C4-4A2E-9958-3962411ED4FE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A2067F2-C626-4D75-AD3F-A0B181593C14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4B798E8-1A7B-4D75-8A48-A1361073476E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5" name="Picture 21">
            <a:extLst>
              <a:ext uri="{FF2B5EF4-FFF2-40B4-BE49-F238E27FC236}">
                <a16:creationId xmlns:a16="http://schemas.microsoft.com/office/drawing/2014/main" id="{0CD1C7F2-3D06-457A-9834-1D5B2AA90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41724-AF49-42BE-89A6-DA1BB0203658}"/>
              </a:ext>
            </a:extLst>
          </p:cNvPr>
          <p:cNvGrpSpPr/>
          <p:nvPr userDrawn="1"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3B4092-3FEB-4604-A56F-D9B3935D535F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E2BB9E2-A1D0-46AE-9F00-75DB58319591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1682E3C-3319-4B50-8861-6C5BF71E250C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F5811206-2AB8-4C9D-B0EB-005A9C748728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E33770F-4C97-4C6F-B04D-54A009ACEDF8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2AE2611E-ACDB-43B0-AF31-E435CCA47A1A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AD0F4A1A-99E5-42CE-BB27-13E559A043C2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3E772D24-E1B1-4B2D-A127-C43BCBFAB336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03D2C4-3DF6-4E39-AE7F-8FDF345B3612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4F93BC8-AABD-43E8-B3D5-094E723ABCD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>
            <a:extLst>
              <a:ext uri="{FF2B5EF4-FFF2-40B4-BE49-F238E27FC236}">
                <a16:creationId xmlns:a16="http://schemas.microsoft.com/office/drawing/2014/main" id="{B7F54206-3509-4BF5-8C35-18CC256EC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A8B726-48DA-481E-B53E-82878BC83C0F}"/>
              </a:ext>
            </a:extLst>
          </p:cNvPr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6E9CD7-F63F-4C46-BF3D-D541E1CEEA74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42DB3B-7043-4D99-B2F9-AA1926F59D3C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236D471-5D77-4922-9C85-8328B23EC246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1A5157A-D4DD-4966-9B80-9C785A6A34C6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F7CB726-B869-494C-BD29-816BEFF3192D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15DD6393-EAF2-427D-833A-669D86042CD2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A46567F4-8BBF-41AB-9829-3AED38977492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83511B77-78F9-45E4-8FC9-E60712F93004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033C329-F00A-440B-94F2-86737A54A384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68B012-055A-49FA-A2FB-B7EB08FF084B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>
            <a:extLst>
              <a:ext uri="{FF2B5EF4-FFF2-40B4-BE49-F238E27FC236}">
                <a16:creationId xmlns:a16="http://schemas.microsoft.com/office/drawing/2014/main" id="{358C5560-A7B5-4B6A-B5CF-42663E5E8E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56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494E78-95CB-4FE9-8824-F44CFB4FE766}"/>
              </a:ext>
            </a:extLst>
          </p:cNvPr>
          <p:cNvGrpSpPr/>
          <p:nvPr userDrawn="1"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FC3AF9-70EF-4D03-9052-B8D1DBD62E22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2C2671-E1E9-4B5A-9DA4-1A5170DADEF7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815A41D4-9D1D-4F36-B296-56ED672BE754}"/>
                </a:ext>
              </a:extLst>
            </p:cNvPr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733916F1-896F-4FF1-87BE-5B74D4ADDB6D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E77FDEB-1D5F-4B1E-BE93-F894B207A9CE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C2B6BD47-C421-4DBC-B434-5A33791E8806}"/>
                </a:ext>
              </a:extLst>
            </p:cNvPr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E95B12F7-8380-4196-89E2-F10BDD603F16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0C59F283-9251-4BCE-98A9-B3E63C7DD7DF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466D4B8-D951-48E6-86FC-B6F7126E9E2B}"/>
                </a:ext>
              </a:extLst>
            </p:cNvPr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AA4A470-7158-4A14-A484-11C4DDE8AF2E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>
            <a:extLst>
              <a:ext uri="{FF2B5EF4-FFF2-40B4-BE49-F238E27FC236}">
                <a16:creationId xmlns:a16="http://schemas.microsoft.com/office/drawing/2014/main" id="{339EE5A0-27F7-4904-A899-53689EFB77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3010DC-64D5-476F-9AC1-A54E40C14D45}"/>
              </a:ext>
            </a:extLst>
          </p:cNvPr>
          <p:cNvGrpSpPr/>
          <p:nvPr userDrawn="1"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DDDBCE-B854-4B6A-B9C8-05F24B74441A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75E5719E-FD79-4243-AA2C-1E85DDE57F57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64CA18F-E213-490B-99B7-20CF4AB9B7B6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3E83F04-00C6-4A13-AC16-FD3D89B3B0D1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1C4D5A5B-8F7B-4474-9794-39661BDE072F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1F031E83-9856-4AED-AC86-558EDC29E572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9BA10D50-B62B-41E7-954F-EC2F399B0792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FECC8D1-F49D-4A73-A5E5-664B37256CE2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C7CFE5C-0A1D-4338-9121-9D481BB600C9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>
            <a:extLst>
              <a:ext uri="{FF2B5EF4-FFF2-40B4-BE49-F238E27FC236}">
                <a16:creationId xmlns:a16="http://schemas.microsoft.com/office/drawing/2014/main" id="{532EE794-340F-471C-BEAF-2C88799410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A830C9-067F-44E9-A76D-AC0C1A582CC2}"/>
              </a:ext>
            </a:extLst>
          </p:cNvPr>
          <p:cNvGrpSpPr/>
          <p:nvPr userDrawn="1"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DDB76D7-E3BB-43E1-97D4-CEAF82E6B45C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7A0A5DF8-7898-42A3-B27C-3DF866F6B5DB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68821A-C47C-4AF2-84D6-CA217E20AB74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779824F0-424E-4063-AA59-896C2EF03919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84BB20D0-25FA-412B-AE99-27F0F43E539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ED65450-F515-4C53-9165-D40C594B65FF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3FE345D-D7EA-4716-B1B6-24A99CEDBB05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DDD0C1-19C7-4306-BDAC-D7C95370B3B9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9" name="Picture 21">
            <a:extLst>
              <a:ext uri="{FF2B5EF4-FFF2-40B4-BE49-F238E27FC236}">
                <a16:creationId xmlns:a16="http://schemas.microsoft.com/office/drawing/2014/main" id="{77F02A4C-E77F-4C5D-B88C-305100627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2AA65-4BF8-48C9-89C3-6655BE864CB7}"/>
              </a:ext>
            </a:extLst>
          </p:cNvPr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B413ED-71EF-4259-AEB1-963BC7C91996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149D2A-BE38-41AB-A707-E8B5A9F77DE0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81CD32D9-3D21-4215-AC53-1D607BB7989A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F55765D5-2096-4EE5-BE52-0F940B146672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D0BC4DA-9757-4E84-BE73-CA4C79ADE33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20696A08-6D29-4D7E-843C-A2BA0F1AF732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5EB4B8C1-27BD-474E-B976-C23E7C43FC51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0A48B7B5-E271-4259-80A9-8757682796CD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CAA2DF5-1B91-4A59-B244-C0072040FB88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6171FA-5356-4B1B-A877-F4D0DA335435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21">
            <a:extLst>
              <a:ext uri="{FF2B5EF4-FFF2-40B4-BE49-F238E27FC236}">
                <a16:creationId xmlns:a16="http://schemas.microsoft.com/office/drawing/2014/main" id="{CB3AFE89-5B8E-4514-B849-B78882E613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514734-3AEE-4068-B5DE-189359DF8A84}"/>
              </a:ext>
            </a:extLst>
          </p:cNvPr>
          <p:cNvGrpSpPr/>
          <p:nvPr userDrawn="1"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E9F839-3ECE-4943-947A-3438A74EBD0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796A02-79F8-4123-8194-452B4DA6EF4C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24777481-62E3-4FA1-A562-591C269490B6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DF261313-3252-45FE-A5D3-5191B7275B6F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8664B6B-5B54-485B-A754-981B48243A0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7CE2C1F5-EC44-4E93-BFA6-5C898118E998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3736200C-29D3-4A13-B202-F165A2B33DE4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F63B492-FEDF-4865-B678-CF5F837C716A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9426D52-2535-4E0A-8DBB-324691E08CE8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ACA60CA-A2E2-4547-A642-8431AA34C56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6" name="Picture 21">
            <a:extLst>
              <a:ext uri="{FF2B5EF4-FFF2-40B4-BE49-F238E27FC236}">
                <a16:creationId xmlns:a16="http://schemas.microsoft.com/office/drawing/2014/main" id="{875CC12A-EA0E-45F7-B525-FA33CB5C2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2D3D1A-C547-4477-859B-0F480F6316D4}"/>
              </a:ext>
            </a:extLst>
          </p:cNvPr>
          <p:cNvGrpSpPr/>
          <p:nvPr userDrawn="1"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92989-9313-49D6-8AD6-3C3BB51A48E4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27954D-7564-487C-92E6-DF2C82ABED3C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D68D372A-1D61-454F-81EC-98E1BBDC60A2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1B0EB98-583F-4598-AA45-F2349F8E8C1E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A97F4AE-0DA3-4EE7-9884-C71733C2D410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24C77F8A-2646-4C01-BBCB-018BEEBDF6E2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DBCA26B0-3B20-40C2-AF20-52DE1CF77A46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268CA36-F480-4336-ABAF-E0A779324EEA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C9E2180-97F2-4B69-A85F-8D2247332715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B5AF9CE-D4E6-4D56-99D3-F5859328C86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9" name="Picture 21">
            <a:extLst>
              <a:ext uri="{FF2B5EF4-FFF2-40B4-BE49-F238E27FC236}">
                <a16:creationId xmlns:a16="http://schemas.microsoft.com/office/drawing/2014/main" id="{07CC4F0B-0794-4A00-84E8-F3A17F08F3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2DC1F-8913-47C7-9D8A-1F5D3233A29F}"/>
              </a:ext>
            </a:extLst>
          </p:cNvPr>
          <p:cNvGrpSpPr/>
          <p:nvPr userDrawn="1"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373795-4E02-41EC-936F-A640186E283B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3B2B4D20-BF2D-4D8C-BD08-128DC7B7092E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6483D34-529D-463E-9153-5BA1968E8157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DD46596-F60B-4E89-A4DA-579FD98C585B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7282559A-0BDE-431E-BBB2-0FAA3CE18FC1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4C9D9370-CEF6-44D7-A95C-D203E442480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EE45646B-ECC3-4D8C-9CAA-3232DBE75A76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B4E6863-F7B4-46DF-A4A9-622AC2985858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20423CB-412E-496E-B45E-702D1D1ACAB4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>
            <a:extLst>
              <a:ext uri="{FF2B5EF4-FFF2-40B4-BE49-F238E27FC236}">
                <a16:creationId xmlns:a16="http://schemas.microsoft.com/office/drawing/2014/main" id="{37D8AB6E-20BE-491C-96CC-944912A0A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0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C82D-2DE8-453D-B525-71AA9DE8D838}" type="datetimeFigureOut">
              <a:rPr lang="id-ID" smtClean="0"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110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LoL7tlJYw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0150AC-39F3-4F2F-98F2-92F56BF66122}"/>
              </a:ext>
            </a:extLst>
          </p:cNvPr>
          <p:cNvSpPr txBox="1"/>
          <p:nvPr/>
        </p:nvSpPr>
        <p:spPr>
          <a:xfrm>
            <a:off x="8531123" y="2918653"/>
            <a:ext cx="309251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rmorant Infant SemiBold" panose="00000700000000000000" pitchFamily="2" charset="0"/>
                <a:cs typeface="Calibri" panose="020F0502020204030204" pitchFamily="34" charset="0"/>
              </a:rPr>
              <a:t>PERTEMUAN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117C4-A6B2-4AE6-BFB8-0B29C3B6B776}"/>
              </a:ext>
            </a:extLst>
          </p:cNvPr>
          <p:cNvSpPr txBox="1"/>
          <p:nvPr/>
        </p:nvSpPr>
        <p:spPr>
          <a:xfrm>
            <a:off x="8765041" y="34290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Struktur Data &amp; Algoritma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42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1619" y="1025297"/>
            <a:ext cx="9897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268288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Hingga saat ini terdapat puluhan bahasa pemrograman seperti : bahasa </a:t>
            </a:r>
            <a:r>
              <a:rPr lang="id-ID" sz="2200" i="1">
                <a:latin typeface="Bahnschrift Light" panose="020B0502040204020203" pitchFamily="34" charset="0"/>
              </a:rPr>
              <a:t>Assembly</a:t>
            </a:r>
            <a:r>
              <a:rPr lang="id-ID" sz="2200">
                <a:latin typeface="Bahnschrift Light" panose="020B0502040204020203" pitchFamily="34" charset="0"/>
              </a:rPr>
              <a:t>, Fortran, Cobol, Ada, PL/I, Algol, Pascal, Basic, C, C++, C#, Java, R, Arduino, PHP, Prolog, LISP, Phyton, dll.</a:t>
            </a:r>
            <a:endParaRPr lang="en-US" sz="2200">
              <a:latin typeface="Bahnschrift Light" panose="020B0502040204020203" pitchFamily="34" charset="0"/>
            </a:endParaRPr>
          </a:p>
          <a:p>
            <a:pPr algn="just"/>
            <a:endParaRPr lang="en-US" sz="2200">
              <a:latin typeface="Bahnschrift Light" panose="020B0502040204020203" pitchFamily="34" charset="0"/>
            </a:endParaRPr>
          </a:p>
          <a:p>
            <a:pPr algn="just"/>
            <a:r>
              <a:rPr lang="id-ID" sz="2200" b="1">
                <a:latin typeface="Bahnschrift Light" panose="020B0502040204020203" pitchFamily="34" charset="0"/>
              </a:rPr>
              <a:t>Berdasarkan tujuan aplikasinya :</a:t>
            </a:r>
          </a:p>
          <a:p>
            <a:pPr marL="625475" indent="-263525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Bahasa pemrograman bertujuan khusus; misal </a:t>
            </a:r>
          </a:p>
          <a:p>
            <a:pPr marL="625475" indent="-263525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Cobol (untuk bisnis dan administrasi), Fortran</a:t>
            </a:r>
            <a:r>
              <a:rPr lang="en-US" sz="2200">
                <a:latin typeface="Bahnschrift Light" panose="020B0502040204020203" pitchFamily="34" charset="0"/>
              </a:rPr>
              <a:t> </a:t>
            </a:r>
            <a:r>
              <a:rPr lang="id-ID" sz="2200">
                <a:latin typeface="Bahnschrift Light" panose="020B0502040204020203" pitchFamily="34" charset="0"/>
              </a:rPr>
              <a:t>(komputasi ilmiah), PHP (untuk pemrograman web), dll</a:t>
            </a:r>
          </a:p>
          <a:p>
            <a:pPr marL="625475" indent="-263525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Bahasa pemrograman tujuan umum; dapat digunakan untuk berbagai aplikasi,  contoh Pascal, Basic, C, C++, C#, Java.</a:t>
            </a:r>
            <a:endParaRPr lang="en-US" sz="2200">
              <a:latin typeface="Bahnschrift Light" panose="020B0502040204020203" pitchFamily="34" charset="0"/>
            </a:endParaRPr>
          </a:p>
          <a:p>
            <a:pPr algn="just"/>
            <a:endParaRPr lang="id-ID" sz="2200">
              <a:latin typeface="Bahnschrift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id-ID" sz="2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1619" y="1025297"/>
            <a:ext cx="89381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200" b="1">
                <a:latin typeface="Bahnschrift Light" panose="020B0502040204020203" pitchFamily="34" charset="0"/>
              </a:rPr>
              <a:t>Berdasarkan “kedekatan” bahasa pemrograman dengan bahasa alami (manusia) dikelompokkan menjadi</a:t>
            </a:r>
            <a:r>
              <a:rPr lang="en-US" sz="2200" b="1">
                <a:latin typeface="Bahnschrift Light" panose="020B0502040204020203" pitchFamily="34" charset="0"/>
              </a:rPr>
              <a:t> </a:t>
            </a:r>
            <a:r>
              <a:rPr lang="id-ID" sz="2200" b="1">
                <a:latin typeface="Bahnschrift Light" panose="020B0502040204020203" pitchFamily="34" charset="0"/>
              </a:rPr>
              <a:t>:</a:t>
            </a:r>
            <a:endParaRPr lang="en-US" sz="2200" b="1">
              <a:latin typeface="Bahnschrift Light" panose="020B0502040204020203" pitchFamily="34" charset="0"/>
            </a:endParaRPr>
          </a:p>
          <a:p>
            <a:pPr algn="just"/>
            <a:endParaRPr lang="id-ID" sz="800" b="1">
              <a:latin typeface="Bahnschrift Light" panose="020B0502040204020203" pitchFamily="34" charset="0"/>
            </a:endParaRPr>
          </a:p>
          <a:p>
            <a:pPr marL="627063" indent="-268288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 Bahasa tingkat rendah (</a:t>
            </a:r>
            <a:r>
              <a:rPr lang="id-ID" sz="2200" i="1">
                <a:latin typeface="Bahnschrift Light" panose="020B0502040204020203" pitchFamily="34" charset="0"/>
              </a:rPr>
              <a:t>low level language</a:t>
            </a:r>
            <a:r>
              <a:rPr lang="id-ID" sz="2200">
                <a:latin typeface="Bahnschrift Light" panose="020B0502040204020203" pitchFamily="34" charset="0"/>
              </a:rPr>
              <a:t>)</a:t>
            </a:r>
          </a:p>
          <a:p>
            <a:pPr marL="627063" indent="-268288" algn="just">
              <a:buFont typeface="Wingdings" panose="05000000000000000000" pitchFamily="2" charset="2"/>
              <a:buChar char="§"/>
            </a:pPr>
            <a:r>
              <a:rPr lang="id-ID" sz="2200">
                <a:latin typeface="Bahnschrift Light" panose="020B0502040204020203" pitchFamily="34" charset="0"/>
              </a:rPr>
              <a:t> Bahasa tingkat tinggi (</a:t>
            </a:r>
            <a:r>
              <a:rPr lang="id-ID" sz="2200" i="1">
                <a:latin typeface="Bahnschrift Light" panose="020B0502040204020203" pitchFamily="34" charset="0"/>
              </a:rPr>
              <a:t>high level language</a:t>
            </a:r>
            <a:r>
              <a:rPr lang="id-ID" sz="2200">
                <a:latin typeface="Bahnschrift Light" panose="020B0502040204020203" pitchFamily="34" charset="0"/>
              </a:rPr>
              <a:t>)</a:t>
            </a:r>
          </a:p>
          <a:p>
            <a:pPr algn="just"/>
            <a:endParaRPr lang="id-ID" sz="2200">
              <a:latin typeface="Bahnschrift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id-ID" sz="2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333" y="897290"/>
            <a:ext cx="605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u="sng"/>
              <a:t>Tahapan Pelaksanaan Program oleh Komputer</a:t>
            </a:r>
            <a:endParaRPr lang="en-US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37333" y="1377209"/>
            <a:ext cx="3531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/>
              <a:t>Operasi</a:t>
            </a:r>
            <a:r>
              <a:rPr lang="en-US" sz="2000"/>
              <a:t> </a:t>
            </a:r>
            <a:r>
              <a:rPr lang="id-ID" sz="2000"/>
              <a:t>(</a:t>
            </a:r>
            <a:r>
              <a:rPr lang="id-ID" sz="2000" dirty="0"/>
              <a:t>baca, tulis, hitung, dsb)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1271" y="1882588"/>
            <a:ext cx="2474259" cy="690283"/>
          </a:xfrm>
          <a:prstGeom prst="rect">
            <a:avLst/>
          </a:prstGeom>
          <a:ln w="28575"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Algoritma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1271" y="3246371"/>
            <a:ext cx="2474259" cy="690283"/>
          </a:xfrm>
          <a:prstGeom prst="rect">
            <a:avLst/>
          </a:prstGeom>
          <a:ln w="28575"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Program Dalam Bahasa tingkat </a:t>
            </a:r>
            <a:r>
              <a:rPr lang="en-US" sz="1200">
                <a:solidFill>
                  <a:schemeClr val="bg1"/>
                </a:solidFill>
                <a:latin typeface="Comic Sans MS" panose="030F0702030302020204" pitchFamily="66" charset="0"/>
              </a:rPr>
              <a:t>Tinggi</a:t>
            </a:r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1271" y="4742329"/>
            <a:ext cx="2474259" cy="762001"/>
          </a:xfrm>
          <a:prstGeom prst="rect">
            <a:avLst/>
          </a:prstGeom>
          <a:ln w="28575"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Program Dalam Baha</a:t>
            </a:r>
            <a:r>
              <a:rPr lang="id-ID" sz="1400">
                <a:solidFill>
                  <a:schemeClr val="bg1"/>
                </a:solidFill>
              </a:rPr>
              <a:t>s</a:t>
            </a:r>
            <a:r>
              <a:rPr 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a tingkat Rendah</a:t>
            </a: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2438401" y="2572871"/>
            <a:ext cx="0" cy="67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2438401" y="3936654"/>
            <a:ext cx="0" cy="805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2542" y="5504330"/>
            <a:ext cx="0" cy="573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1" y="2643099"/>
            <a:ext cx="145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Tran</a:t>
            </a:r>
            <a:r>
              <a:rPr lang="id-ID" sz="1400"/>
              <a:t>s</a:t>
            </a:r>
            <a:r>
              <a:rPr lang="en-US" sz="1400"/>
              <a:t>la</a:t>
            </a:r>
            <a:r>
              <a:rPr lang="id-ID" sz="1400"/>
              <a:t>s</a:t>
            </a:r>
            <a:r>
              <a:rPr lang="en-US" sz="1400"/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4031714"/>
            <a:ext cx="145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Kompila</a:t>
            </a:r>
            <a:r>
              <a:rPr lang="id-ID" sz="1400"/>
              <a:t>s</a:t>
            </a:r>
            <a:r>
              <a:rPr lang="en-US" sz="140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2535" y="5555759"/>
            <a:ext cx="191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Interpreta</a:t>
            </a:r>
            <a:r>
              <a:rPr lang="id-ID" sz="1400"/>
              <a:t>s</a:t>
            </a:r>
            <a:r>
              <a:rPr lang="en-US" sz="1400"/>
              <a:t>i oleh CPU</a:t>
            </a:r>
          </a:p>
        </p:txBody>
      </p:sp>
    </p:spTree>
    <p:extLst>
      <p:ext uri="{BB962C8B-B14F-4D97-AF65-F5344CB8AC3E}">
        <p14:creationId xmlns:p14="http://schemas.microsoft.com/office/powerpoint/2010/main" val="417681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3327" y="965071"/>
            <a:ext cx="2829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Notasi Algoritma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143" y="1490296"/>
            <a:ext cx="8263416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Notasi 1: Menggunakan langkah-langkah algoritma dalam kalimat deskriptif.</a:t>
            </a:r>
          </a:p>
          <a:p>
            <a:r>
              <a:rPr lang="id-ID" sz="2000" dirty="0"/>
              <a:t>Contoh :</a:t>
            </a:r>
          </a:p>
          <a:p>
            <a:endParaRPr lang="id-ID" sz="800" dirty="0"/>
          </a:p>
          <a:p>
            <a:r>
              <a:rPr lang="id-ID" sz="2400" b="1" dirty="0"/>
              <a:t>Menghitung rata-rata tiga buah data</a:t>
            </a:r>
          </a:p>
          <a:p>
            <a:r>
              <a:rPr lang="en-US" sz="2000"/>
              <a:t>(</a:t>
            </a:r>
            <a:r>
              <a:rPr lang="id-ID" sz="2000"/>
              <a:t>Algoritma </a:t>
            </a:r>
            <a:r>
              <a:rPr lang="id-ID" sz="2000" dirty="0"/>
              <a:t>dengan struktur </a:t>
            </a:r>
            <a:r>
              <a:rPr lang="id-ID" sz="2000"/>
              <a:t>bahasa Indonesia</a:t>
            </a:r>
            <a:r>
              <a:rPr lang="en-US" sz="2000"/>
              <a:t>)</a:t>
            </a:r>
            <a:r>
              <a:rPr lang="id-ID" sz="2000"/>
              <a:t>:</a:t>
            </a:r>
            <a:endParaRPr lang="id-ID" sz="2000" dirty="0"/>
          </a:p>
          <a:p>
            <a:pPr marL="342900" indent="-342900">
              <a:buFont typeface="+mj-lt"/>
              <a:buAutoNum type="arabicParenR"/>
            </a:pPr>
            <a:r>
              <a:rPr lang="id-ID" sz="2000" dirty="0"/>
              <a:t>Baca bilangan  a, b, dan c</a:t>
            </a:r>
          </a:p>
          <a:p>
            <a:pPr marL="342900" indent="-342900">
              <a:buFont typeface="+mj-lt"/>
              <a:buAutoNum type="arabicParenR"/>
            </a:pPr>
            <a:r>
              <a:rPr lang="id-ID" sz="2000" dirty="0"/>
              <a:t>Jumlahkan ketiga bilangan tersebut</a:t>
            </a:r>
          </a:p>
          <a:p>
            <a:pPr marL="342900" indent="-342900">
              <a:buFont typeface="+mj-lt"/>
              <a:buAutoNum type="arabicParenR"/>
            </a:pPr>
            <a:r>
              <a:rPr lang="id-ID" sz="2000" dirty="0"/>
              <a:t>Bagi jumlah tersebut dengan 3</a:t>
            </a:r>
          </a:p>
          <a:p>
            <a:pPr marL="342900" indent="-342900">
              <a:buFont typeface="+mj-lt"/>
              <a:buAutoNum type="arabicParenR"/>
            </a:pPr>
            <a:r>
              <a:rPr lang="id-ID" sz="2000" dirty="0"/>
              <a:t>Tulis hasilnya</a:t>
            </a:r>
          </a:p>
        </p:txBody>
      </p:sp>
    </p:spTree>
    <p:extLst>
      <p:ext uri="{BB962C8B-B14F-4D97-AF65-F5344CB8AC3E}">
        <p14:creationId xmlns:p14="http://schemas.microsoft.com/office/powerpoint/2010/main" val="96466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6808" y="617950"/>
            <a:ext cx="2829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Notasi Algoritma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6808" y="1141170"/>
            <a:ext cx="622924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/>
              <a:t>Notasi </a:t>
            </a:r>
            <a:r>
              <a:rPr lang="en-US" sz="2000"/>
              <a:t>2</a:t>
            </a:r>
            <a:r>
              <a:rPr lang="id-ID" sz="2000"/>
              <a:t>: Menggunakan bagan alir</a:t>
            </a:r>
            <a:r>
              <a:rPr lang="en-US" sz="2000"/>
              <a:t> </a:t>
            </a:r>
            <a:r>
              <a:rPr lang="id-ID" sz="2000"/>
              <a:t>(</a:t>
            </a:r>
            <a:r>
              <a:rPr lang="id-ID" sz="2000" i="1"/>
              <a:t>flowchart</a:t>
            </a:r>
            <a:r>
              <a:rPr lang="id-ID" sz="2000"/>
              <a:t>)</a:t>
            </a:r>
            <a:endParaRPr lang="en-US" sz="2000"/>
          </a:p>
          <a:p>
            <a:endParaRPr lang="id-ID" sz="900" dirty="0"/>
          </a:p>
          <a:p>
            <a:r>
              <a:rPr lang="id-ID" sz="2000" dirty="0"/>
              <a:t>Contoh :</a:t>
            </a:r>
          </a:p>
          <a:p>
            <a:endParaRPr lang="id-ID" sz="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21" y="1516015"/>
            <a:ext cx="6395294" cy="48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0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2767" y="907475"/>
            <a:ext cx="2829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Notasi Algoritma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67" y="1432700"/>
            <a:ext cx="495680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/>
              <a:t>Notasi </a:t>
            </a:r>
            <a:r>
              <a:rPr lang="en-US" sz="2000"/>
              <a:t>2</a:t>
            </a:r>
            <a:r>
              <a:rPr lang="id-ID" sz="2000"/>
              <a:t>: Menggunakan bagan alir(flowchart)</a:t>
            </a:r>
            <a:endParaRPr lang="id-ID" sz="2000" dirty="0"/>
          </a:p>
          <a:p>
            <a:r>
              <a:rPr lang="id-ID" sz="2000"/>
              <a:t>Contoh :</a:t>
            </a:r>
            <a:r>
              <a:rPr lang="en-US" sz="2000"/>
              <a:t> </a:t>
            </a:r>
            <a:r>
              <a:rPr lang="id-ID" sz="2000">
                <a:latin typeface="Constantia" panose="02030602050306030303" pitchFamily="18" charset="0"/>
              </a:rPr>
              <a:t>Menghitung Luas persegi panjang</a:t>
            </a:r>
          </a:p>
          <a:p>
            <a:endParaRPr lang="id-ID" sz="2000" dirty="0"/>
          </a:p>
          <a:p>
            <a:endParaRPr lang="id-ID" sz="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63" y="1293170"/>
            <a:ext cx="2493441" cy="406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9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0101" y="964035"/>
            <a:ext cx="54409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Notasi3: </a:t>
            </a:r>
            <a:r>
              <a:rPr lang="id-ID" sz="2400"/>
              <a:t>Menggunakan </a:t>
            </a:r>
            <a:r>
              <a:rPr lang="id-ID" sz="2400" i="1"/>
              <a:t>pseudocode</a:t>
            </a:r>
            <a:endParaRPr lang="id-ID" sz="1050" i="1" dirty="0"/>
          </a:p>
          <a:p>
            <a:r>
              <a:rPr lang="id-ID" sz="2400" dirty="0"/>
              <a:t>Contoh</a:t>
            </a:r>
            <a:r>
              <a:rPr lang="id-ID" sz="2400"/>
              <a:t>: Menghitung </a:t>
            </a:r>
            <a:r>
              <a:rPr lang="id-ID" sz="2400" dirty="0"/>
              <a:t>Luas persegi panjang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81" y="2149219"/>
            <a:ext cx="522987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54072" y="5996498"/>
            <a:ext cx="541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https://www.unf.edu/~broggio/cop2221/2221pseu.htm</a:t>
            </a:r>
          </a:p>
        </p:txBody>
      </p:sp>
    </p:spTree>
    <p:extLst>
      <p:ext uri="{BB962C8B-B14F-4D97-AF65-F5344CB8AC3E}">
        <p14:creationId xmlns:p14="http://schemas.microsoft.com/office/powerpoint/2010/main" val="163840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8213" y="2455439"/>
            <a:ext cx="11017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en-US" sz="2400"/>
              <a:t>Computer &amp; Internet Help : Understanding Flowchart  Symbols: </a:t>
            </a:r>
            <a:r>
              <a:rPr lang="en-US" sz="2400">
                <a:hlinkClick r:id="rId3"/>
              </a:rPr>
              <a:t>http://www.youtube.com/watch?v=xLoL7tlJYws</a:t>
            </a:r>
            <a:endParaRPr lang="en-US" sz="2400"/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en-US" sz="2400"/>
              <a:t>https://www.unf.edu/~broggio/cop2221/2221pseu.htm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4072" y="119141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REFRENSI :</a:t>
            </a:r>
          </a:p>
        </p:txBody>
      </p:sp>
    </p:spTree>
    <p:extLst>
      <p:ext uri="{BB962C8B-B14F-4D97-AF65-F5344CB8AC3E}">
        <p14:creationId xmlns:p14="http://schemas.microsoft.com/office/powerpoint/2010/main" val="371187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6206B-8B15-4A94-B6EC-76BA748FA39C}"/>
              </a:ext>
            </a:extLst>
          </p:cNvPr>
          <p:cNvSpPr txBox="1"/>
          <p:nvPr/>
        </p:nvSpPr>
        <p:spPr>
          <a:xfrm>
            <a:off x="4932115" y="3136612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0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446" y="1286458"/>
            <a:ext cx="8113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Bahnschrift Light" panose="020B0502040204020203" pitchFamily="34" charset="0"/>
              </a:rPr>
              <a:t>Algoritma adalah jantung ilmukomputer / informatika.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Bahnschrift Light" panose="020B0502040204020203" pitchFamily="34" charset="0"/>
              </a:rPr>
              <a:t>Algoritma berasal dari kata algorism yang artinya proses menghitung dengan angka arab.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Bahnschrift Light" panose="020B0502040204020203" pitchFamily="34" charset="0"/>
              </a:rPr>
              <a:t>Perubahan kata algorism menjadi algorithm muncul karena kata algorism sering dikelirukan dengan arithmeti sehingga akhiran</a:t>
            </a:r>
            <a:r>
              <a:rPr lang="en-US" sz="2400" i="1">
                <a:latin typeface="Bahnschrift Light" panose="020B0502040204020203" pitchFamily="34" charset="0"/>
              </a:rPr>
              <a:t>–sm</a:t>
            </a:r>
            <a:r>
              <a:rPr lang="en-US" sz="2400">
                <a:latin typeface="Bahnschrift Light" panose="020B0502040204020203" pitchFamily="34" charset="0"/>
              </a:rPr>
              <a:t> berubah menjadi</a:t>
            </a:r>
            <a:r>
              <a:rPr lang="en-US" sz="2400" i="1">
                <a:latin typeface="Bahnschrift Light" panose="020B0502040204020203" pitchFamily="34" charset="0"/>
              </a:rPr>
              <a:t>-thm</a:t>
            </a:r>
            <a:r>
              <a:rPr lang="en-US" sz="240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0358" y="964456"/>
            <a:ext cx="21602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Saministy\Downloads\hiclipart.com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506" y="597595"/>
            <a:ext cx="2872532" cy="38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063" y="1281998"/>
            <a:ext cx="908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>
              <a:latin typeface="Bahnschrift Light" panose="020B0502040204020203" pitchFamily="34" charset="0"/>
            </a:endParaRPr>
          </a:p>
          <a:p>
            <a:pPr marL="896938" indent="-358775" algn="just">
              <a:buFont typeface="Wingdings" panose="05000000000000000000" pitchFamily="2" charset="2"/>
              <a:buChar char="§"/>
              <a:tabLst>
                <a:tab pos="896938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Urutan langkah-langkah untukmemecahkan masalah yang disusun secara </a:t>
            </a:r>
            <a:r>
              <a:rPr lang="en-US" sz="2400" u="sng">
                <a:latin typeface="Bahnschrift Light" panose="020B0502040204020203" pitchFamily="34" charset="0"/>
              </a:rPr>
              <a:t>sistematis dan logis</a:t>
            </a:r>
            <a:r>
              <a:rPr lang="en-US" sz="2400">
                <a:latin typeface="Bahnschrift Light" panose="020B0502040204020203" pitchFamily="34" charset="0"/>
              </a:rPr>
              <a:t>.      </a:t>
            </a:r>
          </a:p>
          <a:p>
            <a:pPr marL="896938" indent="-358775" algn="just">
              <a:buFont typeface="Wingdings" panose="05000000000000000000" pitchFamily="2" charset="2"/>
              <a:buChar char="§"/>
              <a:tabLst>
                <a:tab pos="896938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Kamus Besar Bahasa Indonesia : Algoritma adalah urutan logis pengambilan putusan untuk pemecahan masalah.</a:t>
            </a:r>
          </a:p>
          <a:p>
            <a:pPr marL="538163" algn="just">
              <a:tabLst>
                <a:tab pos="896938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  </a:t>
            </a:r>
          </a:p>
          <a:p>
            <a:pPr marL="342900" indent="-342900" algn="just">
              <a:buFont typeface="Bahnschrift Light" panose="020B0502040204020203" pitchFamily="34" charset="0"/>
              <a:buChar char="ф"/>
            </a:pPr>
            <a:r>
              <a:rPr lang="en-US" sz="2400">
                <a:latin typeface="Bahnschrift Light" panose="020B0502040204020203" pitchFamily="34" charset="0"/>
              </a:rPr>
              <a:t>Algoritma dibutuhkan untuk memerintah komputer mengambil langkah - langkah tertentu dalam menyelesaikan masalah.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064" y="1024848"/>
            <a:ext cx="1483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Definisi :</a:t>
            </a:r>
          </a:p>
        </p:txBody>
      </p:sp>
    </p:spTree>
    <p:extLst>
      <p:ext uri="{BB962C8B-B14F-4D97-AF65-F5344CB8AC3E}">
        <p14:creationId xmlns:p14="http://schemas.microsoft.com/office/powerpoint/2010/main" val="177059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064" y="1373276"/>
            <a:ext cx="908125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200">
              <a:latin typeface="Bahnschrift Light" panose="020B0502040204020203" pitchFamily="34" charset="0"/>
            </a:endParaRPr>
          </a:p>
          <a:p>
            <a:pPr marL="447675" indent="-268288" algn="just">
              <a:buFont typeface="Wingdings" panose="05000000000000000000" pitchFamily="2" charset="2"/>
              <a:buChar char="§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Urutan langkah-langkahnya :</a:t>
            </a:r>
          </a:p>
          <a:p>
            <a:pPr marL="179387" algn="just">
              <a:tabLst>
                <a:tab pos="447675" algn="l"/>
              </a:tabLst>
            </a:pPr>
            <a:endParaRPr lang="en-US" sz="900">
              <a:latin typeface="Bahnschrift Light" panose="020B0502040204020203" pitchFamily="34" charset="0"/>
            </a:endParaRP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Mulai (start)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Masukan air ke panci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Panci di letakan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Menyalakan kompor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Selesai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064" y="980023"/>
            <a:ext cx="5658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Contoh algoritma Memanaskan Air  :</a:t>
            </a:r>
          </a:p>
        </p:txBody>
      </p:sp>
    </p:spTree>
    <p:extLst>
      <p:ext uri="{BB962C8B-B14F-4D97-AF65-F5344CB8AC3E}">
        <p14:creationId xmlns:p14="http://schemas.microsoft.com/office/powerpoint/2010/main" val="36398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4064" y="1373276"/>
            <a:ext cx="908125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200">
              <a:latin typeface="Bahnschrift Light" panose="020B0502040204020203" pitchFamily="34" charset="0"/>
            </a:endParaRPr>
          </a:p>
          <a:p>
            <a:pPr marL="447675" indent="-268288" algn="just">
              <a:buFont typeface="Wingdings" panose="05000000000000000000" pitchFamily="2" charset="2"/>
              <a:buChar char="§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Urutan langkah-langkahnya :</a:t>
            </a:r>
          </a:p>
          <a:p>
            <a:pPr marL="179387" algn="just">
              <a:tabLst>
                <a:tab pos="447675" algn="l"/>
              </a:tabLst>
            </a:pPr>
            <a:endParaRPr lang="en-US" sz="900">
              <a:latin typeface="Bahnschrift Light" panose="020B0502040204020203" pitchFamily="34" charset="0"/>
            </a:endParaRP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Mulai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Memasukan nilai panjang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Memasukan Nilai lebar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Memasukan Luas = PxL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Menampilkan Hasil</a:t>
            </a:r>
          </a:p>
          <a:p>
            <a:pPr marL="520700" indent="17463" algn="just">
              <a:lnSpc>
                <a:spcPct val="150000"/>
              </a:lnSpc>
              <a:buFont typeface="Bahnschrift Light" panose="020B0502040204020203" pitchFamily="34" charset="0"/>
              <a:buChar char="₪"/>
              <a:tabLst>
                <a:tab pos="447675" algn="l"/>
              </a:tabLst>
            </a:pPr>
            <a:r>
              <a:rPr lang="en-US" sz="2400">
                <a:latin typeface="Bahnschrift Light" panose="020B0502040204020203" pitchFamily="34" charset="0"/>
              </a:rPr>
              <a:t> Selesai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064" y="980023"/>
            <a:ext cx="6762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Contoh algoritma Menghitung Luas Persegi :</a:t>
            </a:r>
          </a:p>
        </p:txBody>
      </p:sp>
    </p:spTree>
    <p:extLst>
      <p:ext uri="{BB962C8B-B14F-4D97-AF65-F5344CB8AC3E}">
        <p14:creationId xmlns:p14="http://schemas.microsoft.com/office/powerpoint/2010/main" val="40949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597" y="1589198"/>
            <a:ext cx="8355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id-ID" sz="2400" dirty="0">
                <a:latin typeface="Bahnschrift Light" panose="020B0502040204020203" pitchFamily="34" charset="0"/>
              </a:rPr>
              <a:t>Tingkat </a:t>
            </a:r>
            <a:r>
              <a:rPr lang="id-ID" sz="2400">
                <a:latin typeface="Bahnschrift Light" panose="020B0502040204020203" pitchFamily="34" charset="0"/>
              </a:rPr>
              <a:t>kepercayaannya tinggi</a:t>
            </a:r>
            <a:r>
              <a:rPr lang="en-US" sz="2400">
                <a:latin typeface="Bahnschrift Light" panose="020B0502040204020203" pitchFamily="34" charset="0"/>
              </a:rPr>
              <a:t> </a:t>
            </a:r>
            <a:r>
              <a:rPr lang="id-ID" sz="2400">
                <a:latin typeface="Bahnschrift Light" panose="020B0502040204020203" pitchFamily="34" charset="0"/>
              </a:rPr>
              <a:t>(</a:t>
            </a:r>
            <a:r>
              <a:rPr lang="id-ID" sz="2400" i="1">
                <a:latin typeface="Bahnschrift Light" panose="020B0502040204020203" pitchFamily="34" charset="0"/>
              </a:rPr>
              <a:t>realibility</a:t>
            </a:r>
            <a:r>
              <a:rPr lang="id-ID" sz="2400">
                <a:latin typeface="Bahnschrift Light" panose="020B0502040204020203" pitchFamily="34" charset="0"/>
              </a:rPr>
              <a:t>)</a:t>
            </a:r>
            <a:endParaRPr lang="en-US" sz="2400">
              <a:latin typeface="Bahnschrift Light" panose="020B0502040204020203" pitchFamily="34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id-ID" sz="2400">
                <a:latin typeface="Bahnschrift Light" panose="020B0502040204020203" pitchFamily="34" charset="0"/>
              </a:rPr>
              <a:t>Pemrosesan</a:t>
            </a:r>
            <a:r>
              <a:rPr lang="en-US" sz="2400">
                <a:latin typeface="Bahnschrift Light" panose="020B0502040204020203" pitchFamily="34" charset="0"/>
              </a:rPr>
              <a:t> </a:t>
            </a:r>
            <a:r>
              <a:rPr lang="id-ID" sz="2400">
                <a:latin typeface="Bahnschrift Light" panose="020B0502040204020203" pitchFamily="34" charset="0"/>
              </a:rPr>
              <a:t>yang rendah</a:t>
            </a:r>
            <a:r>
              <a:rPr lang="id-ID" sz="2400" i="1">
                <a:latin typeface="Bahnschrift Light" panose="020B0502040204020203" pitchFamily="34" charset="0"/>
              </a:rPr>
              <a:t> </a:t>
            </a:r>
            <a:r>
              <a:rPr lang="id-ID" sz="2400" i="1" dirty="0">
                <a:latin typeface="Bahnschrift Light" panose="020B0502040204020203" pitchFamily="34" charset="0"/>
              </a:rPr>
              <a:t>(</a:t>
            </a:r>
            <a:r>
              <a:rPr lang="id-ID" sz="2400" i="1">
                <a:latin typeface="Bahnschrift Light" panose="020B0502040204020203" pitchFamily="34" charset="0"/>
              </a:rPr>
              <a:t>efficient )</a:t>
            </a:r>
            <a:r>
              <a:rPr lang="en-US" sz="2400" i="1">
                <a:latin typeface="Bahnschrift Light" panose="020B0502040204020203" pitchFamily="34" charset="0"/>
              </a:rPr>
              <a:t>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id-ID" sz="2400">
                <a:latin typeface="Bahnschrift Light" panose="020B0502040204020203" pitchFamily="34" charset="0"/>
              </a:rPr>
              <a:t>Sifatnya</a:t>
            </a:r>
            <a:r>
              <a:rPr lang="id-ID" sz="2400" i="1">
                <a:latin typeface="Bahnschrift Light" panose="020B0502040204020203" pitchFamily="34" charset="0"/>
              </a:rPr>
              <a:t> </a:t>
            </a:r>
            <a:r>
              <a:rPr lang="id-ID" sz="2400" dirty="0">
                <a:latin typeface="Bahnschrift Light" panose="020B0502040204020203" pitchFamily="34" charset="0"/>
              </a:rPr>
              <a:t>Umum</a:t>
            </a:r>
            <a:r>
              <a:rPr lang="id-ID" sz="2400" i="1" dirty="0">
                <a:latin typeface="Bahnschrift Light" panose="020B0502040204020203" pitchFamily="34" charset="0"/>
              </a:rPr>
              <a:t> (</a:t>
            </a:r>
            <a:r>
              <a:rPr lang="id-ID" sz="2400" i="1">
                <a:latin typeface="Bahnschrift Light" panose="020B0502040204020203" pitchFamily="34" charset="0"/>
              </a:rPr>
              <a:t>General)</a:t>
            </a:r>
            <a:endParaRPr lang="en-US" sz="2400" i="1">
              <a:latin typeface="Bahnschrift Light" panose="020B0502040204020203" pitchFamily="34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id-ID" sz="2400">
                <a:latin typeface="Bahnschrift Light" panose="020B0502040204020203" pitchFamily="34" charset="0"/>
              </a:rPr>
              <a:t>Bisa dikembangkan (</a:t>
            </a:r>
            <a:r>
              <a:rPr lang="id-ID" sz="2400" i="1">
                <a:latin typeface="Bahnschrift Light" panose="020B0502040204020203" pitchFamily="34" charset="0"/>
              </a:rPr>
              <a:t>expandable</a:t>
            </a:r>
            <a:r>
              <a:rPr lang="id-ID" sz="2400">
                <a:latin typeface="Bahnschrift Light" panose="020B0502040204020203" pitchFamily="34" charset="0"/>
              </a:rPr>
              <a:t>) </a:t>
            </a:r>
            <a:endParaRPr lang="en-US" sz="2400">
              <a:latin typeface="Bahnschrift Light" panose="020B0502040204020203" pitchFamily="34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id-ID" sz="2400">
                <a:latin typeface="Bahnschrift Light" panose="020B0502040204020203" pitchFamily="34" charset="0"/>
              </a:rPr>
              <a:t>Mudah dimengerti siapapun yang melihat, dia akan bisa memahami algoritma Anda. </a:t>
            </a:r>
            <a:endParaRPr lang="en-US" sz="2400">
              <a:latin typeface="Bahnschrift Light" panose="020B0502040204020203" pitchFamily="34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id-ID" sz="2400">
                <a:latin typeface="Bahnschrift Light" panose="020B0502040204020203" pitchFamily="34" charset="0"/>
              </a:rPr>
              <a:t>Portabilitas yang tinggi (</a:t>
            </a:r>
            <a:r>
              <a:rPr lang="id-ID" sz="2400" i="1">
                <a:latin typeface="Bahnschrift Light" panose="020B0502040204020203" pitchFamily="34" charset="0"/>
              </a:rPr>
              <a:t>portability</a:t>
            </a:r>
            <a:r>
              <a:rPr lang="id-ID" sz="2400">
                <a:latin typeface="Bahnschrift Light" panose="020B0502040204020203" pitchFamily="34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1597" y="1065978"/>
            <a:ext cx="4424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Syarat Algoritma yang Baik</a:t>
            </a:r>
          </a:p>
        </p:txBody>
      </p:sp>
    </p:spTree>
    <p:extLst>
      <p:ext uri="{BB962C8B-B14F-4D97-AF65-F5344CB8AC3E}">
        <p14:creationId xmlns:p14="http://schemas.microsoft.com/office/powerpoint/2010/main" val="41938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7809" y="880766"/>
            <a:ext cx="4859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Program dan Pemrograman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809" y="1518521"/>
            <a:ext cx="9789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id-ID" sz="2400" dirty="0"/>
              <a:t>Algoritma baru efektif jika dilaksanakan oleh sebuah pemroses </a:t>
            </a:r>
            <a:r>
              <a:rPr lang="id-ID" sz="2400"/>
              <a:t>(</a:t>
            </a:r>
            <a:r>
              <a:rPr lang="id-ID" sz="2400" i="1"/>
              <a:t>processor</a:t>
            </a:r>
            <a:r>
              <a:rPr lang="id-ID" sz="2400"/>
              <a:t>)</a:t>
            </a:r>
            <a:r>
              <a:rPr lang="en-US" sz="2400"/>
              <a:t> (</a:t>
            </a:r>
            <a:r>
              <a:rPr lang="id-ID" sz="2400"/>
              <a:t>Pemroses </a:t>
            </a:r>
            <a:r>
              <a:rPr lang="id-ID" sz="2400" dirty="0"/>
              <a:t>itu bisa manusia, komputer, robot, mesin, </a:t>
            </a:r>
            <a:r>
              <a:rPr lang="id-ID" sz="2400"/>
              <a:t>dsb.</a:t>
            </a:r>
            <a:r>
              <a:rPr lang="en-US" sz="2400"/>
              <a:t>)</a:t>
            </a: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id-ID" sz="2400"/>
              <a:t>Supaya </a:t>
            </a:r>
            <a:r>
              <a:rPr lang="id-ID" sz="2400" dirty="0"/>
              <a:t>komputer mengerti instruksi yang dibacanya, maka </a:t>
            </a:r>
            <a:r>
              <a:rPr lang="id-ID" sz="2400"/>
              <a:t>instruksi tersebut</a:t>
            </a:r>
            <a:r>
              <a:rPr lang="en-US" sz="2400"/>
              <a:t> </a:t>
            </a:r>
            <a:r>
              <a:rPr lang="id-ID" sz="2400"/>
              <a:t>harus </a:t>
            </a:r>
            <a:r>
              <a:rPr lang="id-ID" sz="2400" dirty="0"/>
              <a:t>ditulis dalam bahasa yang dipahami </a:t>
            </a:r>
            <a:r>
              <a:rPr lang="id-ID" sz="2400"/>
              <a:t>oleh komputer.</a:t>
            </a: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id-ID" sz="2400"/>
              <a:t>Algoritma </a:t>
            </a:r>
            <a:r>
              <a:rPr lang="id-ID" sz="2400" dirty="0"/>
              <a:t>yang ditulis dalam bahasa komputer </a:t>
            </a:r>
            <a:r>
              <a:rPr lang="id-ID" sz="2400"/>
              <a:t>disebut </a:t>
            </a:r>
            <a:r>
              <a:rPr lang="id-ID" sz="2400" b="1" u="sng"/>
              <a:t>program.</a:t>
            </a:r>
            <a:endParaRPr lang="en-US" sz="2400" b="1" u="sng" dirty="0"/>
          </a:p>
          <a:p>
            <a:pPr marL="342900" indent="-342900" algn="just">
              <a:buBlip>
                <a:blip r:embed="rId3"/>
              </a:buBlip>
            </a:pPr>
            <a:r>
              <a:rPr lang="id-ID" sz="2400"/>
              <a:t>Bahasa </a:t>
            </a:r>
            <a:r>
              <a:rPr lang="id-ID" sz="2400" dirty="0"/>
              <a:t>komputer yang </a:t>
            </a:r>
            <a:r>
              <a:rPr lang="id-ID" sz="2400"/>
              <a:t>digunakan menulis </a:t>
            </a:r>
            <a:r>
              <a:rPr lang="id-ID" sz="2400" dirty="0"/>
              <a:t>program disebut </a:t>
            </a:r>
            <a:r>
              <a:rPr lang="id-ID" sz="2400" b="1" dirty="0"/>
              <a:t>bahasa     pemrograman, </a:t>
            </a:r>
            <a:r>
              <a:rPr lang="id-ID" sz="2400" dirty="0"/>
              <a:t>sedangkan orang yang menulis </a:t>
            </a:r>
            <a:r>
              <a:rPr lang="id-ID" sz="2400"/>
              <a:t>program dinamakan</a:t>
            </a:r>
            <a:r>
              <a:rPr lang="en-US" sz="2400"/>
              <a:t> </a:t>
            </a:r>
            <a:r>
              <a:rPr lang="id-ID" sz="2400"/>
              <a:t>pemrogram </a:t>
            </a:r>
            <a:r>
              <a:rPr lang="id-ID" sz="2400" dirty="0"/>
              <a:t>(</a:t>
            </a:r>
            <a:r>
              <a:rPr lang="id-ID" sz="2400" b="1" i="1" dirty="0"/>
              <a:t>programmer</a:t>
            </a:r>
            <a:r>
              <a:rPr lang="id-ID" sz="2400" dirty="0"/>
              <a:t>). Kegiatan mulai dari mendesain hingga menulis    program disebut </a:t>
            </a:r>
            <a:r>
              <a:rPr lang="id-ID" sz="2400" b="1" dirty="0"/>
              <a:t>pemrograman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407" y="5453956"/>
            <a:ext cx="9498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>
                <a:latin typeface="Geometr212 BkCn BT" panose="020B0603020204020204" pitchFamily="34" charset="0"/>
              </a:rPr>
              <a:t>Belajar Pemrograman </a:t>
            </a:r>
            <a:r>
              <a:rPr lang="id-ID" sz="4000">
                <a:latin typeface="Geometr212 BkCn BT" panose="020B0603020204020204" pitchFamily="34" charset="0"/>
              </a:rPr>
              <a:t>≠</a:t>
            </a:r>
            <a:r>
              <a:rPr lang="id-ID" sz="2800">
                <a:latin typeface="Geometr212 BkCn BT" panose="020B0603020204020204" pitchFamily="34" charset="0"/>
              </a:rPr>
              <a:t> Belajar Bahasa</a:t>
            </a:r>
            <a:r>
              <a:rPr lang="en-US" sz="2800">
                <a:latin typeface="Geometr212 BkCn BT" panose="020B0603020204020204" pitchFamily="34" charset="0"/>
              </a:rPr>
              <a:t> </a:t>
            </a:r>
            <a:r>
              <a:rPr lang="id-ID" sz="2800">
                <a:latin typeface="Geometr212 BkCn BT" panose="020B0603020204020204" pitchFamily="34" charset="0"/>
              </a:rPr>
              <a:t>Pemrograman</a:t>
            </a:r>
            <a:endParaRPr lang="id-ID" sz="2800" dirty="0">
              <a:latin typeface="Geometr212 BkCn BT" panose="020B0603020204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55372" y="5040800"/>
            <a:ext cx="344074" cy="5973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691" y="705981"/>
            <a:ext cx="6958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/>
              <a:t>Bagaimana Komputer Menjalankan Program?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17" y="1847981"/>
            <a:ext cx="67754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99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601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Bahnschrift Light</vt:lpstr>
      <vt:lpstr>Calibri</vt:lpstr>
      <vt:lpstr>Calibri Light</vt:lpstr>
      <vt:lpstr>Comic Sans MS</vt:lpstr>
      <vt:lpstr>Constantia</vt:lpstr>
      <vt:lpstr>Cormorant Infant SemiBold</vt:lpstr>
      <vt:lpstr>Geometr212 BkCn BT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 &amp; Algoritma</dc:title>
  <dc:creator>Saminista</dc:creator>
  <cp:lastModifiedBy>Saminista</cp:lastModifiedBy>
  <cp:revision>13</cp:revision>
  <dcterms:created xsi:type="dcterms:W3CDTF">2021-02-02T23:21:36Z</dcterms:created>
  <dcterms:modified xsi:type="dcterms:W3CDTF">2021-12-16T14:12:08Z</dcterms:modified>
</cp:coreProperties>
</file>