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2" r:id="rId4"/>
    <p:sldId id="273" r:id="rId5"/>
    <p:sldId id="274" r:id="rId6"/>
    <p:sldId id="275" r:id="rId7"/>
    <p:sldId id="276" r:id="rId8"/>
    <p:sldId id="267" r:id="rId9"/>
    <p:sldId id="268" r:id="rId10"/>
    <p:sldId id="269" r:id="rId11"/>
    <p:sldId id="270" r:id="rId12"/>
    <p:sldId id="277" r:id="rId13"/>
    <p:sldId id="278" r:id="rId14"/>
    <p:sldId id="279" r:id="rId15"/>
    <p:sldId id="280" r:id="rId16"/>
    <p:sldId id="281" r:id="rId17"/>
    <p:sldId id="259" r:id="rId18"/>
    <p:sldId id="271" r:id="rId19"/>
    <p:sldId id="260" r:id="rId20"/>
    <p:sldId id="264" r:id="rId21"/>
    <p:sldId id="261" r:id="rId22"/>
    <p:sldId id="262" r:id="rId23"/>
    <p:sldId id="265" r:id="rId24"/>
    <p:sldId id="266" r:id="rId25"/>
    <p:sldId id="282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26/04/2023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8692" y="1930056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STRUKTUR DATA</a:t>
            </a:r>
            <a:b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PJJ INFORMATIKA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Sesi 4 – </a:t>
            </a:r>
            <a:r>
              <a:rPr lang="en-US" altLang="id-ID" sz="2400" b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PENGENALAN ARRAY</a:t>
            </a:r>
            <a:endParaRPr lang="en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660" y="4685609"/>
            <a:ext cx="4787723" cy="47034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1">
                <a:latin typeface="Montserrat" panose="00000500000000000000" pitchFamily="2" charset="0"/>
              </a:rPr>
              <a:t>CATUR NUGROHO, S.KOM., M.KOM</a:t>
            </a:r>
            <a:endParaRPr lang="en-ID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Ukuran Efektif Larik</a:t>
            </a:r>
          </a:p>
          <a:p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1506472" y="1318260"/>
            <a:ext cx="934705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357188" algn="l"/>
              </a:tabLst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Meskipun kita mendefinisikan jumlah elemen larik di dalam bagian deklarasi, seringkali kita tidak menggunakan semuanya di dalam program. Bila larik A didefinisikan 100 elemen, mungkin tidak seratus elemen tersebut yang dipakai. Mungkin saja hanya 15, 40, atau 70 elemen. Banyaknya larik yang dipakai disebut sebagai ukuran efektif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larik.</a:t>
            </a:r>
          </a:p>
          <a:p>
            <a:pPr marL="2425700" indent="-2425700" algn="just"/>
            <a:endParaRPr lang="id-ID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9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Pemrosesan 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(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larik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1C2F5-CC91-41F2-BC43-4F400CDFF4A1}"/>
              </a:ext>
            </a:extLst>
          </p:cNvPr>
          <p:cNvSpPr/>
          <p:nvPr/>
        </p:nvSpPr>
        <p:spPr>
          <a:xfrm>
            <a:off x="1506471" y="1246512"/>
            <a:ext cx="1020107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sv-SE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 larik tersusun secara beruntun, sehingga elemen-elemen larik diproses secara beruntun melalui indeksnya yang terurut, 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Misalkan larik A berukuran N elemen (N sudah terdefinisi nilainya), maka skema umum algoritma dalam memproses larik A adalah :</a:t>
            </a:r>
          </a:p>
          <a:p>
            <a:pPr algn="just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i≤N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pemrosesan terhadap A[i]</a:t>
            </a: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i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i+1</a:t>
            </a:r>
          </a:p>
          <a:p>
            <a:pPr algn="just"/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end while</a:t>
            </a: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{i &gt; Nmaks}</a:t>
            </a:r>
          </a:p>
          <a:p>
            <a:pPr algn="just"/>
            <a:endParaRPr lang="pt-BR" sz="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Atau</a:t>
            </a:r>
          </a:p>
          <a:p>
            <a:pPr algn="just"/>
            <a:endParaRPr lang="pt-BR" sz="9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algn="just"/>
            <a:r>
              <a:rPr lang="pt-BR" sz="2000">
                <a:latin typeface="Courier New" panose="02070309020205020404" pitchFamily="49" charset="0"/>
                <a:cs typeface="Courier New" panose="02070309020205020404" pitchFamily="49" charset="0"/>
              </a:rPr>
              <a:t>	pemrosesan terhadap A[i]</a:t>
            </a:r>
          </a:p>
          <a:p>
            <a:pPr algn="just"/>
            <a:r>
              <a:rPr lang="pt-BR" sz="2000" b="1"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84858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C551-FD92-44AD-9ECD-97A84BB8DCE1}"/>
              </a:ext>
            </a:extLst>
          </p:cNvPr>
          <p:cNvSpPr txBox="1"/>
          <p:nvPr/>
        </p:nvSpPr>
        <p:spPr>
          <a:xfrm>
            <a:off x="720090" y="1841961"/>
            <a:ext cx="1032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DataType [] ArrayName = {val0, val1, … ,  val (n-1) };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CBC06B-CCEB-4536-A84D-D65FCF84487F}"/>
              </a:ext>
            </a:extLst>
          </p:cNvPr>
          <p:cNvSpPr txBox="1"/>
          <p:nvPr/>
        </p:nvSpPr>
        <p:spPr>
          <a:xfrm>
            <a:off x="720089" y="2801946"/>
            <a:ext cx="54377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Contoh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[] A = {10,20,30,40,50};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4ACCEF9-7F3D-4E45-89D9-215B39D8D220}"/>
              </a:ext>
            </a:extLst>
          </p:cNvPr>
          <p:cNvSpPr/>
          <p:nvPr/>
        </p:nvSpPr>
        <p:spPr>
          <a:xfrm>
            <a:off x="1188720" y="4209989"/>
            <a:ext cx="2434590" cy="624902"/>
          </a:xfrm>
          <a:prstGeom prst="wedgeRectCallout">
            <a:avLst>
              <a:gd name="adj1" fmla="val 23644"/>
              <a:gd name="adj2" fmla="val -124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Elemen Array</a:t>
            </a:r>
            <a:endParaRPr lang="id-ID" sz="2400" b="1">
              <a:solidFill>
                <a:schemeClr val="tx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E3EB-BAD1-4C30-B55B-1010FA10CDFD}"/>
              </a:ext>
            </a:extLst>
          </p:cNvPr>
          <p:cNvSpPr txBox="1"/>
          <p:nvPr/>
        </p:nvSpPr>
        <p:spPr>
          <a:xfrm>
            <a:off x="720089" y="896497"/>
            <a:ext cx="765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MENDEKLARASIKAN ARRAY CARA PERTAMA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51C6FC-2062-431C-8812-910316ECA813}"/>
              </a:ext>
            </a:extLst>
          </p:cNvPr>
          <p:cNvSpPr txBox="1"/>
          <p:nvPr/>
        </p:nvSpPr>
        <p:spPr>
          <a:xfrm>
            <a:off x="4320540" y="4077321"/>
            <a:ext cx="5437707" cy="954107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Nilai elemen array di lokasi indek [0] adalah 10 </a:t>
            </a:r>
          </a:p>
        </p:txBody>
      </p:sp>
    </p:spTree>
    <p:extLst>
      <p:ext uri="{BB962C8B-B14F-4D97-AF65-F5344CB8AC3E}">
        <p14:creationId xmlns:p14="http://schemas.microsoft.com/office/powerpoint/2010/main" val="309152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E3EB-BAD1-4C30-B55B-1010FA10CDFD}"/>
              </a:ext>
            </a:extLst>
          </p:cNvPr>
          <p:cNvSpPr txBox="1"/>
          <p:nvPr/>
        </p:nvSpPr>
        <p:spPr>
          <a:xfrm>
            <a:off x="720089" y="896497"/>
            <a:ext cx="765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MENDEKLARASIKAN ARRAY CARA KEDUA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DF9D5-557D-4948-A45E-AF66AFC54CD8}"/>
              </a:ext>
            </a:extLst>
          </p:cNvPr>
          <p:cNvSpPr txBox="1"/>
          <p:nvPr/>
        </p:nvSpPr>
        <p:spPr>
          <a:xfrm>
            <a:off x="720090" y="1841961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DataType [] ArrayName = New DataType [Length];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A674F-FAF1-4C60-ACEF-F98BF50498E0}"/>
              </a:ext>
            </a:extLst>
          </p:cNvPr>
          <p:cNvSpPr txBox="1"/>
          <p:nvPr/>
        </p:nvSpPr>
        <p:spPr>
          <a:xfrm>
            <a:off x="720089" y="2801946"/>
            <a:ext cx="4515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Contoh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[] A = New Int [9];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F5C0E3F-075F-4CB8-B79B-E20F5A19DD46}"/>
              </a:ext>
            </a:extLst>
          </p:cNvPr>
          <p:cNvSpPr/>
          <p:nvPr/>
        </p:nvSpPr>
        <p:spPr>
          <a:xfrm>
            <a:off x="2240280" y="4254373"/>
            <a:ext cx="2697480" cy="1207827"/>
          </a:xfrm>
          <a:prstGeom prst="wedgeRectCallout">
            <a:avLst>
              <a:gd name="adj1" fmla="val 30840"/>
              <a:gd name="adj2" fmla="val -96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listo MT" panose="02040603050505030304" pitchFamily="18" charset="0"/>
                <a:cs typeface="Calibri" panose="020F0502020204030204" pitchFamily="34" charset="0"/>
              </a:rPr>
              <a:t>Length = Panjang array adalah 9 </a:t>
            </a:r>
            <a:endParaRPr lang="id-ID" b="1">
              <a:solidFill>
                <a:schemeClr val="tx1"/>
              </a:solidFill>
              <a:latin typeface="Calisto MT" panose="0204060305050503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ECAD4-44A8-4C40-9EA3-774190289B75}"/>
              </a:ext>
            </a:extLst>
          </p:cNvPr>
          <p:cNvSpPr txBox="1"/>
          <p:nvPr/>
        </p:nvSpPr>
        <p:spPr>
          <a:xfrm>
            <a:off x="5566411" y="4256602"/>
            <a:ext cx="3314700" cy="954107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indek mulai dari [0] sampai </a:t>
            </a:r>
            <a:r>
              <a:rPr lang="en-US" sz="2800" b="1" noProof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8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1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E3EB-BAD1-4C30-B55B-1010FA10CDFD}"/>
              </a:ext>
            </a:extLst>
          </p:cNvPr>
          <p:cNvSpPr txBox="1"/>
          <p:nvPr/>
        </p:nvSpPr>
        <p:spPr>
          <a:xfrm>
            <a:off x="720089" y="896497"/>
            <a:ext cx="765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MENDEKLARASIKAN ARRAY CARA KETIGA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DFBAA-C25C-4C79-91C6-33F01A5EEA54}"/>
              </a:ext>
            </a:extLst>
          </p:cNvPr>
          <p:cNvSpPr txBox="1"/>
          <p:nvPr/>
        </p:nvSpPr>
        <p:spPr>
          <a:xfrm>
            <a:off x="720090" y="1841961"/>
            <a:ext cx="903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DataType ArrayName [] = New DataType [Length];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B7886C-CBDF-467D-B181-A6B868A45857}"/>
              </a:ext>
            </a:extLst>
          </p:cNvPr>
          <p:cNvSpPr txBox="1"/>
          <p:nvPr/>
        </p:nvSpPr>
        <p:spPr>
          <a:xfrm>
            <a:off x="720089" y="2801946"/>
            <a:ext cx="50690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Contoh </a:t>
            </a:r>
          </a:p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[] A [] = New Int [9]; </a:t>
            </a:r>
            <a:endParaRPr lang="id-ID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3AFC98-BA8D-4A01-8F3B-BD66D1259007}"/>
              </a:ext>
            </a:extLst>
          </p:cNvPr>
          <p:cNvSpPr txBox="1"/>
          <p:nvPr/>
        </p:nvSpPr>
        <p:spPr>
          <a:xfrm>
            <a:off x="880110" y="4414452"/>
            <a:ext cx="3314700" cy="954107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indek mulai dari [0] sampai </a:t>
            </a:r>
            <a:r>
              <a:rPr lang="en-US" sz="2800" b="1" noProof="0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8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07FD40-4D4A-4E27-9FED-3DAE3BF6BDA9}"/>
              </a:ext>
            </a:extLst>
          </p:cNvPr>
          <p:cNvSpPr txBox="1"/>
          <p:nvPr/>
        </p:nvSpPr>
        <p:spPr>
          <a:xfrm>
            <a:off x="4450080" y="4414452"/>
            <a:ext cx="7357110" cy="400110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Untuk mendeklarasikan array mengunakan kurung siku [ ] </a:t>
            </a:r>
            <a:r>
              <a:rPr lang="en-US" sz="2000" b="1" i="1">
                <a:solidFill>
                  <a:srgbClr val="000000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brackets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ubai Medium" panose="020B0603030403030204" pitchFamily="34" charset="-78"/>
                <a:cs typeface="Dubai Medium" panose="020B0603030403030204" pitchFamily="34" charset="-78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04B3DF-CE0D-4983-A175-528AF54DAF7C}"/>
              </a:ext>
            </a:extLst>
          </p:cNvPr>
          <p:cNvCxnSpPr/>
          <p:nvPr/>
        </p:nvCxnSpPr>
        <p:spPr>
          <a:xfrm>
            <a:off x="2926080" y="3756053"/>
            <a:ext cx="25374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7E3EB-BAD1-4C30-B55B-1010FA10CDFD}"/>
              </a:ext>
            </a:extLst>
          </p:cNvPr>
          <p:cNvSpPr txBox="1"/>
          <p:nvPr/>
        </p:nvSpPr>
        <p:spPr>
          <a:xfrm>
            <a:off x="720089" y="896497"/>
            <a:ext cx="7652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MENGAMBIL DATA ARRAY :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D9D664-A0CE-406C-BD00-20509D865C5D}"/>
              </a:ext>
            </a:extLst>
          </p:cNvPr>
          <p:cNvSpPr txBox="1">
            <a:spLocks/>
          </p:cNvSpPr>
          <p:nvPr/>
        </p:nvSpPr>
        <p:spPr>
          <a:xfrm>
            <a:off x="32801" y="1680567"/>
            <a:ext cx="12195314" cy="88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39B461-94D4-4BF1-9355-D7930B19B7A9}"/>
              </a:ext>
            </a:extLst>
          </p:cNvPr>
          <p:cNvSpPr txBox="1"/>
          <p:nvPr/>
        </p:nvSpPr>
        <p:spPr>
          <a:xfrm>
            <a:off x="720089" y="1582304"/>
            <a:ext cx="1103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/>
              <a:t>Cara mengambil atau memanggil data dari array agar dapat di tampilkan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/>
              <a:t>Array memiliki index untuk memudahkan kita dalam mengakses datanya.  </a:t>
            </a:r>
            <a:endParaRPr lang="id-ID" sz="2800" b="1"/>
          </a:p>
          <a:p>
            <a:endParaRPr lang="id-ID" sz="32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D1A5A-F652-4701-804F-BE0048D3BA08}"/>
              </a:ext>
            </a:extLst>
          </p:cNvPr>
          <p:cNvSpPr txBox="1"/>
          <p:nvPr/>
        </p:nvSpPr>
        <p:spPr>
          <a:xfrm>
            <a:off x="1142753" y="3278967"/>
            <a:ext cx="1010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Berikut contoh cara mengambil array yang tersimpan  </a:t>
            </a:r>
            <a:endParaRPr lang="id-ID" sz="28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F8DD89-348C-40C6-8330-8C164D7DBF23}"/>
              </a:ext>
            </a:extLst>
          </p:cNvPr>
          <p:cNvSpPr txBox="1"/>
          <p:nvPr/>
        </p:nvSpPr>
        <p:spPr>
          <a:xfrm>
            <a:off x="1115929" y="4302099"/>
            <a:ext cx="10728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 ]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nama = {“Melinda”, “Sakti”, “Budiman”,“David“, “Niko”};</a:t>
            </a:r>
            <a:endParaRPr lang="id-ID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52971B-3C52-4B38-A3BB-BA8372B837D5}"/>
              </a:ext>
            </a:extLst>
          </p:cNvPr>
          <p:cNvSpPr txBox="1"/>
          <p:nvPr/>
        </p:nvSpPr>
        <p:spPr>
          <a:xfrm>
            <a:off x="1160898" y="3743596"/>
            <a:ext cx="6235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/>
              <a:t>// membuat 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89411A-A57E-47C1-814E-3836A9DAC45F}"/>
              </a:ext>
            </a:extLst>
          </p:cNvPr>
          <p:cNvSpPr txBox="1"/>
          <p:nvPr/>
        </p:nvSpPr>
        <p:spPr>
          <a:xfrm>
            <a:off x="1335053" y="5495133"/>
            <a:ext cx="4493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System.out.println(nama[2]);</a:t>
            </a:r>
            <a:endParaRPr lang="id-ID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CE0750-7FC4-4F51-853B-AB613901CB35}"/>
              </a:ext>
            </a:extLst>
          </p:cNvPr>
          <p:cNvSpPr txBox="1"/>
          <p:nvPr/>
        </p:nvSpPr>
        <p:spPr>
          <a:xfrm>
            <a:off x="1160898" y="4702209"/>
            <a:ext cx="6235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/>
              <a:t>// me</a:t>
            </a:r>
            <a:r>
              <a:rPr lang="en-US" sz="2400"/>
              <a:t>ngambil data</a:t>
            </a:r>
            <a:r>
              <a:rPr lang="id-ID" sz="2400"/>
              <a:t> array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B0F3F-825F-4F06-BB63-F4468FC66429}"/>
              </a:ext>
            </a:extLst>
          </p:cNvPr>
          <p:cNvSpPr/>
          <p:nvPr/>
        </p:nvSpPr>
        <p:spPr>
          <a:xfrm>
            <a:off x="999460" y="5428874"/>
            <a:ext cx="4869712" cy="53262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F50D221-7C31-4A8E-81CE-F1533620E8C5}"/>
              </a:ext>
            </a:extLst>
          </p:cNvPr>
          <p:cNvSpPr/>
          <p:nvPr/>
        </p:nvSpPr>
        <p:spPr>
          <a:xfrm>
            <a:off x="6480409" y="5049542"/>
            <a:ext cx="2270186" cy="999460"/>
          </a:xfrm>
          <a:prstGeom prst="wedgeRoundRectCallout">
            <a:avLst>
              <a:gd name="adj1" fmla="val -77446"/>
              <a:gd name="adj2" fmla="val 1994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Mencetak Pada Pemograman java</a:t>
            </a:r>
            <a:endParaRPr lang="id-ID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94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D9D664-A0CE-406C-BD00-20509D865C5D}"/>
              </a:ext>
            </a:extLst>
          </p:cNvPr>
          <p:cNvSpPr txBox="1">
            <a:spLocks/>
          </p:cNvSpPr>
          <p:nvPr/>
        </p:nvSpPr>
        <p:spPr>
          <a:xfrm>
            <a:off x="32801" y="1680567"/>
            <a:ext cx="12195314" cy="88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71F04-B7AF-4FBE-91B8-E1E0B7984189}"/>
              </a:ext>
            </a:extLst>
          </p:cNvPr>
          <p:cNvSpPr txBox="1"/>
          <p:nvPr/>
        </p:nvSpPr>
        <p:spPr>
          <a:xfrm>
            <a:off x="650551" y="1034236"/>
            <a:ext cx="915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Arial Black" panose="020B0A04020102020204" pitchFamily="34" charset="0"/>
              </a:rPr>
              <a:t>MENGAMBIL DATA ARRAY DENGAN PERULANGAN </a:t>
            </a:r>
            <a:endParaRPr lang="id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6323A-BD11-4298-81BB-86C3D6ABFAFB}"/>
              </a:ext>
            </a:extLst>
          </p:cNvPr>
          <p:cNvSpPr txBox="1"/>
          <p:nvPr/>
        </p:nvSpPr>
        <p:spPr>
          <a:xfrm>
            <a:off x="650551" y="1557112"/>
            <a:ext cx="10104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Mengunakan perulangan untuk mengambil data array </a:t>
            </a:r>
            <a:endParaRPr lang="id-ID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054E92-3698-47E6-A2D6-6900E2C9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30" y="3375913"/>
            <a:ext cx="5114925" cy="25717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F95F65-E1CD-4524-8BD6-CA16EE1B2856}"/>
              </a:ext>
            </a:extLst>
          </p:cNvPr>
          <p:cNvSpPr txBox="1"/>
          <p:nvPr/>
        </p:nvSpPr>
        <p:spPr>
          <a:xfrm>
            <a:off x="815697" y="2079988"/>
            <a:ext cx="9938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String[ ] nama = {“Melinda”, “Sakti”, “Budiman”,“David“, “Niko”};</a:t>
            </a:r>
          </a:p>
          <a:p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for(int I = 0; I &lt; nama.length; i++){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 System.out.println( “Indek ke – “+i +”: “ + nama[i]);</a:t>
            </a:r>
            <a:endParaRPr lang="id-ID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91768-B611-41F9-8C37-F40BA54C69DB}"/>
              </a:ext>
            </a:extLst>
          </p:cNvPr>
          <p:cNvSpPr txBox="1"/>
          <p:nvPr/>
        </p:nvSpPr>
        <p:spPr>
          <a:xfrm>
            <a:off x="1437330" y="6069005"/>
            <a:ext cx="534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Gambar 3.2 menampilkan data array Perulangan di java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0272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362353" y="653000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SATU DIMENSI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4A6CD74-3F62-4979-97CC-E931EF264A0D}"/>
              </a:ext>
            </a:extLst>
          </p:cNvPr>
          <p:cNvSpPr txBox="1"/>
          <p:nvPr/>
        </p:nvSpPr>
        <p:spPr>
          <a:xfrm>
            <a:off x="1362354" y="3675027"/>
            <a:ext cx="10082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Seperti halnya variabel, array juga harus didefinisikan agar dapat digunakan.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 array satu dimensi : </a:t>
            </a:r>
            <a:r>
              <a:rPr lang="en-US" u="sng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TipeData</a:t>
            </a:r>
            <a:r>
              <a:rPr lang="en-US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NamaArray</a:t>
            </a:r>
            <a:r>
              <a:rPr lang="en-US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u="sng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[JumlahData]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		</a:t>
            </a:r>
          </a:p>
          <a:p>
            <a:pPr algn="just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		“String”  </a:t>
            </a:r>
            <a:r>
              <a:rPr lang="en-US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Buah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[5]</a:t>
            </a:r>
          </a:p>
          <a:p>
            <a:pPr algn="just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1BF4E-BF31-4CFA-AD80-07D5C4E6B424}"/>
              </a:ext>
            </a:extLst>
          </p:cNvPr>
          <p:cNvCxnSpPr/>
          <p:nvPr/>
        </p:nvCxnSpPr>
        <p:spPr>
          <a:xfrm flipH="1" flipV="1">
            <a:off x="4764157" y="4605393"/>
            <a:ext cx="341243" cy="516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C29148-2F5D-4C3C-87CC-91B81EF914E2}"/>
              </a:ext>
            </a:extLst>
          </p:cNvPr>
          <p:cNvCxnSpPr>
            <a:cxnSpLocks/>
          </p:cNvCxnSpPr>
          <p:nvPr/>
        </p:nvCxnSpPr>
        <p:spPr>
          <a:xfrm flipH="1" flipV="1">
            <a:off x="5849042" y="4605393"/>
            <a:ext cx="1" cy="581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3D9A94-C51C-433B-9B1D-A0F90F6736FC}"/>
              </a:ext>
            </a:extLst>
          </p:cNvPr>
          <p:cNvCxnSpPr>
            <a:cxnSpLocks/>
          </p:cNvCxnSpPr>
          <p:nvPr/>
        </p:nvCxnSpPr>
        <p:spPr>
          <a:xfrm flipV="1">
            <a:off x="6434612" y="4605393"/>
            <a:ext cx="605469" cy="512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2A6410-1D13-4EFC-9849-C98D4D240730}"/>
                  </a:ext>
                </a:extLst>
              </p:cNvPr>
              <p:cNvSpPr txBox="1"/>
              <p:nvPr/>
            </p:nvSpPr>
            <p:spPr>
              <a:xfrm>
                <a:off x="1362353" y="1211830"/>
                <a:ext cx="10216733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d-ID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</a:t>
                </a:r>
                <a:r>
                  <a:rPr lang="en-US" sz="20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tiap element array ditulis dengan Notasi :</a:t>
                </a:r>
              </a:p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n-1</a:t>
                </a:r>
              </a:p>
              <a:p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id-ID" sz="24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 [0], A [1], A[2], A[3], A[4],….., A[n-1]</a:t>
                </a:r>
              </a:p>
              <a:p>
                <a:endParaRPr lang="en-US" sz="12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i=0</a:t>
                </a:r>
              </a:p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Angka dalam kurung siku menyatakan indeks array yang dimulai dari 0 sampai dengan (n-1) yang diinginkan</a:t>
                </a:r>
                <a:endParaRPr lang="id-ID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2A6410-1D13-4EFC-9849-C98D4D24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53" y="1211830"/>
                <a:ext cx="10216733" cy="2246769"/>
              </a:xfrm>
              <a:prstGeom prst="rect">
                <a:avLst/>
              </a:prstGeom>
              <a:blipFill>
                <a:blip r:embed="rId2"/>
                <a:stretch>
                  <a:fillRect l="-4594" t="-1630" b="-35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50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362354" y="773248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SATU DIMENSI </a:t>
            </a:r>
          </a:p>
          <a:p>
            <a:endParaRPr lang="id-ID" sz="105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4A6CD74-3F62-4979-97CC-E931EF264A0D}"/>
              </a:ext>
            </a:extLst>
          </p:cNvPr>
          <p:cNvSpPr txBox="1"/>
          <p:nvPr/>
        </p:nvSpPr>
        <p:spPr>
          <a:xfrm>
            <a:off x="1292780" y="1396496"/>
            <a:ext cx="10082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Contoh: 						</a:t>
            </a: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Element - element.</a:t>
            </a:r>
          </a:p>
          <a:p>
            <a:pPr marL="355600"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Buah [0] = jambu</a:t>
            </a:r>
          </a:p>
          <a:p>
            <a:pPr marL="355600"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Buah [1] = Nanas</a:t>
            </a:r>
          </a:p>
          <a:p>
            <a:pPr marL="355600"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Buah [2] = Melon</a:t>
            </a:r>
          </a:p>
          <a:p>
            <a:pPr marL="355600"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Buah [3] = Duku</a:t>
            </a:r>
          </a:p>
          <a:p>
            <a:pPr marL="355600" algn="just"/>
            <a:r>
              <a:rPr lang="en-US" sz="20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Buah [4] = Manggis</a:t>
            </a:r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7F78AB83-171F-41A7-93F2-71A49B51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722" y="2643808"/>
            <a:ext cx="7575129" cy="8890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625FA1-3F4A-45FF-90A1-297864C7C9EE}"/>
              </a:ext>
            </a:extLst>
          </p:cNvPr>
          <p:cNvCxnSpPr>
            <a:cxnSpLocks/>
          </p:cNvCxnSpPr>
          <p:nvPr/>
        </p:nvCxnSpPr>
        <p:spPr>
          <a:xfrm>
            <a:off x="6463751" y="2810234"/>
            <a:ext cx="1157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A1EDF4-3D82-41E7-B425-3A3650C2F5CB}"/>
              </a:ext>
            </a:extLst>
          </p:cNvPr>
          <p:cNvCxnSpPr>
            <a:cxnSpLocks/>
          </p:cNvCxnSpPr>
          <p:nvPr/>
        </p:nvCxnSpPr>
        <p:spPr>
          <a:xfrm>
            <a:off x="6463751" y="3191231"/>
            <a:ext cx="11577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5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4A6CD74-3F62-4979-97CC-E931EF264A0D}"/>
              </a:ext>
            </a:extLst>
          </p:cNvPr>
          <p:cNvSpPr txBox="1"/>
          <p:nvPr/>
        </p:nvSpPr>
        <p:spPr>
          <a:xfrm>
            <a:off x="1422533" y="1301663"/>
            <a:ext cx="10082429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Array dua dimensi merupakan kumpulan dari array satu dimensi, sehingga  mempunyai dua buah index (subscript).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Array berdimensi dua sering digunakan dalam merepresentasikan/ menterjemahkan Matriks pada pemrograman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1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Format array satu dimensi : </a:t>
            </a:r>
            <a:r>
              <a:rPr lang="en-US" sz="2400" b="1" u="sng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TipeData  </a:t>
            </a:r>
            <a:r>
              <a:rPr lang="en-US" sz="2400" b="1" u="sng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u="sng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NamaArray</a:t>
            </a:r>
            <a:r>
              <a:rPr lang="en-US" sz="2400" b="1" u="sng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b="1" u="sng">
                <a:solidFill>
                  <a:srgbClr val="FF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[Baris]    </a:t>
            </a:r>
            <a:r>
              <a:rPr lang="en-US" sz="2400" b="1" u="sng"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[Kolom]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Contoh: 						                           </a:t>
            </a:r>
            <a:r>
              <a:rPr lang="en-US" sz="24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Char</a:t>
            </a:r>
            <a:r>
              <a:rPr lang="en-US" sz="240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Huruf [3] [4]</a:t>
            </a:r>
          </a:p>
          <a:p>
            <a:pPr algn="just"/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400"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553F0-2286-47A2-9A30-201D58B2B454}"/>
              </a:ext>
            </a:extLst>
          </p:cNvPr>
          <p:cNvSpPr/>
          <p:nvPr/>
        </p:nvSpPr>
        <p:spPr>
          <a:xfrm>
            <a:off x="1422533" y="778443"/>
            <a:ext cx="426103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Arial Black" panose="020B0A04020102020204" pitchFamily="34" charset="0"/>
              </a:rPr>
              <a:t>ARRAY Dua DIMENSI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F232F-A53F-41D1-A7AE-BB33F895FDD2}"/>
              </a:ext>
            </a:extLst>
          </p:cNvPr>
          <p:cNvCxnSpPr/>
          <p:nvPr/>
        </p:nvCxnSpPr>
        <p:spPr>
          <a:xfrm flipH="1" flipV="1">
            <a:off x="6211957" y="3299791"/>
            <a:ext cx="1222513" cy="50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EF5121-65A1-4BD0-BA47-2E955D77CB3E}"/>
              </a:ext>
            </a:extLst>
          </p:cNvPr>
          <p:cNvCxnSpPr>
            <a:cxnSpLocks/>
          </p:cNvCxnSpPr>
          <p:nvPr/>
        </p:nvCxnSpPr>
        <p:spPr>
          <a:xfrm flipH="1" flipV="1">
            <a:off x="7434470" y="3299792"/>
            <a:ext cx="685800" cy="506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1D003C-737B-4A0A-8031-57974A4DF040}"/>
              </a:ext>
            </a:extLst>
          </p:cNvPr>
          <p:cNvCxnSpPr>
            <a:cxnSpLocks/>
          </p:cNvCxnSpPr>
          <p:nvPr/>
        </p:nvCxnSpPr>
        <p:spPr>
          <a:xfrm flipV="1">
            <a:off x="8895522" y="3299792"/>
            <a:ext cx="0" cy="506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056AB6-036D-4CC8-B1BE-28E50905F470}"/>
              </a:ext>
            </a:extLst>
          </p:cNvPr>
          <p:cNvCxnSpPr>
            <a:cxnSpLocks/>
          </p:cNvCxnSpPr>
          <p:nvPr/>
        </p:nvCxnSpPr>
        <p:spPr>
          <a:xfrm flipV="1">
            <a:off x="9336157" y="3299791"/>
            <a:ext cx="573156" cy="506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5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49" y="2647366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4BE2B8-23B5-46AD-98D4-7E4343315701}"/>
              </a:ext>
            </a:extLst>
          </p:cNvPr>
          <p:cNvSpPr txBox="1"/>
          <p:nvPr/>
        </p:nvSpPr>
        <p:spPr>
          <a:xfrm>
            <a:off x="951749" y="2490198"/>
            <a:ext cx="10180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/>
              <a:t>Mahasiswa mampu menerapkan Array pada program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61923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4A6CD74-3F62-4979-97CC-E931EF264A0D}"/>
              </a:ext>
            </a:extLst>
          </p:cNvPr>
          <p:cNvSpPr txBox="1"/>
          <p:nvPr/>
        </p:nvSpPr>
        <p:spPr>
          <a:xfrm>
            <a:off x="1422533" y="1301663"/>
            <a:ext cx="10082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/>
              <a:t>Artinya ada sebanyak 12 data/ elemen array bertipe data Character dengan nama variabel Huruf.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553F0-2286-47A2-9A30-201D58B2B454}"/>
              </a:ext>
            </a:extLst>
          </p:cNvPr>
          <p:cNvSpPr/>
          <p:nvPr/>
        </p:nvSpPr>
        <p:spPr>
          <a:xfrm>
            <a:off x="1422533" y="637925"/>
            <a:ext cx="4261038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rgbClr val="FF0000"/>
                </a:solidFill>
                <a:latin typeface="Arial Black" panose="020B0A04020102020204" pitchFamily="34" charset="0"/>
              </a:rPr>
              <a:t>ARRAY Dua DIMENSI</a:t>
            </a:r>
          </a:p>
        </p:txBody>
      </p:sp>
      <p:pic>
        <p:nvPicPr>
          <p:cNvPr id="11" name="table">
            <a:extLst>
              <a:ext uri="{FF2B5EF4-FFF2-40B4-BE49-F238E27FC236}">
                <a16:creationId xmlns:a16="http://schemas.microsoft.com/office/drawing/2014/main" id="{4784A5F5-D145-4866-B735-6047CAC9A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24" y="2256037"/>
            <a:ext cx="6598492" cy="18288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37148312-7D60-40D1-A532-8941DEDC8DF6}"/>
              </a:ext>
            </a:extLst>
          </p:cNvPr>
          <p:cNvSpPr txBox="1"/>
          <p:nvPr/>
        </p:nvSpPr>
        <p:spPr>
          <a:xfrm>
            <a:off x="2432484" y="4218072"/>
            <a:ext cx="625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Times New Roman" panose="02020603050405020304" pitchFamily="18" charset="0"/>
              </a:rPr>
              <a:t>Elemen – elemen dimaksud adalah: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67D16-9181-4892-AF6A-1C3A116D452E}"/>
              </a:ext>
            </a:extLst>
          </p:cNvPr>
          <p:cNvSpPr txBox="1"/>
          <p:nvPr/>
        </p:nvSpPr>
        <p:spPr>
          <a:xfrm>
            <a:off x="2528678" y="4651580"/>
            <a:ext cx="2277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Times New Roman" panose="02020603050405020304" pitchFamily="18" charset="0"/>
              </a:rPr>
              <a:t>Huruf [0] [0]= H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[0] [1]= R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[0] [2]= S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[0] [3]= E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B00C7729-D3F1-4244-9618-3902610E0363}"/>
              </a:ext>
            </a:extLst>
          </p:cNvPr>
          <p:cNvSpPr txBox="1"/>
          <p:nvPr/>
        </p:nvSpPr>
        <p:spPr>
          <a:xfrm>
            <a:off x="5112683" y="4651580"/>
            <a:ext cx="2386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Times New Roman" panose="02020603050405020304" pitchFamily="18" charset="0"/>
              </a:rPr>
              <a:t>Huruf [1] [1]= T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[1] [2]= U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[2] [2]= M</a:t>
            </a:r>
          </a:p>
          <a:p>
            <a:r>
              <a:rPr lang="en-US" sz="2000">
                <a:cs typeface="Times New Roman" panose="02020603050405020304" pitchFamily="18" charset="0"/>
              </a:rPr>
              <a:t>Huruf [2] [3]= F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789CFB-9380-4CB9-A64F-32C78B70D890}"/>
              </a:ext>
            </a:extLst>
          </p:cNvPr>
          <p:cNvCxnSpPr>
            <a:cxnSpLocks/>
          </p:cNvCxnSpPr>
          <p:nvPr/>
        </p:nvCxnSpPr>
        <p:spPr>
          <a:xfrm>
            <a:off x="1882556" y="3986480"/>
            <a:ext cx="0" cy="7576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644A8C6-26E7-4E16-BFCD-8A787953CEDC}"/>
              </a:ext>
            </a:extLst>
          </p:cNvPr>
          <p:cNvSpPr/>
          <p:nvPr/>
        </p:nvSpPr>
        <p:spPr>
          <a:xfrm>
            <a:off x="1422533" y="4744104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Index </a:t>
            </a:r>
          </a:p>
          <a:p>
            <a:r>
              <a:rPr lang="en-US"/>
              <a:t>Baris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0FF252-84D8-42AB-9089-D8BF52A6C2AD}"/>
              </a:ext>
            </a:extLst>
          </p:cNvPr>
          <p:cNvCxnSpPr>
            <a:cxnSpLocks/>
          </p:cNvCxnSpPr>
          <p:nvPr/>
        </p:nvCxnSpPr>
        <p:spPr>
          <a:xfrm>
            <a:off x="5662364" y="2484783"/>
            <a:ext cx="8672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760721" y="880417"/>
            <a:ext cx="113554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Tiga DIMENSI </a:t>
            </a:r>
          </a:p>
          <a:p>
            <a:endParaRPr lang="id-ID" sz="100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F4A6CD74-3F62-4979-97CC-E931EF264A0D}"/>
              </a:ext>
            </a:extLst>
          </p:cNvPr>
          <p:cNvSpPr txBox="1"/>
          <p:nvPr/>
        </p:nvSpPr>
        <p:spPr>
          <a:xfrm>
            <a:off x="760721" y="1434963"/>
            <a:ext cx="10001932" cy="242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Array tiga dimensi merupakan kumpulan dari array dua dimensi.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105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Format array tiga dimensi :    </a:t>
            </a:r>
            <a:r>
              <a:rPr lang="en-US" sz="2000" b="1" u="sng">
                <a:solidFill>
                  <a:srgbClr val="FF0000"/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TipeData</a:t>
            </a:r>
            <a:r>
              <a:rPr lang="en-US" sz="2000" b="1"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u="sng"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NamaArray</a:t>
            </a:r>
            <a:r>
              <a:rPr lang="en-US" sz="2000" b="1"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u="sng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[Group]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u="sng">
                <a:solidFill>
                  <a:schemeClr val="accent6"/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[Baris]</a:t>
            </a:r>
            <a:r>
              <a:rPr lang="en-US" sz="2000" b="1">
                <a:solidFill>
                  <a:schemeClr val="accent6"/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u="sng">
                <a:solidFill>
                  <a:schemeClr val="tx2"/>
                </a:solidFill>
                <a:highlight>
                  <a:srgbClr val="FFFF00"/>
                </a:highlight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[Kolom]</a:t>
            </a:r>
          </a:p>
          <a:p>
            <a:pPr algn="just"/>
            <a:endParaRPr lang="en-US" sz="105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endParaRPr lang="en-US" sz="105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algn="just"/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Contoh : 							      	   Int Angka  [2] [3] [5]</a:t>
            </a:r>
          </a:p>
          <a:p>
            <a:pPr algn="just"/>
            <a:endParaRPr lang="en-US" sz="200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457200" algn="just"/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Artinya ada sebanyak 30 data/ elemen array bertipe data Integer yang terdiri dari 2 Group, dimana setiap Group terdiri dari 3 Baris dan 5 Kolom.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D562CA84-A2CF-4A88-A972-CC6DA2E6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36" y="3991063"/>
            <a:ext cx="3971535" cy="1706880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320BB87F-7A28-4DE2-9F20-FA64B72E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398" y="3989447"/>
            <a:ext cx="3971535" cy="17068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D0FE4C-F895-409A-8DD9-9C6DEA0AAC8D}"/>
              </a:ext>
            </a:extLst>
          </p:cNvPr>
          <p:cNvCxnSpPr>
            <a:cxnSpLocks/>
          </p:cNvCxnSpPr>
          <p:nvPr/>
        </p:nvCxnSpPr>
        <p:spPr>
          <a:xfrm>
            <a:off x="1087569" y="5294609"/>
            <a:ext cx="0" cy="7315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6">
            <a:extLst>
              <a:ext uri="{FF2B5EF4-FFF2-40B4-BE49-F238E27FC236}">
                <a16:creationId xmlns:a16="http://schemas.microsoft.com/office/drawing/2014/main" id="{4AF1E3DF-0ABB-4F65-846E-65A9151FD185}"/>
              </a:ext>
            </a:extLst>
          </p:cNvPr>
          <p:cNvSpPr txBox="1"/>
          <p:nvPr/>
        </p:nvSpPr>
        <p:spPr>
          <a:xfrm>
            <a:off x="917750" y="5973874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Nomor Group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14323D4-16A5-46B4-A40C-03888ED144AA}"/>
              </a:ext>
            </a:extLst>
          </p:cNvPr>
          <p:cNvSpPr txBox="1"/>
          <p:nvPr/>
        </p:nvSpPr>
        <p:spPr>
          <a:xfrm>
            <a:off x="5103461" y="5973874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Nomor Group</a:t>
            </a:r>
          </a:p>
        </p:txBody>
      </p:sp>
      <p:sp>
        <p:nvSpPr>
          <p:cNvPr id="17" name="TextBox 29">
            <a:extLst>
              <a:ext uri="{FF2B5EF4-FFF2-40B4-BE49-F238E27FC236}">
                <a16:creationId xmlns:a16="http://schemas.microsoft.com/office/drawing/2014/main" id="{58B4041D-DB28-43DA-9C80-2A7D2C8DC295}"/>
              </a:ext>
            </a:extLst>
          </p:cNvPr>
          <p:cNvSpPr txBox="1"/>
          <p:nvPr/>
        </p:nvSpPr>
        <p:spPr>
          <a:xfrm>
            <a:off x="9173930" y="3938002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Angka [1] [0] [4] = 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A1D3EA-1094-47D0-837B-9EFC84E05D1D}"/>
              </a:ext>
            </a:extLst>
          </p:cNvPr>
          <p:cNvCxnSpPr>
            <a:cxnSpLocks/>
          </p:cNvCxnSpPr>
          <p:nvPr/>
        </p:nvCxnSpPr>
        <p:spPr>
          <a:xfrm flipV="1">
            <a:off x="8950037" y="4190309"/>
            <a:ext cx="536719" cy="477283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5D2D04-6DD2-450D-9553-543439902234}"/>
              </a:ext>
            </a:extLst>
          </p:cNvPr>
          <p:cNvCxnSpPr>
            <a:cxnSpLocks/>
          </p:cNvCxnSpPr>
          <p:nvPr/>
        </p:nvCxnSpPr>
        <p:spPr>
          <a:xfrm flipH="1" flipV="1">
            <a:off x="4874471" y="2236304"/>
            <a:ext cx="661626" cy="407504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BF3B80-FCD4-4EF7-9B15-2C4E55B80AEC}"/>
              </a:ext>
            </a:extLst>
          </p:cNvPr>
          <p:cNvCxnSpPr>
            <a:cxnSpLocks/>
          </p:cNvCxnSpPr>
          <p:nvPr/>
        </p:nvCxnSpPr>
        <p:spPr>
          <a:xfrm flipH="1" flipV="1">
            <a:off x="5761687" y="2236304"/>
            <a:ext cx="354193" cy="447154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1F74EF-03E0-4AF8-8392-CBCB73B0E996}"/>
              </a:ext>
            </a:extLst>
          </p:cNvPr>
          <p:cNvCxnSpPr>
            <a:cxnSpLocks/>
          </p:cNvCxnSpPr>
          <p:nvPr/>
        </p:nvCxnSpPr>
        <p:spPr>
          <a:xfrm flipV="1">
            <a:off x="6964203" y="2181585"/>
            <a:ext cx="1" cy="447154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D928DB-54C0-443C-A422-9D9F6ED9B129}"/>
              </a:ext>
            </a:extLst>
          </p:cNvPr>
          <p:cNvCxnSpPr>
            <a:cxnSpLocks/>
          </p:cNvCxnSpPr>
          <p:nvPr/>
        </p:nvCxnSpPr>
        <p:spPr>
          <a:xfrm flipV="1">
            <a:off x="7295322" y="2236304"/>
            <a:ext cx="795130" cy="39243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22DF4A-6F58-4B4F-A9DA-91E9D48E80C3}"/>
              </a:ext>
            </a:extLst>
          </p:cNvPr>
          <p:cNvCxnSpPr>
            <a:cxnSpLocks/>
          </p:cNvCxnSpPr>
          <p:nvPr/>
        </p:nvCxnSpPr>
        <p:spPr>
          <a:xfrm flipV="1">
            <a:off x="7854765" y="2251373"/>
            <a:ext cx="795130" cy="39243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3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382232" y="626776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640B3C43-150C-4215-8747-BE826E710851}"/>
              </a:ext>
            </a:extLst>
          </p:cNvPr>
          <p:cNvSpPr txBox="1"/>
          <p:nvPr/>
        </p:nvSpPr>
        <p:spPr>
          <a:xfrm>
            <a:off x="1242164" y="1235319"/>
            <a:ext cx="9707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Tipe data record adalah tipe data khusus yang komponennya terdiri dari berbagai jenis tipe data lain.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Elemen dari suatu record disebut field.</a:t>
            </a:r>
            <a:endParaRPr lang="en-US" sz="2000" b="1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Perbedaan Array dan Record :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Array semua elemennya bertipe sama.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00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Record tipe elemennya dapat berbeda-beda.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C0743AB3-150D-446C-BDC8-D344CCC1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02" y="3683690"/>
            <a:ext cx="4285933" cy="1828800"/>
          </a:xfrm>
          <a:prstGeom prst="rect">
            <a:avLst/>
          </a:prstGeom>
        </p:spPr>
      </p:pic>
      <p:sp>
        <p:nvSpPr>
          <p:cNvPr id="12" name="TextBox 32">
            <a:extLst>
              <a:ext uri="{FF2B5EF4-FFF2-40B4-BE49-F238E27FC236}">
                <a16:creationId xmlns:a16="http://schemas.microsoft.com/office/drawing/2014/main" id="{E42233DE-70B4-4461-A918-88D0B50B5539}"/>
              </a:ext>
            </a:extLst>
          </p:cNvPr>
          <p:cNvSpPr txBox="1"/>
          <p:nvPr/>
        </p:nvSpPr>
        <p:spPr>
          <a:xfrm>
            <a:off x="2164804" y="3322327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Times New Roman" panose="02020603050405020304" pitchFamily="18" charset="0"/>
              </a:rPr>
              <a:t>Contoh Record :</a:t>
            </a:r>
          </a:p>
        </p:txBody>
      </p:sp>
      <p:pic>
        <p:nvPicPr>
          <p:cNvPr id="14" name="table">
            <a:extLst>
              <a:ext uri="{FF2B5EF4-FFF2-40B4-BE49-F238E27FC236}">
                <a16:creationId xmlns:a16="http://schemas.microsoft.com/office/drawing/2014/main" id="{0727CA46-27A1-4A00-8A15-08C70F05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556" y="3715630"/>
            <a:ext cx="2720849" cy="2286000"/>
          </a:xfrm>
          <a:prstGeom prst="rect">
            <a:avLst/>
          </a:prstGeom>
        </p:spPr>
      </p:pic>
      <p:sp>
        <p:nvSpPr>
          <p:cNvPr id="15" name="TextBox 34">
            <a:extLst>
              <a:ext uri="{FF2B5EF4-FFF2-40B4-BE49-F238E27FC236}">
                <a16:creationId xmlns:a16="http://schemas.microsoft.com/office/drawing/2014/main" id="{B8D269CF-0A9A-497F-A63D-B20EBB40D0A7}"/>
              </a:ext>
            </a:extLst>
          </p:cNvPr>
          <p:cNvSpPr txBox="1"/>
          <p:nvPr/>
        </p:nvSpPr>
        <p:spPr>
          <a:xfrm>
            <a:off x="6764271" y="3291549"/>
            <a:ext cx="4438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Times New Roman" panose="02020603050405020304" pitchFamily="18" charset="0"/>
              </a:rPr>
              <a:t>Field dan tipe data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310858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382232" y="626776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640B3C43-150C-4215-8747-BE826E710851}"/>
              </a:ext>
            </a:extLst>
          </p:cNvPr>
          <p:cNvSpPr txBox="1"/>
          <p:nvPr/>
        </p:nvSpPr>
        <p:spPr>
          <a:xfrm>
            <a:off x="1231423" y="1152227"/>
            <a:ext cx="937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Tipe data record adalah tipe data khusus yang komponennya terdiri dari berbagai jenis tipe data lain.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Elemen dari suatu record disebut field.</a:t>
            </a:r>
            <a:endParaRPr lang="en-US" sz="2400" b="1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Perbedaan Array dan Record :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>
                <a:cs typeface="Times New Roman" panose="02020603050405020304" pitchFamily="18" charset="0"/>
              </a:rPr>
              <a:t>Array semua elemennya bertipe sama.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>
                <a:cs typeface="Times New Roman" panose="02020603050405020304" pitchFamily="18" charset="0"/>
              </a:rPr>
              <a:t>Record tipe elemennya dapat berbeda-beda.</a:t>
            </a:r>
          </a:p>
        </p:txBody>
      </p:sp>
      <p:pic>
        <p:nvPicPr>
          <p:cNvPr id="16" name="table">
            <a:extLst>
              <a:ext uri="{FF2B5EF4-FFF2-40B4-BE49-F238E27FC236}">
                <a16:creationId xmlns:a16="http://schemas.microsoft.com/office/drawing/2014/main" id="{75E5E3D1-2F0B-4505-B5D2-D1CEFDAF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99" y="4136114"/>
            <a:ext cx="4285933" cy="1828800"/>
          </a:xfrm>
          <a:prstGeom prst="rect">
            <a:avLst/>
          </a:prstGeom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E42233DE-70B4-4461-A918-88D0B50B5539}"/>
              </a:ext>
            </a:extLst>
          </p:cNvPr>
          <p:cNvSpPr txBox="1"/>
          <p:nvPr/>
        </p:nvSpPr>
        <p:spPr>
          <a:xfrm>
            <a:off x="2023968" y="3732086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Contoh Record :</a:t>
            </a:r>
          </a:p>
        </p:txBody>
      </p:sp>
      <p:pic>
        <p:nvPicPr>
          <p:cNvPr id="18" name="table">
            <a:extLst>
              <a:ext uri="{FF2B5EF4-FFF2-40B4-BE49-F238E27FC236}">
                <a16:creationId xmlns:a16="http://schemas.microsoft.com/office/drawing/2014/main" id="{31D1E5B6-5620-4D43-A430-3D8074FF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119" y="4024663"/>
            <a:ext cx="2720849" cy="2286000"/>
          </a:xfrm>
          <a:prstGeom prst="rect">
            <a:avLst/>
          </a:prstGeom>
        </p:spPr>
      </p:pic>
      <p:sp>
        <p:nvSpPr>
          <p:cNvPr id="19" name="TextBox 14">
            <a:extLst>
              <a:ext uri="{FF2B5EF4-FFF2-40B4-BE49-F238E27FC236}">
                <a16:creationId xmlns:a16="http://schemas.microsoft.com/office/drawing/2014/main" id="{B8D269CF-0A9A-497F-A63D-B20EBB40D0A7}"/>
              </a:ext>
            </a:extLst>
          </p:cNvPr>
          <p:cNvSpPr txBox="1"/>
          <p:nvPr/>
        </p:nvSpPr>
        <p:spPr>
          <a:xfrm>
            <a:off x="6764271" y="3644757"/>
            <a:ext cx="43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Times New Roman" panose="02020603050405020304" pitchFamily="18" charset="0"/>
              </a:rPr>
              <a:t>Field dan tipe data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419953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643489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</a:t>
            </a:r>
          </a:p>
          <a:p>
            <a:r>
              <a:rPr lang="id-ID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40B3C43-150C-4215-8747-BE826E710851}"/>
              </a:ext>
            </a:extLst>
          </p:cNvPr>
          <p:cNvSpPr txBox="1"/>
          <p:nvPr/>
        </p:nvSpPr>
        <p:spPr>
          <a:xfrm>
            <a:off x="1361493" y="1255462"/>
            <a:ext cx="10157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Tipe data record adalah tipe data khusus yang komponennya terdiri dari berbagai jenis tipe data lain.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Elemen dari suatu record disebut field.</a:t>
            </a:r>
            <a:endParaRPr lang="en-US" sz="2400" b="1"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>
                <a:cs typeface="Times New Roman" panose="02020603050405020304" pitchFamily="18" charset="0"/>
              </a:rPr>
              <a:t>Perbedaan Array dan Record :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>
                <a:cs typeface="Times New Roman" panose="02020603050405020304" pitchFamily="18" charset="0"/>
              </a:rPr>
              <a:t>Array semua elemennya bertipe sama.</a:t>
            </a:r>
          </a:p>
          <a:p>
            <a:pPr marL="914400" indent="-457200" algn="just">
              <a:buFont typeface="Wingdings" panose="05000000000000000000" pitchFamily="2" charset="2"/>
              <a:buChar char="Ø"/>
            </a:pPr>
            <a:r>
              <a:rPr lang="en-US" sz="2400">
                <a:cs typeface="Times New Roman" panose="02020603050405020304" pitchFamily="18" charset="0"/>
              </a:rPr>
              <a:t>Record tipe elemennya dapat berbeda-beda.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609E3D42-3789-4D19-BE49-A46CD104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03" y="4385711"/>
            <a:ext cx="4285933" cy="18288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42233DE-70B4-4461-A918-88D0B50B5539}"/>
              </a:ext>
            </a:extLst>
          </p:cNvPr>
          <p:cNvSpPr txBox="1"/>
          <p:nvPr/>
        </p:nvSpPr>
        <p:spPr>
          <a:xfrm>
            <a:off x="1733132" y="3923238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Contoh Record :</a:t>
            </a:r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2B58F8BF-DB36-4AC8-A66A-5B2AD24F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328" y="3938556"/>
            <a:ext cx="2720849" cy="2286000"/>
          </a:xfrm>
          <a:prstGeom prst="rect">
            <a:avLst/>
          </a:prstGeom>
        </p:spPr>
      </p:pic>
      <p:sp>
        <p:nvSpPr>
          <p:cNvPr id="11" name="TextBox 14">
            <a:extLst>
              <a:ext uri="{FF2B5EF4-FFF2-40B4-BE49-F238E27FC236}">
                <a16:creationId xmlns:a16="http://schemas.microsoft.com/office/drawing/2014/main" id="{B8D269CF-0A9A-497F-A63D-B20EBB40D0A7}"/>
              </a:ext>
            </a:extLst>
          </p:cNvPr>
          <p:cNvSpPr txBox="1"/>
          <p:nvPr/>
        </p:nvSpPr>
        <p:spPr>
          <a:xfrm>
            <a:off x="6764271" y="3553906"/>
            <a:ext cx="435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Times New Roman" panose="02020603050405020304" pitchFamily="18" charset="0"/>
              </a:rPr>
              <a:t>Field dan tipe data yang digunakan</a:t>
            </a:r>
          </a:p>
        </p:txBody>
      </p:sp>
    </p:spTree>
    <p:extLst>
      <p:ext uri="{BB962C8B-B14F-4D97-AF65-F5344CB8AC3E}">
        <p14:creationId xmlns:p14="http://schemas.microsoft.com/office/powerpoint/2010/main" val="4190508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4">
            <a:extLst>
              <a:ext uri="{FF2B5EF4-FFF2-40B4-BE49-F238E27FC236}">
                <a16:creationId xmlns:a16="http://schemas.microsoft.com/office/drawing/2014/main" id="{B8D269CF-0A9A-497F-A63D-B20EBB40D0A7}"/>
              </a:ext>
            </a:extLst>
          </p:cNvPr>
          <p:cNvSpPr txBox="1"/>
          <p:nvPr/>
        </p:nvSpPr>
        <p:spPr>
          <a:xfrm>
            <a:off x="724978" y="1070028"/>
            <a:ext cx="4356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cs typeface="Times New Roman" panose="02020603050405020304" pitchFamily="18" charset="0"/>
              </a:rPr>
              <a:t>REFERENSI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50030-BC8D-450D-BF34-A05068F0E635}"/>
              </a:ext>
            </a:extLst>
          </p:cNvPr>
          <p:cNvSpPr txBox="1"/>
          <p:nvPr/>
        </p:nvSpPr>
        <p:spPr>
          <a:xfrm>
            <a:off x="724487" y="1782584"/>
            <a:ext cx="97877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Indrajani &amp; Martin, Pemograman berbasis objek dengan Bahasa java,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Elex computindo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2003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Rinaldi Munir, Leony Lidya, Algoritma dan pemrograman : dalam bahasa pascal, C, dan C++, Bandung : Informatika, 2016.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Y, Daniel Liang,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Introduction to java programming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, Pearson Higher Education, 2011</a:t>
            </a:r>
            <a:endParaRPr lang="en-US" sz="2000"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Nell Dale etc, </a:t>
            </a:r>
            <a:r>
              <a:rPr lang="en-US" sz="2000" i="1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Object-Oriented Data Structure Using Java</a:t>
            </a:r>
            <a:r>
              <a:rPr lang="en-US" sz="2000">
                <a:effectLst/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 , jones and barlett Publisher, 2002</a:t>
            </a:r>
            <a:endParaRPr lang="id-ID" sz="2000">
              <a:effectLst/>
              <a:latin typeface="Adobe Fangsong Std R" panose="02020400000000000000" pitchFamily="18" charset="-128"/>
              <a:ea typeface="Adobe Fangsong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13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3BAF71-40B8-4E5E-8F67-BE9BB5203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710" y="1329565"/>
            <a:ext cx="6667500" cy="515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ADDE42-7761-48B8-B5CA-C8133CE3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8518">
            <a:off x="4798093" y="2558847"/>
            <a:ext cx="1326372" cy="131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49" y="2647366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805652" y="975353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87D09-C509-4227-B6B9-32474CF0F328}"/>
              </a:ext>
            </a:extLst>
          </p:cNvPr>
          <p:cNvSpPr txBox="1"/>
          <p:nvPr/>
        </p:nvSpPr>
        <p:spPr>
          <a:xfrm>
            <a:off x="951749" y="2790954"/>
            <a:ext cx="8851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>
                <a:latin typeface="Aharoni" panose="02010803020104030203" pitchFamily="2" charset="-79"/>
                <a:cs typeface="Aharoni" panose="02010803020104030203" pitchFamily="2" charset="-79"/>
              </a:rPr>
              <a:t>Array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0FDEFD85-DD4F-4699-92AA-F34F5A71A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665115"/>
              </p:ext>
            </p:extLst>
          </p:nvPr>
        </p:nvGraphicFramePr>
        <p:xfrm>
          <a:off x="3419201" y="3488685"/>
          <a:ext cx="6490112" cy="4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64">
                  <a:extLst>
                    <a:ext uri="{9D8B030D-6E8A-4147-A177-3AD203B41FA5}">
                      <a16:colId xmlns:a16="http://schemas.microsoft.com/office/drawing/2014/main" val="3554637123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295051203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790180930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2832520912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677260909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1465301174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624518856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957570601"/>
                    </a:ext>
                  </a:extLst>
                </a:gridCol>
              </a:tblGrid>
              <a:tr h="41620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34443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558704E1-64C5-4D83-8178-E91FBAE25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4124"/>
              </p:ext>
            </p:extLst>
          </p:nvPr>
        </p:nvGraphicFramePr>
        <p:xfrm>
          <a:off x="3419201" y="3904885"/>
          <a:ext cx="6490112" cy="41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264">
                  <a:extLst>
                    <a:ext uri="{9D8B030D-6E8A-4147-A177-3AD203B41FA5}">
                      <a16:colId xmlns:a16="http://schemas.microsoft.com/office/drawing/2014/main" val="3554637123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295051203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790180930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2832520912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677260909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1465301174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3624518856"/>
                    </a:ext>
                  </a:extLst>
                </a:gridCol>
                <a:gridCol w="811264">
                  <a:extLst>
                    <a:ext uri="{9D8B030D-6E8A-4147-A177-3AD203B41FA5}">
                      <a16:colId xmlns:a16="http://schemas.microsoft.com/office/drawing/2014/main" val="957570601"/>
                    </a:ext>
                  </a:extLst>
                </a:gridCol>
              </a:tblGrid>
              <a:tr h="41620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0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1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2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3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4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…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dobe Gothic Std B" panose="020B0800000000000000" pitchFamily="34" charset="-128"/>
                          <a:ea typeface="Adobe Gothic Std B" panose="020B0800000000000000" pitchFamily="34" charset="-128"/>
                        </a:rPr>
                        <a:t>n-1</a:t>
                      </a:r>
                      <a:endParaRPr lang="id-ID" b="1">
                        <a:latin typeface="Adobe Gothic Std B" panose="020B0800000000000000" pitchFamily="34" charset="-128"/>
                        <a:ea typeface="Adobe Gothic Std B" panose="020B0800000000000000" pitchFamily="34" charset="-128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8344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54791F-5C45-4787-BDDA-CA7186FD66BB}"/>
              </a:ext>
            </a:extLst>
          </p:cNvPr>
          <p:cNvSpPr txBox="1"/>
          <p:nvPr/>
        </p:nvSpPr>
        <p:spPr>
          <a:xfrm>
            <a:off x="834832" y="2428523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Yaitu dengan Array</a:t>
            </a:r>
            <a:endParaRPr lang="id-ID" sz="220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DC982-FD78-416F-9B64-770E0BFE75F9}"/>
              </a:ext>
            </a:extLst>
          </p:cNvPr>
          <p:cNvSpPr txBox="1"/>
          <p:nvPr/>
        </p:nvSpPr>
        <p:spPr>
          <a:xfrm>
            <a:off x="834832" y="3908681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latin typeface="Arial Black" panose="020B0A04020102020204" pitchFamily="34" charset="0"/>
                <a:ea typeface="Adobe Gothic Std B" panose="020B0800000000000000" pitchFamily="34" charset="-128"/>
              </a:rPr>
              <a:t>Index i</a:t>
            </a:r>
            <a:endParaRPr lang="id-ID" sz="2400" b="1" i="1"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B5F190-56AA-48CC-8BC6-AC54B64F4A59}"/>
              </a:ext>
            </a:extLst>
          </p:cNvPr>
          <p:cNvCxnSpPr>
            <a:cxnSpLocks/>
          </p:cNvCxnSpPr>
          <p:nvPr/>
        </p:nvCxnSpPr>
        <p:spPr>
          <a:xfrm flipV="1">
            <a:off x="2157695" y="4099720"/>
            <a:ext cx="1261506" cy="2652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4BE2B8-23B5-46AD-98D4-7E4343315701}"/>
              </a:ext>
            </a:extLst>
          </p:cNvPr>
          <p:cNvSpPr txBox="1"/>
          <p:nvPr/>
        </p:nvSpPr>
        <p:spPr>
          <a:xfrm>
            <a:off x="834832" y="1470002"/>
            <a:ext cx="101804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Bagaimana jika kita memiliki banyak data yang berbeda yang memiliki tujuan yang sama  dan bagimana cara menyimpanya 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21FE7-A0E7-4D28-B021-BBB804885C8C}"/>
              </a:ext>
            </a:extLst>
          </p:cNvPr>
          <p:cNvSpPr txBox="1"/>
          <p:nvPr/>
        </p:nvSpPr>
        <p:spPr>
          <a:xfrm>
            <a:off x="2788448" y="348085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 Black" panose="020B0A04020102020204" pitchFamily="34" charset="0"/>
                <a:ea typeface="Adobe Gothic Std B" panose="020B0800000000000000" pitchFamily="34" charset="-128"/>
              </a:rPr>
              <a:t>A</a:t>
            </a:r>
            <a:endParaRPr lang="id-ID" sz="2400" b="1"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83CBE-A852-4EBA-9978-4AD012C686E4}"/>
              </a:ext>
            </a:extLst>
          </p:cNvPr>
          <p:cNvSpPr txBox="1"/>
          <p:nvPr/>
        </p:nvSpPr>
        <p:spPr>
          <a:xfrm>
            <a:off x="5220586" y="4752753"/>
            <a:ext cx="191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Gambar. 3.1 Array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3927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015260" y="958243"/>
            <a:ext cx="11355456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A83F2-843F-4E66-9AFF-8C469A70360D}"/>
              </a:ext>
            </a:extLst>
          </p:cNvPr>
          <p:cNvSpPr txBox="1"/>
          <p:nvPr/>
        </p:nvSpPr>
        <p:spPr>
          <a:xfrm>
            <a:off x="1015260" y="1473669"/>
            <a:ext cx="10161479" cy="283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(larik) adalah kumpulan elemen berindex, dimana setiap elemennya memiliki tipe data yang sama (</a:t>
            </a:r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homogen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dan dinyatakan dengan nama variable yang sama pula.</a:t>
            </a:r>
          </a:p>
          <a:p>
            <a:pPr algn="just"/>
            <a:endParaRPr lang="en-US" sz="1050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adalah sekumpulan lokasi memori yang dapat diatasi menggunakan indeks berurutan, Index atau disebut juga sub-script array, berupa integer dan dimulai dari nol (0).</a:t>
            </a:r>
          </a:p>
          <a:p>
            <a:pPr algn="just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470D3-147D-4C0A-8C6E-90BC279FC248}"/>
              </a:ext>
            </a:extLst>
          </p:cNvPr>
          <p:cNvSpPr txBox="1"/>
          <p:nvPr/>
        </p:nvSpPr>
        <p:spPr>
          <a:xfrm>
            <a:off x="1015260" y="3976565"/>
            <a:ext cx="9968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Elemen adalah setiap data yang tersimpan dalam array.</a:t>
            </a:r>
          </a:p>
        </p:txBody>
      </p:sp>
    </p:spTree>
    <p:extLst>
      <p:ext uri="{BB962C8B-B14F-4D97-AF65-F5344CB8AC3E}">
        <p14:creationId xmlns:p14="http://schemas.microsoft.com/office/powerpoint/2010/main" val="16742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PENGERTIAN</a:t>
            </a: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1506472" y="1318260"/>
            <a:ext cx="9347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indent="-447675" algn="just">
              <a:buFont typeface="Wingdings" panose="05000000000000000000" pitchFamily="2" charset="2"/>
              <a:buChar char="§"/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Array, seperti variabel, dapat menyimpan nilai. Hanya saja, array dapat menyimpan nilai lebih dari satu. Bisa dikatakan bahwa array merupakan variable ber-index.</a:t>
            </a:r>
          </a:p>
          <a:p>
            <a:pPr marL="447675" indent="-447675" algn="just">
              <a:buFont typeface="Wingdings" panose="05000000000000000000" pitchFamily="2" charset="2"/>
              <a:buChar char="§"/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dapat berupa array 1 dimensi, 2 dimensi, bahkan multi dimensi.</a:t>
            </a:r>
          </a:p>
          <a:p>
            <a:pPr marL="2425700" indent="-2425700" algn="just"/>
            <a:endParaRPr lang="id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3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 ARRAY</a:t>
            </a:r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1506472" y="1318260"/>
            <a:ext cx="93470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indent="-447675" algn="just">
              <a:buFont typeface="Wingdings" panose="05000000000000000000" pitchFamily="2" charset="2"/>
              <a:buChar char="§"/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 Adalah Koleksi dari variable yang memiliki tipe data yang sama</a:t>
            </a:r>
          </a:p>
          <a:p>
            <a:pPr marL="447675" indent="-447675" algn="just">
              <a:buFont typeface="Wingdings" panose="05000000000000000000" pitchFamily="2" charset="2"/>
              <a:buChar char="§"/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Setiap variable dari array memiliki index yang menunjukan pada data yang tersimpan di bagian tersebut</a:t>
            </a:r>
          </a:p>
          <a:p>
            <a:pPr marL="447675" indent="-447675" algn="just">
              <a:buFont typeface="Wingdings" panose="05000000000000000000" pitchFamily="2" charset="2"/>
              <a:buChar char="§"/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yang tersimpan pada array biasa disebut elemen array</a:t>
            </a:r>
          </a:p>
          <a:p>
            <a:pPr marL="2425700" indent="-2425700" algn="just"/>
            <a:endParaRPr lang="id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6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 ARRAY</a:t>
            </a:r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018A1-88D0-46CE-AC4A-51DA4AEC3161}"/>
              </a:ext>
            </a:extLst>
          </p:cNvPr>
          <p:cNvSpPr txBox="1"/>
          <p:nvPr/>
        </p:nvSpPr>
        <p:spPr>
          <a:xfrm>
            <a:off x="2418109" y="1306901"/>
            <a:ext cx="6515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>
                <a:latin typeface="Arial Black" panose="020B0A04020102020204" pitchFamily="34" charset="0"/>
                <a:cs typeface="Dubai Medium" panose="020B0603030403030204" pitchFamily="34" charset="-78"/>
              </a:rPr>
              <a:t>A</a:t>
            </a:r>
            <a:r>
              <a:rPr lang="id-ID" sz="2800" i="1">
                <a:latin typeface="Arial Black" panose="020B0A04020102020204" pitchFamily="34" charset="0"/>
                <a:cs typeface="Dubai Medium" panose="020B0603030403030204" pitchFamily="34" charset="-78"/>
              </a:rPr>
              <a:t>rray</a:t>
            </a:r>
            <a:r>
              <a:rPr lang="en-US" sz="2800" i="1">
                <a:latin typeface="Arial Black" panose="020B0A04020102020204" pitchFamily="34" charset="0"/>
                <a:cs typeface="Dubai Medium" panose="020B0603030403030204" pitchFamily="34" charset="-78"/>
              </a:rPr>
              <a:t> </a:t>
            </a:r>
            <a:r>
              <a:rPr lang="en-US" sz="2800">
                <a:latin typeface="Arial Black" panose="020B0A04020102020204" pitchFamily="34" charset="0"/>
                <a:cs typeface="Dubai Medium" panose="020B0603030403030204" pitchFamily="34" charset="-78"/>
              </a:rPr>
              <a:t>dengan</a:t>
            </a:r>
            <a:r>
              <a:rPr lang="en-US" sz="2800" i="1">
                <a:latin typeface="Arial Black" panose="020B0A04020102020204" pitchFamily="34" charset="0"/>
                <a:cs typeface="Dubai Medium" panose="020B0603030403030204" pitchFamily="34" charset="-78"/>
              </a:rPr>
              <a:t> 6 elemen</a:t>
            </a:r>
            <a:endParaRPr lang="id-ID" sz="2800" i="1">
              <a:latin typeface="Arial Black" panose="020B0A04020102020204" pitchFamily="34" charset="0"/>
              <a:cs typeface="Dubai Medium" panose="020B0603030403030204" pitchFamily="34" charset="-78"/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23CA6D0-509D-48CB-8D12-E05A5DABC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87553"/>
              </p:ext>
            </p:extLst>
          </p:nvPr>
        </p:nvGraphicFramePr>
        <p:xfrm>
          <a:off x="3097531" y="2003728"/>
          <a:ext cx="522351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1858591971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264884906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3759301588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748455287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3881415470"/>
                    </a:ext>
                  </a:extLst>
                </a:gridCol>
                <a:gridCol w="870585">
                  <a:extLst>
                    <a:ext uri="{9D8B030D-6E8A-4147-A177-3AD203B41FA5}">
                      <a16:colId xmlns:a16="http://schemas.microsoft.com/office/drawing/2014/main" val="349089427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US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98957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8B798C1B-71AF-4C00-B655-4F22FB21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855332"/>
              </p:ext>
            </p:extLst>
          </p:nvPr>
        </p:nvGraphicFramePr>
        <p:xfrm>
          <a:off x="3106766" y="2625552"/>
          <a:ext cx="513778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46">
                  <a:extLst>
                    <a:ext uri="{9D8B030D-6E8A-4147-A177-3AD203B41FA5}">
                      <a16:colId xmlns:a16="http://schemas.microsoft.com/office/drawing/2014/main" val="1858591971"/>
                    </a:ext>
                  </a:extLst>
                </a:gridCol>
                <a:gridCol w="847948">
                  <a:extLst>
                    <a:ext uri="{9D8B030D-6E8A-4147-A177-3AD203B41FA5}">
                      <a16:colId xmlns:a16="http://schemas.microsoft.com/office/drawing/2014/main" val="264884906"/>
                    </a:ext>
                  </a:extLst>
                </a:gridCol>
                <a:gridCol w="847948">
                  <a:extLst>
                    <a:ext uri="{9D8B030D-6E8A-4147-A177-3AD203B41FA5}">
                      <a16:colId xmlns:a16="http://schemas.microsoft.com/office/drawing/2014/main" val="3759301588"/>
                    </a:ext>
                  </a:extLst>
                </a:gridCol>
                <a:gridCol w="847948">
                  <a:extLst>
                    <a:ext uri="{9D8B030D-6E8A-4147-A177-3AD203B41FA5}">
                      <a16:colId xmlns:a16="http://schemas.microsoft.com/office/drawing/2014/main" val="748455287"/>
                    </a:ext>
                  </a:extLst>
                </a:gridCol>
                <a:gridCol w="847948">
                  <a:extLst>
                    <a:ext uri="{9D8B030D-6E8A-4147-A177-3AD203B41FA5}">
                      <a16:colId xmlns:a16="http://schemas.microsoft.com/office/drawing/2014/main" val="3881415470"/>
                    </a:ext>
                  </a:extLst>
                </a:gridCol>
                <a:gridCol w="847948">
                  <a:extLst>
                    <a:ext uri="{9D8B030D-6E8A-4147-A177-3AD203B41FA5}">
                      <a16:colId xmlns:a16="http://schemas.microsoft.com/office/drawing/2014/main" val="349089427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  <a:endParaRPr lang="id-ID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29895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17BA7BD-EB20-4035-B278-C0EB3218A11E}"/>
              </a:ext>
            </a:extLst>
          </p:cNvPr>
          <p:cNvSpPr txBox="1"/>
          <p:nvPr/>
        </p:nvSpPr>
        <p:spPr>
          <a:xfrm>
            <a:off x="2418109" y="4319994"/>
            <a:ext cx="6515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Arial Black" panose="020B0A04020102020204" pitchFamily="34" charset="0"/>
                <a:cs typeface="Dubai Medium" panose="020B0603030403030204" pitchFamily="34" charset="-78"/>
              </a:rPr>
              <a:t>Angka yang menyatakan index</a:t>
            </a:r>
          </a:p>
          <a:p>
            <a:pPr algn="ctr"/>
            <a:r>
              <a:rPr lang="en-US" sz="2000">
                <a:latin typeface="Arial Black" panose="020B0A04020102020204" pitchFamily="34" charset="0"/>
                <a:cs typeface="Dubai Medium" panose="020B0603030403030204" pitchFamily="34" charset="-78"/>
              </a:rPr>
              <a:t>Untuk setiap elemen array</a:t>
            </a:r>
            <a:endParaRPr lang="id-ID" sz="2000">
              <a:latin typeface="Arial Black" panose="020B0A04020102020204" pitchFamily="34" charset="0"/>
              <a:cs typeface="Dubai Medium" panose="020B0603030403030204" pitchFamily="34" charset="-78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F8C6DE-B57A-4FBF-9084-A1E5B5ECB847}"/>
              </a:ext>
            </a:extLst>
          </p:cNvPr>
          <p:cNvCxnSpPr>
            <a:cxnSpLocks/>
          </p:cNvCxnSpPr>
          <p:nvPr/>
        </p:nvCxnSpPr>
        <p:spPr>
          <a:xfrm flipV="1">
            <a:off x="5419238" y="3370565"/>
            <a:ext cx="19050" cy="99127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8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172817" y="940016"/>
            <a:ext cx="10849253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 ARRAY</a:t>
            </a:r>
            <a:endParaRPr lang="id-ID" sz="24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1172817" y="1563264"/>
            <a:ext cx="10849253" cy="2799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indent="-447675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A[4] 		{mengacu elemen keempat dari larik A}</a:t>
            </a:r>
          </a:p>
          <a:p>
            <a:pPr marL="447675" indent="-447675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NamaMhs[2] 	{mengacu elemen kedua dari larik NamaMhs}</a:t>
            </a:r>
          </a:p>
          <a:p>
            <a:pPr marL="447675" indent="-447675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A[i] 		{mengacu elemen ke-i dari larik A, asalkan i sudah terisi nilainya}</a:t>
            </a:r>
          </a:p>
          <a:p>
            <a:pPr marL="447675" indent="-447675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NamaMhs[i+1] 	{mengacu elemen ke-i+1 dari larik A, asalkan i sudah terisi nilainya}</a:t>
            </a:r>
          </a:p>
          <a:p>
            <a:pPr marL="447675" indent="-447675" algn="just">
              <a:lnSpc>
                <a:spcPct val="150000"/>
              </a:lnSpc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P[k].x 		{mengacu absis-x pada titik P ke-k}</a:t>
            </a:r>
          </a:p>
          <a:p>
            <a:pPr marL="2425700" indent="-2425700" algn="just">
              <a:lnSpc>
                <a:spcPct val="150000"/>
              </a:lnSpc>
            </a:pPr>
            <a:endParaRPr lang="id-ID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5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0811F2-82AE-46F7-AB31-BE01963B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71" y="0"/>
            <a:ext cx="10515600" cy="880692"/>
          </a:xfrm>
        </p:spPr>
        <p:txBody>
          <a:bodyPr/>
          <a:lstStyle/>
          <a:p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ARRAY &amp; RECORD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5E80C-EB4B-49BF-9BDB-9C7033D4B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9313" y="2643808"/>
            <a:ext cx="1205946" cy="73210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9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751CA4-E8AF-4D30-9160-FA2D0F6E6396}"/>
              </a:ext>
            </a:extLst>
          </p:cNvPr>
          <p:cNvSpPr txBox="1"/>
          <p:nvPr/>
        </p:nvSpPr>
        <p:spPr>
          <a:xfrm>
            <a:off x="1506471" y="754070"/>
            <a:ext cx="1135545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KONSEP ARRAY</a:t>
            </a:r>
          </a:p>
          <a:p>
            <a:r>
              <a:rPr lang="id-ID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endParaRPr lang="id-ID" sz="105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40E-9B53-4CCD-8458-A48843759218}"/>
              </a:ext>
            </a:extLst>
          </p:cNvPr>
          <p:cNvSpPr txBox="1"/>
          <p:nvPr/>
        </p:nvSpPr>
        <p:spPr>
          <a:xfrm>
            <a:off x="1506472" y="1318260"/>
            <a:ext cx="93470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7675" indent="-447675" algn="just"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Larik digunakan bila kita mempunyai sejumlah data yang sejenis dan bertipe sama dan kita perlu menyimpan sementara data tersebut untuk selanjutnya data tersebut kita proses.</a:t>
            </a:r>
          </a:p>
          <a:p>
            <a:pPr marL="447675" indent="-447675" algn="just">
              <a:buFont typeface="Wingdings" panose="05000000000000000000" pitchFamily="2" charset="2"/>
              <a:buChar char="§"/>
              <a:tabLst>
                <a:tab pos="357188" algn="l"/>
              </a:tabLst>
            </a:pP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Dengan menggunakan larik kita dapat menghindari penggunaan nama-nama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lang="id-ID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yang banyak.</a:t>
            </a:r>
          </a:p>
          <a:p>
            <a:pPr marL="2425700" indent="-2425700" algn="just"/>
            <a:endParaRPr lang="id-ID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6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1475</Words>
  <Application>Microsoft Office PowerPoint</Application>
  <PresentationFormat>Widescreen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Adobe Fangsong Std R</vt:lpstr>
      <vt:lpstr>Adobe Gothic Std B</vt:lpstr>
      <vt:lpstr>Adobe Heiti Std R</vt:lpstr>
      <vt:lpstr>Arial Unicode MS</vt:lpstr>
      <vt:lpstr>Aharoni</vt:lpstr>
      <vt:lpstr>Arial</vt:lpstr>
      <vt:lpstr>Arial Black</vt:lpstr>
      <vt:lpstr>Calibri</vt:lpstr>
      <vt:lpstr>Calibri Light</vt:lpstr>
      <vt:lpstr>Calisto MT</vt:lpstr>
      <vt:lpstr>Cambria Math</vt:lpstr>
      <vt:lpstr>Courier New</vt:lpstr>
      <vt:lpstr>Dubai Medium</vt:lpstr>
      <vt:lpstr>Montserrat</vt:lpstr>
      <vt:lpstr>Source Sans Pro</vt:lpstr>
      <vt:lpstr>Tahoma</vt:lpstr>
      <vt:lpstr>Times New Roman</vt:lpstr>
      <vt:lpstr>Wingdings</vt:lpstr>
      <vt:lpstr>Office Theme</vt:lpstr>
      <vt:lpstr>STRUKTUR DATA Program Studi PJJ INFORMATIKA  Sesi 4 – PENGENALAN ARRAY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ARRAY &amp; RECORD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Saminista</cp:lastModifiedBy>
  <cp:revision>35</cp:revision>
  <cp:lastPrinted>2022-03-22T22:27:35Z</cp:lastPrinted>
  <dcterms:created xsi:type="dcterms:W3CDTF">2021-09-06T16:17:13Z</dcterms:created>
  <dcterms:modified xsi:type="dcterms:W3CDTF">2023-04-25T22:55:31Z</dcterms:modified>
</cp:coreProperties>
</file>