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4" r:id="rId5"/>
    <p:sldId id="276" r:id="rId6"/>
    <p:sldId id="277" r:id="rId7"/>
    <p:sldId id="266" r:id="rId8"/>
    <p:sldId id="267" r:id="rId9"/>
    <p:sldId id="278" r:id="rId10"/>
    <p:sldId id="258" r:id="rId11"/>
    <p:sldId id="279" r:id="rId12"/>
    <p:sldId id="268" r:id="rId13"/>
    <p:sldId id="281" r:id="rId14"/>
    <p:sldId id="270" r:id="rId15"/>
    <p:sldId id="269" r:id="rId16"/>
    <p:sldId id="272" r:id="rId17"/>
    <p:sldId id="282" r:id="rId18"/>
    <p:sldId id="283" r:id="rId19"/>
    <p:sldId id="284" r:id="rId20"/>
    <p:sldId id="285" r:id="rId21"/>
    <p:sldId id="286" r:id="rId22"/>
    <p:sldId id="280" r:id="rId23"/>
    <p:sldId id="287" r:id="rId24"/>
    <p:sldId id="288" r:id="rId25"/>
    <p:sldId id="289" r:id="rId26"/>
    <p:sldId id="290" r:id="rId27"/>
    <p:sldId id="291" r:id="rId28"/>
    <p:sldId id="292"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21/04/2022</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21/04/2022</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4118692" y="1930056"/>
            <a:ext cx="7745691" cy="238760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PEMOGRAMAN WEB II</a:t>
            </a:r>
            <a:br>
              <a:rPr kumimoji="0" lang="id-ID"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id-ID"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Program Studi </a:t>
            </a:r>
            <a: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PJJ INFORMATIKA</a:t>
            </a:r>
            <a:b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id-ID" altLang="id-ID"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altLang="id-ID"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Sesi 5 – </a:t>
            </a:r>
            <a:r>
              <a:rPr lang="en-US" altLang="id-ID" sz="2400" b="1">
                <a:solidFill>
                  <a:prstClr val="black"/>
                </a:solidFill>
                <a:latin typeface="Tahoma" panose="020B0604030504040204" pitchFamily="34" charset="0"/>
                <a:ea typeface="Tahoma" panose="020B0604030504040204" pitchFamily="34" charset="0"/>
                <a:cs typeface="Tahoma" panose="020B0604030504040204" pitchFamily="34" charset="0"/>
              </a:rPr>
              <a:t>STACK</a:t>
            </a:r>
            <a:endParaRPr lang="en-ID" sz="240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7076660" y="4685609"/>
            <a:ext cx="4787723" cy="470341"/>
          </a:xfrm>
        </p:spPr>
        <p:txBody>
          <a:bodyPr>
            <a:normAutofit fontScale="85000" lnSpcReduction="10000"/>
          </a:bodyPr>
          <a:lstStyle/>
          <a:p>
            <a:pPr algn="r"/>
            <a:r>
              <a:rPr lang="en-US" b="1">
                <a:latin typeface="Montserrat" panose="00000500000000000000" pitchFamily="2" charset="0"/>
              </a:rPr>
              <a:t>CATUR NUGROHO, S.KOM., M.KOM</a:t>
            </a:r>
            <a:endParaRPr lang="en-ID" b="1">
              <a:latin typeface="Montserrat" panose="00000500000000000000"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C5BE53-FACC-497C-9BA7-B233F898AC58}"/>
              </a:ext>
            </a:extLst>
          </p:cNvPr>
          <p:cNvSpPr txBox="1"/>
          <p:nvPr/>
        </p:nvSpPr>
        <p:spPr>
          <a:xfrm>
            <a:off x="1385590" y="1080362"/>
            <a:ext cx="8577115" cy="2970044"/>
          </a:xfrm>
          <a:prstGeom prst="rect">
            <a:avLst/>
          </a:prstGeom>
          <a:noFill/>
        </p:spPr>
        <p:txBody>
          <a:bodyPr wrap="square">
            <a:spAutoFit/>
          </a:bodyPr>
          <a:lstStyle/>
          <a:p>
            <a:r>
              <a:rPr lang="en-US" sz="2800">
                <a:latin typeface="Gill Sans MT" panose="020B0502020104020203" pitchFamily="34" charset="0"/>
              </a:rPr>
              <a:t>J</a:t>
            </a:r>
            <a:r>
              <a:rPr lang="id-ID" sz="2800">
                <a:latin typeface="Gill Sans MT" panose="020B0502020104020203" pitchFamily="34" charset="0"/>
              </a:rPr>
              <a:t>ika top tidak menunjuk pada element manapun hal ini menunjukkan bahwa stack dalam kondisi kosong (</a:t>
            </a:r>
            <a:r>
              <a:rPr lang="id-ID" sz="2800" i="1">
                <a:latin typeface="Gill Sans MT" panose="020B0502020104020203" pitchFamily="34" charset="0"/>
              </a:rPr>
              <a:t>empty</a:t>
            </a:r>
            <a:r>
              <a:rPr lang="id-ID" sz="2800">
                <a:latin typeface="Gill Sans MT" panose="020B0502020104020203" pitchFamily="34" charset="0"/>
              </a:rPr>
              <a:t>).</a:t>
            </a:r>
            <a:endParaRPr lang="en-US" sz="2800">
              <a:latin typeface="Gill Sans MT" panose="020B0502020104020203" pitchFamily="34" charset="0"/>
            </a:endParaRPr>
          </a:p>
          <a:p>
            <a:endParaRPr lang="en-US" sz="800">
              <a:latin typeface="Gill Sans MT" panose="020B0502020104020203" pitchFamily="34" charset="0"/>
            </a:endParaRPr>
          </a:p>
          <a:p>
            <a:endParaRPr lang="en-US" sz="1100">
              <a:latin typeface="Gill Sans MT" panose="020B0502020104020203" pitchFamily="34" charset="0"/>
            </a:endParaRPr>
          </a:p>
          <a:p>
            <a:r>
              <a:rPr lang="id-ID" sz="2800">
                <a:latin typeface="Gill Sans MT" panose="020B0502020104020203" pitchFamily="34" charset="0"/>
              </a:rPr>
              <a:t>Pada array : top akan menyimpan index element paling akhir masuk.</a:t>
            </a:r>
            <a:endParaRPr lang="en-US" sz="2800">
              <a:latin typeface="Gill Sans MT" panose="020B0502020104020203" pitchFamily="34" charset="0"/>
            </a:endParaRPr>
          </a:p>
          <a:p>
            <a:r>
              <a:rPr lang="id-ID" sz="2800">
                <a:latin typeface="Gill Sans MT" panose="020B0502020104020203" pitchFamily="34" charset="0"/>
              </a:rPr>
              <a:t>Pada linked list : top akan menyimpan alamat node yang paling akhir ditambahkan. </a:t>
            </a:r>
            <a:endParaRPr lang="id-ID" sz="2800" b="1">
              <a:latin typeface="Gill Sans MT" panose="020B0502020104020203"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744AB935-1FD6-4CC5-BFE9-C6EB84518463}"/>
              </a:ext>
            </a:extLst>
          </p:cNvPr>
          <p:cNvSpPr txBox="1"/>
          <p:nvPr/>
        </p:nvSpPr>
        <p:spPr>
          <a:xfrm>
            <a:off x="1432043" y="84213"/>
            <a:ext cx="10515599" cy="646331"/>
          </a:xfrm>
          <a:prstGeom prst="rect">
            <a:avLst/>
          </a:prstGeom>
          <a:noFill/>
        </p:spPr>
        <p:txBody>
          <a:bodyPr wrap="square">
            <a:spAutoFit/>
          </a:bodyPr>
          <a:lstStyle/>
          <a:p>
            <a:pPr algn="r"/>
            <a:r>
              <a:rPr lang="en-US" sz="3600" b="1"/>
              <a:t>KONSEP STACK</a:t>
            </a:r>
            <a:endParaRPr lang="id-ID" sz="3600"/>
          </a:p>
        </p:txBody>
      </p:sp>
    </p:spTree>
    <p:extLst>
      <p:ext uri="{BB962C8B-B14F-4D97-AF65-F5344CB8AC3E}">
        <p14:creationId xmlns:p14="http://schemas.microsoft.com/office/powerpoint/2010/main" val="31318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9D01BC-0901-40AC-907F-4FB94FC11895}"/>
              </a:ext>
            </a:extLst>
          </p:cNvPr>
          <p:cNvSpPr txBox="1"/>
          <p:nvPr/>
        </p:nvSpPr>
        <p:spPr>
          <a:xfrm>
            <a:off x="1548019" y="123447"/>
            <a:ext cx="6097656" cy="584775"/>
          </a:xfrm>
          <a:prstGeom prst="rect">
            <a:avLst/>
          </a:prstGeom>
          <a:noFill/>
        </p:spPr>
        <p:txBody>
          <a:bodyPr wrap="square">
            <a:spAutoFit/>
          </a:bodyPr>
          <a:lstStyle/>
          <a:p>
            <a:r>
              <a:rPr lang="en-US" sz="3200" b="1">
                <a:solidFill>
                  <a:schemeClr val="accent4">
                    <a:lumMod val="60000"/>
                    <a:lumOff val="40000"/>
                  </a:schemeClr>
                </a:solidFill>
              </a:rPr>
              <a:t>STACK</a:t>
            </a:r>
            <a:endParaRPr lang="id-ID" sz="3200"/>
          </a:p>
        </p:txBody>
      </p:sp>
      <p:sp>
        <p:nvSpPr>
          <p:cNvPr id="10" name="TextBox 9">
            <a:extLst>
              <a:ext uri="{FF2B5EF4-FFF2-40B4-BE49-F238E27FC236}">
                <a16:creationId xmlns:a16="http://schemas.microsoft.com/office/drawing/2014/main" id="{C4C5BE53-FACC-497C-9BA7-B233F898AC58}"/>
              </a:ext>
            </a:extLst>
          </p:cNvPr>
          <p:cNvSpPr txBox="1"/>
          <p:nvPr/>
        </p:nvSpPr>
        <p:spPr>
          <a:xfrm>
            <a:off x="1374959" y="708222"/>
            <a:ext cx="6097656" cy="461665"/>
          </a:xfrm>
          <a:prstGeom prst="rect">
            <a:avLst/>
          </a:prstGeom>
          <a:noFill/>
        </p:spPr>
        <p:txBody>
          <a:bodyPr wrap="square">
            <a:spAutoFit/>
          </a:bodyPr>
          <a:lstStyle/>
          <a:p>
            <a:r>
              <a:rPr lang="id-ID" sz="2400" b="1">
                <a:latin typeface="Source Sans Pro" panose="020B0503030403020204" pitchFamily="34" charset="0"/>
                <a:ea typeface="Source Sans Pro" panose="020B0503030403020204" pitchFamily="34" charset="0"/>
              </a:rPr>
              <a:t>Representasi Array dari Stacks</a:t>
            </a:r>
          </a:p>
        </p:txBody>
      </p:sp>
      <p:sp>
        <p:nvSpPr>
          <p:cNvPr id="7" name="Rectangle 6">
            <a:extLst>
              <a:ext uri="{FF2B5EF4-FFF2-40B4-BE49-F238E27FC236}">
                <a16:creationId xmlns:a16="http://schemas.microsoft.com/office/drawing/2014/main" id="{A3B41BFC-BB75-4B03-B4BD-988968D70BFF}"/>
              </a:ext>
            </a:extLst>
          </p:cNvPr>
          <p:cNvSpPr/>
          <p:nvPr/>
        </p:nvSpPr>
        <p:spPr>
          <a:xfrm>
            <a:off x="1075415" y="1519964"/>
            <a:ext cx="10041169" cy="3416320"/>
          </a:xfrm>
          <a:prstGeom prst="rect">
            <a:avLst/>
          </a:prstGeom>
        </p:spPr>
        <p:txBody>
          <a:bodyPr wrap="square">
            <a:spAutoFit/>
          </a:bodyPr>
          <a:lstStyle/>
          <a:p>
            <a:pPr marL="457200" indent="-457200" algn="just">
              <a:buFont typeface="Bahnschrift Light" panose="020B0502040204020203" pitchFamily="34" charset="0"/>
              <a:buChar char="₪"/>
            </a:pPr>
            <a:r>
              <a:rPr lang="en-US" sz="2400">
                <a:latin typeface="Gill Sans MT" panose="020B0502020104020203" pitchFamily="34" charset="0"/>
              </a:rPr>
              <a:t>Stack memiliki dua variabel:</a:t>
            </a:r>
          </a:p>
          <a:p>
            <a:pPr marL="715963" indent="-182563" algn="just">
              <a:buFont typeface="Wingdings" panose="05000000000000000000" pitchFamily="2" charset="2"/>
              <a:buChar char="§"/>
            </a:pPr>
            <a:r>
              <a:rPr lang="en-US" sz="2400">
                <a:latin typeface="Gill Sans MT" panose="020B0502020104020203" pitchFamily="34" charset="0"/>
              </a:rPr>
              <a:t>TOP yang digunakan untuk menyimpan alamat elemen paling atas dari tumpukan.</a:t>
            </a:r>
          </a:p>
          <a:p>
            <a:pPr marL="715963" indent="-182563" algn="just">
              <a:buFont typeface="Wingdings" panose="05000000000000000000" pitchFamily="2" charset="2"/>
              <a:buChar char="§"/>
            </a:pPr>
            <a:r>
              <a:rPr lang="en-US" sz="2400">
                <a:latin typeface="Gill Sans MT" panose="020B0502020104020203" pitchFamily="34" charset="0"/>
              </a:rPr>
              <a:t>MAX yang digunakan untuk menyimpan jumlah maksimum elemen yang dapat ditampung oleh stack</a:t>
            </a:r>
          </a:p>
          <a:p>
            <a:pPr marL="533400" algn="just"/>
            <a:endParaRPr lang="en-US" sz="2400">
              <a:latin typeface="Gill Sans MT" panose="020B0502020104020203" pitchFamily="34" charset="0"/>
            </a:endParaRPr>
          </a:p>
          <a:p>
            <a:pPr algn="just">
              <a:buFont typeface="Bahnschrift Light" panose="020B0502040204020203" pitchFamily="34" charset="0"/>
              <a:buChar char="₪"/>
            </a:pPr>
            <a:r>
              <a:rPr lang="en-US" sz="2400">
                <a:latin typeface="Gill Sans MT" panose="020B0502020104020203" pitchFamily="34" charset="0"/>
              </a:rPr>
              <a:t> IF TOP = NULL, maka menunjukkan bahwa stack kosong</a:t>
            </a:r>
          </a:p>
          <a:p>
            <a:pPr algn="just">
              <a:buFont typeface="Bahnschrift Light" panose="020B0502040204020203" pitchFamily="34" charset="0"/>
              <a:buChar char="₪"/>
            </a:pPr>
            <a:r>
              <a:rPr lang="en-US" sz="2400">
                <a:latin typeface="Gill Sans MT" panose="020B0502020104020203" pitchFamily="34" charset="0"/>
              </a:rPr>
              <a:t> IF TOP = MAX - 1, maka tumpukan sudah penuh</a:t>
            </a:r>
          </a:p>
          <a:p>
            <a:pPr marL="271463" indent="-271463" algn="just">
              <a:buFont typeface="Bahnschrift Light" panose="020B0502040204020203" pitchFamily="34" charset="0"/>
              <a:buChar char="₪"/>
            </a:pPr>
            <a:r>
              <a:rPr lang="en-US" sz="2400">
                <a:latin typeface="Gill Sans MT" panose="020B0502020104020203" pitchFamily="34" charset="0"/>
              </a:rPr>
              <a:t>TOP = 4, penyisipan dan penghapusan akan dilakukan pada posisi ini.</a:t>
            </a:r>
          </a:p>
        </p:txBody>
      </p:sp>
    </p:spTree>
    <p:extLst>
      <p:ext uri="{BB962C8B-B14F-4D97-AF65-F5344CB8AC3E}">
        <p14:creationId xmlns:p14="http://schemas.microsoft.com/office/powerpoint/2010/main" val="344804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pPr algn="r"/>
            <a:r>
              <a:rPr lang="en-US" b="1"/>
              <a:t>Ilustrasi PADA 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pic>
        <p:nvPicPr>
          <p:cNvPr id="8" name="table">
            <a:extLst>
              <a:ext uri="{FF2B5EF4-FFF2-40B4-BE49-F238E27FC236}">
                <a16:creationId xmlns:a16="http://schemas.microsoft.com/office/drawing/2014/main" id="{35064DF0-8755-4414-8B38-94B907B62978}"/>
              </a:ext>
            </a:extLst>
          </p:cNvPr>
          <p:cNvPicPr>
            <a:picLocks noChangeAspect="1"/>
          </p:cNvPicPr>
          <p:nvPr/>
        </p:nvPicPr>
        <p:blipFill>
          <a:blip r:embed="rId2"/>
          <a:stretch>
            <a:fillRect/>
          </a:stretch>
        </p:blipFill>
        <p:spPr>
          <a:xfrm>
            <a:off x="1537459" y="1473728"/>
            <a:ext cx="1035685" cy="1981200"/>
          </a:xfrm>
          <a:prstGeom prst="rect">
            <a:avLst/>
          </a:prstGeom>
        </p:spPr>
      </p:pic>
      <p:sp>
        <p:nvSpPr>
          <p:cNvPr id="9" name="TextBox 9">
            <a:extLst>
              <a:ext uri="{FF2B5EF4-FFF2-40B4-BE49-F238E27FC236}">
                <a16:creationId xmlns:a16="http://schemas.microsoft.com/office/drawing/2014/main" id="{9F1EE2E2-8E03-4406-AB4D-2D89F6FAFCC8}"/>
              </a:ext>
            </a:extLst>
          </p:cNvPr>
          <p:cNvSpPr txBox="1"/>
          <p:nvPr/>
        </p:nvSpPr>
        <p:spPr>
          <a:xfrm>
            <a:off x="1177507" y="1078270"/>
            <a:ext cx="2911310"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1) Stack kosong: Top = -1</a:t>
            </a:r>
          </a:p>
        </p:txBody>
      </p:sp>
      <p:pic>
        <p:nvPicPr>
          <p:cNvPr id="10" name="table">
            <a:extLst>
              <a:ext uri="{FF2B5EF4-FFF2-40B4-BE49-F238E27FC236}">
                <a16:creationId xmlns:a16="http://schemas.microsoft.com/office/drawing/2014/main" id="{33E054F9-7BA6-4FB7-9A71-5319030EE8F7}"/>
              </a:ext>
            </a:extLst>
          </p:cNvPr>
          <p:cNvPicPr>
            <a:picLocks noChangeAspect="1"/>
          </p:cNvPicPr>
          <p:nvPr/>
        </p:nvPicPr>
        <p:blipFill>
          <a:blip r:embed="rId3"/>
          <a:stretch>
            <a:fillRect/>
          </a:stretch>
        </p:blipFill>
        <p:spPr>
          <a:xfrm>
            <a:off x="5499685" y="1486400"/>
            <a:ext cx="1035685" cy="1981200"/>
          </a:xfrm>
          <a:prstGeom prst="rect">
            <a:avLst/>
          </a:prstGeom>
        </p:spPr>
      </p:pic>
      <p:sp>
        <p:nvSpPr>
          <p:cNvPr id="11" name="TextBox 14">
            <a:extLst>
              <a:ext uri="{FF2B5EF4-FFF2-40B4-BE49-F238E27FC236}">
                <a16:creationId xmlns:a16="http://schemas.microsoft.com/office/drawing/2014/main" id="{F1F7FE3D-A313-4DCD-A398-261C45B1F545}"/>
              </a:ext>
            </a:extLst>
          </p:cNvPr>
          <p:cNvSpPr txBox="1"/>
          <p:nvPr/>
        </p:nvSpPr>
        <p:spPr>
          <a:xfrm>
            <a:off x="5126670" y="1090942"/>
            <a:ext cx="225773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2) Push ‘A’: Top = 0</a:t>
            </a:r>
          </a:p>
        </p:txBody>
      </p:sp>
      <p:pic>
        <p:nvPicPr>
          <p:cNvPr id="12" name="table">
            <a:extLst>
              <a:ext uri="{FF2B5EF4-FFF2-40B4-BE49-F238E27FC236}">
                <a16:creationId xmlns:a16="http://schemas.microsoft.com/office/drawing/2014/main" id="{82BF2D16-A91A-4C7B-8350-00C38DF6B8BE}"/>
              </a:ext>
            </a:extLst>
          </p:cNvPr>
          <p:cNvPicPr>
            <a:picLocks noChangeAspect="1"/>
          </p:cNvPicPr>
          <p:nvPr/>
        </p:nvPicPr>
        <p:blipFill>
          <a:blip r:embed="rId4"/>
          <a:stretch>
            <a:fillRect/>
          </a:stretch>
        </p:blipFill>
        <p:spPr>
          <a:xfrm>
            <a:off x="9160105" y="1486400"/>
            <a:ext cx="1035685" cy="1981200"/>
          </a:xfrm>
          <a:prstGeom prst="rect">
            <a:avLst/>
          </a:prstGeom>
        </p:spPr>
      </p:pic>
      <p:sp>
        <p:nvSpPr>
          <p:cNvPr id="13" name="TextBox 18">
            <a:extLst>
              <a:ext uri="{FF2B5EF4-FFF2-40B4-BE49-F238E27FC236}">
                <a16:creationId xmlns:a16="http://schemas.microsoft.com/office/drawing/2014/main" id="{37CDC497-BD88-49E4-BCDD-1EDB26F65EFD}"/>
              </a:ext>
            </a:extLst>
          </p:cNvPr>
          <p:cNvSpPr txBox="1"/>
          <p:nvPr/>
        </p:nvSpPr>
        <p:spPr>
          <a:xfrm>
            <a:off x="8787090" y="1090942"/>
            <a:ext cx="2257285"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3) Push ‘T’: Top = 1</a:t>
            </a:r>
          </a:p>
        </p:txBody>
      </p:sp>
      <p:pic>
        <p:nvPicPr>
          <p:cNvPr id="14" name="table">
            <a:extLst>
              <a:ext uri="{FF2B5EF4-FFF2-40B4-BE49-F238E27FC236}">
                <a16:creationId xmlns:a16="http://schemas.microsoft.com/office/drawing/2014/main" id="{5D4155C5-B6FA-4BBD-83E2-820BE95F2C4E}"/>
              </a:ext>
            </a:extLst>
          </p:cNvPr>
          <p:cNvPicPr>
            <a:picLocks noChangeAspect="1"/>
          </p:cNvPicPr>
          <p:nvPr/>
        </p:nvPicPr>
        <p:blipFill>
          <a:blip r:embed="rId5"/>
          <a:stretch>
            <a:fillRect/>
          </a:stretch>
        </p:blipFill>
        <p:spPr>
          <a:xfrm>
            <a:off x="9131251" y="4521545"/>
            <a:ext cx="1035685" cy="1981200"/>
          </a:xfrm>
          <a:prstGeom prst="rect">
            <a:avLst/>
          </a:prstGeom>
        </p:spPr>
      </p:pic>
      <p:sp>
        <p:nvSpPr>
          <p:cNvPr id="15" name="TextBox 22">
            <a:extLst>
              <a:ext uri="{FF2B5EF4-FFF2-40B4-BE49-F238E27FC236}">
                <a16:creationId xmlns:a16="http://schemas.microsoft.com/office/drawing/2014/main" id="{76279324-B698-4FF9-95DF-4B99C26A30CA}"/>
              </a:ext>
            </a:extLst>
          </p:cNvPr>
          <p:cNvSpPr txBox="1"/>
          <p:nvPr/>
        </p:nvSpPr>
        <p:spPr>
          <a:xfrm>
            <a:off x="8758236" y="4126087"/>
            <a:ext cx="2286139"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4) Push ‘K’: Top = 2</a:t>
            </a:r>
          </a:p>
        </p:txBody>
      </p:sp>
      <p:pic>
        <p:nvPicPr>
          <p:cNvPr id="16" name="table">
            <a:extLst>
              <a:ext uri="{FF2B5EF4-FFF2-40B4-BE49-F238E27FC236}">
                <a16:creationId xmlns:a16="http://schemas.microsoft.com/office/drawing/2014/main" id="{C33996E1-E78B-44D1-BEE3-C8024BAEDDF4}"/>
              </a:ext>
            </a:extLst>
          </p:cNvPr>
          <p:cNvPicPr>
            <a:picLocks noChangeAspect="1"/>
          </p:cNvPicPr>
          <p:nvPr/>
        </p:nvPicPr>
        <p:blipFill>
          <a:blip r:embed="rId6"/>
          <a:stretch>
            <a:fillRect/>
          </a:stretch>
        </p:blipFill>
        <p:spPr>
          <a:xfrm>
            <a:off x="5499685" y="4516893"/>
            <a:ext cx="1035685" cy="1981200"/>
          </a:xfrm>
          <a:prstGeom prst="rect">
            <a:avLst/>
          </a:prstGeom>
        </p:spPr>
      </p:pic>
      <p:sp>
        <p:nvSpPr>
          <p:cNvPr id="17" name="TextBox 26">
            <a:extLst>
              <a:ext uri="{FF2B5EF4-FFF2-40B4-BE49-F238E27FC236}">
                <a16:creationId xmlns:a16="http://schemas.microsoft.com/office/drawing/2014/main" id="{0F72BF98-6465-467C-93D0-D56E9D9BC4A9}"/>
              </a:ext>
            </a:extLst>
          </p:cNvPr>
          <p:cNvSpPr txBox="1"/>
          <p:nvPr/>
        </p:nvSpPr>
        <p:spPr>
          <a:xfrm>
            <a:off x="5126670" y="4121435"/>
            <a:ext cx="1851725"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5) Pop : Top = 1</a:t>
            </a:r>
          </a:p>
        </p:txBody>
      </p:sp>
      <p:pic>
        <p:nvPicPr>
          <p:cNvPr id="18" name="table">
            <a:extLst>
              <a:ext uri="{FF2B5EF4-FFF2-40B4-BE49-F238E27FC236}">
                <a16:creationId xmlns:a16="http://schemas.microsoft.com/office/drawing/2014/main" id="{9469AEEB-6242-4189-8A20-8AE3DC754607}"/>
              </a:ext>
            </a:extLst>
          </p:cNvPr>
          <p:cNvPicPr>
            <a:picLocks noChangeAspect="1"/>
          </p:cNvPicPr>
          <p:nvPr/>
        </p:nvPicPr>
        <p:blipFill>
          <a:blip r:embed="rId7"/>
          <a:stretch>
            <a:fillRect/>
          </a:stretch>
        </p:blipFill>
        <p:spPr>
          <a:xfrm>
            <a:off x="1545626" y="4512241"/>
            <a:ext cx="1035685" cy="1981200"/>
          </a:xfrm>
          <a:prstGeom prst="rect">
            <a:avLst/>
          </a:prstGeom>
        </p:spPr>
      </p:pic>
      <p:sp>
        <p:nvSpPr>
          <p:cNvPr id="19" name="TextBox 30">
            <a:extLst>
              <a:ext uri="{FF2B5EF4-FFF2-40B4-BE49-F238E27FC236}">
                <a16:creationId xmlns:a16="http://schemas.microsoft.com/office/drawing/2014/main" id="{6C728604-9854-4552-921A-7CC7D2877FA1}"/>
              </a:ext>
            </a:extLst>
          </p:cNvPr>
          <p:cNvSpPr txBox="1"/>
          <p:nvPr/>
        </p:nvSpPr>
        <p:spPr>
          <a:xfrm>
            <a:off x="1172611" y="4116783"/>
            <a:ext cx="2412776"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6) Push ‘M’: Top = 2</a:t>
            </a:r>
          </a:p>
        </p:txBody>
      </p:sp>
      <p:sp>
        <p:nvSpPr>
          <p:cNvPr id="20" name="Arrow: Notched Right 19">
            <a:extLst>
              <a:ext uri="{FF2B5EF4-FFF2-40B4-BE49-F238E27FC236}">
                <a16:creationId xmlns:a16="http://schemas.microsoft.com/office/drawing/2014/main" id="{F18437A1-CDA7-41C5-A87F-63579C6A5211}"/>
              </a:ext>
            </a:extLst>
          </p:cNvPr>
          <p:cNvSpPr/>
          <p:nvPr/>
        </p:nvSpPr>
        <p:spPr>
          <a:xfrm>
            <a:off x="3565743" y="2281943"/>
            <a:ext cx="848417" cy="32053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1" name="Arrow: Notched Right 20">
            <a:extLst>
              <a:ext uri="{FF2B5EF4-FFF2-40B4-BE49-F238E27FC236}">
                <a16:creationId xmlns:a16="http://schemas.microsoft.com/office/drawing/2014/main" id="{7F79D640-8EA9-40AC-9004-50AB47CB27D4}"/>
              </a:ext>
            </a:extLst>
          </p:cNvPr>
          <p:cNvSpPr/>
          <p:nvPr/>
        </p:nvSpPr>
        <p:spPr>
          <a:xfrm rot="10800000">
            <a:off x="3613639" y="5229800"/>
            <a:ext cx="848417" cy="32053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2" name="Arrow: Notched Right 21">
            <a:extLst>
              <a:ext uri="{FF2B5EF4-FFF2-40B4-BE49-F238E27FC236}">
                <a16:creationId xmlns:a16="http://schemas.microsoft.com/office/drawing/2014/main" id="{A40DD183-49D6-44B5-BE1C-86601E0EBD47}"/>
              </a:ext>
            </a:extLst>
          </p:cNvPr>
          <p:cNvSpPr/>
          <p:nvPr/>
        </p:nvSpPr>
        <p:spPr>
          <a:xfrm rot="10800000">
            <a:off x="7528504" y="4868293"/>
            <a:ext cx="848417" cy="32053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Notched Right 22">
            <a:extLst>
              <a:ext uri="{FF2B5EF4-FFF2-40B4-BE49-F238E27FC236}">
                <a16:creationId xmlns:a16="http://schemas.microsoft.com/office/drawing/2014/main" id="{B3226ABD-8F69-44BF-BE3A-CE55FA41E82E}"/>
              </a:ext>
            </a:extLst>
          </p:cNvPr>
          <p:cNvSpPr/>
          <p:nvPr/>
        </p:nvSpPr>
        <p:spPr>
          <a:xfrm rot="5400000">
            <a:off x="9560985" y="3689671"/>
            <a:ext cx="605951" cy="2904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134276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9D01BC-0901-40AC-907F-4FB94FC11895}"/>
              </a:ext>
            </a:extLst>
          </p:cNvPr>
          <p:cNvSpPr txBox="1"/>
          <p:nvPr/>
        </p:nvSpPr>
        <p:spPr>
          <a:xfrm>
            <a:off x="1548019" y="123447"/>
            <a:ext cx="6097656" cy="584775"/>
          </a:xfrm>
          <a:prstGeom prst="rect">
            <a:avLst/>
          </a:prstGeom>
          <a:noFill/>
        </p:spPr>
        <p:txBody>
          <a:bodyPr wrap="square">
            <a:spAutoFit/>
          </a:bodyPr>
          <a:lstStyle/>
          <a:p>
            <a:r>
              <a:rPr lang="en-US" sz="3200" b="1">
                <a:solidFill>
                  <a:schemeClr val="accent4">
                    <a:lumMod val="60000"/>
                    <a:lumOff val="40000"/>
                  </a:schemeClr>
                </a:solidFill>
              </a:rPr>
              <a:t>STACK</a:t>
            </a:r>
            <a:endParaRPr lang="id-ID" sz="3200"/>
          </a:p>
        </p:txBody>
      </p:sp>
      <p:pic>
        <p:nvPicPr>
          <p:cNvPr id="9" name="Picture 8">
            <a:extLst>
              <a:ext uri="{FF2B5EF4-FFF2-40B4-BE49-F238E27FC236}">
                <a16:creationId xmlns:a16="http://schemas.microsoft.com/office/drawing/2014/main" id="{17FA6EC7-CA5D-4E56-A17B-2CC13B166E5C}"/>
              </a:ext>
            </a:extLst>
          </p:cNvPr>
          <p:cNvPicPr>
            <a:picLocks noChangeAspect="1"/>
          </p:cNvPicPr>
          <p:nvPr/>
        </p:nvPicPr>
        <p:blipFill>
          <a:blip r:embed="rId2"/>
          <a:stretch>
            <a:fillRect/>
          </a:stretch>
        </p:blipFill>
        <p:spPr>
          <a:xfrm>
            <a:off x="1444534" y="1235950"/>
            <a:ext cx="8287598" cy="4386100"/>
          </a:xfrm>
          <a:prstGeom prst="rect">
            <a:avLst/>
          </a:prstGeom>
        </p:spPr>
      </p:pic>
      <p:sp>
        <p:nvSpPr>
          <p:cNvPr id="10" name="TextBox 9">
            <a:extLst>
              <a:ext uri="{FF2B5EF4-FFF2-40B4-BE49-F238E27FC236}">
                <a16:creationId xmlns:a16="http://schemas.microsoft.com/office/drawing/2014/main" id="{C4C5BE53-FACC-497C-9BA7-B233F898AC58}"/>
              </a:ext>
            </a:extLst>
          </p:cNvPr>
          <p:cNvSpPr txBox="1"/>
          <p:nvPr/>
        </p:nvSpPr>
        <p:spPr>
          <a:xfrm>
            <a:off x="1374959" y="708222"/>
            <a:ext cx="6097656" cy="461665"/>
          </a:xfrm>
          <a:prstGeom prst="rect">
            <a:avLst/>
          </a:prstGeom>
          <a:noFill/>
        </p:spPr>
        <p:txBody>
          <a:bodyPr wrap="square">
            <a:spAutoFit/>
          </a:bodyPr>
          <a:lstStyle/>
          <a:p>
            <a:r>
              <a:rPr lang="id-ID" sz="2400" b="1">
                <a:latin typeface="Source Sans Pro" panose="020B0503030403020204" pitchFamily="34" charset="0"/>
                <a:ea typeface="Source Sans Pro" panose="020B0503030403020204" pitchFamily="34" charset="0"/>
              </a:rPr>
              <a:t>UNGKAPAN ARITMATIKA</a:t>
            </a:r>
          </a:p>
        </p:txBody>
      </p:sp>
    </p:spTree>
    <p:extLst>
      <p:ext uri="{BB962C8B-B14F-4D97-AF65-F5344CB8AC3E}">
        <p14:creationId xmlns:p14="http://schemas.microsoft.com/office/powerpoint/2010/main" val="198706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9D01BC-0901-40AC-907F-4FB94FC11895}"/>
              </a:ext>
            </a:extLst>
          </p:cNvPr>
          <p:cNvSpPr txBox="1"/>
          <p:nvPr/>
        </p:nvSpPr>
        <p:spPr>
          <a:xfrm>
            <a:off x="1548019" y="123447"/>
            <a:ext cx="6097656" cy="584775"/>
          </a:xfrm>
          <a:prstGeom prst="rect">
            <a:avLst/>
          </a:prstGeom>
          <a:noFill/>
        </p:spPr>
        <p:txBody>
          <a:bodyPr wrap="square">
            <a:spAutoFit/>
          </a:bodyPr>
          <a:lstStyle/>
          <a:p>
            <a:r>
              <a:rPr lang="en-US" sz="3200" b="1">
                <a:solidFill>
                  <a:schemeClr val="accent4">
                    <a:lumMod val="60000"/>
                    <a:lumOff val="40000"/>
                  </a:schemeClr>
                </a:solidFill>
              </a:rPr>
              <a:t>STACK</a:t>
            </a:r>
            <a:endParaRPr lang="id-ID" sz="3200"/>
          </a:p>
        </p:txBody>
      </p:sp>
      <p:sp>
        <p:nvSpPr>
          <p:cNvPr id="10" name="TextBox 9">
            <a:extLst>
              <a:ext uri="{FF2B5EF4-FFF2-40B4-BE49-F238E27FC236}">
                <a16:creationId xmlns:a16="http://schemas.microsoft.com/office/drawing/2014/main" id="{C4C5BE53-FACC-497C-9BA7-B233F898AC58}"/>
              </a:ext>
            </a:extLst>
          </p:cNvPr>
          <p:cNvSpPr txBox="1"/>
          <p:nvPr/>
        </p:nvSpPr>
        <p:spPr>
          <a:xfrm>
            <a:off x="1374959" y="708222"/>
            <a:ext cx="6097656" cy="461665"/>
          </a:xfrm>
          <a:prstGeom prst="rect">
            <a:avLst/>
          </a:prstGeom>
          <a:noFill/>
        </p:spPr>
        <p:txBody>
          <a:bodyPr wrap="square">
            <a:spAutoFit/>
          </a:bodyPr>
          <a:lstStyle/>
          <a:p>
            <a:r>
              <a:rPr lang="id-ID" sz="2400" b="1">
                <a:latin typeface="Source Sans Pro" panose="020B0503030403020204" pitchFamily="34" charset="0"/>
                <a:ea typeface="Source Sans Pro" panose="020B0503030403020204" pitchFamily="34" charset="0"/>
              </a:rPr>
              <a:t>KETENTUAN KONVERSI</a:t>
            </a:r>
          </a:p>
        </p:txBody>
      </p:sp>
      <p:sp>
        <p:nvSpPr>
          <p:cNvPr id="6" name="TextBox 2">
            <a:extLst>
              <a:ext uri="{FF2B5EF4-FFF2-40B4-BE49-F238E27FC236}">
                <a16:creationId xmlns:a16="http://schemas.microsoft.com/office/drawing/2014/main" id="{3F153DF2-759E-45F8-876B-6E3A4724C190}"/>
              </a:ext>
            </a:extLst>
          </p:cNvPr>
          <p:cNvSpPr txBox="1"/>
          <p:nvPr/>
        </p:nvSpPr>
        <p:spPr>
          <a:xfrm>
            <a:off x="919166" y="1267169"/>
            <a:ext cx="2343911"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a:ln>
                  <a:noFill/>
                </a:ln>
                <a:effectLst/>
                <a:uLnTx/>
                <a:uFillTx/>
                <a:latin typeface="Times New Roman" panose="02020603050405020304" pitchFamily="18" charset="0"/>
                <a:ea typeface="+mn-ea"/>
                <a:cs typeface="Times New Roman" panose="02020603050405020304" pitchFamily="18" charset="0"/>
              </a:rPr>
              <a:t>Derajat Operator:</a:t>
            </a:r>
          </a:p>
        </p:txBody>
      </p:sp>
      <p:pic>
        <p:nvPicPr>
          <p:cNvPr id="7" name="table">
            <a:extLst>
              <a:ext uri="{FF2B5EF4-FFF2-40B4-BE49-F238E27FC236}">
                <a16:creationId xmlns:a16="http://schemas.microsoft.com/office/drawing/2014/main" id="{B8767523-BD32-463E-9B50-9871D6D793C0}"/>
              </a:ext>
            </a:extLst>
          </p:cNvPr>
          <p:cNvPicPr>
            <a:picLocks noChangeAspect="1"/>
          </p:cNvPicPr>
          <p:nvPr/>
        </p:nvPicPr>
        <p:blipFill>
          <a:blip r:embed="rId2"/>
          <a:stretch>
            <a:fillRect/>
          </a:stretch>
        </p:blipFill>
        <p:spPr>
          <a:xfrm>
            <a:off x="1001085" y="1681490"/>
            <a:ext cx="5769623" cy="2171580"/>
          </a:xfrm>
          <a:prstGeom prst="rect">
            <a:avLst/>
          </a:prstGeom>
        </p:spPr>
      </p:pic>
      <p:sp>
        <p:nvSpPr>
          <p:cNvPr id="8" name="TextBox 9">
            <a:extLst>
              <a:ext uri="{FF2B5EF4-FFF2-40B4-BE49-F238E27FC236}">
                <a16:creationId xmlns:a16="http://schemas.microsoft.com/office/drawing/2014/main" id="{8DCDFC4F-9927-477D-A2C6-05EEE4581AD6}"/>
              </a:ext>
            </a:extLst>
          </p:cNvPr>
          <p:cNvSpPr txBox="1"/>
          <p:nvPr/>
        </p:nvSpPr>
        <p:spPr>
          <a:xfrm>
            <a:off x="1001085" y="3758382"/>
            <a:ext cx="117532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Contoh:</a:t>
            </a:r>
          </a:p>
        </p:txBody>
      </p:sp>
      <p:pic>
        <p:nvPicPr>
          <p:cNvPr id="11" name="table">
            <a:extLst>
              <a:ext uri="{FF2B5EF4-FFF2-40B4-BE49-F238E27FC236}">
                <a16:creationId xmlns:a16="http://schemas.microsoft.com/office/drawing/2014/main" id="{F8F86B6C-EFE1-4F10-9365-4853866900B6}"/>
              </a:ext>
            </a:extLst>
          </p:cNvPr>
          <p:cNvPicPr>
            <a:picLocks noChangeAspect="1"/>
          </p:cNvPicPr>
          <p:nvPr/>
        </p:nvPicPr>
        <p:blipFill>
          <a:blip r:embed="rId3"/>
          <a:stretch>
            <a:fillRect/>
          </a:stretch>
        </p:blipFill>
        <p:spPr>
          <a:xfrm>
            <a:off x="1001085" y="4220047"/>
            <a:ext cx="4266654" cy="2305496"/>
          </a:xfrm>
          <a:prstGeom prst="rect">
            <a:avLst/>
          </a:prstGeom>
        </p:spPr>
      </p:pic>
      <p:sp>
        <p:nvSpPr>
          <p:cNvPr id="12" name="TextBox 1">
            <a:extLst>
              <a:ext uri="{FF2B5EF4-FFF2-40B4-BE49-F238E27FC236}">
                <a16:creationId xmlns:a16="http://schemas.microsoft.com/office/drawing/2014/main" id="{BB3E849A-862E-4491-BAA4-90E248476CC2}"/>
              </a:ext>
            </a:extLst>
          </p:cNvPr>
          <p:cNvSpPr txBox="1"/>
          <p:nvPr/>
        </p:nvSpPr>
        <p:spPr>
          <a:xfrm>
            <a:off x="5795090" y="4360595"/>
            <a:ext cx="5076689" cy="1323439"/>
          </a:xfrm>
          <a:prstGeom prst="rect">
            <a:avLst/>
          </a:prstGeom>
          <a:solidFill>
            <a:schemeClr val="tx1">
              <a:lumMod val="85000"/>
            </a:schemeClr>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solidFill>
                  <a:schemeClr val="bg1"/>
                </a:solidFill>
                <a:latin typeface="Times New Roman" panose="02020603050405020304" pitchFamily="18" charset="0"/>
                <a:cs typeface="Times New Roman" panose="02020603050405020304" pitchFamily="18" charset="0"/>
              </a:rPr>
              <a:t>Tanda kurung “(…)” untuk mengelompokkan suatu nilai sekaligus mengatur urutan operasi, namun dalam proses konversi tanda tsb tidak dicetak (tidak menjadi output).</a:t>
            </a:r>
          </a:p>
        </p:txBody>
      </p:sp>
    </p:spTree>
    <p:extLst>
      <p:ext uri="{BB962C8B-B14F-4D97-AF65-F5344CB8AC3E}">
        <p14:creationId xmlns:p14="http://schemas.microsoft.com/office/powerpoint/2010/main" val="151578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0779E0-23B6-4906-B87F-9AD08F9D8F66}"/>
              </a:ext>
            </a:extLst>
          </p:cNvPr>
          <p:cNvSpPr txBox="1"/>
          <p:nvPr/>
        </p:nvSpPr>
        <p:spPr>
          <a:xfrm>
            <a:off x="1478446"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8A11CA7-CA46-4057-93CC-125088B874DC}"/>
              </a:ext>
            </a:extLst>
          </p:cNvPr>
          <p:cNvSpPr txBox="1"/>
          <p:nvPr/>
        </p:nvSpPr>
        <p:spPr>
          <a:xfrm>
            <a:off x="1478446" y="670075"/>
            <a:ext cx="609765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w="22225">
                  <a:solidFill>
                    <a:srgbClr val="6FEBA0"/>
                  </a:solidFill>
                  <a:prstDash val="solid"/>
                </a:ln>
                <a:solidFill>
                  <a:prstClr val="black">
                    <a:lumMod val="95000"/>
                    <a:lumOff val="5000"/>
                  </a:prstClr>
                </a:solidFill>
                <a:effectLst/>
                <a:uLnTx/>
                <a:uFillTx/>
                <a:latin typeface="Arial Black" panose="020B0A04020102020204" pitchFamily="34" charset="0"/>
                <a:ea typeface="+mn-ea"/>
                <a:cs typeface="+mn-cs"/>
              </a:rPr>
              <a:t>KETENTUAN KONVERSI</a:t>
            </a:r>
          </a:p>
        </p:txBody>
      </p:sp>
      <p:sp>
        <p:nvSpPr>
          <p:cNvPr id="12" name="TextBox 4">
            <a:extLst>
              <a:ext uri="{FF2B5EF4-FFF2-40B4-BE49-F238E27FC236}">
                <a16:creationId xmlns:a16="http://schemas.microsoft.com/office/drawing/2014/main" id="{DE8107D1-D58F-43DB-B472-15BB278D5B55}"/>
              </a:ext>
            </a:extLst>
          </p:cNvPr>
          <p:cNvSpPr txBox="1"/>
          <p:nvPr/>
        </p:nvSpPr>
        <p:spPr>
          <a:xfrm>
            <a:off x="1478446" y="1131740"/>
            <a:ext cx="9685353" cy="535531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rPr>
              <a:t>Telusuri isi array (statement) character per character sampai ditemui character ‘\0’ (NULL).</a:t>
            </a:r>
            <a:endPar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endParaRPr>
          </a:p>
          <a:p>
            <a:pPr marR="0" lvl="0" algn="just" defTabSz="4572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endParaRP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rPr>
              <a:t>Jika isinya ‘(‘ </a:t>
            </a: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 Push ‘(‘ tsb ke dalam Stack.</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isinya Operand  Operand tersebut langsung dicetak (menjadi output).</a:t>
            </a:r>
          </a:p>
          <a:p>
            <a:pPr marL="514350" marR="0" lvl="0" indent="-514350" algn="just"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a:t>
            </a: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isinya</a:t>
            </a: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 Operator  lakukan pemeriksaan :</a:t>
            </a:r>
          </a:p>
          <a:p>
            <a:pPr marL="914400" marR="0" lvl="0" indent="-457200" algn="just" defTabSz="457200" rtl="0" eaLnBrk="1" fontAlgn="auto" latinLnBrk="0" hangingPunct="1">
              <a:lnSpc>
                <a:spcPct val="100000"/>
              </a:lnSpc>
              <a:spcBef>
                <a:spcPts val="0"/>
              </a:spcBef>
              <a:spcAft>
                <a:spcPts val="0"/>
              </a:spcAft>
              <a:buClrTx/>
              <a:buSzTx/>
              <a:buFont typeface="+mj-lt"/>
              <a:buAutoNum type="alphaLcPeriod"/>
              <a:tabLst/>
              <a:defRPr/>
            </a:pP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Stack masih kosong (Top = -1) atau Stack yang paling atas berisi ‘(‘  Push, simpan Operator baru ke dalam Stack.</a:t>
            </a:r>
          </a:p>
          <a:p>
            <a:pPr marL="914400" marR="0" lvl="0" indent="-457200" algn="just" defTabSz="457200" rtl="0" eaLnBrk="1" fontAlgn="auto" latinLnBrk="0" hangingPunct="1">
              <a:lnSpc>
                <a:spcPct val="100000"/>
              </a:lnSpc>
              <a:spcBef>
                <a:spcPts val="0"/>
              </a:spcBef>
              <a:spcAft>
                <a:spcPts val="0"/>
              </a:spcAft>
              <a:buClrTx/>
              <a:buSzTx/>
              <a:buFont typeface="+mj-lt"/>
              <a:buAutoNum type="alphaLcPeriod"/>
              <a:tabLst/>
              <a:defRPr/>
            </a:pP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Stack ada isinya dan Stack yang paling atas isinya bukan ‘(‘  bandingkan derajat Operator baru dengan Operator yang ada pada posisi Top:</a:t>
            </a:r>
          </a:p>
          <a:p>
            <a:pPr marL="1428750" lvl="1" indent="-514350" algn="just">
              <a:buFont typeface="+mj-lt"/>
              <a:buAutoNum type="romanLcPeriod"/>
            </a:pP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derajat Operator dalam Stack &gt;= Operator baru  keluarkan terus menerus dan cetak Operator dalam Stack, hingga ditemui isi Stack ‘(‘ atau hingga ditemui Operator yang derajatnya lebih rendah atau hingga isi Stack habis. Kemudian Push, simpan Operator baru ke dalam Stack.</a:t>
            </a:r>
          </a:p>
          <a:p>
            <a:pPr marL="1428750" lvl="1" indent="-514350" algn="just">
              <a:buFont typeface="+mj-lt"/>
              <a:buAutoNum type="romanLcPeriod"/>
            </a:pP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Jika derajat Operator baru &gt; Operator dalam Stack  Push, simpan Operator baru ke dalam Stack.</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startAt="4"/>
              <a:tabLst/>
              <a:defRPr/>
            </a:pP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rPr>
              <a:t>Jika</a:t>
            </a: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rPr>
              <a:t> isinya ‘)‘ </a:t>
            </a:r>
            <a:r>
              <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 keluarkan (Pop) dan cetak isi Stack satu persatu hingga ditemui isi Stack ‘(‘. Setelah itu keluarkan isi Stack yang berupa ‘(‘ tsb dari dalam Stack.</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startAt="4"/>
              <a:tabLst/>
              <a:defRPr/>
            </a:pPr>
            <a:r>
              <a:rPr lang="en-US">
                <a:solidFill>
                  <a:prstClr val="black"/>
                </a:solidFill>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rPr>
              <a:t>Lakukan terus menerus hingga ditemui character ’\0’ dan keluarkan serta cetak isi Stack satu persatu hingga Stack kosong Kembali.</a:t>
            </a:r>
            <a:endParaRPr kumimoji="0" lang="en-US" b="0" i="0" u="none" strike="noStrike" kern="1200" cap="none" spc="0" normalizeH="0" baseline="0" noProof="0">
              <a:ln>
                <a:noFill/>
              </a:ln>
              <a:solidFill>
                <a:prstClr val="black"/>
              </a:solidFill>
              <a:effectLst/>
              <a:uLnTx/>
              <a:uFillTx/>
              <a:latin typeface="Source Sans Pro" panose="020B0503030403020204" pitchFamily="34" charset="0"/>
              <a:ea typeface="Source Sans Pro" panose="020B050303040302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429069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2">
            <a:extLst>
              <a:ext uri="{FF2B5EF4-FFF2-40B4-BE49-F238E27FC236}">
                <a16:creationId xmlns:a16="http://schemas.microsoft.com/office/drawing/2014/main" id="{004472A6-E189-43AE-8857-3A836C058AEB}"/>
              </a:ext>
            </a:extLst>
          </p:cNvPr>
          <p:cNvSpPr>
            <a:spLocks noGrp="1" noChangeArrowheads="1"/>
          </p:cNvSpPr>
          <p:nvPr>
            <p:ph type="title"/>
          </p:nvPr>
        </p:nvSpPr>
        <p:spPr>
          <a:xfrm>
            <a:off x="1458567" y="745949"/>
            <a:ext cx="7772400" cy="515293"/>
          </a:xfrm>
        </p:spPr>
        <p:txBody>
          <a:bodyPr>
            <a:noAutofit/>
          </a:bodyPr>
          <a:lstStyle/>
          <a:p>
            <a:pPr algn="l"/>
            <a:r>
              <a:rPr lang="en-US" altLang="en-US" sz="3600" b="1">
                <a:latin typeface="+mn-lt"/>
              </a:rPr>
              <a:t>Beberapa Aplikasi Stacks</a:t>
            </a:r>
          </a:p>
        </p:txBody>
      </p:sp>
      <p:sp>
        <p:nvSpPr>
          <p:cNvPr id="9" name="Rectangle 8">
            <a:extLst>
              <a:ext uri="{FF2B5EF4-FFF2-40B4-BE49-F238E27FC236}">
                <a16:creationId xmlns:a16="http://schemas.microsoft.com/office/drawing/2014/main" id="{E3481874-1AD3-4CD4-AA23-546A53E3F56B}"/>
              </a:ext>
            </a:extLst>
          </p:cNvPr>
          <p:cNvSpPr/>
          <p:nvPr/>
        </p:nvSpPr>
        <p:spPr>
          <a:xfrm>
            <a:off x="1458567" y="1416319"/>
            <a:ext cx="8709434" cy="3462486"/>
          </a:xfrm>
          <a:prstGeom prst="rect">
            <a:avLst/>
          </a:prstGeom>
        </p:spPr>
        <p:txBody>
          <a:bodyPr wrap="square">
            <a:spAutoFit/>
          </a:bodyPr>
          <a:lstStyle/>
          <a:p>
            <a:r>
              <a:rPr lang="en-US" sz="2400" b="1">
                <a:latin typeface="Bahnschrift Light" panose="020B0502040204020203" pitchFamily="34" charset="0"/>
                <a:cs typeface="Courier New" panose="02070309020205020404" pitchFamily="49" charset="0"/>
              </a:rPr>
              <a:t>Stack banyak digunakan untuk :</a:t>
            </a:r>
          </a:p>
          <a:p>
            <a:endParaRPr lang="en-US" sz="900">
              <a:latin typeface="Bahnschrift Light" panose="020B0502040204020203" pitchFamily="34" charset="0"/>
              <a:cs typeface="Courier New" panose="02070309020205020404" pitchFamily="49" charset="0"/>
            </a:endParaRP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Membalik urutan data</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Ubah ekspresi infix menjadi postfix</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Ubah ekspresi postfix menjadi infix</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Tumpukan sistem digunakan di setiap fungsi rekursif</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Mengonversi bilangan desimal menjadi padanan binernya</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Mengurai (</a:t>
            </a:r>
            <a:r>
              <a:rPr lang="en-US" sz="2400" i="1">
                <a:latin typeface="Bahnschrift Light" panose="020B0502040204020203" pitchFamily="34" charset="0"/>
                <a:cs typeface="Courier New" panose="02070309020205020404" pitchFamily="49" charset="0"/>
              </a:rPr>
              <a:t>Parsing </a:t>
            </a:r>
            <a:r>
              <a:rPr lang="en-US" sz="2400">
                <a:latin typeface="Bahnschrift Light" panose="020B0502040204020203" pitchFamily="34" charset="0"/>
                <a:cs typeface="Courier New" panose="02070309020205020404" pitchFamily="49" charset="0"/>
              </a:rPr>
              <a:t>)HTML</a:t>
            </a:r>
          </a:p>
          <a:p>
            <a:pPr marL="342900" indent="-342900">
              <a:buFont typeface="Wingdings" panose="05000000000000000000" pitchFamily="2" charset="2"/>
              <a:buChar char="§"/>
            </a:pPr>
            <a:r>
              <a:rPr lang="en-US" sz="2400">
                <a:latin typeface="Bahnschrift Light" panose="020B0502040204020203" pitchFamily="34" charset="0"/>
                <a:cs typeface="Courier New" panose="02070309020205020404" pitchFamily="49" charset="0"/>
              </a:rPr>
              <a:t>Menara Hanoi</a:t>
            </a:r>
          </a:p>
          <a:p>
            <a:endParaRPr lang="en-US">
              <a:latin typeface="Bahnschrift Light" panose="020B0502040204020203" pitchFamily="34" charset="0"/>
              <a:cs typeface="Courier New" panose="02070309020205020404" pitchFamily="49" charset="0"/>
            </a:endParaRPr>
          </a:p>
        </p:txBody>
      </p:sp>
    </p:spTree>
    <p:extLst>
      <p:ext uri="{BB962C8B-B14F-4D97-AF65-F5344CB8AC3E}">
        <p14:creationId xmlns:p14="http://schemas.microsoft.com/office/powerpoint/2010/main" val="2284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567" y="749588"/>
            <a:ext cx="6097772" cy="584775"/>
          </a:xfrm>
          <a:prstGeom prst="rect">
            <a:avLst/>
          </a:prstGeom>
          <a:noFill/>
        </p:spPr>
        <p:txBody>
          <a:bodyPr wrap="square">
            <a:spAutoFit/>
          </a:bodyPr>
          <a:lstStyle/>
          <a:p>
            <a:r>
              <a:rPr lang="id-ID" sz="3200">
                <a:latin typeface="Gill Sans MT" panose="020B0502020104020203" pitchFamily="34" charset="0"/>
              </a:rPr>
              <a:t>Implementasi Stack</a:t>
            </a:r>
            <a:r>
              <a:rPr lang="en-US" sz="3200">
                <a:latin typeface="Gill Sans MT" panose="020B0502020104020203" pitchFamily="34" charset="0"/>
              </a:rPr>
              <a:t> : </a:t>
            </a:r>
            <a:r>
              <a:rPr lang="id-ID" sz="3200">
                <a:latin typeface="Gill Sans MT" panose="020B0502020104020203" pitchFamily="34" charset="0"/>
              </a:rPr>
              <a:t>Notasi Polish</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567" y="1613118"/>
            <a:ext cx="9503600" cy="1815882"/>
          </a:xfrm>
          <a:prstGeom prst="rect">
            <a:avLst/>
          </a:prstGeom>
          <a:noFill/>
        </p:spPr>
        <p:txBody>
          <a:bodyPr wrap="square">
            <a:spAutoFit/>
          </a:bodyPr>
          <a:lstStyle/>
          <a:p>
            <a:r>
              <a:rPr lang="id-ID" sz="2800"/>
              <a:t>Menggubah notasi infix menjadi notasi postfix. </a:t>
            </a:r>
            <a:endParaRPr lang="en-US" sz="2800"/>
          </a:p>
          <a:p>
            <a:r>
              <a:rPr lang="id-ID" sz="2800"/>
              <a:t>Contoh : </a:t>
            </a:r>
            <a:endParaRPr lang="en-US" sz="2800"/>
          </a:p>
          <a:p>
            <a:pPr marL="457200" indent="-457200">
              <a:buFont typeface="Wingdings" panose="05000000000000000000" pitchFamily="2" charset="2"/>
              <a:buChar char="§"/>
            </a:pPr>
            <a:r>
              <a:rPr lang="id-ID" sz="2800"/>
              <a:t>A+B (infix) </a:t>
            </a:r>
            <a:endParaRPr lang="en-US" sz="2800"/>
          </a:p>
          <a:p>
            <a:pPr marL="457200" indent="-457200">
              <a:buFont typeface="Wingdings" panose="05000000000000000000" pitchFamily="2" charset="2"/>
              <a:buChar char="§"/>
            </a:pPr>
            <a:r>
              <a:rPr lang="id-ID" sz="2800"/>
              <a:t>AB+ (postfix) </a:t>
            </a:r>
          </a:p>
        </p:txBody>
      </p:sp>
      <p:sp>
        <p:nvSpPr>
          <p:cNvPr id="6" name="TextBox 5">
            <a:extLst>
              <a:ext uri="{FF2B5EF4-FFF2-40B4-BE49-F238E27FC236}">
                <a16:creationId xmlns:a16="http://schemas.microsoft.com/office/drawing/2014/main" id="{CFEE2ADF-D1F5-4A09-9E3A-BCED5A9F8FF3}"/>
              </a:ext>
            </a:extLst>
          </p:cNvPr>
          <p:cNvSpPr txBox="1"/>
          <p:nvPr/>
        </p:nvSpPr>
        <p:spPr>
          <a:xfrm>
            <a:off x="1458567" y="3859887"/>
            <a:ext cx="10418000" cy="1384995"/>
          </a:xfrm>
          <a:prstGeom prst="rect">
            <a:avLst/>
          </a:prstGeom>
          <a:noFill/>
        </p:spPr>
        <p:txBody>
          <a:bodyPr wrap="square">
            <a:spAutoFit/>
          </a:bodyPr>
          <a:lstStyle/>
          <a:p>
            <a:r>
              <a:rPr lang="id-ID" sz="2800"/>
              <a:t>Misal :</a:t>
            </a:r>
          </a:p>
          <a:p>
            <a:r>
              <a:rPr lang="id-ID" sz="2800"/>
              <a:t>Q = ekspresi matematika yang ditulis dalam notasi </a:t>
            </a:r>
            <a:r>
              <a:rPr lang="id-ID" sz="2800" i="1"/>
              <a:t>infix</a:t>
            </a:r>
          </a:p>
          <a:p>
            <a:r>
              <a:rPr lang="id-ID" sz="2800"/>
              <a:t>P = penampung ekspresi matematika dalam notasi </a:t>
            </a:r>
            <a:r>
              <a:rPr lang="id-ID" sz="2800" i="1"/>
              <a:t>postfix</a:t>
            </a:r>
          </a:p>
        </p:txBody>
      </p:sp>
    </p:spTree>
    <p:extLst>
      <p:ext uri="{BB962C8B-B14F-4D97-AF65-F5344CB8AC3E}">
        <p14:creationId xmlns:p14="http://schemas.microsoft.com/office/powerpoint/2010/main" val="57630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3970318"/>
          </a:xfrm>
          <a:prstGeom prst="rect">
            <a:avLst/>
          </a:prstGeom>
          <a:noFill/>
        </p:spPr>
        <p:txBody>
          <a:bodyPr wrap="square">
            <a:spAutoFit/>
          </a:bodyPr>
          <a:lstStyle/>
          <a:p>
            <a:pPr marL="514350" indent="-514350">
              <a:buFont typeface="+mj-lt"/>
              <a:buAutoNum type="arabicPeriod"/>
            </a:pPr>
            <a:r>
              <a:rPr lang="id-ID" sz="2800"/>
              <a:t>Push tanda “(“ ke stack dan tambahkan tanda “)” di sentinel di Q. </a:t>
            </a:r>
            <a:endParaRPr lang="en-US" sz="2800"/>
          </a:p>
          <a:p>
            <a:pPr marL="514350" indent="-514350">
              <a:buFont typeface="+mj-lt"/>
              <a:buAutoNum type="arabicPeriod"/>
            </a:pPr>
            <a:r>
              <a:rPr lang="id-ID" sz="2800"/>
              <a:t>Scan Q dari kiri ke kanan, kemudian ulangi langkah c s.d f untuk setiap</a:t>
            </a:r>
            <a:r>
              <a:rPr lang="en-US" sz="2800"/>
              <a:t> </a:t>
            </a:r>
            <a:r>
              <a:rPr lang="id-ID" sz="2800"/>
              <a:t>elemen Q sampai stack Q kosong. </a:t>
            </a:r>
            <a:endParaRPr lang="en-US" sz="2800"/>
          </a:p>
          <a:p>
            <a:pPr marL="514350" indent="-514350">
              <a:buFont typeface="+mj-lt"/>
              <a:buAutoNum type="arabicPeriod"/>
            </a:pPr>
            <a:r>
              <a:rPr lang="id-ID" sz="2800"/>
              <a:t>Jika yang discan adalah operand, maka tambahkan ke P </a:t>
            </a:r>
            <a:endParaRPr lang="en-US" sz="2800"/>
          </a:p>
          <a:p>
            <a:pPr marL="514350" indent="-514350">
              <a:buFont typeface="+mj-lt"/>
              <a:buAutoNum type="arabicPeriod"/>
            </a:pPr>
            <a:r>
              <a:rPr lang="en-US" sz="2800"/>
              <a:t>J</a:t>
            </a:r>
            <a:r>
              <a:rPr lang="id-ID" sz="2800"/>
              <a:t>ika yang discan adalah “(“ maka push ke stack </a:t>
            </a:r>
            <a:endParaRPr lang="en-US" sz="2800"/>
          </a:p>
          <a:p>
            <a:pPr marL="514350" indent="-514350">
              <a:buFont typeface="+mj-lt"/>
              <a:buAutoNum type="arabicPeriod"/>
            </a:pPr>
            <a:r>
              <a:rPr lang="id-ID" sz="2800"/>
              <a:t>Jika yang discan adalah “)” maka pop isi stack sampai ditemukan tanda “(“, kemudian tambahkan ke P sedangkan tanda “(“ tidak disertakanke P. </a:t>
            </a:r>
          </a:p>
        </p:txBody>
      </p:sp>
    </p:spTree>
    <p:extLst>
      <p:ext uri="{BB962C8B-B14F-4D97-AF65-F5344CB8AC3E}">
        <p14:creationId xmlns:p14="http://schemas.microsoft.com/office/powerpoint/2010/main" val="327169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2677656"/>
          </a:xfrm>
          <a:prstGeom prst="rect">
            <a:avLst/>
          </a:prstGeom>
          <a:noFill/>
        </p:spPr>
        <p:txBody>
          <a:bodyPr wrap="square">
            <a:spAutoFit/>
          </a:bodyPr>
          <a:lstStyle/>
          <a:p>
            <a:pPr marL="514350" indent="-514350">
              <a:buFont typeface="+mj-lt"/>
              <a:buAutoNum type="arabicPeriod" startAt="6"/>
            </a:pPr>
            <a:r>
              <a:rPr lang="id-ID" sz="2800"/>
              <a:t>Jika yang discan adalah operator, maka : </a:t>
            </a:r>
          </a:p>
          <a:p>
            <a:pPr marL="808038" indent="-265113">
              <a:buFont typeface="Wingdings" panose="05000000000000000000" pitchFamily="2" charset="2"/>
              <a:buChar char="§"/>
            </a:pPr>
            <a:r>
              <a:rPr lang="id-ID" sz="2800"/>
              <a:t>Jika elemen paling atas dari stack adalah operator yang mempunyai tingkatan</a:t>
            </a:r>
            <a:r>
              <a:rPr lang="en-US" sz="2800"/>
              <a:t> </a:t>
            </a:r>
            <a:r>
              <a:rPr lang="id-ID" sz="2800"/>
              <a:t>sama atau lebih tinggi dari operator yang discan, maka pop operator tsb dantambahkan ke P. </a:t>
            </a:r>
          </a:p>
          <a:p>
            <a:pPr marL="808038" indent="-265113">
              <a:buFont typeface="Wingdings" panose="05000000000000000000" pitchFamily="2" charset="2"/>
              <a:buChar char="§"/>
            </a:pPr>
            <a:r>
              <a:rPr lang="id-ID" sz="2800"/>
              <a:t>Push operator tersebut ke stack. </a:t>
            </a:r>
          </a:p>
          <a:p>
            <a:r>
              <a:rPr lang="id-ID" sz="2800"/>
              <a:t>7. Keluar</a:t>
            </a:r>
          </a:p>
        </p:txBody>
      </p:sp>
    </p:spTree>
    <p:extLst>
      <p:ext uri="{BB962C8B-B14F-4D97-AF65-F5344CB8AC3E}">
        <p14:creationId xmlns:p14="http://schemas.microsoft.com/office/powerpoint/2010/main" val="266689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r>
              <a:rPr lang="en-US" b="1">
                <a:solidFill>
                  <a:schemeClr val="accent4">
                    <a:lumMod val="60000"/>
                    <a:lumOff val="40000"/>
                  </a:schemeClr>
                </a:solidFill>
              </a:rPr>
              <a:t>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1751CA4-E8AF-4D30-9160-FA2D0F6E6396}"/>
              </a:ext>
            </a:extLst>
          </p:cNvPr>
          <p:cNvSpPr txBox="1"/>
          <p:nvPr/>
        </p:nvSpPr>
        <p:spPr>
          <a:xfrm>
            <a:off x="1506471" y="643489"/>
            <a:ext cx="11355456" cy="623248"/>
          </a:xfrm>
          <a:prstGeom prst="rect">
            <a:avLst/>
          </a:prstGeom>
          <a:noFill/>
        </p:spPr>
        <p:txBody>
          <a:bodyPr wrap="square">
            <a:spAutoFit/>
          </a:bodyPr>
          <a:lstStyle/>
          <a:p>
            <a:r>
              <a:rPr lang="id-ID" sz="2400" b="1">
                <a:solidFill>
                  <a:srgbClr val="FF0000"/>
                </a:solidFill>
                <a:latin typeface="Tahoma" panose="020B0604030504040204" pitchFamily="34" charset="0"/>
                <a:ea typeface="Tahoma" panose="020B0604030504040204" pitchFamily="34" charset="0"/>
                <a:cs typeface="Tahoma" panose="020B0604030504040204" pitchFamily="34" charset="0"/>
              </a:rPr>
              <a:t> </a:t>
            </a:r>
          </a:p>
          <a:p>
            <a:endParaRPr lang="id-ID" sz="105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4">
            <a:extLst>
              <a:ext uri="{FF2B5EF4-FFF2-40B4-BE49-F238E27FC236}">
                <a16:creationId xmlns:a16="http://schemas.microsoft.com/office/drawing/2014/main" id="{0EAC9450-1A9A-428F-8D27-C6FBC9FBEECA}"/>
              </a:ext>
            </a:extLst>
          </p:cNvPr>
          <p:cNvSpPr txBox="1"/>
          <p:nvPr/>
        </p:nvSpPr>
        <p:spPr>
          <a:xfrm>
            <a:off x="993016" y="1089536"/>
            <a:ext cx="10597808" cy="13849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defTabSz="457200" rtl="0" eaLnBrk="1" fontAlgn="auto" latinLnBrk="0" hangingPunct="1">
              <a:lnSpc>
                <a:spcPct val="100000"/>
              </a:lnSpc>
              <a:spcBef>
                <a:spcPts val="0"/>
              </a:spcBef>
              <a:spcAft>
                <a:spcPts val="0"/>
              </a:spcAft>
              <a:buClrTx/>
              <a:buSzTx/>
              <a:tabLst/>
              <a:defRPr/>
            </a:pP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Mahasiswa mampu :</a:t>
            </a:r>
          </a:p>
          <a:p>
            <a:pPr marR="0" lvl="0" algn="just" defTabSz="457200" rtl="0" eaLnBrk="1" fontAlgn="auto" latinLnBrk="0" hangingPunct="1">
              <a:lnSpc>
                <a:spcPct val="100000"/>
              </a:lnSpc>
              <a:spcBef>
                <a:spcPts val="0"/>
              </a:spcBef>
              <a:spcAft>
                <a:spcPts val="0"/>
              </a:spcAft>
              <a:buClrTx/>
              <a:buSzTx/>
              <a:tabLst/>
              <a:defRPr/>
            </a:pP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Mahasiswa mampu menguasai struktur data array dan algoritma untuk tumpukan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stack</a:t>
            </a: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a:t>
            </a:r>
          </a:p>
        </p:txBody>
      </p:sp>
    </p:spTree>
    <p:extLst>
      <p:ext uri="{BB962C8B-B14F-4D97-AF65-F5344CB8AC3E}">
        <p14:creationId xmlns:p14="http://schemas.microsoft.com/office/powerpoint/2010/main" val="125912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1261884"/>
          </a:xfrm>
          <a:prstGeom prst="rect">
            <a:avLst/>
          </a:prstGeom>
          <a:noFill/>
        </p:spPr>
        <p:txBody>
          <a:bodyPr wrap="square">
            <a:spAutoFit/>
          </a:bodyPr>
          <a:lstStyle/>
          <a:p>
            <a:r>
              <a:rPr lang="id-ID" sz="2800"/>
              <a:t>Contoh</a:t>
            </a:r>
            <a:r>
              <a:rPr lang="en-US" sz="2800"/>
              <a:t> :</a:t>
            </a:r>
          </a:p>
          <a:p>
            <a:endParaRPr lang="en-US" sz="800"/>
          </a:p>
          <a:p>
            <a:r>
              <a:rPr lang="pt-BR" sz="4000" b="1"/>
              <a:t>Q = A + ( B * C - ( D / E ^ F ) * G ) * H</a:t>
            </a:r>
            <a:endParaRPr lang="id-ID" sz="4000" b="1"/>
          </a:p>
        </p:txBody>
      </p:sp>
    </p:spTree>
    <p:extLst>
      <p:ext uri="{BB962C8B-B14F-4D97-AF65-F5344CB8AC3E}">
        <p14:creationId xmlns:p14="http://schemas.microsoft.com/office/powerpoint/2010/main" val="135386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1261884"/>
          </a:xfrm>
          <a:prstGeom prst="rect">
            <a:avLst/>
          </a:prstGeom>
          <a:noFill/>
        </p:spPr>
        <p:txBody>
          <a:bodyPr wrap="square">
            <a:spAutoFit/>
          </a:bodyPr>
          <a:lstStyle/>
          <a:p>
            <a:r>
              <a:rPr lang="id-ID" sz="2800"/>
              <a:t>Penyelesaian</a:t>
            </a:r>
            <a:r>
              <a:rPr lang="en-US" sz="2800"/>
              <a:t> :</a:t>
            </a:r>
          </a:p>
          <a:p>
            <a:endParaRPr lang="en-US" sz="800"/>
          </a:p>
          <a:p>
            <a:r>
              <a:rPr lang="pt-BR" sz="4000" b="1"/>
              <a:t>Q = A + ( B * C - ( D / E ^ F ) * G ) * H</a:t>
            </a:r>
            <a:endParaRPr lang="id-ID" sz="4000" b="1"/>
          </a:p>
        </p:txBody>
      </p:sp>
      <p:sp>
        <p:nvSpPr>
          <p:cNvPr id="6" name="TextBox 5">
            <a:extLst>
              <a:ext uri="{FF2B5EF4-FFF2-40B4-BE49-F238E27FC236}">
                <a16:creationId xmlns:a16="http://schemas.microsoft.com/office/drawing/2014/main" id="{78DA3089-3A64-480A-8EBB-C9B7AC455A76}"/>
              </a:ext>
            </a:extLst>
          </p:cNvPr>
          <p:cNvSpPr txBox="1"/>
          <p:nvPr/>
        </p:nvSpPr>
        <p:spPr>
          <a:xfrm>
            <a:off x="1458451" y="2443236"/>
            <a:ext cx="9503600" cy="400110"/>
          </a:xfrm>
          <a:prstGeom prst="rect">
            <a:avLst/>
          </a:prstGeom>
          <a:noFill/>
        </p:spPr>
        <p:txBody>
          <a:bodyPr wrap="square">
            <a:spAutoFit/>
          </a:bodyPr>
          <a:lstStyle/>
          <a:p>
            <a:r>
              <a:rPr lang="id-ID" sz="2000">
                <a:latin typeface="Gill Sans MT" panose="020B0502020104020203" pitchFamily="34" charset="0"/>
              </a:rPr>
              <a:t>setelah ditambahkan tanda “)” pada notasi sehingga </a:t>
            </a:r>
            <a:r>
              <a:rPr lang="en-US" sz="2000">
                <a:latin typeface="Gill Sans MT" panose="020B0502020104020203" pitchFamily="34" charset="0"/>
              </a:rPr>
              <a:t> </a:t>
            </a:r>
            <a:r>
              <a:rPr lang="id-ID" sz="2000">
                <a:latin typeface="Gill Sans MT" panose="020B0502020104020203" pitchFamily="34" charset="0"/>
              </a:rPr>
              <a:t>terdapat 20 simbol sbb :</a:t>
            </a:r>
          </a:p>
        </p:txBody>
      </p:sp>
      <p:pic>
        <p:nvPicPr>
          <p:cNvPr id="8" name="Picture 7">
            <a:extLst>
              <a:ext uri="{FF2B5EF4-FFF2-40B4-BE49-F238E27FC236}">
                <a16:creationId xmlns:a16="http://schemas.microsoft.com/office/drawing/2014/main" id="{25020BBA-3347-44E7-B64E-2E119D5A8822}"/>
              </a:ext>
            </a:extLst>
          </p:cNvPr>
          <p:cNvPicPr>
            <a:picLocks noChangeAspect="1"/>
          </p:cNvPicPr>
          <p:nvPr/>
        </p:nvPicPr>
        <p:blipFill>
          <a:blip r:embed="rId2"/>
          <a:stretch>
            <a:fillRect/>
          </a:stretch>
        </p:blipFill>
        <p:spPr>
          <a:xfrm>
            <a:off x="885159" y="3174167"/>
            <a:ext cx="8960590" cy="1305517"/>
          </a:xfrm>
          <a:prstGeom prst="rect">
            <a:avLst/>
          </a:prstGeom>
        </p:spPr>
      </p:pic>
    </p:spTree>
    <p:extLst>
      <p:ext uri="{BB962C8B-B14F-4D97-AF65-F5344CB8AC3E}">
        <p14:creationId xmlns:p14="http://schemas.microsoft.com/office/powerpoint/2010/main" val="6014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8E90AA4-BA6E-485C-9881-CCC9423ADA6C}"/>
              </a:ext>
            </a:extLst>
          </p:cNvPr>
          <p:cNvSpPr txBox="1"/>
          <p:nvPr/>
        </p:nvSpPr>
        <p:spPr>
          <a:xfrm>
            <a:off x="8729330" y="850605"/>
            <a:ext cx="3229927" cy="3416320"/>
          </a:xfrm>
          <a:prstGeom prst="rect">
            <a:avLst/>
          </a:prstGeom>
          <a:noFill/>
        </p:spPr>
        <p:txBody>
          <a:bodyPr wrap="square">
            <a:spAutoFit/>
          </a:bodyPr>
          <a:lstStyle/>
          <a:p>
            <a:pPr algn="just"/>
            <a:r>
              <a:rPr lang="en-US">
                <a:latin typeface="Gill Sans MT" panose="020B0502020104020203" pitchFamily="34" charset="0"/>
                <a:cs typeface="Times New Roman" panose="02020603050405020304" pitchFamily="18" charset="0"/>
              </a:rPr>
              <a:t>Tanda kurung “(…)” untuk mengelompokkan suatu nilai sekaligus mengatur urutan operasi, namun dalam proses konversi tanda tsb tidak dicetak (tidak menjadi output).</a:t>
            </a:r>
          </a:p>
          <a:p>
            <a:pPr algn="just"/>
            <a:endParaRPr lang="en-US">
              <a:latin typeface="Gill Sans MT" panose="020B0502020104020203" pitchFamily="34" charset="0"/>
              <a:cs typeface="Times New Roman" panose="02020603050405020304" pitchFamily="18" charset="0"/>
            </a:endParaRPr>
          </a:p>
          <a:p>
            <a:pPr algn="just"/>
            <a:endParaRPr lang="en-US">
              <a:latin typeface="Gill Sans MT" panose="020B0502020104020203" pitchFamily="34" charset="0"/>
              <a:cs typeface="Times New Roman" panose="02020603050405020304" pitchFamily="18" charset="0"/>
            </a:endParaRPr>
          </a:p>
          <a:p>
            <a:pPr algn="just"/>
            <a:endParaRPr lang="en-US">
              <a:latin typeface="Gill Sans MT" panose="020B0502020104020203" pitchFamily="34" charset="0"/>
              <a:cs typeface="Times New Roman" panose="02020603050405020304" pitchFamily="18" charset="0"/>
            </a:endParaRPr>
          </a:p>
          <a:p>
            <a:pPr algn="just"/>
            <a:r>
              <a:rPr lang="en-US">
                <a:latin typeface="Gill Sans MT" panose="020B0502020104020203" pitchFamily="34" charset="0"/>
                <a:cs typeface="Times New Roman" panose="02020603050405020304" pitchFamily="18" charset="0"/>
              </a:rPr>
              <a:t>Tambahkan character ‘\0’ sebagai tanda akhir statement.</a:t>
            </a:r>
          </a:p>
          <a:p>
            <a:pPr algn="just"/>
            <a:endParaRPr lang="en-US">
              <a:latin typeface="Gill Sans MT" panose="020B05020201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468B9E-F5E6-4C2B-AD0A-7F88D4A35023}"/>
              </a:ext>
            </a:extLst>
          </p:cNvPr>
          <p:cNvPicPr>
            <a:picLocks noChangeAspect="1"/>
          </p:cNvPicPr>
          <p:nvPr/>
        </p:nvPicPr>
        <p:blipFill>
          <a:blip r:embed="rId2"/>
          <a:stretch>
            <a:fillRect/>
          </a:stretch>
        </p:blipFill>
        <p:spPr>
          <a:xfrm>
            <a:off x="379843" y="850605"/>
            <a:ext cx="8255103" cy="5443870"/>
          </a:xfrm>
          <a:prstGeom prst="rect">
            <a:avLst/>
          </a:prstGeom>
        </p:spPr>
      </p:pic>
    </p:spTree>
    <p:extLst>
      <p:ext uri="{BB962C8B-B14F-4D97-AF65-F5344CB8AC3E}">
        <p14:creationId xmlns:p14="http://schemas.microsoft.com/office/powerpoint/2010/main" val="428631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2123658"/>
          </a:xfrm>
          <a:prstGeom prst="rect">
            <a:avLst/>
          </a:prstGeom>
          <a:noFill/>
        </p:spPr>
        <p:txBody>
          <a:bodyPr wrap="square">
            <a:spAutoFit/>
          </a:bodyPr>
          <a:lstStyle/>
          <a:p>
            <a:r>
              <a:rPr lang="id-ID" sz="2800" b="1"/>
              <a:t>Penyelesaian</a:t>
            </a:r>
            <a:r>
              <a:rPr lang="en-US" sz="2800" b="1"/>
              <a:t> :</a:t>
            </a:r>
          </a:p>
          <a:p>
            <a:r>
              <a:rPr lang="en-US" sz="2800"/>
              <a:t>Hasil akhir :</a:t>
            </a:r>
          </a:p>
          <a:p>
            <a:r>
              <a:rPr lang="en-US" sz="2800"/>
              <a:t>Dari proses di atas didapatkan notasi postfix</a:t>
            </a:r>
          </a:p>
          <a:p>
            <a:endParaRPr lang="en-US" sz="800"/>
          </a:p>
          <a:p>
            <a:r>
              <a:rPr lang="pt-BR" sz="4000" b="1"/>
              <a:t>Q = ABC*DEF^/G*-H*+</a:t>
            </a:r>
            <a:endParaRPr lang="id-ID" sz="4000" b="1"/>
          </a:p>
        </p:txBody>
      </p:sp>
    </p:spTree>
    <p:extLst>
      <p:ext uri="{BB962C8B-B14F-4D97-AF65-F5344CB8AC3E}">
        <p14:creationId xmlns:p14="http://schemas.microsoft.com/office/powerpoint/2010/main" val="2888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Notasi Polish</a:t>
            </a:r>
            <a:r>
              <a:rPr lang="en-US" sz="3200">
                <a:latin typeface="Gill Sans MT" panose="020B0502020104020203" pitchFamily="34" charset="0"/>
              </a:rPr>
              <a:t> (lanjutan)</a:t>
            </a:r>
            <a:endParaRPr lang="id-ID" sz="3200">
              <a:latin typeface="Gill Sans MT" panose="020B0502020104020203" pitchFamily="34" charset="0"/>
            </a:endParaRPr>
          </a:p>
        </p:txBody>
      </p:sp>
      <p:sp>
        <p:nvSpPr>
          <p:cNvPr id="5" name="TextBox 4">
            <a:extLst>
              <a:ext uri="{FF2B5EF4-FFF2-40B4-BE49-F238E27FC236}">
                <a16:creationId xmlns:a16="http://schemas.microsoft.com/office/drawing/2014/main" id="{D05F0346-B381-438B-A79C-547F2A2685E3}"/>
              </a:ext>
            </a:extLst>
          </p:cNvPr>
          <p:cNvSpPr txBox="1"/>
          <p:nvPr/>
        </p:nvSpPr>
        <p:spPr>
          <a:xfrm>
            <a:off x="1344200" y="1305342"/>
            <a:ext cx="9503600" cy="2492990"/>
          </a:xfrm>
          <a:prstGeom prst="rect">
            <a:avLst/>
          </a:prstGeom>
          <a:noFill/>
        </p:spPr>
        <p:txBody>
          <a:bodyPr wrap="square">
            <a:spAutoFit/>
          </a:bodyPr>
          <a:lstStyle/>
          <a:p>
            <a:r>
              <a:rPr lang="en-US" sz="2800"/>
              <a:t>Menghitung ekspresi matematika yang disusun dalam notasi </a:t>
            </a:r>
            <a:r>
              <a:rPr lang="en-US" sz="2800" i="1"/>
              <a:t>postfix.</a:t>
            </a:r>
          </a:p>
          <a:p>
            <a:r>
              <a:rPr lang="en-US" sz="2800"/>
              <a:t>Contoh :</a:t>
            </a:r>
          </a:p>
          <a:p>
            <a:r>
              <a:rPr lang="en-US" sz="3600" b="1"/>
              <a:t>2,5,* (postfix)</a:t>
            </a:r>
          </a:p>
          <a:p>
            <a:r>
              <a:rPr lang="en-US" sz="3600" b="1"/>
              <a:t>Hasil : 10</a:t>
            </a:r>
            <a:endParaRPr lang="en-US" sz="1000" b="1"/>
          </a:p>
        </p:txBody>
      </p:sp>
    </p:spTree>
    <p:extLst>
      <p:ext uri="{BB962C8B-B14F-4D97-AF65-F5344CB8AC3E}">
        <p14:creationId xmlns:p14="http://schemas.microsoft.com/office/powerpoint/2010/main" val="419256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r>
              <a:rPr lang="en-US" sz="3200">
                <a:latin typeface="Gill Sans MT" panose="020B0502020104020203" pitchFamily="34" charset="0"/>
              </a:rPr>
              <a:t> : </a:t>
            </a:r>
            <a:r>
              <a:rPr lang="en-US" sz="3200"/>
              <a:t>Misal :</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0" y="1181352"/>
            <a:ext cx="10577605" cy="4770537"/>
          </a:xfrm>
          <a:prstGeom prst="rect">
            <a:avLst/>
          </a:prstGeom>
          <a:noFill/>
        </p:spPr>
        <p:txBody>
          <a:bodyPr wrap="square">
            <a:spAutoFit/>
          </a:bodyPr>
          <a:lstStyle/>
          <a:p>
            <a:r>
              <a:rPr lang="en-US" sz="2800"/>
              <a:t>P adalah ekspresi matematika yang ditulis dalam notasi postfix. variable value sebagai penampung hasil akhir.</a:t>
            </a:r>
            <a:endParaRPr lang="en-US" sz="2000">
              <a:latin typeface="Gill Sans MT" panose="020B0502020104020203" pitchFamily="34" charset="0"/>
            </a:endParaRPr>
          </a:p>
          <a:p>
            <a:pPr marL="228600" indent="-228600">
              <a:buFont typeface="+mj-lt"/>
              <a:buAutoNum type="arabicPeriod"/>
            </a:pPr>
            <a:r>
              <a:rPr lang="en-US" sz="2400">
                <a:latin typeface="Gill Sans MT" panose="020B0502020104020203" pitchFamily="34" charset="0"/>
              </a:rPr>
              <a:t>Tambahkan tanda “)” pada sentinel di P </a:t>
            </a:r>
          </a:p>
          <a:p>
            <a:pPr marL="228600" indent="-228600">
              <a:buFont typeface="+mj-lt"/>
              <a:buAutoNum type="arabicPeriod"/>
            </a:pPr>
            <a:r>
              <a:rPr lang="en-US" sz="2400">
                <a:latin typeface="Gill Sans MT" panose="020B0502020104020203" pitchFamily="34" charset="0"/>
              </a:rPr>
              <a:t>Scan P dari kiri ke kanan, ulangi langkah c dan d untuk setiap elemen P sampai ditemukan sentinel. </a:t>
            </a:r>
          </a:p>
          <a:p>
            <a:pPr marL="228600" indent="-228600">
              <a:buFont typeface="+mj-lt"/>
              <a:buAutoNum type="arabicPeriod"/>
            </a:pPr>
            <a:r>
              <a:rPr lang="en-US" sz="2400">
                <a:latin typeface="Gill Sans MT" panose="020B0502020104020203" pitchFamily="34" charset="0"/>
              </a:rPr>
              <a:t>Jika yang discan adalah operand, maka push ke stack. </a:t>
            </a:r>
          </a:p>
          <a:p>
            <a:pPr marL="228600" indent="-228600">
              <a:buFont typeface="+mj-lt"/>
              <a:buAutoNum type="arabicPeriod"/>
            </a:pPr>
            <a:r>
              <a:rPr lang="en-US" sz="2400">
                <a:latin typeface="Gill Sans MT" panose="020B0502020104020203" pitchFamily="34" charset="0"/>
              </a:rPr>
              <a:t>Jika yang discan adalah operator (sebut opr1), maka</a:t>
            </a:r>
          </a:p>
          <a:p>
            <a:pPr marL="808038" indent="-361950">
              <a:buFont typeface="Wingdings" panose="05000000000000000000" pitchFamily="2" charset="2"/>
              <a:buChar char="§"/>
            </a:pPr>
            <a:r>
              <a:rPr lang="en-US" sz="2000">
                <a:latin typeface="Gill Sans MT" panose="020B0502020104020203" pitchFamily="34" charset="0"/>
              </a:rPr>
              <a:t>Pop 1 buah elemen teratas dari stack, simpan dalam variable var1. </a:t>
            </a:r>
          </a:p>
          <a:p>
            <a:pPr marL="808038" indent="-361950">
              <a:buFont typeface="Wingdings" panose="05000000000000000000" pitchFamily="2" charset="2"/>
              <a:buChar char="§"/>
            </a:pPr>
            <a:r>
              <a:rPr lang="en-US" sz="2000">
                <a:latin typeface="Gill Sans MT" panose="020B0502020104020203" pitchFamily="34" charset="0"/>
              </a:rPr>
              <a:t>Pop 1 buah elemen teratas dari stack, simpan dalam variable var2. </a:t>
            </a:r>
          </a:p>
          <a:p>
            <a:pPr marL="808038" indent="-361950">
              <a:buFont typeface="Wingdings" panose="05000000000000000000" pitchFamily="2" charset="2"/>
              <a:buChar char="§"/>
            </a:pPr>
            <a:r>
              <a:rPr lang="en-US" sz="2000">
                <a:latin typeface="Gill Sans MT" panose="020B0502020104020203" pitchFamily="34" charset="0"/>
              </a:rPr>
              <a:t>Hitung variable (var2 opr1 var1), simpan hasil di variable hitung. </a:t>
            </a:r>
          </a:p>
          <a:p>
            <a:pPr marL="808038" indent="-361950">
              <a:buFont typeface="Wingdings" panose="05000000000000000000" pitchFamily="2" charset="2"/>
              <a:buChar char="§"/>
            </a:pPr>
            <a:r>
              <a:rPr lang="en-US" sz="2000">
                <a:latin typeface="Gill Sans MT" panose="020B0502020104020203" pitchFamily="34" charset="0"/>
              </a:rPr>
              <a:t>Push variable hitung ke stack. </a:t>
            </a:r>
          </a:p>
          <a:p>
            <a:pPr marL="265113" indent="-265113">
              <a:buFont typeface="+mj-lt"/>
              <a:buAutoNum type="arabicPeriod" startAt="5"/>
            </a:pPr>
            <a:r>
              <a:rPr lang="en-US" sz="2400">
                <a:latin typeface="Gill Sans MT" panose="020B0502020104020203" pitchFamily="34" charset="0"/>
              </a:rPr>
              <a:t>Pop isi stack dan simpan di variable value. </a:t>
            </a:r>
          </a:p>
          <a:p>
            <a:pPr marL="228600" indent="-228600">
              <a:buFont typeface="+mj-lt"/>
              <a:buAutoNum type="arabicPeriod" startAt="5"/>
            </a:pPr>
            <a:r>
              <a:rPr lang="en-US" sz="2400">
                <a:latin typeface="Gill Sans MT" panose="020B0502020104020203" pitchFamily="34" charset="0"/>
              </a:rPr>
              <a:t>Keluar. </a:t>
            </a:r>
          </a:p>
        </p:txBody>
      </p:sp>
    </p:spTree>
    <p:extLst>
      <p:ext uri="{BB962C8B-B14F-4D97-AF65-F5344CB8AC3E}">
        <p14:creationId xmlns:p14="http://schemas.microsoft.com/office/powerpoint/2010/main" val="405806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Algoritma</a:t>
            </a:r>
          </a:p>
        </p:txBody>
      </p:sp>
      <p:sp>
        <p:nvSpPr>
          <p:cNvPr id="5" name="TextBox 4">
            <a:extLst>
              <a:ext uri="{FF2B5EF4-FFF2-40B4-BE49-F238E27FC236}">
                <a16:creationId xmlns:a16="http://schemas.microsoft.com/office/drawing/2014/main" id="{D05F0346-B381-438B-A79C-547F2A2685E3}"/>
              </a:ext>
            </a:extLst>
          </p:cNvPr>
          <p:cNvSpPr txBox="1"/>
          <p:nvPr/>
        </p:nvSpPr>
        <p:spPr>
          <a:xfrm>
            <a:off x="1458451" y="1181352"/>
            <a:ext cx="9503600" cy="1692771"/>
          </a:xfrm>
          <a:prstGeom prst="rect">
            <a:avLst/>
          </a:prstGeom>
          <a:noFill/>
        </p:spPr>
        <p:txBody>
          <a:bodyPr wrap="square">
            <a:spAutoFit/>
          </a:bodyPr>
          <a:lstStyle/>
          <a:p>
            <a:r>
              <a:rPr lang="id-ID" sz="2800" b="1"/>
              <a:t>Contoh Kasus</a:t>
            </a:r>
            <a:r>
              <a:rPr lang="en-US" sz="2800" b="1"/>
              <a:t> </a:t>
            </a:r>
            <a:r>
              <a:rPr lang="en-US" sz="2800"/>
              <a:t>:</a:t>
            </a:r>
          </a:p>
          <a:p>
            <a:r>
              <a:rPr lang="en-US" sz="2800"/>
              <a:t>Dari proses di atas didapatkan notasi postfix</a:t>
            </a:r>
          </a:p>
          <a:p>
            <a:endParaRPr lang="en-US" sz="800"/>
          </a:p>
          <a:p>
            <a:r>
              <a:rPr lang="pt-BR" sz="4000" b="1"/>
              <a:t>P = 5, 2, 6, +, *, 12, 4, /, -</a:t>
            </a:r>
            <a:endParaRPr lang="id-ID" sz="4000" b="1"/>
          </a:p>
        </p:txBody>
      </p:sp>
      <p:sp>
        <p:nvSpPr>
          <p:cNvPr id="8" name="TextBox 7">
            <a:extLst>
              <a:ext uri="{FF2B5EF4-FFF2-40B4-BE49-F238E27FC236}">
                <a16:creationId xmlns:a16="http://schemas.microsoft.com/office/drawing/2014/main" id="{BDB6BC22-D19F-4FCC-8191-D7F1067FDD19}"/>
              </a:ext>
            </a:extLst>
          </p:cNvPr>
          <p:cNvSpPr txBox="1"/>
          <p:nvPr/>
        </p:nvSpPr>
        <p:spPr>
          <a:xfrm>
            <a:off x="1458450" y="3060548"/>
            <a:ext cx="9354861" cy="1569660"/>
          </a:xfrm>
          <a:prstGeom prst="rect">
            <a:avLst/>
          </a:prstGeom>
          <a:noFill/>
        </p:spPr>
        <p:txBody>
          <a:bodyPr wrap="square">
            <a:spAutoFit/>
          </a:bodyPr>
          <a:lstStyle/>
          <a:p>
            <a:r>
              <a:rPr lang="id-ID" sz="2800">
                <a:latin typeface="Gill Sans MT" panose="020B0502020104020203" pitchFamily="34" charset="0"/>
              </a:rPr>
              <a:t>Tambahkan tanda “)”pada sentinel P</a:t>
            </a:r>
            <a:r>
              <a:rPr lang="en-US" sz="2800">
                <a:latin typeface="Gill Sans MT" panose="020B0502020104020203" pitchFamily="34" charset="0"/>
              </a:rPr>
              <a:t> </a:t>
            </a:r>
            <a:r>
              <a:rPr lang="id-ID" sz="2800">
                <a:latin typeface="Gill Sans MT" panose="020B0502020104020203" pitchFamily="34" charset="0"/>
              </a:rPr>
              <a:t>sehingga </a:t>
            </a:r>
            <a:endParaRPr lang="en-US" sz="2800">
              <a:latin typeface="Gill Sans MT" panose="020B0502020104020203" pitchFamily="34" charset="0"/>
            </a:endParaRPr>
          </a:p>
          <a:p>
            <a:r>
              <a:rPr lang="id-ID" sz="4000" b="1">
                <a:latin typeface="Gill Sans MT" panose="020B0502020104020203" pitchFamily="34" charset="0"/>
              </a:rPr>
              <a:t>P = 5, 2, 6, +, *, 12, 4, /, -, )</a:t>
            </a:r>
          </a:p>
          <a:p>
            <a:r>
              <a:rPr lang="id-ID" sz="2800">
                <a:latin typeface="Gill Sans MT" panose="020B0502020104020203" pitchFamily="34" charset="0"/>
              </a:rPr>
              <a:t>Didapatkan 10 simbol yaitu : </a:t>
            </a:r>
          </a:p>
        </p:txBody>
      </p:sp>
      <p:pic>
        <p:nvPicPr>
          <p:cNvPr id="10" name="Picture 9">
            <a:extLst>
              <a:ext uri="{FF2B5EF4-FFF2-40B4-BE49-F238E27FC236}">
                <a16:creationId xmlns:a16="http://schemas.microsoft.com/office/drawing/2014/main" id="{4F94E0C9-9353-41B2-8331-9E1A26F1960D}"/>
              </a:ext>
            </a:extLst>
          </p:cNvPr>
          <p:cNvPicPr>
            <a:picLocks noChangeAspect="1"/>
          </p:cNvPicPr>
          <p:nvPr/>
        </p:nvPicPr>
        <p:blipFill>
          <a:blip r:embed="rId2"/>
          <a:stretch>
            <a:fillRect/>
          </a:stretch>
        </p:blipFill>
        <p:spPr>
          <a:xfrm>
            <a:off x="1320652" y="4753319"/>
            <a:ext cx="7658100" cy="1638300"/>
          </a:xfrm>
          <a:prstGeom prst="rect">
            <a:avLst/>
          </a:prstGeom>
        </p:spPr>
      </p:pic>
    </p:spTree>
    <p:extLst>
      <p:ext uri="{BB962C8B-B14F-4D97-AF65-F5344CB8AC3E}">
        <p14:creationId xmlns:p14="http://schemas.microsoft.com/office/powerpoint/2010/main" val="3336534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Penyelesaian</a:t>
            </a:r>
          </a:p>
        </p:txBody>
      </p:sp>
      <p:pic>
        <p:nvPicPr>
          <p:cNvPr id="4" name="Picture 3">
            <a:extLst>
              <a:ext uri="{FF2B5EF4-FFF2-40B4-BE49-F238E27FC236}">
                <a16:creationId xmlns:a16="http://schemas.microsoft.com/office/drawing/2014/main" id="{082C1C9E-2461-4B99-8AD2-6F55D9B10221}"/>
              </a:ext>
            </a:extLst>
          </p:cNvPr>
          <p:cNvPicPr>
            <a:picLocks noChangeAspect="1"/>
          </p:cNvPicPr>
          <p:nvPr/>
        </p:nvPicPr>
        <p:blipFill>
          <a:blip r:embed="rId2"/>
          <a:stretch>
            <a:fillRect/>
          </a:stretch>
        </p:blipFill>
        <p:spPr>
          <a:xfrm>
            <a:off x="1458451" y="1181352"/>
            <a:ext cx="9136358" cy="4535678"/>
          </a:xfrm>
          <a:prstGeom prst="rect">
            <a:avLst/>
          </a:prstGeom>
        </p:spPr>
      </p:pic>
      <p:sp>
        <p:nvSpPr>
          <p:cNvPr id="11" name="TextBox 10">
            <a:extLst>
              <a:ext uri="{FF2B5EF4-FFF2-40B4-BE49-F238E27FC236}">
                <a16:creationId xmlns:a16="http://schemas.microsoft.com/office/drawing/2014/main" id="{599B3B9A-1DE3-433B-998B-66BF95487CB0}"/>
              </a:ext>
            </a:extLst>
          </p:cNvPr>
          <p:cNvSpPr txBox="1"/>
          <p:nvPr/>
        </p:nvSpPr>
        <p:spPr>
          <a:xfrm>
            <a:off x="1458451" y="5676648"/>
            <a:ext cx="6097772" cy="830997"/>
          </a:xfrm>
          <a:prstGeom prst="rect">
            <a:avLst/>
          </a:prstGeom>
          <a:noFill/>
        </p:spPr>
        <p:txBody>
          <a:bodyPr wrap="square">
            <a:spAutoFit/>
          </a:bodyPr>
          <a:lstStyle/>
          <a:p>
            <a:r>
              <a:rPr lang="id-ID" sz="2400">
                <a:latin typeface="Gill Sans MT" panose="020B0502020104020203" pitchFamily="34" charset="0"/>
              </a:rPr>
              <a:t>Hasil : </a:t>
            </a:r>
          </a:p>
          <a:p>
            <a:r>
              <a:rPr lang="id-ID" sz="2400">
                <a:latin typeface="Gill Sans MT" panose="020B0502020104020203" pitchFamily="34" charset="0"/>
              </a:rPr>
              <a:t>Didapatkan Bilangan 37</a:t>
            </a:r>
          </a:p>
        </p:txBody>
      </p:sp>
    </p:spTree>
    <p:extLst>
      <p:ext uri="{BB962C8B-B14F-4D97-AF65-F5344CB8AC3E}">
        <p14:creationId xmlns:p14="http://schemas.microsoft.com/office/powerpoint/2010/main" val="1453263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8C7AF-4DB7-4ABB-95B8-BFA2EF3B40AB}"/>
              </a:ext>
            </a:extLst>
          </p:cNvPr>
          <p:cNvSpPr txBox="1"/>
          <p:nvPr/>
        </p:nvSpPr>
        <p:spPr>
          <a:xfrm>
            <a:off x="1458567" y="164813"/>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lumMod val="60000"/>
                    <a:lumOff val="40000"/>
                  </a:srgbClr>
                </a:solidFill>
                <a:effectLst/>
                <a:uLnTx/>
                <a:uFillTx/>
                <a:latin typeface="Calibri" panose="020F0502020204030204"/>
                <a:ea typeface="+mn-ea"/>
                <a:cs typeface="+mn-cs"/>
              </a:rPr>
              <a:t>STACK</a:t>
            </a:r>
            <a:endParaRPr kumimoji="0" lang="id-ID"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2E9F01-F78E-47F3-9685-06E29C012102}"/>
              </a:ext>
            </a:extLst>
          </p:cNvPr>
          <p:cNvSpPr txBox="1"/>
          <p:nvPr/>
        </p:nvSpPr>
        <p:spPr>
          <a:xfrm>
            <a:off x="1458451" y="596577"/>
            <a:ext cx="6097772" cy="584775"/>
          </a:xfrm>
          <a:prstGeom prst="rect">
            <a:avLst/>
          </a:prstGeom>
          <a:noFill/>
        </p:spPr>
        <p:txBody>
          <a:bodyPr wrap="square">
            <a:spAutoFit/>
          </a:bodyPr>
          <a:lstStyle/>
          <a:p>
            <a:r>
              <a:rPr lang="id-ID" sz="3200">
                <a:latin typeface="Gill Sans MT" panose="020B0502020104020203" pitchFamily="34" charset="0"/>
              </a:rPr>
              <a:t>Operator Priority</a:t>
            </a:r>
          </a:p>
        </p:txBody>
      </p:sp>
      <p:sp>
        <p:nvSpPr>
          <p:cNvPr id="8" name="TextBox 7">
            <a:extLst>
              <a:ext uri="{FF2B5EF4-FFF2-40B4-BE49-F238E27FC236}">
                <a16:creationId xmlns:a16="http://schemas.microsoft.com/office/drawing/2014/main" id="{6449D3C8-C9EB-45F6-8A05-1C1F86960804}"/>
              </a:ext>
            </a:extLst>
          </p:cNvPr>
          <p:cNvSpPr txBox="1"/>
          <p:nvPr/>
        </p:nvSpPr>
        <p:spPr>
          <a:xfrm>
            <a:off x="1687919" y="1613116"/>
            <a:ext cx="6097772" cy="1569660"/>
          </a:xfrm>
          <a:prstGeom prst="rect">
            <a:avLst/>
          </a:prstGeom>
          <a:noFill/>
        </p:spPr>
        <p:txBody>
          <a:bodyPr wrap="square">
            <a:spAutoFit/>
          </a:bodyPr>
          <a:lstStyle/>
          <a:p>
            <a:pPr marL="285750" indent="-285750">
              <a:buFont typeface="Wingdings" panose="05000000000000000000" pitchFamily="2" charset="2"/>
              <a:buChar char="§"/>
            </a:pPr>
            <a:r>
              <a:rPr lang="id-ID" sz="3200"/>
              <a:t>^ </a:t>
            </a:r>
            <a:r>
              <a:rPr lang="en-US" sz="3200"/>
              <a:t>	</a:t>
            </a:r>
            <a:r>
              <a:rPr lang="id-ID" sz="3200"/>
              <a:t>Pangkat, akar </a:t>
            </a:r>
            <a:endParaRPr lang="en-US" sz="3200"/>
          </a:p>
          <a:p>
            <a:pPr marL="285750" indent="-285750">
              <a:buFont typeface="Wingdings" panose="05000000000000000000" pitchFamily="2" charset="2"/>
              <a:buChar char="§"/>
            </a:pPr>
            <a:r>
              <a:rPr lang="id-ID" sz="3200"/>
              <a:t>/,</a:t>
            </a:r>
            <a:r>
              <a:rPr lang="en-US" sz="3200"/>
              <a:t>* 	</a:t>
            </a:r>
            <a:r>
              <a:rPr lang="id-ID" sz="3200"/>
              <a:t>Pembagian, perkalian </a:t>
            </a:r>
            <a:endParaRPr lang="en-US" sz="3200"/>
          </a:p>
          <a:p>
            <a:pPr marL="285750" indent="-285750">
              <a:buFont typeface="Wingdings" panose="05000000000000000000" pitchFamily="2" charset="2"/>
              <a:buChar char="§"/>
            </a:pPr>
            <a:r>
              <a:rPr lang="id-ID" sz="3200"/>
              <a:t>+, - Penambahan, pengurangan </a:t>
            </a:r>
          </a:p>
        </p:txBody>
      </p:sp>
    </p:spTree>
    <p:extLst>
      <p:ext uri="{BB962C8B-B14F-4D97-AF65-F5344CB8AC3E}">
        <p14:creationId xmlns:p14="http://schemas.microsoft.com/office/powerpoint/2010/main" val="4116092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3BAF71-40B8-4E5E-8F67-BE9BB520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710" y="1329565"/>
            <a:ext cx="6667500" cy="5153025"/>
          </a:xfrm>
          <a:prstGeom prst="rect">
            <a:avLst/>
          </a:prstGeom>
        </p:spPr>
      </p:pic>
      <p:pic>
        <p:nvPicPr>
          <p:cNvPr id="8" name="Picture 7">
            <a:extLst>
              <a:ext uri="{FF2B5EF4-FFF2-40B4-BE49-F238E27FC236}">
                <a16:creationId xmlns:a16="http://schemas.microsoft.com/office/drawing/2014/main" id="{B5ADDE42-7761-48B8-B5CA-C8133CE39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58518">
            <a:off x="4798093" y="2558847"/>
            <a:ext cx="1326372" cy="1319740"/>
          </a:xfrm>
          <a:prstGeom prst="rect">
            <a:avLst/>
          </a:prstGeom>
        </p:spPr>
      </p:pic>
    </p:spTree>
    <p:extLst>
      <p:ext uri="{BB962C8B-B14F-4D97-AF65-F5344CB8AC3E}">
        <p14:creationId xmlns:p14="http://schemas.microsoft.com/office/powerpoint/2010/main" val="118073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r>
              <a:rPr lang="en-US" b="1">
                <a:solidFill>
                  <a:schemeClr val="accent4">
                    <a:lumMod val="60000"/>
                    <a:lumOff val="40000"/>
                  </a:schemeClr>
                </a:solidFill>
              </a:rPr>
              <a:t>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1751CA4-E8AF-4D30-9160-FA2D0F6E6396}"/>
              </a:ext>
            </a:extLst>
          </p:cNvPr>
          <p:cNvSpPr txBox="1"/>
          <p:nvPr/>
        </p:nvSpPr>
        <p:spPr>
          <a:xfrm>
            <a:off x="1506471" y="643489"/>
            <a:ext cx="11355456" cy="623248"/>
          </a:xfrm>
          <a:prstGeom prst="rect">
            <a:avLst/>
          </a:prstGeom>
          <a:noFill/>
        </p:spPr>
        <p:txBody>
          <a:bodyPr wrap="square">
            <a:spAutoFit/>
          </a:bodyPr>
          <a:lstStyle/>
          <a:p>
            <a:r>
              <a:rPr lang="id-ID" sz="2400" b="1">
                <a:solidFill>
                  <a:srgbClr val="FF0000"/>
                </a:solidFill>
                <a:latin typeface="Tahoma" panose="020B0604030504040204" pitchFamily="34" charset="0"/>
                <a:ea typeface="Tahoma" panose="020B0604030504040204" pitchFamily="34" charset="0"/>
                <a:cs typeface="Tahoma" panose="020B0604030504040204" pitchFamily="34" charset="0"/>
              </a:rPr>
              <a:t> </a:t>
            </a:r>
          </a:p>
          <a:p>
            <a:endParaRPr lang="id-ID" sz="105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4">
            <a:extLst>
              <a:ext uri="{FF2B5EF4-FFF2-40B4-BE49-F238E27FC236}">
                <a16:creationId xmlns:a16="http://schemas.microsoft.com/office/drawing/2014/main" id="{0EAC9450-1A9A-428F-8D27-C6FBC9FBEECA}"/>
              </a:ext>
            </a:extLst>
          </p:cNvPr>
          <p:cNvSpPr txBox="1"/>
          <p:nvPr/>
        </p:nvSpPr>
        <p:spPr>
          <a:xfrm>
            <a:off x="993016" y="1089536"/>
            <a:ext cx="10597808" cy="31085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defTabSz="457200" rtl="0" eaLnBrk="1" fontAlgn="auto" latinLnBrk="0" hangingPunct="1">
              <a:lnSpc>
                <a:spcPct val="100000"/>
              </a:lnSpc>
              <a:spcBef>
                <a:spcPts val="0"/>
              </a:spcBef>
              <a:spcAft>
                <a:spcPts val="0"/>
              </a:spcAft>
              <a:buClrTx/>
              <a:buSzTx/>
              <a:tabLst/>
              <a:defRPr/>
            </a:pP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Stacks</a:t>
            </a:r>
            <a:r>
              <a:rPr kumimoji="0" lang="en-US" sz="2800" b="0" i="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queues, deques</a:t>
            </a:r>
            <a:r>
              <a:rPr kumimoji="0" lang="en-US" sz="2800" b="0" i="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dan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lists</a:t>
            </a:r>
            <a:r>
              <a:rPr kumimoji="0" lang="en-US" sz="2800" b="0" i="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merupakan contoh koleksi data yang item-itemmnya terurut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linear</a:t>
            </a:r>
            <a:r>
              <a:rPr kumimoji="0" lang="en-US" sz="2800" b="0" i="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bergantung pada bagaimana item tersebut ditambahkan atau dihapus. Begitu suatu item ditambahkan, ia mendiami posisi relatif terhadap elemen lain yang hadir sebelum dan setelahnya. Koleksi demikian dinamakan struktu data linier. Struktur linier mempunyai dua ujung, kadang dinamakan “kiri” dan “kanan”, “depan” dan “belakang”, juga “top” dan “base.” .</a:t>
            </a:r>
          </a:p>
        </p:txBody>
      </p:sp>
    </p:spTree>
    <p:extLst>
      <p:ext uri="{BB962C8B-B14F-4D97-AF65-F5344CB8AC3E}">
        <p14:creationId xmlns:p14="http://schemas.microsoft.com/office/powerpoint/2010/main" val="150787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r>
              <a:rPr lang="en-US" b="1">
                <a:solidFill>
                  <a:schemeClr val="accent4">
                    <a:lumMod val="60000"/>
                    <a:lumOff val="40000"/>
                  </a:schemeClr>
                </a:solidFill>
              </a:rPr>
              <a:t>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1751CA4-E8AF-4D30-9160-FA2D0F6E6396}"/>
              </a:ext>
            </a:extLst>
          </p:cNvPr>
          <p:cNvSpPr txBox="1"/>
          <p:nvPr/>
        </p:nvSpPr>
        <p:spPr>
          <a:xfrm>
            <a:off x="1506471" y="643489"/>
            <a:ext cx="11355456" cy="623248"/>
          </a:xfrm>
          <a:prstGeom prst="rect">
            <a:avLst/>
          </a:prstGeom>
          <a:noFill/>
        </p:spPr>
        <p:txBody>
          <a:bodyPr wrap="square">
            <a:spAutoFit/>
          </a:bodyPr>
          <a:lstStyle/>
          <a:p>
            <a:r>
              <a:rPr lang="id-ID" sz="2400" b="1">
                <a:solidFill>
                  <a:srgbClr val="FF0000"/>
                </a:solidFill>
                <a:latin typeface="Tahoma" panose="020B0604030504040204" pitchFamily="34" charset="0"/>
                <a:ea typeface="Tahoma" panose="020B0604030504040204" pitchFamily="34" charset="0"/>
                <a:cs typeface="Tahoma" panose="020B0604030504040204" pitchFamily="34" charset="0"/>
              </a:rPr>
              <a:t> </a:t>
            </a:r>
          </a:p>
          <a:p>
            <a:endParaRPr lang="id-ID" sz="105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4">
            <a:extLst>
              <a:ext uri="{FF2B5EF4-FFF2-40B4-BE49-F238E27FC236}">
                <a16:creationId xmlns:a16="http://schemas.microsoft.com/office/drawing/2014/main" id="{0EAC9450-1A9A-428F-8D27-C6FBC9FBEECA}"/>
              </a:ext>
            </a:extLst>
          </p:cNvPr>
          <p:cNvSpPr txBox="1"/>
          <p:nvPr/>
        </p:nvSpPr>
        <p:spPr>
          <a:xfrm>
            <a:off x="993016" y="1089536"/>
            <a:ext cx="10597808" cy="36779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defTabSz="457200" rtl="0" eaLnBrk="1" fontAlgn="auto" latinLnBrk="0" hangingPunct="1">
              <a:lnSpc>
                <a:spcPct val="100000"/>
              </a:lnSpc>
              <a:spcBef>
                <a:spcPts val="0"/>
              </a:spcBef>
              <a:spcAft>
                <a:spcPts val="0"/>
              </a:spcAft>
              <a:buClrTx/>
              <a:buSzTx/>
              <a:tabLst/>
              <a:defRPr/>
            </a:pP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Stack</a:t>
            </a: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(disebut pula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push-down stack</a:t>
            </a: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adalah koleksi berurut dari item-item dimana penambahan item baru dan penghapusan item yang telah ada selalu terjadi di ujung yang sama. Ujung ini dinamakan sebagai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top</a:t>
            </a: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 Ujung berlawanan dari top dikenal sebagai “</a:t>
            </a:r>
            <a:r>
              <a:rPr kumimoji="0" lang="en-US" sz="28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base</a:t>
            </a:r>
            <a:r>
              <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rPr>
              <a:t>.”</a:t>
            </a:r>
          </a:p>
          <a:p>
            <a:pPr marR="0" lvl="0" algn="just" defTabSz="457200" rtl="0" eaLnBrk="1" fontAlgn="auto" latinLnBrk="0" hangingPunct="1">
              <a:lnSpc>
                <a:spcPct val="100000"/>
              </a:lnSpc>
              <a:spcBef>
                <a:spcPts val="0"/>
              </a:spcBef>
              <a:spcAft>
                <a:spcPts val="0"/>
              </a:spcAft>
              <a:buClrTx/>
              <a:buSzTx/>
              <a:tabLst/>
              <a:defRPr/>
            </a:pPr>
            <a:endParaRPr kumimoji="0" lang="en-US" sz="900" b="0" u="none" strike="noStrike" kern="1200" cap="none" spc="0" normalizeH="0" baseline="0" noProof="0">
              <a:ln>
                <a:noFill/>
              </a:ln>
              <a:solidFill>
                <a:sysClr val="windowText" lastClr="000000"/>
              </a:solidFill>
              <a:effectLst/>
              <a:uLnTx/>
              <a:uFillTx/>
              <a:ea typeface="+mn-ea"/>
              <a:cs typeface="Times New Roman" panose="02020603050405020304" pitchFamily="18" charset="0"/>
            </a:endParaRPr>
          </a:p>
          <a:p>
            <a:pPr marR="0" lvl="0" algn="just" defTabSz="457200" rtl="0" eaLnBrk="1" fontAlgn="auto" latinLnBrk="0" hangingPunct="1">
              <a:lnSpc>
                <a:spcPct val="100000"/>
              </a:lnSpc>
              <a:spcBef>
                <a:spcPts val="0"/>
              </a:spcBef>
              <a:spcAft>
                <a:spcPts val="0"/>
              </a:spcAft>
              <a:buClrTx/>
              <a:buSzTx/>
              <a:tabLst/>
              <a:defRPr/>
            </a:pPr>
            <a:r>
              <a:rPr lang="en-US" sz="2800" i="1">
                <a:solidFill>
                  <a:sysClr val="windowText" lastClr="000000"/>
                </a:solidFill>
                <a:cs typeface="Times New Roman" panose="02020603050405020304" pitchFamily="18" charset="0"/>
              </a:rPr>
              <a:t>Stack</a:t>
            </a:r>
            <a:r>
              <a:rPr lang="en-US" sz="2800">
                <a:solidFill>
                  <a:sysClr val="windowText" lastClr="000000"/>
                </a:solidFill>
                <a:cs typeface="Times New Roman" panose="02020603050405020304" pitchFamily="18" charset="0"/>
              </a:rPr>
              <a:t> diurutkan mengikuti konsep LIFO (last in first out).</a:t>
            </a:r>
          </a:p>
          <a:p>
            <a:pPr marR="0" lvl="0" algn="just" defTabSz="457200" rtl="0" eaLnBrk="1" fontAlgn="auto" latinLnBrk="0" hangingPunct="1">
              <a:lnSpc>
                <a:spcPct val="100000"/>
              </a:lnSpc>
              <a:spcBef>
                <a:spcPts val="0"/>
              </a:spcBef>
              <a:spcAft>
                <a:spcPts val="0"/>
              </a:spcAft>
              <a:buClrTx/>
              <a:buSzTx/>
              <a:tabLst/>
              <a:defRPr/>
            </a:pPr>
            <a:r>
              <a:rPr lang="en-US" sz="2800">
                <a:solidFill>
                  <a:sysClr val="windowText" lastClr="000000"/>
                </a:solidFill>
                <a:cs typeface="Times New Roman" panose="02020603050405020304" pitchFamily="18" charset="0"/>
              </a:rPr>
              <a:t>LIFO (Last In First Out) : elemen yang terakhir kali masuk akan menjadi elemen yang pertama kali keluar.</a:t>
            </a:r>
          </a:p>
          <a:p>
            <a:pPr marR="0" lvl="0" algn="just" defTabSz="457200" rtl="0" eaLnBrk="1" fontAlgn="auto" latinLnBrk="0" hangingPunct="1">
              <a:lnSpc>
                <a:spcPct val="100000"/>
              </a:lnSpc>
              <a:spcBef>
                <a:spcPts val="0"/>
              </a:spcBef>
              <a:spcAft>
                <a:spcPts val="0"/>
              </a:spcAft>
              <a:buClrTx/>
              <a:buSzTx/>
              <a:tabLst/>
              <a:defRPr/>
            </a:pPr>
            <a:endParaRPr kumimoji="0" lang="en-US" sz="2800" b="0" u="none" strike="noStrike" kern="1200" cap="none" spc="0" normalizeH="0" baseline="0" noProof="0">
              <a:ln>
                <a:noFill/>
              </a:ln>
              <a:solidFill>
                <a:sysClr val="windowText" lastClr="000000"/>
              </a:solidFill>
              <a:effectLst/>
              <a:uLnTx/>
              <a:uFillTx/>
              <a:ea typeface="+mn-ea"/>
              <a:cs typeface="Times New Roman" panose="02020603050405020304" pitchFamily="18" charset="0"/>
            </a:endParaRPr>
          </a:p>
        </p:txBody>
      </p:sp>
    </p:spTree>
    <p:extLst>
      <p:ext uri="{BB962C8B-B14F-4D97-AF65-F5344CB8AC3E}">
        <p14:creationId xmlns:p14="http://schemas.microsoft.com/office/powerpoint/2010/main" val="180383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pPr algn="r"/>
            <a:r>
              <a:rPr lang="en-US" b="1"/>
              <a:t>KONSEP 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1751CA4-E8AF-4D30-9160-FA2D0F6E6396}"/>
              </a:ext>
            </a:extLst>
          </p:cNvPr>
          <p:cNvSpPr txBox="1"/>
          <p:nvPr/>
        </p:nvSpPr>
        <p:spPr>
          <a:xfrm>
            <a:off x="1506471" y="643489"/>
            <a:ext cx="11355456" cy="623248"/>
          </a:xfrm>
          <a:prstGeom prst="rect">
            <a:avLst/>
          </a:prstGeom>
          <a:noFill/>
        </p:spPr>
        <p:txBody>
          <a:bodyPr wrap="square">
            <a:spAutoFit/>
          </a:bodyPr>
          <a:lstStyle/>
          <a:p>
            <a:r>
              <a:rPr lang="id-ID" sz="2400" b="1">
                <a:solidFill>
                  <a:srgbClr val="FF0000"/>
                </a:solidFill>
                <a:latin typeface="Tahoma" panose="020B0604030504040204" pitchFamily="34" charset="0"/>
                <a:ea typeface="Tahoma" panose="020B0604030504040204" pitchFamily="34" charset="0"/>
                <a:cs typeface="Tahoma" panose="020B0604030504040204" pitchFamily="34" charset="0"/>
              </a:rPr>
              <a:t> </a:t>
            </a:r>
          </a:p>
          <a:p>
            <a:endParaRPr lang="id-ID" sz="105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E0C3824-4B3B-42CA-A246-09DFEA68B9C2}"/>
              </a:ext>
            </a:extLst>
          </p:cNvPr>
          <p:cNvSpPr txBox="1"/>
          <p:nvPr/>
        </p:nvSpPr>
        <p:spPr>
          <a:xfrm>
            <a:off x="1472181" y="1164484"/>
            <a:ext cx="10549890" cy="4818307"/>
          </a:xfrm>
          <a:prstGeom prst="rect">
            <a:avLst/>
          </a:prstGeom>
          <a:noFill/>
        </p:spPr>
        <p:txBody>
          <a:bodyPr wrap="square">
            <a:spAutoFit/>
          </a:bodyPr>
          <a:lstStyle/>
          <a:p>
            <a:pPr marL="457200" indent="-457200" algn="just">
              <a:lnSpc>
                <a:spcPct val="150000"/>
              </a:lnSpc>
              <a:buFont typeface="Wingdings" panose="05000000000000000000" pitchFamily="2" charset="2"/>
              <a:buChar char="§"/>
            </a:pPr>
            <a:r>
              <a:rPr lang="en-US" sz="2400" b="1">
                <a:latin typeface="Gill Sans MT" panose="020B0502020104020203" pitchFamily="34" charset="0"/>
                <a:ea typeface="Tahoma" panose="020B0604030504040204" pitchFamily="34" charset="0"/>
                <a:cs typeface="Tahoma" panose="020B0604030504040204" pitchFamily="34" charset="0"/>
              </a:rPr>
              <a:t>Analogi: </a:t>
            </a:r>
          </a:p>
          <a:p>
            <a:pPr marL="982663" indent="-261938" algn="just">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tumpukan piring di kafetaria, </a:t>
            </a:r>
          </a:p>
          <a:p>
            <a:pPr marL="982663" indent="-261938" algn="just">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tumpukan koin yang harus dibayar, atau </a:t>
            </a:r>
          </a:p>
          <a:p>
            <a:pPr marL="982663" indent="-261938" algn="just">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tumpukan kotak, </a:t>
            </a:r>
          </a:p>
          <a:p>
            <a:pPr marL="982663" indent="-261938" algn="just">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tumpukan kemeja yang terlipat rapi</a:t>
            </a:r>
          </a:p>
          <a:p>
            <a:pPr marL="342900" indent="-342900" algn="just">
              <a:lnSpc>
                <a:spcPct val="150000"/>
              </a:lnSpc>
              <a:buFont typeface="Wingdings" panose="05000000000000000000" pitchFamily="2" charset="2"/>
              <a:buChar char="§"/>
            </a:pPr>
            <a:r>
              <a:rPr lang="en-US" sz="2400" b="1">
                <a:latin typeface="Gill Sans MT" panose="020B0502020104020203" pitchFamily="34" charset="0"/>
                <a:ea typeface="Tahoma" panose="020B0604030504040204" pitchFamily="34" charset="0"/>
                <a:cs typeface="Tahoma" panose="020B0604030504040204" pitchFamily="34" charset="0"/>
              </a:rPr>
              <a:t>Menambahkan item</a:t>
            </a:r>
          </a:p>
          <a:p>
            <a:pPr marL="982663" indent="-261938" algn="just">
              <a:lnSpc>
                <a:spcPct val="150000"/>
              </a:lnSpc>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Disebut sebagai mendorongnya ke tumpukan</a:t>
            </a:r>
          </a:p>
          <a:p>
            <a:pPr marL="342900" indent="-342900" algn="just">
              <a:lnSpc>
                <a:spcPct val="150000"/>
              </a:lnSpc>
              <a:buFont typeface="Wingdings" panose="05000000000000000000" pitchFamily="2" charset="2"/>
              <a:buChar char="§"/>
            </a:pPr>
            <a:r>
              <a:rPr lang="en-US" sz="2400" b="1">
                <a:latin typeface="Gill Sans MT" panose="020B0502020104020203" pitchFamily="34" charset="0"/>
                <a:ea typeface="Tahoma" panose="020B0604030504040204" pitchFamily="34" charset="0"/>
                <a:cs typeface="Tahoma" panose="020B0604030504040204" pitchFamily="34" charset="0"/>
              </a:rPr>
              <a:t>Menghapus item</a:t>
            </a:r>
          </a:p>
          <a:p>
            <a:pPr marL="982663" indent="-261938" algn="just">
              <a:lnSpc>
                <a:spcPct val="150000"/>
              </a:lnSpc>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Disebut sebagai meletuskannya dari tumpukan</a:t>
            </a:r>
          </a:p>
          <a:p>
            <a:pPr marL="457200" indent="-457200" algn="just">
              <a:lnSpc>
                <a:spcPct val="150000"/>
              </a:lnSpc>
              <a:buFont typeface="Wingdings" panose="05000000000000000000" pitchFamily="2" charset="2"/>
              <a:buChar char="§"/>
            </a:pPr>
            <a:r>
              <a:rPr lang="en-US" sz="2400">
                <a:latin typeface="Gill Sans MT" panose="020B0502020104020203" pitchFamily="34" charset="0"/>
                <a:ea typeface="Tahoma" panose="020B0604030504040204" pitchFamily="34" charset="0"/>
                <a:cs typeface="Tahoma" panose="020B0604030504040204" pitchFamily="34" charset="0"/>
              </a:rPr>
              <a:t>Stack dapat diimplementasikan menggunakan </a:t>
            </a:r>
            <a:r>
              <a:rPr lang="en-US" sz="2400" i="1">
                <a:latin typeface="Gill Sans MT" panose="020B0502020104020203" pitchFamily="34" charset="0"/>
                <a:ea typeface="Tahoma" panose="020B0604030504040204" pitchFamily="34" charset="0"/>
                <a:cs typeface="Tahoma" panose="020B0604030504040204" pitchFamily="34" charset="0"/>
              </a:rPr>
              <a:t>array</a:t>
            </a:r>
            <a:r>
              <a:rPr lang="en-US" sz="2400">
                <a:latin typeface="Gill Sans MT" panose="020B0502020104020203" pitchFamily="34" charset="0"/>
                <a:ea typeface="Tahoma" panose="020B0604030504040204" pitchFamily="34" charset="0"/>
                <a:cs typeface="Tahoma" panose="020B0604030504040204" pitchFamily="34" charset="0"/>
              </a:rPr>
              <a:t> atau </a:t>
            </a:r>
            <a:r>
              <a:rPr lang="en-US" sz="2400" i="1">
                <a:latin typeface="Gill Sans MT" panose="020B0502020104020203" pitchFamily="34" charset="0"/>
                <a:ea typeface="Tahoma" panose="020B0604030504040204" pitchFamily="34" charset="0"/>
                <a:cs typeface="Tahoma" panose="020B0604030504040204" pitchFamily="34" charset="0"/>
              </a:rPr>
              <a:t>linked list</a:t>
            </a:r>
          </a:p>
        </p:txBody>
      </p:sp>
    </p:spTree>
    <p:extLst>
      <p:ext uri="{BB962C8B-B14F-4D97-AF65-F5344CB8AC3E}">
        <p14:creationId xmlns:p14="http://schemas.microsoft.com/office/powerpoint/2010/main" val="81661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pPr algn="r"/>
            <a:r>
              <a:rPr lang="en-US" b="1"/>
              <a:t>KONSEP STACK</a:t>
            </a:r>
            <a:endParaRPr lang="en-US" b="1">
              <a:solidFill>
                <a:schemeClr val="accent4">
                  <a:lumMod val="60000"/>
                  <a:lumOff val="40000"/>
                </a:schemeClr>
              </a:solidFill>
            </a:endParaRP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FEF147A9-0982-4700-BC3E-5F9DF6507549}"/>
              </a:ext>
            </a:extLst>
          </p:cNvPr>
          <p:cNvSpPr txBox="1"/>
          <p:nvPr/>
        </p:nvSpPr>
        <p:spPr>
          <a:xfrm>
            <a:off x="1312930" y="804973"/>
            <a:ext cx="9372599" cy="830997"/>
          </a:xfrm>
          <a:prstGeom prst="rect">
            <a:avLst/>
          </a:prstGeom>
          <a:noFill/>
        </p:spPr>
        <p:txBody>
          <a:bodyPr wrap="square">
            <a:spAutoFit/>
          </a:bodyPr>
          <a:lstStyle/>
          <a:p>
            <a:pPr algn="ctr"/>
            <a:r>
              <a:rPr lang="id-ID" sz="2400">
                <a:latin typeface="Gill Sans MT" panose="020B0502020104020203" pitchFamily="34" charset="0"/>
              </a:rPr>
              <a:t>“Benda yang terakhir masuk ke dalam stack akan menjadi yang pertama keluar dari stack</a:t>
            </a:r>
          </a:p>
        </p:txBody>
      </p:sp>
      <p:pic>
        <p:nvPicPr>
          <p:cNvPr id="4" name="Picture 3">
            <a:extLst>
              <a:ext uri="{FF2B5EF4-FFF2-40B4-BE49-F238E27FC236}">
                <a16:creationId xmlns:a16="http://schemas.microsoft.com/office/drawing/2014/main" id="{96760B3B-4FA7-4A97-93C7-1903BF6ACA0D}"/>
              </a:ext>
            </a:extLst>
          </p:cNvPr>
          <p:cNvPicPr>
            <a:picLocks noChangeAspect="1"/>
          </p:cNvPicPr>
          <p:nvPr/>
        </p:nvPicPr>
        <p:blipFill>
          <a:blip r:embed="rId2"/>
          <a:stretch>
            <a:fillRect/>
          </a:stretch>
        </p:blipFill>
        <p:spPr>
          <a:xfrm>
            <a:off x="1076741" y="1995377"/>
            <a:ext cx="10086975" cy="4057650"/>
          </a:xfrm>
          <a:prstGeom prst="rect">
            <a:avLst/>
          </a:prstGeom>
        </p:spPr>
      </p:pic>
    </p:spTree>
    <p:extLst>
      <p:ext uri="{BB962C8B-B14F-4D97-AF65-F5344CB8AC3E}">
        <p14:creationId xmlns:p14="http://schemas.microsoft.com/office/powerpoint/2010/main" val="247615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pPr algn="r"/>
            <a:r>
              <a:rPr lang="en-US" b="1"/>
              <a:t>KONSEP STACK</a:t>
            </a:r>
            <a:endParaRPr lang="en-US" b="1">
              <a:solidFill>
                <a:schemeClr val="accent4">
                  <a:lumMod val="60000"/>
                  <a:lumOff val="40000"/>
                </a:schemeClr>
              </a:solidFill>
            </a:endParaRP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435995" y="1628420"/>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71751CA4-E8AF-4D30-9160-FA2D0F6E6396}"/>
              </a:ext>
            </a:extLst>
          </p:cNvPr>
          <p:cNvSpPr txBox="1"/>
          <p:nvPr/>
        </p:nvSpPr>
        <p:spPr>
          <a:xfrm>
            <a:off x="1506471" y="643489"/>
            <a:ext cx="11355456" cy="623248"/>
          </a:xfrm>
          <a:prstGeom prst="rect">
            <a:avLst/>
          </a:prstGeom>
          <a:noFill/>
        </p:spPr>
        <p:txBody>
          <a:bodyPr wrap="square">
            <a:spAutoFit/>
          </a:bodyPr>
          <a:lstStyle/>
          <a:p>
            <a:r>
              <a:rPr lang="id-ID" sz="2400" b="1">
                <a:solidFill>
                  <a:srgbClr val="FF0000"/>
                </a:solidFill>
                <a:latin typeface="Tahoma" panose="020B0604030504040204" pitchFamily="34" charset="0"/>
                <a:ea typeface="Tahoma" panose="020B0604030504040204" pitchFamily="34" charset="0"/>
                <a:cs typeface="Tahoma" panose="020B0604030504040204" pitchFamily="34" charset="0"/>
              </a:rPr>
              <a:t> </a:t>
            </a:r>
          </a:p>
          <a:p>
            <a:endParaRPr lang="id-ID" sz="105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4" name="Group 13">
            <a:extLst>
              <a:ext uri="{FF2B5EF4-FFF2-40B4-BE49-F238E27FC236}">
                <a16:creationId xmlns:a16="http://schemas.microsoft.com/office/drawing/2014/main" id="{DAC6A122-596A-445D-9416-7672D661D453}"/>
              </a:ext>
            </a:extLst>
          </p:cNvPr>
          <p:cNvGrpSpPr/>
          <p:nvPr/>
        </p:nvGrpSpPr>
        <p:grpSpPr>
          <a:xfrm>
            <a:off x="1506471" y="1524181"/>
            <a:ext cx="3128323" cy="3767263"/>
            <a:chOff x="4140927" y="2933984"/>
            <a:chExt cx="3128323" cy="3767263"/>
          </a:xfrm>
        </p:grpSpPr>
        <p:sp>
          <p:nvSpPr>
            <p:cNvPr id="18" name="Frame 17">
              <a:extLst>
                <a:ext uri="{FF2B5EF4-FFF2-40B4-BE49-F238E27FC236}">
                  <a16:creationId xmlns:a16="http://schemas.microsoft.com/office/drawing/2014/main" id="{1986B0F8-63C6-48E8-BA1C-62DC2E094D63}"/>
                </a:ext>
              </a:extLst>
            </p:cNvPr>
            <p:cNvSpPr/>
            <p:nvPr/>
          </p:nvSpPr>
          <p:spPr>
            <a:xfrm>
              <a:off x="4598125" y="3904342"/>
              <a:ext cx="1632857" cy="2796905"/>
            </a:xfrm>
            <a:prstGeom prst="frame">
              <a:avLst/>
            </a:prstGeom>
            <a:solidFill>
              <a:srgbClr val="00C6BB"/>
            </a:solidFill>
            <a:ln w="15875" cap="rnd" cmpd="sng" algn="ctr">
              <a:solidFill>
                <a:srgbClr val="00C6BB">
                  <a:shade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ea typeface="+mn-ea"/>
                <a:cs typeface="+mn-cs"/>
              </a:endParaRPr>
            </a:p>
          </p:txBody>
        </p:sp>
        <p:sp>
          <p:nvSpPr>
            <p:cNvPr id="19" name="Rectangle: Rounded Corners 18">
              <a:extLst>
                <a:ext uri="{FF2B5EF4-FFF2-40B4-BE49-F238E27FC236}">
                  <a16:creationId xmlns:a16="http://schemas.microsoft.com/office/drawing/2014/main" id="{021C72CF-80FB-45DE-8428-C62054A8E56F}"/>
                </a:ext>
              </a:extLst>
            </p:cNvPr>
            <p:cNvSpPr/>
            <p:nvPr/>
          </p:nvSpPr>
          <p:spPr>
            <a:xfrm>
              <a:off x="4937757" y="5839098"/>
              <a:ext cx="927463" cy="548640"/>
            </a:xfrm>
            <a:prstGeom prst="roundRect">
              <a:avLst/>
            </a:prstGeom>
            <a:solidFill>
              <a:srgbClr val="EFB251">
                <a:lumMod val="60000"/>
                <a:lumOff val="40000"/>
              </a:srgbClr>
            </a:solidFill>
            <a:ln w="15875" cap="rnd" cmpd="sng" algn="ctr">
              <a:solidFill>
                <a:srgbClr val="EFB251">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F755F">
                      <a:lumMod val="50000"/>
                    </a:srgbClr>
                  </a:solidFill>
                  <a:effectLst/>
                  <a:uLnTx/>
                  <a:uFillTx/>
                  <a:ea typeface="+mn-ea"/>
                  <a:cs typeface="+mn-cs"/>
                </a:rPr>
                <a:t>1</a:t>
              </a:r>
            </a:p>
          </p:txBody>
        </p:sp>
        <p:sp>
          <p:nvSpPr>
            <p:cNvPr id="20" name="Rectangle: Rounded Corners 19">
              <a:extLst>
                <a:ext uri="{FF2B5EF4-FFF2-40B4-BE49-F238E27FC236}">
                  <a16:creationId xmlns:a16="http://schemas.microsoft.com/office/drawing/2014/main" id="{713DF7B1-BAAC-4B6C-A7AA-E9A29BDB0B42}"/>
                </a:ext>
              </a:extLst>
            </p:cNvPr>
            <p:cNvSpPr/>
            <p:nvPr/>
          </p:nvSpPr>
          <p:spPr>
            <a:xfrm>
              <a:off x="4933401" y="5168534"/>
              <a:ext cx="927463" cy="548640"/>
            </a:xfrm>
            <a:prstGeom prst="roundRect">
              <a:avLst/>
            </a:prstGeom>
            <a:solidFill>
              <a:srgbClr val="EFB251">
                <a:lumMod val="60000"/>
                <a:lumOff val="40000"/>
              </a:srgbClr>
            </a:solidFill>
            <a:ln w="15875" cap="rnd" cmpd="sng" algn="ctr">
              <a:solidFill>
                <a:srgbClr val="EFB251">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F755F">
                      <a:lumMod val="50000"/>
                    </a:srgbClr>
                  </a:solidFill>
                  <a:effectLst/>
                  <a:uLnTx/>
                  <a:uFillTx/>
                  <a:ea typeface="+mn-ea"/>
                  <a:cs typeface="+mn-cs"/>
                </a:rPr>
                <a:t>2</a:t>
              </a:r>
            </a:p>
          </p:txBody>
        </p:sp>
        <p:sp>
          <p:nvSpPr>
            <p:cNvPr id="21" name="Rectangle: Rounded Corners 20">
              <a:extLst>
                <a:ext uri="{FF2B5EF4-FFF2-40B4-BE49-F238E27FC236}">
                  <a16:creationId xmlns:a16="http://schemas.microsoft.com/office/drawing/2014/main" id="{769D3685-FACE-4A92-9B69-994285A6550E}"/>
                </a:ext>
              </a:extLst>
            </p:cNvPr>
            <p:cNvSpPr/>
            <p:nvPr/>
          </p:nvSpPr>
          <p:spPr>
            <a:xfrm>
              <a:off x="4955171" y="4511036"/>
              <a:ext cx="927463" cy="548640"/>
            </a:xfrm>
            <a:prstGeom prst="roundRect">
              <a:avLst/>
            </a:prstGeom>
            <a:solidFill>
              <a:srgbClr val="EFB251">
                <a:lumMod val="60000"/>
                <a:lumOff val="40000"/>
              </a:srgbClr>
            </a:solidFill>
            <a:ln w="15875" cap="rnd" cmpd="sng" algn="ctr">
              <a:solidFill>
                <a:srgbClr val="EFB251">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F755F">
                      <a:lumMod val="50000"/>
                    </a:srgbClr>
                  </a:solidFill>
                  <a:effectLst/>
                  <a:uLnTx/>
                  <a:uFillTx/>
                  <a:ea typeface="+mn-ea"/>
                  <a:cs typeface="+mn-cs"/>
                </a:rPr>
                <a:t>3</a:t>
              </a:r>
            </a:p>
          </p:txBody>
        </p:sp>
        <p:sp>
          <p:nvSpPr>
            <p:cNvPr id="22" name="TextBox 11">
              <a:extLst>
                <a:ext uri="{FF2B5EF4-FFF2-40B4-BE49-F238E27FC236}">
                  <a16:creationId xmlns:a16="http://schemas.microsoft.com/office/drawing/2014/main" id="{C41F1FB7-9FEC-4514-8E27-B9A957FC346F}"/>
                </a:ext>
              </a:extLst>
            </p:cNvPr>
            <p:cNvSpPr txBox="1"/>
            <p:nvPr/>
          </p:nvSpPr>
          <p:spPr>
            <a:xfrm>
              <a:off x="4140927" y="2933984"/>
              <a:ext cx="2782387" cy="1323439"/>
            </a:xfrm>
            <a:prstGeom prst="rect">
              <a:avLst/>
            </a:prstGeom>
            <a:solidFill>
              <a:sysClr val="window" lastClr="FFFFFF"/>
            </a:solid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First Out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rPr>
                <a:t>Last In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a:ln>
                  <a:noFill/>
                </a:ln>
                <a:solidFill>
                  <a:sysClr val="windowText" lastClr="000000"/>
                </a:solidFill>
                <a:effectLst/>
                <a:uLnTx/>
                <a:uFillTx/>
                <a:ea typeface="+mn-ea"/>
                <a:cs typeface="Times New Roman" panose="02020603050405020304" pitchFamily="18" charset="0"/>
              </a:endParaRPr>
            </a:p>
          </p:txBody>
        </p:sp>
        <p:sp>
          <p:nvSpPr>
            <p:cNvPr id="23" name="Arrow: Down 22">
              <a:extLst>
                <a:ext uri="{FF2B5EF4-FFF2-40B4-BE49-F238E27FC236}">
                  <a16:creationId xmlns:a16="http://schemas.microsoft.com/office/drawing/2014/main" id="{2E225F9F-05E5-4B87-8F6A-96F46EA3C88C}"/>
                </a:ext>
              </a:extLst>
            </p:cNvPr>
            <p:cNvSpPr/>
            <p:nvPr/>
          </p:nvSpPr>
          <p:spPr>
            <a:xfrm>
              <a:off x="4966058" y="3592278"/>
              <a:ext cx="296098" cy="809897"/>
            </a:xfrm>
            <a:prstGeom prst="downArrow">
              <a:avLst/>
            </a:prstGeom>
            <a:solidFill>
              <a:srgbClr val="FFFF00"/>
            </a:solidFill>
            <a:ln w="25400" cap="rnd" cmpd="sng" algn="ctr">
              <a:solidFill>
                <a:srgbClr val="FF0000"/>
              </a:solidFill>
              <a:prstDash val="sysDash"/>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ea typeface="+mn-ea"/>
                <a:cs typeface="+mn-cs"/>
              </a:endParaRPr>
            </a:p>
          </p:txBody>
        </p:sp>
        <p:sp>
          <p:nvSpPr>
            <p:cNvPr id="24" name="Rectangle: Rounded Corners 23">
              <a:extLst>
                <a:ext uri="{FF2B5EF4-FFF2-40B4-BE49-F238E27FC236}">
                  <a16:creationId xmlns:a16="http://schemas.microsoft.com/office/drawing/2014/main" id="{51C41F44-10CC-4CE0-9A4F-260A0BD2C25E}"/>
                </a:ext>
              </a:extLst>
            </p:cNvPr>
            <p:cNvSpPr/>
            <p:nvPr/>
          </p:nvSpPr>
          <p:spPr>
            <a:xfrm>
              <a:off x="4191000" y="2989522"/>
              <a:ext cx="927463" cy="548640"/>
            </a:xfrm>
            <a:prstGeom prst="roundRect">
              <a:avLst/>
            </a:prstGeom>
            <a:solidFill>
              <a:srgbClr val="EFB251">
                <a:lumMod val="60000"/>
                <a:lumOff val="40000"/>
              </a:srgbClr>
            </a:solidFill>
            <a:ln w="15875" cap="rnd" cmpd="sng" algn="ctr">
              <a:solidFill>
                <a:srgbClr val="EFB251">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F755F">
                      <a:lumMod val="50000"/>
                    </a:srgbClr>
                  </a:solidFill>
                  <a:effectLst/>
                  <a:uLnTx/>
                  <a:uFillTx/>
                  <a:ea typeface="+mn-ea"/>
                  <a:cs typeface="+mn-cs"/>
                </a:rPr>
                <a:t>3</a:t>
              </a:r>
            </a:p>
          </p:txBody>
        </p:sp>
        <p:sp>
          <p:nvSpPr>
            <p:cNvPr id="25" name="Rectangle: Rounded Corners 24">
              <a:extLst>
                <a:ext uri="{FF2B5EF4-FFF2-40B4-BE49-F238E27FC236}">
                  <a16:creationId xmlns:a16="http://schemas.microsoft.com/office/drawing/2014/main" id="{D5D2D65A-0A8B-4B2D-A175-BE4FCF86A72A}"/>
                </a:ext>
              </a:extLst>
            </p:cNvPr>
            <p:cNvSpPr/>
            <p:nvPr/>
          </p:nvSpPr>
          <p:spPr>
            <a:xfrm>
              <a:off x="6341787" y="3672455"/>
              <a:ext cx="927463" cy="548640"/>
            </a:xfrm>
            <a:prstGeom prst="roundRect">
              <a:avLst/>
            </a:prstGeom>
            <a:solidFill>
              <a:srgbClr val="EFB251">
                <a:lumMod val="60000"/>
                <a:lumOff val="40000"/>
              </a:srgbClr>
            </a:solidFill>
            <a:ln w="15875" cap="rnd" cmpd="sng" algn="ctr">
              <a:solidFill>
                <a:srgbClr val="EFB251">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F755F">
                      <a:lumMod val="50000"/>
                    </a:srgbClr>
                  </a:solidFill>
                  <a:effectLst/>
                  <a:uLnTx/>
                  <a:uFillTx/>
                  <a:ea typeface="+mn-ea"/>
                  <a:cs typeface="+mn-cs"/>
                </a:rPr>
                <a:t>3</a:t>
              </a:r>
            </a:p>
          </p:txBody>
        </p:sp>
        <p:sp>
          <p:nvSpPr>
            <p:cNvPr id="26" name="Arrow: Bent 25">
              <a:extLst>
                <a:ext uri="{FF2B5EF4-FFF2-40B4-BE49-F238E27FC236}">
                  <a16:creationId xmlns:a16="http://schemas.microsoft.com/office/drawing/2014/main" id="{4316E9A8-2BF3-4BA4-ABC2-B6815947411D}"/>
                </a:ext>
              </a:extLst>
            </p:cNvPr>
            <p:cNvSpPr/>
            <p:nvPr/>
          </p:nvSpPr>
          <p:spPr>
            <a:xfrm>
              <a:off x="5617025" y="3651372"/>
              <a:ext cx="627020" cy="728389"/>
            </a:xfrm>
            <a:prstGeom prst="bentArrow">
              <a:avLst/>
            </a:prstGeom>
            <a:solidFill>
              <a:srgbClr val="EF755F">
                <a:lumMod val="75000"/>
              </a:srgbClr>
            </a:solidFill>
            <a:ln w="15875" cap="rnd" cmpd="sng" algn="ctr">
              <a:noFill/>
              <a:prstDash val="sysDot"/>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ea typeface="+mn-ea"/>
                <a:cs typeface="+mn-cs"/>
              </a:endParaRPr>
            </a:p>
          </p:txBody>
        </p:sp>
      </p:grpSp>
      <p:pic>
        <p:nvPicPr>
          <p:cNvPr id="15" name="table">
            <a:extLst>
              <a:ext uri="{FF2B5EF4-FFF2-40B4-BE49-F238E27FC236}">
                <a16:creationId xmlns:a16="http://schemas.microsoft.com/office/drawing/2014/main" id="{183D4A56-91AA-4918-AD85-40D9CA04079D}"/>
              </a:ext>
            </a:extLst>
          </p:cNvPr>
          <p:cNvPicPr>
            <a:picLocks noChangeAspect="1"/>
          </p:cNvPicPr>
          <p:nvPr/>
        </p:nvPicPr>
        <p:blipFill>
          <a:blip r:embed="rId2"/>
          <a:stretch>
            <a:fillRect/>
          </a:stretch>
        </p:blipFill>
        <p:spPr>
          <a:xfrm>
            <a:off x="4411811" y="3264013"/>
            <a:ext cx="5631493" cy="1854200"/>
          </a:xfrm>
          <a:prstGeom prst="rect">
            <a:avLst/>
          </a:prstGeom>
        </p:spPr>
      </p:pic>
      <p:pic>
        <p:nvPicPr>
          <p:cNvPr id="16" name="table">
            <a:extLst>
              <a:ext uri="{FF2B5EF4-FFF2-40B4-BE49-F238E27FC236}">
                <a16:creationId xmlns:a16="http://schemas.microsoft.com/office/drawing/2014/main" id="{5EEF2653-2AAF-4B4A-BF02-570796000213}"/>
              </a:ext>
            </a:extLst>
          </p:cNvPr>
          <p:cNvPicPr>
            <a:picLocks noChangeAspect="1"/>
          </p:cNvPicPr>
          <p:nvPr/>
        </p:nvPicPr>
        <p:blipFill>
          <a:blip r:embed="rId3"/>
          <a:stretch>
            <a:fillRect/>
          </a:stretch>
        </p:blipFill>
        <p:spPr>
          <a:xfrm>
            <a:off x="10358267" y="3140450"/>
            <a:ext cx="1035685" cy="1981200"/>
          </a:xfrm>
          <a:prstGeom prst="rect">
            <a:avLst/>
          </a:prstGeom>
        </p:spPr>
      </p:pic>
      <p:sp>
        <p:nvSpPr>
          <p:cNvPr id="17" name="TextBox 17">
            <a:extLst>
              <a:ext uri="{FF2B5EF4-FFF2-40B4-BE49-F238E27FC236}">
                <a16:creationId xmlns:a16="http://schemas.microsoft.com/office/drawing/2014/main" id="{22BC8FCF-4314-4FBE-9D37-44458DAAC111}"/>
              </a:ext>
            </a:extLst>
          </p:cNvPr>
          <p:cNvSpPr txBox="1"/>
          <p:nvPr/>
        </p:nvSpPr>
        <p:spPr>
          <a:xfrm>
            <a:off x="4746034" y="2200369"/>
            <a:ext cx="6160951"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ysClr val="windowText" lastClr="000000"/>
                </a:solidFill>
                <a:effectLst/>
                <a:uLnTx/>
                <a:uFillTx/>
                <a:ea typeface="+mn-ea"/>
                <a:cs typeface="Times New Roman" panose="02020603050405020304" pitchFamily="18" charset="0"/>
              </a:rPr>
              <a:t>Kondisi Stack dapat diketahui dari posisi (isi) Top-nya.</a:t>
            </a:r>
          </a:p>
        </p:txBody>
      </p:sp>
    </p:spTree>
    <p:extLst>
      <p:ext uri="{BB962C8B-B14F-4D97-AF65-F5344CB8AC3E}">
        <p14:creationId xmlns:p14="http://schemas.microsoft.com/office/powerpoint/2010/main" val="419050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485203" y="442083"/>
            <a:ext cx="10515600" cy="880692"/>
          </a:xfrm>
        </p:spPr>
        <p:txBody>
          <a:bodyPr>
            <a:normAutofit/>
          </a:bodyPr>
          <a:lstStyle/>
          <a:p>
            <a:r>
              <a:rPr lang="en-US" sz="2800" b="1">
                <a:latin typeface="Gill Sans MT" panose="020B0502020104020203" pitchFamily="34" charset="0"/>
              </a:rPr>
              <a:t>OPERASI PADA STACK</a:t>
            </a: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pic>
        <p:nvPicPr>
          <p:cNvPr id="27" name="table">
            <a:extLst>
              <a:ext uri="{FF2B5EF4-FFF2-40B4-BE49-F238E27FC236}">
                <a16:creationId xmlns:a16="http://schemas.microsoft.com/office/drawing/2014/main" id="{E44B4BC1-F7C4-4EF3-BCB0-F13B0E8F9206}"/>
              </a:ext>
            </a:extLst>
          </p:cNvPr>
          <p:cNvPicPr>
            <a:picLocks noChangeAspect="1"/>
          </p:cNvPicPr>
          <p:nvPr/>
        </p:nvPicPr>
        <p:blipFill>
          <a:blip r:embed="rId2"/>
          <a:stretch>
            <a:fillRect/>
          </a:stretch>
        </p:blipFill>
        <p:spPr>
          <a:xfrm>
            <a:off x="1559633" y="1158266"/>
            <a:ext cx="8540984" cy="3830267"/>
          </a:xfrm>
          <a:prstGeom prst="rect">
            <a:avLst/>
          </a:prstGeom>
        </p:spPr>
      </p:pic>
      <p:sp>
        <p:nvSpPr>
          <p:cNvPr id="28" name="TextBox 2">
            <a:extLst>
              <a:ext uri="{FF2B5EF4-FFF2-40B4-BE49-F238E27FC236}">
                <a16:creationId xmlns:a16="http://schemas.microsoft.com/office/drawing/2014/main" id="{1DBF4DEC-5F8F-415E-A065-DAFCC83994B3}"/>
              </a:ext>
            </a:extLst>
          </p:cNvPr>
          <p:cNvSpPr txBox="1"/>
          <p:nvPr/>
        </p:nvSpPr>
        <p:spPr>
          <a:xfrm>
            <a:off x="1362468" y="5391443"/>
            <a:ext cx="1049530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a:latin typeface="Source Sans Pro" panose="020B0503030403020204" pitchFamily="34" charset="0"/>
                <a:ea typeface="Source Sans Pro" panose="020B0503030403020204" pitchFamily="34" charset="0"/>
                <a:cs typeface="Times New Roman" panose="02020603050405020304" pitchFamily="18" charset="0"/>
              </a:rPr>
              <a:t>Kondisi Stack, apakah kosong, penuh, bisa diisi atau ada isinya, ditentukan oleh posisi Top.</a:t>
            </a:r>
          </a:p>
          <a:p>
            <a:pPr marL="457200" indent="-457200">
              <a:buFont typeface="Wingdings" panose="05000000000000000000" pitchFamily="2" charset="2"/>
              <a:buChar char="§"/>
            </a:pPr>
            <a:r>
              <a:rPr lang="en-US">
                <a:latin typeface="Source Sans Pro" panose="020B0503030403020204" pitchFamily="34" charset="0"/>
                <a:ea typeface="Source Sans Pro" panose="020B0503030403020204" pitchFamily="34" charset="0"/>
                <a:cs typeface="Times New Roman" panose="02020603050405020304" pitchFamily="18" charset="0"/>
              </a:rPr>
              <a:t>Setiap statement diakhiri dengan character ‘</a:t>
            </a:r>
            <a:r>
              <a:rPr lang="en-US" b="1">
                <a:latin typeface="Source Sans Pro" panose="020B0503030403020204" pitchFamily="34" charset="0"/>
                <a:ea typeface="Source Sans Pro" panose="020B0503030403020204" pitchFamily="34" charset="0"/>
                <a:cs typeface="Times New Roman" panose="02020603050405020304" pitchFamily="18" charset="0"/>
              </a:rPr>
              <a:t>\0</a:t>
            </a:r>
            <a:r>
              <a:rPr lang="en-US">
                <a:latin typeface="Source Sans Pro" panose="020B0503030403020204" pitchFamily="34" charset="0"/>
                <a:ea typeface="Source Sans Pro" panose="020B0503030403020204" pitchFamily="34" charset="0"/>
                <a:cs typeface="Times New Roman" panose="02020603050405020304" pitchFamily="18" charset="0"/>
              </a:rPr>
              <a:t>’ (NULL).</a:t>
            </a:r>
          </a:p>
          <a:p>
            <a:pPr marL="457200" indent="-457200">
              <a:buFont typeface="Wingdings" panose="05000000000000000000" pitchFamily="2" charset="2"/>
              <a:buChar char="§"/>
            </a:pPr>
            <a:r>
              <a:rPr lang="id-ID"/>
              <a:t>Pop dan push sama-sama dilakukan pada item yang terakhir kali ditambahkan pada stack.</a:t>
            </a:r>
            <a:endParaRPr lang="en-US">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3BDCA61-B460-4937-8ACB-918455454017}"/>
              </a:ext>
            </a:extLst>
          </p:cNvPr>
          <p:cNvSpPr txBox="1"/>
          <p:nvPr/>
        </p:nvSpPr>
        <p:spPr>
          <a:xfrm>
            <a:off x="1485204" y="109025"/>
            <a:ext cx="10515599" cy="646331"/>
          </a:xfrm>
          <a:prstGeom prst="rect">
            <a:avLst/>
          </a:prstGeom>
          <a:noFill/>
        </p:spPr>
        <p:txBody>
          <a:bodyPr wrap="square">
            <a:spAutoFit/>
          </a:bodyPr>
          <a:lstStyle/>
          <a:p>
            <a:pPr algn="r"/>
            <a:r>
              <a:rPr lang="en-US" sz="3600" b="1"/>
              <a:t>KONSEP STACK</a:t>
            </a:r>
            <a:endParaRPr lang="id-ID" sz="3600"/>
          </a:p>
        </p:txBody>
      </p:sp>
    </p:spTree>
    <p:extLst>
      <p:ext uri="{BB962C8B-B14F-4D97-AF65-F5344CB8AC3E}">
        <p14:creationId xmlns:p14="http://schemas.microsoft.com/office/powerpoint/2010/main" val="131356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E2161DB5-F5A4-40E0-8E16-BF98F415AA37}"/>
              </a:ext>
            </a:extLst>
          </p:cNvPr>
          <p:cNvPicPr>
            <a:picLocks noChangeAspect="1"/>
          </p:cNvPicPr>
          <p:nvPr/>
        </p:nvPicPr>
        <p:blipFill>
          <a:blip r:embed="rId2"/>
          <a:stretch>
            <a:fillRect/>
          </a:stretch>
        </p:blipFill>
        <p:spPr>
          <a:xfrm>
            <a:off x="0" y="1452934"/>
            <a:ext cx="7198242" cy="5045293"/>
          </a:xfrm>
          <a:prstGeom prst="rect">
            <a:avLst/>
          </a:prstGeom>
        </p:spPr>
      </p:pic>
      <p:sp>
        <p:nvSpPr>
          <p:cNvPr id="10" name="TextBox 9">
            <a:extLst>
              <a:ext uri="{FF2B5EF4-FFF2-40B4-BE49-F238E27FC236}">
                <a16:creationId xmlns:a16="http://schemas.microsoft.com/office/drawing/2014/main" id="{D342CBF2-4101-443E-B091-547B855B5055}"/>
              </a:ext>
            </a:extLst>
          </p:cNvPr>
          <p:cNvSpPr txBox="1"/>
          <p:nvPr/>
        </p:nvSpPr>
        <p:spPr>
          <a:xfrm>
            <a:off x="7019915" y="3948155"/>
            <a:ext cx="4335657" cy="1938992"/>
          </a:xfrm>
          <a:prstGeom prst="rect">
            <a:avLst/>
          </a:prstGeom>
          <a:noFill/>
        </p:spPr>
        <p:txBody>
          <a:bodyPr wrap="square">
            <a:spAutoFit/>
          </a:bodyPr>
          <a:lstStyle/>
          <a:p>
            <a:r>
              <a:rPr lang="id-ID" sz="2400">
                <a:latin typeface="Gill Sans MT" panose="020B0502020104020203" pitchFamily="34" charset="0"/>
              </a:rPr>
              <a:t>Pointer TOP : digunakan untuk menunjuk </a:t>
            </a:r>
          </a:p>
          <a:p>
            <a:r>
              <a:rPr lang="id-ID" sz="2400">
                <a:latin typeface="Gill Sans MT" panose="020B0502020104020203" pitchFamily="34" charset="0"/>
              </a:rPr>
              <a:t>element paling akhir yang dimasukkan </a:t>
            </a:r>
          </a:p>
          <a:p>
            <a:r>
              <a:rPr lang="id-ID" sz="2400">
                <a:latin typeface="Gill Sans MT" panose="020B0502020104020203" pitchFamily="34" charset="0"/>
              </a:rPr>
              <a:t>kedalam stack.</a:t>
            </a:r>
          </a:p>
        </p:txBody>
      </p:sp>
      <p:sp>
        <p:nvSpPr>
          <p:cNvPr id="12" name="TextBox 11">
            <a:extLst>
              <a:ext uri="{FF2B5EF4-FFF2-40B4-BE49-F238E27FC236}">
                <a16:creationId xmlns:a16="http://schemas.microsoft.com/office/drawing/2014/main" id="{B3C154B9-D0E3-4012-A6F0-2C2FCD8835CF}"/>
              </a:ext>
            </a:extLst>
          </p:cNvPr>
          <p:cNvSpPr txBox="1"/>
          <p:nvPr/>
        </p:nvSpPr>
        <p:spPr>
          <a:xfrm>
            <a:off x="7019915" y="2331213"/>
            <a:ext cx="1246667" cy="461665"/>
          </a:xfrm>
          <a:prstGeom prst="rect">
            <a:avLst/>
          </a:prstGeom>
          <a:noFill/>
        </p:spPr>
        <p:txBody>
          <a:bodyPr wrap="square">
            <a:spAutoFit/>
          </a:bodyPr>
          <a:lstStyle/>
          <a:p>
            <a:r>
              <a:rPr lang="id-ID" sz="2400">
                <a:latin typeface="Gill Sans MT" panose="020B0502020104020203" pitchFamily="34" charset="0"/>
              </a:rPr>
              <a:t> TOP </a:t>
            </a:r>
            <a:endParaRPr lang="id-ID" sz="2400"/>
          </a:p>
        </p:txBody>
      </p:sp>
      <p:cxnSp>
        <p:nvCxnSpPr>
          <p:cNvPr id="13" name="Straight Arrow Connector 12">
            <a:extLst>
              <a:ext uri="{FF2B5EF4-FFF2-40B4-BE49-F238E27FC236}">
                <a16:creationId xmlns:a16="http://schemas.microsoft.com/office/drawing/2014/main" id="{94303765-A88B-4198-8659-162C47034475}"/>
              </a:ext>
            </a:extLst>
          </p:cNvPr>
          <p:cNvCxnSpPr>
            <a:stCxn id="12" idx="1"/>
          </p:cNvCxnSpPr>
          <p:nvPr/>
        </p:nvCxnSpPr>
        <p:spPr>
          <a:xfrm flipH="1">
            <a:off x="5348177" y="2562046"/>
            <a:ext cx="1671738" cy="4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2610E27-7BCC-450C-880D-314735B21752}"/>
              </a:ext>
            </a:extLst>
          </p:cNvPr>
          <p:cNvSpPr txBox="1"/>
          <p:nvPr/>
        </p:nvSpPr>
        <p:spPr>
          <a:xfrm>
            <a:off x="1432043" y="84213"/>
            <a:ext cx="10515599" cy="646331"/>
          </a:xfrm>
          <a:prstGeom prst="rect">
            <a:avLst/>
          </a:prstGeom>
          <a:noFill/>
        </p:spPr>
        <p:txBody>
          <a:bodyPr wrap="square">
            <a:spAutoFit/>
          </a:bodyPr>
          <a:lstStyle/>
          <a:p>
            <a:pPr algn="r"/>
            <a:r>
              <a:rPr lang="en-US" sz="3600" b="1"/>
              <a:t>KONSEP STACK</a:t>
            </a:r>
            <a:endParaRPr lang="id-ID" sz="3600"/>
          </a:p>
        </p:txBody>
      </p:sp>
    </p:spTree>
    <p:extLst>
      <p:ext uri="{BB962C8B-B14F-4D97-AF65-F5344CB8AC3E}">
        <p14:creationId xmlns:p14="http://schemas.microsoft.com/office/powerpoint/2010/main" val="232976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1365</Words>
  <Application>Microsoft Office PowerPoint</Application>
  <PresentationFormat>Widescreen</PresentationFormat>
  <Paragraphs>186</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Arial Black</vt:lpstr>
      <vt:lpstr>Bahnschrift Light</vt:lpstr>
      <vt:lpstr>Calibri</vt:lpstr>
      <vt:lpstr>Calibri Light</vt:lpstr>
      <vt:lpstr>Gill Sans MT</vt:lpstr>
      <vt:lpstr>Montserrat</vt:lpstr>
      <vt:lpstr>Source Sans Pro</vt:lpstr>
      <vt:lpstr>Tahoma</vt:lpstr>
      <vt:lpstr>Times New Roman</vt:lpstr>
      <vt:lpstr>Wingdings</vt:lpstr>
      <vt:lpstr>Office Theme</vt:lpstr>
      <vt:lpstr>PEMOGRAMAN WEB II Program Studi PJJ INFORMATIKA  Sesi 5 – STACK</vt:lpstr>
      <vt:lpstr>STACK</vt:lpstr>
      <vt:lpstr>STACK</vt:lpstr>
      <vt:lpstr>STACK</vt:lpstr>
      <vt:lpstr>KONSEP STACK</vt:lpstr>
      <vt:lpstr>KONSEP STACK</vt:lpstr>
      <vt:lpstr>KONSEP STACK</vt:lpstr>
      <vt:lpstr>OPERASI PADA STACK</vt:lpstr>
      <vt:lpstr>PowerPoint Presentation</vt:lpstr>
      <vt:lpstr>PowerPoint Presentation</vt:lpstr>
      <vt:lpstr>PowerPoint Presentation</vt:lpstr>
      <vt:lpstr>Ilustrasi PADA STACK</vt:lpstr>
      <vt:lpstr>PowerPoint Presentation</vt:lpstr>
      <vt:lpstr>PowerPoint Presentation</vt:lpstr>
      <vt:lpstr>PowerPoint Presentation</vt:lpstr>
      <vt:lpstr>Beberapa Aplikasi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Saminista</cp:lastModifiedBy>
  <cp:revision>37</cp:revision>
  <dcterms:created xsi:type="dcterms:W3CDTF">2021-09-06T16:17:13Z</dcterms:created>
  <dcterms:modified xsi:type="dcterms:W3CDTF">2022-04-21T12:10:38Z</dcterms:modified>
</cp:coreProperties>
</file>