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7"/>
  </p:handoutMasterIdLst>
  <p:sldIdLst>
    <p:sldId id="290" r:id="rId2"/>
    <p:sldId id="275" r:id="rId3"/>
    <p:sldId id="276" r:id="rId4"/>
    <p:sldId id="277" r:id="rId5"/>
    <p:sldId id="262" r:id="rId6"/>
    <p:sldId id="274" r:id="rId7"/>
    <p:sldId id="278" r:id="rId8"/>
    <p:sldId id="279" r:id="rId9"/>
    <p:sldId id="257" r:id="rId10"/>
    <p:sldId id="258" r:id="rId11"/>
    <p:sldId id="260" r:id="rId12"/>
    <p:sldId id="259" r:id="rId13"/>
    <p:sldId id="261" r:id="rId14"/>
    <p:sldId id="267" r:id="rId15"/>
    <p:sldId id="268" r:id="rId16"/>
    <p:sldId id="266" r:id="rId17"/>
    <p:sldId id="265" r:id="rId18"/>
    <p:sldId id="263" r:id="rId19"/>
    <p:sldId id="280" r:id="rId20"/>
    <p:sldId id="256" r:id="rId21"/>
    <p:sldId id="281" r:id="rId22"/>
    <p:sldId id="282" r:id="rId23"/>
    <p:sldId id="283" r:id="rId24"/>
    <p:sldId id="284" r:id="rId25"/>
    <p:sldId id="264" r:id="rId26"/>
    <p:sldId id="285" r:id="rId27"/>
    <p:sldId id="286" r:id="rId28"/>
    <p:sldId id="287" r:id="rId29"/>
    <p:sldId id="288" r:id="rId30"/>
    <p:sldId id="269" r:id="rId31"/>
    <p:sldId id="270" r:id="rId32"/>
    <p:sldId id="271" r:id="rId33"/>
    <p:sldId id="272" r:id="rId34"/>
    <p:sldId id="289" r:id="rId35"/>
    <p:sldId id="27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0CAE7-8570-49DC-A352-AC52B9F8D109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5E855A-368D-4DA8-98CB-5C32E3BFF3F8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Client </a:t>
          </a:r>
          <a:r>
            <a:rPr lang="ko-KR" dirty="0"/>
            <a:t>다중접속</a:t>
          </a:r>
          <a:endParaRPr lang="en-US" dirty="0"/>
        </a:p>
      </dgm:t>
    </dgm:pt>
    <dgm:pt modelId="{923677CF-C799-41A9-9E20-60E860DBFD26}" type="parTrans" cxnId="{D64C664E-BB76-40EF-A538-968E6D54120A}">
      <dgm:prSet/>
      <dgm:spPr/>
      <dgm:t>
        <a:bodyPr/>
        <a:lstStyle/>
        <a:p>
          <a:endParaRPr lang="en-US"/>
        </a:p>
      </dgm:t>
    </dgm:pt>
    <dgm:pt modelId="{8C537034-E07C-445F-BFF2-C57A67F88F56}" type="sibTrans" cxnId="{D64C664E-BB76-40EF-A538-968E6D54120A}">
      <dgm:prSet/>
      <dgm:spPr/>
      <dgm:t>
        <a:bodyPr/>
        <a:lstStyle/>
        <a:p>
          <a:endParaRPr lang="en-US"/>
        </a:p>
      </dgm:t>
    </dgm:pt>
    <dgm:pt modelId="{6BAA6395-2C32-4C9E-ACB1-3EDD2F98F69C}">
      <dgm:prSet/>
      <dgm:spPr>
        <a:solidFill>
          <a:srgbClr val="00B0F0"/>
        </a:solidFill>
      </dgm:spPr>
      <dgm:t>
        <a:bodyPr/>
        <a:lstStyle/>
        <a:p>
          <a:r>
            <a:rPr lang="en-US" dirty="0"/>
            <a:t>Client </a:t>
          </a:r>
          <a:r>
            <a:rPr lang="ko-KR" altLang="en-US" dirty="0"/>
            <a:t>동기화</a:t>
          </a:r>
          <a:endParaRPr lang="en-US" dirty="0"/>
        </a:p>
      </dgm:t>
    </dgm:pt>
    <dgm:pt modelId="{98CFC949-C61D-4D59-AA62-E1D936755A51}" type="parTrans" cxnId="{3F097B37-52A8-45DB-9F82-5D262AE85264}">
      <dgm:prSet/>
      <dgm:spPr/>
      <dgm:t>
        <a:bodyPr/>
        <a:lstStyle/>
        <a:p>
          <a:pPr latinLnBrk="1"/>
          <a:endParaRPr lang="ko-KR" altLang="en-US"/>
        </a:p>
      </dgm:t>
    </dgm:pt>
    <dgm:pt modelId="{C79E4232-EF8F-4E4E-A865-07912FFD8FD4}" type="sibTrans" cxnId="{3F097B37-52A8-45DB-9F82-5D262AE85264}">
      <dgm:prSet/>
      <dgm:spPr/>
      <dgm:t>
        <a:bodyPr/>
        <a:lstStyle/>
        <a:p>
          <a:pPr latinLnBrk="1"/>
          <a:endParaRPr lang="ko-KR" altLang="en-US"/>
        </a:p>
      </dgm:t>
    </dgm:pt>
    <dgm:pt modelId="{1D28AB5F-7B40-46DF-BEB2-890F4DBC346D}" type="pres">
      <dgm:prSet presAssocID="{93E0CAE7-8570-49DC-A352-AC52B9F8D109}" presName="linear" presStyleCnt="0">
        <dgm:presLayoutVars>
          <dgm:dir/>
          <dgm:animLvl val="lvl"/>
          <dgm:resizeHandles val="exact"/>
        </dgm:presLayoutVars>
      </dgm:prSet>
      <dgm:spPr/>
    </dgm:pt>
    <dgm:pt modelId="{5BCE70AC-81BD-43B0-9A98-60DC9C8FACFE}" type="pres">
      <dgm:prSet presAssocID="{055E855A-368D-4DA8-98CB-5C32E3BFF3F8}" presName="parentLin" presStyleCnt="0"/>
      <dgm:spPr/>
    </dgm:pt>
    <dgm:pt modelId="{D47A0309-617C-44A2-8305-9E92FD6FB934}" type="pres">
      <dgm:prSet presAssocID="{055E855A-368D-4DA8-98CB-5C32E3BFF3F8}" presName="parentLeftMargin" presStyleLbl="node1" presStyleIdx="0" presStyleCnt="2"/>
      <dgm:spPr/>
    </dgm:pt>
    <dgm:pt modelId="{012A3FA7-D194-4337-923F-D0C00548DB81}" type="pres">
      <dgm:prSet presAssocID="{055E855A-368D-4DA8-98CB-5C32E3BFF3F8}" presName="parentText" presStyleLbl="node1" presStyleIdx="0" presStyleCnt="2" custLinFactNeighborX="-13176" custLinFactNeighborY="-32320">
        <dgm:presLayoutVars>
          <dgm:chMax val="0"/>
          <dgm:bulletEnabled val="1"/>
        </dgm:presLayoutVars>
      </dgm:prSet>
      <dgm:spPr/>
    </dgm:pt>
    <dgm:pt modelId="{8AE0EF98-7E01-4B06-963E-98F265C5780E}" type="pres">
      <dgm:prSet presAssocID="{055E855A-368D-4DA8-98CB-5C32E3BFF3F8}" presName="negativeSpace" presStyleCnt="0"/>
      <dgm:spPr/>
    </dgm:pt>
    <dgm:pt modelId="{FB9E1D43-DF88-434B-BCA3-6C215D504C4B}" type="pres">
      <dgm:prSet presAssocID="{055E855A-368D-4DA8-98CB-5C32E3BFF3F8}" presName="childText" presStyleLbl="conFgAcc1" presStyleIdx="0" presStyleCnt="2" custLinFactY="-90829" custLinFactNeighborX="814" custLinFactNeighborY="-100000">
        <dgm:presLayoutVars>
          <dgm:bulletEnabled val="1"/>
        </dgm:presLayoutVars>
      </dgm:prSet>
      <dgm:spPr/>
    </dgm:pt>
    <dgm:pt modelId="{B40E2975-61BA-45A7-843D-FD7813892E4F}" type="pres">
      <dgm:prSet presAssocID="{8C537034-E07C-445F-BFF2-C57A67F88F56}" presName="spaceBetweenRectangles" presStyleCnt="0"/>
      <dgm:spPr/>
    </dgm:pt>
    <dgm:pt modelId="{682CC073-0432-4A0B-8893-1147BBCF1447}" type="pres">
      <dgm:prSet presAssocID="{6BAA6395-2C32-4C9E-ACB1-3EDD2F98F69C}" presName="parentLin" presStyleCnt="0"/>
      <dgm:spPr/>
    </dgm:pt>
    <dgm:pt modelId="{AA8BF2B6-E7E4-4390-8F6E-AC899189979A}" type="pres">
      <dgm:prSet presAssocID="{6BAA6395-2C32-4C9E-ACB1-3EDD2F98F69C}" presName="parentLeftMargin" presStyleLbl="node1" presStyleIdx="0" presStyleCnt="2"/>
      <dgm:spPr/>
    </dgm:pt>
    <dgm:pt modelId="{91005160-15F3-44DC-8FA9-2D8B24645942}" type="pres">
      <dgm:prSet presAssocID="{6BAA6395-2C32-4C9E-ACB1-3EDD2F98F6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8A4003-0AB8-43AF-AFD8-3403412345C2}" type="pres">
      <dgm:prSet presAssocID="{6BAA6395-2C32-4C9E-ACB1-3EDD2F98F69C}" presName="negativeSpace" presStyleCnt="0"/>
      <dgm:spPr/>
    </dgm:pt>
    <dgm:pt modelId="{D7FB6C63-1EE3-4CFA-B1BA-4DF1AB7ED0B9}" type="pres">
      <dgm:prSet presAssocID="{6BAA6395-2C32-4C9E-ACB1-3EDD2F98F69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A4860A-C1C2-4402-A69B-18EBEBB8EA15}" type="presOf" srcId="{055E855A-368D-4DA8-98CB-5C32E3BFF3F8}" destId="{D47A0309-617C-44A2-8305-9E92FD6FB934}" srcOrd="0" destOrd="0" presId="urn:microsoft.com/office/officeart/2005/8/layout/list1"/>
    <dgm:cxn modelId="{D96E2927-56C0-47B3-93B7-0B0AB828AFCD}" type="presOf" srcId="{6BAA6395-2C32-4C9E-ACB1-3EDD2F98F69C}" destId="{AA8BF2B6-E7E4-4390-8F6E-AC899189979A}" srcOrd="0" destOrd="0" presId="urn:microsoft.com/office/officeart/2005/8/layout/list1"/>
    <dgm:cxn modelId="{3F097B37-52A8-45DB-9F82-5D262AE85264}" srcId="{93E0CAE7-8570-49DC-A352-AC52B9F8D109}" destId="{6BAA6395-2C32-4C9E-ACB1-3EDD2F98F69C}" srcOrd="1" destOrd="0" parTransId="{98CFC949-C61D-4D59-AA62-E1D936755A51}" sibTransId="{C79E4232-EF8F-4E4E-A865-07912FFD8FD4}"/>
    <dgm:cxn modelId="{4B346B64-C20B-40F3-9A8C-C3FD93E98A18}" type="presOf" srcId="{055E855A-368D-4DA8-98CB-5C32E3BFF3F8}" destId="{012A3FA7-D194-4337-923F-D0C00548DB81}" srcOrd="1" destOrd="0" presId="urn:microsoft.com/office/officeart/2005/8/layout/list1"/>
    <dgm:cxn modelId="{D64C664E-BB76-40EF-A538-968E6D54120A}" srcId="{93E0CAE7-8570-49DC-A352-AC52B9F8D109}" destId="{055E855A-368D-4DA8-98CB-5C32E3BFF3F8}" srcOrd="0" destOrd="0" parTransId="{923677CF-C799-41A9-9E20-60E860DBFD26}" sibTransId="{8C537034-E07C-445F-BFF2-C57A67F88F56}"/>
    <dgm:cxn modelId="{33182CB6-C817-47F6-9047-419531D730F7}" type="presOf" srcId="{6BAA6395-2C32-4C9E-ACB1-3EDD2F98F69C}" destId="{91005160-15F3-44DC-8FA9-2D8B24645942}" srcOrd="1" destOrd="0" presId="urn:microsoft.com/office/officeart/2005/8/layout/list1"/>
    <dgm:cxn modelId="{10A19BE4-8D78-492D-B43C-FC29350BC3EB}" type="presOf" srcId="{93E0CAE7-8570-49DC-A352-AC52B9F8D109}" destId="{1D28AB5F-7B40-46DF-BEB2-890F4DBC346D}" srcOrd="0" destOrd="0" presId="urn:microsoft.com/office/officeart/2005/8/layout/list1"/>
    <dgm:cxn modelId="{D8C2D906-F46A-476A-AC89-3F0CA8BEF042}" type="presParOf" srcId="{1D28AB5F-7B40-46DF-BEB2-890F4DBC346D}" destId="{5BCE70AC-81BD-43B0-9A98-60DC9C8FACFE}" srcOrd="0" destOrd="0" presId="urn:microsoft.com/office/officeart/2005/8/layout/list1"/>
    <dgm:cxn modelId="{78F0CD87-3D2F-4D62-8F3E-B929D0F8F497}" type="presParOf" srcId="{5BCE70AC-81BD-43B0-9A98-60DC9C8FACFE}" destId="{D47A0309-617C-44A2-8305-9E92FD6FB934}" srcOrd="0" destOrd="0" presId="urn:microsoft.com/office/officeart/2005/8/layout/list1"/>
    <dgm:cxn modelId="{A2F227EF-C15A-46AF-A518-BC4616CE5D80}" type="presParOf" srcId="{5BCE70AC-81BD-43B0-9A98-60DC9C8FACFE}" destId="{012A3FA7-D194-4337-923F-D0C00548DB81}" srcOrd="1" destOrd="0" presId="urn:microsoft.com/office/officeart/2005/8/layout/list1"/>
    <dgm:cxn modelId="{5CBDC81C-0EA6-4A0A-9B1D-875EAF764673}" type="presParOf" srcId="{1D28AB5F-7B40-46DF-BEB2-890F4DBC346D}" destId="{8AE0EF98-7E01-4B06-963E-98F265C5780E}" srcOrd="1" destOrd="0" presId="urn:microsoft.com/office/officeart/2005/8/layout/list1"/>
    <dgm:cxn modelId="{25695F9C-AC0E-4415-AFA5-32AC054F7EE8}" type="presParOf" srcId="{1D28AB5F-7B40-46DF-BEB2-890F4DBC346D}" destId="{FB9E1D43-DF88-434B-BCA3-6C215D504C4B}" srcOrd="2" destOrd="0" presId="urn:microsoft.com/office/officeart/2005/8/layout/list1"/>
    <dgm:cxn modelId="{C6E7B38E-E09F-44C3-81C4-A24AB898F294}" type="presParOf" srcId="{1D28AB5F-7B40-46DF-BEB2-890F4DBC346D}" destId="{B40E2975-61BA-45A7-843D-FD7813892E4F}" srcOrd="3" destOrd="0" presId="urn:microsoft.com/office/officeart/2005/8/layout/list1"/>
    <dgm:cxn modelId="{FC8663DE-F50B-4DC2-93B9-7C0EEE952D6C}" type="presParOf" srcId="{1D28AB5F-7B40-46DF-BEB2-890F4DBC346D}" destId="{682CC073-0432-4A0B-8893-1147BBCF1447}" srcOrd="4" destOrd="0" presId="urn:microsoft.com/office/officeart/2005/8/layout/list1"/>
    <dgm:cxn modelId="{1F27E056-A232-4C46-B644-6168972C7E26}" type="presParOf" srcId="{682CC073-0432-4A0B-8893-1147BBCF1447}" destId="{AA8BF2B6-E7E4-4390-8F6E-AC899189979A}" srcOrd="0" destOrd="0" presId="urn:microsoft.com/office/officeart/2005/8/layout/list1"/>
    <dgm:cxn modelId="{3A51E946-7D2E-4F56-9585-021BFDBB719C}" type="presParOf" srcId="{682CC073-0432-4A0B-8893-1147BBCF1447}" destId="{91005160-15F3-44DC-8FA9-2D8B24645942}" srcOrd="1" destOrd="0" presId="urn:microsoft.com/office/officeart/2005/8/layout/list1"/>
    <dgm:cxn modelId="{885BC2B5-6F5E-4F6C-9E65-5769EE668E77}" type="presParOf" srcId="{1D28AB5F-7B40-46DF-BEB2-890F4DBC346D}" destId="{AF8A4003-0AB8-43AF-AFD8-3403412345C2}" srcOrd="5" destOrd="0" presId="urn:microsoft.com/office/officeart/2005/8/layout/list1"/>
    <dgm:cxn modelId="{3DDF0772-4791-4090-A5CF-79C5EFF6F8E7}" type="presParOf" srcId="{1D28AB5F-7B40-46DF-BEB2-890F4DBC346D}" destId="{D7FB6C63-1EE3-4CFA-B1BA-4DF1AB7ED0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0CAE7-8570-49DC-A352-AC52B9F8D109}" type="doc">
      <dgm:prSet loTypeId="urn:microsoft.com/office/officeart/2005/8/layout/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43AC174-AB0A-47D8-B84D-8E6CFCEBC888}">
      <dgm:prSet/>
      <dgm:spPr/>
      <dgm:t>
        <a:bodyPr/>
        <a:lstStyle/>
        <a:p>
          <a:r>
            <a:rPr lang="en-US" dirty="0"/>
            <a:t>DB</a:t>
          </a:r>
        </a:p>
      </dgm:t>
    </dgm:pt>
    <dgm:pt modelId="{E79D0A86-4593-4926-AA35-6029E6A51E0E}" type="parTrans" cxnId="{95271926-B18E-4CB8-9D21-CAA1A44A7E2F}">
      <dgm:prSet/>
      <dgm:spPr/>
      <dgm:t>
        <a:bodyPr/>
        <a:lstStyle/>
        <a:p>
          <a:endParaRPr lang="en-US"/>
        </a:p>
      </dgm:t>
    </dgm:pt>
    <dgm:pt modelId="{EFC62B9D-CF89-422A-A33F-8F7B99F1D72A}" type="sibTrans" cxnId="{95271926-B18E-4CB8-9D21-CAA1A44A7E2F}">
      <dgm:prSet/>
      <dgm:spPr/>
      <dgm:t>
        <a:bodyPr/>
        <a:lstStyle/>
        <a:p>
          <a:endParaRPr lang="en-US"/>
        </a:p>
      </dgm:t>
    </dgm:pt>
    <dgm:pt modelId="{C97FF46E-7ADB-4BE9-BB83-4A69A12B07CE}" type="pres">
      <dgm:prSet presAssocID="{93E0CAE7-8570-49DC-A352-AC52B9F8D109}" presName="linear" presStyleCnt="0">
        <dgm:presLayoutVars>
          <dgm:dir/>
          <dgm:animLvl val="lvl"/>
          <dgm:resizeHandles val="exact"/>
        </dgm:presLayoutVars>
      </dgm:prSet>
      <dgm:spPr/>
    </dgm:pt>
    <dgm:pt modelId="{6F735A03-51ED-40B7-96D2-5FEF6DE612E6}" type="pres">
      <dgm:prSet presAssocID="{843AC174-AB0A-47D8-B84D-8E6CFCEBC888}" presName="parentLin" presStyleCnt="0"/>
      <dgm:spPr/>
    </dgm:pt>
    <dgm:pt modelId="{D01737B3-87B0-4CB6-BC92-DB1A909A3705}" type="pres">
      <dgm:prSet presAssocID="{843AC174-AB0A-47D8-B84D-8E6CFCEBC888}" presName="parentLeftMargin" presStyleLbl="node1" presStyleIdx="0" presStyleCnt="1"/>
      <dgm:spPr/>
    </dgm:pt>
    <dgm:pt modelId="{4710CED3-6B71-49BD-9C08-0E436B9CEDDC}" type="pres">
      <dgm:prSet presAssocID="{843AC174-AB0A-47D8-B84D-8E6CFCEBC88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6C1C96-9EB7-4437-9E35-20881D314838}" type="pres">
      <dgm:prSet presAssocID="{843AC174-AB0A-47D8-B84D-8E6CFCEBC888}" presName="negativeSpace" presStyleCnt="0"/>
      <dgm:spPr/>
    </dgm:pt>
    <dgm:pt modelId="{663689E8-4B0E-4256-9B37-ACAEBB070F85}" type="pres">
      <dgm:prSet presAssocID="{843AC174-AB0A-47D8-B84D-8E6CFCEBC88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B1FEF05-0920-4B1A-860D-2FAC03A4079C}" type="presOf" srcId="{843AC174-AB0A-47D8-B84D-8E6CFCEBC888}" destId="{4710CED3-6B71-49BD-9C08-0E436B9CEDDC}" srcOrd="1" destOrd="0" presId="urn:microsoft.com/office/officeart/2005/8/layout/list1"/>
    <dgm:cxn modelId="{95271926-B18E-4CB8-9D21-CAA1A44A7E2F}" srcId="{93E0CAE7-8570-49DC-A352-AC52B9F8D109}" destId="{843AC174-AB0A-47D8-B84D-8E6CFCEBC888}" srcOrd="0" destOrd="0" parTransId="{E79D0A86-4593-4926-AA35-6029E6A51E0E}" sibTransId="{EFC62B9D-CF89-422A-A33F-8F7B99F1D72A}"/>
    <dgm:cxn modelId="{6CF99F4A-CAB2-4A42-A88D-2585A9D07D2A}" type="presOf" srcId="{93E0CAE7-8570-49DC-A352-AC52B9F8D109}" destId="{C97FF46E-7ADB-4BE9-BB83-4A69A12B07CE}" srcOrd="0" destOrd="0" presId="urn:microsoft.com/office/officeart/2005/8/layout/list1"/>
    <dgm:cxn modelId="{8C8A97DA-DECB-4724-9D7A-7AFC93BEFAF4}" type="presOf" srcId="{843AC174-AB0A-47D8-B84D-8E6CFCEBC888}" destId="{D01737B3-87B0-4CB6-BC92-DB1A909A3705}" srcOrd="0" destOrd="0" presId="urn:microsoft.com/office/officeart/2005/8/layout/list1"/>
    <dgm:cxn modelId="{F8AD8C41-A13E-44C1-8263-F763A0D83B1C}" type="presParOf" srcId="{C97FF46E-7ADB-4BE9-BB83-4A69A12B07CE}" destId="{6F735A03-51ED-40B7-96D2-5FEF6DE612E6}" srcOrd="0" destOrd="0" presId="urn:microsoft.com/office/officeart/2005/8/layout/list1"/>
    <dgm:cxn modelId="{C5BE6EEF-1848-45DA-923E-7893FB299034}" type="presParOf" srcId="{6F735A03-51ED-40B7-96D2-5FEF6DE612E6}" destId="{D01737B3-87B0-4CB6-BC92-DB1A909A3705}" srcOrd="0" destOrd="0" presId="urn:microsoft.com/office/officeart/2005/8/layout/list1"/>
    <dgm:cxn modelId="{B6A5A2B0-1F98-4C98-AFC1-8A8B1262DF10}" type="presParOf" srcId="{6F735A03-51ED-40B7-96D2-5FEF6DE612E6}" destId="{4710CED3-6B71-49BD-9C08-0E436B9CEDDC}" srcOrd="1" destOrd="0" presId="urn:microsoft.com/office/officeart/2005/8/layout/list1"/>
    <dgm:cxn modelId="{BEB951FA-EB94-43BA-AA6D-8DA2CE930B2D}" type="presParOf" srcId="{C97FF46E-7ADB-4BE9-BB83-4A69A12B07CE}" destId="{EF6C1C96-9EB7-4437-9E35-20881D314838}" srcOrd="1" destOrd="0" presId="urn:microsoft.com/office/officeart/2005/8/layout/list1"/>
    <dgm:cxn modelId="{8D4AE574-E8E4-4D47-9171-083B45BA02B3}" type="presParOf" srcId="{C97FF46E-7ADB-4BE9-BB83-4A69A12B07CE}" destId="{663689E8-4B0E-4256-9B37-ACAEBB070F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E1D43-DF88-434B-BCA3-6C215D504C4B}">
      <dsp:nvSpPr>
        <dsp:cNvPr id="0" name=""/>
        <dsp:cNvSpPr/>
      </dsp:nvSpPr>
      <dsp:spPr>
        <a:xfrm>
          <a:off x="0" y="0"/>
          <a:ext cx="591343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A3FA7-D194-4337-923F-D0C00548DB81}">
      <dsp:nvSpPr>
        <dsp:cNvPr id="0" name=""/>
        <dsp:cNvSpPr/>
      </dsp:nvSpPr>
      <dsp:spPr>
        <a:xfrm>
          <a:off x="256714" y="73906"/>
          <a:ext cx="4139405" cy="1269360"/>
        </a:xfrm>
        <a:prstGeom prst="round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Client </a:t>
          </a:r>
          <a:r>
            <a:rPr lang="ko-KR" sz="4300" kern="1200" dirty="0"/>
            <a:t>다중접속</a:t>
          </a:r>
          <a:endParaRPr lang="en-US" sz="4300" kern="1200" dirty="0"/>
        </a:p>
      </dsp:txBody>
      <dsp:txXfrm>
        <a:off x="318679" y="135871"/>
        <a:ext cx="4015475" cy="1145430"/>
      </dsp:txXfrm>
    </dsp:sp>
    <dsp:sp modelId="{D7FB6C63-1EE3-4CFA-B1BA-4DF1AB7ED0B9}">
      <dsp:nvSpPr>
        <dsp:cNvPr id="0" name=""/>
        <dsp:cNvSpPr/>
      </dsp:nvSpPr>
      <dsp:spPr>
        <a:xfrm>
          <a:off x="0" y="3069324"/>
          <a:ext cx="5913437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05160-15F3-44DC-8FA9-2D8B24645942}">
      <dsp:nvSpPr>
        <dsp:cNvPr id="0" name=""/>
        <dsp:cNvSpPr/>
      </dsp:nvSpPr>
      <dsp:spPr>
        <a:xfrm>
          <a:off x="295671" y="2434644"/>
          <a:ext cx="4139405" cy="1269360"/>
        </a:xfrm>
        <a:prstGeom prst="round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Client </a:t>
          </a:r>
          <a:r>
            <a:rPr lang="ko-KR" altLang="en-US" sz="4300" kern="1200" dirty="0"/>
            <a:t>동기화</a:t>
          </a:r>
          <a:endParaRPr lang="en-US" sz="4300" kern="1200" dirty="0"/>
        </a:p>
      </dsp:txBody>
      <dsp:txXfrm>
        <a:off x="357636" y="2496609"/>
        <a:ext cx="4015475" cy="1145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689E8-4B0E-4256-9B37-ACAEBB070F85}">
      <dsp:nvSpPr>
        <dsp:cNvPr id="0" name=""/>
        <dsp:cNvSpPr/>
      </dsp:nvSpPr>
      <dsp:spPr>
        <a:xfrm>
          <a:off x="0" y="669860"/>
          <a:ext cx="601463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0CED3-6B71-49BD-9C08-0E436B9CEDDC}">
      <dsp:nvSpPr>
        <dsp:cNvPr id="0" name=""/>
        <dsp:cNvSpPr/>
      </dsp:nvSpPr>
      <dsp:spPr>
        <a:xfrm>
          <a:off x="300731" y="5660"/>
          <a:ext cx="4210241" cy="1328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137" tIns="0" rIns="159137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DB</a:t>
          </a:r>
        </a:p>
      </dsp:txBody>
      <dsp:txXfrm>
        <a:off x="365578" y="70507"/>
        <a:ext cx="4080547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4696FAB-213B-4482-92AA-FA7CC112E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B042CE-1CA5-426D-A939-0ED837C872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39CE7-466A-460E-ACF5-908D211C6ACE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E0D87-BA4A-4B4A-B010-EB88D5BDB8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A9DEDA-7BA3-4E25-AAA3-BDF60AEC35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09C42-87CB-442A-AA17-0A1BD7C56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34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1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7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8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72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7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0C68-58F8-41CE-856C-5B02CA35089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ADAB0A-A2F7-468A-A139-22A5631325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4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BEFB-93E4-4998-B5DB-E418858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Neo Life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8B726-3991-41DE-8ED9-7B9EA854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Team4 : </a:t>
            </a:r>
            <a:r>
              <a:rPr lang="en-US" altLang="ko-KR" sz="1600" dirty="0" err="1"/>
              <a:t>cleint</a:t>
            </a:r>
            <a:r>
              <a:rPr lang="en-US" altLang="ko-KR" sz="1600" dirty="0"/>
              <a:t> PPT</a:t>
            </a:r>
          </a:p>
          <a:p>
            <a:r>
              <a:rPr lang="ko-KR" altLang="en-US" sz="1600" dirty="0"/>
              <a:t>이정욱</a:t>
            </a:r>
            <a:r>
              <a:rPr lang="en-US" altLang="ko-KR" sz="1600" dirty="0"/>
              <a:t>, </a:t>
            </a:r>
            <a:r>
              <a:rPr lang="ko-KR" altLang="en-US" sz="1600" dirty="0"/>
              <a:t>김지헌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890F32-4533-4EC1-B952-A247156C91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49" y="990600"/>
            <a:ext cx="4151247" cy="41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3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22DC-7B0E-4922-A9CE-2E64D341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80013-5F37-40C1-B82E-B771F02C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임시 타이틀을 변경</a:t>
            </a:r>
            <a:endParaRPr lang="en-US" altLang="ko-KR" dirty="0"/>
          </a:p>
          <a:p>
            <a:r>
              <a:rPr lang="ko-KR" altLang="en-US" dirty="0"/>
              <a:t>나만의 농장 관련 </a:t>
            </a:r>
            <a:r>
              <a:rPr lang="en-US" altLang="ko-KR" dirty="0"/>
              <a:t>UI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ko-KR" altLang="en-US" dirty="0"/>
              <a:t>게임 내 재화와 관련 </a:t>
            </a:r>
            <a:r>
              <a:rPr lang="en-US" altLang="ko-KR" dirty="0"/>
              <a:t>UI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장비 및 스킬 강화 </a:t>
            </a:r>
            <a:r>
              <a:rPr lang="en-US" altLang="ko-KR" dirty="0"/>
              <a:t>UI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234463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31A6-B3A6-42A3-9D42-5B1E4B22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en-US" altLang="ko-KR" dirty="0"/>
              <a:t>&amp; </a:t>
            </a:r>
            <a:r>
              <a:rPr lang="ko-KR" altLang="en-US" dirty="0"/>
              <a:t>장비 </a:t>
            </a:r>
            <a:r>
              <a:rPr lang="en-US" altLang="ko-KR" dirty="0"/>
              <a:t>-</a:t>
            </a:r>
            <a:r>
              <a:rPr lang="ko-KR" altLang="en-US" dirty="0"/>
              <a:t>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579C9-8386-4612-8548-521F16C230B2}"/>
              </a:ext>
            </a:extLst>
          </p:cNvPr>
          <p:cNvSpPr txBox="1"/>
          <p:nvPr/>
        </p:nvSpPr>
        <p:spPr>
          <a:xfrm>
            <a:off x="1451579" y="4302883"/>
            <a:ext cx="1763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[JSON </a:t>
            </a:r>
            <a:r>
              <a:rPr lang="ko-KR" altLang="en-US" dirty="0"/>
              <a:t>포맷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-Character Data</a:t>
            </a:r>
          </a:p>
          <a:p>
            <a:r>
              <a:rPr lang="en-US" altLang="ko-KR" dirty="0"/>
              <a:t>-Equipment Data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1BE5B-6041-4418-A3A5-6B46054450E4}"/>
              </a:ext>
            </a:extLst>
          </p:cNvPr>
          <p:cNvSpPr txBox="1"/>
          <p:nvPr/>
        </p:nvSpPr>
        <p:spPr>
          <a:xfrm>
            <a:off x="4512089" y="4309317"/>
            <a:ext cx="31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임시 데이터 구조체 배열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struct </a:t>
            </a:r>
            <a:r>
              <a:rPr lang="en-US" altLang="ko-KR" dirty="0" err="1">
                <a:solidFill>
                  <a:srgbClr val="00B050"/>
                </a:solidFill>
              </a:rPr>
              <a:t>CharacterInfo.JsonData</a:t>
            </a:r>
            <a:r>
              <a:rPr lang="en-US" altLang="ko-KR" dirty="0"/>
              <a:t>[]</a:t>
            </a:r>
          </a:p>
          <a:p>
            <a:r>
              <a:rPr lang="en-US" altLang="ko-KR" dirty="0"/>
              <a:t>struct </a:t>
            </a:r>
            <a:r>
              <a:rPr lang="en-US" altLang="ko-KR" dirty="0" err="1">
                <a:solidFill>
                  <a:srgbClr val="00B050"/>
                </a:solidFill>
              </a:rPr>
              <a:t>EquipmentInfo.JsonData</a:t>
            </a:r>
            <a:r>
              <a:rPr lang="en-US" altLang="ko-KR" dirty="0"/>
              <a:t>[]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03CCC-3DD2-437C-B357-B2C10A1D01E7}"/>
              </a:ext>
            </a:extLst>
          </p:cNvPr>
          <p:cNvSpPr txBox="1"/>
          <p:nvPr/>
        </p:nvSpPr>
        <p:spPr>
          <a:xfrm>
            <a:off x="8834676" y="4309317"/>
            <a:ext cx="2108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[Dictionary </a:t>
            </a:r>
            <a:r>
              <a:rPr lang="ko-KR" altLang="en-US" dirty="0"/>
              <a:t>자료형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CharacterInfo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</a:t>
            </a:r>
            <a:r>
              <a:rPr lang="en-US" altLang="ko-KR" dirty="0">
                <a:solidFill>
                  <a:srgbClr val="0070C0"/>
                </a:solidFill>
              </a:rPr>
              <a:t>ID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EquipmentInfo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6C697D-5DA8-4A1E-AA72-F8C039134FC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15203" y="4764548"/>
            <a:ext cx="1296886" cy="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4466BA-F1D6-4921-9AAF-283902C9448E}"/>
              </a:ext>
            </a:extLst>
          </p:cNvPr>
          <p:cNvSpPr txBox="1"/>
          <p:nvPr/>
        </p:nvSpPr>
        <p:spPr>
          <a:xfrm>
            <a:off x="3411749" y="4863315"/>
            <a:ext cx="902811" cy="307777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역직렬화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D6D9A5-B3EE-49FC-BDE9-B2B90E15A0F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691677" y="4770982"/>
            <a:ext cx="1142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56BA01-4EE4-4D78-B8E0-A3A56A2CC177}"/>
              </a:ext>
            </a:extLst>
          </p:cNvPr>
          <p:cNvSpPr txBox="1"/>
          <p:nvPr/>
        </p:nvSpPr>
        <p:spPr>
          <a:xfrm>
            <a:off x="7824594" y="4863315"/>
            <a:ext cx="723275" cy="523220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ko-KR" altLang="en-US" sz="1400" dirty="0"/>
              <a:t>가공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0452B31-1023-488C-BF76-F76C1F55905B}"/>
              </a:ext>
            </a:extLst>
          </p:cNvPr>
          <p:cNvGrpSpPr/>
          <p:nvPr/>
        </p:nvGrpSpPr>
        <p:grpSpPr>
          <a:xfrm>
            <a:off x="1616805" y="2605371"/>
            <a:ext cx="1343642" cy="945894"/>
            <a:chOff x="2430382" y="3376867"/>
            <a:chExt cx="2237870" cy="1604209"/>
          </a:xfrm>
        </p:grpSpPr>
        <p:sp>
          <p:nvSpPr>
            <p:cNvPr id="11" name="순서도: 다중 문서 10">
              <a:extLst>
                <a:ext uri="{FF2B5EF4-FFF2-40B4-BE49-F238E27FC236}">
                  <a16:creationId xmlns:a16="http://schemas.microsoft.com/office/drawing/2014/main" id="{3E6084CF-FF03-4A2E-B295-B989F4EEC9FD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218A721-240F-47E6-9B93-1466031B9FDD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F0D780-C757-4928-A437-0E10484C8232}"/>
              </a:ext>
            </a:extLst>
          </p:cNvPr>
          <p:cNvSpPr txBox="1"/>
          <p:nvPr/>
        </p:nvSpPr>
        <p:spPr>
          <a:xfrm>
            <a:off x="1851826" y="2957577"/>
            <a:ext cx="60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2D95A6-9A10-418D-A713-D93C13511F2C}"/>
              </a:ext>
            </a:extLst>
          </p:cNvPr>
          <p:cNvGrpSpPr/>
          <p:nvPr/>
        </p:nvGrpSpPr>
        <p:grpSpPr>
          <a:xfrm>
            <a:off x="5240193" y="2605371"/>
            <a:ext cx="1343642" cy="945894"/>
            <a:chOff x="2430382" y="3376867"/>
            <a:chExt cx="2237870" cy="1604209"/>
          </a:xfrm>
        </p:grpSpPr>
        <p:sp>
          <p:nvSpPr>
            <p:cNvPr id="16" name="순서도: 다중 문서 15">
              <a:extLst>
                <a:ext uri="{FF2B5EF4-FFF2-40B4-BE49-F238E27FC236}">
                  <a16:creationId xmlns:a16="http://schemas.microsoft.com/office/drawing/2014/main" id="{77C32A7C-33AB-485E-A4E0-73AF5A94293E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67D33C-DC79-434F-AAF3-518477A1C4DD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EDA74E-D65F-4604-A616-526316AB3E39}"/>
              </a:ext>
            </a:extLst>
          </p:cNvPr>
          <p:cNvSpPr txBox="1"/>
          <p:nvPr/>
        </p:nvSpPr>
        <p:spPr>
          <a:xfrm>
            <a:off x="5396590" y="2929090"/>
            <a:ext cx="85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struct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3DC559-9A2F-420A-80CB-363187249EF2}"/>
              </a:ext>
            </a:extLst>
          </p:cNvPr>
          <p:cNvGrpSpPr/>
          <p:nvPr/>
        </p:nvGrpSpPr>
        <p:grpSpPr>
          <a:xfrm>
            <a:off x="9149685" y="2568770"/>
            <a:ext cx="1343642" cy="945894"/>
            <a:chOff x="2430382" y="3376867"/>
            <a:chExt cx="2237870" cy="1604209"/>
          </a:xfrm>
        </p:grpSpPr>
        <p:sp>
          <p:nvSpPr>
            <p:cNvPr id="27" name="순서도: 다중 문서 26">
              <a:extLst>
                <a:ext uri="{FF2B5EF4-FFF2-40B4-BE49-F238E27FC236}">
                  <a16:creationId xmlns:a16="http://schemas.microsoft.com/office/drawing/2014/main" id="{7D3D2F70-7AF1-469B-9A2A-47E94A3EAFE6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706A42-5D47-449F-A111-59563F901998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9C4C1A-B19B-4A28-B71B-51998A5DEBD0}"/>
              </a:ext>
            </a:extLst>
          </p:cNvPr>
          <p:cNvSpPr txBox="1"/>
          <p:nvPr/>
        </p:nvSpPr>
        <p:spPr>
          <a:xfrm>
            <a:off x="9149685" y="2893652"/>
            <a:ext cx="12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dictionary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0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8B690-32C5-4E6E-89C3-04D7919E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en-US" altLang="ko-KR" dirty="0"/>
              <a:t>&amp; </a:t>
            </a:r>
            <a:r>
              <a:rPr lang="ko-KR" altLang="en-US" dirty="0"/>
              <a:t>장비 </a:t>
            </a:r>
            <a:r>
              <a:rPr lang="en-US" altLang="ko-KR" dirty="0"/>
              <a:t>- UI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2D506-F152-4F37-9575-FAC800A3573B}"/>
              </a:ext>
            </a:extLst>
          </p:cNvPr>
          <p:cNvSpPr txBox="1"/>
          <p:nvPr/>
        </p:nvSpPr>
        <p:spPr>
          <a:xfrm>
            <a:off x="1847461" y="2130040"/>
            <a:ext cx="3904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InventoryManager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CharacterInfos</a:t>
            </a:r>
            <a:r>
              <a:rPr lang="en-US" altLang="ko-KR" dirty="0"/>
              <a:t>(Dictionary&lt;ID, Class&gt;)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EquipmentInfos</a:t>
            </a:r>
            <a:r>
              <a:rPr lang="en-US" altLang="ko-KR" dirty="0"/>
              <a:t>(Dictionary&lt;ID, Class&gt;)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DA54E-B125-4AD9-B8B7-644F05377C0B}"/>
              </a:ext>
            </a:extLst>
          </p:cNvPr>
          <p:cNvSpPr txBox="1"/>
          <p:nvPr/>
        </p:nvSpPr>
        <p:spPr>
          <a:xfrm>
            <a:off x="7819053" y="4578478"/>
            <a:ext cx="2954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GallaryPanel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-Character Select Scroll View</a:t>
            </a:r>
          </a:p>
          <a:p>
            <a:r>
              <a:rPr lang="en-US" altLang="ko-KR" dirty="0"/>
              <a:t>-Equipment Select Scroll View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B2D99D-7C1F-42D5-A86C-B939CAE5DCCA}"/>
              </a:ext>
            </a:extLst>
          </p:cNvPr>
          <p:cNvCxnSpPr>
            <a:cxnSpLocks/>
          </p:cNvCxnSpPr>
          <p:nvPr/>
        </p:nvCxnSpPr>
        <p:spPr>
          <a:xfrm>
            <a:off x="3629608" y="3219061"/>
            <a:ext cx="4002833" cy="18210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6ADD7-F6EA-4A7C-8D85-98EEC41E9115}"/>
              </a:ext>
            </a:extLst>
          </p:cNvPr>
          <p:cNvSpPr txBox="1"/>
          <p:nvPr/>
        </p:nvSpPr>
        <p:spPr>
          <a:xfrm>
            <a:off x="4746423" y="3744881"/>
            <a:ext cx="1769202" cy="769441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/>
              <a:t>Prefab</a:t>
            </a:r>
            <a:r>
              <a:rPr lang="ko-KR" altLang="en-US" sz="2200" dirty="0"/>
              <a:t> </a:t>
            </a:r>
            <a:r>
              <a:rPr lang="en-US" altLang="ko-KR" sz="2200" dirty="0"/>
              <a:t>Object</a:t>
            </a:r>
          </a:p>
          <a:p>
            <a:pPr algn="ctr"/>
            <a:r>
              <a:rPr lang="en-US" altLang="ko-KR" sz="2200" dirty="0"/>
              <a:t>(</a:t>
            </a:r>
            <a:r>
              <a:rPr lang="ko-KR" altLang="en-US" sz="2200" dirty="0"/>
              <a:t>동적 생성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189064-B9AC-4938-9EE8-741ACCBB3CAB}"/>
              </a:ext>
            </a:extLst>
          </p:cNvPr>
          <p:cNvGrpSpPr/>
          <p:nvPr/>
        </p:nvGrpSpPr>
        <p:grpSpPr>
          <a:xfrm>
            <a:off x="1927825" y="3219061"/>
            <a:ext cx="1343642" cy="945894"/>
            <a:chOff x="2430382" y="3376867"/>
            <a:chExt cx="2237870" cy="1604209"/>
          </a:xfrm>
        </p:grpSpPr>
        <p:sp>
          <p:nvSpPr>
            <p:cNvPr id="10" name="순서도: 다중 문서 9">
              <a:extLst>
                <a:ext uri="{FF2B5EF4-FFF2-40B4-BE49-F238E27FC236}">
                  <a16:creationId xmlns:a16="http://schemas.microsoft.com/office/drawing/2014/main" id="{1E53D29D-15B9-4247-85B3-0345E2DE98D6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14FA52-76D8-4046-B35F-1B43677BF7E8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3DFAB9-AE72-44FB-BA97-D1F63BBE1F00}"/>
              </a:ext>
            </a:extLst>
          </p:cNvPr>
          <p:cNvSpPr txBox="1"/>
          <p:nvPr/>
        </p:nvSpPr>
        <p:spPr>
          <a:xfrm>
            <a:off x="1881905" y="3560215"/>
            <a:ext cx="126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Dictionary  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76E1ADE-C6D9-4FF2-8C40-26DFA203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82" y="2938130"/>
            <a:ext cx="1566667" cy="15761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86436D-AA1A-4406-ACC6-13CB3B82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73" y="2938130"/>
            <a:ext cx="1552381" cy="15761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B52D41-4164-4BFF-8A6B-4EFFF4021E0C}"/>
              </a:ext>
            </a:extLst>
          </p:cNvPr>
          <p:cNvSpPr txBox="1"/>
          <p:nvPr/>
        </p:nvSpPr>
        <p:spPr>
          <a:xfrm>
            <a:off x="1696489" y="5058131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그래픽 리소스와 </a:t>
            </a:r>
            <a:r>
              <a:rPr lang="en-US" altLang="ko-KR" dirty="0"/>
              <a:t>JSON </a:t>
            </a:r>
            <a:r>
              <a:rPr lang="ko-KR" altLang="en-US" dirty="0"/>
              <a:t>데이터의 추가로</a:t>
            </a:r>
            <a:endParaRPr lang="en-US" altLang="ko-KR" dirty="0"/>
          </a:p>
          <a:p>
            <a:r>
              <a:rPr lang="ko-KR" altLang="en-US" dirty="0"/>
              <a:t>아이템 양을 빠르게 늘릴 수 있음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684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1FD54-0C33-4F2E-9894-211D304C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en-US" altLang="ko-KR" dirty="0"/>
              <a:t>&amp; </a:t>
            </a:r>
            <a:r>
              <a:rPr lang="ko-KR" altLang="en-US" dirty="0"/>
              <a:t>장비 </a:t>
            </a:r>
            <a:r>
              <a:rPr lang="en-US" altLang="ko-KR" dirty="0"/>
              <a:t>– </a:t>
            </a:r>
            <a:r>
              <a:rPr lang="ko-KR" altLang="en-US" dirty="0"/>
              <a:t>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3912F-2655-42AB-9B6C-21B9280EDBD3}"/>
              </a:ext>
            </a:extLst>
          </p:cNvPr>
          <p:cNvSpPr txBox="1"/>
          <p:nvPr/>
        </p:nvSpPr>
        <p:spPr>
          <a:xfrm>
            <a:off x="1929097" y="2200680"/>
            <a:ext cx="2636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캐릭터 선택 </a:t>
            </a:r>
            <a:r>
              <a:rPr lang="en-US" altLang="ko-KR" dirty="0"/>
              <a:t>Scroll View]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삐약이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터키 젤리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5422-4438-49AA-AC18-239CF91EC080}"/>
              </a:ext>
            </a:extLst>
          </p:cNvPr>
          <p:cNvSpPr txBox="1"/>
          <p:nvPr/>
        </p:nvSpPr>
        <p:spPr>
          <a:xfrm>
            <a:off x="4771053" y="2200679"/>
            <a:ext cx="2405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장비 선택 </a:t>
            </a:r>
            <a:r>
              <a:rPr lang="en-US" altLang="ko-KR" dirty="0"/>
              <a:t>Scroll View]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회색 </a:t>
            </a:r>
            <a:r>
              <a:rPr lang="ko-KR" altLang="en-US" dirty="0" err="1"/>
              <a:t>페도라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갈색 </a:t>
            </a:r>
            <a:r>
              <a:rPr lang="ko-KR" altLang="en-US" dirty="0" err="1"/>
              <a:t>페도라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AAE1D-D576-4832-9DCF-8A13392DA2AF}"/>
              </a:ext>
            </a:extLst>
          </p:cNvPr>
          <p:cNvSpPr txBox="1"/>
          <p:nvPr/>
        </p:nvSpPr>
        <p:spPr>
          <a:xfrm>
            <a:off x="2422493" y="4080917"/>
            <a:ext cx="3551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[Inventory Manager]</a:t>
            </a:r>
          </a:p>
          <a:p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00B050"/>
                </a:solidFill>
              </a:rPr>
              <a:t>CharaceterInfo</a:t>
            </a:r>
            <a:r>
              <a:rPr lang="en-US" altLang="ko-KR" dirty="0"/>
              <a:t> </a:t>
            </a:r>
            <a:r>
              <a:rPr lang="en-US" altLang="ko-KR" dirty="0" err="1"/>
              <a:t>currentCharaceter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>
                <a:solidFill>
                  <a:srgbClr val="00B050"/>
                </a:solidFill>
              </a:rPr>
              <a:t>EquipmentInfo</a:t>
            </a:r>
            <a:r>
              <a:rPr lang="en-US" altLang="ko-KR" dirty="0"/>
              <a:t> </a:t>
            </a:r>
            <a:r>
              <a:rPr lang="en-US" altLang="ko-KR" dirty="0" err="1"/>
              <a:t>currentEquipment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6A636-9B9A-43C0-8A97-7B9ADCF56157}"/>
              </a:ext>
            </a:extLst>
          </p:cNvPr>
          <p:cNvSpPr txBox="1"/>
          <p:nvPr/>
        </p:nvSpPr>
        <p:spPr>
          <a:xfrm>
            <a:off x="8425541" y="2603241"/>
            <a:ext cx="1837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미니 게임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줄다리기 게임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줄 넘기 게임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공 던지기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6F0A7-FD3B-4B0B-B608-6CFEC4E2F5A6}"/>
              </a:ext>
            </a:extLst>
          </p:cNvPr>
          <p:cNvSpPr txBox="1"/>
          <p:nvPr/>
        </p:nvSpPr>
        <p:spPr>
          <a:xfrm>
            <a:off x="8425541" y="4219416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나만의 농장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캐릭터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F88C538-3CF0-4E68-9222-13D1DA4EC51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382883" y="3265564"/>
            <a:ext cx="679908" cy="95079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045457B-EFA1-4473-A656-C1740891BB7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746154" y="2853091"/>
            <a:ext cx="679909" cy="17757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2A1EDA6-2D94-4E63-957F-B62C9AF923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973978" y="3203406"/>
            <a:ext cx="2451563" cy="133917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1CAB52-838E-48B6-8D50-7C4C99E1101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973978" y="4542582"/>
            <a:ext cx="24515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F791E9B2-6E8C-4EB7-BE11-862EC1BAA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0" y="2279017"/>
            <a:ext cx="742857" cy="914286"/>
          </a:xfrm>
          <a:prstGeom prst="rect">
            <a:avLst/>
          </a:prstGeom>
        </p:spPr>
      </p:pic>
      <p:pic>
        <p:nvPicPr>
          <p:cNvPr id="12" name="그림 11" descr="모자이(가) 표시된 사진&#10;&#10;자동 생성된 설명">
            <a:extLst>
              <a:ext uri="{FF2B5EF4-FFF2-40B4-BE49-F238E27FC236}">
                <a16:creationId xmlns:a16="http://schemas.microsoft.com/office/drawing/2014/main" id="{4703428A-35C3-447F-B6C6-F246EB0CF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04" y="2191164"/>
            <a:ext cx="742857" cy="914284"/>
          </a:xfrm>
          <a:prstGeom prst="rect">
            <a:avLst/>
          </a:prstGeom>
        </p:spPr>
      </p:pic>
      <p:pic>
        <p:nvPicPr>
          <p:cNvPr id="16" name="그림 15" descr="그리기, 장난감이(가) 표시된 사진&#10;&#10;자동 생성된 설명">
            <a:extLst>
              <a:ext uri="{FF2B5EF4-FFF2-40B4-BE49-F238E27FC236}">
                <a16:creationId xmlns:a16="http://schemas.microsoft.com/office/drawing/2014/main" id="{1B3E7846-CC0E-4514-AE45-F35F0943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83" y="2967193"/>
            <a:ext cx="1142857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3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1CAF8-4BB4-4BA3-95F9-05D14E12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 게임 </a:t>
            </a:r>
            <a:r>
              <a:rPr lang="en-US" altLang="ko-KR" dirty="0"/>
              <a:t>UI – In Game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C986-5932-491B-8421-A9CDBB0688BF}"/>
              </a:ext>
            </a:extLst>
          </p:cNvPr>
          <p:cNvSpPr txBox="1"/>
          <p:nvPr/>
        </p:nvSpPr>
        <p:spPr>
          <a:xfrm>
            <a:off x="2615495" y="361949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준비 시간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E13F-521D-4488-B8E2-AE54C61F6442}"/>
              </a:ext>
            </a:extLst>
          </p:cNvPr>
          <p:cNvSpPr txBox="1"/>
          <p:nvPr/>
        </p:nvSpPr>
        <p:spPr>
          <a:xfrm>
            <a:off x="5869339" y="35754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진행 시간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B78FA-A9C4-42C6-831F-52BAF2E1E814}"/>
              </a:ext>
            </a:extLst>
          </p:cNvPr>
          <p:cNvSpPr txBox="1"/>
          <p:nvPr/>
        </p:nvSpPr>
        <p:spPr>
          <a:xfrm>
            <a:off x="9071463" y="355962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승리 </a:t>
            </a:r>
            <a:r>
              <a:rPr lang="en-US" altLang="ko-KR" dirty="0"/>
              <a:t>&amp; </a:t>
            </a:r>
            <a:r>
              <a:rPr lang="ko-KR" altLang="en-US" dirty="0"/>
              <a:t>패배</a:t>
            </a:r>
          </a:p>
        </p:txBody>
      </p:sp>
      <p:pic>
        <p:nvPicPr>
          <p:cNvPr id="8" name="그림 7" descr="표지판이(가) 표시된 사진&#10;&#10;자동 생성된 설명">
            <a:extLst>
              <a:ext uri="{FF2B5EF4-FFF2-40B4-BE49-F238E27FC236}">
                <a16:creationId xmlns:a16="http://schemas.microsoft.com/office/drawing/2014/main" id="{19E288AD-7F12-4529-83D4-604049A8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21" y="2438524"/>
            <a:ext cx="1576191" cy="990476"/>
          </a:xfrm>
          <a:prstGeom prst="rect">
            <a:avLst/>
          </a:prstGeom>
        </p:spPr>
      </p:pic>
      <p:pic>
        <p:nvPicPr>
          <p:cNvPr id="10" name="그림 9" descr="개체, 시계이(가) 표시된 사진&#10;&#10;자동 생성된 설명">
            <a:extLst>
              <a:ext uri="{FF2B5EF4-FFF2-40B4-BE49-F238E27FC236}">
                <a16:creationId xmlns:a16="http://schemas.microsoft.com/office/drawing/2014/main" id="{B8379F7B-1353-4CC4-99D5-913A1957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72" y="2438524"/>
            <a:ext cx="1352381" cy="995238"/>
          </a:xfrm>
          <a:prstGeom prst="rect">
            <a:avLst/>
          </a:prstGeom>
        </p:spPr>
      </p:pic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FB14DA40-88C6-4C8B-82BE-B9A3A350A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46" y="2509574"/>
            <a:ext cx="2553566" cy="84837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3A35CFD-BDE7-40E6-97F7-B55834B68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36" y="2438524"/>
            <a:ext cx="1352381" cy="99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775ABA-F626-42A9-8BBA-E94C420B65E7}"/>
              </a:ext>
            </a:extLst>
          </p:cNvPr>
          <p:cNvSpPr txBox="1"/>
          <p:nvPr/>
        </p:nvSpPr>
        <p:spPr>
          <a:xfrm>
            <a:off x="1791478" y="4388145"/>
            <a:ext cx="546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CommonUI</a:t>
            </a:r>
            <a:r>
              <a:rPr lang="en-US" altLang="ko-KR" dirty="0"/>
              <a:t> Manager </a:t>
            </a:r>
            <a:r>
              <a:rPr lang="ko-KR" altLang="en-US" dirty="0"/>
              <a:t>에서 </a:t>
            </a:r>
            <a:r>
              <a:rPr lang="en-US" altLang="ko-KR" dirty="0"/>
              <a:t>Prefab</a:t>
            </a:r>
            <a:r>
              <a:rPr lang="ko-KR" altLang="en-US" dirty="0"/>
              <a:t>으로 </a:t>
            </a:r>
            <a:r>
              <a:rPr lang="en-US" altLang="ko-KR" dirty="0"/>
              <a:t>UI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대리자</a:t>
            </a:r>
            <a:r>
              <a:rPr lang="en-US" altLang="ko-KR" dirty="0"/>
              <a:t>(Delegate)</a:t>
            </a:r>
            <a:r>
              <a:rPr lang="ko-KR" altLang="en-US" dirty="0"/>
              <a:t>를 통해 게임 준비 시간이 끝나면</a:t>
            </a:r>
            <a:br>
              <a:rPr lang="en-US" altLang="ko-KR" dirty="0"/>
            </a:br>
            <a:r>
              <a:rPr lang="ko-KR" altLang="en-US" dirty="0"/>
              <a:t>자동으로 게임 시작 함수가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14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3ABCE-5961-443B-917E-0852301B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 게임 </a:t>
            </a:r>
            <a:r>
              <a:rPr lang="en-US" altLang="ko-KR" dirty="0"/>
              <a:t>UI – </a:t>
            </a:r>
            <a:r>
              <a:rPr lang="ko-KR" altLang="en-US" dirty="0"/>
              <a:t>팝업</a:t>
            </a:r>
          </a:p>
        </p:txBody>
      </p:sp>
      <p:pic>
        <p:nvPicPr>
          <p:cNvPr id="5" name="그림 4" descr="다채로운, 표지판, 사진, 방이(가) 표시된 사진&#10;&#10;자동 생성된 설명">
            <a:extLst>
              <a:ext uri="{FF2B5EF4-FFF2-40B4-BE49-F238E27FC236}">
                <a16:creationId xmlns:a16="http://schemas.microsoft.com/office/drawing/2014/main" id="{1862C74C-00BF-4559-8664-7A709A15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09" y="2044238"/>
            <a:ext cx="2929524" cy="1817143"/>
          </a:xfrm>
          <a:prstGeom prst="rect">
            <a:avLst/>
          </a:prstGeom>
        </p:spPr>
      </p:pic>
      <p:pic>
        <p:nvPicPr>
          <p:cNvPr id="9" name="그림 8" descr="컴퓨터이(가) 표시된 사진&#10;&#10;자동 생성된 설명">
            <a:extLst>
              <a:ext uri="{FF2B5EF4-FFF2-40B4-BE49-F238E27FC236}">
                <a16:creationId xmlns:a16="http://schemas.microsoft.com/office/drawing/2014/main" id="{2BE16F54-7E9E-4958-AB8A-3200E719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09" y="4051866"/>
            <a:ext cx="2929524" cy="1904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B2D97-3F16-451D-99AE-DF034DE41B86}"/>
              </a:ext>
            </a:extLst>
          </p:cNvPr>
          <p:cNvSpPr txBox="1"/>
          <p:nvPr/>
        </p:nvSpPr>
        <p:spPr>
          <a:xfrm>
            <a:off x="5336640" y="2433944"/>
            <a:ext cx="4638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Popup Manager</a:t>
            </a:r>
            <a:r>
              <a:rPr lang="ko-KR" altLang="en-US" dirty="0"/>
              <a:t>에서 </a:t>
            </a:r>
            <a:r>
              <a:rPr lang="en-US" altLang="ko-KR" dirty="0" err="1"/>
              <a:t>ShowPopup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PopupData</a:t>
            </a:r>
            <a:r>
              <a:rPr lang="en-US" altLang="ko-KR" dirty="0"/>
              <a:t> </a:t>
            </a:r>
            <a:r>
              <a:rPr lang="ko-KR" altLang="en-US" dirty="0"/>
              <a:t>구조체를 인자로 전달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네</a:t>
            </a:r>
            <a:r>
              <a:rPr lang="en-US" altLang="ko-KR" dirty="0"/>
              <a:t>’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’</a:t>
            </a:r>
            <a:r>
              <a:rPr lang="ko-KR" altLang="en-US" dirty="0"/>
              <a:t>을 클릭 했을 때 </a:t>
            </a:r>
            <a:r>
              <a:rPr lang="en-US" altLang="ko-KR" dirty="0"/>
              <a:t>Delegate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사용하여 이벤트 함수 호출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3F0A6-C0A3-4696-B623-427628DDADA8}"/>
              </a:ext>
            </a:extLst>
          </p:cNvPr>
          <p:cNvSpPr txBox="1"/>
          <p:nvPr/>
        </p:nvSpPr>
        <p:spPr>
          <a:xfrm>
            <a:off x="5336640" y="4170158"/>
            <a:ext cx="6130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[struct </a:t>
            </a:r>
            <a:r>
              <a:rPr lang="en-US" altLang="ko-KR" dirty="0" err="1">
                <a:solidFill>
                  <a:srgbClr val="00B050"/>
                </a:solidFill>
              </a:rPr>
              <a:t>PopupData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en-US" altLang="ko-KR" dirty="0"/>
              <a:t>		text		 -&gt; </a:t>
            </a:r>
            <a:r>
              <a:rPr lang="ko-KR" altLang="en-US" dirty="0"/>
              <a:t>팝업 이벤트 설명 텍스트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Bool</a:t>
            </a:r>
            <a:r>
              <a:rPr lang="en-US" altLang="ko-KR" dirty="0"/>
              <a:t>		</a:t>
            </a:r>
            <a:r>
              <a:rPr lang="en-US" altLang="ko-KR" dirty="0" err="1"/>
              <a:t>okFlag</a:t>
            </a:r>
            <a:r>
              <a:rPr lang="en-US" altLang="ko-KR" dirty="0"/>
              <a:t>	 -&gt; </a:t>
            </a:r>
            <a:r>
              <a:rPr lang="ko-KR" altLang="en-US" dirty="0"/>
              <a:t>예</a:t>
            </a:r>
            <a:r>
              <a:rPr lang="en-US" altLang="ko-KR" dirty="0"/>
              <a:t> &amp; </a:t>
            </a:r>
            <a:r>
              <a:rPr lang="ko-KR" altLang="en-US" dirty="0" err="1"/>
              <a:t>아니오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확인 표시 플래그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solidFill>
                  <a:srgbClr val="0070C0"/>
                </a:solidFill>
              </a:rPr>
              <a:t>Delegate</a:t>
            </a:r>
            <a:r>
              <a:rPr lang="en-US" altLang="ko-KR" dirty="0"/>
              <a:t>	callback	 -&gt; </a:t>
            </a:r>
            <a:r>
              <a:rPr lang="ko-KR" altLang="en-US" dirty="0"/>
              <a:t>예 </a:t>
            </a:r>
            <a:r>
              <a:rPr lang="en-US" altLang="ko-KR" dirty="0"/>
              <a:t>&amp; </a:t>
            </a:r>
            <a:r>
              <a:rPr lang="ko-KR" altLang="en-US" dirty="0"/>
              <a:t>확인을 클릭 했을 때 이벤트</a:t>
            </a:r>
          </a:p>
        </p:txBody>
      </p:sp>
    </p:spTree>
    <p:extLst>
      <p:ext uri="{BB962C8B-B14F-4D97-AF65-F5344CB8AC3E}">
        <p14:creationId xmlns:p14="http://schemas.microsoft.com/office/powerpoint/2010/main" val="92939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6B980-3C4B-4073-89EE-8AE57B29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농장 </a:t>
            </a:r>
            <a:r>
              <a:rPr lang="en-US" altLang="ko-KR" dirty="0"/>
              <a:t>– Land Tile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7927-5047-41C3-8C31-4DC56F01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땅의 종류에 따라 플레이어가 취할 수 있는 액션이 다름</a:t>
            </a:r>
            <a:endParaRPr lang="en-US" altLang="ko-KR" dirty="0"/>
          </a:p>
          <a:p>
            <a:r>
              <a:rPr lang="ko-KR" altLang="en-US" dirty="0"/>
              <a:t>땅은 업그레이드 혹은 교체가 가능함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EC704-CDA5-4776-A06F-672F876B7FB7}"/>
              </a:ext>
            </a:extLst>
          </p:cNvPr>
          <p:cNvSpPr txBox="1"/>
          <p:nvPr/>
        </p:nvSpPr>
        <p:spPr>
          <a:xfrm>
            <a:off x="1160281" y="4084356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황폐한 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쓰레기 제거만</a:t>
            </a:r>
            <a:endParaRPr lang="en-US" altLang="ko-KR" dirty="0"/>
          </a:p>
          <a:p>
            <a:r>
              <a:rPr lang="ko-KR" altLang="en-US" dirty="0"/>
              <a:t>가능한 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E2268-4B6B-40C3-A706-9D6590E32567}"/>
              </a:ext>
            </a:extLst>
          </p:cNvPr>
          <p:cNvSpPr txBox="1"/>
          <p:nvPr/>
        </p:nvSpPr>
        <p:spPr>
          <a:xfrm>
            <a:off x="4006447" y="4080917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비옥한 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장식물 설치는 가능하지만</a:t>
            </a:r>
            <a:endParaRPr lang="en-US" altLang="ko-KR" dirty="0"/>
          </a:p>
          <a:p>
            <a:r>
              <a:rPr lang="ko-KR" altLang="en-US" dirty="0"/>
              <a:t>농작물은 생산할 수 없는 땅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8A26-199E-4745-B226-67E046F431EB}"/>
              </a:ext>
            </a:extLst>
          </p:cNvPr>
          <p:cNvSpPr txBox="1"/>
          <p:nvPr/>
        </p:nvSpPr>
        <p:spPr>
          <a:xfrm>
            <a:off x="8005494" y="4080917"/>
            <a:ext cx="3222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농사용 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장식물 설치는 불가능 하지만</a:t>
            </a:r>
            <a:endParaRPr lang="en-US" altLang="ko-KR" dirty="0"/>
          </a:p>
          <a:p>
            <a:r>
              <a:rPr lang="ko-KR" altLang="en-US" dirty="0"/>
              <a:t>농작물 생산은 가능한 땅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4B586D-D4A4-43DE-B255-ED477026CF0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69403" y="4542582"/>
            <a:ext cx="1137044" cy="34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518765-E030-403B-AD8A-C1C868BA4763}"/>
              </a:ext>
            </a:extLst>
          </p:cNvPr>
          <p:cNvCxnSpPr>
            <a:cxnSpLocks/>
          </p:cNvCxnSpPr>
          <p:nvPr/>
        </p:nvCxnSpPr>
        <p:spPr>
          <a:xfrm>
            <a:off x="6986750" y="4421284"/>
            <a:ext cx="10187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76C874-7A6A-4848-9E07-D15C0EEF5A10}"/>
              </a:ext>
            </a:extLst>
          </p:cNvPr>
          <p:cNvCxnSpPr>
            <a:cxnSpLocks/>
          </p:cNvCxnSpPr>
          <p:nvPr/>
        </p:nvCxnSpPr>
        <p:spPr>
          <a:xfrm flipH="1">
            <a:off x="6986750" y="4654550"/>
            <a:ext cx="10187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A7B174-8725-48FA-B5F9-9644A3F34FDD}"/>
              </a:ext>
            </a:extLst>
          </p:cNvPr>
          <p:cNvSpPr txBox="1"/>
          <p:nvPr/>
        </p:nvSpPr>
        <p:spPr>
          <a:xfrm>
            <a:off x="2892297" y="42267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업그레이드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EF5965-13D9-4C72-A0B2-0058BA4EC5E3}"/>
              </a:ext>
            </a:extLst>
          </p:cNvPr>
          <p:cNvSpPr txBox="1"/>
          <p:nvPr/>
        </p:nvSpPr>
        <p:spPr>
          <a:xfrm>
            <a:off x="7224252" y="41509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1077473-B51A-407E-8096-EE4A389C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42" y="3303187"/>
            <a:ext cx="685800" cy="6858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1ACB291-B549-4142-BC32-C21054C3C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98" y="3303187"/>
            <a:ext cx="685800" cy="6858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78C418-D9B2-41A0-91CC-05A1E8C3A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4" y="3207848"/>
            <a:ext cx="685715" cy="6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5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A4543-5646-404D-BAE5-8FDD4951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농장 </a:t>
            </a:r>
            <a:r>
              <a:rPr lang="en-US" altLang="ko-KR" dirty="0"/>
              <a:t>– Object Tile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9BAAC-121E-4685-B4F2-41339F8F077C}"/>
              </a:ext>
            </a:extLst>
          </p:cNvPr>
          <p:cNvSpPr txBox="1"/>
          <p:nvPr/>
        </p:nvSpPr>
        <p:spPr>
          <a:xfrm>
            <a:off x="4883968" y="2077267"/>
            <a:ext cx="242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[Object Tile </a:t>
            </a:r>
            <a:r>
              <a:rPr lang="ko-KR" altLang="en-US" dirty="0"/>
              <a:t>부모 객체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타일 타입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맵 좌표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22E89-9AE1-42A8-BC86-47BB2831CA63}"/>
              </a:ext>
            </a:extLst>
          </p:cNvPr>
          <p:cNvSpPr txBox="1"/>
          <p:nvPr/>
        </p:nvSpPr>
        <p:spPr>
          <a:xfrm>
            <a:off x="1841090" y="3709303"/>
            <a:ext cx="1466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[Product Tile]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작물 타입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심은 시간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수확 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9E21B-F1D1-4166-A9A9-C905BE646419}"/>
              </a:ext>
            </a:extLst>
          </p:cNvPr>
          <p:cNvSpPr txBox="1"/>
          <p:nvPr/>
        </p:nvSpPr>
        <p:spPr>
          <a:xfrm>
            <a:off x="5197356" y="3709303"/>
            <a:ext cx="1797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[Decoration Tile]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장식물 타입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설치 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D582B-C5AD-4BD4-9F4C-36073291F43E}"/>
              </a:ext>
            </a:extLst>
          </p:cNvPr>
          <p:cNvSpPr txBox="1"/>
          <p:nvPr/>
        </p:nvSpPr>
        <p:spPr>
          <a:xfrm>
            <a:off x="8941301" y="3709303"/>
            <a:ext cx="1542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[Garbage Tile]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쓰레기 타입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처리 비용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49CEA5-31D4-4DB8-B5B1-1B35123D6F4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574144" y="3000597"/>
            <a:ext cx="3521855" cy="70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5058D9-17E1-47B9-BBF1-A2745D88A240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095999" y="3000597"/>
            <a:ext cx="1" cy="70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9AAC71-9108-4E06-B81B-0153C9730962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6095999" y="3000597"/>
            <a:ext cx="3616507" cy="7087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434489-0442-474F-836A-D680B182B30F}"/>
              </a:ext>
            </a:extLst>
          </p:cNvPr>
          <p:cNvSpPr txBox="1"/>
          <p:nvPr/>
        </p:nvSpPr>
        <p:spPr>
          <a:xfrm>
            <a:off x="5824128" y="3201060"/>
            <a:ext cx="543739" cy="307777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1A511-C710-4530-B734-203673343FEE}"/>
              </a:ext>
            </a:extLst>
          </p:cNvPr>
          <p:cNvSpPr txBox="1"/>
          <p:nvPr/>
        </p:nvSpPr>
        <p:spPr>
          <a:xfrm>
            <a:off x="4851701" y="3201060"/>
            <a:ext cx="543739" cy="307777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3E80A-64E1-461A-B281-B86B27D8E60E}"/>
              </a:ext>
            </a:extLst>
          </p:cNvPr>
          <p:cNvSpPr txBox="1"/>
          <p:nvPr/>
        </p:nvSpPr>
        <p:spPr>
          <a:xfrm>
            <a:off x="6829053" y="3201059"/>
            <a:ext cx="543739" cy="307777"/>
          </a:xfrm>
          <a:prstGeom prst="rect">
            <a:avLst/>
          </a:prstGeom>
          <a:solidFill>
            <a:srgbClr val="E0DED9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D7C45E-BA7A-48C2-B5CB-9E747AF2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351" y="4946865"/>
            <a:ext cx="594360" cy="5943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1D7808-CF41-4255-9AFD-8B9DE77B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1" y="4946865"/>
            <a:ext cx="594360" cy="59436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658549-2732-4603-A6EE-7D414D032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50" y="4946865"/>
            <a:ext cx="594360" cy="5943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C4B4E1-636E-48E7-8070-C1686663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37" y="4962802"/>
            <a:ext cx="594360" cy="59436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E815B86-6FDB-4F89-A6CB-FDACCE008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97" y="4946756"/>
            <a:ext cx="594360" cy="59436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E24A54A-5B1C-4DE4-9CA7-3A9BD956C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65" y="4962802"/>
            <a:ext cx="594360" cy="5943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2F50F0F-1AE3-46BE-A5FE-AEA046952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63" y="4909632"/>
            <a:ext cx="594360" cy="59436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0EC288C-8D1D-42CA-BEA2-7D26868543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83" y="4909632"/>
            <a:ext cx="594360" cy="59436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2906C4F-60AB-4D6F-AA40-0FDD22ADDB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23" y="4909632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21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5FE69-F89E-49A8-BF37-09FA506C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농장 </a:t>
            </a:r>
            <a:r>
              <a:rPr lang="en-US" altLang="ko-KR" dirty="0"/>
              <a:t>– </a:t>
            </a:r>
            <a:r>
              <a:rPr lang="ko-KR" altLang="en-US" dirty="0"/>
              <a:t>세이브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BF9C3-36C6-4362-85BA-CEDAA5A37A78}"/>
              </a:ext>
            </a:extLst>
          </p:cNvPr>
          <p:cNvSpPr txBox="1"/>
          <p:nvPr/>
        </p:nvSpPr>
        <p:spPr>
          <a:xfrm>
            <a:off x="2388637" y="3920316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PlayerPref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ObjectTile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LandTile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- Resource Data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A7532-B117-4FCA-8616-DACF13C7B35B}"/>
              </a:ext>
            </a:extLst>
          </p:cNvPr>
          <p:cNvSpPr txBox="1"/>
          <p:nvPr/>
        </p:nvSpPr>
        <p:spPr>
          <a:xfrm>
            <a:off x="7387218" y="2621902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ProductTile</a:t>
            </a:r>
            <a:r>
              <a:rPr lang="en-US" altLang="ko-KR" dirty="0"/>
              <a:t> Data]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70C0"/>
                </a:solidFill>
              </a:rPr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B050"/>
                </a:solidFill>
              </a:rPr>
              <a:t>Point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심은 시간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DateTime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수확 시간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DateTime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57BED-E968-44A0-839F-7ADC5232B9CE}"/>
              </a:ext>
            </a:extLst>
          </p:cNvPr>
          <p:cNvSpPr txBox="1"/>
          <p:nvPr/>
        </p:nvSpPr>
        <p:spPr>
          <a:xfrm>
            <a:off x="6211416" y="4197314"/>
            <a:ext cx="4338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- </a:t>
            </a:r>
            <a:r>
              <a:rPr lang="ko-KR" altLang="en-US" dirty="0"/>
              <a:t>작물 </a:t>
            </a:r>
            <a:r>
              <a:rPr lang="ko-KR" altLang="en-US" b="1" dirty="0">
                <a:solidFill>
                  <a:srgbClr val="C00000"/>
                </a:solidFill>
              </a:rPr>
              <a:t>수확 시간</a:t>
            </a:r>
            <a:r>
              <a:rPr lang="ko-KR" altLang="en-US" dirty="0"/>
              <a:t>과 </a:t>
            </a:r>
            <a:r>
              <a:rPr lang="ko-KR" altLang="en-US" b="1" dirty="0">
                <a:solidFill>
                  <a:srgbClr val="0070C0"/>
                </a:solidFill>
              </a:rPr>
              <a:t>현재 시간</a:t>
            </a:r>
            <a:r>
              <a:rPr lang="ko-KR" altLang="en-US" dirty="0"/>
              <a:t>을 비교하여</a:t>
            </a:r>
            <a:endParaRPr lang="en-US" altLang="ko-KR" dirty="0"/>
          </a:p>
          <a:p>
            <a:pPr algn="ctr"/>
            <a:r>
              <a:rPr lang="ko-KR" altLang="en-US" dirty="0"/>
              <a:t>수확 가능 유무를 확인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클라이언트를 종료했다가 켜도</a:t>
            </a:r>
            <a:endParaRPr lang="en-US" altLang="ko-KR" dirty="0"/>
          </a:p>
          <a:p>
            <a:pPr algn="ctr"/>
            <a:r>
              <a:rPr lang="ko-KR" altLang="en-US" dirty="0"/>
              <a:t>진행 상황이 저장이 됨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4362B0-C5D7-44DF-BAB2-D48DC459ABFD}"/>
              </a:ext>
            </a:extLst>
          </p:cNvPr>
          <p:cNvCxnSpPr/>
          <p:nvPr/>
        </p:nvCxnSpPr>
        <p:spPr>
          <a:xfrm>
            <a:off x="5337110" y="2621902"/>
            <a:ext cx="0" cy="2677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259708-BEF0-456A-A092-27FE5306F0C2}"/>
              </a:ext>
            </a:extLst>
          </p:cNvPr>
          <p:cNvGrpSpPr/>
          <p:nvPr/>
        </p:nvGrpSpPr>
        <p:grpSpPr>
          <a:xfrm>
            <a:off x="2615180" y="2483106"/>
            <a:ext cx="1343642" cy="945894"/>
            <a:chOff x="2430382" y="3376867"/>
            <a:chExt cx="2237870" cy="1604209"/>
          </a:xfrm>
        </p:grpSpPr>
        <p:sp>
          <p:nvSpPr>
            <p:cNvPr id="16" name="순서도: 다중 문서 15">
              <a:extLst>
                <a:ext uri="{FF2B5EF4-FFF2-40B4-BE49-F238E27FC236}">
                  <a16:creationId xmlns:a16="http://schemas.microsoft.com/office/drawing/2014/main" id="{DE5F7A52-6F56-40C6-A2F5-314CC9949613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E767AF-DCDE-4EBC-BA62-631B55DACCF3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0FC40B6-6263-411B-A4DA-9003A571B67C}"/>
              </a:ext>
            </a:extLst>
          </p:cNvPr>
          <p:cNvSpPr txBox="1"/>
          <p:nvPr/>
        </p:nvSpPr>
        <p:spPr>
          <a:xfrm>
            <a:off x="2862881" y="2810351"/>
            <a:ext cx="60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19177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302684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프로젝트 진행 상황</a:t>
            </a:r>
            <a:br>
              <a:rPr lang="en-US" altLang="ko-KR" dirty="0">
                <a:latin typeface="+mn-ea"/>
                <a:ea typeface="+mn-ea"/>
              </a:rPr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8E76C-9873-4145-BC4C-A4DB6FF7F6D7}"/>
              </a:ext>
            </a:extLst>
          </p:cNvPr>
          <p:cNvSpPr txBox="1"/>
          <p:nvPr/>
        </p:nvSpPr>
        <p:spPr>
          <a:xfrm>
            <a:off x="203794" y="2017341"/>
            <a:ext cx="80850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협업 기초</a:t>
            </a:r>
            <a:r>
              <a:rPr lang="en-US" altLang="ko-KR" sz="2000" b="1" dirty="0"/>
              <a:t>(Git </a:t>
            </a:r>
            <a:r>
              <a:rPr lang="ko-KR" altLang="en-US" sz="2000" b="1" dirty="0"/>
              <a:t>사용 </a:t>
            </a:r>
            <a:r>
              <a:rPr lang="en-US" altLang="ko-KR" sz="2000" b="1" dirty="0"/>
              <a:t>,Code Convention)</a:t>
            </a:r>
            <a:endParaRPr lang="en-US" altLang="ko-KR" b="1" dirty="0"/>
          </a:p>
          <a:p>
            <a:r>
              <a:rPr lang="ko-KR" altLang="en-US" dirty="0"/>
              <a:t>태환</a:t>
            </a:r>
            <a:r>
              <a:rPr lang="en-US" altLang="ko-KR" dirty="0"/>
              <a:t>: </a:t>
            </a:r>
            <a:r>
              <a:rPr lang="ko-KR" altLang="en-US" dirty="0"/>
              <a:t>서버 기초 작업 </a:t>
            </a:r>
            <a:endParaRPr lang="en-US" altLang="ko-KR" dirty="0"/>
          </a:p>
          <a:p>
            <a:r>
              <a:rPr lang="ko-KR" altLang="en-US" dirty="0"/>
              <a:t>지헌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- UI </a:t>
            </a:r>
            <a:r>
              <a:rPr lang="ko-KR" altLang="en-US" dirty="0"/>
              <a:t>기반 클래스 시스템</a:t>
            </a:r>
            <a:endParaRPr lang="en-US" altLang="ko-KR" dirty="0"/>
          </a:p>
          <a:p>
            <a:r>
              <a:rPr lang="ko-KR" altLang="en-US" dirty="0"/>
              <a:t>정욱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 </a:t>
            </a:r>
            <a:r>
              <a:rPr lang="en-US" altLang="ko-KR" dirty="0" err="1"/>
              <a:t>RopeGame</a:t>
            </a:r>
            <a:r>
              <a:rPr lang="en-US" altLang="ko-KR" dirty="0"/>
              <a:t> Prototype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sz="2000" b="1" dirty="0"/>
              <a:t>2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프로토 타입</a:t>
            </a:r>
            <a:r>
              <a:rPr lang="en-US" altLang="ko-KR" sz="2000" b="1" dirty="0"/>
              <a:t>(Prefab</a:t>
            </a:r>
            <a:r>
              <a:rPr lang="ko-KR" altLang="en-US" sz="2000" b="1" dirty="0"/>
              <a:t>사용 동적 로딩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변수 </a:t>
            </a:r>
            <a:r>
              <a:rPr lang="ko-KR" altLang="en-US" sz="2000" b="1" dirty="0" err="1"/>
              <a:t>캐싱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r>
              <a:rPr lang="ko-KR" altLang="en-US" dirty="0"/>
              <a:t>태환</a:t>
            </a:r>
            <a:r>
              <a:rPr lang="en-US" altLang="ko-KR" dirty="0"/>
              <a:t>: Boost Server </a:t>
            </a:r>
            <a:r>
              <a:rPr lang="ko-KR" altLang="en-US" dirty="0"/>
              <a:t>작업</a:t>
            </a:r>
            <a:endParaRPr lang="en-US" altLang="ko-KR" dirty="0"/>
          </a:p>
          <a:p>
            <a:r>
              <a:rPr lang="ko-KR" altLang="en-US" dirty="0"/>
              <a:t>지헌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Inventory </a:t>
            </a:r>
            <a:r>
              <a:rPr lang="ko-KR" altLang="en-US" dirty="0"/>
              <a:t>시스템</a:t>
            </a:r>
            <a:r>
              <a:rPr lang="en-US" altLang="ko-KR" dirty="0"/>
              <a:t>, Character</a:t>
            </a:r>
            <a:r>
              <a:rPr lang="ko-KR" altLang="en-US" dirty="0"/>
              <a:t>시스템</a:t>
            </a:r>
            <a:endParaRPr lang="en-US" altLang="ko-KR" dirty="0"/>
          </a:p>
          <a:p>
            <a:r>
              <a:rPr lang="ko-KR" altLang="en-US" dirty="0"/>
              <a:t>정욱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 </a:t>
            </a:r>
            <a:r>
              <a:rPr lang="en-US" altLang="ko-KR" dirty="0" err="1"/>
              <a:t>BasketBallGame</a:t>
            </a:r>
            <a:r>
              <a:rPr lang="en-US" altLang="ko-KR" dirty="0"/>
              <a:t> Prototype</a:t>
            </a:r>
          </a:p>
          <a:p>
            <a:endParaRPr lang="en-US" altLang="ko-KR" dirty="0"/>
          </a:p>
          <a:p>
            <a:r>
              <a:rPr lang="en-US" altLang="ko-KR" sz="2000" b="1" dirty="0"/>
              <a:t>3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– Merge &amp; Network(</a:t>
            </a:r>
            <a:r>
              <a:rPr lang="ko-KR" altLang="en-US" sz="2000" b="1" dirty="0"/>
              <a:t>압축 </a:t>
            </a:r>
            <a:r>
              <a:rPr lang="ko-KR" altLang="en-US" sz="2000" b="1" dirty="0" err="1"/>
              <a:t>포멧</a:t>
            </a:r>
            <a:r>
              <a:rPr lang="en-US" altLang="ko-KR" sz="2000" b="1" dirty="0"/>
              <a:t>)</a:t>
            </a:r>
            <a:endParaRPr lang="en-US" altLang="ko-KR" b="1" dirty="0"/>
          </a:p>
          <a:p>
            <a:r>
              <a:rPr lang="ko-KR" altLang="en-US" dirty="0"/>
              <a:t>태환</a:t>
            </a:r>
            <a:r>
              <a:rPr lang="en-US" altLang="ko-KR" dirty="0"/>
              <a:t>: Json Serialize &amp; Packet</a:t>
            </a:r>
          </a:p>
          <a:p>
            <a:r>
              <a:rPr lang="ko-KR" altLang="en-US" dirty="0"/>
              <a:t>지헌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Character</a:t>
            </a:r>
            <a:r>
              <a:rPr lang="ko-KR" altLang="en-US" dirty="0"/>
              <a:t>시스템</a:t>
            </a:r>
            <a:r>
              <a:rPr lang="en-US" altLang="ko-KR" dirty="0"/>
              <a:t>,Common </a:t>
            </a:r>
            <a:r>
              <a:rPr lang="en-US" altLang="ko-KR" dirty="0" err="1"/>
              <a:t>SingleTon</a:t>
            </a:r>
            <a:r>
              <a:rPr lang="en-US" altLang="ko-KR" dirty="0"/>
              <a:t>,</a:t>
            </a:r>
            <a:r>
              <a:rPr lang="ko-KR" altLang="en-US" dirty="0"/>
              <a:t> 줄넘기 게임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정욱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Merge System(</a:t>
            </a:r>
            <a:r>
              <a:rPr lang="ko-KR" altLang="en-US" dirty="0"/>
              <a:t>팀원 시스템 게임에 적용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17B3D5-7313-4987-8F10-A0C6827A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01" y="603246"/>
            <a:ext cx="1725675" cy="12211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6EC546-67D5-4CB8-BDE4-64F1D0CE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776" y="603246"/>
            <a:ext cx="1725675" cy="1221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2D5192-474C-47A9-A14F-FB8560D696F5}"/>
              </a:ext>
            </a:extLst>
          </p:cNvPr>
          <p:cNvSpPr txBox="1"/>
          <p:nvPr/>
        </p:nvSpPr>
        <p:spPr>
          <a:xfrm>
            <a:off x="6211710" y="2017341"/>
            <a:ext cx="59802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–  </a:t>
            </a:r>
            <a:r>
              <a:rPr lang="en-US" altLang="ko-KR" sz="2000" b="1" dirty="0" err="1"/>
              <a:t>NewGame</a:t>
            </a:r>
            <a:r>
              <a:rPr lang="en-US" altLang="ko-KR" sz="2000" b="1" dirty="0"/>
              <a:t> &amp; Network(</a:t>
            </a:r>
            <a:r>
              <a:rPr lang="ko-KR" altLang="en-US" sz="2000" b="1" dirty="0"/>
              <a:t>객체 지향 코딩</a:t>
            </a:r>
            <a:r>
              <a:rPr lang="en-US" altLang="ko-KR" sz="2000" b="1" dirty="0"/>
              <a:t>)</a:t>
            </a:r>
          </a:p>
          <a:p>
            <a:r>
              <a:rPr lang="ko-KR" altLang="en-US" dirty="0"/>
              <a:t>태환</a:t>
            </a:r>
            <a:r>
              <a:rPr lang="en-US" altLang="ko-KR" dirty="0"/>
              <a:t>: </a:t>
            </a:r>
            <a:r>
              <a:rPr lang="ko-KR" altLang="en-US" dirty="0"/>
              <a:t>서버 통신</a:t>
            </a:r>
            <a:r>
              <a:rPr lang="en-US" altLang="ko-KR" dirty="0"/>
              <a:t>(</a:t>
            </a:r>
            <a:r>
              <a:rPr lang="ko-KR" altLang="en-US" dirty="0"/>
              <a:t>정욱과 협업</a:t>
            </a:r>
            <a:r>
              <a:rPr lang="en-US" altLang="ko-KR" dirty="0"/>
              <a:t>) &amp; DB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지헌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en-US" altLang="ko-KR" dirty="0" err="1"/>
              <a:t>NeoFarming</a:t>
            </a:r>
            <a:r>
              <a:rPr lang="en-US" altLang="ko-KR" dirty="0"/>
              <a:t> </a:t>
            </a:r>
            <a:r>
              <a:rPr lang="ko-KR" altLang="en-US" dirty="0"/>
              <a:t>게임 제작</a:t>
            </a:r>
            <a:r>
              <a:rPr lang="en-US" altLang="ko-KR" dirty="0"/>
              <a:t>(</a:t>
            </a:r>
            <a:r>
              <a:rPr lang="ko-KR" altLang="en-US" dirty="0"/>
              <a:t>새로운 게임 제작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정욱</a:t>
            </a:r>
            <a:r>
              <a:rPr lang="en-US" altLang="ko-KR" dirty="0"/>
              <a:t>:</a:t>
            </a:r>
            <a:r>
              <a:rPr lang="ko-KR" altLang="en-US" dirty="0"/>
              <a:t> 클라이언트 통신</a:t>
            </a:r>
            <a:r>
              <a:rPr lang="en-US" altLang="ko-KR" dirty="0"/>
              <a:t>(</a:t>
            </a:r>
            <a:r>
              <a:rPr lang="ko-KR" altLang="en-US" dirty="0"/>
              <a:t>태환과 협업</a:t>
            </a:r>
            <a:r>
              <a:rPr lang="en-US" altLang="ko-KR" dirty="0"/>
              <a:t>) / </a:t>
            </a:r>
            <a:r>
              <a:rPr lang="en-US" altLang="ko-KR" dirty="0" err="1"/>
              <a:t>MultiGame</a:t>
            </a:r>
            <a:r>
              <a:rPr lang="ko-KR" altLang="en-US" dirty="0"/>
              <a:t>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dirty="0"/>
              <a:t>5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발표 준비</a:t>
            </a:r>
            <a:r>
              <a:rPr lang="en-US" altLang="ko-KR" sz="2000" b="1" dirty="0"/>
              <a:t>( Json, DB, Web Hosting)</a:t>
            </a:r>
            <a:endParaRPr lang="en-US" altLang="ko-KR" b="1" dirty="0"/>
          </a:p>
          <a:p>
            <a:r>
              <a:rPr lang="ko-KR" altLang="en-US" dirty="0"/>
              <a:t>공통</a:t>
            </a:r>
            <a:r>
              <a:rPr lang="en-US" altLang="ko-KR" dirty="0"/>
              <a:t>: </a:t>
            </a:r>
            <a:r>
              <a:rPr lang="ko-KR" altLang="en-US" dirty="0"/>
              <a:t>발표 준비를 위한 버그 수정 </a:t>
            </a:r>
            <a:endParaRPr lang="en-US" altLang="ko-KR" dirty="0"/>
          </a:p>
          <a:p>
            <a:r>
              <a:rPr lang="en-US" altLang="ko-KR" dirty="0"/>
              <a:t>(newton json -&gt; </a:t>
            </a:r>
            <a:r>
              <a:rPr lang="ko-KR" altLang="en-US" dirty="0"/>
              <a:t>안드로이드 사용 불가</a:t>
            </a:r>
            <a:r>
              <a:rPr lang="en-US" altLang="ko-KR" dirty="0"/>
              <a:t>, </a:t>
            </a:r>
            <a:r>
              <a:rPr lang="ko-KR" altLang="en-US" dirty="0"/>
              <a:t>대체 </a:t>
            </a:r>
            <a:r>
              <a:rPr lang="en-US" altLang="ko-KR" dirty="0"/>
              <a:t>json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외부 통신망에서 접속 가능하도록 </a:t>
            </a:r>
            <a:r>
              <a:rPr lang="en-US" altLang="ko-KR" dirty="0"/>
              <a:t>Azure </a:t>
            </a:r>
            <a:r>
              <a:rPr lang="ko-KR" altLang="en-US" dirty="0"/>
              <a:t>서버 사용 웹 호스팅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모바일 사용 가능하도록 </a:t>
            </a:r>
            <a:r>
              <a:rPr lang="ko-KR" altLang="en-US" dirty="0" err="1"/>
              <a:t>화면비</a:t>
            </a:r>
            <a:r>
              <a:rPr lang="ko-KR" altLang="en-US" dirty="0"/>
              <a:t> 조정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792BA-22C0-4C0D-8628-7573ABF6E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601" y="603246"/>
            <a:ext cx="1212949" cy="1221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18C88D-3913-495D-ACB4-408467F5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32" y="602641"/>
            <a:ext cx="1153865" cy="12217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046373-212C-407E-B19F-0F542567E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9178" y="602641"/>
            <a:ext cx="1123643" cy="12217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EE5434-BD1B-4E1A-826C-66B503135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2821" y="602641"/>
            <a:ext cx="1019799" cy="12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B049-35FF-4923-A4C5-895AFEF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   </a:t>
            </a:r>
            <a:r>
              <a:rPr lang="en-US" altLang="ko-KR" dirty="0"/>
              <a:t>- Neo LIFE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9B9955-994C-4135-9C2F-3A1BC0EE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2871512" cy="3812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71F8C-D1A0-4022-ADBC-2D2CC9898928}"/>
              </a:ext>
            </a:extLst>
          </p:cNvPr>
          <p:cNvSpPr txBox="1"/>
          <p:nvPr/>
        </p:nvSpPr>
        <p:spPr>
          <a:xfrm>
            <a:off x="7670743" y="2005826"/>
            <a:ext cx="2650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 주제로서 </a:t>
            </a:r>
            <a:endParaRPr lang="en-US" altLang="ko-KR" dirty="0"/>
          </a:p>
          <a:p>
            <a:r>
              <a:rPr lang="ko-KR" altLang="en-US" dirty="0"/>
              <a:t>기존 미니게임 천국을 모티브로 삼았으며 </a:t>
            </a:r>
            <a:endParaRPr lang="en-US" altLang="ko-KR" dirty="0"/>
          </a:p>
          <a:p>
            <a:r>
              <a:rPr lang="ko-KR" altLang="en-US" dirty="0"/>
              <a:t>더 나아가 멀티플레이를 지원 하는 것을 목표로 삼았습니다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나아가 미니게임 재화를 통해 작물을 기를 수 있는 시스템을 </a:t>
            </a:r>
            <a:endParaRPr lang="en-US" altLang="ko-KR" dirty="0"/>
          </a:p>
          <a:p>
            <a:r>
              <a:rPr lang="ko-KR" altLang="en-US" dirty="0"/>
              <a:t>추가하는 것을 </a:t>
            </a:r>
            <a:r>
              <a:rPr lang="en-US" altLang="ko-KR" dirty="0"/>
              <a:t>2</a:t>
            </a:r>
            <a:r>
              <a:rPr lang="ko-KR" altLang="en-US" dirty="0"/>
              <a:t>차 목표로 삼았습니다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ECFFB-CEAF-4609-B36D-60E1D567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17" y="1853754"/>
            <a:ext cx="2530102" cy="3812797"/>
          </a:xfrm>
          <a:prstGeom prst="rect">
            <a:avLst/>
          </a:prstGeom>
        </p:spPr>
      </p:pic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E4487F1F-5FFC-425B-8F5D-C65AFE4B850C}"/>
              </a:ext>
            </a:extLst>
          </p:cNvPr>
          <p:cNvSpPr/>
          <p:nvPr/>
        </p:nvSpPr>
        <p:spPr>
          <a:xfrm>
            <a:off x="4363655" y="3429000"/>
            <a:ext cx="333098" cy="36282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3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2BEFB-93E4-4998-B5DB-E418858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Neo Life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8B726-3991-41DE-8ED9-7B9EA854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Team4 : Server PPT</a:t>
            </a:r>
          </a:p>
          <a:p>
            <a:r>
              <a:rPr lang="ko-KR" altLang="en-US" sz="1600" dirty="0"/>
              <a:t>안태환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D7FFB4-C48A-484E-9AAB-C390A6AD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5EE97-38E7-4EC6-96C9-FDEC92E2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BC8FE-1DC8-40FE-BF30-45B2B8A9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활성화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개선방향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58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C83C-A4A1-4183-BC9E-AAC270D7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활성화기능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5AC164-461E-4AB3-82E0-B2F215DF2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14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0C83C-A4A1-4183-BC9E-AAC270D7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활성화기능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700BC-8C43-471A-82F0-3C3C61F8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69" y="3177402"/>
            <a:ext cx="6012885" cy="2059713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5AC164-461E-4AB3-82E0-B2F215DF2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0223" y="798974"/>
          <a:ext cx="6014631" cy="180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14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4860760" y="2005263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54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4860760" y="2005263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E89CEE-5780-4DAC-9E88-D9A187951265}"/>
              </a:ext>
            </a:extLst>
          </p:cNvPr>
          <p:cNvGrpSpPr/>
          <p:nvPr/>
        </p:nvGrpSpPr>
        <p:grpSpPr>
          <a:xfrm>
            <a:off x="2430382" y="3713749"/>
            <a:ext cx="3914274" cy="1267327"/>
            <a:chOff x="4267200" y="2021305"/>
            <a:chExt cx="3914274" cy="1267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AADE3F-48BD-4115-81E6-6B3232CB1B39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94650-EFEF-4884-AEE8-91C4B8DE55E5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  <a:p>
              <a:r>
                <a:rPr lang="en-US" altLang="ko-KR" dirty="0"/>
                <a:t> 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FAA289-FADE-43B5-A5AC-A2912A242608}"/>
              </a:ext>
            </a:extLst>
          </p:cNvPr>
          <p:cNvSpPr txBox="1"/>
          <p:nvPr/>
        </p:nvSpPr>
        <p:spPr>
          <a:xfrm>
            <a:off x="6817895" y="200526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 </a:t>
            </a:r>
            <a:r>
              <a:rPr lang="en-US" altLang="ko-KR" b="1" dirty="0" err="1"/>
              <a:t>AsyncAccept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다중 문서 12">
            <a:extLst>
              <a:ext uri="{FF2B5EF4-FFF2-40B4-BE49-F238E27FC236}">
                <a16:creationId xmlns:a16="http://schemas.microsoft.com/office/drawing/2014/main" id="{7560802A-2D15-4C0C-9D90-29F1A6461508}"/>
              </a:ext>
            </a:extLst>
          </p:cNvPr>
          <p:cNvSpPr/>
          <p:nvPr/>
        </p:nvSpPr>
        <p:spPr>
          <a:xfrm>
            <a:off x="2566736" y="3376867"/>
            <a:ext cx="2101516" cy="129049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4860760" y="2005263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E89CEE-5780-4DAC-9E88-D9A187951265}"/>
              </a:ext>
            </a:extLst>
          </p:cNvPr>
          <p:cNvGrpSpPr/>
          <p:nvPr/>
        </p:nvGrpSpPr>
        <p:grpSpPr>
          <a:xfrm>
            <a:off x="2430382" y="3713749"/>
            <a:ext cx="3914274" cy="1267327"/>
            <a:chOff x="4267200" y="2021305"/>
            <a:chExt cx="3914274" cy="1267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AADE3F-48BD-4115-81E6-6B3232CB1B39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94650-EFEF-4884-AEE8-91C4B8DE55E5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(Client)</a:t>
              </a:r>
            </a:p>
            <a:p>
              <a:r>
                <a:rPr lang="en-US" altLang="ko-KR" dirty="0"/>
                <a:t> Session*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FAA289-FADE-43B5-A5AC-A2912A242608}"/>
              </a:ext>
            </a:extLst>
          </p:cNvPr>
          <p:cNvSpPr txBox="1"/>
          <p:nvPr/>
        </p:nvSpPr>
        <p:spPr>
          <a:xfrm>
            <a:off x="6817895" y="200526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en-US" altLang="ko-KR" dirty="0" err="1"/>
              <a:t>AsyncAccept</a:t>
            </a:r>
            <a:r>
              <a:rPr lang="en-US" altLang="ko-KR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en-US" altLang="ko-KR" b="1" dirty="0"/>
              <a:t>Session </a:t>
            </a:r>
            <a:r>
              <a:rPr lang="ko-KR" altLang="en-US" b="1" dirty="0"/>
              <a:t>할당 </a:t>
            </a:r>
            <a:endParaRPr lang="en-US" altLang="ko-KR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4A3B5E-9C75-4777-B9B1-F4CD630FA670}"/>
              </a:ext>
            </a:extLst>
          </p:cNvPr>
          <p:cNvCxnSpPr/>
          <p:nvPr/>
        </p:nvCxnSpPr>
        <p:spPr>
          <a:xfrm flipH="1">
            <a:off x="3577389" y="3015916"/>
            <a:ext cx="1588169" cy="105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91F27B-4EEB-4753-ABB8-47C8200C1FFE}"/>
              </a:ext>
            </a:extLst>
          </p:cNvPr>
          <p:cNvSpPr txBox="1"/>
          <p:nvPr/>
        </p:nvSpPr>
        <p:spPr>
          <a:xfrm>
            <a:off x="4973055" y="3788421"/>
            <a:ext cx="40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풀을 이용하고 </a:t>
            </a:r>
            <a:endParaRPr lang="en-US" altLang="ko-KR" dirty="0"/>
          </a:p>
          <a:p>
            <a:r>
              <a:rPr lang="en-US" altLang="ko-KR" dirty="0" err="1"/>
              <a:t>sessionID</a:t>
            </a:r>
            <a:r>
              <a:rPr lang="ko-KR" altLang="en-US" dirty="0"/>
              <a:t>값으로 서버에서 </a:t>
            </a:r>
            <a:r>
              <a:rPr lang="ko-KR" altLang="en-US" dirty="0" err="1"/>
              <a:t>클라를</a:t>
            </a:r>
            <a:r>
              <a:rPr lang="ko-KR" altLang="en-US" dirty="0"/>
              <a:t> 구별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66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다중 문서 14">
            <a:extLst>
              <a:ext uri="{FF2B5EF4-FFF2-40B4-BE49-F238E27FC236}">
                <a16:creationId xmlns:a16="http://schemas.microsoft.com/office/drawing/2014/main" id="{27AE74F2-50C5-41AA-879F-833814660E23}"/>
              </a:ext>
            </a:extLst>
          </p:cNvPr>
          <p:cNvSpPr/>
          <p:nvPr/>
        </p:nvSpPr>
        <p:spPr>
          <a:xfrm>
            <a:off x="2566736" y="3376867"/>
            <a:ext cx="2101516" cy="129049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4860760" y="2005263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E89CEE-5780-4DAC-9E88-D9A187951265}"/>
              </a:ext>
            </a:extLst>
          </p:cNvPr>
          <p:cNvGrpSpPr/>
          <p:nvPr/>
        </p:nvGrpSpPr>
        <p:grpSpPr>
          <a:xfrm>
            <a:off x="2430382" y="3713749"/>
            <a:ext cx="3914274" cy="1267327"/>
            <a:chOff x="4267200" y="2021305"/>
            <a:chExt cx="3914274" cy="1267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AADE3F-48BD-4115-81E6-6B3232CB1B39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94650-EFEF-4884-AEE8-91C4B8DE55E5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(Client)</a:t>
              </a:r>
            </a:p>
            <a:p>
              <a:r>
                <a:rPr lang="en-US" altLang="ko-KR" dirty="0"/>
                <a:t> </a:t>
              </a:r>
              <a:r>
                <a:rPr lang="en-US" altLang="ko-KR" b="1" dirty="0"/>
                <a:t>Session*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FAA289-FADE-43B5-A5AC-A2912A242608}"/>
              </a:ext>
            </a:extLst>
          </p:cNvPr>
          <p:cNvSpPr txBox="1"/>
          <p:nvPr/>
        </p:nvSpPr>
        <p:spPr>
          <a:xfrm>
            <a:off x="6817895" y="200526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/>
              <a:t>AsyncAccept</a:t>
            </a:r>
            <a:r>
              <a:rPr lang="en-US" altLang="ko-KR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Session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 err="1"/>
              <a:t>AsyncRecv</a:t>
            </a:r>
            <a:r>
              <a:rPr lang="en-US" altLang="ko-KR" b="1" dirty="0"/>
              <a:t>()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535315-3D33-49F0-BD0D-7BD4F1312AD7}"/>
              </a:ext>
            </a:extLst>
          </p:cNvPr>
          <p:cNvCxnSpPr/>
          <p:nvPr/>
        </p:nvCxnSpPr>
        <p:spPr>
          <a:xfrm flipV="1">
            <a:off x="3641558" y="2245895"/>
            <a:ext cx="1331497" cy="190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6A66A9-1A6D-4458-853A-B116BF65C8B5}"/>
              </a:ext>
            </a:extLst>
          </p:cNvPr>
          <p:cNvSpPr txBox="1"/>
          <p:nvPr/>
        </p:nvSpPr>
        <p:spPr>
          <a:xfrm>
            <a:off x="4908886" y="3713749"/>
            <a:ext cx="6194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session* </a:t>
            </a:r>
            <a:r>
              <a:rPr lang="ko-KR" altLang="en-US" dirty="0"/>
              <a:t>에서 패킷을 읽으면 </a:t>
            </a:r>
            <a:endParaRPr lang="en-US" altLang="ko-KR" dirty="0"/>
          </a:p>
          <a:p>
            <a:r>
              <a:rPr lang="en-US" altLang="ko-KR" dirty="0" err="1"/>
              <a:t>DeSerializationJson</a:t>
            </a:r>
            <a:r>
              <a:rPr lang="en-US" altLang="ko-KR" dirty="0"/>
              <a:t>()</a:t>
            </a:r>
            <a:r>
              <a:rPr lang="ko-KR" altLang="en-US" dirty="0"/>
              <a:t>후 해당 패킷을 </a:t>
            </a:r>
            <a:r>
              <a:rPr lang="en-US" altLang="ko-KR" dirty="0"/>
              <a:t>Server Class</a:t>
            </a:r>
            <a:r>
              <a:rPr lang="ko-KR" altLang="en-US" dirty="0"/>
              <a:t>로 보내서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Server::</a:t>
            </a:r>
            <a:r>
              <a:rPr lang="en-US" altLang="ko-KR" b="1" dirty="0" err="1">
                <a:solidFill>
                  <a:srgbClr val="FF0000"/>
                </a:solidFill>
              </a:rPr>
              <a:t>ProcessPacket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ko-KR" altLang="en-US" b="1" dirty="0">
                <a:solidFill>
                  <a:srgbClr val="FF0000"/>
                </a:solidFill>
              </a:rPr>
              <a:t>을 통해 처리</a:t>
            </a:r>
          </a:p>
        </p:txBody>
      </p:sp>
    </p:spTree>
    <p:extLst>
      <p:ext uri="{BB962C8B-B14F-4D97-AF65-F5344CB8AC3E}">
        <p14:creationId xmlns:p14="http://schemas.microsoft.com/office/powerpoint/2010/main" val="3569253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다중 문서 14">
            <a:extLst>
              <a:ext uri="{FF2B5EF4-FFF2-40B4-BE49-F238E27FC236}">
                <a16:creationId xmlns:a16="http://schemas.microsoft.com/office/drawing/2014/main" id="{27AE74F2-50C5-41AA-879F-833814660E23}"/>
              </a:ext>
            </a:extLst>
          </p:cNvPr>
          <p:cNvSpPr/>
          <p:nvPr/>
        </p:nvSpPr>
        <p:spPr>
          <a:xfrm>
            <a:off x="2566736" y="3376867"/>
            <a:ext cx="2101516" cy="129049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4860760" y="2005263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b="1" dirty="0" err="1"/>
                <a:t>RoomMG</a:t>
              </a:r>
              <a:endParaRPr lang="en-US" altLang="ko-KR" b="1" dirty="0"/>
            </a:p>
            <a:p>
              <a:r>
                <a:rPr lang="en-US" altLang="ko-KR" dirty="0"/>
                <a:t>  </a:t>
              </a:r>
              <a:r>
                <a:rPr lang="en-US" altLang="ko-KR" b="1" dirty="0"/>
                <a:t>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E89CEE-5780-4DAC-9E88-D9A187951265}"/>
              </a:ext>
            </a:extLst>
          </p:cNvPr>
          <p:cNvGrpSpPr/>
          <p:nvPr/>
        </p:nvGrpSpPr>
        <p:grpSpPr>
          <a:xfrm>
            <a:off x="2430382" y="3713749"/>
            <a:ext cx="3914274" cy="1267327"/>
            <a:chOff x="4267200" y="2021305"/>
            <a:chExt cx="3914274" cy="1267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AADE3F-48BD-4115-81E6-6B3232CB1B39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F94650-EFEF-4884-AEE8-91C4B8DE55E5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(Client)</a:t>
              </a:r>
            </a:p>
            <a:p>
              <a:r>
                <a:rPr lang="en-US" altLang="ko-KR" dirty="0"/>
                <a:t> Session*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FAA289-FADE-43B5-A5AC-A2912A242608}"/>
              </a:ext>
            </a:extLst>
          </p:cNvPr>
          <p:cNvSpPr txBox="1"/>
          <p:nvPr/>
        </p:nvSpPr>
        <p:spPr>
          <a:xfrm>
            <a:off x="6817895" y="2005263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/>
              <a:t>AsyncAccept</a:t>
            </a:r>
            <a:r>
              <a:rPr lang="en-US" altLang="ko-KR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Session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/>
              <a:t>AsyncRecv</a:t>
            </a:r>
            <a:r>
              <a:rPr lang="en-US" altLang="ko-KR" dirty="0"/>
              <a:t>()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Packet </a:t>
            </a:r>
            <a:r>
              <a:rPr lang="ko-KR" altLang="en-US" b="1" dirty="0"/>
              <a:t>종류에 따른 처리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5829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656D-E894-4F32-AB98-5290A6E0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개선방향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5A915-D150-4616-9CA9-761DD27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Packet</a:t>
            </a:r>
            <a:r>
              <a:rPr lang="ko-KR" altLang="en-US" dirty="0"/>
              <a:t>처리를 </a:t>
            </a:r>
            <a:r>
              <a:rPr lang="en-US" altLang="ko-KR" dirty="0"/>
              <a:t>Server Class</a:t>
            </a:r>
            <a:r>
              <a:rPr lang="ko-KR" altLang="en-US" dirty="0"/>
              <a:t>가 아닌 </a:t>
            </a:r>
            <a:r>
              <a:rPr lang="en-US" altLang="ko-KR" dirty="0"/>
              <a:t>Session</a:t>
            </a:r>
            <a:r>
              <a:rPr lang="ko-KR" altLang="en-US" dirty="0"/>
              <a:t>에서 처리</a:t>
            </a:r>
          </a:p>
        </p:txBody>
      </p:sp>
    </p:spTree>
    <p:extLst>
      <p:ext uri="{BB962C8B-B14F-4D97-AF65-F5344CB8AC3E}">
        <p14:creationId xmlns:p14="http://schemas.microsoft.com/office/powerpoint/2010/main" val="679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B049-35FF-4923-A4C5-895AFEF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줄다리기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A34F-6524-4E99-85EC-1F7A1080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636" y="1853754"/>
            <a:ext cx="5226059" cy="29025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줄다리기 게임  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줄을 당겨 상대가 선을 밟게 만드는 게임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캐릭터 선택</a:t>
            </a:r>
            <a:r>
              <a:rPr lang="en-US" altLang="ko-KR" dirty="0"/>
              <a:t>/ </a:t>
            </a:r>
            <a:r>
              <a:rPr lang="ko-KR" altLang="en-US" dirty="0"/>
              <a:t>멀티 플레이 지원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간단한 마우스 클릭 </a:t>
            </a:r>
            <a:r>
              <a:rPr lang="en-US" altLang="ko-KR" dirty="0"/>
              <a:t>(</a:t>
            </a:r>
            <a:r>
              <a:rPr lang="ko-KR" altLang="en-US" dirty="0"/>
              <a:t>모바일 </a:t>
            </a:r>
            <a:r>
              <a:rPr lang="en-US" altLang="ko-KR" dirty="0"/>
              <a:t>touch)</a:t>
            </a:r>
            <a:r>
              <a:rPr lang="ko-KR" altLang="en-US" dirty="0"/>
              <a:t>로 게임 진행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승자 </a:t>
            </a:r>
            <a:r>
              <a:rPr lang="en-US" altLang="ko-KR" dirty="0"/>
              <a:t>DB </a:t>
            </a:r>
            <a:r>
              <a:rPr lang="ko-KR" altLang="en-US" dirty="0"/>
              <a:t>기록 까지 구현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추후 변수와 아이템 </a:t>
            </a:r>
            <a:r>
              <a:rPr lang="en-US" altLang="ko-KR" dirty="0"/>
              <a:t>(</a:t>
            </a:r>
            <a:r>
              <a:rPr lang="ko-KR" altLang="en-US" dirty="0"/>
              <a:t>추가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D52792B-2454-4120-80F6-31446BEE7985}"/>
              </a:ext>
            </a:extLst>
          </p:cNvPr>
          <p:cNvSpPr txBox="1">
            <a:spLocks/>
          </p:cNvSpPr>
          <p:nvPr/>
        </p:nvSpPr>
        <p:spPr>
          <a:xfrm>
            <a:off x="1451578" y="185375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7A999-ABDE-441A-B181-BB282AD5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6" y="1853753"/>
            <a:ext cx="5605005" cy="34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3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656D-E894-4F32-AB98-5290A6E0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개선방향</a:t>
            </a:r>
            <a:br>
              <a:rPr lang="en-US" altLang="ko-KR" dirty="0"/>
            </a:br>
            <a:r>
              <a:rPr lang="en-US" altLang="ko-KR" dirty="0"/>
              <a:t>Packet</a:t>
            </a:r>
            <a:r>
              <a:rPr lang="ko-KR" altLang="en-US" dirty="0"/>
              <a:t>처리를 </a:t>
            </a:r>
            <a:r>
              <a:rPr lang="en-US" altLang="ko-KR" dirty="0"/>
              <a:t>Server Class</a:t>
            </a:r>
            <a:r>
              <a:rPr lang="ko-KR" altLang="en-US" dirty="0"/>
              <a:t>가 아닌 </a:t>
            </a:r>
            <a:r>
              <a:rPr lang="en-US" altLang="ko-KR" dirty="0"/>
              <a:t>Session</a:t>
            </a:r>
            <a:r>
              <a:rPr lang="ko-KR" altLang="en-US" dirty="0"/>
              <a:t>에서 처리</a:t>
            </a:r>
            <a:br>
              <a:rPr lang="ko-KR" altLang="en-US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5A915-D150-4616-9CA9-761DD272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기존 서버구조 </a:t>
            </a:r>
            <a:r>
              <a:rPr lang="en-US" altLang="ko-KR" dirty="0"/>
              <a:t>:  Session</a:t>
            </a:r>
            <a:r>
              <a:rPr lang="ko-KR" altLang="en-US" dirty="0"/>
              <a:t>에서 </a:t>
            </a:r>
            <a:r>
              <a:rPr lang="en-US" altLang="ko-KR" dirty="0"/>
              <a:t>JSON </a:t>
            </a:r>
            <a:r>
              <a:rPr lang="ko-KR" altLang="en-US" dirty="0"/>
              <a:t>역직렬화 </a:t>
            </a:r>
            <a:r>
              <a:rPr lang="en-US" altLang="ko-KR" dirty="0"/>
              <a:t>-&gt; Server </a:t>
            </a:r>
            <a:r>
              <a:rPr lang="en-US" altLang="ko-KR" dirty="0" err="1"/>
              <a:t>Classs</a:t>
            </a:r>
            <a:r>
              <a:rPr lang="ko-KR" altLang="en-US" dirty="0"/>
              <a:t>로 보냄 </a:t>
            </a:r>
            <a:r>
              <a:rPr lang="en-US" altLang="ko-KR" dirty="0"/>
              <a:t>-&gt;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 구조의 문제점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Session</a:t>
            </a:r>
            <a:r>
              <a:rPr lang="ko-KR" altLang="en-US" b="1" dirty="0"/>
              <a:t>들</a:t>
            </a:r>
            <a:r>
              <a:rPr lang="ko-KR" altLang="en-US" dirty="0"/>
              <a:t>이 </a:t>
            </a:r>
            <a:r>
              <a:rPr lang="en-US" altLang="ko-KR" dirty="0"/>
              <a:t>Server</a:t>
            </a:r>
            <a:r>
              <a:rPr lang="ko-KR" altLang="en-US" dirty="0"/>
              <a:t>로 패킷을 보내서 처리하므로 </a:t>
            </a:r>
            <a:r>
              <a:rPr lang="en-US" altLang="ko-KR" dirty="0" err="1"/>
              <a:t>ServerClass</a:t>
            </a:r>
            <a:r>
              <a:rPr lang="ko-KR" altLang="en-US" dirty="0"/>
              <a:t>에 패킷이 모인다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Lock</a:t>
            </a:r>
            <a:r>
              <a:rPr lang="ko-KR" altLang="en-US" dirty="0"/>
              <a:t>걸기가 애매함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Lock</a:t>
            </a:r>
            <a:r>
              <a:rPr lang="ko-KR" altLang="en-US" dirty="0"/>
              <a:t>으로 인해서 </a:t>
            </a:r>
            <a:r>
              <a:rPr lang="en-US" altLang="ko-KR" dirty="0" err="1"/>
              <a:t>RecvBuf</a:t>
            </a:r>
            <a:r>
              <a:rPr lang="ko-KR" altLang="en-US" dirty="0"/>
              <a:t>에 데이터가 쌓이면 운영체제가 데이터를 관리 하는 과정에서 데이터가 잘릴 수 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각종 중복 소스들의 함수화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5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3026841"/>
          </a:xfrm>
        </p:spPr>
        <p:txBody>
          <a:bodyPr>
            <a:normAutofit/>
          </a:bodyPr>
          <a:lstStyle/>
          <a:p>
            <a:r>
              <a:rPr lang="en-US" altLang="ko-KR" dirty="0"/>
              <a:t>Session</a:t>
            </a:r>
            <a:r>
              <a:rPr lang="ko-KR" altLang="en-US" dirty="0"/>
              <a:t>들이 </a:t>
            </a:r>
            <a:r>
              <a:rPr lang="en-US" altLang="ko-KR" dirty="0"/>
              <a:t>Server</a:t>
            </a:r>
            <a:r>
              <a:rPr lang="ko-KR" altLang="en-US" dirty="0"/>
              <a:t>로 패킷을 보내서 처리하므로 </a:t>
            </a:r>
            <a:r>
              <a:rPr lang="en-US" altLang="ko-KR" dirty="0" err="1"/>
              <a:t>ServerClass</a:t>
            </a:r>
            <a:r>
              <a:rPr lang="ko-KR" altLang="en-US" dirty="0"/>
              <a:t>에 패킷이 모인다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현재구조</a:t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5141491" y="1329316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79E5EE-E23A-47E4-9D48-C52952BAF08D}"/>
              </a:ext>
            </a:extLst>
          </p:cNvPr>
          <p:cNvGrpSpPr/>
          <p:nvPr/>
        </p:nvGrpSpPr>
        <p:grpSpPr>
          <a:xfrm>
            <a:off x="2430382" y="3376867"/>
            <a:ext cx="3914274" cy="1604209"/>
            <a:chOff x="2430382" y="3376867"/>
            <a:chExt cx="3914274" cy="1604209"/>
          </a:xfrm>
        </p:grpSpPr>
        <p:sp>
          <p:nvSpPr>
            <p:cNvPr id="15" name="순서도: 다중 문서 14">
              <a:extLst>
                <a:ext uri="{FF2B5EF4-FFF2-40B4-BE49-F238E27FC236}">
                  <a16:creationId xmlns:a16="http://schemas.microsoft.com/office/drawing/2014/main" id="{27AE74F2-50C5-41AA-879F-833814660E23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E89CEE-5780-4DAC-9E88-D9A187951265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2AADE3F-48BD-4115-81E6-6B3232CB1B39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94650-EFEF-4884-AEE8-91C4B8DE55E5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C6E67-F54B-49E0-BA18-823EE43953D9}"/>
              </a:ext>
            </a:extLst>
          </p:cNvPr>
          <p:cNvGrpSpPr/>
          <p:nvPr/>
        </p:nvGrpSpPr>
        <p:grpSpPr>
          <a:xfrm>
            <a:off x="4860758" y="3373309"/>
            <a:ext cx="3914274" cy="1604209"/>
            <a:chOff x="2430382" y="3376867"/>
            <a:chExt cx="3914274" cy="1604209"/>
          </a:xfrm>
        </p:grpSpPr>
        <p:sp>
          <p:nvSpPr>
            <p:cNvPr id="24" name="순서도: 다중 문서 23">
              <a:extLst>
                <a:ext uri="{FF2B5EF4-FFF2-40B4-BE49-F238E27FC236}">
                  <a16:creationId xmlns:a16="http://schemas.microsoft.com/office/drawing/2014/main" id="{3524C95C-7D3C-4435-A691-6E6AD6AAEAC1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68FBF89-78C7-425D-AE52-BAEB96F9D60E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C9A20C-BED9-42EC-8925-A9A5D9C21058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FCCD8E-9294-41AB-AE01-CAFC5564AE40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3B07A27-01A8-4095-9113-DF86B4B4EA1B}"/>
              </a:ext>
            </a:extLst>
          </p:cNvPr>
          <p:cNvGrpSpPr/>
          <p:nvPr/>
        </p:nvGrpSpPr>
        <p:grpSpPr>
          <a:xfrm>
            <a:off x="7291134" y="3369751"/>
            <a:ext cx="3914274" cy="1604209"/>
            <a:chOff x="2430382" y="3376867"/>
            <a:chExt cx="3914274" cy="1604209"/>
          </a:xfrm>
        </p:grpSpPr>
        <p:sp>
          <p:nvSpPr>
            <p:cNvPr id="29" name="순서도: 다중 문서 28">
              <a:extLst>
                <a:ext uri="{FF2B5EF4-FFF2-40B4-BE49-F238E27FC236}">
                  <a16:creationId xmlns:a16="http://schemas.microsoft.com/office/drawing/2014/main" id="{72FC8EBB-EB78-4366-92A8-0ED5DA8EB90F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72EA0E3-DC22-410A-AA05-4FF13F144F87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6481E16-9E46-4BC3-A693-A56291CEFCCF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828A49-69F7-4ABC-90C2-4270FE7DE6D2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A0F584-BF6E-43AF-9B06-B42EDCA021D2}"/>
              </a:ext>
            </a:extLst>
          </p:cNvPr>
          <p:cNvCxnSpPr/>
          <p:nvPr/>
        </p:nvCxnSpPr>
        <p:spPr>
          <a:xfrm flipV="1">
            <a:off x="3657600" y="1620253"/>
            <a:ext cx="1596186" cy="25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AE970F-C31E-41A0-8F7E-63F7943F33A2}"/>
              </a:ext>
            </a:extLst>
          </p:cNvPr>
          <p:cNvCxnSpPr>
            <a:cxnSpLocks/>
          </p:cNvCxnSpPr>
          <p:nvPr/>
        </p:nvCxnSpPr>
        <p:spPr>
          <a:xfrm flipV="1">
            <a:off x="6208295" y="1620253"/>
            <a:ext cx="0" cy="243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EA6115-09F7-4EB5-808C-AC65DF376C04}"/>
              </a:ext>
            </a:extLst>
          </p:cNvPr>
          <p:cNvCxnSpPr/>
          <p:nvPr/>
        </p:nvCxnSpPr>
        <p:spPr>
          <a:xfrm flipH="1" flipV="1">
            <a:off x="6689558" y="1620253"/>
            <a:ext cx="1860884" cy="25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9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ko-KR" dirty="0"/>
              <a:t>Lock</a:t>
            </a:r>
            <a:r>
              <a:rPr lang="ko-KR" altLang="en-US" dirty="0"/>
              <a:t>걸기가 애매함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5141491" y="1329316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79E5EE-E23A-47E4-9D48-C52952BAF08D}"/>
              </a:ext>
            </a:extLst>
          </p:cNvPr>
          <p:cNvGrpSpPr/>
          <p:nvPr/>
        </p:nvGrpSpPr>
        <p:grpSpPr>
          <a:xfrm>
            <a:off x="2430382" y="3376867"/>
            <a:ext cx="3914274" cy="1604209"/>
            <a:chOff x="2430382" y="3376867"/>
            <a:chExt cx="3914274" cy="1604209"/>
          </a:xfrm>
        </p:grpSpPr>
        <p:sp>
          <p:nvSpPr>
            <p:cNvPr id="15" name="순서도: 다중 문서 14">
              <a:extLst>
                <a:ext uri="{FF2B5EF4-FFF2-40B4-BE49-F238E27FC236}">
                  <a16:creationId xmlns:a16="http://schemas.microsoft.com/office/drawing/2014/main" id="{27AE74F2-50C5-41AA-879F-833814660E23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E89CEE-5780-4DAC-9E88-D9A187951265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2AADE3F-48BD-4115-81E6-6B3232CB1B39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94650-EFEF-4884-AEE8-91C4B8DE55E5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C6E67-F54B-49E0-BA18-823EE43953D9}"/>
              </a:ext>
            </a:extLst>
          </p:cNvPr>
          <p:cNvGrpSpPr/>
          <p:nvPr/>
        </p:nvGrpSpPr>
        <p:grpSpPr>
          <a:xfrm>
            <a:off x="4860758" y="3373309"/>
            <a:ext cx="3914274" cy="1604209"/>
            <a:chOff x="2430382" y="3376867"/>
            <a:chExt cx="3914274" cy="1604209"/>
          </a:xfrm>
        </p:grpSpPr>
        <p:sp>
          <p:nvSpPr>
            <p:cNvPr id="24" name="순서도: 다중 문서 23">
              <a:extLst>
                <a:ext uri="{FF2B5EF4-FFF2-40B4-BE49-F238E27FC236}">
                  <a16:creationId xmlns:a16="http://schemas.microsoft.com/office/drawing/2014/main" id="{3524C95C-7D3C-4435-A691-6E6AD6AAEAC1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68FBF89-78C7-425D-AE52-BAEB96F9D60E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C9A20C-BED9-42EC-8925-A9A5D9C21058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FCCD8E-9294-41AB-AE01-CAFC5564AE40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3B07A27-01A8-4095-9113-DF86B4B4EA1B}"/>
              </a:ext>
            </a:extLst>
          </p:cNvPr>
          <p:cNvGrpSpPr/>
          <p:nvPr/>
        </p:nvGrpSpPr>
        <p:grpSpPr>
          <a:xfrm>
            <a:off x="7291134" y="3369751"/>
            <a:ext cx="3914274" cy="1604209"/>
            <a:chOff x="2430382" y="3376867"/>
            <a:chExt cx="3914274" cy="1604209"/>
          </a:xfrm>
        </p:grpSpPr>
        <p:sp>
          <p:nvSpPr>
            <p:cNvPr id="29" name="순서도: 다중 문서 28">
              <a:extLst>
                <a:ext uri="{FF2B5EF4-FFF2-40B4-BE49-F238E27FC236}">
                  <a16:creationId xmlns:a16="http://schemas.microsoft.com/office/drawing/2014/main" id="{72FC8EBB-EB78-4366-92A8-0ED5DA8EB90F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72EA0E3-DC22-410A-AA05-4FF13F144F87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6481E16-9E46-4BC3-A693-A56291CEFCCF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828A49-69F7-4ABC-90C2-4270FE7DE6D2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A0F584-BF6E-43AF-9B06-B42EDCA021D2}"/>
              </a:ext>
            </a:extLst>
          </p:cNvPr>
          <p:cNvCxnSpPr/>
          <p:nvPr/>
        </p:nvCxnSpPr>
        <p:spPr>
          <a:xfrm flipV="1">
            <a:off x="3657600" y="1620253"/>
            <a:ext cx="1596186" cy="25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AE970F-C31E-41A0-8F7E-63F7943F33A2}"/>
              </a:ext>
            </a:extLst>
          </p:cNvPr>
          <p:cNvCxnSpPr>
            <a:cxnSpLocks/>
          </p:cNvCxnSpPr>
          <p:nvPr/>
        </p:nvCxnSpPr>
        <p:spPr>
          <a:xfrm flipV="1">
            <a:off x="6208295" y="1620253"/>
            <a:ext cx="0" cy="243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EA6115-09F7-4EB5-808C-AC65DF376C04}"/>
              </a:ext>
            </a:extLst>
          </p:cNvPr>
          <p:cNvCxnSpPr/>
          <p:nvPr/>
        </p:nvCxnSpPr>
        <p:spPr>
          <a:xfrm flipH="1" flipV="1">
            <a:off x="6689558" y="1620253"/>
            <a:ext cx="1860884" cy="25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115B4-FE9A-43D7-B9C2-9DF721E250C7}"/>
              </a:ext>
            </a:extLst>
          </p:cNvPr>
          <p:cNvSpPr txBox="1"/>
          <p:nvPr/>
        </p:nvSpPr>
        <p:spPr>
          <a:xfrm>
            <a:off x="4138859" y="2455895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Lock!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B3FF1-C279-4645-A35F-722009B1EB51}"/>
              </a:ext>
            </a:extLst>
          </p:cNvPr>
          <p:cNvSpPr txBox="1"/>
          <p:nvPr/>
        </p:nvSpPr>
        <p:spPr>
          <a:xfrm>
            <a:off x="5795209" y="2627713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UnLock</a:t>
            </a:r>
            <a:r>
              <a:rPr lang="ko-KR" altLang="en-US" b="1" dirty="0"/>
              <a:t>대기중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34802-4100-47ED-BAD9-6F01E17786DD}"/>
              </a:ext>
            </a:extLst>
          </p:cNvPr>
          <p:cNvSpPr txBox="1"/>
          <p:nvPr/>
        </p:nvSpPr>
        <p:spPr>
          <a:xfrm>
            <a:off x="7291134" y="2891135"/>
            <a:ext cx="20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UnLock</a:t>
            </a:r>
            <a:r>
              <a:rPr lang="ko-KR" altLang="en-US" b="1" dirty="0"/>
              <a:t>대기중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5025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2882445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해결방안</a:t>
            </a:r>
            <a:br>
              <a:rPr lang="en-US" altLang="ko-KR" dirty="0"/>
            </a:br>
            <a:r>
              <a:rPr lang="en-US" altLang="ko-KR" dirty="0"/>
              <a:t>session</a:t>
            </a:r>
            <a:r>
              <a:rPr lang="ko-KR" altLang="en-US" dirty="0"/>
              <a:t>마다 패킷을 처리하므로</a:t>
            </a:r>
            <a:r>
              <a:rPr lang="en-US" altLang="ko-KR" dirty="0"/>
              <a:t> LOCK</a:t>
            </a:r>
            <a:r>
              <a:rPr lang="ko-KR" altLang="en-US" dirty="0"/>
              <a:t>제어가 수월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5141491" y="1329316"/>
            <a:ext cx="3914274" cy="1477328"/>
            <a:chOff x="4267200" y="2021305"/>
            <a:chExt cx="3914274" cy="147732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79495" y="2021305"/>
              <a:ext cx="380197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Server Class</a:t>
              </a:r>
            </a:p>
            <a:p>
              <a:r>
                <a:rPr lang="en-US" altLang="ko-KR" dirty="0"/>
                <a:t>  </a:t>
              </a:r>
              <a:r>
                <a:rPr lang="en-US" altLang="ko-KR" dirty="0" err="1"/>
                <a:t>RoomMG</a:t>
              </a:r>
              <a:endParaRPr lang="en-US" altLang="ko-KR" dirty="0"/>
            </a:p>
            <a:p>
              <a:r>
                <a:rPr lang="en-US" altLang="ko-KR" dirty="0"/>
                <a:t>  DB</a:t>
              </a:r>
            </a:p>
            <a:p>
              <a:r>
                <a:rPr lang="ko-KR" altLang="en-US" dirty="0"/>
                <a:t>  </a:t>
              </a:r>
              <a:r>
                <a:rPr lang="en-US" altLang="ko-KR" dirty="0"/>
                <a:t>Session</a:t>
              </a:r>
            </a:p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79E5EE-E23A-47E4-9D48-C52952BAF08D}"/>
              </a:ext>
            </a:extLst>
          </p:cNvPr>
          <p:cNvGrpSpPr/>
          <p:nvPr/>
        </p:nvGrpSpPr>
        <p:grpSpPr>
          <a:xfrm>
            <a:off x="2302045" y="2713948"/>
            <a:ext cx="3914274" cy="1604209"/>
            <a:chOff x="2430382" y="3376867"/>
            <a:chExt cx="3914274" cy="1604209"/>
          </a:xfrm>
        </p:grpSpPr>
        <p:sp>
          <p:nvSpPr>
            <p:cNvPr id="15" name="순서도: 다중 문서 14">
              <a:extLst>
                <a:ext uri="{FF2B5EF4-FFF2-40B4-BE49-F238E27FC236}">
                  <a16:creationId xmlns:a16="http://schemas.microsoft.com/office/drawing/2014/main" id="{27AE74F2-50C5-41AA-879F-833814660E23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0E89CEE-5780-4DAC-9E88-D9A187951265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2AADE3F-48BD-4115-81E6-6B3232CB1B39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F94650-EFEF-4884-AEE8-91C4B8DE55E5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C6E67-F54B-49E0-BA18-823EE43953D9}"/>
              </a:ext>
            </a:extLst>
          </p:cNvPr>
          <p:cNvGrpSpPr/>
          <p:nvPr/>
        </p:nvGrpSpPr>
        <p:grpSpPr>
          <a:xfrm>
            <a:off x="4864767" y="2713948"/>
            <a:ext cx="3914274" cy="1604209"/>
            <a:chOff x="2430382" y="3376867"/>
            <a:chExt cx="3914274" cy="1604209"/>
          </a:xfrm>
        </p:grpSpPr>
        <p:sp>
          <p:nvSpPr>
            <p:cNvPr id="24" name="순서도: 다중 문서 23">
              <a:extLst>
                <a:ext uri="{FF2B5EF4-FFF2-40B4-BE49-F238E27FC236}">
                  <a16:creationId xmlns:a16="http://schemas.microsoft.com/office/drawing/2014/main" id="{3524C95C-7D3C-4435-A691-6E6AD6AAEAC1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68FBF89-78C7-425D-AE52-BAEB96F9D60E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9C9A20C-BED9-42EC-8925-A9A5D9C21058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FCCD8E-9294-41AB-AE01-CAFC5564AE40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3B07A27-01A8-4095-9113-DF86B4B4EA1B}"/>
              </a:ext>
            </a:extLst>
          </p:cNvPr>
          <p:cNvGrpSpPr/>
          <p:nvPr/>
        </p:nvGrpSpPr>
        <p:grpSpPr>
          <a:xfrm>
            <a:off x="7423473" y="2713948"/>
            <a:ext cx="3914274" cy="1604209"/>
            <a:chOff x="2430382" y="3376867"/>
            <a:chExt cx="3914274" cy="1604209"/>
          </a:xfrm>
        </p:grpSpPr>
        <p:sp>
          <p:nvSpPr>
            <p:cNvPr id="29" name="순서도: 다중 문서 28">
              <a:extLst>
                <a:ext uri="{FF2B5EF4-FFF2-40B4-BE49-F238E27FC236}">
                  <a16:creationId xmlns:a16="http://schemas.microsoft.com/office/drawing/2014/main" id="{72FC8EBB-EB78-4366-92A8-0ED5DA8EB90F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72EA0E3-DC22-410A-AA05-4FF13F144F87}"/>
                </a:ext>
              </a:extLst>
            </p:cNvPr>
            <p:cNvGrpSpPr/>
            <p:nvPr/>
          </p:nvGrpSpPr>
          <p:grpSpPr>
            <a:xfrm>
              <a:off x="2430382" y="3713749"/>
              <a:ext cx="3914274" cy="1267327"/>
              <a:chOff x="4267200" y="2021305"/>
              <a:chExt cx="3914274" cy="1267327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6481E16-9E46-4BC3-A693-A56291CEFCCF}"/>
                  </a:ext>
                </a:extLst>
              </p:cNvPr>
              <p:cNvSpPr/>
              <p:nvPr/>
            </p:nvSpPr>
            <p:spPr>
              <a:xfrm>
                <a:off x="4267200" y="2021305"/>
                <a:ext cx="1828800" cy="12673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828A49-69F7-4ABC-90C2-4270FE7DE6D2}"/>
                  </a:ext>
                </a:extLst>
              </p:cNvPr>
              <p:cNvSpPr txBox="1"/>
              <p:nvPr/>
            </p:nvSpPr>
            <p:spPr>
              <a:xfrm>
                <a:off x="4379495" y="2021305"/>
                <a:ext cx="38019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(Client)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b="1" dirty="0"/>
                  <a:t>Session*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D6E116-9898-42FC-82FE-9B31A1464998}"/>
              </a:ext>
            </a:extLst>
          </p:cNvPr>
          <p:cNvGrpSpPr/>
          <p:nvPr/>
        </p:nvGrpSpPr>
        <p:grpSpPr>
          <a:xfrm>
            <a:off x="1796722" y="3684493"/>
            <a:ext cx="2839446" cy="1609766"/>
            <a:chOff x="1796722" y="3684493"/>
            <a:chExt cx="2839446" cy="16097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C9A85-83D2-48FF-9200-9FCB6E0D3E86}"/>
                </a:ext>
              </a:extLst>
            </p:cNvPr>
            <p:cNvSpPr txBox="1"/>
            <p:nvPr/>
          </p:nvSpPr>
          <p:spPr>
            <a:xfrm>
              <a:off x="1796722" y="4924927"/>
              <a:ext cx="2839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Session::</a:t>
              </a:r>
              <a:r>
                <a:rPr lang="en-US" altLang="ko-KR" b="1" dirty="0" err="1"/>
                <a:t>ProcessPacket</a:t>
              </a:r>
              <a:r>
                <a:rPr lang="en-US" altLang="ko-KR" b="1" dirty="0"/>
                <a:t>()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729D00D-C8A4-48DF-B82C-EE0F0334F149}"/>
                </a:ext>
              </a:extLst>
            </p:cNvPr>
            <p:cNvCxnSpPr/>
            <p:nvPr/>
          </p:nvCxnSpPr>
          <p:spPr>
            <a:xfrm>
              <a:off x="2566737" y="3684493"/>
              <a:ext cx="0" cy="1240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914624C-EE82-4732-A938-5C0E405218EF}"/>
                </a:ext>
              </a:extLst>
            </p:cNvPr>
            <p:cNvCxnSpPr/>
            <p:nvPr/>
          </p:nvCxnSpPr>
          <p:spPr>
            <a:xfrm flipV="1">
              <a:off x="3721768" y="3684493"/>
              <a:ext cx="0" cy="112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3FC46D3-CEBC-44F1-A216-9A879F66F74A}"/>
              </a:ext>
            </a:extLst>
          </p:cNvPr>
          <p:cNvGrpSpPr/>
          <p:nvPr/>
        </p:nvGrpSpPr>
        <p:grpSpPr>
          <a:xfrm>
            <a:off x="4451675" y="4124582"/>
            <a:ext cx="2839446" cy="1609766"/>
            <a:chOff x="1796722" y="3684493"/>
            <a:chExt cx="2839446" cy="16097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4DC071-C77A-447B-9D94-8DE37BC5A370}"/>
                </a:ext>
              </a:extLst>
            </p:cNvPr>
            <p:cNvSpPr txBox="1"/>
            <p:nvPr/>
          </p:nvSpPr>
          <p:spPr>
            <a:xfrm>
              <a:off x="1796722" y="4924927"/>
              <a:ext cx="2839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Session::</a:t>
              </a:r>
              <a:r>
                <a:rPr lang="en-US" altLang="ko-KR" b="1" dirty="0" err="1"/>
                <a:t>ProcessPacket</a:t>
              </a:r>
              <a:r>
                <a:rPr lang="en-US" altLang="ko-KR" b="1" dirty="0"/>
                <a:t>()</a:t>
              </a:r>
              <a:endParaRPr lang="ko-KR" altLang="en-US" b="1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B702A78-4903-462B-B88D-472B7488E16C}"/>
                </a:ext>
              </a:extLst>
            </p:cNvPr>
            <p:cNvCxnSpPr/>
            <p:nvPr/>
          </p:nvCxnSpPr>
          <p:spPr>
            <a:xfrm>
              <a:off x="2566737" y="3684493"/>
              <a:ext cx="0" cy="1240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583AD8B-6E47-4065-B721-4648FD9F2FA3}"/>
                </a:ext>
              </a:extLst>
            </p:cNvPr>
            <p:cNvCxnSpPr/>
            <p:nvPr/>
          </p:nvCxnSpPr>
          <p:spPr>
            <a:xfrm flipV="1">
              <a:off x="3721768" y="3684493"/>
              <a:ext cx="0" cy="112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929DB85-9785-44C7-BD6E-AAA6413E2CF9}"/>
              </a:ext>
            </a:extLst>
          </p:cNvPr>
          <p:cNvGrpSpPr/>
          <p:nvPr/>
        </p:nvGrpSpPr>
        <p:grpSpPr>
          <a:xfrm>
            <a:off x="7062519" y="3709710"/>
            <a:ext cx="2839446" cy="1609766"/>
            <a:chOff x="1796722" y="3684493"/>
            <a:chExt cx="2839446" cy="16097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0F5FFC-1FA8-46C2-97A7-A3D0C063A4EF}"/>
                </a:ext>
              </a:extLst>
            </p:cNvPr>
            <p:cNvSpPr txBox="1"/>
            <p:nvPr/>
          </p:nvSpPr>
          <p:spPr>
            <a:xfrm>
              <a:off x="1796722" y="4924927"/>
              <a:ext cx="2839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Session::</a:t>
              </a:r>
              <a:r>
                <a:rPr lang="en-US" altLang="ko-KR" b="1" dirty="0" err="1"/>
                <a:t>ProcessPacket</a:t>
              </a:r>
              <a:r>
                <a:rPr lang="en-US" altLang="ko-KR" b="1" dirty="0"/>
                <a:t>()</a:t>
              </a:r>
              <a:endParaRPr lang="ko-KR" altLang="en-US" b="1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8F65296-304B-4377-9CBC-6FD22837854E}"/>
                </a:ext>
              </a:extLst>
            </p:cNvPr>
            <p:cNvCxnSpPr/>
            <p:nvPr/>
          </p:nvCxnSpPr>
          <p:spPr>
            <a:xfrm>
              <a:off x="2566737" y="3684493"/>
              <a:ext cx="0" cy="1240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9CF83E9-FB8B-4617-8FF8-BA1F79FD6297}"/>
                </a:ext>
              </a:extLst>
            </p:cNvPr>
            <p:cNvCxnSpPr/>
            <p:nvPr/>
          </p:nvCxnSpPr>
          <p:spPr>
            <a:xfrm flipV="1">
              <a:off x="3721768" y="3684493"/>
              <a:ext cx="0" cy="1128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584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954C-A210-4F35-B980-91A9C935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개선방향 </a:t>
            </a:r>
            <a:r>
              <a:rPr lang="en-US" altLang="ko-KR" dirty="0"/>
              <a:t>– </a:t>
            </a:r>
            <a:r>
              <a:rPr lang="ko-KR" altLang="en-US" dirty="0"/>
              <a:t>클라우드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78847-5E88-401D-9E66-5B4AB2EA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클라우드 컴퓨팅에서 가상머신으로 서버를 돌릴 수 있다</a:t>
            </a:r>
            <a:endParaRPr lang="en-US" altLang="ko-KR" dirty="0"/>
          </a:p>
          <a:p>
            <a:pPr lvl="1"/>
            <a:r>
              <a:rPr lang="ko-KR" altLang="en-US" dirty="0"/>
              <a:t>외부아이피 접속해결</a:t>
            </a:r>
          </a:p>
        </p:txBody>
      </p:sp>
    </p:spTree>
    <p:extLst>
      <p:ext uri="{BB962C8B-B14F-4D97-AF65-F5344CB8AC3E}">
        <p14:creationId xmlns:p14="http://schemas.microsoft.com/office/powerpoint/2010/main" val="2528365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B049-35FF-4923-A4C5-895AFEF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월은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A34F-6524-4E99-85EC-1F7A1080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r>
              <a:rPr lang="ko-KR" altLang="en-US" sz="3600" b="1" dirty="0"/>
              <a:t>서버구조를 변경하고 다듬는 것이 가장 큰 목표</a:t>
            </a:r>
            <a:endParaRPr lang="en-US" altLang="ko-KR" sz="3600" b="1" dirty="0"/>
          </a:p>
          <a:p>
            <a:pPr marL="457200" lvl="1" indent="0" algn="ctr">
              <a:buNone/>
            </a:pPr>
            <a:r>
              <a:rPr lang="ko-KR" altLang="en-US" sz="3600" b="1" dirty="0"/>
              <a:t>안정성 위주로 작업</a:t>
            </a:r>
            <a:endParaRPr lang="en-US" altLang="ko-KR" sz="3600" b="1" dirty="0"/>
          </a:p>
          <a:p>
            <a:pPr marL="457200" lvl="1" indent="0" algn="ctr">
              <a:buNone/>
            </a:pPr>
            <a:endParaRPr lang="en-US" altLang="ko-KR" dirty="0"/>
          </a:p>
          <a:p>
            <a:pPr marL="457200" lvl="1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B049-35FF-4923-A4C5-895AFEF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농구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A34F-6524-4E99-85EC-1F7A1080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636" y="1853754"/>
            <a:ext cx="5226059" cy="29025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농구 게임  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제한 시간 안에 공을 더 많이 넣는 게임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캐릭터 선택</a:t>
            </a:r>
            <a:r>
              <a:rPr lang="en-US" altLang="ko-KR" dirty="0"/>
              <a:t>/ </a:t>
            </a:r>
            <a:r>
              <a:rPr lang="ko-KR" altLang="en-US" dirty="0"/>
              <a:t>멀티 플레이 지원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간단한 조작 </a:t>
            </a:r>
            <a:r>
              <a:rPr lang="en-US" altLang="ko-KR" dirty="0"/>
              <a:t>(</a:t>
            </a:r>
            <a:r>
              <a:rPr lang="ko-KR" altLang="en-US" dirty="0"/>
              <a:t>드래그 앤 드랍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물리 동기화 이슈 방지를 위해 멀티는 다수의 골대 사용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추후 변수와 아이템 </a:t>
            </a:r>
            <a:r>
              <a:rPr lang="en-US" altLang="ko-KR" dirty="0"/>
              <a:t>(</a:t>
            </a:r>
            <a:r>
              <a:rPr lang="ko-KR" altLang="en-US" dirty="0"/>
              <a:t>추가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D52792B-2454-4120-80F6-31446BEE7985}"/>
              </a:ext>
            </a:extLst>
          </p:cNvPr>
          <p:cNvSpPr txBox="1">
            <a:spLocks/>
          </p:cNvSpPr>
          <p:nvPr/>
        </p:nvSpPr>
        <p:spPr>
          <a:xfrm>
            <a:off x="1451578" y="185375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76ED71-A7A8-4475-B57C-F6C504B4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6" y="1853754"/>
            <a:ext cx="3164667" cy="31504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5CB64A-DE65-4A3A-A7F6-2ADD6B63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43" y="1853754"/>
            <a:ext cx="2563705" cy="315049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CB8701-A6E5-46A6-96E3-BD16C51C4A1C}"/>
              </a:ext>
            </a:extLst>
          </p:cNvPr>
          <p:cNvSpPr txBox="1">
            <a:spLocks/>
          </p:cNvSpPr>
          <p:nvPr/>
        </p:nvSpPr>
        <p:spPr>
          <a:xfrm>
            <a:off x="2242671" y="5118109"/>
            <a:ext cx="4745357" cy="935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ko-KR" altLang="en-US" dirty="0"/>
              <a:t>싱글                                    멀티</a:t>
            </a:r>
          </a:p>
        </p:txBody>
      </p:sp>
    </p:spTree>
    <p:extLst>
      <p:ext uri="{BB962C8B-B14F-4D97-AF65-F5344CB8AC3E}">
        <p14:creationId xmlns:p14="http://schemas.microsoft.com/office/powerpoint/2010/main" val="31861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8609A-526B-46CB-9908-8B11434F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농장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67001-61CD-49EE-8061-B59866474190}"/>
              </a:ext>
            </a:extLst>
          </p:cNvPr>
          <p:cNvSpPr txBox="1"/>
          <p:nvPr/>
        </p:nvSpPr>
        <p:spPr>
          <a:xfrm>
            <a:off x="1614614" y="410035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미니 게임</a:t>
            </a:r>
            <a:r>
              <a:rPr lang="en-US" altLang="ko-KR" dirty="0"/>
              <a:t>]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골드 재화 습득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14097-8535-42EE-8AEB-7383AC4F4AA6}"/>
              </a:ext>
            </a:extLst>
          </p:cNvPr>
          <p:cNvSpPr txBox="1"/>
          <p:nvPr/>
        </p:nvSpPr>
        <p:spPr>
          <a:xfrm>
            <a:off x="4585808" y="4027451"/>
            <a:ext cx="3325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나만의 농장</a:t>
            </a:r>
            <a:r>
              <a:rPr lang="en-US" altLang="ko-KR" dirty="0"/>
              <a:t>]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골드 재화 사용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토지 구입</a:t>
            </a:r>
            <a:r>
              <a:rPr lang="en-US" altLang="ko-KR" dirty="0"/>
              <a:t>(</a:t>
            </a:r>
            <a:r>
              <a:rPr lang="ko-KR" altLang="en-US" dirty="0"/>
              <a:t>황폐한 </a:t>
            </a:r>
            <a:r>
              <a:rPr lang="en-US" altLang="ko-KR" dirty="0"/>
              <a:t>-&gt; </a:t>
            </a:r>
            <a:r>
              <a:rPr lang="ko-KR" altLang="en-US" dirty="0"/>
              <a:t>비옥한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농작물 생산</a:t>
            </a:r>
            <a:r>
              <a:rPr lang="en-US" altLang="ko-KR" dirty="0"/>
              <a:t>(</a:t>
            </a:r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/>
              <a:t>감자 등등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꾸미기</a:t>
            </a:r>
            <a:r>
              <a:rPr lang="en-US" altLang="ko-KR" dirty="0"/>
              <a:t>(</a:t>
            </a:r>
            <a:r>
              <a:rPr lang="ko-KR" altLang="en-US" dirty="0"/>
              <a:t>돌</a:t>
            </a:r>
            <a:r>
              <a:rPr lang="en-US" altLang="ko-KR" dirty="0"/>
              <a:t>, </a:t>
            </a:r>
            <a:r>
              <a:rPr lang="ko-KR" altLang="en-US" dirty="0"/>
              <a:t>연못 등등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A5039-9F7F-43B4-AD79-E9CDDFC0BDDA}"/>
              </a:ext>
            </a:extLst>
          </p:cNvPr>
          <p:cNvSpPr txBox="1"/>
          <p:nvPr/>
        </p:nvSpPr>
        <p:spPr>
          <a:xfrm>
            <a:off x="8957819" y="2875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7FEAC-735C-4184-A6F1-770DD081CEEF}"/>
              </a:ext>
            </a:extLst>
          </p:cNvPr>
          <p:cNvSpPr txBox="1"/>
          <p:nvPr/>
        </p:nvSpPr>
        <p:spPr>
          <a:xfrm>
            <a:off x="8474250" y="4027451"/>
            <a:ext cx="2223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미니 게임</a:t>
            </a:r>
            <a:r>
              <a:rPr lang="en-US" altLang="ko-KR" dirty="0"/>
              <a:t>]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수확 농작물 사용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캐릭터 스킬 레벨 업</a:t>
            </a:r>
            <a:endParaRPr lang="en-US" altLang="ko-KR" dirty="0"/>
          </a:p>
        </p:txBody>
      </p:sp>
      <p:pic>
        <p:nvPicPr>
          <p:cNvPr id="10" name="그림 9" descr="실내, 컴퓨터, 테이블, 노트북이(가) 표시된 사진&#10;&#10;자동 생성된 설명">
            <a:extLst>
              <a:ext uri="{FF2B5EF4-FFF2-40B4-BE49-F238E27FC236}">
                <a16:creationId xmlns:a16="http://schemas.microsoft.com/office/drawing/2014/main" id="{6B8AD09D-4DD8-4543-96D9-70926EA54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08" y="2264668"/>
            <a:ext cx="2576667" cy="1590000"/>
          </a:xfrm>
          <a:prstGeom prst="rect">
            <a:avLst/>
          </a:prstGeom>
        </p:spPr>
      </p:pic>
      <p:pic>
        <p:nvPicPr>
          <p:cNvPr id="12" name="그림 11" descr="컴퓨터, 방, 테이블이(가) 표시된 사진&#10;&#10;자동 생성된 설명">
            <a:extLst>
              <a:ext uri="{FF2B5EF4-FFF2-40B4-BE49-F238E27FC236}">
                <a16:creationId xmlns:a16="http://schemas.microsoft.com/office/drawing/2014/main" id="{07B52C78-2D36-47BC-A042-964475B98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51" y="2264668"/>
            <a:ext cx="2570000" cy="1590000"/>
          </a:xfrm>
          <a:prstGeom prst="rect">
            <a:avLst/>
          </a:prstGeom>
        </p:spPr>
      </p:pic>
      <p:pic>
        <p:nvPicPr>
          <p:cNvPr id="14" name="그림 13" descr="회로, 표지판, 컴퓨터, 그룹이(가) 표시된 사진&#10;&#10;자동 생성된 설명">
            <a:extLst>
              <a:ext uri="{FF2B5EF4-FFF2-40B4-BE49-F238E27FC236}">
                <a16:creationId xmlns:a16="http://schemas.microsoft.com/office/drawing/2014/main" id="{2D0A5C8A-CF0F-4DAB-A448-2D7B8292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63" y="2278001"/>
            <a:ext cx="2570000" cy="15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2B049-35FF-4923-A4C5-895AFEF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A34F-6524-4E99-85EC-1F7A1080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3" y="2099072"/>
            <a:ext cx="2218449" cy="2902591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코어 게임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줄다리기 게임</a:t>
            </a:r>
            <a:r>
              <a:rPr lang="en-US" altLang="ko-KR" dirty="0"/>
              <a:t>- </a:t>
            </a:r>
            <a:r>
              <a:rPr lang="ko-KR" altLang="en-US" dirty="0"/>
              <a:t>공던지기 게임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D52792B-2454-4120-80F6-31446BEE7985}"/>
              </a:ext>
            </a:extLst>
          </p:cNvPr>
          <p:cNvSpPr txBox="1">
            <a:spLocks/>
          </p:cNvSpPr>
          <p:nvPr/>
        </p:nvSpPr>
        <p:spPr>
          <a:xfrm>
            <a:off x="1451578" y="185375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834889B-A85C-4D42-96F3-AC67176B9D6E}"/>
              </a:ext>
            </a:extLst>
          </p:cNvPr>
          <p:cNvSpPr txBox="1">
            <a:spLocks/>
          </p:cNvSpPr>
          <p:nvPr/>
        </p:nvSpPr>
        <p:spPr>
          <a:xfrm>
            <a:off x="3271704" y="2099071"/>
            <a:ext cx="2783841" cy="1704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[</a:t>
            </a:r>
            <a:r>
              <a:rPr lang="en-US" altLang="ko-KR" dirty="0" err="1"/>
              <a:t>NetworkManager</a:t>
            </a:r>
            <a:r>
              <a:rPr lang="ko-KR" altLang="en-US" dirty="0"/>
              <a:t>   </a:t>
            </a:r>
            <a:r>
              <a:rPr lang="en-US" altLang="ko-KR" dirty="0"/>
              <a:t>]</a:t>
            </a:r>
          </a:p>
          <a:p>
            <a:pPr marL="457200" lvl="1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클라이언트 비동기 </a:t>
            </a:r>
            <a:br>
              <a:rPr lang="en-US" altLang="ko-KR" sz="1600" dirty="0"/>
            </a:br>
            <a:r>
              <a:rPr lang="ko-KR" altLang="en-US" sz="1600" dirty="0"/>
              <a:t>패킷 처리        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PacketQueue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4970741-C43A-4E99-B131-5486D679F7F5}"/>
              </a:ext>
            </a:extLst>
          </p:cNvPr>
          <p:cNvSpPr txBox="1">
            <a:spLocks/>
          </p:cNvSpPr>
          <p:nvPr/>
        </p:nvSpPr>
        <p:spPr>
          <a:xfrm>
            <a:off x="5771626" y="2100894"/>
            <a:ext cx="2357308" cy="2902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[</a:t>
            </a:r>
            <a:r>
              <a:rPr lang="en-US" altLang="ko-KR" dirty="0" err="1"/>
              <a:t>ObjectPool</a:t>
            </a:r>
            <a:r>
              <a:rPr lang="en-US" altLang="ko-KR" dirty="0"/>
              <a:t>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 오브젝트 풀을 이용한 객체관리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1B4FA07-F193-43B3-BB5D-176C9EB16B75}"/>
              </a:ext>
            </a:extLst>
          </p:cNvPr>
          <p:cNvSpPr txBox="1">
            <a:spLocks/>
          </p:cNvSpPr>
          <p:nvPr/>
        </p:nvSpPr>
        <p:spPr>
          <a:xfrm>
            <a:off x="8004496" y="2099072"/>
            <a:ext cx="2357308" cy="2902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[Effect]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TapEffect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RunEffect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DED4D94-21BD-4D1E-A49E-968E24FE9135}"/>
              </a:ext>
            </a:extLst>
          </p:cNvPr>
          <p:cNvSpPr txBox="1">
            <a:spLocks/>
          </p:cNvSpPr>
          <p:nvPr/>
        </p:nvSpPr>
        <p:spPr>
          <a:xfrm>
            <a:off x="9693482" y="2099071"/>
            <a:ext cx="2357308" cy="2902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[Server ]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- </a:t>
            </a:r>
            <a:r>
              <a:rPr lang="ko-KR" altLang="en-US" dirty="0"/>
              <a:t>동기화 처리</a:t>
            </a: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dirty="0"/>
              <a:t>(Client </a:t>
            </a:r>
            <a:r>
              <a:rPr lang="ko-KR" altLang="en-US" dirty="0"/>
              <a:t>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13224-4092-4CDE-B6E3-CA5BEDD0713F}"/>
              </a:ext>
            </a:extLst>
          </p:cNvPr>
          <p:cNvSpPr txBox="1"/>
          <p:nvPr/>
        </p:nvSpPr>
        <p:spPr>
          <a:xfrm>
            <a:off x="1364078" y="3969002"/>
            <a:ext cx="1311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메인 </a:t>
            </a:r>
            <a:r>
              <a:rPr lang="en-US" altLang="ko-KR" dirty="0"/>
              <a:t>UI]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추가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69D14-E03C-4438-95EE-8C4BE6D948DF}"/>
              </a:ext>
            </a:extLst>
          </p:cNvPr>
          <p:cNvSpPr txBox="1"/>
          <p:nvPr/>
        </p:nvSpPr>
        <p:spPr>
          <a:xfrm>
            <a:off x="3781010" y="3969002"/>
            <a:ext cx="1765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캐릭터 </a:t>
            </a:r>
            <a:r>
              <a:rPr lang="en-US" altLang="ko-KR" dirty="0"/>
              <a:t>&amp; </a:t>
            </a:r>
            <a:r>
              <a:rPr lang="ko-KR" altLang="en-US" dirty="0"/>
              <a:t>장비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en-US" altLang="ko-KR" dirty="0"/>
              <a:t>- UI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14C76-E489-419F-8472-9DF7241F3233}"/>
              </a:ext>
            </a:extLst>
          </p:cNvPr>
          <p:cNvSpPr txBox="1"/>
          <p:nvPr/>
        </p:nvSpPr>
        <p:spPr>
          <a:xfrm>
            <a:off x="6280462" y="3952224"/>
            <a:ext cx="161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공용 게임 </a:t>
            </a:r>
            <a:r>
              <a:rPr lang="en-US" altLang="ko-KR" dirty="0"/>
              <a:t>UI]</a:t>
            </a:r>
          </a:p>
          <a:p>
            <a:r>
              <a:rPr lang="en-US" altLang="ko-KR" dirty="0"/>
              <a:t>- In Game</a:t>
            </a:r>
          </a:p>
          <a:p>
            <a:r>
              <a:rPr lang="en-US" altLang="ko-KR" dirty="0"/>
              <a:t>- Popup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9619C-BD75-427E-9334-16DD8A258660}"/>
              </a:ext>
            </a:extLst>
          </p:cNvPr>
          <p:cNvSpPr txBox="1"/>
          <p:nvPr/>
        </p:nvSpPr>
        <p:spPr>
          <a:xfrm>
            <a:off x="8637770" y="3952224"/>
            <a:ext cx="1773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나만의 농장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개요</a:t>
            </a:r>
            <a:endParaRPr lang="en-US" altLang="ko-KR" dirty="0"/>
          </a:p>
          <a:p>
            <a:r>
              <a:rPr lang="en-US" altLang="ko-KR" dirty="0"/>
              <a:t>- Land Tile</a:t>
            </a:r>
          </a:p>
          <a:p>
            <a:r>
              <a:rPr lang="en-US" altLang="ko-KR" dirty="0"/>
              <a:t>- Object Tile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세이브 데이터</a:t>
            </a:r>
          </a:p>
        </p:txBody>
      </p:sp>
    </p:spTree>
    <p:extLst>
      <p:ext uri="{BB962C8B-B14F-4D97-AF65-F5344CB8AC3E}">
        <p14:creationId xmlns:p14="http://schemas.microsoft.com/office/powerpoint/2010/main" val="181022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FE35B35C-5C86-4CF2-9930-74CA6F7B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13" y="4671209"/>
            <a:ext cx="1407446" cy="134555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40D0927-AE2B-4822-96DA-B56815A600E2}"/>
              </a:ext>
            </a:extLst>
          </p:cNvPr>
          <p:cNvGrpSpPr/>
          <p:nvPr/>
        </p:nvGrpSpPr>
        <p:grpSpPr>
          <a:xfrm>
            <a:off x="5536372" y="3478635"/>
            <a:ext cx="1343642" cy="945894"/>
            <a:chOff x="2430382" y="3376867"/>
            <a:chExt cx="2237870" cy="1604209"/>
          </a:xfrm>
        </p:grpSpPr>
        <p:sp>
          <p:nvSpPr>
            <p:cNvPr id="43" name="순서도: 다중 문서 42">
              <a:extLst>
                <a:ext uri="{FF2B5EF4-FFF2-40B4-BE49-F238E27FC236}">
                  <a16:creationId xmlns:a16="http://schemas.microsoft.com/office/drawing/2014/main" id="{F6645F5E-0B82-45B8-854B-93B743307777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B17C39A-3F62-4C41-BD0A-7C4CBE7BC5C7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30268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Network Manager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000" dirty="0">
                <a:latin typeface="+mn-ea"/>
                <a:ea typeface="+mn-ea"/>
              </a:rPr>
              <a:t>-packet Queue</a:t>
            </a:r>
            <a:br>
              <a:rPr lang="en-US" altLang="ko-KR" dirty="0"/>
            </a:b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7E9EE-A12E-43F5-8588-803C03F482DD}"/>
              </a:ext>
            </a:extLst>
          </p:cNvPr>
          <p:cNvGrpSpPr/>
          <p:nvPr/>
        </p:nvGrpSpPr>
        <p:grpSpPr>
          <a:xfrm>
            <a:off x="5141491" y="1329316"/>
            <a:ext cx="3863941" cy="1267327"/>
            <a:chOff x="4267200" y="2021305"/>
            <a:chExt cx="3863941" cy="12673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E4AC42-9C0E-4C5D-A9F9-2CBA72A84887}"/>
                </a:ext>
              </a:extLst>
            </p:cNvPr>
            <p:cNvSpPr/>
            <p:nvPr/>
          </p:nvSpPr>
          <p:spPr>
            <a:xfrm>
              <a:off x="4267200" y="2021305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44706-78AF-479C-A508-223EE2A1EF56}"/>
                </a:ext>
              </a:extLst>
            </p:cNvPr>
            <p:cNvSpPr txBox="1"/>
            <p:nvPr/>
          </p:nvSpPr>
          <p:spPr>
            <a:xfrm>
              <a:off x="4329162" y="2021305"/>
              <a:ext cx="3801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NetworkManager</a:t>
              </a:r>
              <a:endParaRPr lang="en-US" altLang="ko-KR" dirty="0"/>
            </a:p>
            <a:p>
              <a:r>
                <a:rPr lang="en-US" altLang="ko-KR" dirty="0"/>
                <a:t>   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FC6E67-F54B-49E0-BA18-823EE43953D9}"/>
              </a:ext>
            </a:extLst>
          </p:cNvPr>
          <p:cNvGrpSpPr/>
          <p:nvPr/>
        </p:nvGrpSpPr>
        <p:grpSpPr>
          <a:xfrm>
            <a:off x="7936071" y="1490032"/>
            <a:ext cx="1343642" cy="945894"/>
            <a:chOff x="2430382" y="3376867"/>
            <a:chExt cx="2237870" cy="1604209"/>
          </a:xfrm>
        </p:grpSpPr>
        <p:sp>
          <p:nvSpPr>
            <p:cNvPr id="24" name="순서도: 다중 문서 23">
              <a:extLst>
                <a:ext uri="{FF2B5EF4-FFF2-40B4-BE49-F238E27FC236}">
                  <a16:creationId xmlns:a16="http://schemas.microsoft.com/office/drawing/2014/main" id="{3524C95C-7D3C-4435-A691-6E6AD6AAEAC1}"/>
                </a:ext>
              </a:extLst>
            </p:cNvPr>
            <p:cNvSpPr/>
            <p:nvPr/>
          </p:nvSpPr>
          <p:spPr>
            <a:xfrm>
              <a:off x="2566736" y="3376867"/>
              <a:ext cx="2101516" cy="1290498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9C9A20C-BED9-42EC-8925-A9A5D9C21058}"/>
                </a:ext>
              </a:extLst>
            </p:cNvPr>
            <p:cNvSpPr/>
            <p:nvPr/>
          </p:nvSpPr>
          <p:spPr>
            <a:xfrm>
              <a:off x="2430382" y="3713749"/>
              <a:ext cx="1828800" cy="1267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A0F584-BF6E-43AF-9B06-B42EDCA021D2}"/>
              </a:ext>
            </a:extLst>
          </p:cNvPr>
          <p:cNvCxnSpPr>
            <a:cxnSpLocks/>
            <a:stCxn id="17" idx="0"/>
            <a:endCxn id="8" idx="1"/>
          </p:cNvCxnSpPr>
          <p:nvPr/>
        </p:nvCxnSpPr>
        <p:spPr>
          <a:xfrm flipV="1">
            <a:off x="2706736" y="1962980"/>
            <a:ext cx="2434755" cy="1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AE970F-C31E-41A0-8F7E-63F7943F33A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3986437" y="4116944"/>
            <a:ext cx="1557322" cy="1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EA6115-09F7-4EB5-808C-AC65DF376C04}"/>
              </a:ext>
            </a:extLst>
          </p:cNvPr>
          <p:cNvCxnSpPr>
            <a:cxnSpLocks/>
          </p:cNvCxnSpPr>
          <p:nvPr/>
        </p:nvCxnSpPr>
        <p:spPr>
          <a:xfrm>
            <a:off x="6134845" y="2576073"/>
            <a:ext cx="0" cy="107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7A584E-EA02-463B-AF62-6B46237F587F}"/>
              </a:ext>
            </a:extLst>
          </p:cNvPr>
          <p:cNvSpPr/>
          <p:nvPr/>
        </p:nvSpPr>
        <p:spPr>
          <a:xfrm>
            <a:off x="10125667" y="1330274"/>
            <a:ext cx="1828800" cy="1267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84F753-3802-47EF-82EF-812D4B77469D}"/>
              </a:ext>
            </a:extLst>
          </p:cNvPr>
          <p:cNvSpPr txBox="1"/>
          <p:nvPr/>
        </p:nvSpPr>
        <p:spPr>
          <a:xfrm>
            <a:off x="10154338" y="1365503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F27CD-0C06-4A6B-A5E7-DDEF65D673E1}"/>
              </a:ext>
            </a:extLst>
          </p:cNvPr>
          <p:cNvSpPr txBox="1"/>
          <p:nvPr/>
        </p:nvSpPr>
        <p:spPr>
          <a:xfrm>
            <a:off x="8090526" y="2449589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70574A-6E72-4E31-864E-0FF58C9E63D8}"/>
              </a:ext>
            </a:extLst>
          </p:cNvPr>
          <p:cNvSpPr txBox="1"/>
          <p:nvPr/>
        </p:nvSpPr>
        <p:spPr>
          <a:xfrm>
            <a:off x="5216765" y="1916395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Async Socket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A9297-4C63-428A-85BA-07F075C27654}"/>
              </a:ext>
            </a:extLst>
          </p:cNvPr>
          <p:cNvSpPr txBox="1"/>
          <p:nvPr/>
        </p:nvSpPr>
        <p:spPr>
          <a:xfrm>
            <a:off x="6121258" y="2897499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ReceiveHandler</a:t>
            </a:r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A37641-C965-4DE3-809E-7ADBDB1F01A4}"/>
              </a:ext>
            </a:extLst>
          </p:cNvPr>
          <p:cNvSpPr txBox="1"/>
          <p:nvPr/>
        </p:nvSpPr>
        <p:spPr>
          <a:xfrm>
            <a:off x="5618240" y="4424529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Packet Queue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54F1CA-5672-4FA1-9D1B-D6C0AA2F5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35" y="3562678"/>
            <a:ext cx="2559402" cy="11085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2B41DA9-7442-44D3-99DD-8BC39A786DD2}"/>
              </a:ext>
            </a:extLst>
          </p:cNvPr>
          <p:cNvSpPr txBox="1"/>
          <p:nvPr/>
        </p:nvSpPr>
        <p:spPr>
          <a:xfrm>
            <a:off x="2706736" y="1962979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 Data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D4512D-4F71-4109-AE35-4B6891E58E51}"/>
              </a:ext>
            </a:extLst>
          </p:cNvPr>
          <p:cNvSpPr txBox="1"/>
          <p:nvPr/>
        </p:nvSpPr>
        <p:spPr>
          <a:xfrm>
            <a:off x="4504010" y="4231987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work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8E76C-9873-4145-BC4C-A4DB6FF7F6D7}"/>
              </a:ext>
            </a:extLst>
          </p:cNvPr>
          <p:cNvSpPr txBox="1"/>
          <p:nvPr/>
        </p:nvSpPr>
        <p:spPr>
          <a:xfrm>
            <a:off x="7466634" y="3425325"/>
            <a:ext cx="4576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sz="1600" dirty="0"/>
              <a:t>유니티 게임 업데이트 지장이 없도록 비동기 소켓 생성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사용한 </a:t>
            </a:r>
            <a:r>
              <a:rPr lang="en-US" altLang="ko-KR" dirty="0"/>
              <a:t>C# </a:t>
            </a:r>
            <a:r>
              <a:rPr lang="ko-KR" altLang="en-US" dirty="0"/>
              <a:t>소켓은 내부 스레드 생성 하므로  해당 클래스 </a:t>
            </a:r>
            <a:r>
              <a:rPr lang="en-US" altLang="ko-KR" dirty="0"/>
              <a:t>Unity </a:t>
            </a:r>
            <a:r>
              <a:rPr lang="ko-KR" altLang="en-US" dirty="0"/>
              <a:t>함수 호출 불가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비동기 소켓을 마저 사용하기 위해 </a:t>
            </a:r>
            <a:endParaRPr lang="en-US" altLang="ko-KR" dirty="0"/>
          </a:p>
          <a:p>
            <a:r>
              <a:rPr lang="en-US" altLang="ko-KR" dirty="0"/>
              <a:t>Task</a:t>
            </a:r>
            <a:r>
              <a:rPr lang="ko-KR" altLang="en-US" dirty="0"/>
              <a:t>를 쌓아 두는 </a:t>
            </a:r>
            <a:r>
              <a:rPr lang="en-US" altLang="ko-KR" dirty="0" err="1"/>
              <a:t>PacketQueue</a:t>
            </a:r>
            <a:r>
              <a:rPr lang="ko-KR" altLang="en-US" dirty="0"/>
              <a:t> 작성</a:t>
            </a:r>
            <a:endParaRPr lang="en-US" altLang="ko-KR" dirty="0"/>
          </a:p>
          <a:p>
            <a:r>
              <a:rPr lang="en-US" altLang="ko-KR" dirty="0"/>
              <a:t>Unity Update</a:t>
            </a:r>
            <a:r>
              <a:rPr lang="ko-KR" altLang="en-US" dirty="0"/>
              <a:t>중 </a:t>
            </a:r>
            <a:r>
              <a:rPr lang="en-US" altLang="ko-KR" dirty="0"/>
              <a:t>Queue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실행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4E1D1A-54CE-414C-B1A8-E37BA6F8079E}"/>
              </a:ext>
            </a:extLst>
          </p:cNvPr>
          <p:cNvSpPr txBox="1"/>
          <p:nvPr/>
        </p:nvSpPr>
        <p:spPr>
          <a:xfrm>
            <a:off x="8177476" y="1746843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DA5513-DE82-4516-896D-761AFD9643D1}"/>
              </a:ext>
            </a:extLst>
          </p:cNvPr>
          <p:cNvSpPr txBox="1"/>
          <p:nvPr/>
        </p:nvSpPr>
        <p:spPr>
          <a:xfrm>
            <a:off x="6249127" y="640233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C#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A2AA00-F09D-40F5-B03F-583314C8CD4E}"/>
              </a:ext>
            </a:extLst>
          </p:cNvPr>
          <p:cNvSpPr txBox="1"/>
          <p:nvPr/>
        </p:nvSpPr>
        <p:spPr>
          <a:xfrm>
            <a:off x="10125667" y="670658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Boost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98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3BD4-0312-4E8D-839E-1201DA2F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628"/>
            <a:ext cx="9603275" cy="302684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Object Pool</a:t>
            </a:r>
            <a:br>
              <a:rPr lang="en-US" altLang="ko-KR" dirty="0">
                <a:latin typeface="+mn-ea"/>
                <a:ea typeface="+mn-ea"/>
              </a:rPr>
            </a:b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A0F584-BF6E-43AF-9B06-B42EDCA021D2}"/>
              </a:ext>
            </a:extLst>
          </p:cNvPr>
          <p:cNvCxnSpPr>
            <a:cxnSpLocks/>
          </p:cNvCxnSpPr>
          <p:nvPr/>
        </p:nvCxnSpPr>
        <p:spPr>
          <a:xfrm>
            <a:off x="7079308" y="1958009"/>
            <a:ext cx="19001" cy="20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F7A584E-EA02-463B-AF62-6B46237F587F}"/>
              </a:ext>
            </a:extLst>
          </p:cNvPr>
          <p:cNvSpPr/>
          <p:nvPr/>
        </p:nvSpPr>
        <p:spPr>
          <a:xfrm>
            <a:off x="4771461" y="1560617"/>
            <a:ext cx="2434755" cy="537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70574A-6E72-4E31-864E-0FF58C9E63D8}"/>
              </a:ext>
            </a:extLst>
          </p:cNvPr>
          <p:cNvSpPr txBox="1"/>
          <p:nvPr/>
        </p:nvSpPr>
        <p:spPr>
          <a:xfrm>
            <a:off x="5303236" y="1181605"/>
            <a:ext cx="198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 Pool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8E76C-9873-4145-BC4C-A4DB6FF7F6D7}"/>
              </a:ext>
            </a:extLst>
          </p:cNvPr>
          <p:cNvSpPr txBox="1"/>
          <p:nvPr/>
        </p:nvSpPr>
        <p:spPr>
          <a:xfrm>
            <a:off x="8281556" y="1874728"/>
            <a:ext cx="37789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sz="1600" dirty="0"/>
              <a:t>Object Pool</a:t>
            </a:r>
            <a:r>
              <a:rPr lang="ko-KR" altLang="en-US" sz="1600" dirty="0"/>
              <a:t>에 미리 할당한 객체들을 꺼내 사용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소비된 </a:t>
            </a:r>
            <a:r>
              <a:rPr lang="en-US" altLang="ko-KR" dirty="0" err="1"/>
              <a:t>Obejct</a:t>
            </a:r>
            <a:r>
              <a:rPr lang="ko-KR" altLang="en-US" dirty="0"/>
              <a:t>를 </a:t>
            </a:r>
            <a:r>
              <a:rPr lang="en-US" altLang="ko-KR" dirty="0"/>
              <a:t>Object Pool</a:t>
            </a:r>
            <a:r>
              <a:rPr lang="ko-KR" altLang="en-US" dirty="0"/>
              <a:t>에 다시 넣어 재사용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 과정에서 없어지는 것처럼 </a:t>
            </a:r>
            <a:endParaRPr lang="en-US" altLang="ko-KR" dirty="0"/>
          </a:p>
          <a:p>
            <a:r>
              <a:rPr lang="en-US" altLang="ko-KR" dirty="0" err="1"/>
              <a:t>SetActive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95B3E6-AF9A-430A-A5C8-AE2242BB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51" y="1649477"/>
            <a:ext cx="295275" cy="323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FFCF06-8EDE-4AFD-9AF1-F75ACD0F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56" y="2740428"/>
            <a:ext cx="295275" cy="32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5CB8AC-2A69-4816-80AB-6D2B994C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27" y="1657045"/>
            <a:ext cx="295275" cy="32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9868FE-5824-4461-A6EF-45C35889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66" y="1656145"/>
            <a:ext cx="295275" cy="323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62B83A-CD03-4B40-9FBD-8494AE82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96" y="1649477"/>
            <a:ext cx="295275" cy="32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AF1FD0-1FFE-4835-90D8-79A95237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73" y="1649477"/>
            <a:ext cx="295275" cy="323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3C5450-14BA-4E8E-9D58-B55F14C42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4" y="3967096"/>
            <a:ext cx="866775" cy="10572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A8B169D-E90B-4D8C-8C28-617161897A08}"/>
              </a:ext>
            </a:extLst>
          </p:cNvPr>
          <p:cNvSpPr txBox="1"/>
          <p:nvPr/>
        </p:nvSpPr>
        <p:spPr>
          <a:xfrm>
            <a:off x="7060209" y="3068316"/>
            <a:ext cx="12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Pool.Get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6DACE7-15C9-47CC-8B40-248A5740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00" y="4271279"/>
            <a:ext cx="647700" cy="742950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2A82AA5-7F4B-4834-83AB-9B120CEDBD6A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948110" y="2109759"/>
            <a:ext cx="28340" cy="216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DB92BF-A3B0-4D55-9514-338576D3FF1B}"/>
              </a:ext>
            </a:extLst>
          </p:cNvPr>
          <p:cNvSpPr txBox="1"/>
          <p:nvPr/>
        </p:nvSpPr>
        <p:spPr>
          <a:xfrm>
            <a:off x="4096172" y="3528329"/>
            <a:ext cx="18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ball.destroyed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D099F02-9BA3-46F1-B445-9DCBF2807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41" y="2757851"/>
            <a:ext cx="314986" cy="32472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20B6AEB-C2E2-4CD9-A6C6-0A9D8AB4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526" y="2751365"/>
            <a:ext cx="295275" cy="3238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8F2C474-41D8-4004-BC6A-D77D4C1FD821}"/>
              </a:ext>
            </a:extLst>
          </p:cNvPr>
          <p:cNvSpPr txBox="1"/>
          <p:nvPr/>
        </p:nvSpPr>
        <p:spPr>
          <a:xfrm>
            <a:off x="4329874" y="2388519"/>
            <a:ext cx="120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Pool.Add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3134B33-CD13-4342-AD1E-8AFC25E03873}"/>
              </a:ext>
            </a:extLst>
          </p:cNvPr>
          <p:cNvSpPr/>
          <p:nvPr/>
        </p:nvSpPr>
        <p:spPr>
          <a:xfrm>
            <a:off x="4329874" y="2835479"/>
            <a:ext cx="195505" cy="166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7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F354E-D0A9-4426-8E6F-65F1C6FD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UI </a:t>
            </a:r>
            <a:r>
              <a:rPr lang="ko-KR" altLang="en-US" dirty="0"/>
              <a:t>구조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4FCE8-B650-406A-B1A3-49EB7A010221}"/>
              </a:ext>
            </a:extLst>
          </p:cNvPr>
          <p:cNvSpPr txBox="1"/>
          <p:nvPr/>
        </p:nvSpPr>
        <p:spPr>
          <a:xfrm>
            <a:off x="3813652" y="239086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리스트 </a:t>
            </a:r>
            <a:r>
              <a:rPr lang="en-US" altLang="ko-KR" dirty="0"/>
              <a:t>Panel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45406-8203-420B-9304-131B66B6C83C}"/>
              </a:ext>
            </a:extLst>
          </p:cNvPr>
          <p:cNvSpPr txBox="1"/>
          <p:nvPr/>
        </p:nvSpPr>
        <p:spPr>
          <a:xfrm>
            <a:off x="5894857" y="2362333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미니 게임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미니 게임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미니 게임 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A82D-0B0D-4B9F-9A6A-7D8E9E95B1C2}"/>
              </a:ext>
            </a:extLst>
          </p:cNvPr>
          <p:cNvSpPr txBox="1"/>
          <p:nvPr/>
        </p:nvSpPr>
        <p:spPr>
          <a:xfrm>
            <a:off x="3813652" y="359119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갤러리 </a:t>
            </a:r>
            <a:r>
              <a:rPr lang="en-US" altLang="ko-KR" dirty="0"/>
              <a:t>Panel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504E14-4B23-41E7-A2FD-C23A6C37F647}"/>
              </a:ext>
            </a:extLst>
          </p:cNvPr>
          <p:cNvSpPr txBox="1"/>
          <p:nvPr/>
        </p:nvSpPr>
        <p:spPr>
          <a:xfrm>
            <a:off x="5894857" y="3562662"/>
            <a:ext cx="140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</a:t>
            </a:r>
            <a:endParaRPr lang="en-US" altLang="ko-KR" dirty="0"/>
          </a:p>
          <a:p>
            <a:r>
              <a:rPr lang="ko-KR" altLang="en-US" dirty="0"/>
              <a:t>장비 선택</a:t>
            </a:r>
            <a:endParaRPr lang="en-US" altLang="ko-KR" dirty="0"/>
          </a:p>
          <a:p>
            <a:r>
              <a:rPr lang="ko-KR" altLang="en-US" dirty="0"/>
              <a:t>스킬 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D98EA-4B47-486E-A2B8-2D335E193700}"/>
              </a:ext>
            </a:extLst>
          </p:cNvPr>
          <p:cNvSpPr txBox="1"/>
          <p:nvPr/>
        </p:nvSpPr>
        <p:spPr>
          <a:xfrm>
            <a:off x="3813652" y="4742592"/>
            <a:ext cx="1433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 </a:t>
            </a:r>
            <a:r>
              <a:rPr lang="en-US" altLang="ko-KR" dirty="0"/>
              <a:t>Panel</a:t>
            </a:r>
          </a:p>
          <a:p>
            <a:endParaRPr lang="en-US" altLang="ko-KR" dirty="0"/>
          </a:p>
          <a:p>
            <a:r>
              <a:rPr lang="ko-KR" altLang="en-US" dirty="0"/>
              <a:t>크레딧 </a:t>
            </a:r>
            <a:r>
              <a:rPr lang="en-US" altLang="ko-KR" dirty="0"/>
              <a:t>Panel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6AC62EE-112E-402D-A7EA-B95F248DD6B0}"/>
              </a:ext>
            </a:extLst>
          </p:cNvPr>
          <p:cNvCxnSpPr>
            <a:cxnSpLocks/>
          </p:cNvCxnSpPr>
          <p:nvPr/>
        </p:nvCxnSpPr>
        <p:spPr>
          <a:xfrm>
            <a:off x="3813652" y="3519182"/>
            <a:ext cx="3484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A1B1F8-04E3-482B-BE5D-442B0269489C}"/>
              </a:ext>
            </a:extLst>
          </p:cNvPr>
          <p:cNvCxnSpPr>
            <a:cxnSpLocks/>
          </p:cNvCxnSpPr>
          <p:nvPr/>
        </p:nvCxnSpPr>
        <p:spPr>
          <a:xfrm>
            <a:off x="3813652" y="4627927"/>
            <a:ext cx="3484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4A864D3-4F26-4E33-BCFE-546D608C1C05}"/>
              </a:ext>
            </a:extLst>
          </p:cNvPr>
          <p:cNvSpPr txBox="1"/>
          <p:nvPr/>
        </p:nvSpPr>
        <p:spPr>
          <a:xfrm>
            <a:off x="8031717" y="2575528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플레이할 게임을</a:t>
            </a:r>
            <a:endParaRPr lang="en-US" altLang="ko-KR" dirty="0"/>
          </a:p>
          <a:p>
            <a:r>
              <a:rPr lang="ko-KR" altLang="en-US" dirty="0"/>
              <a:t>선택하는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FC7F4-DA42-4659-B3FB-D6ECDBEAA9A8}"/>
              </a:ext>
            </a:extLst>
          </p:cNvPr>
          <p:cNvSpPr txBox="1"/>
          <p:nvPr/>
        </p:nvSpPr>
        <p:spPr>
          <a:xfrm>
            <a:off x="8031717" y="3702137"/>
            <a:ext cx="31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내에서 보여질</a:t>
            </a:r>
            <a:endParaRPr lang="en-US" altLang="ko-KR" dirty="0"/>
          </a:p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장비 그리고</a:t>
            </a:r>
            <a:endParaRPr lang="en-US" altLang="ko-KR" dirty="0"/>
          </a:p>
          <a:p>
            <a:r>
              <a:rPr lang="ko-KR" altLang="en-US" dirty="0"/>
              <a:t>사용할 스킬을 선택하는 화면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68FB7C5-88F9-406D-A847-91C5312705A7}"/>
              </a:ext>
            </a:extLst>
          </p:cNvPr>
          <p:cNvCxnSpPr/>
          <p:nvPr/>
        </p:nvCxnSpPr>
        <p:spPr>
          <a:xfrm>
            <a:off x="7346497" y="2760194"/>
            <a:ext cx="6123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33290B-78E4-4615-8B1A-BC0BC4C3AA5C}"/>
              </a:ext>
            </a:extLst>
          </p:cNvPr>
          <p:cNvCxnSpPr/>
          <p:nvPr/>
        </p:nvCxnSpPr>
        <p:spPr>
          <a:xfrm>
            <a:off x="7346497" y="4025301"/>
            <a:ext cx="6123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FDE7E03-468C-4D21-8726-805FDF86C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35" y="409090"/>
            <a:ext cx="2194286" cy="1362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84A08-C500-41FF-82C9-30BBBC0F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66" y="3960523"/>
            <a:ext cx="2194286" cy="1351429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3D3AD3D-9D68-429C-AD0C-810978EE1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66" y="2181513"/>
            <a:ext cx="2194286" cy="13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5054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1528</Words>
  <Application>Microsoft Office PowerPoint</Application>
  <PresentationFormat>와이드스크린</PresentationFormat>
  <Paragraphs>404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Gill Sans MT</vt:lpstr>
      <vt:lpstr>갤러리</vt:lpstr>
      <vt:lpstr>Neo Life</vt:lpstr>
      <vt:lpstr>게임 소개   - Neo LIFE</vt:lpstr>
      <vt:lpstr>줄다리기 게임</vt:lpstr>
      <vt:lpstr>농구 게임</vt:lpstr>
      <vt:lpstr>나만의 농장 - 개요</vt:lpstr>
      <vt:lpstr>클라이언트 </vt:lpstr>
      <vt:lpstr>Network Manager -packet Queue </vt:lpstr>
      <vt:lpstr>Object Pool  </vt:lpstr>
      <vt:lpstr>메인 UI 구조</vt:lpstr>
      <vt:lpstr>메인 UI 추가 계획</vt:lpstr>
      <vt:lpstr>캐릭터 &amp; 장비 - 데이터</vt:lpstr>
      <vt:lpstr>캐릭터 &amp; 장비 - UI</vt:lpstr>
      <vt:lpstr>캐릭터 &amp; 장비 – 시스템</vt:lpstr>
      <vt:lpstr>공용 게임 UI – In Game</vt:lpstr>
      <vt:lpstr>공용 게임 UI – 팝업</vt:lpstr>
      <vt:lpstr>나만의 농장 – Land Tile</vt:lpstr>
      <vt:lpstr>나만의 농장 – Object Tile</vt:lpstr>
      <vt:lpstr>나만의 농장 – 세이브 데이터</vt:lpstr>
      <vt:lpstr>프로젝트 진행 상황  </vt:lpstr>
      <vt:lpstr>Neo Life</vt:lpstr>
      <vt:lpstr>목차</vt:lpstr>
      <vt:lpstr>활성화기능</vt:lpstr>
      <vt:lpstr>활성화기능</vt:lpstr>
      <vt:lpstr>서버 구조</vt:lpstr>
      <vt:lpstr>서버 구조</vt:lpstr>
      <vt:lpstr>서버 구조</vt:lpstr>
      <vt:lpstr>서버 구조</vt:lpstr>
      <vt:lpstr>서버 구조</vt:lpstr>
      <vt:lpstr>개선방향  </vt:lpstr>
      <vt:lpstr>개선방향 Packet처리를 Server Class가 아닌 Session에서 처리   </vt:lpstr>
      <vt:lpstr>Session들이 Server로 패킷을 보내서 처리하므로 ServerClass에 패킷이 모인다.   현재구조 </vt:lpstr>
      <vt:lpstr>Lock걸기가 애매함.</vt:lpstr>
      <vt:lpstr>해결방안 session마다 패킷을 처리하므로 LOCK제어가 수월   </vt:lpstr>
      <vt:lpstr>개선방향 – 클라우드 서버</vt:lpstr>
      <vt:lpstr>12월은..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</dc:title>
  <dc:creator>An TaeHwan</dc:creator>
  <cp:lastModifiedBy>김지헌</cp:lastModifiedBy>
  <cp:revision>24</cp:revision>
  <dcterms:created xsi:type="dcterms:W3CDTF">2019-12-02T08:09:20Z</dcterms:created>
  <dcterms:modified xsi:type="dcterms:W3CDTF">2019-12-03T05:29:50Z</dcterms:modified>
</cp:coreProperties>
</file>