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62" r:id="rId9"/>
    <p:sldId id="273" r:id="rId10"/>
    <p:sldId id="274" r:id="rId11"/>
    <p:sldId id="275" r:id="rId12"/>
    <p:sldId id="278" r:id="rId13"/>
    <p:sldId id="279" r:id="rId14"/>
    <p:sldId id="280" r:id="rId15"/>
    <p:sldId id="281" r:id="rId16"/>
    <p:sldId id="282" r:id="rId17"/>
    <p:sldId id="284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60"/>
  </p:normalViewPr>
  <p:slideViewPr>
    <p:cSldViewPr snapToGrid="0">
      <p:cViewPr>
        <p:scale>
          <a:sx n="66" d="100"/>
          <a:sy n="66" d="100"/>
        </p:scale>
        <p:origin x="809" y="6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F6534-E42C-4430-8674-451218B295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08DB-9005-4349-A297-BDDDF8F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3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9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5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5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사일러스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아트록스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마오카이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케이틀린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그레이브즈</a:t>
            </a:r>
            <a:r>
              <a:rPr lang="ko-KR" altLang="en-US" baseline="0" dirty="0" smtClean="0"/>
              <a:t> 등 솔로 랭크에서도 높은 </a:t>
            </a:r>
            <a:r>
              <a:rPr lang="ko-KR" altLang="en-US" baseline="0" dirty="0" err="1" smtClean="0"/>
              <a:t>중심성을</a:t>
            </a:r>
            <a:r>
              <a:rPr lang="ko-KR" altLang="en-US" baseline="0" dirty="0" smtClean="0"/>
              <a:t> 가진 챔피언들도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유미 </a:t>
            </a:r>
            <a:r>
              <a:rPr lang="ko-KR" altLang="en-US" baseline="0" dirty="0" err="1" smtClean="0"/>
              <a:t>세주아니는</a:t>
            </a:r>
            <a:r>
              <a:rPr lang="ko-KR" altLang="en-US" baseline="0" dirty="0" smtClean="0"/>
              <a:t> 최상위권에 속하는 챔피언은 아니며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심지어 </a:t>
            </a:r>
            <a:r>
              <a:rPr lang="ko-KR" altLang="en-US" baseline="0" dirty="0" err="1" smtClean="0"/>
              <a:t>아지르와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아펠리오스의</a:t>
            </a:r>
            <a:r>
              <a:rPr lang="ko-KR" altLang="en-US" baseline="0" dirty="0" smtClean="0"/>
              <a:t> 경우 솔로 랭크에서 최하위권 영향력을 보이는 </a:t>
            </a:r>
            <a:r>
              <a:rPr lang="ko-KR" altLang="en-US" baseline="0" dirty="0" err="1" smtClean="0"/>
              <a:t>챔피언들임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대회와 솔로 랭크의 차이를 보여주는 사례임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아지르와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아펠리오스의</a:t>
            </a:r>
            <a:r>
              <a:rPr lang="ko-KR" altLang="en-US" baseline="0" dirty="0" smtClean="0"/>
              <a:t> 특징은 성장에 아군의 지원이 상대적으로 많이 필요하고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대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대</a:t>
            </a: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교전보다도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대</a:t>
            </a:r>
            <a:r>
              <a:rPr lang="en-US" altLang="ko-KR" baseline="0" dirty="0" smtClean="0"/>
              <a:t>5 </a:t>
            </a:r>
            <a:r>
              <a:rPr lang="ko-KR" altLang="en-US" baseline="0" dirty="0" err="1" smtClean="0"/>
              <a:t>한타에서</a:t>
            </a:r>
            <a:r>
              <a:rPr lang="ko-KR" altLang="en-US" baseline="0" dirty="0" smtClean="0"/>
              <a:t> 크게 활약한다는 것임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솔로 랭크에서는 정돈된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대</a:t>
            </a:r>
            <a:r>
              <a:rPr lang="en-US" altLang="ko-KR" baseline="0" dirty="0" smtClean="0"/>
              <a:t>5 </a:t>
            </a:r>
            <a:r>
              <a:rPr lang="ko-KR" altLang="en-US" baseline="0" dirty="0" err="1" smtClean="0"/>
              <a:t>한타보다</a:t>
            </a:r>
            <a:r>
              <a:rPr lang="ko-KR" altLang="en-US" baseline="0" dirty="0" smtClean="0"/>
              <a:t> 소규모 난전이 주로 일어나기 때문에 </a:t>
            </a:r>
            <a:r>
              <a:rPr lang="ko-KR" altLang="en-US" baseline="0" dirty="0" err="1" smtClean="0"/>
              <a:t>아지르와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아펠리오스가</a:t>
            </a:r>
            <a:r>
              <a:rPr lang="ko-KR" altLang="en-US" baseline="0" dirty="0" smtClean="0"/>
              <a:t> 활약하지 못하는 것으로 생각됨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27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Weighted</a:t>
            </a:r>
            <a:r>
              <a:rPr lang="en-US" altLang="ko-KR" baseline="0" dirty="0" smtClean="0"/>
              <a:t> Degree Centrality</a:t>
            </a:r>
            <a:r>
              <a:rPr lang="ko-KR" altLang="en-US" baseline="0" dirty="0" smtClean="0"/>
              <a:t>가 높은 노드가 더 크게 표현되도록 그래프 생성</a:t>
            </a:r>
            <a:r>
              <a:rPr lang="en-US" altLang="ko-KR" baseline="0" dirty="0" smtClean="0"/>
              <a:t>. 161</a:t>
            </a:r>
            <a:r>
              <a:rPr lang="ko-KR" altLang="en-US" baseline="0" dirty="0" smtClean="0"/>
              <a:t>개의 노드와 </a:t>
            </a:r>
            <a:r>
              <a:rPr lang="en-US" altLang="ko-KR" baseline="0" dirty="0" smtClean="0"/>
              <a:t>12880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에지로</a:t>
            </a:r>
            <a:r>
              <a:rPr lang="ko-KR" altLang="en-US" baseline="0" dirty="0" smtClean="0"/>
              <a:t> 구성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그래프의 에지를 가중치 순으로 나열하면 시너지 순위를 알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상성 그래프에서도 에지를 가중치 순으로 나열하면 상성 순위를 알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5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8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BB25-53DE-4C28-BA4C-AE570823F56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리그 오브 레전드 플레이를 시작하기 위한 가이드 및 팁 - Infob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66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39985" y="1729047"/>
            <a:ext cx="4123113" cy="31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053997" y="1744195"/>
            <a:ext cx="4100529" cy="314325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3045747" y="2711685"/>
            <a:ext cx="6179850" cy="1225381"/>
            <a:chOff x="6015246" y="23189"/>
            <a:chExt cx="12359700" cy="2450761"/>
          </a:xfrm>
        </p:grpSpPr>
        <p:sp>
          <p:nvSpPr>
            <p:cNvPr id="19" name="TextBox 18"/>
            <p:cNvSpPr txBox="1"/>
            <p:nvPr/>
          </p:nvSpPr>
          <p:spPr>
            <a:xfrm>
              <a:off x="6015246" y="23189"/>
              <a:ext cx="12359700" cy="132342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Graph Centrality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를 이용한 </a:t>
              </a:r>
              <a:r>
                <a:rPr lang="ko-KR" altLang="en-US" sz="2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리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그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</a:b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오브 레전드 챔피언 영향력 분석</a:t>
              </a:r>
              <a:endParaRPr lang="id-ID" sz="2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Lato Regular"/>
                  <a:cs typeface="Lato Regular"/>
                </a:rPr>
                <a:t>PRESENTATION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95978" y="3915989"/>
            <a:ext cx="1828800" cy="120485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3182203" y="4283567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컴퓨터공학과 김형석 </a:t>
            </a:r>
            <a:r>
              <a:rPr lang="en-US" altLang="ko-KR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2016104118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5747" y="1899183"/>
            <a:ext cx="6179850" cy="353935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Lato Regular"/>
                <a:cs typeface="Lato Regular"/>
              </a:rPr>
              <a:t>Capstone Design2</a:t>
            </a:r>
            <a:endParaRPr lang="id-ID" sz="2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85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13331" y="1433398"/>
                <a:ext cx="8496912" cy="5424602"/>
              </a:xfrm>
              <a:prstGeom prst="rect">
                <a:avLst/>
              </a:prstGeom>
              <a:noFill/>
            </p:spPr>
            <p:txBody>
              <a:bodyPr wrap="square" lIns="121893" tIns="60946" rIns="191957" bIns="47990" numCol="1" spcCol="959784">
                <a:no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그래프는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Undirected weighted graph</a:t>
                </a: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2400" b="1" dirty="0" smtClean="0">
                    <a:latin typeface="Lato Regular"/>
                    <a:cs typeface="Lato Light"/>
                  </a:rPr>
                  <a:t>1.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노드는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모든 챔피언들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(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노드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161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개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)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2400" b="1" dirty="0" smtClean="0">
                    <a:latin typeface="Lato Regular"/>
                    <a:cs typeface="Lato Light"/>
                  </a:rPr>
                  <a:t>2.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에지는 챔피언 간 시너지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(161*160/2 = 12,880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에지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2400" b="1" dirty="0" smtClean="0">
                    <a:latin typeface="Lato Regular"/>
                    <a:cs typeface="Lato Light"/>
                  </a:rPr>
                  <a:t>3.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가중치는 두 챔피언이 함께한 게임들의 승패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와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 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두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챔피언이 한 게임에서 같이 </a:t>
                </a:r>
                <a:r>
                  <a:rPr lang="ko-KR" altLang="en-US" sz="2400" b="1" dirty="0" err="1">
                    <a:latin typeface="Lato Regular"/>
                    <a:cs typeface="Lato Light"/>
                  </a:rPr>
                  <a:t>밴</a:t>
                </a:r>
                <a:r>
                  <a:rPr lang="ko-KR" altLang="en-US" sz="2400" b="1" dirty="0" err="1" smtClean="0">
                    <a:latin typeface="Lato Regular"/>
                    <a:cs typeface="Lato Light"/>
                  </a:rPr>
                  <a:t>된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 게임을 가중치로 나타냄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많이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플레이 된 챔피언이 더 영향력이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높으므로 </a:t>
                </a:r>
                <a:r>
                  <a:rPr lang="ko-KR" altLang="en-US" sz="2400" b="1" dirty="0" err="1" smtClean="0">
                    <a:latin typeface="Lato Regular"/>
                    <a:cs typeface="Lato Light"/>
                  </a:rPr>
                  <a:t>픽률을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 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반영하기 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위해 패배보다 승리에 더 가중치를 많이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주었으며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,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밴 되었다는 것은 상대하기 까다롭다는 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것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이므로 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밴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된 수를 반영</a:t>
                </a:r>
                <a:endParaRPr lang="en-US" altLang="ko-KR" sz="2400" b="1" dirty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𝒘𝒆𝒊𝒈𝒉𝒕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𝒘𝒊𝒏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𝒍𝒐𝒔𝒆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𝟎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.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𝟖𝟓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+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𝒃𝒂𝒏𝒏𝒆𝒅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/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𝟒𝟎𝟎</m:t>
                      </m:r>
                    </m:oMath>
                  </m:oMathPara>
                </a14:m>
                <a:endParaRPr lang="en-US" altLang="ko-KR" sz="2400" b="1" dirty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31" y="1433398"/>
                <a:ext cx="8496912" cy="5424602"/>
              </a:xfrm>
              <a:prstGeom prst="rect">
                <a:avLst/>
              </a:prstGeom>
              <a:blipFill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변환</a:t>
            </a:r>
            <a:r>
              <a:rPr lang="en-US" altLang="ko-KR" dirty="0" smtClean="0">
                <a:latin typeface="Lato Light"/>
                <a:cs typeface="Lato Light"/>
              </a:rPr>
              <a:t>(1)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80188" y="1849761"/>
            <a:ext cx="3515662" cy="3542770"/>
            <a:chOff x="824136" y="1647760"/>
            <a:chExt cx="3515662" cy="3542770"/>
          </a:xfrm>
        </p:grpSpPr>
        <p:grpSp>
          <p:nvGrpSpPr>
            <p:cNvPr id="12" name="그룹 11"/>
            <p:cNvGrpSpPr/>
            <p:nvPr/>
          </p:nvGrpSpPr>
          <p:grpSpPr>
            <a:xfrm>
              <a:off x="1338242" y="1959245"/>
              <a:ext cx="663234" cy="502332"/>
              <a:chOff x="3426057" y="1569785"/>
              <a:chExt cx="663234" cy="502332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Champ1</a:t>
                </a:r>
                <a:endParaRPr lang="ko-KR" altLang="en-US" sz="10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24136" y="3044728"/>
              <a:ext cx="663234" cy="502332"/>
              <a:chOff x="3426057" y="1569785"/>
              <a:chExt cx="663234" cy="502332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Champ2</a:t>
                </a:r>
                <a:endParaRPr lang="ko-KR" altLang="en-US" sz="10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068272" y="4107246"/>
              <a:ext cx="663234" cy="502332"/>
              <a:chOff x="3426057" y="1569785"/>
              <a:chExt cx="663234" cy="502332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Champ4</a:t>
                </a:r>
                <a:endParaRPr lang="ko-KR" altLang="en-US" sz="10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621622" y="2329891"/>
              <a:ext cx="663234" cy="502332"/>
              <a:chOff x="3426057" y="1569785"/>
              <a:chExt cx="663234" cy="50233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Champ6</a:t>
                </a:r>
                <a:endParaRPr lang="ko-KR" altLang="en-US" sz="1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587524" y="1647760"/>
              <a:ext cx="663234" cy="502332"/>
              <a:chOff x="3426057" y="1569785"/>
              <a:chExt cx="663234" cy="502332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Champ7</a:t>
                </a:r>
                <a:endParaRPr lang="ko-KR" altLang="en-US" sz="10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676564" y="3216096"/>
              <a:ext cx="663234" cy="502332"/>
              <a:chOff x="3426057" y="1569785"/>
              <a:chExt cx="663234" cy="502332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Champ5</a:t>
                </a:r>
                <a:endParaRPr lang="ko-KR" altLang="en-US" sz="10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762082" y="3934273"/>
              <a:ext cx="663234" cy="502332"/>
              <a:chOff x="3426057" y="1569785"/>
              <a:chExt cx="663234" cy="502332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Champ3</a:t>
                </a:r>
                <a:endParaRPr lang="ko-KR" altLang="en-US" sz="1000" dirty="0"/>
              </a:p>
            </p:txBody>
          </p:sp>
        </p:grpSp>
        <p:cxnSp>
          <p:nvCxnSpPr>
            <p:cNvPr id="19" name="직선 연결선 18"/>
            <p:cNvCxnSpPr>
              <a:stCxn id="59" idx="3"/>
              <a:endCxn id="57" idx="0"/>
            </p:cNvCxnSpPr>
            <p:nvPr/>
          </p:nvCxnSpPr>
          <p:spPr>
            <a:xfrm flipH="1">
              <a:off x="1153790" y="2388012"/>
              <a:ext cx="319855" cy="65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47" idx="1"/>
              <a:endCxn id="57" idx="5"/>
            </p:cNvCxnSpPr>
            <p:nvPr/>
          </p:nvCxnSpPr>
          <p:spPr>
            <a:xfrm flipH="1" flipV="1">
              <a:off x="1348041" y="3473495"/>
              <a:ext cx="549444" cy="534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59" idx="7"/>
            </p:cNvCxnSpPr>
            <p:nvPr/>
          </p:nvCxnSpPr>
          <p:spPr>
            <a:xfrm flipH="1">
              <a:off x="1862147" y="1797890"/>
              <a:ext cx="812375" cy="234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7" idx="0"/>
              <a:endCxn id="59" idx="4"/>
            </p:cNvCxnSpPr>
            <p:nvPr/>
          </p:nvCxnSpPr>
          <p:spPr>
            <a:xfrm flipH="1" flipV="1">
              <a:off x="1667896" y="2461577"/>
              <a:ext cx="423840" cy="1472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55" idx="1"/>
              <a:endCxn id="59" idx="5"/>
            </p:cNvCxnSpPr>
            <p:nvPr/>
          </p:nvCxnSpPr>
          <p:spPr>
            <a:xfrm flipH="1" flipV="1">
              <a:off x="1862147" y="2388012"/>
              <a:ext cx="1341528" cy="1792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5" idx="3"/>
              <a:endCxn id="47" idx="5"/>
            </p:cNvCxnSpPr>
            <p:nvPr/>
          </p:nvCxnSpPr>
          <p:spPr>
            <a:xfrm flipH="1" flipV="1">
              <a:off x="2285987" y="4363040"/>
              <a:ext cx="917688" cy="17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49" idx="3"/>
              <a:endCxn id="55" idx="7"/>
            </p:cNvCxnSpPr>
            <p:nvPr/>
          </p:nvCxnSpPr>
          <p:spPr>
            <a:xfrm flipH="1">
              <a:off x="3592177" y="3644863"/>
              <a:ext cx="219790" cy="535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49" idx="0"/>
              <a:endCxn id="53" idx="4"/>
            </p:cNvCxnSpPr>
            <p:nvPr/>
          </p:nvCxnSpPr>
          <p:spPr>
            <a:xfrm flipH="1" flipV="1">
              <a:off x="3951276" y="2832223"/>
              <a:ext cx="54942" cy="383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3155270" y="1995563"/>
              <a:ext cx="576236" cy="470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1918406" y="2288311"/>
              <a:ext cx="1849079" cy="105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53" idx="3"/>
            </p:cNvCxnSpPr>
            <p:nvPr/>
          </p:nvCxnSpPr>
          <p:spPr>
            <a:xfrm flipH="1" flipV="1">
              <a:off x="1949797" y="2199932"/>
              <a:ext cx="1807228" cy="558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55" idx="1"/>
            </p:cNvCxnSpPr>
            <p:nvPr/>
          </p:nvCxnSpPr>
          <p:spPr>
            <a:xfrm flipH="1" flipV="1">
              <a:off x="1423920" y="3197779"/>
              <a:ext cx="1779755" cy="983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1393184" y="3172783"/>
              <a:ext cx="2363841" cy="171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57" idx="7"/>
            </p:cNvCxnSpPr>
            <p:nvPr/>
          </p:nvCxnSpPr>
          <p:spPr>
            <a:xfrm flipH="1">
              <a:off x="1348041" y="2484168"/>
              <a:ext cx="2354031" cy="634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51" idx="3"/>
              <a:endCxn id="57" idx="7"/>
            </p:cNvCxnSpPr>
            <p:nvPr/>
          </p:nvCxnSpPr>
          <p:spPr>
            <a:xfrm flipH="1">
              <a:off x="1348041" y="2076527"/>
              <a:ext cx="1374886" cy="1041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47" idx="7"/>
            </p:cNvCxnSpPr>
            <p:nvPr/>
          </p:nvCxnSpPr>
          <p:spPr>
            <a:xfrm flipV="1">
              <a:off x="2285987" y="3545162"/>
              <a:ext cx="1476255" cy="462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47" idx="7"/>
              <a:endCxn id="53" idx="3"/>
            </p:cNvCxnSpPr>
            <p:nvPr/>
          </p:nvCxnSpPr>
          <p:spPr>
            <a:xfrm flipV="1">
              <a:off x="2285987" y="2758658"/>
              <a:ext cx="1471038" cy="1249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47" idx="7"/>
              <a:endCxn id="51" idx="4"/>
            </p:cNvCxnSpPr>
            <p:nvPr/>
          </p:nvCxnSpPr>
          <p:spPr>
            <a:xfrm flipV="1">
              <a:off x="2285987" y="2150092"/>
              <a:ext cx="631191" cy="1857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55" idx="0"/>
              <a:endCxn id="53" idx="3"/>
            </p:cNvCxnSpPr>
            <p:nvPr/>
          </p:nvCxnSpPr>
          <p:spPr>
            <a:xfrm flipV="1">
              <a:off x="3397926" y="2758658"/>
              <a:ext cx="359099" cy="1348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55" idx="0"/>
              <a:endCxn id="51" idx="5"/>
            </p:cNvCxnSpPr>
            <p:nvPr/>
          </p:nvCxnSpPr>
          <p:spPr>
            <a:xfrm flipH="1" flipV="1">
              <a:off x="3111429" y="2076527"/>
              <a:ext cx="286497" cy="2030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49" idx="1"/>
              <a:endCxn id="51" idx="5"/>
            </p:cNvCxnSpPr>
            <p:nvPr/>
          </p:nvCxnSpPr>
          <p:spPr>
            <a:xfrm flipH="1" flipV="1">
              <a:off x="3111429" y="2076527"/>
              <a:ext cx="700538" cy="1213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79632" y="4636532"/>
              <a:ext cx="312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Undirected weighted Graph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실제 노드는 </a:t>
              </a:r>
              <a:r>
                <a:rPr lang="en-US" altLang="ko-KR" sz="1200" dirty="0" smtClean="0"/>
                <a:t>161</a:t>
              </a:r>
              <a:r>
                <a:rPr lang="ko-KR" altLang="en-US" sz="1200" dirty="0" smtClean="0"/>
                <a:t>개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16437" y="261658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0.632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21233" y="3613115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0.458</a:t>
              </a:r>
              <a:endParaRPr lang="ko-KR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3121" y="429741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0.782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62865" y="2866984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0.582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9816" y="3090790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0.789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11144" y="331465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0.182</a:t>
              </a:r>
              <a:endParaRPr lang="ko-KR" altLang="en-US" sz="11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-157461" y="5339945"/>
            <a:ext cx="491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그래프 생성 예시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내용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49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3565" y="1598163"/>
                <a:ext cx="11064040" cy="3953551"/>
              </a:xfrm>
              <a:prstGeom prst="rect">
                <a:avLst/>
              </a:prstGeom>
              <a:noFill/>
            </p:spPr>
            <p:txBody>
              <a:bodyPr wrap="square" lIns="121893" tIns="60946" rIns="191957" bIns="47990" numCol="1" spcCol="959784">
                <a:no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챔피언 상성을 나타내는 상성 그래프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(Directed weighted graph)</a:t>
                </a: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노드는 동일하게 모든 챔피언들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(161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개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에지는 챔피언 간 상성을 나타내며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,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챔피언 간 연결되어 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총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161*160 = 25,760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개의 에지를 가짐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>
                    <a:latin typeface="Lato Regular"/>
                    <a:cs typeface="Lato Light"/>
                  </a:rPr>
                  <a:t>두 챔피언의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상성을 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알아보기 위한 그래프의 가중치에는 </a:t>
                </a:r>
                <a:r>
                  <a:rPr lang="ko-KR" altLang="en-US" sz="2400" b="1" dirty="0" err="1">
                    <a:latin typeface="Lato Regular"/>
                    <a:cs typeface="Lato Light"/>
                  </a:rPr>
                  <a:t>밴이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 필요가 없으며</a:t>
                </a:r>
                <a:r>
                  <a:rPr lang="en-US" altLang="ko-KR" sz="2400" b="1" dirty="0">
                    <a:latin typeface="Lato Regular"/>
                    <a:cs typeface="Lato Light"/>
                  </a:rPr>
                  <a:t>, 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특정 챔피언의 상대로 했을 때의 승</a:t>
                </a:r>
                <a:r>
                  <a:rPr lang="en-US" altLang="ko-KR" sz="2400" b="1" dirty="0">
                    <a:latin typeface="Lato Regular"/>
                    <a:cs typeface="Lato Light"/>
                  </a:rPr>
                  <a:t>, 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패만이 중요함</a:t>
                </a:r>
                <a:endParaRPr lang="en-US" altLang="ko-KR" sz="2400" b="1" dirty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>
                    <a:latin typeface="Lato Regular"/>
                    <a:cs typeface="Lato Light"/>
                  </a:rPr>
                  <a:t>다만</a:t>
                </a:r>
                <a:r>
                  <a:rPr lang="en-US" altLang="ko-KR" sz="2400" b="1" dirty="0">
                    <a:latin typeface="Lato Regular"/>
                    <a:cs typeface="Lato Light"/>
                  </a:rPr>
                  <a:t>,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 판 수에 따라 챔피언 간 상성이 편향되게 평가될 수 있으므로</a:t>
                </a:r>
                <a:r>
                  <a:rPr lang="en-US" altLang="ko-KR" sz="2400" b="1" dirty="0">
                    <a:latin typeface="Lato Regular"/>
                    <a:cs typeface="Lato Light"/>
                  </a:rPr>
                  <a:t>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조정함</a:t>
                </a:r>
                <a:endParaRPr lang="en-US" altLang="ko-KR" sz="2400" b="1" dirty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𝒘𝒆𝒊𝒈𝒉𝒕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=</m:t>
                      </m:r>
                      <m:d>
                        <m:d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  <a:cs typeface="Lato Light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cs typeface="Lato Light"/>
                            </a:rPr>
                            <m:t>𝒘𝒊𝒏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cs typeface="Lato Light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cs typeface="Lato Light"/>
                            </a:rPr>
                            <m:t>𝒍𝒐𝒔𝒆</m:t>
                          </m:r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/(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𝒕𝒐𝒕𝒂𝒍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/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𝟐𝟎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+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𝟏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cs typeface="Lato Light"/>
                        </a:rPr>
                        <m:t>)</m:t>
                      </m:r>
                    </m:oMath>
                  </m:oMathPara>
                </a14:m>
                <a:endParaRPr lang="en-US" altLang="ko-KR" sz="2400" b="1" dirty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" y="1598163"/>
                <a:ext cx="11064040" cy="3953551"/>
              </a:xfrm>
              <a:prstGeom prst="rect">
                <a:avLst/>
              </a:prstGeom>
              <a:blipFill>
                <a:blip r:embed="rId2"/>
                <a:stretch>
                  <a:fillRect l="-551" b="-11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변환</a:t>
            </a:r>
            <a:r>
              <a:rPr lang="en-US" altLang="ko-KR" dirty="0" smtClean="0">
                <a:latin typeface="Lato Light"/>
                <a:cs typeface="Lato Light"/>
              </a:rPr>
              <a:t>(2) – </a:t>
            </a:r>
            <a:r>
              <a:rPr lang="ko-KR" altLang="en-US" dirty="0" smtClean="0">
                <a:latin typeface="Lato Light"/>
                <a:cs typeface="Lato Light"/>
              </a:rPr>
              <a:t>상성 그래프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내용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5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데이터 수집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수집</a:t>
            </a:r>
            <a:r>
              <a:rPr lang="en-US" altLang="ko-KR" dirty="0" smtClean="0">
                <a:latin typeface="Lato Light"/>
                <a:cs typeface="Lato Light"/>
              </a:rPr>
              <a:t>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7" y="1449566"/>
            <a:ext cx="8983751" cy="36799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2756" y="5298072"/>
            <a:ext cx="10323998" cy="833997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마스터 이상 유저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총 </a:t>
            </a:r>
            <a:r>
              <a:rPr lang="en-US" altLang="ko-KR" sz="2400" b="1" dirty="0" smtClean="0">
                <a:latin typeface="Lato Regular"/>
                <a:cs typeface="Lato Light"/>
              </a:rPr>
              <a:t>6,629</a:t>
            </a:r>
            <a:r>
              <a:rPr lang="ko-KR" altLang="en-US" sz="2400" b="1" dirty="0" smtClean="0">
                <a:latin typeface="Lato Regular"/>
                <a:cs typeface="Lato Light"/>
              </a:rPr>
              <a:t>명의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수집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결과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8978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478" y="5001761"/>
            <a:ext cx="11975173" cy="1856239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마스터 이상 유저 </a:t>
            </a:r>
            <a:r>
              <a:rPr lang="en-US" altLang="ko-KR" sz="2400" b="1" dirty="0" smtClean="0">
                <a:latin typeface="Lato Regular"/>
                <a:cs typeface="Lato Light"/>
              </a:rPr>
              <a:t>6,629</a:t>
            </a:r>
            <a:r>
              <a:rPr lang="ko-KR" altLang="en-US" sz="2400" b="1" dirty="0" smtClean="0">
                <a:latin typeface="Lato Regular"/>
                <a:cs typeface="Lato Light"/>
              </a:rPr>
              <a:t>명이 플레이한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12.18</a:t>
            </a:r>
            <a:r>
              <a:rPr lang="ko-KR" altLang="en-US" sz="2400" b="1" dirty="0" smtClean="0">
                <a:latin typeface="Lato Regular"/>
                <a:cs typeface="Lato Light"/>
              </a:rPr>
              <a:t>패치 버전 일주일 간 매치</a:t>
            </a:r>
            <a:r>
              <a:rPr lang="en-US" altLang="ko-KR" sz="2400" b="1" dirty="0" smtClean="0">
                <a:latin typeface="Lato Regular"/>
                <a:cs typeface="Lato Light"/>
              </a:rPr>
              <a:t>(9</a:t>
            </a:r>
            <a:r>
              <a:rPr lang="ko-KR" altLang="en-US" sz="2400" b="1" dirty="0" smtClean="0">
                <a:latin typeface="Lato Regular"/>
                <a:cs typeface="Lato Light"/>
              </a:rPr>
              <a:t>월 </a:t>
            </a:r>
            <a:r>
              <a:rPr lang="en-US" altLang="ko-KR" sz="2400" b="1" dirty="0" smtClean="0">
                <a:latin typeface="Lato Regular"/>
                <a:cs typeface="Lato Light"/>
              </a:rPr>
              <a:t>29</a:t>
            </a:r>
            <a:r>
              <a:rPr lang="ko-KR" altLang="en-US" sz="2400" b="1" dirty="0" smtClean="0">
                <a:latin typeface="Lato Regular"/>
                <a:cs typeface="Lato Light"/>
              </a:rPr>
              <a:t>일</a:t>
            </a:r>
            <a:r>
              <a:rPr lang="en-US" altLang="ko-KR" sz="2400" b="1" dirty="0" smtClean="0">
                <a:latin typeface="Lato Regular"/>
                <a:cs typeface="Lato Light"/>
              </a:rPr>
              <a:t>~10</a:t>
            </a:r>
            <a:r>
              <a:rPr lang="ko-KR" altLang="en-US" sz="2400" b="1" dirty="0" smtClean="0">
                <a:latin typeface="Lato Regular"/>
                <a:cs typeface="Lato Light"/>
              </a:rPr>
              <a:t>월 </a:t>
            </a:r>
            <a:r>
              <a:rPr lang="en-US" altLang="ko-KR" sz="2400" b="1" dirty="0" smtClean="0">
                <a:latin typeface="Lato Regular"/>
                <a:cs typeface="Lato Light"/>
              </a:rPr>
              <a:t>5</a:t>
            </a:r>
            <a:r>
              <a:rPr lang="ko-KR" altLang="en-US" sz="2400" b="1" dirty="0" smtClean="0">
                <a:latin typeface="Lato Regular"/>
                <a:cs typeface="Lato Light"/>
              </a:rPr>
              <a:t>일</a:t>
            </a:r>
            <a:r>
              <a:rPr lang="en-US" altLang="ko-KR" sz="2400" b="1" dirty="0" smtClean="0">
                <a:latin typeface="Lato Regular"/>
                <a:cs typeface="Lato Light"/>
              </a:rPr>
              <a:t>) 44,531</a:t>
            </a:r>
            <a:r>
              <a:rPr lang="ko-KR" altLang="en-US" sz="2400" b="1" dirty="0" smtClean="0">
                <a:latin typeface="Lato Regular"/>
                <a:cs typeface="Lato Light"/>
              </a:rPr>
              <a:t>게임과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12.20</a:t>
            </a:r>
            <a:r>
              <a:rPr lang="ko-KR" altLang="en-US" sz="2400" b="1" dirty="0" smtClean="0">
                <a:latin typeface="Lato Regular"/>
                <a:cs typeface="Lato Light"/>
              </a:rPr>
              <a:t>패치 버전 일주일 간 매치</a:t>
            </a:r>
            <a:r>
              <a:rPr lang="en-US" altLang="ko-KR" sz="2400" b="1" dirty="0" smtClean="0">
                <a:latin typeface="Lato Regular"/>
                <a:cs typeface="Lato Light"/>
              </a:rPr>
              <a:t>(10</a:t>
            </a:r>
            <a:r>
              <a:rPr lang="ko-KR" altLang="en-US" sz="2400" b="1" dirty="0" smtClean="0">
                <a:latin typeface="Lato Regular"/>
                <a:cs typeface="Lato Light"/>
              </a:rPr>
              <a:t>월 </a:t>
            </a:r>
            <a:r>
              <a:rPr lang="en-US" altLang="ko-KR" sz="2400" b="1" dirty="0" smtClean="0">
                <a:latin typeface="Lato Regular"/>
                <a:cs typeface="Lato Light"/>
              </a:rPr>
              <a:t>27</a:t>
            </a:r>
            <a:r>
              <a:rPr lang="ko-KR" altLang="en-US" sz="2400" b="1" dirty="0" smtClean="0">
                <a:latin typeface="Lato Regular"/>
                <a:cs typeface="Lato Light"/>
              </a:rPr>
              <a:t>일</a:t>
            </a:r>
            <a:r>
              <a:rPr lang="en-US" altLang="ko-KR" sz="2400" b="1" dirty="0" smtClean="0">
                <a:latin typeface="Lato Regular"/>
                <a:cs typeface="Lato Light"/>
              </a:rPr>
              <a:t>~11</a:t>
            </a:r>
            <a:r>
              <a:rPr lang="ko-KR" altLang="en-US" sz="2400" b="1" dirty="0" smtClean="0">
                <a:latin typeface="Lato Regular"/>
                <a:cs typeface="Lato Light"/>
              </a:rPr>
              <a:t>월 </a:t>
            </a:r>
            <a:r>
              <a:rPr lang="en-US" altLang="ko-KR" sz="2400" b="1" dirty="0" smtClean="0">
                <a:latin typeface="Lato Regular"/>
                <a:cs typeface="Lato Light"/>
              </a:rPr>
              <a:t>2</a:t>
            </a:r>
            <a:r>
              <a:rPr lang="ko-KR" altLang="en-US" sz="2400" b="1" dirty="0" smtClean="0">
                <a:latin typeface="Lato Regular"/>
                <a:cs typeface="Lato Light"/>
              </a:rPr>
              <a:t>일</a:t>
            </a:r>
            <a:r>
              <a:rPr lang="en-US" altLang="ko-KR" sz="2400" b="1" dirty="0" smtClean="0">
                <a:latin typeface="Lato Regular"/>
                <a:cs typeface="Lato Light"/>
              </a:rPr>
              <a:t>) 39,638</a:t>
            </a:r>
            <a:r>
              <a:rPr lang="ko-KR" altLang="en-US" sz="2400" b="1" dirty="0" smtClean="0">
                <a:latin typeface="Lato Regular"/>
                <a:cs typeface="Lato Light"/>
              </a:rPr>
              <a:t>게임의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 수집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데이터 수집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smtClean="0">
                <a:latin typeface="Lato Light"/>
                <a:cs typeface="Lato Light"/>
              </a:rPr>
              <a:t>매치</a:t>
            </a:r>
            <a:r>
              <a:rPr lang="en-US" altLang="ko-KR" dirty="0" smtClean="0">
                <a:latin typeface="Lato Light"/>
                <a:cs typeface="Lato Light"/>
              </a:rPr>
              <a:t>ID </a:t>
            </a:r>
            <a:r>
              <a:rPr lang="ko-KR" altLang="en-US" dirty="0" smtClean="0">
                <a:latin typeface="Lato Light"/>
                <a:cs typeface="Lato Light"/>
              </a:rPr>
              <a:t>수집</a:t>
            </a:r>
            <a:r>
              <a:rPr lang="en-US" altLang="ko-KR" dirty="0" smtClean="0">
                <a:latin typeface="Lato Light"/>
                <a:cs typeface="Lato Light"/>
              </a:rPr>
              <a:t>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73" y="1306061"/>
            <a:ext cx="2190750" cy="3695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결과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98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데이터 </a:t>
            </a:r>
            <a:r>
              <a:rPr lang="ko-KR" altLang="en-US" dirty="0" smtClean="0">
                <a:latin typeface="Lato Light"/>
                <a:cs typeface="Lato Light"/>
              </a:rPr>
              <a:t>수집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smtClean="0">
                <a:latin typeface="Lato Light"/>
                <a:cs typeface="Lato Light"/>
              </a:rPr>
              <a:t>그래프 생성을 위한 매치 데이터 수집</a:t>
            </a:r>
            <a:r>
              <a:rPr lang="en-US" altLang="ko-KR" dirty="0" smtClean="0">
                <a:latin typeface="Lato Light"/>
                <a:cs typeface="Lato Light"/>
              </a:rPr>
              <a:t>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5045674"/>
            <a:ext cx="12192000" cy="12423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특정 챔피언과 같이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플레이되었을</a:t>
            </a:r>
            <a:r>
              <a:rPr lang="ko-KR" altLang="en-US" sz="2400" b="1" dirty="0" smtClean="0">
                <a:latin typeface="Lato Regular"/>
                <a:cs typeface="Lato Light"/>
              </a:rPr>
              <a:t> 때의 승</a:t>
            </a:r>
            <a:r>
              <a:rPr lang="en-US" altLang="ko-KR" sz="2400" b="1" dirty="0" smtClean="0">
                <a:latin typeface="Lato Regular"/>
                <a:cs typeface="Lato Light"/>
              </a:rPr>
              <a:t>,</a:t>
            </a:r>
            <a:r>
              <a:rPr lang="ko-KR" altLang="en-US" sz="2400" b="1" dirty="0" smtClean="0">
                <a:latin typeface="Lato Regular"/>
                <a:cs typeface="Lato Light"/>
              </a:rPr>
              <a:t>패 그리고 두 챔피언이 한 게임에서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같이 </a:t>
            </a:r>
            <a:r>
              <a:rPr lang="ko-KR" altLang="en-US" sz="2400" b="1" dirty="0" smtClean="0">
                <a:latin typeface="Lato Regular"/>
                <a:cs typeface="Lato Light"/>
              </a:rPr>
              <a:t>밴 된 매치의 수를 통해 그래프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에지의</a:t>
            </a:r>
            <a:r>
              <a:rPr lang="ko-KR" altLang="en-US" sz="2400" b="1" dirty="0" smtClean="0">
                <a:latin typeface="Lato Regular"/>
                <a:cs typeface="Lato Light"/>
              </a:rPr>
              <a:t> 가중치를 설정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상성 그래프 생성을 위해 특정 챔피언을 상대로 했을 때의 승</a:t>
            </a:r>
            <a:r>
              <a:rPr lang="en-US" altLang="ko-KR" sz="2400" b="1" dirty="0" smtClean="0">
                <a:latin typeface="Lato Regular"/>
                <a:cs typeface="Lato Light"/>
              </a:rPr>
              <a:t>,</a:t>
            </a:r>
            <a:r>
              <a:rPr lang="ko-KR" altLang="en-US" sz="2400" b="1" dirty="0" smtClean="0">
                <a:latin typeface="Lato Regular"/>
                <a:cs typeface="Lato Light"/>
              </a:rPr>
              <a:t>패를 포함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85" y="1410956"/>
            <a:ext cx="12192000" cy="356148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78729" y="1412806"/>
            <a:ext cx="859971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58066" y="1412806"/>
            <a:ext cx="859971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72415" y="1410956"/>
            <a:ext cx="859971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60181" y="1420212"/>
            <a:ext cx="1036019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96200" y="1412804"/>
            <a:ext cx="1036019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결과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517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비교</a:t>
            </a:r>
            <a:r>
              <a:rPr lang="en-US" altLang="ko-KR" dirty="0" smtClean="0">
                <a:latin typeface="Lato Light"/>
                <a:cs typeface="Lato Light"/>
              </a:rPr>
              <a:t>(Weighted Degree Centrality, </a:t>
            </a:r>
            <a:r>
              <a:rPr lang="en-US" altLang="ko-KR" dirty="0" err="1" smtClean="0">
                <a:latin typeface="Lato Light"/>
                <a:cs typeface="Lato Light"/>
              </a:rPr>
              <a:t>Betweenness</a:t>
            </a:r>
            <a:r>
              <a:rPr lang="en-US" altLang="ko-KR" dirty="0" smtClean="0">
                <a:latin typeface="Lato Light"/>
                <a:cs typeface="Lato Light"/>
              </a:rPr>
              <a:t> Centrality)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699" y="4775077"/>
            <a:ext cx="11119194" cy="2197576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두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중심성의</a:t>
            </a:r>
            <a:r>
              <a:rPr lang="ko-KR" altLang="en-US" sz="2400" b="1" dirty="0" smtClean="0">
                <a:latin typeface="Lato Regular"/>
                <a:cs typeface="Lato Light"/>
              </a:rPr>
              <a:t> 상위 챔피언은 비슷한데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모든 노드가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에지로</a:t>
            </a:r>
            <a:r>
              <a:rPr lang="ko-KR" altLang="en-US" sz="2400" b="1" dirty="0" smtClean="0">
                <a:latin typeface="Lato Regular"/>
                <a:cs typeface="Lato Light"/>
              </a:rPr>
              <a:t> 연결되어 있어서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Betweenness</a:t>
            </a:r>
            <a:r>
              <a:rPr lang="en-US" altLang="ko-KR" sz="2400" b="1" dirty="0" smtClean="0">
                <a:latin typeface="Lato Regular"/>
                <a:cs typeface="Lato Light"/>
              </a:rPr>
              <a:t> centrality</a:t>
            </a:r>
            <a:r>
              <a:rPr lang="ko-KR" altLang="en-US" sz="2400" b="1" dirty="0" smtClean="0">
                <a:latin typeface="Lato Regular"/>
                <a:cs typeface="Lato Light"/>
              </a:rPr>
              <a:t>가 </a:t>
            </a:r>
            <a:r>
              <a:rPr lang="en-US" altLang="ko-KR" sz="2400" b="1" dirty="0" smtClean="0">
                <a:latin typeface="Lato Regular"/>
                <a:cs typeface="Lato Light"/>
              </a:rPr>
              <a:t>0</a:t>
            </a:r>
            <a:r>
              <a:rPr lang="ko-KR" altLang="en-US" sz="2400" b="1" dirty="0" smtClean="0">
                <a:latin typeface="Lato Regular"/>
                <a:cs typeface="Lato Light"/>
              </a:rPr>
              <a:t>인 노드가 너무 많다는 문제가 있었음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즉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Betweenness</a:t>
            </a:r>
            <a:r>
              <a:rPr lang="en-US" altLang="ko-KR" sz="2400" b="1" dirty="0" smtClean="0">
                <a:latin typeface="Lato Regular"/>
                <a:cs typeface="Lato Light"/>
              </a:rPr>
              <a:t> centrality</a:t>
            </a:r>
            <a:r>
              <a:rPr lang="ko-KR" altLang="en-US" sz="2400" b="1" dirty="0" smtClean="0">
                <a:latin typeface="Lato Regular"/>
                <a:cs typeface="Lato Light"/>
              </a:rPr>
              <a:t>으로는 영향력이 낮은 챔피언 간에 순위를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매길 </a:t>
            </a:r>
            <a:r>
              <a:rPr lang="ko-KR" altLang="en-US" sz="2400" b="1" dirty="0" smtClean="0">
                <a:latin typeface="Lato Regular"/>
                <a:cs typeface="Lato Light"/>
              </a:rPr>
              <a:t>수 없음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2" y="1139811"/>
            <a:ext cx="11119194" cy="319270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82756" y="4243371"/>
            <a:ext cx="54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Weighted degree centrality </a:t>
            </a:r>
            <a:r>
              <a:rPr lang="ko-KR" altLang="en-US" dirty="0" smtClean="0"/>
              <a:t>상위 챔피언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10967" y="4243371"/>
            <a:ext cx="54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Betweenness</a:t>
            </a:r>
            <a:r>
              <a:rPr lang="en-US" altLang="ko-KR" dirty="0" smtClean="0"/>
              <a:t> centrality </a:t>
            </a:r>
            <a:r>
              <a:rPr lang="ko-KR" altLang="en-US" dirty="0" smtClean="0"/>
              <a:t>상위 챔피언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결과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36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비교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smtClean="0">
                <a:latin typeface="Lato Light"/>
                <a:cs typeface="Lato Light"/>
              </a:rPr>
              <a:t>패치 버전 </a:t>
            </a:r>
            <a:r>
              <a:rPr lang="en-US" altLang="ko-KR" dirty="0" smtClean="0">
                <a:latin typeface="Lato Light"/>
                <a:cs typeface="Lato Light"/>
              </a:rPr>
              <a:t>12.18</a:t>
            </a:r>
            <a:r>
              <a:rPr lang="ko-KR" altLang="en-US" dirty="0" smtClean="0">
                <a:latin typeface="Lato Light"/>
                <a:cs typeface="Lato Light"/>
              </a:rPr>
              <a:t>과 </a:t>
            </a:r>
            <a:r>
              <a:rPr lang="en-US" altLang="ko-KR" dirty="0" smtClean="0">
                <a:latin typeface="Lato Light"/>
                <a:cs typeface="Lato Light"/>
              </a:rPr>
              <a:t>12.20)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699" y="4775077"/>
            <a:ext cx="11119194" cy="2197576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카이사는</a:t>
            </a:r>
            <a:r>
              <a:rPr lang="ko-KR" altLang="en-US" sz="2400" b="1" dirty="0" smtClean="0">
                <a:latin typeface="Lato Regular"/>
                <a:cs typeface="Lato Light"/>
              </a:rPr>
              <a:t> 따로 패치를 받지 않아 최상위 순위를 </a:t>
            </a:r>
            <a:r>
              <a:rPr lang="ko-KR" altLang="en-US" sz="2400" b="1" dirty="0" smtClean="0">
                <a:latin typeface="Lato Regular"/>
                <a:cs typeface="Lato Light"/>
              </a:rPr>
              <a:t>유지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아트록스와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마오카이는</a:t>
            </a:r>
            <a:r>
              <a:rPr lang="ko-KR" altLang="en-US" sz="2400" b="1" dirty="0" smtClean="0">
                <a:latin typeface="Lato Regular"/>
                <a:cs typeface="Lato Light"/>
              </a:rPr>
              <a:t> 하향 패치를 받으며 </a:t>
            </a:r>
            <a:r>
              <a:rPr lang="en-US" altLang="ko-KR" sz="2400" b="1" dirty="0" smtClean="0">
                <a:latin typeface="Lato Regular"/>
                <a:cs typeface="Lato Light"/>
              </a:rPr>
              <a:t>12.20</a:t>
            </a:r>
            <a:r>
              <a:rPr lang="ko-KR" altLang="en-US" sz="2400" b="1" dirty="0" smtClean="0">
                <a:latin typeface="Lato Regular"/>
                <a:cs typeface="Lato Light"/>
              </a:rPr>
              <a:t>에서는 </a:t>
            </a:r>
            <a:r>
              <a:rPr lang="en-US" altLang="ko-KR" sz="2400" b="1" dirty="0" smtClean="0">
                <a:latin typeface="Lato Regular"/>
                <a:cs typeface="Lato Light"/>
              </a:rPr>
              <a:t>5</a:t>
            </a:r>
            <a:r>
              <a:rPr lang="ko-KR" altLang="en-US" sz="2400" b="1" dirty="0" smtClean="0">
                <a:latin typeface="Lato Regular"/>
                <a:cs typeface="Lato Light"/>
              </a:rPr>
              <a:t>위 안에 들지 못함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블리츠크랭크와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신드라는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en-US" altLang="ko-KR" sz="2400" b="1" dirty="0" smtClean="0">
                <a:latin typeface="Lato Regular"/>
                <a:cs typeface="Lato Light"/>
              </a:rPr>
              <a:t>12.19</a:t>
            </a:r>
            <a:r>
              <a:rPr lang="ko-KR" altLang="en-US" sz="2400" b="1" dirty="0" smtClean="0">
                <a:latin typeface="Lato Regular"/>
                <a:cs typeface="Lato Light"/>
              </a:rPr>
              <a:t>버전에서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리워크를</a:t>
            </a:r>
            <a:r>
              <a:rPr lang="ko-KR" altLang="en-US" sz="2400" b="1" dirty="0" smtClean="0">
                <a:latin typeface="Lato Regular"/>
                <a:cs typeface="Lato Light"/>
              </a:rPr>
              <a:t> 받으며 순위가 크게 오름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2756" y="4243371"/>
            <a:ext cx="54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패치 버전 </a:t>
            </a:r>
            <a:r>
              <a:rPr lang="en-US" altLang="ko-KR" dirty="0" smtClean="0"/>
              <a:t>12.18 </a:t>
            </a:r>
            <a:r>
              <a:rPr lang="ko-KR" altLang="en-US" dirty="0" err="1" smtClean="0"/>
              <a:t>중심성</a:t>
            </a:r>
            <a:r>
              <a:rPr lang="ko-KR" altLang="en-US" dirty="0" smtClean="0"/>
              <a:t> 상위 챔피언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10967" y="4243371"/>
            <a:ext cx="54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패치 버전 </a:t>
            </a:r>
            <a:r>
              <a:rPr lang="en-US" altLang="ko-KR" dirty="0" smtClean="0"/>
              <a:t>12.20 </a:t>
            </a:r>
            <a:r>
              <a:rPr lang="ko-KR" altLang="en-US" dirty="0" err="1" smtClean="0"/>
              <a:t>중심성</a:t>
            </a:r>
            <a:r>
              <a:rPr lang="ko-KR" altLang="en-US" dirty="0" smtClean="0"/>
              <a:t> 상위 챔피언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9" y="1235334"/>
            <a:ext cx="11119194" cy="300803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결과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05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비교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smtClean="0">
                <a:latin typeface="Lato Light"/>
                <a:cs typeface="Lato Light"/>
              </a:rPr>
              <a:t>가중치 방식에 따른 </a:t>
            </a:r>
            <a:r>
              <a:rPr lang="ko-KR" altLang="en-US" dirty="0" smtClean="0">
                <a:latin typeface="Lato Light"/>
                <a:cs typeface="Lato Light"/>
              </a:rPr>
              <a:t>비교</a:t>
            </a:r>
            <a:r>
              <a:rPr lang="en-US" altLang="ko-KR" dirty="0" smtClean="0">
                <a:latin typeface="Lato Light"/>
                <a:cs typeface="Lato Light"/>
              </a:rPr>
              <a:t>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698" y="4775077"/>
            <a:ext cx="11775931" cy="2197576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기존 연구처럼 가중치를 정할 경우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압도적으로 가장 높은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픽률을</a:t>
            </a:r>
            <a:r>
              <a:rPr lang="ko-KR" altLang="en-US" sz="2400" b="1" dirty="0" smtClean="0">
                <a:latin typeface="Lato Regular"/>
                <a:cs typeface="Lato Light"/>
              </a:rPr>
              <a:t> 기록한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카이사를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비롯해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그레이브즈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신드라</a:t>
            </a:r>
            <a:r>
              <a:rPr lang="ko-KR" altLang="en-US" sz="2400" b="1" dirty="0" smtClean="0">
                <a:latin typeface="Lato Regular"/>
                <a:cs typeface="Lato Light"/>
              </a:rPr>
              <a:t> 등 높은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픽률을</a:t>
            </a:r>
            <a:r>
              <a:rPr lang="ko-KR" altLang="en-US" sz="2400" b="1" dirty="0" smtClean="0">
                <a:latin typeface="Lato Regular"/>
                <a:cs typeface="Lato Light"/>
              </a:rPr>
              <a:t> 기록한 챔피언의 순위가 하락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특히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카이사의</a:t>
            </a:r>
            <a:r>
              <a:rPr lang="ko-KR" altLang="en-US" sz="2400" b="1" dirty="0" smtClean="0">
                <a:latin typeface="Lato Regular"/>
                <a:cs typeface="Lato Light"/>
              </a:rPr>
              <a:t> 경우 </a:t>
            </a:r>
            <a:r>
              <a:rPr lang="en-US" altLang="ko-KR" sz="2400" b="1" dirty="0" smtClean="0">
                <a:latin typeface="Lato Regular"/>
                <a:cs typeface="Lato Light"/>
              </a:rPr>
              <a:t>44,531</a:t>
            </a:r>
            <a:r>
              <a:rPr lang="ko-KR" altLang="en-US" sz="2400" b="1" dirty="0" smtClean="0">
                <a:latin typeface="Lato Regular"/>
                <a:cs typeface="Lato Light"/>
              </a:rPr>
              <a:t>게임에서 </a:t>
            </a:r>
            <a:r>
              <a:rPr lang="en-US" altLang="ko-KR" sz="2400" b="1" dirty="0" smtClean="0">
                <a:latin typeface="Lato Regular"/>
                <a:cs typeface="Lato Light"/>
              </a:rPr>
              <a:t>7,883</a:t>
            </a:r>
            <a:r>
              <a:rPr lang="ko-KR" altLang="en-US" sz="2400" b="1" dirty="0" smtClean="0">
                <a:latin typeface="Lato Regular"/>
                <a:cs typeface="Lato Light"/>
              </a:rPr>
              <a:t>승 </a:t>
            </a:r>
            <a:r>
              <a:rPr lang="en-US" altLang="ko-KR" sz="2400" b="1" dirty="0" smtClean="0">
                <a:latin typeface="Lato Regular"/>
                <a:cs typeface="Lato Light"/>
              </a:rPr>
              <a:t>7,881</a:t>
            </a:r>
            <a:r>
              <a:rPr lang="ko-KR" altLang="en-US" sz="2400" b="1" dirty="0" smtClean="0">
                <a:latin typeface="Lato Regular"/>
                <a:cs typeface="Lato Light"/>
              </a:rPr>
              <a:t>패 </a:t>
            </a:r>
            <a:r>
              <a:rPr lang="en-US" altLang="ko-KR" sz="2400" b="1" dirty="0" smtClean="0">
                <a:latin typeface="Lato Regular"/>
                <a:cs typeface="Lato Light"/>
              </a:rPr>
              <a:t>8,457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밴을</a:t>
            </a:r>
            <a:r>
              <a:rPr lang="ko-KR" altLang="en-US" sz="2400" b="1" dirty="0" smtClean="0">
                <a:latin typeface="Lato Regular"/>
                <a:cs typeface="Lato Light"/>
              </a:rPr>
              <a:t> 기록하였는데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br>
              <a:rPr lang="en-US" altLang="ko-KR" sz="2400" b="1" dirty="0" smtClean="0">
                <a:latin typeface="Lato Regular"/>
                <a:cs typeface="Lato Light"/>
              </a:rPr>
            </a:br>
            <a:r>
              <a:rPr lang="ko-KR" altLang="en-US" sz="2400" b="1" dirty="0" smtClean="0">
                <a:latin typeface="Lato Regular"/>
                <a:cs typeface="Lato Light"/>
              </a:rPr>
              <a:t>압도적으로 높은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밴픽률에도</a:t>
            </a:r>
            <a:r>
              <a:rPr lang="ko-KR" altLang="en-US" sz="2400" b="1" dirty="0" smtClean="0">
                <a:latin typeface="Lato Regular"/>
                <a:cs typeface="Lato Light"/>
              </a:rPr>
              <a:t> 기존 연구에 따르면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카이사의</a:t>
            </a:r>
            <a:r>
              <a:rPr lang="ko-KR" altLang="en-US" sz="2400" b="1" dirty="0" smtClean="0">
                <a:latin typeface="Lato Regular"/>
                <a:cs typeface="Lato Light"/>
              </a:rPr>
              <a:t> 영향력이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중간밖에</a:t>
            </a:r>
            <a:r>
              <a:rPr lang="ko-KR" altLang="en-US" sz="2400" b="1" dirty="0" smtClean="0">
                <a:latin typeface="Lato Regular"/>
                <a:cs typeface="Lato Light"/>
              </a:rPr>
              <a:t> 안됨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413" y="4189181"/>
            <a:ext cx="551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 연구가 제시하는 가중치 방식의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중심성</a:t>
            </a:r>
            <a:r>
              <a:rPr lang="ko-KR" altLang="en-US" dirty="0" smtClean="0"/>
              <a:t> 상위 챔피언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10967" y="4198009"/>
            <a:ext cx="542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가중치를 승리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패배 마진으로 구한 방식의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중심성</a:t>
            </a:r>
            <a:r>
              <a:rPr lang="ko-KR" altLang="en-US" dirty="0" smtClean="0"/>
              <a:t> 상위 챔피언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9" y="1127150"/>
            <a:ext cx="11119194" cy="295384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결과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26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ko-KR" altLang="en-US" dirty="0" smtClean="0">
                <a:latin typeface="Lato Light"/>
                <a:cs typeface="Lato Light"/>
              </a:rPr>
              <a:t> 비교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smtClean="0">
                <a:latin typeface="Lato Light"/>
                <a:cs typeface="Lato Light"/>
              </a:rPr>
              <a:t>솔로 랭크와 대회의 비교</a:t>
            </a:r>
            <a:r>
              <a:rPr lang="en-US" altLang="ko-KR" dirty="0" smtClean="0">
                <a:latin typeface="Lato Light"/>
                <a:cs typeface="Lato Light"/>
              </a:rPr>
              <a:t>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8407" y="4436367"/>
            <a:ext cx="12026117" cy="2197576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리그 오브 레전드 패치 버전 </a:t>
            </a:r>
            <a:r>
              <a:rPr lang="en-US" altLang="ko-KR" sz="2400" b="1" dirty="0" smtClean="0">
                <a:latin typeface="Lato Regular"/>
                <a:cs typeface="Lato Light"/>
              </a:rPr>
              <a:t>12.18</a:t>
            </a:r>
            <a:r>
              <a:rPr lang="ko-KR" altLang="en-US" sz="2400" b="1" dirty="0" smtClean="0">
                <a:latin typeface="Lato Regular"/>
                <a:cs typeface="Lato Light"/>
              </a:rPr>
              <a:t>은 리그 오브 레전드 월드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챔피언쉽</a:t>
            </a:r>
            <a:r>
              <a:rPr lang="ko-KR" altLang="en-US" sz="2400" b="1" dirty="0" smtClean="0">
                <a:latin typeface="Lato Regular"/>
                <a:cs typeface="Lato Light"/>
              </a:rPr>
              <a:t> 대회가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진행된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버전이기도</a:t>
            </a:r>
            <a:r>
              <a:rPr lang="ko-KR" altLang="en-US" sz="2400" b="1" dirty="0" smtClean="0">
                <a:latin typeface="Lato Regular"/>
                <a:cs typeface="Lato Light"/>
              </a:rPr>
              <a:t> 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대회에서 사용된 챔피언들의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픽률</a:t>
            </a:r>
            <a:r>
              <a:rPr lang="ko-KR" altLang="en-US" sz="2400" b="1" dirty="0" smtClean="0">
                <a:latin typeface="Lato Regular"/>
                <a:cs typeface="Lato Light"/>
              </a:rPr>
              <a:t> 순위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밴률</a:t>
            </a:r>
            <a:r>
              <a:rPr lang="ko-KR" altLang="en-US" sz="2400" b="1" dirty="0" smtClean="0">
                <a:latin typeface="Lato Regular"/>
                <a:cs typeface="Lato Light"/>
              </a:rPr>
              <a:t> 순위와 패치 </a:t>
            </a:r>
            <a:r>
              <a:rPr lang="en-US" altLang="ko-KR" sz="2400" b="1" dirty="0" smtClean="0">
                <a:latin typeface="Lato Regular"/>
                <a:cs typeface="Lato Light"/>
              </a:rPr>
              <a:t>12.18</a:t>
            </a:r>
            <a:r>
              <a:rPr lang="ko-KR" altLang="en-US" sz="2400" b="1" dirty="0" smtClean="0">
                <a:latin typeface="Lato Regular"/>
                <a:cs typeface="Lato Light"/>
              </a:rPr>
              <a:t>버전의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순위를 </a:t>
            </a:r>
            <a:r>
              <a:rPr lang="ko-KR" altLang="en-US" sz="2400" b="1" dirty="0" smtClean="0">
                <a:latin typeface="Lato Regular"/>
                <a:cs typeface="Lato Light"/>
              </a:rPr>
              <a:t>비교해봄으로써 솔로 랭크와 대회에서 사용되는 챔피언들의 차이를 알 수 있음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9162" y="4067035"/>
            <a:ext cx="732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대회의 </a:t>
            </a:r>
            <a:r>
              <a:rPr lang="ko-KR" altLang="en-US" dirty="0" err="1" smtClean="0"/>
              <a:t>픽률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밴률</a:t>
            </a:r>
            <a:r>
              <a:rPr lang="ko-KR" altLang="en-US" dirty="0" smtClean="0"/>
              <a:t> 상위 챔피언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명과 솔로 랭크 </a:t>
            </a:r>
            <a:r>
              <a:rPr lang="ko-KR" altLang="en-US" dirty="0" err="1" smtClean="0"/>
              <a:t>중심성</a:t>
            </a:r>
            <a:r>
              <a:rPr lang="ko-KR" altLang="en-US" dirty="0" smtClean="0"/>
              <a:t> 순위</a:t>
            </a:r>
            <a:endParaRPr lang="ko-KR" altLang="en-US" dirty="0"/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240921"/>
            <a:ext cx="7652657" cy="286762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결과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417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시각화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243353" y="1443520"/>
            <a:ext cx="5725886" cy="52000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결과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42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1. </a:t>
            </a:r>
            <a:r>
              <a:rPr lang="ko-KR" altLang="en-US" sz="4000" b="1" dirty="0" smtClean="0">
                <a:latin typeface="Lato Regular"/>
                <a:cs typeface="Lato Regular"/>
              </a:rPr>
              <a:t>연구 배경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2. </a:t>
            </a:r>
            <a:r>
              <a:rPr lang="ko-KR" altLang="en-US" sz="4000" b="1" dirty="0" smtClean="0">
                <a:latin typeface="Lato Regular"/>
                <a:cs typeface="Lato Regular"/>
              </a:rPr>
              <a:t>관련 연구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3. </a:t>
            </a:r>
            <a:r>
              <a:rPr lang="ko-KR" altLang="en-US" sz="4000" b="1" dirty="0" smtClean="0">
                <a:latin typeface="Lato Regular"/>
                <a:cs typeface="Lato Regular"/>
              </a:rPr>
              <a:t>연구 내용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4. </a:t>
            </a:r>
            <a:r>
              <a:rPr lang="ko-KR" altLang="en-US" sz="4000" b="1" dirty="0" smtClean="0">
                <a:latin typeface="Lato Regular"/>
                <a:cs typeface="Lato Regular"/>
              </a:rPr>
              <a:t>연구 결과</a:t>
            </a:r>
            <a:endParaRPr lang="en-US" altLang="ko-KR" sz="40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4000" b="1" dirty="0" smtClean="0">
                <a:latin typeface="Lato Regular"/>
                <a:cs typeface="Lato Regular"/>
              </a:rPr>
              <a:t>5. </a:t>
            </a:r>
            <a:r>
              <a:rPr lang="ko-KR" altLang="en-US" sz="4000" b="1" dirty="0" smtClean="0">
                <a:latin typeface="Lato Regular"/>
                <a:cs typeface="Lato Regular"/>
              </a:rPr>
              <a:t>결론 및 향후 연구</a:t>
            </a:r>
            <a:endParaRPr lang="en-US" sz="4000" dirty="0">
              <a:latin typeface="Lato Light"/>
              <a:cs typeface="La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목차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852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3565" y="1598163"/>
            <a:ext cx="11064040" cy="3953551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Weighted Degree Centrality</a:t>
            </a:r>
            <a:r>
              <a:rPr lang="ko-KR" altLang="en-US" sz="2400" b="1" dirty="0" smtClean="0">
                <a:latin typeface="Lato Regular"/>
                <a:cs typeface="Lato Light"/>
              </a:rPr>
              <a:t>와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Betweenness</a:t>
            </a:r>
            <a:r>
              <a:rPr lang="en-US" altLang="ko-KR" sz="2400" b="1" dirty="0" smtClean="0">
                <a:latin typeface="Lato Regular"/>
                <a:cs typeface="Lato Light"/>
              </a:rPr>
              <a:t> Centrality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챔피언 </a:t>
            </a:r>
            <a:r>
              <a:rPr lang="ko-KR" altLang="en-US" sz="2400" b="1" dirty="0" smtClean="0">
                <a:latin typeface="Lato Regular"/>
                <a:cs typeface="Lato Light"/>
              </a:rPr>
              <a:t>영향력 순위를 </a:t>
            </a:r>
            <a:r>
              <a:rPr lang="ko-KR" altLang="en-US" sz="2400" b="1" dirty="0" smtClean="0">
                <a:latin typeface="Lato Regular"/>
                <a:cs typeface="Lato Light"/>
              </a:rPr>
              <a:t>알아봄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패치 버전 별 영향력 순위 비교를 통해 챔피언의 패치가 챔피언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영향력 순위에 </a:t>
            </a:r>
            <a:r>
              <a:rPr lang="ko-KR" altLang="en-US" sz="2400" b="1" dirty="0" smtClean="0">
                <a:latin typeface="Lato Regular"/>
                <a:cs typeface="Lato Light"/>
              </a:rPr>
              <a:t>영향을 주는지 </a:t>
            </a:r>
            <a:r>
              <a:rPr lang="ko-KR" altLang="en-US" sz="2400" b="1" dirty="0" smtClean="0">
                <a:latin typeface="Lato Regular"/>
                <a:cs typeface="Lato Light"/>
              </a:rPr>
              <a:t>알 수 있었음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대회와 솔로 랭크의 비교를 통해 대회와 솔로 랭크의 차이점을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분석할 </a:t>
            </a:r>
            <a:r>
              <a:rPr lang="ko-KR" altLang="en-US" sz="2400" b="1" dirty="0" smtClean="0">
                <a:latin typeface="Lato Regular"/>
                <a:cs typeface="Lato Light"/>
              </a:rPr>
              <a:t>수 있음을 알 수 있음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그래프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중심성을</a:t>
            </a:r>
            <a:r>
              <a:rPr lang="ko-KR" altLang="en-US" sz="2400" b="1" dirty="0" smtClean="0">
                <a:latin typeface="Lato Regular"/>
                <a:cs typeface="Lato Light"/>
              </a:rPr>
              <a:t> 이용한 영향력 순위를 토대로 그래프에서 에지 가중치 순위로 알 수 있는 챔피언 간 시너지와 상성 그래프의 상성 순위까지도 참고한다면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솔로 </a:t>
            </a:r>
            <a:r>
              <a:rPr lang="ko-KR" altLang="en-US" sz="2400" b="1" dirty="0" smtClean="0">
                <a:latin typeface="Lato Regular"/>
                <a:cs typeface="Lato Light"/>
              </a:rPr>
              <a:t>랭크에서 어떤 챔피언을 연습해야 승리에 유리할지 쉽게 알 수 있을 것임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결론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결론 및 기대 효과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3565" y="1598163"/>
            <a:ext cx="11064040" cy="3953551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본 연구에서는 특정 패치 버전에서의 챔피언 영향력 순위를 분석하였지만</a:t>
            </a:r>
            <a:r>
              <a:rPr lang="en-US" altLang="ko-KR" sz="2400" b="1" dirty="0" smtClean="0">
                <a:latin typeface="Lato Regular"/>
                <a:cs typeface="Lato Light"/>
              </a:rPr>
              <a:t>,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더 나아가 게임 내에서 챔피언을 선택해야 할 </a:t>
            </a:r>
            <a:r>
              <a:rPr lang="ko-KR" altLang="en-US" sz="2400" b="1" dirty="0" smtClean="0">
                <a:latin typeface="Lato Regular"/>
                <a:cs typeface="Lato Light"/>
              </a:rPr>
              <a:t>때</a:t>
            </a:r>
            <a:r>
              <a:rPr lang="en-US" altLang="ko-KR" sz="2400" b="1" dirty="0">
                <a:latin typeface="Lato Regular"/>
                <a:cs typeface="Lato Light"/>
              </a:rPr>
              <a:t>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이미 </a:t>
            </a:r>
            <a:r>
              <a:rPr lang="ko-KR" altLang="en-US" sz="2400" b="1" dirty="0" smtClean="0">
                <a:latin typeface="Lato Regular"/>
                <a:cs typeface="Lato Light"/>
              </a:rPr>
              <a:t>선택된 아군 챔피언들의 시너지와 상대 챔피언과의 상성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밴 </a:t>
            </a:r>
            <a:r>
              <a:rPr lang="ko-KR" altLang="en-US" sz="2400" b="1" dirty="0" smtClean="0">
                <a:latin typeface="Lato Regular"/>
                <a:cs typeface="Lato Light"/>
              </a:rPr>
              <a:t>상황 등을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모두 </a:t>
            </a:r>
            <a:r>
              <a:rPr lang="ko-KR" altLang="en-US" sz="2400" b="1" dirty="0" smtClean="0">
                <a:latin typeface="Lato Regular"/>
                <a:cs typeface="Lato Light"/>
              </a:rPr>
              <a:t>고려해 현재 사용자가 고르면 좋을 챔피언을 추천해주는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시스템을 개발 </a:t>
            </a:r>
            <a:r>
              <a:rPr lang="ko-KR" altLang="en-US" sz="2400" b="1" dirty="0" smtClean="0">
                <a:latin typeface="Lato Regular"/>
                <a:cs typeface="Lato Light"/>
              </a:rPr>
              <a:t>할 수 있을 것임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대회와 솔로 랭크의 차이점을 정확히 분석하여 챔피언 영향력 순위를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대회에 </a:t>
            </a:r>
            <a:r>
              <a:rPr lang="ko-KR" altLang="en-US" sz="2400" b="1" dirty="0" smtClean="0">
                <a:latin typeface="Lato Regular"/>
                <a:cs typeface="Lato Light"/>
              </a:rPr>
              <a:t>맞게 재정립한다면 대회에서 좋은 챔피언을 고르는 데도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도움을 </a:t>
            </a:r>
            <a:r>
              <a:rPr lang="ko-KR" altLang="en-US" sz="2400" b="1" dirty="0" smtClean="0">
                <a:latin typeface="Lato Regular"/>
                <a:cs typeface="Lato Light"/>
              </a:rPr>
              <a:t>줄 수 있을 것임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결론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향후 연구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6" y="1605238"/>
            <a:ext cx="10685109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Regular"/>
              </a:rPr>
              <a:t>리그 오브 레전드는 전세계에서 가장 많은 사람들이 플레이하고 있는 </a:t>
            </a:r>
            <a:r>
              <a:rPr lang="en-US" altLang="ko-KR" sz="2400" b="1" dirty="0" smtClean="0">
                <a:latin typeface="Lato Regular"/>
                <a:cs typeface="Lato Regular"/>
              </a:rPr>
              <a:t/>
            </a:r>
            <a:br>
              <a:rPr lang="en-US" altLang="ko-KR" sz="2400" b="1" dirty="0" smtClean="0">
                <a:latin typeface="Lato Regular"/>
                <a:cs typeface="Lato Regular"/>
              </a:rPr>
            </a:br>
            <a:r>
              <a:rPr lang="ko-KR" altLang="en-US" sz="2400" b="1" dirty="0" smtClean="0">
                <a:latin typeface="Lato Regular"/>
                <a:cs typeface="Lato Regular"/>
              </a:rPr>
              <a:t>온라인 </a:t>
            </a:r>
            <a:r>
              <a:rPr lang="en-US" altLang="ko-KR" sz="2400" b="1" dirty="0" smtClean="0">
                <a:latin typeface="Lato Regular"/>
                <a:cs typeface="Lato Regular"/>
              </a:rPr>
              <a:t>PC 5</a:t>
            </a:r>
            <a:r>
              <a:rPr lang="ko-KR" altLang="en-US" sz="2400" b="1" dirty="0" smtClean="0">
                <a:latin typeface="Lato Regular"/>
                <a:cs typeface="Lato Regular"/>
              </a:rPr>
              <a:t>대 </a:t>
            </a:r>
            <a:r>
              <a:rPr lang="en-US" altLang="ko-KR" sz="2400" b="1" dirty="0" smtClean="0">
                <a:latin typeface="Lato Regular"/>
                <a:cs typeface="Lato Regular"/>
              </a:rPr>
              <a:t>5 </a:t>
            </a:r>
            <a:r>
              <a:rPr lang="ko-KR" altLang="en-US" sz="2400" b="1" dirty="0" smtClean="0">
                <a:latin typeface="Lato Regular"/>
                <a:cs typeface="Lato Regular"/>
              </a:rPr>
              <a:t>팀 게임</a:t>
            </a:r>
            <a:endParaRPr lang="en-US" altLang="ko-KR" sz="2400" b="1" dirty="0" smtClean="0">
              <a:latin typeface="Lato Regular"/>
              <a:cs typeface="Lato Regular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유저의 목표는 솔로 랭크 게임에서 승리하여 랭크를 올리는 것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리그 오브 레전드에서 승리의 지름길은 상대 </a:t>
            </a:r>
            <a:r>
              <a:rPr lang="ko-KR" altLang="en-US" sz="2400" b="1" dirty="0" smtClean="0">
                <a:latin typeface="Lato Regular"/>
                <a:cs typeface="Lato Light"/>
              </a:rPr>
              <a:t>챔피언을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라인전에서</a:t>
            </a:r>
            <a:r>
              <a:rPr lang="ko-KR" altLang="en-US" sz="2400" b="1" dirty="0" smtClean="0">
                <a:latin typeface="Lato Regular"/>
                <a:cs typeface="Lato Light"/>
              </a:rPr>
              <a:t> 맞상대해 이길 수 있으면서 아군과의 좋은 시너지를 가진 챔피언을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픽하는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것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배경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9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리그 오브 레전드는 한 달에 두 번 챔피언 성능 조정 패치를 진행해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수시로 </a:t>
            </a:r>
            <a:r>
              <a:rPr lang="ko-KR" altLang="en-US" sz="2400" b="1" dirty="0" smtClean="0">
                <a:latin typeface="Lato Regular"/>
                <a:cs typeface="Lato Light"/>
              </a:rPr>
              <a:t>챔피언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바뀜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-&gt; </a:t>
            </a:r>
            <a:r>
              <a:rPr lang="ko-KR" altLang="en-US" sz="2400" b="1" dirty="0" smtClean="0">
                <a:latin typeface="Lato Regular"/>
                <a:cs typeface="Lato Light"/>
              </a:rPr>
              <a:t>이기기 위해서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좋은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챔프를</a:t>
            </a:r>
            <a:r>
              <a:rPr lang="ko-KR" altLang="en-US" sz="2400" b="1" dirty="0" smtClean="0">
                <a:latin typeface="Lato Regular"/>
                <a:cs typeface="Lato Light"/>
              </a:rPr>
              <a:t> 상시 파악해야 함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>
                <a:latin typeface="Lato Regular"/>
                <a:cs typeface="Lato Light"/>
              </a:rPr>
              <a:t>본 연구에서는 그래프 </a:t>
            </a:r>
            <a:r>
              <a:rPr lang="ko-KR" altLang="en-US" sz="2400" b="1" dirty="0" err="1">
                <a:latin typeface="Lato Regular"/>
                <a:cs typeface="Lato Light"/>
              </a:rPr>
              <a:t>중심성을</a:t>
            </a:r>
            <a:r>
              <a:rPr lang="ko-KR" altLang="en-US" sz="2400" b="1" dirty="0">
                <a:latin typeface="Lato Regular"/>
                <a:cs typeface="Lato Light"/>
              </a:rPr>
              <a:t> 이용해 솔로 랭크 게임에서 챔피언들의 영향력을 분석하고</a:t>
            </a:r>
            <a:r>
              <a:rPr lang="en-US" altLang="ko-KR" sz="2400" b="1" dirty="0">
                <a:latin typeface="Lato Regular"/>
                <a:cs typeface="Lato Light"/>
              </a:rPr>
              <a:t>, </a:t>
            </a:r>
            <a:r>
              <a:rPr lang="ko-KR" altLang="en-US" sz="2400" b="1" dirty="0">
                <a:latin typeface="Lato Regular"/>
                <a:cs typeface="Lato Light"/>
              </a:rPr>
              <a:t>해당 챔피언과 다른 </a:t>
            </a:r>
            <a:r>
              <a:rPr lang="ko-KR" altLang="en-US" sz="2400" b="1" dirty="0" smtClean="0">
                <a:latin typeface="Lato Regular"/>
                <a:cs typeface="Lato Light"/>
              </a:rPr>
              <a:t>챔피언과의 시너지 및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다른 </a:t>
            </a:r>
            <a:r>
              <a:rPr lang="ko-KR" altLang="en-US" sz="2400" b="1" dirty="0">
                <a:latin typeface="Lato Regular"/>
                <a:cs typeface="Lato Light"/>
              </a:rPr>
              <a:t>챔피언과의 상성도 분석하고자 함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dirty="0">
              <a:latin typeface="Lato Light"/>
              <a:cs typeface="La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배경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54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관련 연구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56493" y="769692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그래프 </a:t>
            </a:r>
            <a:r>
              <a:rPr lang="ko-KR" altLang="en-US" dirty="0" err="1" smtClean="0">
                <a:latin typeface="Lato Light"/>
                <a:cs typeface="Lato Light"/>
              </a:rPr>
              <a:t>중심성</a:t>
            </a:r>
            <a:r>
              <a:rPr lang="en-US" altLang="ko-KR" dirty="0" smtClean="0">
                <a:latin typeface="Lato Light"/>
                <a:cs typeface="Lato Light"/>
              </a:rPr>
              <a:t>(Graph Centrality)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493" y="1659078"/>
            <a:ext cx="11567099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그래프 상에서 어떤 노드가 중요한지를 살피는 척도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노드에 연결된 모든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에지의</a:t>
            </a:r>
            <a:r>
              <a:rPr lang="ko-KR" altLang="en-US" sz="2400" b="1" dirty="0" smtClean="0">
                <a:latin typeface="Lato Regular"/>
                <a:cs typeface="Lato Light"/>
              </a:rPr>
              <a:t> 개수로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중심성을</a:t>
            </a:r>
            <a:r>
              <a:rPr lang="ko-KR" altLang="en-US" sz="2400" b="1" dirty="0" smtClean="0">
                <a:latin typeface="Lato Regular"/>
                <a:cs typeface="Lato Light"/>
              </a:rPr>
              <a:t> 평가하는 </a:t>
            </a:r>
            <a:r>
              <a:rPr lang="en-US" altLang="ko-KR" sz="2400" b="1" dirty="0" smtClean="0">
                <a:latin typeface="Lato Regular"/>
                <a:cs typeface="Lato Light"/>
              </a:rPr>
              <a:t>Degree Centrality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>
                <a:latin typeface="Lato Regular"/>
                <a:cs typeface="Lato Light"/>
              </a:rPr>
              <a:t>최단 경로에 포함된 노드가 높은 </a:t>
            </a:r>
            <a:r>
              <a:rPr lang="ko-KR" altLang="en-US" sz="2400" b="1" dirty="0" err="1">
                <a:latin typeface="Lato Regular"/>
                <a:cs typeface="Lato Light"/>
              </a:rPr>
              <a:t>중심성을</a:t>
            </a:r>
            <a:r>
              <a:rPr lang="ko-KR" altLang="en-US" sz="2400" b="1" dirty="0">
                <a:latin typeface="Lato Regular"/>
                <a:cs typeface="Lato Light"/>
              </a:rPr>
              <a:t> 갖는 </a:t>
            </a:r>
            <a:r>
              <a:rPr lang="en-US" altLang="ko-KR" sz="2400" b="1" dirty="0" err="1">
                <a:latin typeface="Lato Regular"/>
                <a:cs typeface="Lato Light"/>
              </a:rPr>
              <a:t>Betweenness</a:t>
            </a:r>
            <a:r>
              <a:rPr lang="en-US" altLang="ko-KR" sz="2400" b="1" dirty="0">
                <a:latin typeface="Lato Regular"/>
                <a:cs typeface="Lato Light"/>
              </a:rPr>
              <a:t> </a:t>
            </a:r>
            <a:r>
              <a:rPr lang="en-US" altLang="ko-KR" sz="2400" b="1" dirty="0" smtClean="0">
                <a:latin typeface="Lato Regular"/>
                <a:cs typeface="Lato Light"/>
              </a:rPr>
              <a:t>Centrality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노드와 </a:t>
            </a:r>
            <a:r>
              <a:rPr lang="ko-KR" altLang="en-US" sz="2400" b="1" dirty="0" smtClean="0">
                <a:latin typeface="Lato Regular"/>
                <a:cs typeface="Lato Light"/>
              </a:rPr>
              <a:t>연결된 다른 노드의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중심성을</a:t>
            </a:r>
            <a:r>
              <a:rPr lang="ko-KR" altLang="en-US" sz="2400" b="1" dirty="0" smtClean="0">
                <a:latin typeface="Lato Regular"/>
                <a:cs typeface="Lato Light"/>
              </a:rPr>
              <a:t> 반영해 </a:t>
            </a:r>
            <a:r>
              <a:rPr lang="ko-KR" altLang="en-US" sz="2400" b="1" dirty="0" smtClean="0">
                <a:latin typeface="Lato Regular"/>
                <a:cs typeface="Lato Light"/>
              </a:rPr>
              <a:t>계산하는 </a:t>
            </a:r>
            <a:r>
              <a:rPr lang="en-US" altLang="ko-KR" sz="2400" b="1" dirty="0" smtClean="0">
                <a:latin typeface="Lato Regular"/>
                <a:cs typeface="Lato Light"/>
              </a:rPr>
              <a:t>Eigenvector </a:t>
            </a:r>
            <a:r>
              <a:rPr lang="en-US" altLang="ko-KR" sz="2400" b="1" dirty="0" smtClean="0">
                <a:latin typeface="Lato Regular"/>
                <a:cs typeface="Lato Light"/>
              </a:rPr>
              <a:t>Centrality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다른 노드 간 최단거리 합의 역수를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중심성으로</a:t>
            </a:r>
            <a:r>
              <a:rPr lang="ko-KR" altLang="en-US" sz="2400" b="1" dirty="0" smtClean="0">
                <a:latin typeface="Lato Regular"/>
                <a:cs typeface="Lato Light"/>
              </a:rPr>
              <a:t> 평가하는 </a:t>
            </a:r>
            <a:r>
              <a:rPr lang="en-US" altLang="ko-KR" sz="2400" b="1" dirty="0" smtClean="0">
                <a:latin typeface="Lato Regular"/>
                <a:cs typeface="Lato Light"/>
              </a:rPr>
              <a:t>Closeness Centrality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98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역대 프로 경기 데이터를 기반으로 </a:t>
            </a:r>
            <a:r>
              <a:rPr lang="ko-KR" altLang="en-US" sz="2400" b="1" dirty="0" err="1" smtClean="0">
                <a:latin typeface="Lato Light"/>
                <a:cs typeface="Lato Light"/>
              </a:rPr>
              <a:t>분류기를</a:t>
            </a:r>
            <a:r>
              <a:rPr lang="ko-KR" altLang="en-US" sz="2400" b="1" dirty="0" smtClean="0">
                <a:latin typeface="Lato Light"/>
                <a:cs typeface="Lato Light"/>
              </a:rPr>
              <a:t> 학습하여 순차적으로 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챔피언을 </a:t>
            </a:r>
            <a:r>
              <a:rPr lang="ko-KR" altLang="en-US" sz="2400" b="1" dirty="0" smtClean="0">
                <a:latin typeface="Lato Light"/>
                <a:cs typeface="Lato Light"/>
              </a:rPr>
              <a:t>추천하는 시스템에 관한 연구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패치에 따라 챔피언 </a:t>
            </a:r>
            <a:r>
              <a:rPr lang="ko-KR" altLang="en-US" sz="2400" b="1" dirty="0" err="1" smtClean="0">
                <a:latin typeface="Lato Light"/>
                <a:cs typeface="Lato Light"/>
              </a:rPr>
              <a:t>티어가</a:t>
            </a:r>
            <a:r>
              <a:rPr lang="ko-KR" altLang="en-US" sz="2400" b="1" dirty="0" smtClean="0">
                <a:latin typeface="Lato Light"/>
                <a:cs typeface="Lato Light"/>
              </a:rPr>
              <a:t> 급변하는데</a:t>
            </a:r>
            <a:r>
              <a:rPr lang="en-US" altLang="ko-KR" sz="2400" b="1" dirty="0" smtClean="0">
                <a:latin typeface="Lato Light"/>
                <a:cs typeface="Lato Light"/>
              </a:rPr>
              <a:t>, </a:t>
            </a:r>
            <a:r>
              <a:rPr lang="ko-KR" altLang="en-US" sz="2400" b="1" dirty="0" smtClean="0">
                <a:latin typeface="Lato Light"/>
                <a:cs typeface="Lato Light"/>
              </a:rPr>
              <a:t>이를 고려하지 않고 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역대 </a:t>
            </a:r>
            <a:r>
              <a:rPr lang="ko-KR" altLang="en-US" sz="2400" b="1" dirty="0" smtClean="0">
                <a:latin typeface="Lato Light"/>
                <a:cs typeface="Lato Light"/>
              </a:rPr>
              <a:t>프로 경기를 모두 학습시켜 챔피언을 추천하였다는 한계가 존재</a:t>
            </a:r>
            <a:endParaRPr lang="en-US" sz="2400" b="1" dirty="0">
              <a:latin typeface="Lato Light"/>
              <a:cs typeface="La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관련 연구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8407" y="766122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리그 오브 레전드에 대한 챔피언 추천 시스템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err="1" smtClean="0">
                <a:latin typeface="Lato Light"/>
                <a:cs typeface="Lato Light"/>
              </a:rPr>
              <a:t>홍승진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err="1" smtClean="0">
                <a:latin typeface="Lato Light"/>
                <a:cs typeface="Lato Light"/>
              </a:rPr>
              <a:t>이상광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smtClean="0">
                <a:latin typeface="Lato Light"/>
                <a:cs typeface="Lato Light"/>
              </a:rPr>
              <a:t>양성일</a:t>
            </a:r>
            <a:r>
              <a:rPr lang="en-US" altLang="ko-KR" dirty="0" smtClean="0">
                <a:latin typeface="Lato Light"/>
                <a:cs typeface="Lato Light"/>
              </a:rPr>
              <a:t>, 2020)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74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647" y="1605238"/>
            <a:ext cx="10323998" cy="44459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소셜 네트워크 분석 기반의 리그 오브 레전드에서 게임 승률을 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높일 </a:t>
            </a:r>
            <a:r>
              <a:rPr lang="ko-KR" altLang="en-US" sz="2400" b="1" dirty="0" smtClean="0">
                <a:latin typeface="Lato Light"/>
                <a:cs typeface="Lato Light"/>
              </a:rPr>
              <a:t>수 있는 팀원 및 캐릭터 추천 시스템 개발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플레이어와 팀원이 자주 사용하는 캐릭터들과 시너지가 존재하는 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캐릭터들을 </a:t>
            </a:r>
            <a:r>
              <a:rPr lang="ko-KR" altLang="en-US" sz="2400" b="1" dirty="0" smtClean="0">
                <a:latin typeface="Lato Light"/>
                <a:cs typeface="Lato Light"/>
              </a:rPr>
              <a:t>고려하여 같이 팀원으로 하면 좋을 플레이어와 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챔피언 </a:t>
            </a:r>
            <a:r>
              <a:rPr lang="ko-KR" altLang="en-US" sz="2400" b="1" dirty="0" err="1" smtClean="0">
                <a:latin typeface="Lato Light"/>
                <a:cs typeface="Lato Light"/>
              </a:rPr>
              <a:t>픽을</a:t>
            </a:r>
            <a:r>
              <a:rPr lang="ko-KR" altLang="en-US" sz="2400" b="1" dirty="0" smtClean="0">
                <a:latin typeface="Lato Light"/>
                <a:cs typeface="Lato Light"/>
              </a:rPr>
              <a:t> </a:t>
            </a:r>
            <a:r>
              <a:rPr lang="ko-KR" altLang="en-US" sz="2400" b="1" dirty="0" smtClean="0">
                <a:latin typeface="Lato Light"/>
                <a:cs typeface="Lato Light"/>
              </a:rPr>
              <a:t>추천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Light"/>
                <a:cs typeface="Lato Light"/>
              </a:rPr>
              <a:t>챔피언 시너지를 고려할 때 단순히 승리</a:t>
            </a:r>
            <a:r>
              <a:rPr lang="en-US" altLang="ko-KR" sz="2400" b="1" dirty="0" smtClean="0">
                <a:latin typeface="Lato Light"/>
                <a:cs typeface="Lato Light"/>
              </a:rPr>
              <a:t>-</a:t>
            </a:r>
            <a:r>
              <a:rPr lang="ko-KR" altLang="en-US" sz="2400" b="1" dirty="0" smtClean="0">
                <a:latin typeface="Lato Light"/>
                <a:cs typeface="Lato Light"/>
              </a:rPr>
              <a:t>패배</a:t>
            </a:r>
            <a:r>
              <a:rPr lang="en-US" altLang="ko-KR" sz="2400" b="1" dirty="0" smtClean="0">
                <a:latin typeface="Lato Light"/>
                <a:cs typeface="Lato Light"/>
              </a:rPr>
              <a:t>(</a:t>
            </a:r>
            <a:r>
              <a:rPr lang="ko-KR" altLang="en-US" sz="2400" b="1" dirty="0" smtClean="0">
                <a:latin typeface="Lato Light"/>
                <a:cs typeface="Lato Light"/>
              </a:rPr>
              <a:t>마진</a:t>
            </a:r>
            <a:r>
              <a:rPr lang="en-US" altLang="ko-KR" sz="2400" b="1" dirty="0" smtClean="0">
                <a:latin typeface="Lato Light"/>
                <a:cs typeface="Lato Light"/>
              </a:rPr>
              <a:t>)</a:t>
            </a:r>
            <a:r>
              <a:rPr lang="ko-KR" altLang="en-US" sz="2400" b="1" dirty="0" smtClean="0">
                <a:latin typeface="Lato Light"/>
                <a:cs typeface="Lato Light"/>
              </a:rPr>
              <a:t>를 가중치로 두어 </a:t>
            </a:r>
            <a:endParaRPr lang="en-US" altLang="ko-KR" sz="2400" b="1" dirty="0" smtClean="0">
              <a:latin typeface="Lato Light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Light"/>
                <a:cs typeface="Lato Light"/>
              </a:rPr>
              <a:t>밴률이</a:t>
            </a:r>
            <a:r>
              <a:rPr lang="ko-KR" altLang="en-US" sz="2400" b="1" dirty="0" smtClean="0">
                <a:latin typeface="Lato Light"/>
                <a:cs typeface="Lato Light"/>
              </a:rPr>
              <a:t> </a:t>
            </a:r>
            <a:r>
              <a:rPr lang="ko-KR" altLang="en-US" sz="2400" b="1" dirty="0" smtClean="0">
                <a:latin typeface="Lato Light"/>
                <a:cs typeface="Lato Light"/>
              </a:rPr>
              <a:t>높은 챔피언이 불리하고</a:t>
            </a:r>
            <a:r>
              <a:rPr lang="en-US" altLang="ko-KR" sz="2400" b="1" dirty="0" smtClean="0">
                <a:latin typeface="Lato Light"/>
                <a:cs typeface="Lato Light"/>
              </a:rPr>
              <a:t> </a:t>
            </a:r>
            <a:r>
              <a:rPr lang="ko-KR" altLang="en-US" sz="2400" b="1" dirty="0" smtClean="0">
                <a:latin typeface="Lato Light"/>
                <a:cs typeface="Lato Light"/>
              </a:rPr>
              <a:t>판 수에 따라 편향된 </a:t>
            </a:r>
            <a:r>
              <a:rPr lang="ko-KR" altLang="en-US" sz="2400" b="1" dirty="0" smtClean="0">
                <a:latin typeface="Lato Light"/>
                <a:cs typeface="Lato Light"/>
              </a:rPr>
              <a:t>결과</a:t>
            </a:r>
            <a:endParaRPr lang="en-US" altLang="ko-KR" sz="2400" b="1" dirty="0" smtClean="0">
              <a:latin typeface="Lato Light"/>
              <a:cs typeface="La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관련 연구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8407" y="805878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 fontScale="85000" lnSpcReduction="10000"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소셜 네트워크 분석을 활용한 리그 오브 레전드 추천 시스템 개발</a:t>
            </a:r>
            <a:r>
              <a:rPr lang="en-US" altLang="ko-KR" dirty="0" smtClean="0">
                <a:latin typeface="Lato Light"/>
                <a:cs typeface="Lato Light"/>
              </a:rPr>
              <a:t>(</a:t>
            </a:r>
            <a:r>
              <a:rPr lang="ko-KR" altLang="en-US" dirty="0" smtClean="0">
                <a:latin typeface="Lato Light"/>
                <a:cs typeface="Lato Light"/>
              </a:rPr>
              <a:t>김한결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err="1" smtClean="0">
                <a:latin typeface="Lato Light"/>
                <a:cs typeface="Lato Light"/>
              </a:rPr>
              <a:t>노여명</a:t>
            </a:r>
            <a:r>
              <a:rPr lang="en-US" altLang="ko-KR" dirty="0" smtClean="0">
                <a:latin typeface="Lato Light"/>
                <a:cs typeface="Lato Light"/>
              </a:rPr>
              <a:t>, </a:t>
            </a:r>
            <a:r>
              <a:rPr lang="ko-KR" altLang="en-US" dirty="0" smtClean="0">
                <a:latin typeface="Lato Light"/>
                <a:cs typeface="Lato Light"/>
              </a:rPr>
              <a:t>이정혜</a:t>
            </a:r>
            <a:r>
              <a:rPr lang="en-US" altLang="ko-KR" dirty="0" smtClean="0">
                <a:latin typeface="Lato Light"/>
                <a:cs typeface="Lato Light"/>
              </a:rPr>
              <a:t>, 2018)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2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내용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모듈 구조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32" y="1443520"/>
            <a:ext cx="5735268" cy="4840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5357" y="1443520"/>
            <a:ext cx="5300535" cy="4980409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Riot API</a:t>
            </a:r>
            <a:r>
              <a:rPr lang="ko-KR" altLang="en-US" sz="2400" b="1" dirty="0" smtClean="0">
                <a:latin typeface="Lato Regular"/>
                <a:cs typeface="Lato Light"/>
              </a:rPr>
              <a:t>를 활용해 솔로 랭크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마스터 이상인 유저의 일주일 간 데이터를 수집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수집된 데이터를 활용해 그래프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생성 </a:t>
            </a:r>
            <a:r>
              <a:rPr lang="ko-KR" altLang="en-US" sz="2400" b="1" dirty="0" smtClean="0">
                <a:latin typeface="Lato Regular"/>
                <a:cs typeface="Lato Light"/>
              </a:rPr>
              <a:t>및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</a:t>
            </a:r>
            <a:r>
              <a:rPr lang="ko-KR" altLang="en-US" sz="2400" b="1" dirty="0" smtClean="0">
                <a:latin typeface="Lato Regular"/>
                <a:cs typeface="Lato Light"/>
              </a:rPr>
              <a:t> 계산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그래프 시각화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1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7887" y="4478588"/>
            <a:ext cx="10323998" cy="1923541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필요한 데이터는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한 게임에서 이긴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진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밴 된 챔피언들 리스트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연구 내용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데이터 수집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7887" y="1996778"/>
            <a:ext cx="1751887" cy="1810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티어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(Challenger,</a:t>
            </a:r>
          </a:p>
          <a:p>
            <a:pPr algn="ctr"/>
            <a:r>
              <a:rPr lang="en-US" altLang="ko-KR" dirty="0" smtClean="0"/>
              <a:t>Grandmaster,</a:t>
            </a:r>
          </a:p>
          <a:p>
            <a:pPr algn="ctr"/>
            <a:r>
              <a:rPr lang="en-US" altLang="ko-KR" dirty="0" smtClean="0"/>
              <a:t>Master)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94185" y="2442195"/>
            <a:ext cx="1751887" cy="9194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SummonerId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puuId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08522" y="2391494"/>
            <a:ext cx="1751887" cy="1020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MatchId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22859" y="1784058"/>
            <a:ext cx="2108109" cy="2290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 champion</a:t>
            </a:r>
          </a:p>
          <a:p>
            <a:pPr algn="ctr"/>
            <a:r>
              <a:rPr lang="en-US" altLang="ko-KR" dirty="0" smtClean="0"/>
              <a:t>Lose champion</a:t>
            </a:r>
          </a:p>
          <a:p>
            <a:pPr algn="ctr"/>
            <a:r>
              <a:rPr lang="en-US" altLang="ko-KR" dirty="0" smtClean="0"/>
              <a:t>Banned champion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2794475" y="2703537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308812" y="2715546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822176" y="2676280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34364" y="3935831"/>
            <a:ext cx="491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수집 모듈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2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1192</Words>
  <Application>Microsoft Office PowerPoint</Application>
  <PresentationFormat>와이드스크린</PresentationFormat>
  <Paragraphs>189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Lato Light</vt:lpstr>
      <vt:lpstr>Lato Regular</vt:lpstr>
      <vt:lpstr>Open Sans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2022-09-25T12:16:39Z</dcterms:created>
  <dcterms:modified xsi:type="dcterms:W3CDTF">2022-12-01T18:13:22Z</dcterms:modified>
</cp:coreProperties>
</file>