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75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6" r:id="rId13"/>
    <p:sldId id="289" r:id="rId14"/>
    <p:sldId id="292" r:id="rId15"/>
    <p:sldId id="293" r:id="rId16"/>
    <p:sldId id="290" r:id="rId17"/>
    <p:sldId id="294" r:id="rId18"/>
    <p:sldId id="291" r:id="rId19"/>
    <p:sldId id="28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84585" autoAdjust="0"/>
  </p:normalViewPr>
  <p:slideViewPr>
    <p:cSldViewPr snapToGrid="0">
      <p:cViewPr>
        <p:scale>
          <a:sx n="75" d="100"/>
          <a:sy n="75" d="100"/>
        </p:scale>
        <p:origin x="295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아트록스</c:v>
                </c:pt>
                <c:pt idx="1">
                  <c:v>신드라</c:v>
                </c:pt>
                <c:pt idx="2">
                  <c:v>블리츠크랭크</c:v>
                </c:pt>
                <c:pt idx="3">
                  <c:v>그레이브즈</c:v>
                </c:pt>
                <c:pt idx="4">
                  <c:v>카이사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3.4591194968553399E-3</c:v>
                </c:pt>
                <c:pt idx="1">
                  <c:v>5.0314465408805003E-3</c:v>
                </c:pt>
                <c:pt idx="2">
                  <c:v>1.0849056603773499E-2</c:v>
                </c:pt>
                <c:pt idx="3">
                  <c:v>1.5644654088050301E-2</c:v>
                </c:pt>
                <c:pt idx="4">
                  <c:v>6.2028301886792397E-2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35-4646-99F1-D510205FE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37311072"/>
        <c:axId val="1137313152"/>
      </c:barChart>
      <c:catAx>
        <c:axId val="1137311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7313152"/>
        <c:crosses val="autoZero"/>
        <c:auto val="1"/>
        <c:lblAlgn val="ctr"/>
        <c:lblOffset val="100"/>
        <c:noMultiLvlLbl val="0"/>
      </c:catAx>
      <c:valAx>
        <c:axId val="113731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731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신드라</c:v>
                </c:pt>
                <c:pt idx="1">
                  <c:v>사미라</c:v>
                </c:pt>
                <c:pt idx="2">
                  <c:v>그레이브즈</c:v>
                </c:pt>
                <c:pt idx="3">
                  <c:v>블리츠크랭크</c:v>
                </c:pt>
                <c:pt idx="4">
                  <c:v>카이사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28.9839630573987</c:v>
                </c:pt>
                <c:pt idx="1">
                  <c:v>29.0811369270086</c:v>
                </c:pt>
                <c:pt idx="2">
                  <c:v>30.393205409869498</c:v>
                </c:pt>
                <c:pt idx="3">
                  <c:v>31.355605147778899</c:v>
                </c:pt>
                <c:pt idx="4">
                  <c:v>34.871183261275199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19-4BD4-8A80-A7CC3CDBB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5864912"/>
        <c:axId val="1435874896"/>
      </c:barChart>
      <c:catAx>
        <c:axId val="143586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874896"/>
        <c:crosses val="autoZero"/>
        <c:auto val="1"/>
        <c:lblAlgn val="ctr"/>
        <c:lblOffset val="100"/>
        <c:noMultiLvlLbl val="0"/>
      </c:catAx>
      <c:valAx>
        <c:axId val="1435874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86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신드라</c:v>
                </c:pt>
                <c:pt idx="1">
                  <c:v>사미라</c:v>
                </c:pt>
                <c:pt idx="2">
                  <c:v>그레이브즈</c:v>
                </c:pt>
                <c:pt idx="3">
                  <c:v>블리츠크랭크</c:v>
                </c:pt>
                <c:pt idx="4">
                  <c:v>카이사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28.9839630573987</c:v>
                </c:pt>
                <c:pt idx="1">
                  <c:v>29.0811369270086</c:v>
                </c:pt>
                <c:pt idx="2">
                  <c:v>30.393205409869498</c:v>
                </c:pt>
                <c:pt idx="3">
                  <c:v>31.355605147778899</c:v>
                </c:pt>
                <c:pt idx="4">
                  <c:v>34.871183261275199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19-4BD4-8A80-A7CC3CDBB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5864912"/>
        <c:axId val="1435874896"/>
      </c:barChart>
      <c:catAx>
        <c:axId val="143586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874896"/>
        <c:crosses val="autoZero"/>
        <c:auto val="1"/>
        <c:lblAlgn val="ctr"/>
        <c:lblOffset val="100"/>
        <c:noMultiLvlLbl val="0"/>
      </c:catAx>
      <c:valAx>
        <c:axId val="1435874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8649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아무무</c:v>
                </c:pt>
                <c:pt idx="1">
                  <c:v>니달리</c:v>
                </c:pt>
                <c:pt idx="2">
                  <c:v>마오카이</c:v>
                </c:pt>
                <c:pt idx="3">
                  <c:v>아트록스</c:v>
                </c:pt>
                <c:pt idx="4">
                  <c:v>카이사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28.8662981018424</c:v>
                </c:pt>
                <c:pt idx="1">
                  <c:v>29.8330857530236</c:v>
                </c:pt>
                <c:pt idx="2">
                  <c:v>31.966164790093899</c:v>
                </c:pt>
                <c:pt idx="3">
                  <c:v>33.2254876419901</c:v>
                </c:pt>
                <c:pt idx="4">
                  <c:v>40.442501775920299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9-4E64-93B4-17499B247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5860752"/>
        <c:axId val="1435859920"/>
      </c:barChart>
      <c:catAx>
        <c:axId val="1435860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859920"/>
        <c:crosses val="autoZero"/>
        <c:auto val="1"/>
        <c:lblAlgn val="ctr"/>
        <c:lblOffset val="100"/>
        <c:noMultiLvlLbl val="0"/>
      </c:catAx>
      <c:valAx>
        <c:axId val="1435859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86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아펠리오스</c:v>
                </c:pt>
                <c:pt idx="1">
                  <c:v>트런들</c:v>
                </c:pt>
                <c:pt idx="2">
                  <c:v>라이즈</c:v>
                </c:pt>
                <c:pt idx="3">
                  <c:v>우디르</c:v>
                </c:pt>
                <c:pt idx="4">
                  <c:v>아지르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19.284863376873499</c:v>
                </c:pt>
                <c:pt idx="1">
                  <c:v>19.275212094187701</c:v>
                </c:pt>
                <c:pt idx="2">
                  <c:v>19.178698815405301</c:v>
                </c:pt>
                <c:pt idx="3">
                  <c:v>19.030566811561499</c:v>
                </c:pt>
                <c:pt idx="4">
                  <c:v>18.578473575413199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1-4E9F-A2AD-CD7D269043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5871568"/>
        <c:axId val="1435873648"/>
      </c:barChart>
      <c:catAx>
        <c:axId val="143587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873648"/>
        <c:crosses val="autoZero"/>
        <c:auto val="1"/>
        <c:lblAlgn val="ctr"/>
        <c:lblOffset val="100"/>
        <c:noMultiLvlLbl val="0"/>
      </c:catAx>
      <c:valAx>
        <c:axId val="1435873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87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바이</c:v>
                </c:pt>
                <c:pt idx="1">
                  <c:v>제리</c:v>
                </c:pt>
                <c:pt idx="2">
                  <c:v>스카너</c:v>
                </c:pt>
                <c:pt idx="3">
                  <c:v>카직스</c:v>
                </c:pt>
                <c:pt idx="4">
                  <c:v>아펠리오스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20.949715487658899</c:v>
                </c:pt>
                <c:pt idx="1">
                  <c:v>20.9444709196686</c:v>
                </c:pt>
                <c:pt idx="2">
                  <c:v>20.915623001754199</c:v>
                </c:pt>
                <c:pt idx="3">
                  <c:v>20.8805638030171</c:v>
                </c:pt>
                <c:pt idx="4">
                  <c:v>20.851003048941401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F-46F2-AD5C-2FD244FD0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37297344"/>
        <c:axId val="1137318560"/>
      </c:barChart>
      <c:catAx>
        <c:axId val="1137297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7318560"/>
        <c:crosses val="autoZero"/>
        <c:auto val="1"/>
        <c:lblAlgn val="ctr"/>
        <c:lblOffset val="100"/>
        <c:noMultiLvlLbl val="0"/>
      </c:catAx>
      <c:valAx>
        <c:axId val="113731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729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F6534-E42C-4430-8674-451218B2959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08DB-9005-4349-A297-BDDDF8FAA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3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3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2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카이사는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12.18</a:t>
            </a:r>
            <a:r>
              <a:rPr lang="ko-KR" altLang="en-US" smtClean="0"/>
              <a:t>버전에도 </a:t>
            </a:r>
            <a:r>
              <a:rPr lang="en-US" altLang="ko-KR" dirty="0" smtClean="0"/>
              <a:t>12.20</a:t>
            </a:r>
            <a:r>
              <a:rPr lang="ko-KR" altLang="en-US" smtClean="0"/>
              <a:t>버전에도 별다른 패치를 받지 않으며</a:t>
            </a:r>
            <a:r>
              <a:rPr lang="ko-KR" altLang="en-US" baseline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smtClean="0"/>
              <a:t>위를 유지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아트록스와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마오카이는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12.20</a:t>
            </a:r>
            <a:r>
              <a:rPr lang="ko-KR" altLang="en-US" baseline="0" smtClean="0"/>
              <a:t>버전에서 하향받으며 최상위권에서는 물러남</a:t>
            </a:r>
            <a:endParaRPr lang="en-US" altLang="ko-KR" baseline="0" smtClean="0"/>
          </a:p>
          <a:p>
            <a:r>
              <a:rPr lang="ko-KR" altLang="en-US" baseline="0" smtClean="0"/>
              <a:t>블리츠크랭크는 </a:t>
            </a:r>
            <a:r>
              <a:rPr lang="en-US" altLang="ko-KR" baseline="0" smtClean="0"/>
              <a:t>12.19</a:t>
            </a:r>
            <a:r>
              <a:rPr lang="ko-KR" altLang="en-US" baseline="0" smtClean="0"/>
              <a:t>버전에서 크게 상향</a:t>
            </a:r>
            <a:r>
              <a:rPr lang="en-US" altLang="ko-KR" baseline="0" smtClean="0"/>
              <a:t>, 12.20</a:t>
            </a:r>
            <a:r>
              <a:rPr lang="ko-KR" altLang="en-US" baseline="0" smtClean="0"/>
              <a:t>버전에서 약 하향받으며 상위권으로 급부상</a:t>
            </a:r>
            <a:endParaRPr lang="en-US" altLang="ko-KR" baseline="0" smtClean="0"/>
          </a:p>
          <a:p>
            <a:r>
              <a:rPr lang="ko-KR" altLang="en-US" baseline="0" smtClean="0"/>
              <a:t>신드라는 </a:t>
            </a:r>
            <a:r>
              <a:rPr lang="en-US" altLang="ko-KR" baseline="0" smtClean="0"/>
              <a:t>12.19</a:t>
            </a:r>
            <a:r>
              <a:rPr lang="ko-KR" altLang="en-US" baseline="0" smtClean="0"/>
              <a:t>버전에서 리워크되며 높은 순위를 기록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5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대회와 </a:t>
            </a:r>
            <a:r>
              <a:rPr lang="ko-KR" altLang="en-US" dirty="0" err="1" smtClean="0"/>
              <a:t>솔랭에서</a:t>
            </a:r>
            <a:r>
              <a:rPr lang="ko-KR" altLang="en-US" dirty="0" smtClean="0"/>
              <a:t> 차이가 존재함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08DB-9005-4349-A297-BDDDF8FAA2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5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6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6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5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7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8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8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BB25-53DE-4C28-BA4C-AE570823F56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5257-D160-4CBE-92E5-D6987F681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88" y="-2701"/>
            <a:ext cx="12188825" cy="6858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sp>
        <p:nvSpPr>
          <p:cNvPr id="3" name="Rectangle 2"/>
          <p:cNvSpPr/>
          <p:nvPr/>
        </p:nvSpPr>
        <p:spPr>
          <a:xfrm>
            <a:off x="4053997" y="1744195"/>
            <a:ext cx="4100529" cy="314325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/>
          <p:cNvGrpSpPr/>
          <p:nvPr/>
        </p:nvGrpSpPr>
        <p:grpSpPr>
          <a:xfrm>
            <a:off x="3032318" y="2941599"/>
            <a:ext cx="6179850" cy="995467"/>
            <a:chOff x="5988388" y="483017"/>
            <a:chExt cx="12359700" cy="1990933"/>
          </a:xfrm>
        </p:grpSpPr>
        <p:sp>
          <p:nvSpPr>
            <p:cNvPr id="19" name="TextBox 18"/>
            <p:cNvSpPr txBox="1"/>
            <p:nvPr/>
          </p:nvSpPr>
          <p:spPr>
            <a:xfrm>
              <a:off x="5988388" y="483017"/>
              <a:ext cx="12359700" cy="132342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Graph Centrality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를 이용한 </a:t>
              </a:r>
              <a:r>
                <a:rPr lang="ko-KR" altLang="en-US" sz="2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리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그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/>
              </a:r>
              <a:br>
                <a:rPr lang="en-US" altLang="ko-KR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</a:br>
              <a:r>
                <a:rPr lang="ko-KR" altLang="en-US" sz="2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오브 레전드 챔피언 영향력 분석</a:t>
              </a:r>
              <a:endParaRPr lang="id-ID" sz="2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bg1"/>
                  </a:solidFill>
                  <a:latin typeface="Lato Regular"/>
                  <a:cs typeface="Lato Regular"/>
                </a:rPr>
                <a:t>PRESENTATION</a:t>
              </a:r>
            </a:p>
          </p:txBody>
        </p:sp>
      </p:grpSp>
      <p:sp>
        <p:nvSpPr>
          <p:cNvPr id="10" name="Freeform 280"/>
          <p:cNvSpPr>
            <a:spLocks noEditPoints="1"/>
          </p:cNvSpPr>
          <p:nvPr/>
        </p:nvSpPr>
        <p:spPr bwMode="auto">
          <a:xfrm>
            <a:off x="5769208" y="2352526"/>
            <a:ext cx="682592" cy="555654"/>
          </a:xfrm>
          <a:custGeom>
            <a:avLst/>
            <a:gdLst>
              <a:gd name="T0" fmla="*/ 0 w 283"/>
              <a:gd name="T1" fmla="*/ 282 h 282"/>
              <a:gd name="T2" fmla="*/ 142 w 283"/>
              <a:gd name="T3" fmla="*/ 282 h 282"/>
              <a:gd name="T4" fmla="*/ 142 w 283"/>
              <a:gd name="T5" fmla="*/ 0 h 282"/>
              <a:gd name="T6" fmla="*/ 0 w 283"/>
              <a:gd name="T7" fmla="*/ 0 h 282"/>
              <a:gd name="T8" fmla="*/ 0 w 283"/>
              <a:gd name="T9" fmla="*/ 282 h 282"/>
              <a:gd name="T10" fmla="*/ 89 w 283"/>
              <a:gd name="T11" fmla="*/ 35 h 282"/>
              <a:gd name="T12" fmla="*/ 124 w 283"/>
              <a:gd name="T13" fmla="*/ 35 h 282"/>
              <a:gd name="T14" fmla="*/ 124 w 283"/>
              <a:gd name="T15" fmla="*/ 70 h 282"/>
              <a:gd name="T16" fmla="*/ 89 w 283"/>
              <a:gd name="T17" fmla="*/ 70 h 282"/>
              <a:gd name="T18" fmla="*/ 89 w 283"/>
              <a:gd name="T19" fmla="*/ 35 h 282"/>
              <a:gd name="T20" fmla="*/ 89 w 283"/>
              <a:gd name="T21" fmla="*/ 106 h 282"/>
              <a:gd name="T22" fmla="*/ 124 w 283"/>
              <a:gd name="T23" fmla="*/ 106 h 282"/>
              <a:gd name="T24" fmla="*/ 124 w 283"/>
              <a:gd name="T25" fmla="*/ 141 h 282"/>
              <a:gd name="T26" fmla="*/ 89 w 283"/>
              <a:gd name="T27" fmla="*/ 141 h 282"/>
              <a:gd name="T28" fmla="*/ 89 w 283"/>
              <a:gd name="T29" fmla="*/ 106 h 282"/>
              <a:gd name="T30" fmla="*/ 89 w 283"/>
              <a:gd name="T31" fmla="*/ 176 h 282"/>
              <a:gd name="T32" fmla="*/ 124 w 283"/>
              <a:gd name="T33" fmla="*/ 176 h 282"/>
              <a:gd name="T34" fmla="*/ 124 w 283"/>
              <a:gd name="T35" fmla="*/ 212 h 282"/>
              <a:gd name="T36" fmla="*/ 89 w 283"/>
              <a:gd name="T37" fmla="*/ 212 h 282"/>
              <a:gd name="T38" fmla="*/ 89 w 283"/>
              <a:gd name="T39" fmla="*/ 176 h 282"/>
              <a:gd name="T40" fmla="*/ 18 w 283"/>
              <a:gd name="T41" fmla="*/ 35 h 282"/>
              <a:gd name="T42" fmla="*/ 53 w 283"/>
              <a:gd name="T43" fmla="*/ 35 h 282"/>
              <a:gd name="T44" fmla="*/ 53 w 283"/>
              <a:gd name="T45" fmla="*/ 70 h 282"/>
              <a:gd name="T46" fmla="*/ 18 w 283"/>
              <a:gd name="T47" fmla="*/ 70 h 282"/>
              <a:gd name="T48" fmla="*/ 18 w 283"/>
              <a:gd name="T49" fmla="*/ 35 h 282"/>
              <a:gd name="T50" fmla="*/ 18 w 283"/>
              <a:gd name="T51" fmla="*/ 106 h 282"/>
              <a:gd name="T52" fmla="*/ 53 w 283"/>
              <a:gd name="T53" fmla="*/ 106 h 282"/>
              <a:gd name="T54" fmla="*/ 53 w 283"/>
              <a:gd name="T55" fmla="*/ 141 h 282"/>
              <a:gd name="T56" fmla="*/ 18 w 283"/>
              <a:gd name="T57" fmla="*/ 141 h 282"/>
              <a:gd name="T58" fmla="*/ 18 w 283"/>
              <a:gd name="T59" fmla="*/ 106 h 282"/>
              <a:gd name="T60" fmla="*/ 18 w 283"/>
              <a:gd name="T61" fmla="*/ 176 h 282"/>
              <a:gd name="T62" fmla="*/ 53 w 283"/>
              <a:gd name="T63" fmla="*/ 176 h 282"/>
              <a:gd name="T64" fmla="*/ 53 w 283"/>
              <a:gd name="T65" fmla="*/ 212 h 282"/>
              <a:gd name="T66" fmla="*/ 18 w 283"/>
              <a:gd name="T67" fmla="*/ 212 h 282"/>
              <a:gd name="T68" fmla="*/ 18 w 283"/>
              <a:gd name="T69" fmla="*/ 176 h 282"/>
              <a:gd name="T70" fmla="*/ 159 w 283"/>
              <a:gd name="T71" fmla="*/ 88 h 282"/>
              <a:gd name="T72" fmla="*/ 283 w 283"/>
              <a:gd name="T73" fmla="*/ 88 h 282"/>
              <a:gd name="T74" fmla="*/ 283 w 283"/>
              <a:gd name="T75" fmla="*/ 106 h 282"/>
              <a:gd name="T76" fmla="*/ 159 w 283"/>
              <a:gd name="T77" fmla="*/ 106 h 282"/>
              <a:gd name="T78" fmla="*/ 159 w 283"/>
              <a:gd name="T79" fmla="*/ 88 h 282"/>
              <a:gd name="T80" fmla="*/ 159 w 283"/>
              <a:gd name="T81" fmla="*/ 282 h 282"/>
              <a:gd name="T82" fmla="*/ 195 w 283"/>
              <a:gd name="T83" fmla="*/ 282 h 282"/>
              <a:gd name="T84" fmla="*/ 195 w 283"/>
              <a:gd name="T85" fmla="*/ 212 h 282"/>
              <a:gd name="T86" fmla="*/ 248 w 283"/>
              <a:gd name="T87" fmla="*/ 212 h 282"/>
              <a:gd name="T88" fmla="*/ 248 w 283"/>
              <a:gd name="T89" fmla="*/ 282 h 282"/>
              <a:gd name="T90" fmla="*/ 283 w 283"/>
              <a:gd name="T91" fmla="*/ 282 h 282"/>
              <a:gd name="T92" fmla="*/ 283 w 283"/>
              <a:gd name="T93" fmla="*/ 123 h 282"/>
              <a:gd name="T94" fmla="*/ 159 w 283"/>
              <a:gd name="T95" fmla="*/ 123 h 282"/>
              <a:gd name="T96" fmla="*/ 159 w 283"/>
              <a:gd name="T97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3" h="282">
                <a:moveTo>
                  <a:pt x="0" y="282"/>
                </a:moveTo>
                <a:lnTo>
                  <a:pt x="142" y="282"/>
                </a:lnTo>
                <a:lnTo>
                  <a:pt x="142" y="0"/>
                </a:lnTo>
                <a:lnTo>
                  <a:pt x="0" y="0"/>
                </a:lnTo>
                <a:lnTo>
                  <a:pt x="0" y="282"/>
                </a:lnTo>
                <a:close/>
                <a:moveTo>
                  <a:pt x="89" y="35"/>
                </a:moveTo>
                <a:lnTo>
                  <a:pt x="124" y="35"/>
                </a:lnTo>
                <a:lnTo>
                  <a:pt x="124" y="70"/>
                </a:lnTo>
                <a:lnTo>
                  <a:pt x="89" y="70"/>
                </a:lnTo>
                <a:lnTo>
                  <a:pt x="89" y="35"/>
                </a:lnTo>
                <a:close/>
                <a:moveTo>
                  <a:pt x="89" y="106"/>
                </a:moveTo>
                <a:lnTo>
                  <a:pt x="124" y="106"/>
                </a:lnTo>
                <a:lnTo>
                  <a:pt x="124" y="141"/>
                </a:lnTo>
                <a:lnTo>
                  <a:pt x="89" y="141"/>
                </a:lnTo>
                <a:lnTo>
                  <a:pt x="89" y="106"/>
                </a:lnTo>
                <a:close/>
                <a:moveTo>
                  <a:pt x="89" y="176"/>
                </a:moveTo>
                <a:lnTo>
                  <a:pt x="124" y="176"/>
                </a:lnTo>
                <a:lnTo>
                  <a:pt x="124" y="212"/>
                </a:lnTo>
                <a:lnTo>
                  <a:pt x="89" y="212"/>
                </a:lnTo>
                <a:lnTo>
                  <a:pt x="89" y="176"/>
                </a:lnTo>
                <a:close/>
                <a:moveTo>
                  <a:pt x="18" y="35"/>
                </a:moveTo>
                <a:lnTo>
                  <a:pt x="53" y="35"/>
                </a:lnTo>
                <a:lnTo>
                  <a:pt x="53" y="70"/>
                </a:lnTo>
                <a:lnTo>
                  <a:pt x="18" y="70"/>
                </a:lnTo>
                <a:lnTo>
                  <a:pt x="18" y="35"/>
                </a:lnTo>
                <a:close/>
                <a:moveTo>
                  <a:pt x="18" y="106"/>
                </a:moveTo>
                <a:lnTo>
                  <a:pt x="53" y="106"/>
                </a:lnTo>
                <a:lnTo>
                  <a:pt x="53" y="141"/>
                </a:lnTo>
                <a:lnTo>
                  <a:pt x="18" y="141"/>
                </a:lnTo>
                <a:lnTo>
                  <a:pt x="18" y="106"/>
                </a:lnTo>
                <a:close/>
                <a:moveTo>
                  <a:pt x="18" y="176"/>
                </a:moveTo>
                <a:lnTo>
                  <a:pt x="53" y="176"/>
                </a:lnTo>
                <a:lnTo>
                  <a:pt x="53" y="212"/>
                </a:lnTo>
                <a:lnTo>
                  <a:pt x="18" y="212"/>
                </a:lnTo>
                <a:lnTo>
                  <a:pt x="18" y="176"/>
                </a:lnTo>
                <a:close/>
                <a:moveTo>
                  <a:pt x="159" y="88"/>
                </a:moveTo>
                <a:lnTo>
                  <a:pt x="283" y="88"/>
                </a:lnTo>
                <a:lnTo>
                  <a:pt x="283" y="106"/>
                </a:lnTo>
                <a:lnTo>
                  <a:pt x="159" y="106"/>
                </a:lnTo>
                <a:lnTo>
                  <a:pt x="159" y="88"/>
                </a:lnTo>
                <a:close/>
                <a:moveTo>
                  <a:pt x="159" y="282"/>
                </a:moveTo>
                <a:lnTo>
                  <a:pt x="195" y="282"/>
                </a:lnTo>
                <a:lnTo>
                  <a:pt x="195" y="212"/>
                </a:lnTo>
                <a:lnTo>
                  <a:pt x="248" y="212"/>
                </a:lnTo>
                <a:lnTo>
                  <a:pt x="248" y="282"/>
                </a:lnTo>
                <a:lnTo>
                  <a:pt x="283" y="282"/>
                </a:lnTo>
                <a:lnTo>
                  <a:pt x="283" y="123"/>
                </a:lnTo>
                <a:lnTo>
                  <a:pt x="159" y="123"/>
                </a:lnTo>
                <a:lnTo>
                  <a:pt x="159" y="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grpSp>
        <p:nvGrpSpPr>
          <p:cNvPr id="2" name="Group 1"/>
          <p:cNvGrpSpPr/>
          <p:nvPr/>
        </p:nvGrpSpPr>
        <p:grpSpPr>
          <a:xfrm>
            <a:off x="5195978" y="3915989"/>
            <a:ext cx="1828800" cy="120485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>
          <a:xfrm>
            <a:off x="3182203" y="4283567"/>
            <a:ext cx="5827593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solidFill>
                  <a:schemeClr val="bg1"/>
                </a:solidFill>
                <a:latin typeface="Lato Regular"/>
                <a:cs typeface="Lato Regular"/>
              </a:rPr>
              <a:t>컴퓨터공학과 김형석 </a:t>
            </a:r>
            <a:r>
              <a:rPr lang="en-US" altLang="ko-KR" sz="1400" dirty="0" smtClean="0">
                <a:solidFill>
                  <a:schemeClr val="bg1"/>
                </a:solidFill>
                <a:latin typeface="Lato Regular"/>
                <a:cs typeface="Lato Regular"/>
              </a:rPr>
              <a:t>2016104118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5747" y="1899183"/>
            <a:ext cx="6179850" cy="353935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Lato Regular"/>
                <a:cs typeface="Lato Regular"/>
              </a:rPr>
              <a:t>Capstone Design2</a:t>
            </a:r>
            <a:endParaRPr lang="id-ID" sz="2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85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그래프 변환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입력 데이터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5045674"/>
            <a:ext cx="12192000" cy="1242338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특정 챔피언과 같이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플레이되었을</a:t>
            </a:r>
            <a:r>
              <a:rPr lang="ko-KR" altLang="en-US" sz="2400" b="1" dirty="0" smtClean="0">
                <a:latin typeface="Lato Regular"/>
                <a:cs typeface="Lato Light"/>
              </a:rPr>
              <a:t> 때의 승</a:t>
            </a:r>
            <a:r>
              <a:rPr lang="en-US" altLang="ko-KR" sz="2400" b="1" dirty="0" smtClean="0">
                <a:latin typeface="Lato Regular"/>
                <a:cs typeface="Lato Light"/>
              </a:rPr>
              <a:t>,</a:t>
            </a:r>
            <a:r>
              <a:rPr lang="ko-KR" altLang="en-US" sz="2400" b="1" dirty="0" smtClean="0">
                <a:latin typeface="Lato Regular"/>
                <a:cs typeface="Lato Light"/>
              </a:rPr>
              <a:t>패 그리고 두 챔피언이 한 게임에서 같이 밴 된 매치의 수를 통해 그래프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에지의</a:t>
            </a:r>
            <a:r>
              <a:rPr lang="ko-KR" altLang="en-US" sz="2400" b="1" dirty="0" smtClean="0">
                <a:latin typeface="Lato Regular"/>
                <a:cs typeface="Lato Light"/>
              </a:rPr>
              <a:t> 가중치를 설정</a:t>
            </a: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상성 그래프는 특정 챔피언을 상대로 했을 때의 승</a:t>
            </a:r>
            <a:r>
              <a:rPr lang="en-US" altLang="ko-KR" sz="2400" b="1" dirty="0" smtClean="0">
                <a:latin typeface="Lato Regular"/>
                <a:cs typeface="Lato Light"/>
              </a:rPr>
              <a:t>,</a:t>
            </a:r>
            <a:r>
              <a:rPr lang="ko-KR" altLang="en-US" sz="2400" b="1" smtClean="0">
                <a:latin typeface="Lato Regular"/>
                <a:cs typeface="Lato Light"/>
              </a:rPr>
              <a:t>패를 포함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85" y="1410956"/>
            <a:ext cx="12192000" cy="356148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78729" y="1412806"/>
            <a:ext cx="859971" cy="2783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58066" y="1412806"/>
            <a:ext cx="859971" cy="2783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72415" y="1410956"/>
            <a:ext cx="859971" cy="2783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60181" y="1420212"/>
            <a:ext cx="1036019" cy="2783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96200" y="1412804"/>
            <a:ext cx="1036019" cy="2783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6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그래프 변환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가중치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6699" y="1443520"/>
                <a:ext cx="11119194" cy="4980409"/>
              </a:xfrm>
              <a:prstGeom prst="rect">
                <a:avLst/>
              </a:prstGeom>
              <a:noFill/>
            </p:spPr>
            <p:txBody>
              <a:bodyPr wrap="square" lIns="121893" tIns="60946" rIns="191957" bIns="47990" numCol="1" spcCol="959784">
                <a:no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기존 연구에서는 단순히 두 챔피언의 시너지를 나타내기 위해 가중치를 승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,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패 마진으로 결정</a:t>
                </a:r>
                <a:endParaRPr lang="en-US" altLang="ko-KR" sz="2400" b="1" dirty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𝒘𝒆𝒊𝒈𝒉𝒕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𝒘𝒊𝒏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−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𝒍𝒐𝒔𝒆</m:t>
                      </m:r>
                    </m:oMath>
                  </m:oMathPara>
                </a14:m>
                <a:endParaRPr lang="en-US" altLang="ko-KR" sz="2400" b="1" dirty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본 연구에서는 </a:t>
                </a:r>
                <a:r>
                  <a:rPr lang="ko-KR" altLang="en-US" sz="2400" b="1" dirty="0" err="1" smtClean="0">
                    <a:latin typeface="Lato Regular"/>
                    <a:cs typeface="Lato Light"/>
                  </a:rPr>
                  <a:t>픽률을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 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반영하기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위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해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 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패배보다 승리에 더 가중치를 많이 줌</a:t>
                </a:r>
                <a:r>
                  <a:rPr lang="en-US" altLang="ko-KR" sz="2400" b="1" dirty="0">
                    <a:latin typeface="Lato Regular"/>
                    <a:cs typeface="Lato Light"/>
                  </a:rPr>
                  <a:t>(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많이 플레이 된 챔피언이 더 영향력이 높아야 함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)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그리고 </a:t>
                </a:r>
                <a:r>
                  <a:rPr lang="ko-KR" altLang="en-US" sz="2400" b="1" dirty="0" err="1" smtClean="0">
                    <a:latin typeface="Lato Regular"/>
                    <a:cs typeface="Lato Light"/>
                  </a:rPr>
                  <a:t>밴을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 반영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(</a:t>
                </a:r>
                <a:r>
                  <a:rPr lang="ko-KR" altLang="en-US" sz="2400" b="1" dirty="0" err="1" smtClean="0">
                    <a:latin typeface="Lato Regular"/>
                    <a:cs typeface="Lato Light"/>
                  </a:rPr>
                  <a:t>밴되었다는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 것은 상대하기 까다롭다는 것임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)</a:t>
                </a:r>
              </a:p>
              <a:p>
                <a:pPr algn="just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𝒘𝒆𝒊𝒈𝒉𝒕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𝒘𝒊𝒏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−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𝒍𝒐𝒔𝒆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𝟎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.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𝟖𝟓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𝒃𝒂𝒏𝒏𝒆𝒅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/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𝟒𝟎𝟎</m:t>
                      </m:r>
                    </m:oMath>
                  </m:oMathPara>
                </a14:m>
                <a:endParaRPr lang="en-US" altLang="ko-KR" sz="2400" b="1" dirty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>
                  <a:latin typeface="Lato Regular"/>
                  <a:cs typeface="Lato Light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9" y="1443520"/>
                <a:ext cx="11119194" cy="4980409"/>
              </a:xfrm>
              <a:prstGeom prst="rect">
                <a:avLst/>
              </a:prstGeom>
              <a:blipFill>
                <a:blip r:embed="rId2"/>
                <a:stretch>
                  <a:fillRect l="-603" t="-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그래프 변환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상성 그래프 가중치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6699" y="1443520"/>
                <a:ext cx="11119194" cy="4980409"/>
              </a:xfrm>
              <a:prstGeom prst="rect">
                <a:avLst/>
              </a:prstGeom>
              <a:noFill/>
            </p:spPr>
            <p:txBody>
              <a:bodyPr wrap="square" lIns="121893" tIns="60946" rIns="191957" bIns="47990" numCol="1" spcCol="959784">
                <a:no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두 챔피언의 상성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(</a:t>
                </a:r>
                <a:r>
                  <a:rPr lang="ko-KR" altLang="en-US" sz="2400" b="1" dirty="0" err="1" smtClean="0">
                    <a:latin typeface="Lato Regular"/>
                    <a:cs typeface="Lato Light"/>
                  </a:rPr>
                  <a:t>유불리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)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을 알아보기 위한 그래프의 가중치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에는 </a:t>
                </a:r>
                <a:r>
                  <a:rPr lang="ko-KR" altLang="en-US" sz="2400" b="1" dirty="0" err="1" smtClean="0">
                    <a:latin typeface="Lato Regular"/>
                    <a:cs typeface="Lato Light"/>
                  </a:rPr>
                  <a:t>밴이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 필요가 없으며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,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특정 챔피언의 상대로 했을 때의 승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,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패만이 중요함</a:t>
                </a: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2400" b="1" dirty="0" smtClean="0">
                    <a:latin typeface="Lato Regular"/>
                    <a:cs typeface="Lato Light"/>
                  </a:rPr>
                  <a:t>-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함께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1000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승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1000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패를 기록한 챔피언 쌍은 함께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100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승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100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패를 기록한 챔피언 쌍보다 더 영향력이 크다고 할 수 있지만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,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특정 챔피언 쌍이 맞상대로 했을 때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1000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승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1000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패를 기록했을 때와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 100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승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100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패를 했을 때 둘의 차이는 없음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(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그리고 상성 그래프는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directed graph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임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)</a:t>
                </a: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>
                    <a:latin typeface="Lato Regular"/>
                    <a:cs typeface="Lato Light"/>
                  </a:rPr>
                  <a:t>다만</a:t>
                </a:r>
                <a:r>
                  <a:rPr lang="en-US" altLang="ko-KR" sz="2400" b="1" dirty="0">
                    <a:latin typeface="Lato Regular"/>
                    <a:cs typeface="Lato Light"/>
                  </a:rPr>
                  <a:t>,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 판 수에 따라 챔피언 간 상성이 편향되게 평가될 수 있으므로</a:t>
                </a:r>
                <a:r>
                  <a:rPr lang="en-US" altLang="ko-KR" sz="2400" b="1" dirty="0">
                    <a:latin typeface="Lato Regular"/>
                    <a:cs typeface="Lato Light"/>
                  </a:rPr>
                  <a:t> </a:t>
                </a:r>
                <a:r>
                  <a:rPr lang="ko-KR" altLang="en-US" sz="2400" b="1" dirty="0">
                    <a:latin typeface="Lato Regular"/>
                    <a:cs typeface="Lato Light"/>
                  </a:rPr>
                  <a:t>조정이 </a:t>
                </a:r>
                <a:r>
                  <a:rPr lang="ko-KR" altLang="en-US" sz="2400" b="1" dirty="0" smtClean="0">
                    <a:latin typeface="Lato Regular"/>
                    <a:cs typeface="Lato Light"/>
                  </a:rPr>
                  <a:t>필요함</a:t>
                </a: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𝒘𝒆𝒊𝒈𝒉𝒕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=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cs typeface="Lato Light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cs typeface="Lato Light"/>
                            </a:rPr>
                            <m:t>𝒘𝒊𝒏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cs typeface="Lato Light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cs typeface="Lato Light"/>
                            </a:rPr>
                            <m:t>𝒍𝒐𝒔𝒆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/(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𝒕𝒐𝒕𝒂𝒍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/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𝟐𝟎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cs typeface="Lato Light"/>
                        </a:rPr>
                        <m:t>)</m:t>
                      </m:r>
                    </m:oMath>
                  </m:oMathPara>
                </a14:m>
                <a:endParaRPr lang="en-US" altLang="ko-KR" sz="2400" b="1" dirty="0">
                  <a:latin typeface="Lato Regular"/>
                  <a:cs typeface="Lato Light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9" y="1443520"/>
                <a:ext cx="11119194" cy="4980409"/>
              </a:xfrm>
              <a:prstGeom prst="rect">
                <a:avLst/>
              </a:prstGeom>
              <a:blipFill>
                <a:blip r:embed="rId2"/>
                <a:stretch>
                  <a:fillRect l="-603" t="-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06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중심성</a:t>
              </a:r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비교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Weighted degree centrality </a:t>
            </a:r>
            <a:r>
              <a:rPr lang="en-US" altLang="ko-KR" dirty="0" smtClean="0">
                <a:latin typeface="Lato Light"/>
                <a:cs typeface="Lato Light"/>
              </a:rPr>
              <a:t>vs </a:t>
            </a:r>
            <a:r>
              <a:rPr lang="en-US" altLang="ko-KR" dirty="0" err="1" smtClean="0">
                <a:latin typeface="Lato Light"/>
                <a:cs typeface="Lato Light"/>
              </a:rPr>
              <a:t>Betweenness</a:t>
            </a:r>
            <a:r>
              <a:rPr lang="en-US" altLang="ko-KR" dirty="0" smtClean="0">
                <a:latin typeface="Lato Light"/>
                <a:cs typeface="Lato Light"/>
              </a:rPr>
              <a:t> centrality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699" y="4775077"/>
            <a:ext cx="11119194" cy="2197576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두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중심성의</a:t>
            </a:r>
            <a:r>
              <a:rPr lang="ko-KR" altLang="en-US" sz="2400" b="1" dirty="0" smtClean="0">
                <a:latin typeface="Lato Regular"/>
                <a:cs typeface="Lato Light"/>
              </a:rPr>
              <a:t> 상위 챔피언은 비슷한데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smtClean="0">
                <a:latin typeface="Lato Regular"/>
                <a:cs typeface="Lato Light"/>
              </a:rPr>
              <a:t>모든 노드가 에지로 연결되어 있어서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Betweenness</a:t>
            </a:r>
            <a:r>
              <a:rPr lang="en-US" altLang="ko-KR" sz="2400" b="1" dirty="0" smtClean="0">
                <a:latin typeface="Lato Regular"/>
                <a:cs typeface="Lato Light"/>
              </a:rPr>
              <a:t> centrality</a:t>
            </a:r>
            <a:r>
              <a:rPr lang="ko-KR" altLang="en-US" sz="2400" b="1" smtClean="0">
                <a:latin typeface="Lato Regular"/>
                <a:cs typeface="Lato Light"/>
              </a:rPr>
              <a:t>가 </a:t>
            </a:r>
            <a:r>
              <a:rPr lang="en-US" altLang="ko-KR" sz="2400" b="1" dirty="0" smtClean="0">
                <a:latin typeface="Lato Regular"/>
                <a:cs typeface="Lato Light"/>
              </a:rPr>
              <a:t>0</a:t>
            </a:r>
            <a:r>
              <a:rPr lang="ko-KR" altLang="en-US" sz="2400" b="1" smtClean="0">
                <a:latin typeface="Lato Regular"/>
                <a:cs typeface="Lato Light"/>
              </a:rPr>
              <a:t>인 노드가 너무 많다는 문제가 있었음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smtClean="0">
                <a:latin typeface="Lato Regular"/>
                <a:cs typeface="Lato Light"/>
              </a:rPr>
              <a:t>즉</a:t>
            </a:r>
            <a:r>
              <a:rPr lang="en-US" altLang="ko-KR" sz="2400" b="1" smtClean="0">
                <a:latin typeface="Lato Regular"/>
                <a:cs typeface="Lato Light"/>
              </a:rPr>
              <a:t>, Betweenness centrality</a:t>
            </a:r>
            <a:r>
              <a:rPr lang="ko-KR" altLang="en-US" sz="2400" b="1" smtClean="0">
                <a:latin typeface="Lato Regular"/>
                <a:cs typeface="Lato Light"/>
              </a:rPr>
              <a:t>으로는 영향력이 낮은 챔피언 간에 순위를 매길 수 없음</a:t>
            </a:r>
            <a:endParaRPr lang="en-US" altLang="ko-KR" sz="2400" b="1" dirty="0">
              <a:latin typeface="Lato Regular"/>
              <a:cs typeface="Lato Light"/>
            </a:endParaRPr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4141655314"/>
              </p:ext>
            </p:extLst>
          </p:nvPr>
        </p:nvGraphicFramePr>
        <p:xfrm>
          <a:off x="6095999" y="1443520"/>
          <a:ext cx="4632155" cy="306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3524929610"/>
              </p:ext>
            </p:extLst>
          </p:nvPr>
        </p:nvGraphicFramePr>
        <p:xfrm>
          <a:off x="759224" y="1605238"/>
          <a:ext cx="4768740" cy="2800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8642" y="4405745"/>
            <a:ext cx="54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 </a:t>
            </a:r>
            <a:r>
              <a:rPr lang="en-US" altLang="ko-KR" dirty="0" smtClean="0"/>
              <a:t>1. </a:t>
            </a:r>
            <a:r>
              <a:rPr lang="en-US" altLang="ko-KR" smtClean="0"/>
              <a:t>Weighted degree centrality </a:t>
            </a:r>
            <a:r>
              <a:rPr lang="ko-KR" altLang="en-US" smtClean="0"/>
              <a:t>상위 챔피언 </a:t>
            </a:r>
            <a:r>
              <a:rPr lang="en-US" altLang="ko-KR" smtClean="0"/>
              <a:t>5</a:t>
            </a:r>
            <a:r>
              <a:rPr lang="ko-KR" altLang="en-US" smtClean="0"/>
              <a:t>인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69378" y="4405745"/>
            <a:ext cx="54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 </a:t>
            </a:r>
            <a:r>
              <a:rPr lang="en-US" altLang="ko-KR" dirty="0"/>
              <a:t>2</a:t>
            </a:r>
            <a:r>
              <a:rPr lang="en-US" altLang="ko-KR" smtClean="0"/>
              <a:t>. </a:t>
            </a:r>
            <a:r>
              <a:rPr lang="en-US" altLang="ko-KR" dirty="0" err="1" smtClean="0"/>
              <a:t>Betweenness</a:t>
            </a:r>
            <a:r>
              <a:rPr lang="en-US" altLang="ko-KR" dirty="0" smtClean="0"/>
              <a:t> centrality </a:t>
            </a:r>
            <a:r>
              <a:rPr lang="ko-KR" altLang="en-US" smtClean="0"/>
              <a:t>상위 챔피언 </a:t>
            </a:r>
            <a:r>
              <a:rPr lang="en-US" altLang="ko-KR" smtClean="0"/>
              <a:t>5</a:t>
            </a:r>
            <a:r>
              <a:rPr lang="ko-KR" altLang="en-US" smtClean="0"/>
              <a:t>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중심성</a:t>
              </a:r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비교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latin typeface="Lato Light"/>
                <a:cs typeface="Lato Light"/>
              </a:rPr>
              <a:t>패치 버전 </a:t>
            </a:r>
            <a:r>
              <a:rPr lang="en-US" altLang="ko-KR" smtClean="0">
                <a:latin typeface="Lato Light"/>
                <a:cs typeface="Lato Light"/>
              </a:rPr>
              <a:t>12.18 vs 12.20(Weighted Degree Centrality)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1444555947"/>
              </p:ext>
            </p:extLst>
          </p:nvPr>
        </p:nvGraphicFramePr>
        <p:xfrm>
          <a:off x="102538" y="3856044"/>
          <a:ext cx="4861348" cy="267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3657208"/>
            <a:ext cx="62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 </a:t>
            </a:r>
            <a:r>
              <a:rPr lang="en-US" altLang="ko-KR" smtClean="0"/>
              <a:t>3. </a:t>
            </a:r>
            <a:r>
              <a:rPr lang="en-US" altLang="ko-KR" dirty="0" smtClean="0"/>
              <a:t>Weighted degree centrality </a:t>
            </a:r>
            <a:r>
              <a:rPr lang="ko-KR" altLang="en-US" smtClean="0"/>
              <a:t>상위 챔피언 </a:t>
            </a:r>
            <a:r>
              <a:rPr lang="en-US" altLang="ko-KR" dirty="0" smtClean="0"/>
              <a:t>5</a:t>
            </a:r>
            <a:r>
              <a:rPr lang="ko-KR" altLang="en-US" smtClean="0"/>
              <a:t>인</a:t>
            </a:r>
            <a:r>
              <a:rPr lang="en-US" altLang="ko-KR" dirty="0" smtClean="0"/>
              <a:t>(12.18)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360149"/>
            <a:ext cx="610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 smtClean="0"/>
              <a:t>4. </a:t>
            </a:r>
            <a:r>
              <a:rPr lang="en-US" altLang="ko-KR" dirty="0"/>
              <a:t>Weighted degree centrality </a:t>
            </a:r>
            <a:r>
              <a:rPr lang="ko-KR" altLang="en-US"/>
              <a:t>상위 챔피언 </a:t>
            </a:r>
            <a:r>
              <a:rPr lang="en-US" altLang="ko-KR"/>
              <a:t>5</a:t>
            </a:r>
            <a:r>
              <a:rPr lang="ko-KR" altLang="en-US"/>
              <a:t>인</a:t>
            </a:r>
            <a:r>
              <a:rPr lang="en-US" altLang="ko-KR"/>
              <a:t>(</a:t>
            </a:r>
            <a:r>
              <a:rPr lang="en-US" altLang="ko-KR" smtClean="0"/>
              <a:t>12.20)</a:t>
            </a:r>
            <a:endParaRPr lang="ko-KR" altLang="en-US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2782161818"/>
              </p:ext>
            </p:extLst>
          </p:nvPr>
        </p:nvGraphicFramePr>
        <p:xfrm>
          <a:off x="329061" y="1212945"/>
          <a:ext cx="4634825" cy="2478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931652976"/>
              </p:ext>
            </p:extLst>
          </p:nvPr>
        </p:nvGraphicFramePr>
        <p:xfrm>
          <a:off x="6383596" y="1300930"/>
          <a:ext cx="4730718" cy="2447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487994462"/>
              </p:ext>
            </p:extLst>
          </p:nvPr>
        </p:nvGraphicFramePr>
        <p:xfrm>
          <a:off x="6494556" y="3833880"/>
          <a:ext cx="5098730" cy="269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78794" y="3657208"/>
            <a:ext cx="62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 </a:t>
            </a:r>
            <a:r>
              <a:rPr lang="en-US" altLang="ko-KR" smtClean="0"/>
              <a:t>5. </a:t>
            </a:r>
            <a:r>
              <a:rPr lang="en-US" altLang="ko-KR" dirty="0" smtClean="0"/>
              <a:t>Weighted degree centrality </a:t>
            </a:r>
            <a:r>
              <a:rPr lang="ko-KR" altLang="en-US"/>
              <a:t>하</a:t>
            </a:r>
            <a:r>
              <a:rPr lang="ko-KR" altLang="en-US" smtClean="0"/>
              <a:t>위 챔피언 </a:t>
            </a:r>
            <a:r>
              <a:rPr lang="en-US" altLang="ko-KR" dirty="0" smtClean="0"/>
              <a:t>5</a:t>
            </a:r>
            <a:r>
              <a:rPr lang="ko-KR" altLang="en-US" smtClean="0"/>
              <a:t>인</a:t>
            </a:r>
            <a:r>
              <a:rPr lang="en-US" altLang="ko-KR" dirty="0" smtClean="0"/>
              <a:t>(12.18)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78794" y="6360149"/>
            <a:ext cx="610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/>
              <a:t>6</a:t>
            </a:r>
            <a:r>
              <a:rPr lang="en-US" altLang="ko-KR" smtClean="0"/>
              <a:t>. </a:t>
            </a:r>
            <a:r>
              <a:rPr lang="en-US" altLang="ko-KR" dirty="0"/>
              <a:t>Weighted degree centrality </a:t>
            </a:r>
            <a:r>
              <a:rPr lang="ko-KR" altLang="en-US" smtClean="0"/>
              <a:t>하위 </a:t>
            </a:r>
            <a:r>
              <a:rPr lang="ko-KR" altLang="en-US"/>
              <a:t>챔피언 </a:t>
            </a:r>
            <a:r>
              <a:rPr lang="en-US" altLang="ko-KR"/>
              <a:t>5</a:t>
            </a:r>
            <a:r>
              <a:rPr lang="ko-KR" altLang="en-US"/>
              <a:t>인</a:t>
            </a:r>
            <a:r>
              <a:rPr lang="en-US" altLang="ko-KR"/>
              <a:t>(</a:t>
            </a:r>
            <a:r>
              <a:rPr lang="en-US" altLang="ko-KR" smtClean="0"/>
              <a:t>12.20)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0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중심성</a:t>
              </a:r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활용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솔로 랭크 </a:t>
            </a:r>
            <a:r>
              <a:rPr lang="en-US" altLang="ko-KR" smtClean="0">
                <a:latin typeface="Lato Light"/>
                <a:cs typeface="Lato Light"/>
              </a:rPr>
              <a:t>vs </a:t>
            </a:r>
            <a:r>
              <a:rPr lang="ko-KR" altLang="en-US" smtClean="0">
                <a:latin typeface="Lato Light"/>
                <a:cs typeface="Lato Light"/>
              </a:rPr>
              <a:t>대회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86135" y="5463900"/>
            <a:ext cx="944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smtClean="0"/>
              <a:t>리그 오브 레전드 </a:t>
            </a:r>
            <a:r>
              <a:rPr lang="en-US" altLang="ko-KR" dirty="0" smtClean="0"/>
              <a:t>2022</a:t>
            </a:r>
            <a:r>
              <a:rPr lang="ko-KR" altLang="en-US" smtClean="0"/>
              <a:t>년 월드 챔피언쉽 픽률</a:t>
            </a:r>
            <a:r>
              <a:rPr lang="en-US" altLang="ko-KR" smtClean="0"/>
              <a:t>, </a:t>
            </a:r>
            <a:r>
              <a:rPr lang="ko-KR" altLang="en-US" smtClean="0"/>
              <a:t>밴률 순위와 솔로 랭크 중심성 순위</a:t>
            </a:r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67221"/>
              </p:ext>
            </p:extLst>
          </p:nvPr>
        </p:nvGraphicFramePr>
        <p:xfrm>
          <a:off x="2099821" y="3030580"/>
          <a:ext cx="7992355" cy="2433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850352">
                  <a:extLst>
                    <a:ext uri="{9D8B030D-6E8A-4147-A177-3AD203B41FA5}">
                      <a16:colId xmlns:a16="http://schemas.microsoft.com/office/drawing/2014/main" val="1403963411"/>
                    </a:ext>
                  </a:extLst>
                </a:gridCol>
                <a:gridCol w="3003187">
                  <a:extLst>
                    <a:ext uri="{9D8B030D-6E8A-4147-A177-3AD203B41FA5}">
                      <a16:colId xmlns:a16="http://schemas.microsoft.com/office/drawing/2014/main" val="2968755071"/>
                    </a:ext>
                  </a:extLst>
                </a:gridCol>
                <a:gridCol w="3138816">
                  <a:extLst>
                    <a:ext uri="{9D8B030D-6E8A-4147-A177-3AD203B41FA5}">
                      <a16:colId xmlns:a16="http://schemas.microsoft.com/office/drawing/2014/main" val="2192620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순위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픽률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밴률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사일러스</a:t>
                      </a:r>
                      <a:r>
                        <a:rPr lang="en-US" altLang="ko-KR" sz="1600" smtClean="0"/>
                        <a:t>(33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smtClean="0"/>
                        <a:t>17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케이틀린</a:t>
                      </a:r>
                      <a:r>
                        <a:rPr lang="en-US" altLang="ko-KR" sz="1600" smtClean="0"/>
                        <a:t>(73.5%,5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smtClean="0"/>
                        <a:t>7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세주아니</a:t>
                      </a:r>
                      <a:r>
                        <a:rPr lang="en-US" altLang="ko-KR" sz="1600" dirty="0" smtClean="0"/>
                        <a:t>(24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dirty="0" smtClean="0"/>
                        <a:t>25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en-US" altLang="ko-KR" sz="1600" smtClean="0">
                          <a:solidFill>
                            <a:srgbClr val="0070C0"/>
                          </a:solidFill>
                        </a:rPr>
                        <a:t>49</a:t>
                      </a:r>
                      <a:r>
                        <a:rPr lang="ko-KR" altLang="en-US" sz="1600" smtClean="0">
                          <a:solidFill>
                            <a:srgbClr val="0070C0"/>
                          </a:solidFill>
                        </a:rPr>
                        <a:t>위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유미</a:t>
                      </a:r>
                      <a:r>
                        <a:rPr lang="en-US" altLang="ko-KR" sz="1600" dirty="0" smtClean="0"/>
                        <a:t>(72.6%,12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en-US" altLang="ko-KR" sz="1600" smtClean="0">
                          <a:solidFill>
                            <a:srgbClr val="0070C0"/>
                          </a:solidFill>
                        </a:rPr>
                        <a:t>46</a:t>
                      </a:r>
                      <a:r>
                        <a:rPr lang="ko-KR" altLang="en-US" sz="1600" smtClean="0">
                          <a:solidFill>
                            <a:srgbClr val="0070C0"/>
                          </a:solidFill>
                        </a:rPr>
                        <a:t>위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아지르</a:t>
                      </a:r>
                      <a:r>
                        <a:rPr lang="en-US" altLang="ko-KR" sz="1600" dirty="0" smtClean="0"/>
                        <a:t>(24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dirty="0" smtClean="0"/>
                        <a:t>24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en-US" altLang="ko-KR" sz="1600" smtClean="0">
                          <a:solidFill>
                            <a:srgbClr val="0070C0"/>
                          </a:solidFill>
                        </a:rPr>
                        <a:t>161</a:t>
                      </a:r>
                      <a:r>
                        <a:rPr lang="ko-KR" altLang="en-US" sz="1600" smtClean="0">
                          <a:solidFill>
                            <a:srgbClr val="0070C0"/>
                          </a:solidFill>
                        </a:rPr>
                        <a:t>위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아트록스</a:t>
                      </a:r>
                      <a:r>
                        <a:rPr lang="en-US" altLang="ko-KR" sz="1600" dirty="0" smtClean="0"/>
                        <a:t>(67.5%,29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dirty="0" smtClean="0"/>
                        <a:t>17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3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아트록스</a:t>
                      </a:r>
                      <a:r>
                        <a:rPr lang="en-US" altLang="ko-KR" sz="1600" dirty="0" smtClean="0"/>
                        <a:t>(29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dirty="0" smtClean="0"/>
                        <a:t>17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세주아니</a:t>
                      </a:r>
                      <a:r>
                        <a:rPr lang="en-US" altLang="ko-KR" sz="1600" dirty="0" smtClean="0"/>
                        <a:t>(48.7%,24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dirty="0" smtClean="0"/>
                        <a:t>25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en-US" altLang="ko-KR" sz="1600" smtClean="0">
                          <a:solidFill>
                            <a:srgbClr val="0070C0"/>
                          </a:solidFill>
                        </a:rPr>
                        <a:t>49</a:t>
                      </a:r>
                      <a:r>
                        <a:rPr lang="ko-KR" altLang="en-US" sz="1600" smtClean="0">
                          <a:solidFill>
                            <a:srgbClr val="0070C0"/>
                          </a:solidFill>
                        </a:rPr>
                        <a:t>위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9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아펠리오스</a:t>
                      </a:r>
                      <a:r>
                        <a:rPr lang="en-US" altLang="ko-KR" sz="1600" dirty="0" smtClean="0"/>
                        <a:t>(23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dirty="0" smtClean="0"/>
                        <a:t>20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dirty="0" smtClean="0">
                          <a:solidFill>
                            <a:srgbClr val="0070C0"/>
                          </a:solidFill>
                        </a:rPr>
                        <a:t>157</a:t>
                      </a:r>
                      <a:r>
                        <a:rPr lang="ko-KR" altLang="en-US" sz="1600" smtClean="0">
                          <a:solidFill>
                            <a:srgbClr val="0070C0"/>
                          </a:solidFill>
                        </a:rPr>
                        <a:t>위</a:t>
                      </a:r>
                      <a:endParaRPr lang="en-US" altLang="ko-KR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smtClean="0"/>
                        <a:t>마오카이</a:t>
                      </a:r>
                      <a:r>
                        <a:rPr lang="en-US" altLang="ko-KR" sz="1600" smtClean="0"/>
                        <a:t>(22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smtClean="0"/>
                        <a:t>21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그레이브즈</a:t>
                      </a:r>
                      <a:r>
                        <a:rPr lang="en-US" altLang="ko-KR" sz="1600" dirty="0" smtClean="0"/>
                        <a:t>(42.7%,16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dirty="0" smtClean="0"/>
                        <a:t>17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endParaRPr lang="en-US" altLang="ko-KR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smtClean="0"/>
                        <a:t>사일러스</a:t>
                      </a:r>
                      <a:r>
                        <a:rPr lang="en-US" altLang="ko-KR" sz="1600" smtClean="0"/>
                        <a:t>(42.7%,33</a:t>
                      </a:r>
                      <a:r>
                        <a:rPr lang="ko-KR" altLang="en-US" sz="1600" smtClean="0"/>
                        <a:t>승</a:t>
                      </a:r>
                      <a:r>
                        <a:rPr lang="en-US" altLang="ko-KR" sz="1600" smtClean="0"/>
                        <a:t>17</a:t>
                      </a:r>
                      <a:r>
                        <a:rPr lang="ko-KR" altLang="en-US" sz="1600" smtClean="0"/>
                        <a:t>패</a:t>
                      </a:r>
                      <a:r>
                        <a:rPr lang="en-US" altLang="ko-KR" sz="1600" smtClean="0"/>
                        <a:t>)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0289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36402" y="1281053"/>
            <a:ext cx="11119194" cy="2197576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패치 </a:t>
            </a:r>
            <a:r>
              <a:rPr lang="en-US" altLang="ko-KR" sz="2400" b="1" smtClean="0">
                <a:latin typeface="Lato Regular"/>
                <a:cs typeface="Lato Light"/>
              </a:rPr>
              <a:t>12.18</a:t>
            </a:r>
            <a:r>
              <a:rPr lang="ko-KR" altLang="en-US" sz="2400" b="1" smtClean="0">
                <a:latin typeface="Lato Regular"/>
                <a:cs typeface="Lato Light"/>
              </a:rPr>
              <a:t>버전은 리그 오브 레전드 </a:t>
            </a:r>
            <a:r>
              <a:rPr lang="en-US" altLang="ko-KR" sz="2400" b="1" smtClean="0">
                <a:latin typeface="Lato Regular"/>
                <a:cs typeface="Lato Light"/>
              </a:rPr>
              <a:t>2022</a:t>
            </a:r>
            <a:r>
              <a:rPr lang="ko-KR" altLang="en-US" sz="2400" b="1" smtClean="0">
                <a:latin typeface="Lato Regular"/>
                <a:cs typeface="Lato Light"/>
              </a:rPr>
              <a:t>년 월드 챔피언쉽 대회 전체가 진행된 버전이므로 솔로 랭크와 대회의 차이점을 분석해보는 등 중심성을 활용할 수 있음</a:t>
            </a:r>
            <a:endParaRPr lang="en-US" altLang="ko-KR" sz="2400" b="1" dirty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64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시너지 비교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Edge weight(synergy)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3785" y="4290767"/>
                <a:ext cx="11119194" cy="2295090"/>
              </a:xfrm>
              <a:prstGeom prst="rect">
                <a:avLst/>
              </a:prstGeom>
              <a:noFill/>
            </p:spPr>
            <p:txBody>
              <a:bodyPr wrap="square" lIns="121893" tIns="60946" rIns="191957" bIns="47990" numCol="1" spcCol="959784">
                <a:no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𝒘𝒆𝒊𝒈𝒉𝒕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=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𝒘𝒊𝒏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−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𝒍𝒐𝒔𝒆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∗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𝟎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.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𝟖𝟓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+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𝒃𝒂𝒏𝒏𝒆𝒅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/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cs typeface="Lato Light"/>
                      </a:rPr>
                      <m:t>𝟒𝟎𝟎</m:t>
                    </m:r>
                  </m:oMath>
                </a14:m>
                <a:r>
                  <a:rPr lang="en-US" altLang="ko-KR" sz="2400" b="1" dirty="0" smtClean="0">
                    <a:latin typeface="Lato Regular"/>
                    <a:cs typeface="Lato Light"/>
                  </a:rPr>
                  <a:t> </a:t>
                </a:r>
                <a:r>
                  <a:rPr lang="ko-KR" altLang="en-US" sz="2400" b="1" smtClean="0">
                    <a:latin typeface="Lato Regular"/>
                    <a:cs typeface="Lato Light"/>
                  </a:rPr>
                  <a:t>로 </a:t>
                </a:r>
                <a:r>
                  <a:rPr lang="en-US" altLang="ko-KR" sz="2400" b="1" dirty="0" smtClean="0">
                    <a:latin typeface="Lato Regular"/>
                    <a:cs typeface="Lato Light"/>
                  </a:rPr>
                  <a:t>weight</a:t>
                </a:r>
                <a:r>
                  <a:rPr lang="ko-KR" altLang="en-US" sz="2400" b="1" smtClean="0">
                    <a:latin typeface="Lato Regular"/>
                    <a:cs typeface="Lato Light"/>
                  </a:rPr>
                  <a:t>를 계산하고</a:t>
                </a:r>
                <a:endParaRPr lang="en-US" altLang="ko-KR" sz="2400" b="1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2400" b="1" dirty="0" smtClean="0">
                    <a:latin typeface="Lato Regular"/>
                    <a:cs typeface="Lato Light"/>
                  </a:rPr>
                  <a:t>Edge weight </a:t>
                </a:r>
                <a:r>
                  <a:rPr lang="ko-KR" altLang="en-US" sz="2400" b="1" smtClean="0">
                    <a:latin typeface="Lato Regular"/>
                    <a:cs typeface="Lato Light"/>
                  </a:rPr>
                  <a:t>순위로 나열하면 챔피언 간 시너지 순위임</a:t>
                </a: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endParaRPr lang="en-US" altLang="ko-KR" sz="2400" b="1" dirty="0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dirty="0" smtClean="0">
                    <a:latin typeface="Lato Regular"/>
                    <a:cs typeface="Lato Light"/>
                  </a:rPr>
                  <a:t>상위에 있는 챔피언들은 함께 했을 때 좋은 시너지가 나는 챔피언들</a:t>
                </a:r>
                <a:endParaRPr lang="en-US" altLang="ko-KR" sz="2400" b="1" smtClean="0">
                  <a:latin typeface="Lato Regular"/>
                  <a:cs typeface="Lato Light"/>
                </a:endParaRPr>
              </a:p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2400" b="1" smtClean="0">
                    <a:latin typeface="Lato Regular"/>
                    <a:cs typeface="Lato Light"/>
                  </a:rPr>
                  <a:t>하위에 있는 챔피언들은 함께 했을 때 좋지 못한 챔피언들</a:t>
                </a:r>
                <a:endParaRPr lang="en-US" altLang="ko-KR" sz="2400" b="1" dirty="0">
                  <a:latin typeface="Lato Regular"/>
                  <a:cs typeface="Lato Light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5" y="4290767"/>
                <a:ext cx="11119194" cy="2295090"/>
              </a:xfrm>
              <a:prstGeom prst="rect">
                <a:avLst/>
              </a:prstGeom>
              <a:blipFill>
                <a:blip r:embed="rId2"/>
                <a:stretch>
                  <a:fillRect l="-603" t="-266" b="-4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91134"/>
              </p:ext>
            </p:extLst>
          </p:nvPr>
        </p:nvGraphicFramePr>
        <p:xfrm>
          <a:off x="815839" y="1692534"/>
          <a:ext cx="10580914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72000">
                  <a:extLst>
                    <a:ext uri="{9D8B030D-6E8A-4147-A177-3AD203B41FA5}">
                      <a16:colId xmlns:a16="http://schemas.microsoft.com/office/drawing/2014/main" val="1403963411"/>
                    </a:ext>
                  </a:extLst>
                </a:gridCol>
                <a:gridCol w="2226804">
                  <a:extLst>
                    <a:ext uri="{9D8B030D-6E8A-4147-A177-3AD203B41FA5}">
                      <a16:colId xmlns:a16="http://schemas.microsoft.com/office/drawing/2014/main" val="2968755071"/>
                    </a:ext>
                  </a:extLst>
                </a:gridCol>
                <a:gridCol w="2327370">
                  <a:extLst>
                    <a:ext uri="{9D8B030D-6E8A-4147-A177-3AD203B41FA5}">
                      <a16:colId xmlns:a16="http://schemas.microsoft.com/office/drawing/2014/main" val="2192620157"/>
                    </a:ext>
                  </a:extLst>
                </a:gridCol>
                <a:gridCol w="2327370">
                  <a:extLst>
                    <a:ext uri="{9D8B030D-6E8A-4147-A177-3AD203B41FA5}">
                      <a16:colId xmlns:a16="http://schemas.microsoft.com/office/drawing/2014/main" val="670174345"/>
                    </a:ext>
                  </a:extLst>
                </a:gridCol>
                <a:gridCol w="2327370">
                  <a:extLst>
                    <a:ext uri="{9D8B030D-6E8A-4147-A177-3AD203B41FA5}">
                      <a16:colId xmlns:a16="http://schemas.microsoft.com/office/drawing/2014/main" val="1576841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시너지 순위</a:t>
                      </a:r>
                      <a:endParaRPr lang="en-US" altLang="ko-KR" sz="14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12.18(</a:t>
                      </a:r>
                      <a:r>
                        <a:rPr lang="ko-KR" altLang="en-US" dirty="0" smtClean="0"/>
                        <a:t>상위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12.20(</a:t>
                      </a:r>
                      <a:r>
                        <a:rPr lang="ko-KR" altLang="en-US" dirty="0" smtClean="0"/>
                        <a:t>상위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12.18(</a:t>
                      </a:r>
                      <a:r>
                        <a:rPr lang="ko-KR" altLang="en-US" dirty="0" smtClean="0"/>
                        <a:t>하위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12.20(</a:t>
                      </a:r>
                      <a:r>
                        <a:rPr lang="ko-KR" altLang="en-US" dirty="0" smtClean="0"/>
                        <a:t>하위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블리츠크랭크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블리츠크랭크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아펠리오스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빅토르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르블랑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리 신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아트록스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그레이브즈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아칼리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아펠리오스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사일러스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비에고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아무무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아무무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나르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탈리야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 신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사일러스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3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파이크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아트록스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아칼리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유미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아펠리오스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룰루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9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마오카이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신드라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그레이브즈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유미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아펠리오스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그레이브즈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0289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82756" y="3921435"/>
            <a:ext cx="944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표 </a:t>
            </a:r>
            <a:r>
              <a:rPr lang="en-US" altLang="ko-KR" dirty="0" smtClean="0"/>
              <a:t>8. </a:t>
            </a:r>
            <a:r>
              <a:rPr lang="ko-KR" altLang="en-US" smtClean="0"/>
              <a:t>패치 버전 </a:t>
            </a:r>
            <a:r>
              <a:rPr lang="en-US" altLang="ko-KR" dirty="0" smtClean="0"/>
              <a:t>12.18</a:t>
            </a:r>
            <a:r>
              <a:rPr lang="ko-KR" altLang="en-US" smtClean="0"/>
              <a:t>과 </a:t>
            </a:r>
            <a:r>
              <a:rPr lang="en-US" altLang="ko-KR" smtClean="0"/>
              <a:t>12.20</a:t>
            </a:r>
            <a:r>
              <a:rPr lang="ko-KR" altLang="en-US" smtClean="0"/>
              <a:t>에서 챔피언 간 시너지 순위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시너지 비교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Edge weight(synergy) - margin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218" y="4480667"/>
            <a:ext cx="12033560" cy="2584162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승</a:t>
            </a:r>
            <a:r>
              <a:rPr lang="en-US" altLang="ko-KR" sz="2400" b="1" dirty="0" smtClean="0">
                <a:latin typeface="Lato Regular"/>
                <a:cs typeface="Lato Light"/>
              </a:rPr>
              <a:t>-</a:t>
            </a:r>
            <a:r>
              <a:rPr lang="ko-KR" altLang="en-US" sz="2400" b="1" smtClean="0">
                <a:latin typeface="Lato Regular"/>
                <a:cs typeface="Lato Light"/>
              </a:rPr>
              <a:t>패 차이로 시너지를 측정하는 방식의 한계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-</a:t>
            </a:r>
            <a:r>
              <a:rPr lang="ko-KR" altLang="en-US" sz="2400" b="1" smtClean="0">
                <a:latin typeface="Lato Regular"/>
                <a:cs typeface="Lato Light"/>
              </a:rPr>
              <a:t>판 수가 많은 챔피언이 시너지 하위권을 대부분 차지함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픽률이</a:t>
            </a:r>
            <a:r>
              <a:rPr lang="ko-KR" altLang="en-US" sz="2400" b="1" dirty="0" smtClean="0">
                <a:latin typeface="Lato Regular"/>
                <a:cs typeface="Lato Light"/>
              </a:rPr>
              <a:t> 높으면 영향력은 높기에</a:t>
            </a:r>
            <a:r>
              <a:rPr lang="en-US" altLang="ko-KR" sz="2400" b="1" dirty="0" smtClean="0">
                <a:latin typeface="Lato Regular"/>
                <a:cs typeface="Lato Light"/>
              </a:rPr>
              <a:t>,</a:t>
            </a:r>
            <a:r>
              <a:rPr lang="ko-KR" altLang="en-US" sz="2400" b="1" smtClean="0">
                <a:latin typeface="Lato Regular"/>
                <a:cs typeface="Lato Light"/>
              </a:rPr>
              <a:t>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smtClean="0">
                <a:latin typeface="Lato Regular"/>
                <a:cs typeface="Lato Light"/>
              </a:rPr>
              <a:t>영향력이 높은 챔피언이 시너지 하위권이게 되는 문제</a:t>
            </a:r>
            <a:endParaRPr lang="en-US" altLang="ko-KR" sz="2400" b="1" dirty="0">
              <a:latin typeface="Lato Regular"/>
              <a:cs typeface="Lato Light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01948"/>
              </p:ext>
            </p:extLst>
          </p:nvPr>
        </p:nvGraphicFramePr>
        <p:xfrm>
          <a:off x="204960" y="1605238"/>
          <a:ext cx="11782077" cy="2372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28056">
                  <a:extLst>
                    <a:ext uri="{9D8B030D-6E8A-4147-A177-3AD203B41FA5}">
                      <a16:colId xmlns:a16="http://schemas.microsoft.com/office/drawing/2014/main" val="1403963411"/>
                    </a:ext>
                  </a:extLst>
                </a:gridCol>
                <a:gridCol w="2188029">
                  <a:extLst>
                    <a:ext uri="{9D8B030D-6E8A-4147-A177-3AD203B41FA5}">
                      <a16:colId xmlns:a16="http://schemas.microsoft.com/office/drawing/2014/main" val="2968755071"/>
                    </a:ext>
                  </a:extLst>
                </a:gridCol>
                <a:gridCol w="2100943">
                  <a:extLst>
                    <a:ext uri="{9D8B030D-6E8A-4147-A177-3AD203B41FA5}">
                      <a16:colId xmlns:a16="http://schemas.microsoft.com/office/drawing/2014/main" val="2192620157"/>
                    </a:ext>
                  </a:extLst>
                </a:gridCol>
                <a:gridCol w="3189514">
                  <a:extLst>
                    <a:ext uri="{9D8B030D-6E8A-4147-A177-3AD203B41FA5}">
                      <a16:colId xmlns:a16="http://schemas.microsoft.com/office/drawing/2014/main" val="670174345"/>
                    </a:ext>
                  </a:extLst>
                </a:gridCol>
                <a:gridCol w="2975535">
                  <a:extLst>
                    <a:ext uri="{9D8B030D-6E8A-4147-A177-3AD203B41FA5}">
                      <a16:colId xmlns:a16="http://schemas.microsoft.com/office/drawing/2014/main" val="1576841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시너지 순위</a:t>
                      </a:r>
                      <a:r>
                        <a:rPr lang="en-US" altLang="ko-KR" sz="1400" dirty="0" smtClean="0"/>
                        <a:t>(margin)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12.18(</a:t>
                      </a:r>
                      <a:r>
                        <a:rPr lang="ko-KR" altLang="en-US" dirty="0" smtClean="0"/>
                        <a:t>상위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12.20(</a:t>
                      </a:r>
                      <a:r>
                        <a:rPr lang="ko-KR" altLang="en-US" dirty="0" smtClean="0"/>
                        <a:t>상위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12.18(</a:t>
                      </a:r>
                      <a:r>
                        <a:rPr lang="ko-KR" altLang="en-US" dirty="0" smtClean="0"/>
                        <a:t>하위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12.20(</a:t>
                      </a:r>
                      <a:r>
                        <a:rPr lang="ko-KR" altLang="en-US" dirty="0" smtClean="0"/>
                        <a:t>하위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블리츠크랭크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블리츠크랭크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이즈리얼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dirty="0" smtClean="0"/>
                        <a:t>)-</a:t>
                      </a:r>
                      <a:r>
                        <a:rPr lang="ko-KR" altLang="en-US" sz="1600" smtClean="0"/>
                        <a:t>유미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 </a:t>
                      </a:r>
                      <a:r>
                        <a:rPr lang="ko-KR" altLang="en-US" sz="1600" dirty="0" smtClean="0"/>
                        <a:t>신</a:t>
                      </a:r>
                      <a:r>
                        <a:rPr lang="en-US" altLang="ko-KR" sz="1600" dirty="0" smtClean="0"/>
                        <a:t>(62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)-</a:t>
                      </a:r>
                      <a:r>
                        <a:rPr lang="ko-KR" altLang="en-US" sz="1600" smtClean="0"/>
                        <a:t>사일러스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36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아무무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카이사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아무무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카이사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아펠리오스</a:t>
                      </a:r>
                      <a:r>
                        <a:rPr lang="en-US" altLang="ko-KR" sz="1600" dirty="0" smtClean="0"/>
                        <a:t>(157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dirty="0" smtClean="0"/>
                        <a:t>)-</a:t>
                      </a:r>
                      <a:r>
                        <a:rPr lang="ko-KR" altLang="en-US" sz="1600" smtClean="0"/>
                        <a:t>쓰레쉬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사일러스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36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)-</a:t>
                      </a:r>
                      <a:r>
                        <a:rPr lang="ko-KR" altLang="en-US" sz="1600" smtClean="0"/>
                        <a:t>비에고</a:t>
                      </a:r>
                      <a:r>
                        <a:rPr lang="en-US" altLang="ko-KR" sz="1600" smtClean="0"/>
                        <a:t>(68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파이크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아무무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사미라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아트록스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dirty="0" smtClean="0"/>
                        <a:t>)-</a:t>
                      </a:r>
                      <a:r>
                        <a:rPr lang="ko-KR" altLang="en-US" sz="1600" smtClean="0"/>
                        <a:t>리 신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아펠리오스</a:t>
                      </a:r>
                      <a:r>
                        <a:rPr lang="en-US" altLang="ko-KR" sz="1600" smtClean="0"/>
                        <a:t>(161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)-</a:t>
                      </a:r>
                      <a:r>
                        <a:rPr lang="ko-KR" altLang="en-US" sz="1600" smtClean="0"/>
                        <a:t>룰루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27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3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렐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사미라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룰루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트리스타나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아칼리</a:t>
                      </a:r>
                      <a:r>
                        <a:rPr lang="en-US" altLang="ko-KR" sz="1600" dirty="0" smtClean="0"/>
                        <a:t>(103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)-</a:t>
                      </a:r>
                      <a:r>
                        <a:rPr lang="ko-KR" altLang="en-US" sz="1600" smtClean="0"/>
                        <a:t>리 신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카이사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)-</a:t>
                      </a:r>
                      <a:r>
                        <a:rPr lang="ko-KR" altLang="en-US" sz="1600" smtClean="0"/>
                        <a:t>사일러스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36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9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err="1" smtClean="0"/>
                        <a:t>뽀삐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렐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사미라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그레이브즈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)-</a:t>
                      </a:r>
                      <a:r>
                        <a:rPr lang="ko-KR" altLang="en-US" sz="1600" smtClean="0"/>
                        <a:t>빅토르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29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아펠리오스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smtClean="0"/>
                        <a:t>그레이브즈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0289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82756" y="4044466"/>
            <a:ext cx="944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표 </a:t>
            </a:r>
            <a:r>
              <a:rPr lang="en-US" altLang="ko-KR" dirty="0" smtClean="0"/>
              <a:t>9. </a:t>
            </a:r>
            <a:r>
              <a:rPr lang="ko-KR" altLang="en-US" smtClean="0"/>
              <a:t>패치 버전 </a:t>
            </a:r>
            <a:r>
              <a:rPr lang="en-US" altLang="ko-KR" dirty="0" smtClean="0"/>
              <a:t>12.18</a:t>
            </a:r>
            <a:r>
              <a:rPr lang="ko-KR" altLang="en-US" smtClean="0"/>
              <a:t>과 </a:t>
            </a:r>
            <a:r>
              <a:rPr lang="en-US" altLang="ko-KR" dirty="0" smtClean="0"/>
              <a:t>12.20</a:t>
            </a:r>
            <a:r>
              <a:rPr lang="ko-KR" altLang="en-US" smtClean="0"/>
              <a:t>에서 챔피언 간 시너지 순위</a:t>
            </a:r>
            <a:r>
              <a:rPr lang="en-US" altLang="ko-KR" dirty="0" smtClean="0"/>
              <a:t>(</a:t>
            </a:r>
            <a:r>
              <a:rPr lang="ko-KR" altLang="en-US" smtClean="0"/>
              <a:t>승패 마진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상성 비교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Edge weight(counter)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9612" y="4365171"/>
            <a:ext cx="11645301" cy="2091415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대부분 영향력 상위권 챔피언이 영향력 하위권 챔피언을 상대로 좋은 상성을 보임</a:t>
            </a:r>
            <a:r>
              <a:rPr lang="en-US" altLang="ko-KR" sz="2400" b="1" dirty="0" smtClean="0">
                <a:latin typeface="Lato Regular"/>
                <a:cs typeface="Lato Light"/>
              </a:rPr>
              <a:t>(</a:t>
            </a:r>
            <a:r>
              <a:rPr lang="ko-KR" altLang="en-US" sz="2400" b="1" smtClean="0">
                <a:latin typeface="Lato Regular"/>
                <a:cs typeface="Lato Light"/>
              </a:rPr>
              <a:t>좋은 챔피언이 나쁜 챔피언 상대로 좋은 승률을 기록하는 것은 당연해보임</a:t>
            </a:r>
            <a:r>
              <a:rPr lang="en-US" altLang="ko-KR" sz="2400" b="1" dirty="0" smtClean="0">
                <a:latin typeface="Lato Regular"/>
                <a:cs typeface="Lato Light"/>
              </a:rPr>
              <a:t>)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단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smtClean="0">
                <a:latin typeface="Lato Regular"/>
                <a:cs typeface="Lato Light"/>
              </a:rPr>
              <a:t>사미라의 경우 영향력 </a:t>
            </a:r>
            <a:r>
              <a:rPr lang="en-US" altLang="ko-KR" sz="2400" b="1" dirty="0" smtClean="0">
                <a:latin typeface="Lato Regular"/>
                <a:cs typeface="Lato Light"/>
              </a:rPr>
              <a:t>1</a:t>
            </a:r>
            <a:r>
              <a:rPr lang="ko-KR" altLang="en-US" sz="2400" b="1" smtClean="0">
                <a:latin typeface="Lato Regular"/>
                <a:cs typeface="Lato Light"/>
              </a:rPr>
              <a:t>위인 카이사를 상대로 카운터 </a:t>
            </a:r>
            <a:r>
              <a:rPr lang="en-US" altLang="ko-KR" sz="2400" b="1" dirty="0" smtClean="0">
                <a:latin typeface="Lato Regular"/>
                <a:cs typeface="Lato Light"/>
              </a:rPr>
              <a:t>2</a:t>
            </a:r>
            <a:r>
              <a:rPr lang="ko-KR" altLang="en-US" sz="2400" b="1" smtClean="0">
                <a:latin typeface="Lato Regular"/>
                <a:cs typeface="Lato Light"/>
              </a:rPr>
              <a:t>위를 기록함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카이사의</a:t>
            </a:r>
            <a:r>
              <a:rPr lang="ko-KR" altLang="en-US" sz="2400" b="1" dirty="0" smtClean="0">
                <a:latin typeface="Lato Regular"/>
                <a:cs typeface="Lato Light"/>
              </a:rPr>
              <a:t> 천적이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사미라라고</a:t>
            </a:r>
            <a:r>
              <a:rPr lang="ko-KR" altLang="en-US" sz="2400" b="1" dirty="0" smtClean="0">
                <a:latin typeface="Lato Regular"/>
                <a:cs typeface="Lato Light"/>
              </a:rPr>
              <a:t> 볼 수 있음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40430"/>
              </p:ext>
            </p:extLst>
          </p:nvPr>
        </p:nvGraphicFramePr>
        <p:xfrm>
          <a:off x="2286000" y="1559369"/>
          <a:ext cx="7783286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1403963411"/>
                    </a:ext>
                  </a:extLst>
                </a:gridCol>
                <a:gridCol w="2460171">
                  <a:extLst>
                    <a:ext uri="{9D8B030D-6E8A-4147-A177-3AD203B41FA5}">
                      <a16:colId xmlns:a16="http://schemas.microsoft.com/office/drawing/2014/main" val="2968755071"/>
                    </a:ext>
                  </a:extLst>
                </a:gridCol>
                <a:gridCol w="3755572">
                  <a:extLst>
                    <a:ext uri="{9D8B030D-6E8A-4147-A177-3AD203B41FA5}">
                      <a16:colId xmlns:a16="http://schemas.microsoft.com/office/drawing/2014/main" val="2192620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카운터 순위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12.18(</a:t>
                      </a:r>
                      <a:r>
                        <a:rPr lang="ko-KR" altLang="en-US" dirty="0" smtClean="0"/>
                        <a:t>상위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12.20(</a:t>
                      </a:r>
                      <a:r>
                        <a:rPr lang="ko-KR" altLang="en-US" dirty="0" smtClean="0"/>
                        <a:t>상위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이즈리얼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신드라</a:t>
                      </a:r>
                      <a:r>
                        <a:rPr lang="en-US" altLang="ko-KR" sz="1600" smtClean="0"/>
                        <a:t>,5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vs</a:t>
                      </a:r>
                      <a:r>
                        <a:rPr lang="ko-KR" altLang="en-US" sz="1600" smtClean="0"/>
                        <a:t>사일러스</a:t>
                      </a:r>
                      <a:r>
                        <a:rPr lang="en-US" altLang="ko-KR" sz="1600" smtClean="0"/>
                        <a:t>,36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유미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사미라</a:t>
                      </a:r>
                      <a:r>
                        <a:rPr lang="en-US" altLang="ko-KR" sz="1600" smtClean="0"/>
                        <a:t>,4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(vs</a:t>
                      </a:r>
                      <a:r>
                        <a:rPr lang="ko-KR" altLang="en-US" sz="1600" smtClean="0"/>
                        <a:t>카이사</a:t>
                      </a:r>
                      <a:r>
                        <a:rPr lang="en-US" altLang="ko-KR" sz="1600" smtClean="0"/>
                        <a:t>,</a:t>
                      </a:r>
                      <a:r>
                        <a:rPr lang="en-US" altLang="ko-KR" sz="160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600" smtClean="0">
                          <a:solidFill>
                            <a:srgbClr val="FF0000"/>
                          </a:solidFill>
                        </a:rPr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비에고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,1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(vs</a:t>
                      </a:r>
                      <a:r>
                        <a:rPr lang="ko-KR" altLang="en-US" sz="1600" smtClean="0"/>
                        <a:t>아칼리</a:t>
                      </a:r>
                      <a:r>
                        <a:rPr lang="en-US" altLang="ko-KR" sz="1600" smtClean="0"/>
                        <a:t>,59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3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파이크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킨드레드</a:t>
                      </a:r>
                      <a:r>
                        <a:rPr lang="en-US" altLang="ko-KR" sz="1600" smtClean="0"/>
                        <a:t>,7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(vs</a:t>
                      </a:r>
                      <a:r>
                        <a:rPr lang="ko-KR" altLang="en-US" sz="1600" smtClean="0"/>
                        <a:t>사일러스</a:t>
                      </a:r>
                      <a:r>
                        <a:rPr lang="en-US" altLang="ko-KR" sz="1600" smtClean="0"/>
                        <a:t>,36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9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카이사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아지르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트리스타나</a:t>
                      </a:r>
                      <a:r>
                        <a:rPr lang="en-US" altLang="ko-KR" sz="1600" dirty="0" smtClean="0"/>
                        <a:t>,12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(vs</a:t>
                      </a:r>
                      <a:r>
                        <a:rPr lang="ko-KR" altLang="en-US" sz="1600" smtClean="0"/>
                        <a:t>사일러스</a:t>
                      </a:r>
                      <a:r>
                        <a:rPr lang="en-US" altLang="ko-KR" sz="1600" smtClean="0"/>
                        <a:t>,36</a:t>
                      </a:r>
                      <a:r>
                        <a:rPr lang="ko-KR" altLang="en-US" sz="1600" smtClean="0"/>
                        <a:t>위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0289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82756" y="3862102"/>
            <a:ext cx="944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표 </a:t>
            </a:r>
            <a:r>
              <a:rPr lang="en-US" altLang="ko-KR" smtClean="0"/>
              <a:t>10. </a:t>
            </a:r>
            <a:r>
              <a:rPr lang="ko-KR" altLang="en-US" smtClean="0"/>
              <a:t>패치 버전 </a:t>
            </a:r>
            <a:r>
              <a:rPr lang="en-US" altLang="ko-KR" dirty="0" smtClean="0"/>
              <a:t>12.18</a:t>
            </a:r>
            <a:r>
              <a:rPr lang="ko-KR" altLang="en-US" smtClean="0"/>
              <a:t>과 </a:t>
            </a:r>
            <a:r>
              <a:rPr lang="en-US" altLang="ko-KR" dirty="0" smtClean="0"/>
              <a:t>12.20</a:t>
            </a:r>
            <a:r>
              <a:rPr lang="ko-KR" altLang="en-US" smtClean="0"/>
              <a:t>에서 챔피언 간 카운터 순위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23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그래프 </a:t>
              </a:r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시각화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Lato Light"/>
                <a:cs typeface="Lato Light"/>
              </a:rPr>
              <a:t>Gephi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699" y="6166860"/>
            <a:ext cx="11119194" cy="575026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400" b="1" dirty="0" err="1" smtClean="0">
                <a:latin typeface="Lato Regular"/>
                <a:cs typeface="Lato Light"/>
              </a:rPr>
              <a:t>Gephi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를</a:t>
            </a:r>
            <a:r>
              <a:rPr lang="ko-KR" altLang="en-US" sz="2400" b="1" dirty="0" smtClean="0">
                <a:latin typeface="Lato Regular"/>
                <a:cs typeface="Lato Light"/>
              </a:rPr>
              <a:t> 이용해 그래프 시각화</a:t>
            </a:r>
            <a:endParaRPr lang="en-US" altLang="ko-KR" sz="2400" b="1" dirty="0">
              <a:latin typeface="Lato Regular"/>
              <a:cs typeface="Lato 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55" y="1281053"/>
            <a:ext cx="4979497" cy="50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모듈 구조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32" y="1443520"/>
            <a:ext cx="5735268" cy="484064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365357" y="1443520"/>
            <a:ext cx="5300535" cy="4980409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Riot API</a:t>
            </a:r>
            <a:r>
              <a:rPr lang="ko-KR" altLang="en-US" sz="2400" b="1" dirty="0" smtClean="0">
                <a:latin typeface="Lato Regular"/>
                <a:cs typeface="Lato Light"/>
              </a:rPr>
              <a:t>를 활용해 솔로 랭크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티어가</a:t>
            </a:r>
            <a:r>
              <a:rPr lang="ko-KR" altLang="en-US" sz="2400" b="1" dirty="0" smtClean="0">
                <a:latin typeface="Lato Regular"/>
                <a:cs typeface="Lato Light"/>
              </a:rPr>
              <a:t> 마스터 이상인 유저의 일주일 간 데이터를 수집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수집된 데이터를 활용해 그래프 생성 및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중심성</a:t>
            </a:r>
            <a:r>
              <a:rPr lang="ko-KR" altLang="en-US" sz="2400" b="1" dirty="0" smtClean="0">
                <a:latin typeface="Lato Regular"/>
                <a:cs typeface="Lato Light"/>
              </a:rPr>
              <a:t> 계산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그래프 시각화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96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7887" y="4244503"/>
            <a:ext cx="10323998" cy="1923541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필요한 데이터는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한 게임에서 이긴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진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밴 된 챔피언들 리스트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Lato Light"/>
                <a:cs typeface="Lato Light"/>
              </a:rPr>
              <a:t>구조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7887" y="1996778"/>
            <a:ext cx="1751887" cy="18103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티어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(Challenger,</a:t>
            </a:r>
          </a:p>
          <a:p>
            <a:pPr algn="ctr"/>
            <a:r>
              <a:rPr lang="en-US" altLang="ko-KR" dirty="0" smtClean="0"/>
              <a:t>Grandmaster,</a:t>
            </a:r>
          </a:p>
          <a:p>
            <a:pPr algn="ctr"/>
            <a:r>
              <a:rPr lang="en-US" altLang="ko-KR" dirty="0" smtClean="0"/>
              <a:t>Master)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94185" y="2442195"/>
            <a:ext cx="1751887" cy="9194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SummonerId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puuId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08522" y="2391494"/>
            <a:ext cx="1751887" cy="1020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MatchId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522859" y="1784058"/>
            <a:ext cx="2108109" cy="22902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 champion</a:t>
            </a:r>
          </a:p>
          <a:p>
            <a:pPr algn="ctr"/>
            <a:r>
              <a:rPr lang="en-US" altLang="ko-KR" dirty="0" smtClean="0"/>
              <a:t>Lose champion</a:t>
            </a:r>
          </a:p>
          <a:p>
            <a:pPr algn="ctr"/>
            <a:r>
              <a:rPr lang="en-US" altLang="ko-KR" dirty="0" smtClean="0"/>
              <a:t>Banned champion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2794475" y="2703537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308812" y="2715546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822176" y="2676280"/>
            <a:ext cx="639889" cy="45131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6038" y="4457830"/>
            <a:ext cx="10323998" cy="2292105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err="1" smtClean="0">
                <a:latin typeface="Lato Regular"/>
                <a:cs typeface="Lato Light"/>
              </a:rPr>
              <a:t>티어가</a:t>
            </a:r>
            <a:r>
              <a:rPr lang="ko-KR" altLang="en-US" sz="2400" b="1" dirty="0" smtClean="0">
                <a:latin typeface="Lato Regular"/>
                <a:cs typeface="Lato Light"/>
              </a:rPr>
              <a:t> 주어졌을 때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SummonerId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가져올 수 있는 </a:t>
            </a:r>
            <a:r>
              <a:rPr lang="en-US" altLang="ko-KR" sz="2400" b="1" dirty="0" smtClean="0">
                <a:latin typeface="Lato Regular"/>
                <a:cs typeface="Lato Light"/>
              </a:rPr>
              <a:t>LEAGUE-EXP-V4 </a:t>
            </a:r>
            <a:r>
              <a:rPr lang="en-US" altLang="ko-KR" sz="2400" b="1" dirty="0" smtClean="0">
                <a:latin typeface="Lato Regular"/>
                <a:cs typeface="Lato Light"/>
              </a:rPr>
              <a:t>API</a:t>
            </a:r>
            <a:r>
              <a:rPr lang="en-US" altLang="ko-KR" sz="2400" b="1" dirty="0">
                <a:latin typeface="Lato Regular"/>
                <a:cs typeface="Lato Light"/>
              </a:rPr>
              <a:t>,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SummonerId</a:t>
            </a:r>
            <a:r>
              <a:rPr lang="ko-KR" altLang="en-US" sz="2400" b="1" dirty="0" smtClean="0">
                <a:latin typeface="Lato Regular"/>
                <a:cs typeface="Lato Light"/>
              </a:rPr>
              <a:t>가 주어졌을 때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가져올 수 있는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SUMMONER-V4 API</a:t>
            </a:r>
            <a:r>
              <a:rPr lang="ko-KR" altLang="en-US" sz="2400" b="1" dirty="0" smtClean="0">
                <a:latin typeface="Lato Regular"/>
                <a:cs typeface="Lato Light"/>
              </a:rPr>
              <a:t>를 이용해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마스터 이상 </a:t>
            </a:r>
            <a:r>
              <a:rPr lang="ko-KR" altLang="en-US" sz="2400" b="1" dirty="0" smtClean="0">
                <a:latin typeface="Lato Regular"/>
                <a:cs typeface="Lato Light"/>
              </a:rPr>
              <a:t>유저들의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en-US" altLang="ko-KR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추출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1.tier</a:t>
            </a:r>
            <a:r>
              <a:rPr lang="ko-KR" altLang="en-US" dirty="0" smtClean="0">
                <a:latin typeface="Lato Light"/>
                <a:cs typeface="Lato Light"/>
              </a:rPr>
              <a:t>로부터 </a:t>
            </a:r>
            <a:r>
              <a:rPr lang="en-US" altLang="ko-KR" dirty="0" err="1" smtClean="0">
                <a:latin typeface="Lato Light"/>
                <a:cs typeface="Lato Light"/>
              </a:rPr>
              <a:t>puuid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8" y="2038113"/>
            <a:ext cx="11217678" cy="231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1.</a:t>
            </a:r>
            <a:r>
              <a:rPr lang="ko-KR" altLang="en-US" dirty="0" smtClean="0">
                <a:latin typeface="Lato Light"/>
                <a:cs typeface="Lato Light"/>
              </a:rPr>
              <a:t>데이터 수집 결과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7" y="1281053"/>
            <a:ext cx="11883087" cy="48676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038" y="6148694"/>
            <a:ext cx="10323998" cy="833997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마스터 이상 유저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총 </a:t>
            </a:r>
            <a:r>
              <a:rPr lang="en-US" altLang="ko-KR" sz="2400" b="1" dirty="0" smtClean="0">
                <a:latin typeface="Lato Regular"/>
                <a:cs typeface="Lato Light"/>
              </a:rPr>
              <a:t>6,629</a:t>
            </a:r>
            <a:r>
              <a:rPr lang="ko-KR" altLang="en-US" sz="2400" b="1" dirty="0" smtClean="0">
                <a:latin typeface="Lato Regular"/>
                <a:cs typeface="Lato Light"/>
              </a:rPr>
              <a:t>명의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수집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6038" y="1649132"/>
            <a:ext cx="1572426" cy="3612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59428" y="1614743"/>
            <a:ext cx="1145999" cy="4433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27313" y="1622657"/>
            <a:ext cx="668860" cy="484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9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127" y="4748453"/>
            <a:ext cx="11188243" cy="1885103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MATCH-V5 API</a:t>
            </a:r>
            <a:r>
              <a:rPr lang="ko-KR" altLang="en-US" sz="2400" b="1" dirty="0" smtClean="0">
                <a:latin typeface="Lato Regular"/>
                <a:cs typeface="Lato Light"/>
              </a:rPr>
              <a:t>를 이용해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puuId</a:t>
            </a:r>
            <a:r>
              <a:rPr lang="ko-KR" altLang="en-US" sz="2400" b="1" dirty="0" smtClean="0">
                <a:latin typeface="Lato Regular"/>
                <a:cs typeface="Lato Light"/>
              </a:rPr>
              <a:t>로부터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를 구함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err="1" smtClean="0">
                <a:latin typeface="Lato Regular"/>
                <a:cs typeface="Lato Light"/>
              </a:rPr>
              <a:t>StartTime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EndTime</a:t>
            </a:r>
            <a:r>
              <a:rPr lang="ko-KR" altLang="en-US" sz="2400" b="1" dirty="0" smtClean="0">
                <a:latin typeface="Lato Regular"/>
                <a:cs typeface="Lato Light"/>
              </a:rPr>
              <a:t>을 설정해 특정 기간 동안의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>
                <a:latin typeface="Lato Regular"/>
                <a:cs typeface="Lato Light"/>
              </a:rPr>
              <a:t>를</a:t>
            </a:r>
            <a:r>
              <a:rPr lang="ko-KR" altLang="en-US" sz="2400" b="1" dirty="0" smtClean="0">
                <a:latin typeface="Lato Regular"/>
                <a:cs typeface="Lato Light"/>
              </a:rPr>
              <a:t> 구할 수 있음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2. </a:t>
            </a:r>
            <a:r>
              <a:rPr lang="en-US" altLang="ko-KR" dirty="0" err="1" smtClean="0">
                <a:latin typeface="Lato Light"/>
                <a:cs typeface="Lato Light"/>
              </a:rPr>
              <a:t>puuId</a:t>
            </a:r>
            <a:r>
              <a:rPr lang="ko-KR" altLang="en-US" dirty="0" smtClean="0">
                <a:latin typeface="Lato Light"/>
                <a:cs typeface="Lato Light"/>
              </a:rPr>
              <a:t>로부터 </a:t>
            </a:r>
            <a:r>
              <a:rPr lang="en-US" altLang="ko-KR" dirty="0" err="1" smtClean="0">
                <a:latin typeface="Lato Light"/>
                <a:cs typeface="Lato Light"/>
              </a:rPr>
              <a:t>matchId</a:t>
            </a:r>
            <a:r>
              <a:rPr lang="en-US" altLang="ko-KR" dirty="0" smtClean="0">
                <a:latin typeface="Lato Light"/>
                <a:cs typeface="Lato Light"/>
              </a:rPr>
              <a:t> </a:t>
            </a:r>
            <a:r>
              <a:rPr lang="ko-KR" altLang="en-US" dirty="0" smtClean="0">
                <a:latin typeface="Lato Light"/>
                <a:cs typeface="Lato Light"/>
              </a:rPr>
              <a:t>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40" y="1217454"/>
            <a:ext cx="8707511" cy="35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478" y="5001761"/>
            <a:ext cx="11975173" cy="1856239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마스터 이상 유저 </a:t>
            </a:r>
            <a:r>
              <a:rPr lang="en-US" altLang="ko-KR" sz="2400" b="1" dirty="0" smtClean="0">
                <a:latin typeface="Lato Regular"/>
                <a:cs typeface="Lato Light"/>
              </a:rPr>
              <a:t>6,629</a:t>
            </a:r>
            <a:r>
              <a:rPr lang="ko-KR" altLang="en-US" sz="2400" b="1" dirty="0" smtClean="0">
                <a:latin typeface="Lato Regular"/>
                <a:cs typeface="Lato Light"/>
              </a:rPr>
              <a:t>명이 플레이한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12.18</a:t>
            </a:r>
            <a:r>
              <a:rPr lang="ko-KR" altLang="en-US" sz="2400" b="1" dirty="0" smtClean="0">
                <a:latin typeface="Lato Regular"/>
                <a:cs typeface="Lato Light"/>
              </a:rPr>
              <a:t>패치 버전 일주일 간 매치</a:t>
            </a:r>
            <a:r>
              <a:rPr lang="en-US" altLang="ko-KR" sz="2400" b="1" dirty="0" smtClean="0">
                <a:latin typeface="Lato Regular"/>
                <a:cs typeface="Lato Light"/>
              </a:rPr>
              <a:t>(9</a:t>
            </a:r>
            <a:r>
              <a:rPr lang="ko-KR" altLang="en-US" sz="2400" b="1" dirty="0" smtClean="0">
                <a:latin typeface="Lato Regular"/>
                <a:cs typeface="Lato Light"/>
              </a:rPr>
              <a:t>월 </a:t>
            </a:r>
            <a:r>
              <a:rPr lang="en-US" altLang="ko-KR" sz="2400" b="1" dirty="0" smtClean="0">
                <a:latin typeface="Lato Regular"/>
                <a:cs typeface="Lato Light"/>
              </a:rPr>
              <a:t>29</a:t>
            </a:r>
            <a:r>
              <a:rPr lang="ko-KR" altLang="en-US" sz="2400" b="1" dirty="0" smtClean="0">
                <a:latin typeface="Lato Regular"/>
                <a:cs typeface="Lato Light"/>
              </a:rPr>
              <a:t>일</a:t>
            </a:r>
            <a:r>
              <a:rPr lang="en-US" altLang="ko-KR" sz="2400" b="1" dirty="0" smtClean="0">
                <a:latin typeface="Lato Regular"/>
                <a:cs typeface="Lato Light"/>
              </a:rPr>
              <a:t>~10</a:t>
            </a:r>
            <a:r>
              <a:rPr lang="ko-KR" altLang="en-US" sz="2400" b="1" dirty="0" smtClean="0">
                <a:latin typeface="Lato Regular"/>
                <a:cs typeface="Lato Light"/>
              </a:rPr>
              <a:t>월 </a:t>
            </a:r>
            <a:r>
              <a:rPr lang="en-US" altLang="ko-KR" sz="2400" b="1" dirty="0" smtClean="0">
                <a:latin typeface="Lato Regular"/>
                <a:cs typeface="Lato Light"/>
              </a:rPr>
              <a:t>5</a:t>
            </a:r>
            <a:r>
              <a:rPr lang="ko-KR" altLang="en-US" sz="2400" b="1" dirty="0" smtClean="0">
                <a:latin typeface="Lato Regular"/>
                <a:cs typeface="Lato Light"/>
              </a:rPr>
              <a:t>일</a:t>
            </a:r>
            <a:r>
              <a:rPr lang="en-US" altLang="ko-KR" sz="2400" b="1" dirty="0" smtClean="0">
                <a:latin typeface="Lato Regular"/>
                <a:cs typeface="Lato Light"/>
              </a:rPr>
              <a:t>) 44,531</a:t>
            </a:r>
            <a:r>
              <a:rPr lang="ko-KR" altLang="en-US" sz="2400" b="1" dirty="0" smtClean="0">
                <a:latin typeface="Lato Regular"/>
                <a:cs typeface="Lato Light"/>
              </a:rPr>
              <a:t>게임과 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12.20</a:t>
            </a:r>
            <a:r>
              <a:rPr lang="ko-KR" altLang="en-US" sz="2400" b="1" dirty="0" smtClean="0">
                <a:latin typeface="Lato Regular"/>
                <a:cs typeface="Lato Light"/>
              </a:rPr>
              <a:t>패치 버전 일주일 간 매치</a:t>
            </a:r>
            <a:r>
              <a:rPr lang="en-US" altLang="ko-KR" sz="2400" b="1" dirty="0" smtClean="0">
                <a:latin typeface="Lato Regular"/>
                <a:cs typeface="Lato Light"/>
              </a:rPr>
              <a:t>(10</a:t>
            </a:r>
            <a:r>
              <a:rPr lang="ko-KR" altLang="en-US" sz="2400" b="1" dirty="0" smtClean="0">
                <a:latin typeface="Lato Regular"/>
                <a:cs typeface="Lato Light"/>
              </a:rPr>
              <a:t>월 </a:t>
            </a:r>
            <a:r>
              <a:rPr lang="en-US" altLang="ko-KR" sz="2400" b="1" dirty="0" smtClean="0">
                <a:latin typeface="Lato Regular"/>
                <a:cs typeface="Lato Light"/>
              </a:rPr>
              <a:t>27</a:t>
            </a:r>
            <a:r>
              <a:rPr lang="ko-KR" altLang="en-US" sz="2400" b="1" dirty="0" smtClean="0">
                <a:latin typeface="Lato Regular"/>
                <a:cs typeface="Lato Light"/>
              </a:rPr>
              <a:t>일</a:t>
            </a:r>
            <a:r>
              <a:rPr lang="en-US" altLang="ko-KR" sz="2400" b="1" dirty="0" smtClean="0">
                <a:latin typeface="Lato Regular"/>
                <a:cs typeface="Lato Light"/>
              </a:rPr>
              <a:t>~11</a:t>
            </a:r>
            <a:r>
              <a:rPr lang="ko-KR" altLang="en-US" sz="2400" b="1" dirty="0" smtClean="0">
                <a:latin typeface="Lato Regular"/>
                <a:cs typeface="Lato Light"/>
              </a:rPr>
              <a:t>월 </a:t>
            </a:r>
            <a:r>
              <a:rPr lang="en-US" altLang="ko-KR" sz="2400" b="1" dirty="0" smtClean="0">
                <a:latin typeface="Lato Regular"/>
                <a:cs typeface="Lato Light"/>
              </a:rPr>
              <a:t>2</a:t>
            </a:r>
            <a:r>
              <a:rPr lang="ko-KR" altLang="en-US" sz="2400" b="1" dirty="0" smtClean="0">
                <a:latin typeface="Lato Regular"/>
                <a:cs typeface="Lato Light"/>
              </a:rPr>
              <a:t>일</a:t>
            </a:r>
            <a:r>
              <a:rPr lang="en-US" altLang="ko-KR" sz="2400" b="1" dirty="0" smtClean="0">
                <a:latin typeface="Lato Regular"/>
                <a:cs typeface="Lato Light"/>
              </a:rPr>
              <a:t>) 39,638</a:t>
            </a:r>
            <a:r>
              <a:rPr lang="ko-KR" altLang="en-US" sz="2400" b="1" dirty="0" smtClean="0">
                <a:latin typeface="Lato Regular"/>
                <a:cs typeface="Lato Light"/>
              </a:rPr>
              <a:t>게임의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 수집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2. </a:t>
            </a:r>
            <a:r>
              <a:rPr lang="ko-KR" altLang="en-US" dirty="0" smtClean="0">
                <a:latin typeface="Lato Light"/>
                <a:cs typeface="Lato Light"/>
              </a:rPr>
              <a:t>수집 결과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873" y="1306061"/>
            <a:ext cx="21907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5349" y="5216539"/>
            <a:ext cx="11188243" cy="1458581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MATCH-V5 API</a:t>
            </a:r>
            <a:r>
              <a:rPr lang="ko-KR" altLang="en-US" sz="2400" b="1" dirty="0" smtClean="0">
                <a:latin typeface="Lato Regular"/>
                <a:cs typeface="Lato Light"/>
              </a:rPr>
              <a:t>를 이용해 </a:t>
            </a:r>
            <a:r>
              <a:rPr lang="en-US" altLang="ko-KR" sz="2400" b="1" dirty="0" err="1" smtClean="0">
                <a:latin typeface="Lato Regular"/>
                <a:cs typeface="Lato Light"/>
              </a:rPr>
              <a:t>matchId</a:t>
            </a:r>
            <a:r>
              <a:rPr lang="ko-KR" altLang="en-US" sz="2400" b="1" dirty="0" smtClean="0">
                <a:latin typeface="Lato Regular"/>
                <a:cs typeface="Lato Light"/>
              </a:rPr>
              <a:t>로부터 게임에서 승리한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패배한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err="1" smtClean="0">
                <a:latin typeface="Lato Regular"/>
                <a:cs typeface="Lato Light"/>
              </a:rPr>
              <a:t>밴된</a:t>
            </a:r>
            <a:r>
              <a:rPr lang="ko-KR" altLang="en-US" sz="2400" b="1" dirty="0" smtClean="0">
                <a:latin typeface="Lato Regular"/>
                <a:cs typeface="Lato Light"/>
              </a:rPr>
              <a:t> </a:t>
            </a:r>
            <a:r>
              <a:rPr lang="ko-KR" altLang="en-US" sz="2400" b="1" dirty="0" smtClean="0">
                <a:latin typeface="Lato Regular"/>
                <a:cs typeface="Lato Light"/>
              </a:rPr>
              <a:t>챔피언 데이터를 수집</a:t>
            </a: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데이터 수집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Lato Light"/>
                <a:cs typeface="Lato Light"/>
              </a:rPr>
              <a:t>3. </a:t>
            </a:r>
            <a:r>
              <a:rPr lang="en-US" altLang="ko-KR" dirty="0" err="1" smtClean="0">
                <a:latin typeface="Lato Light"/>
                <a:cs typeface="Lato Light"/>
              </a:rPr>
              <a:t>matchId</a:t>
            </a:r>
            <a:r>
              <a:rPr lang="ko-KR" altLang="en-US" dirty="0" smtClean="0">
                <a:latin typeface="Lato Light"/>
                <a:cs typeface="Lato Light"/>
              </a:rPr>
              <a:t>로부터 챔피언 정보 가져오기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59" y="1281053"/>
            <a:ext cx="9721674" cy="40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8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71522" y="1433397"/>
            <a:ext cx="7974097" cy="5552883"/>
          </a:xfrm>
          <a:prstGeom prst="rect">
            <a:avLst/>
          </a:prstGeom>
          <a:noFill/>
        </p:spPr>
        <p:txBody>
          <a:bodyPr wrap="square" lIns="121893" tIns="60946" rIns="191957" bIns="47990" numCol="1" spcCol="959784">
            <a:no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기본적으로 그래프는 </a:t>
            </a:r>
            <a:r>
              <a:rPr lang="en-US" altLang="ko-KR" sz="2400" b="1" dirty="0" smtClean="0">
                <a:latin typeface="Lato Regular"/>
                <a:cs typeface="Lato Light"/>
              </a:rPr>
              <a:t>Undirected weighted </a:t>
            </a:r>
            <a:r>
              <a:rPr lang="en-US" altLang="ko-KR" sz="2400" b="1" dirty="0" smtClean="0">
                <a:latin typeface="Lato Regular"/>
                <a:cs typeface="Lato Light"/>
              </a:rPr>
              <a:t>graph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1. </a:t>
            </a:r>
            <a:r>
              <a:rPr lang="ko-KR" altLang="en-US" sz="2400" b="1" dirty="0" smtClean="0">
                <a:latin typeface="Lato Regular"/>
                <a:cs typeface="Lato Light"/>
              </a:rPr>
              <a:t>노드는 챔피언들</a:t>
            </a:r>
            <a:r>
              <a:rPr lang="en-US" altLang="ko-KR" sz="2400" b="1" dirty="0" smtClean="0">
                <a:latin typeface="Lato Regular"/>
                <a:cs typeface="Lato Light"/>
              </a:rPr>
              <a:t>(161 </a:t>
            </a:r>
            <a:r>
              <a:rPr lang="ko-KR" altLang="en-US" sz="2400" b="1" dirty="0" smtClean="0">
                <a:latin typeface="Lato Regular"/>
                <a:cs typeface="Lato Light"/>
              </a:rPr>
              <a:t>노드</a:t>
            </a:r>
            <a:r>
              <a:rPr lang="en-US" altLang="ko-KR" sz="2400" b="1" dirty="0" smtClean="0">
                <a:latin typeface="Lato Regular"/>
                <a:cs typeface="Lato Light"/>
              </a:rPr>
              <a:t>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2. </a:t>
            </a:r>
            <a:r>
              <a:rPr lang="ko-KR" altLang="en-US" sz="2400" b="1" dirty="0" smtClean="0">
                <a:latin typeface="Lato Regular"/>
                <a:cs typeface="Lato Light"/>
              </a:rPr>
              <a:t>에지는 챔피언 간 연결</a:t>
            </a:r>
            <a:r>
              <a:rPr lang="en-US" altLang="ko-KR" sz="2400" b="1" dirty="0" smtClean="0">
                <a:latin typeface="Lato Regular"/>
                <a:cs typeface="Lato Light"/>
              </a:rPr>
              <a:t>(161*160/2 = 12,880 </a:t>
            </a:r>
            <a:r>
              <a:rPr lang="ko-KR" altLang="en-US" sz="2400" b="1" dirty="0" smtClean="0">
                <a:latin typeface="Lato Regular"/>
                <a:cs typeface="Lato Light"/>
              </a:rPr>
              <a:t>에지</a:t>
            </a:r>
            <a:r>
              <a:rPr lang="en-US" altLang="ko-KR" sz="2400" b="1" dirty="0" smtClean="0">
                <a:latin typeface="Lato Regular"/>
                <a:cs typeface="Lato Light"/>
              </a:rPr>
              <a:t>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400" b="1" dirty="0" smtClean="0">
                <a:latin typeface="Lato Regular"/>
                <a:cs typeface="Lato Light"/>
              </a:rPr>
              <a:t>3. </a:t>
            </a:r>
            <a:r>
              <a:rPr lang="ko-KR" altLang="en-US" sz="2400" b="1" dirty="0" smtClean="0">
                <a:latin typeface="Lato Regular"/>
                <a:cs typeface="Lato Light"/>
              </a:rPr>
              <a:t>가중치는 함께한 게임들의 승패</a:t>
            </a:r>
            <a:r>
              <a:rPr lang="en-US" altLang="ko-KR" sz="2400" b="1" dirty="0" smtClean="0">
                <a:latin typeface="Lato Regular"/>
                <a:cs typeface="Lato Light"/>
              </a:rPr>
              <a:t>, </a:t>
            </a:r>
            <a:r>
              <a:rPr lang="ko-KR" altLang="en-US" sz="2400" b="1" dirty="0" smtClean="0">
                <a:latin typeface="Lato Regular"/>
                <a:cs typeface="Lato Light"/>
              </a:rPr>
              <a:t>두 챔피언이 한 게임에서 같이 </a:t>
            </a:r>
            <a:r>
              <a:rPr lang="en-US" altLang="ko-KR" sz="2400" b="1" dirty="0" smtClean="0">
                <a:latin typeface="Lato Regular"/>
                <a:cs typeface="Lato Light"/>
              </a:rPr>
              <a:t>ban</a:t>
            </a:r>
            <a:r>
              <a:rPr lang="ko-KR" altLang="en-US" sz="2400" b="1" dirty="0">
                <a:latin typeface="Lato Regular"/>
                <a:cs typeface="Lato Light"/>
              </a:rPr>
              <a:t>된</a:t>
            </a:r>
            <a:r>
              <a:rPr lang="ko-KR" altLang="en-US" sz="2400" b="1" dirty="0" smtClean="0">
                <a:latin typeface="Lato Regular"/>
                <a:cs typeface="Lato Light"/>
              </a:rPr>
              <a:t> 게임을 </a:t>
            </a:r>
            <a:r>
              <a:rPr lang="ko-KR" altLang="en-US" sz="2400" b="1" dirty="0" smtClean="0">
                <a:latin typeface="Lato Regular"/>
                <a:cs typeface="Lato Light"/>
              </a:rPr>
              <a:t>가중치로 </a:t>
            </a:r>
            <a:r>
              <a:rPr lang="ko-KR" altLang="en-US" sz="2400" b="1" dirty="0" smtClean="0">
                <a:latin typeface="Lato Regular"/>
                <a:cs typeface="Lato Light"/>
              </a:rPr>
              <a:t>나타냄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챔피언 상성을 나타내는 그래프를 추가함</a:t>
            </a:r>
            <a:r>
              <a:rPr lang="en-US" altLang="ko-KR" sz="2400" b="1" smtClean="0">
                <a:latin typeface="Lato Regular"/>
                <a:cs typeface="Lato Light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smtClean="0">
                <a:latin typeface="Lato Regular"/>
                <a:cs typeface="Lato Light"/>
              </a:rPr>
              <a:t>상성 그래프는 </a:t>
            </a:r>
            <a:r>
              <a:rPr lang="en-US" altLang="ko-KR" sz="2400" b="1" dirty="0" smtClean="0">
                <a:latin typeface="Lato Regular"/>
                <a:cs typeface="Lato Light"/>
              </a:rPr>
              <a:t>Directed weighted graph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에지는 챔피언 간 연결되어 총 </a:t>
            </a:r>
            <a:r>
              <a:rPr lang="en-US" altLang="ko-KR" sz="2400" b="1" smtClean="0">
                <a:latin typeface="Lato Regular"/>
                <a:cs typeface="Lato Light"/>
              </a:rPr>
              <a:t>161*160 </a:t>
            </a:r>
            <a:r>
              <a:rPr lang="en-US" altLang="ko-KR" sz="2400" b="1" dirty="0" smtClean="0">
                <a:latin typeface="Lato Regular"/>
                <a:cs typeface="Lato Light"/>
              </a:rPr>
              <a:t>= 25,760</a:t>
            </a:r>
            <a:r>
              <a:rPr lang="ko-KR" altLang="en-US" sz="2400" b="1" smtClean="0">
                <a:latin typeface="Lato Regular"/>
                <a:cs typeface="Lato Light"/>
              </a:rPr>
              <a:t>개의 에지를 가짐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400" b="1" dirty="0" smtClean="0">
                <a:latin typeface="Lato Regular"/>
                <a:cs typeface="Lato Light"/>
              </a:rPr>
              <a:t>가중치는 특정 챔피언이 상대로 한 챔피언과의 승</a:t>
            </a:r>
            <a:r>
              <a:rPr lang="en-US" altLang="ko-KR" sz="2400" b="1" smtClean="0">
                <a:latin typeface="Lato Regular"/>
                <a:cs typeface="Lato Light"/>
              </a:rPr>
              <a:t>,</a:t>
            </a:r>
            <a:r>
              <a:rPr lang="ko-KR" altLang="en-US" sz="2400" b="1" smtClean="0">
                <a:latin typeface="Lato Regular"/>
                <a:cs typeface="Lato Light"/>
              </a:rPr>
              <a:t>패로 결정</a:t>
            </a: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2400" b="1" dirty="0" smtClean="0">
              <a:latin typeface="Lato Regular"/>
              <a:cs typeface="Lato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ko-KR" altLang="en-US" sz="44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그래프 변환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68407" y="720253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latin typeface="Lato Light"/>
                <a:cs typeface="Lato Light"/>
              </a:rPr>
              <a:t>그래프 구조</a:t>
            </a:r>
            <a:endParaRPr lang="en-US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2756" y="1010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80188" y="1849761"/>
            <a:ext cx="3515662" cy="3542770"/>
            <a:chOff x="824136" y="1647760"/>
            <a:chExt cx="3515662" cy="3542770"/>
          </a:xfrm>
        </p:grpSpPr>
        <p:grpSp>
          <p:nvGrpSpPr>
            <p:cNvPr id="12" name="그룹 11"/>
            <p:cNvGrpSpPr/>
            <p:nvPr/>
          </p:nvGrpSpPr>
          <p:grpSpPr>
            <a:xfrm>
              <a:off x="1338242" y="1959245"/>
              <a:ext cx="663234" cy="502332"/>
              <a:chOff x="3426057" y="1569785"/>
              <a:chExt cx="663234" cy="502332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Champ1</a:t>
                </a:r>
                <a:endParaRPr lang="ko-KR" altLang="en-US" sz="1000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824136" y="3044728"/>
              <a:ext cx="663234" cy="502332"/>
              <a:chOff x="3426057" y="1569785"/>
              <a:chExt cx="663234" cy="502332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Champ2</a:t>
                </a:r>
                <a:endParaRPr lang="ko-KR" altLang="en-US" sz="10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068272" y="4107246"/>
              <a:ext cx="663234" cy="502332"/>
              <a:chOff x="3426057" y="1569785"/>
              <a:chExt cx="663234" cy="502332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Champ4</a:t>
                </a:r>
                <a:endParaRPr lang="ko-KR" altLang="en-US" sz="10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621622" y="2329891"/>
              <a:ext cx="663234" cy="502332"/>
              <a:chOff x="3426057" y="1569785"/>
              <a:chExt cx="663234" cy="50233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Champ6</a:t>
                </a:r>
                <a:endParaRPr lang="ko-KR" altLang="en-US" sz="1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587524" y="1647760"/>
              <a:ext cx="663234" cy="502332"/>
              <a:chOff x="3426057" y="1569785"/>
              <a:chExt cx="663234" cy="502332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Champ7</a:t>
                </a:r>
                <a:endParaRPr lang="ko-KR" altLang="en-US" sz="1000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676564" y="3216096"/>
              <a:ext cx="663234" cy="502332"/>
              <a:chOff x="3426057" y="1569785"/>
              <a:chExt cx="663234" cy="502332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Champ5</a:t>
                </a:r>
                <a:endParaRPr lang="ko-KR" altLang="en-US" sz="10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1762082" y="3934273"/>
              <a:ext cx="663234" cy="502332"/>
              <a:chOff x="3426057" y="1569785"/>
              <a:chExt cx="663234" cy="502332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480999" y="1569785"/>
                <a:ext cx="549424" cy="502332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26057" y="1697840"/>
                <a:ext cx="6632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Champ3</a:t>
                </a:r>
                <a:endParaRPr lang="ko-KR" altLang="en-US" sz="1000" dirty="0"/>
              </a:p>
            </p:txBody>
          </p:sp>
        </p:grpSp>
        <p:cxnSp>
          <p:nvCxnSpPr>
            <p:cNvPr id="19" name="직선 연결선 18"/>
            <p:cNvCxnSpPr>
              <a:stCxn id="59" idx="3"/>
              <a:endCxn id="57" idx="0"/>
            </p:cNvCxnSpPr>
            <p:nvPr/>
          </p:nvCxnSpPr>
          <p:spPr>
            <a:xfrm flipH="1">
              <a:off x="1153790" y="2388012"/>
              <a:ext cx="319855" cy="656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47" idx="1"/>
              <a:endCxn id="57" idx="5"/>
            </p:cNvCxnSpPr>
            <p:nvPr/>
          </p:nvCxnSpPr>
          <p:spPr>
            <a:xfrm flipH="1" flipV="1">
              <a:off x="1348041" y="3473495"/>
              <a:ext cx="549444" cy="534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endCxn id="59" idx="7"/>
            </p:cNvCxnSpPr>
            <p:nvPr/>
          </p:nvCxnSpPr>
          <p:spPr>
            <a:xfrm flipH="1">
              <a:off x="1862147" y="1797890"/>
              <a:ext cx="812375" cy="234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7" idx="0"/>
              <a:endCxn id="59" idx="4"/>
            </p:cNvCxnSpPr>
            <p:nvPr/>
          </p:nvCxnSpPr>
          <p:spPr>
            <a:xfrm flipH="1" flipV="1">
              <a:off x="1667896" y="2461577"/>
              <a:ext cx="423840" cy="1472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55" idx="1"/>
              <a:endCxn id="59" idx="5"/>
            </p:cNvCxnSpPr>
            <p:nvPr/>
          </p:nvCxnSpPr>
          <p:spPr>
            <a:xfrm flipH="1" flipV="1">
              <a:off x="1862147" y="2388012"/>
              <a:ext cx="1341528" cy="1792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5" idx="3"/>
              <a:endCxn id="47" idx="5"/>
            </p:cNvCxnSpPr>
            <p:nvPr/>
          </p:nvCxnSpPr>
          <p:spPr>
            <a:xfrm flipH="1" flipV="1">
              <a:off x="2285987" y="4363040"/>
              <a:ext cx="917688" cy="172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49" idx="3"/>
              <a:endCxn id="55" idx="7"/>
            </p:cNvCxnSpPr>
            <p:nvPr/>
          </p:nvCxnSpPr>
          <p:spPr>
            <a:xfrm flipH="1">
              <a:off x="3592177" y="3644863"/>
              <a:ext cx="219790" cy="535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49" idx="0"/>
              <a:endCxn id="53" idx="4"/>
            </p:cNvCxnSpPr>
            <p:nvPr/>
          </p:nvCxnSpPr>
          <p:spPr>
            <a:xfrm flipH="1" flipV="1">
              <a:off x="3951276" y="2832223"/>
              <a:ext cx="54942" cy="3838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3155270" y="1995563"/>
              <a:ext cx="576236" cy="470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1918406" y="2288311"/>
              <a:ext cx="1849079" cy="105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53" idx="3"/>
            </p:cNvCxnSpPr>
            <p:nvPr/>
          </p:nvCxnSpPr>
          <p:spPr>
            <a:xfrm flipH="1" flipV="1">
              <a:off x="1949797" y="2199932"/>
              <a:ext cx="1807228" cy="5587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55" idx="1"/>
            </p:cNvCxnSpPr>
            <p:nvPr/>
          </p:nvCxnSpPr>
          <p:spPr>
            <a:xfrm flipH="1" flipV="1">
              <a:off x="1423920" y="3197779"/>
              <a:ext cx="1779755" cy="983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1393184" y="3172783"/>
              <a:ext cx="2363841" cy="171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57" idx="7"/>
            </p:cNvCxnSpPr>
            <p:nvPr/>
          </p:nvCxnSpPr>
          <p:spPr>
            <a:xfrm flipH="1">
              <a:off x="1348041" y="2484168"/>
              <a:ext cx="2354031" cy="634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51" idx="3"/>
              <a:endCxn id="57" idx="7"/>
            </p:cNvCxnSpPr>
            <p:nvPr/>
          </p:nvCxnSpPr>
          <p:spPr>
            <a:xfrm flipH="1">
              <a:off x="1348041" y="2076527"/>
              <a:ext cx="1374886" cy="1041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47" idx="7"/>
            </p:cNvCxnSpPr>
            <p:nvPr/>
          </p:nvCxnSpPr>
          <p:spPr>
            <a:xfrm flipV="1">
              <a:off x="2285987" y="3545162"/>
              <a:ext cx="1476255" cy="462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47" idx="7"/>
              <a:endCxn id="53" idx="3"/>
            </p:cNvCxnSpPr>
            <p:nvPr/>
          </p:nvCxnSpPr>
          <p:spPr>
            <a:xfrm flipV="1">
              <a:off x="2285987" y="2758658"/>
              <a:ext cx="1471038" cy="1249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47" idx="7"/>
              <a:endCxn id="51" idx="4"/>
            </p:cNvCxnSpPr>
            <p:nvPr/>
          </p:nvCxnSpPr>
          <p:spPr>
            <a:xfrm flipV="1">
              <a:off x="2285987" y="2150092"/>
              <a:ext cx="631191" cy="18577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55" idx="0"/>
              <a:endCxn id="53" idx="3"/>
            </p:cNvCxnSpPr>
            <p:nvPr/>
          </p:nvCxnSpPr>
          <p:spPr>
            <a:xfrm flipV="1">
              <a:off x="3397926" y="2758658"/>
              <a:ext cx="359099" cy="1348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55" idx="0"/>
              <a:endCxn id="51" idx="5"/>
            </p:cNvCxnSpPr>
            <p:nvPr/>
          </p:nvCxnSpPr>
          <p:spPr>
            <a:xfrm flipH="1" flipV="1">
              <a:off x="3111429" y="2076527"/>
              <a:ext cx="286497" cy="2030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49" idx="1"/>
              <a:endCxn id="51" idx="5"/>
            </p:cNvCxnSpPr>
            <p:nvPr/>
          </p:nvCxnSpPr>
          <p:spPr>
            <a:xfrm flipH="1" flipV="1">
              <a:off x="3111429" y="2076527"/>
              <a:ext cx="700538" cy="1213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79632" y="4636532"/>
              <a:ext cx="31271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Undirected weighted Graph</a:t>
              </a:r>
            </a:p>
            <a:p>
              <a:pPr algn="ctr"/>
              <a:r>
                <a:rPr lang="en-US" altLang="ko-KR" sz="1200" smtClean="0"/>
                <a:t>(</a:t>
              </a:r>
              <a:r>
                <a:rPr lang="ko-KR" altLang="en-US" sz="1200" smtClean="0"/>
                <a:t>실제 노드는 </a:t>
              </a:r>
              <a:r>
                <a:rPr lang="en-US" altLang="ko-KR" sz="1200" dirty="0" smtClean="0"/>
                <a:t>161</a:t>
              </a:r>
              <a:r>
                <a:rPr lang="ko-KR" altLang="en-US" sz="1200" dirty="0" smtClean="0"/>
                <a:t>개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16437" y="261658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0.632</a:t>
              </a:r>
              <a:endParaRPr lang="ko-KR" alt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21233" y="3613115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0.458</a:t>
              </a:r>
              <a:endParaRPr lang="ko-KR" alt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53121" y="429741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0.782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62865" y="2866984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0.582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9816" y="3090790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0.789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11144" y="3314657"/>
              <a:ext cx="53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0.182</a:t>
              </a:r>
              <a:endParaRPr lang="ko-KR" altLang="en-US" sz="11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-157461" y="5339945"/>
            <a:ext cx="49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그림 </a:t>
            </a:r>
            <a:r>
              <a:rPr lang="en-US" altLang="ko-KR" sz="1200" dirty="0" smtClean="0"/>
              <a:t>4. </a:t>
            </a:r>
            <a:r>
              <a:rPr lang="ko-KR" altLang="en-US" sz="1200" smtClean="0"/>
              <a:t>그래프 </a:t>
            </a:r>
            <a:r>
              <a:rPr lang="ko-KR" altLang="en-US" sz="1200" smtClean="0"/>
              <a:t>생성 예시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21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1407</Words>
  <Application>Microsoft Office PowerPoint</Application>
  <PresentationFormat>와이드스크린</PresentationFormat>
  <Paragraphs>240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Lato Light</vt:lpstr>
      <vt:lpstr>Lato Regular</vt:lpstr>
      <vt:lpstr>Open Sans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81</cp:revision>
  <dcterms:created xsi:type="dcterms:W3CDTF">2022-09-25T12:16:39Z</dcterms:created>
  <dcterms:modified xsi:type="dcterms:W3CDTF">2022-11-21T23:13:25Z</dcterms:modified>
</cp:coreProperties>
</file>