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85" r:id="rId4"/>
    <p:sldId id="275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60"/>
  </p:normalViewPr>
  <p:slideViewPr>
    <p:cSldViewPr snapToGrid="0">
      <p:cViewPr>
        <p:scale>
          <a:sx n="50" d="100"/>
          <a:sy n="50" d="100"/>
        </p:scale>
        <p:origin x="573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F6534-E42C-4430-8674-451218B29596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08DB-9005-4349-A297-BDDDF8F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BB25-53DE-4C28-BA4C-AE570823F56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" name="Rectangle 2"/>
          <p:cNvSpPr/>
          <p:nvPr/>
        </p:nvSpPr>
        <p:spPr>
          <a:xfrm>
            <a:off x="4053997" y="1744195"/>
            <a:ext cx="4100529" cy="314325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3032318" y="2941599"/>
            <a:ext cx="6179850" cy="995467"/>
            <a:chOff x="5988388" y="483017"/>
            <a:chExt cx="12359700" cy="199093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83017"/>
              <a:ext cx="12359700" cy="132342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Graph Centrality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를 이용한 </a:t>
              </a:r>
              <a:r>
                <a:rPr lang="ko-KR" altLang="en-US" sz="2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리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그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</a:b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오브 레전드 챔피언 영향력 분석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Lato Regular"/>
                  <a:cs typeface="Lato Regular"/>
                </a:rPr>
                <a:t>PRESENTATION</a:t>
              </a:r>
            </a:p>
          </p:txBody>
        </p:sp>
      </p:grpSp>
      <p:sp>
        <p:nvSpPr>
          <p:cNvPr id="10" name="Freeform 280"/>
          <p:cNvSpPr>
            <a:spLocks noEditPoints="1"/>
          </p:cNvSpPr>
          <p:nvPr/>
        </p:nvSpPr>
        <p:spPr bwMode="auto">
          <a:xfrm>
            <a:off x="5769208" y="2352526"/>
            <a:ext cx="682592" cy="555654"/>
          </a:xfrm>
          <a:custGeom>
            <a:avLst/>
            <a:gdLst>
              <a:gd name="T0" fmla="*/ 0 w 283"/>
              <a:gd name="T1" fmla="*/ 282 h 282"/>
              <a:gd name="T2" fmla="*/ 142 w 283"/>
              <a:gd name="T3" fmla="*/ 282 h 282"/>
              <a:gd name="T4" fmla="*/ 142 w 283"/>
              <a:gd name="T5" fmla="*/ 0 h 282"/>
              <a:gd name="T6" fmla="*/ 0 w 283"/>
              <a:gd name="T7" fmla="*/ 0 h 282"/>
              <a:gd name="T8" fmla="*/ 0 w 283"/>
              <a:gd name="T9" fmla="*/ 282 h 282"/>
              <a:gd name="T10" fmla="*/ 89 w 283"/>
              <a:gd name="T11" fmla="*/ 35 h 282"/>
              <a:gd name="T12" fmla="*/ 124 w 283"/>
              <a:gd name="T13" fmla="*/ 35 h 282"/>
              <a:gd name="T14" fmla="*/ 124 w 283"/>
              <a:gd name="T15" fmla="*/ 70 h 282"/>
              <a:gd name="T16" fmla="*/ 89 w 283"/>
              <a:gd name="T17" fmla="*/ 70 h 282"/>
              <a:gd name="T18" fmla="*/ 89 w 283"/>
              <a:gd name="T19" fmla="*/ 35 h 282"/>
              <a:gd name="T20" fmla="*/ 89 w 283"/>
              <a:gd name="T21" fmla="*/ 106 h 282"/>
              <a:gd name="T22" fmla="*/ 124 w 283"/>
              <a:gd name="T23" fmla="*/ 106 h 282"/>
              <a:gd name="T24" fmla="*/ 124 w 283"/>
              <a:gd name="T25" fmla="*/ 141 h 282"/>
              <a:gd name="T26" fmla="*/ 89 w 283"/>
              <a:gd name="T27" fmla="*/ 141 h 282"/>
              <a:gd name="T28" fmla="*/ 89 w 283"/>
              <a:gd name="T29" fmla="*/ 106 h 282"/>
              <a:gd name="T30" fmla="*/ 89 w 283"/>
              <a:gd name="T31" fmla="*/ 176 h 282"/>
              <a:gd name="T32" fmla="*/ 124 w 283"/>
              <a:gd name="T33" fmla="*/ 176 h 282"/>
              <a:gd name="T34" fmla="*/ 124 w 283"/>
              <a:gd name="T35" fmla="*/ 212 h 282"/>
              <a:gd name="T36" fmla="*/ 89 w 283"/>
              <a:gd name="T37" fmla="*/ 212 h 282"/>
              <a:gd name="T38" fmla="*/ 89 w 283"/>
              <a:gd name="T39" fmla="*/ 176 h 282"/>
              <a:gd name="T40" fmla="*/ 18 w 283"/>
              <a:gd name="T41" fmla="*/ 35 h 282"/>
              <a:gd name="T42" fmla="*/ 53 w 283"/>
              <a:gd name="T43" fmla="*/ 35 h 282"/>
              <a:gd name="T44" fmla="*/ 53 w 283"/>
              <a:gd name="T45" fmla="*/ 70 h 282"/>
              <a:gd name="T46" fmla="*/ 18 w 283"/>
              <a:gd name="T47" fmla="*/ 70 h 282"/>
              <a:gd name="T48" fmla="*/ 18 w 283"/>
              <a:gd name="T49" fmla="*/ 35 h 282"/>
              <a:gd name="T50" fmla="*/ 18 w 283"/>
              <a:gd name="T51" fmla="*/ 106 h 282"/>
              <a:gd name="T52" fmla="*/ 53 w 283"/>
              <a:gd name="T53" fmla="*/ 106 h 282"/>
              <a:gd name="T54" fmla="*/ 53 w 283"/>
              <a:gd name="T55" fmla="*/ 141 h 282"/>
              <a:gd name="T56" fmla="*/ 18 w 283"/>
              <a:gd name="T57" fmla="*/ 141 h 282"/>
              <a:gd name="T58" fmla="*/ 18 w 283"/>
              <a:gd name="T59" fmla="*/ 106 h 282"/>
              <a:gd name="T60" fmla="*/ 18 w 283"/>
              <a:gd name="T61" fmla="*/ 176 h 282"/>
              <a:gd name="T62" fmla="*/ 53 w 283"/>
              <a:gd name="T63" fmla="*/ 176 h 282"/>
              <a:gd name="T64" fmla="*/ 53 w 283"/>
              <a:gd name="T65" fmla="*/ 212 h 282"/>
              <a:gd name="T66" fmla="*/ 18 w 283"/>
              <a:gd name="T67" fmla="*/ 212 h 282"/>
              <a:gd name="T68" fmla="*/ 18 w 283"/>
              <a:gd name="T69" fmla="*/ 176 h 282"/>
              <a:gd name="T70" fmla="*/ 159 w 283"/>
              <a:gd name="T71" fmla="*/ 88 h 282"/>
              <a:gd name="T72" fmla="*/ 283 w 283"/>
              <a:gd name="T73" fmla="*/ 88 h 282"/>
              <a:gd name="T74" fmla="*/ 283 w 283"/>
              <a:gd name="T75" fmla="*/ 106 h 282"/>
              <a:gd name="T76" fmla="*/ 159 w 283"/>
              <a:gd name="T77" fmla="*/ 106 h 282"/>
              <a:gd name="T78" fmla="*/ 159 w 283"/>
              <a:gd name="T79" fmla="*/ 88 h 282"/>
              <a:gd name="T80" fmla="*/ 159 w 283"/>
              <a:gd name="T81" fmla="*/ 282 h 282"/>
              <a:gd name="T82" fmla="*/ 195 w 283"/>
              <a:gd name="T83" fmla="*/ 282 h 282"/>
              <a:gd name="T84" fmla="*/ 195 w 283"/>
              <a:gd name="T85" fmla="*/ 212 h 282"/>
              <a:gd name="T86" fmla="*/ 248 w 283"/>
              <a:gd name="T87" fmla="*/ 212 h 282"/>
              <a:gd name="T88" fmla="*/ 248 w 283"/>
              <a:gd name="T89" fmla="*/ 282 h 282"/>
              <a:gd name="T90" fmla="*/ 283 w 283"/>
              <a:gd name="T91" fmla="*/ 282 h 282"/>
              <a:gd name="T92" fmla="*/ 283 w 283"/>
              <a:gd name="T93" fmla="*/ 123 h 282"/>
              <a:gd name="T94" fmla="*/ 159 w 283"/>
              <a:gd name="T95" fmla="*/ 123 h 282"/>
              <a:gd name="T96" fmla="*/ 159 w 283"/>
              <a:gd name="T97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2">
                <a:moveTo>
                  <a:pt x="0" y="282"/>
                </a:moveTo>
                <a:lnTo>
                  <a:pt x="142" y="282"/>
                </a:lnTo>
                <a:lnTo>
                  <a:pt x="142" y="0"/>
                </a:lnTo>
                <a:lnTo>
                  <a:pt x="0" y="0"/>
                </a:lnTo>
                <a:lnTo>
                  <a:pt x="0" y="282"/>
                </a:lnTo>
                <a:close/>
                <a:moveTo>
                  <a:pt x="89" y="35"/>
                </a:moveTo>
                <a:lnTo>
                  <a:pt x="124" y="35"/>
                </a:lnTo>
                <a:lnTo>
                  <a:pt x="124" y="70"/>
                </a:lnTo>
                <a:lnTo>
                  <a:pt x="89" y="70"/>
                </a:lnTo>
                <a:lnTo>
                  <a:pt x="89" y="35"/>
                </a:lnTo>
                <a:close/>
                <a:moveTo>
                  <a:pt x="89" y="106"/>
                </a:moveTo>
                <a:lnTo>
                  <a:pt x="124" y="106"/>
                </a:lnTo>
                <a:lnTo>
                  <a:pt x="124" y="141"/>
                </a:lnTo>
                <a:lnTo>
                  <a:pt x="89" y="141"/>
                </a:lnTo>
                <a:lnTo>
                  <a:pt x="89" y="106"/>
                </a:lnTo>
                <a:close/>
                <a:moveTo>
                  <a:pt x="89" y="176"/>
                </a:moveTo>
                <a:lnTo>
                  <a:pt x="124" y="176"/>
                </a:lnTo>
                <a:lnTo>
                  <a:pt x="124" y="212"/>
                </a:lnTo>
                <a:lnTo>
                  <a:pt x="89" y="212"/>
                </a:lnTo>
                <a:lnTo>
                  <a:pt x="89" y="176"/>
                </a:lnTo>
                <a:close/>
                <a:moveTo>
                  <a:pt x="18" y="35"/>
                </a:moveTo>
                <a:lnTo>
                  <a:pt x="53" y="35"/>
                </a:lnTo>
                <a:lnTo>
                  <a:pt x="53" y="70"/>
                </a:lnTo>
                <a:lnTo>
                  <a:pt x="18" y="70"/>
                </a:lnTo>
                <a:lnTo>
                  <a:pt x="18" y="35"/>
                </a:lnTo>
                <a:close/>
                <a:moveTo>
                  <a:pt x="18" y="106"/>
                </a:moveTo>
                <a:lnTo>
                  <a:pt x="53" y="106"/>
                </a:lnTo>
                <a:lnTo>
                  <a:pt x="53" y="141"/>
                </a:lnTo>
                <a:lnTo>
                  <a:pt x="18" y="141"/>
                </a:lnTo>
                <a:lnTo>
                  <a:pt x="18" y="106"/>
                </a:lnTo>
                <a:close/>
                <a:moveTo>
                  <a:pt x="18" y="176"/>
                </a:moveTo>
                <a:lnTo>
                  <a:pt x="53" y="176"/>
                </a:lnTo>
                <a:lnTo>
                  <a:pt x="53" y="212"/>
                </a:lnTo>
                <a:lnTo>
                  <a:pt x="18" y="212"/>
                </a:lnTo>
                <a:lnTo>
                  <a:pt x="18" y="176"/>
                </a:lnTo>
                <a:close/>
                <a:moveTo>
                  <a:pt x="159" y="88"/>
                </a:moveTo>
                <a:lnTo>
                  <a:pt x="283" y="88"/>
                </a:lnTo>
                <a:lnTo>
                  <a:pt x="283" y="106"/>
                </a:lnTo>
                <a:lnTo>
                  <a:pt x="159" y="106"/>
                </a:lnTo>
                <a:lnTo>
                  <a:pt x="159" y="88"/>
                </a:lnTo>
                <a:close/>
                <a:moveTo>
                  <a:pt x="159" y="282"/>
                </a:moveTo>
                <a:lnTo>
                  <a:pt x="195" y="282"/>
                </a:lnTo>
                <a:lnTo>
                  <a:pt x="195" y="212"/>
                </a:lnTo>
                <a:lnTo>
                  <a:pt x="248" y="212"/>
                </a:lnTo>
                <a:lnTo>
                  <a:pt x="248" y="282"/>
                </a:lnTo>
                <a:lnTo>
                  <a:pt x="283" y="282"/>
                </a:lnTo>
                <a:lnTo>
                  <a:pt x="283" y="123"/>
                </a:lnTo>
                <a:lnTo>
                  <a:pt x="159" y="123"/>
                </a:lnTo>
                <a:lnTo>
                  <a:pt x="159" y="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" name="Group 1"/>
          <p:cNvGrpSpPr/>
          <p:nvPr/>
        </p:nvGrpSpPr>
        <p:grpSpPr>
          <a:xfrm>
            <a:off x="5195978" y="3915989"/>
            <a:ext cx="1828800" cy="120485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3182203" y="4283567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컴퓨터공학과 김형석 </a:t>
            </a:r>
            <a:r>
              <a:rPr lang="en-US" altLang="ko-KR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2016104118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5747" y="1899183"/>
            <a:ext cx="6179850" cy="3539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Lato Regular"/>
                <a:cs typeface="Lato Regular"/>
              </a:rPr>
              <a:t>Capstone Design2</a:t>
            </a:r>
            <a:endParaRPr lang="id-ID" sz="2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85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9495" y="1853757"/>
            <a:ext cx="7974097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</a:t>
            </a:r>
            <a:r>
              <a:rPr lang="ko-KR" altLang="en-US" sz="2400" b="1" dirty="0">
                <a:latin typeface="Lato Regular"/>
                <a:cs typeface="Lato Light"/>
              </a:rPr>
              <a:t>는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en-US" altLang="ko-KR" sz="2400" b="1" dirty="0" smtClean="0">
                <a:latin typeface="Lato Regular"/>
                <a:cs typeface="Lato Light"/>
              </a:rPr>
              <a:t>Undirected weighted graph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1. </a:t>
            </a:r>
            <a:r>
              <a:rPr lang="ko-KR" altLang="en-US" sz="2400" b="1" dirty="0" smtClean="0">
                <a:latin typeface="Lato Regular"/>
                <a:cs typeface="Lato Light"/>
              </a:rPr>
              <a:t>노드는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(161 </a:t>
            </a:r>
            <a:r>
              <a:rPr lang="ko-KR" altLang="en-US" sz="2400" b="1" dirty="0" smtClean="0">
                <a:latin typeface="Lato Regular"/>
                <a:cs typeface="Lato Light"/>
              </a:rPr>
              <a:t>노드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2. </a:t>
            </a:r>
            <a:r>
              <a:rPr lang="ko-KR" altLang="en-US" sz="2400" b="1" dirty="0" smtClean="0">
                <a:latin typeface="Lato Regular"/>
                <a:cs typeface="Lato Light"/>
              </a:rPr>
              <a:t>에지는 챔피언 간 연결</a:t>
            </a:r>
            <a:r>
              <a:rPr lang="en-US" altLang="ko-KR" sz="2400" b="1" dirty="0" smtClean="0">
                <a:latin typeface="Lato Regular"/>
                <a:cs typeface="Lato Light"/>
              </a:rPr>
              <a:t>(161*160/2 = 12,880 </a:t>
            </a:r>
            <a:r>
              <a:rPr lang="ko-KR" altLang="en-US" sz="2400" b="1" dirty="0" smtClean="0">
                <a:latin typeface="Lato Regular"/>
                <a:cs typeface="Lato Light"/>
              </a:rPr>
              <a:t>에지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3. </a:t>
            </a:r>
            <a:r>
              <a:rPr lang="ko-KR" altLang="en-US" sz="2400" b="1" dirty="0" smtClean="0">
                <a:latin typeface="Lato Regular"/>
                <a:cs typeface="Lato Light"/>
              </a:rPr>
              <a:t>가중치는 함께한 게임들의 승패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두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두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밴률을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가중치로 나타냄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Lato Light"/>
                <a:cs typeface="Lato Light"/>
              </a:rPr>
              <a:t>그래프 구조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80188" y="1849761"/>
            <a:ext cx="3515662" cy="3542770"/>
            <a:chOff x="824136" y="1647760"/>
            <a:chExt cx="3515662" cy="3542770"/>
          </a:xfrm>
        </p:grpSpPr>
        <p:grpSp>
          <p:nvGrpSpPr>
            <p:cNvPr id="12" name="그룹 11"/>
            <p:cNvGrpSpPr/>
            <p:nvPr/>
          </p:nvGrpSpPr>
          <p:grpSpPr>
            <a:xfrm>
              <a:off x="1338242" y="1959245"/>
              <a:ext cx="663234" cy="502332"/>
              <a:chOff x="3426057" y="1569785"/>
              <a:chExt cx="663234" cy="502332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Champ1</a:t>
                </a:r>
                <a:endParaRPr lang="ko-KR" altLang="en-US" sz="10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24136" y="3044728"/>
              <a:ext cx="663234" cy="502332"/>
              <a:chOff x="3426057" y="1569785"/>
              <a:chExt cx="663234" cy="50233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Champ2</a:t>
                </a:r>
                <a:endParaRPr lang="ko-KR" altLang="en-US" sz="10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068272" y="4107246"/>
              <a:ext cx="663234" cy="502332"/>
              <a:chOff x="3426057" y="1569785"/>
              <a:chExt cx="663234" cy="502332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Champ4</a:t>
                </a:r>
                <a:endParaRPr lang="ko-KR" altLang="en-US" sz="10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21622" y="2329891"/>
              <a:ext cx="663234" cy="502332"/>
              <a:chOff x="3426057" y="1569785"/>
              <a:chExt cx="663234" cy="50233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Champ6</a:t>
                </a:r>
                <a:endParaRPr lang="ko-KR" altLang="en-US" sz="1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587524" y="1647760"/>
              <a:ext cx="663234" cy="502332"/>
              <a:chOff x="3426057" y="1569785"/>
              <a:chExt cx="663234" cy="502332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Champ7</a:t>
                </a:r>
                <a:endParaRPr lang="ko-KR" altLang="en-US" sz="10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676564" y="3216096"/>
              <a:ext cx="663234" cy="502332"/>
              <a:chOff x="3426057" y="1569785"/>
              <a:chExt cx="663234" cy="502332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Champ5</a:t>
                </a:r>
                <a:endParaRPr lang="ko-KR" altLang="en-US" sz="10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762082" y="3934273"/>
              <a:ext cx="663234" cy="502332"/>
              <a:chOff x="3426057" y="1569785"/>
              <a:chExt cx="663234" cy="502332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Champ3</a:t>
                </a:r>
                <a:endParaRPr lang="ko-KR" altLang="en-US" sz="1000" dirty="0"/>
              </a:p>
            </p:txBody>
          </p:sp>
        </p:grpSp>
        <p:cxnSp>
          <p:nvCxnSpPr>
            <p:cNvPr id="19" name="직선 연결선 18"/>
            <p:cNvCxnSpPr>
              <a:stCxn id="59" idx="3"/>
              <a:endCxn id="57" idx="0"/>
            </p:cNvCxnSpPr>
            <p:nvPr/>
          </p:nvCxnSpPr>
          <p:spPr>
            <a:xfrm flipH="1">
              <a:off x="1153790" y="2388012"/>
              <a:ext cx="319855" cy="6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7" idx="1"/>
              <a:endCxn id="57" idx="5"/>
            </p:cNvCxnSpPr>
            <p:nvPr/>
          </p:nvCxnSpPr>
          <p:spPr>
            <a:xfrm flipH="1" flipV="1">
              <a:off x="1348041" y="3473495"/>
              <a:ext cx="549444" cy="534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59" idx="7"/>
            </p:cNvCxnSpPr>
            <p:nvPr/>
          </p:nvCxnSpPr>
          <p:spPr>
            <a:xfrm flipH="1">
              <a:off x="1862147" y="1797890"/>
              <a:ext cx="812375" cy="234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7" idx="0"/>
              <a:endCxn id="59" idx="4"/>
            </p:cNvCxnSpPr>
            <p:nvPr/>
          </p:nvCxnSpPr>
          <p:spPr>
            <a:xfrm flipH="1" flipV="1">
              <a:off x="1667896" y="2461577"/>
              <a:ext cx="423840" cy="1472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5" idx="1"/>
              <a:endCxn id="59" idx="5"/>
            </p:cNvCxnSpPr>
            <p:nvPr/>
          </p:nvCxnSpPr>
          <p:spPr>
            <a:xfrm flipH="1" flipV="1">
              <a:off x="1862147" y="2388012"/>
              <a:ext cx="1341528" cy="1792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5" idx="3"/>
              <a:endCxn id="47" idx="5"/>
            </p:cNvCxnSpPr>
            <p:nvPr/>
          </p:nvCxnSpPr>
          <p:spPr>
            <a:xfrm flipH="1" flipV="1">
              <a:off x="2285987" y="4363040"/>
              <a:ext cx="917688" cy="17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9" idx="3"/>
              <a:endCxn id="55" idx="7"/>
            </p:cNvCxnSpPr>
            <p:nvPr/>
          </p:nvCxnSpPr>
          <p:spPr>
            <a:xfrm flipH="1">
              <a:off x="3592177" y="3644863"/>
              <a:ext cx="219790" cy="535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49" idx="0"/>
              <a:endCxn id="53" idx="4"/>
            </p:cNvCxnSpPr>
            <p:nvPr/>
          </p:nvCxnSpPr>
          <p:spPr>
            <a:xfrm flipH="1" flipV="1">
              <a:off x="3951276" y="2832223"/>
              <a:ext cx="54942" cy="383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3155270" y="1995563"/>
              <a:ext cx="576236" cy="470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1918406" y="2288311"/>
              <a:ext cx="1849079" cy="105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53" idx="3"/>
            </p:cNvCxnSpPr>
            <p:nvPr/>
          </p:nvCxnSpPr>
          <p:spPr>
            <a:xfrm flipH="1" flipV="1">
              <a:off x="1949797" y="2199932"/>
              <a:ext cx="1807228" cy="558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55" idx="1"/>
            </p:cNvCxnSpPr>
            <p:nvPr/>
          </p:nvCxnSpPr>
          <p:spPr>
            <a:xfrm flipH="1" flipV="1">
              <a:off x="1423920" y="3197779"/>
              <a:ext cx="1779755" cy="983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393184" y="3172783"/>
              <a:ext cx="2363841" cy="171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57" idx="7"/>
            </p:cNvCxnSpPr>
            <p:nvPr/>
          </p:nvCxnSpPr>
          <p:spPr>
            <a:xfrm flipH="1">
              <a:off x="1348041" y="2484168"/>
              <a:ext cx="2354031" cy="634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51" idx="3"/>
              <a:endCxn id="57" idx="7"/>
            </p:cNvCxnSpPr>
            <p:nvPr/>
          </p:nvCxnSpPr>
          <p:spPr>
            <a:xfrm flipH="1">
              <a:off x="1348041" y="2076527"/>
              <a:ext cx="1374886" cy="1041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47" idx="7"/>
            </p:cNvCxnSpPr>
            <p:nvPr/>
          </p:nvCxnSpPr>
          <p:spPr>
            <a:xfrm flipV="1">
              <a:off x="2285987" y="3545162"/>
              <a:ext cx="1476255" cy="462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47" idx="7"/>
              <a:endCxn id="53" idx="3"/>
            </p:cNvCxnSpPr>
            <p:nvPr/>
          </p:nvCxnSpPr>
          <p:spPr>
            <a:xfrm flipV="1">
              <a:off x="2285987" y="2758658"/>
              <a:ext cx="1471038" cy="124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47" idx="7"/>
              <a:endCxn id="51" idx="4"/>
            </p:cNvCxnSpPr>
            <p:nvPr/>
          </p:nvCxnSpPr>
          <p:spPr>
            <a:xfrm flipV="1">
              <a:off x="2285987" y="2150092"/>
              <a:ext cx="631191" cy="1857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55" idx="0"/>
              <a:endCxn id="53" idx="3"/>
            </p:cNvCxnSpPr>
            <p:nvPr/>
          </p:nvCxnSpPr>
          <p:spPr>
            <a:xfrm flipV="1">
              <a:off x="3397926" y="2758658"/>
              <a:ext cx="359099" cy="134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55" idx="0"/>
              <a:endCxn id="51" idx="5"/>
            </p:cNvCxnSpPr>
            <p:nvPr/>
          </p:nvCxnSpPr>
          <p:spPr>
            <a:xfrm flipH="1" flipV="1">
              <a:off x="3111429" y="2076527"/>
              <a:ext cx="286497" cy="2030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49" idx="1"/>
              <a:endCxn id="51" idx="5"/>
            </p:cNvCxnSpPr>
            <p:nvPr/>
          </p:nvCxnSpPr>
          <p:spPr>
            <a:xfrm flipH="1" flipV="1">
              <a:off x="3111429" y="2076527"/>
              <a:ext cx="700538" cy="1213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79632" y="4636532"/>
              <a:ext cx="312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Undirected weighted Graph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실제 현 챔피언은 </a:t>
              </a:r>
              <a:r>
                <a:rPr lang="en-US" altLang="ko-KR" sz="1200" dirty="0" smtClean="0"/>
                <a:t>161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6437" y="261658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0.632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21233" y="3613115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0.458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3121" y="429741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0.782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62865" y="2866984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0.582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9816" y="3090790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0.789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11144" y="331465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0.182</a:t>
              </a:r>
              <a:endParaRPr lang="ko-KR" altLang="en-US" sz="11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-157461" y="5339945"/>
            <a:ext cx="49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그림 </a:t>
            </a:r>
            <a:r>
              <a:rPr lang="en-US" altLang="ko-KR" sz="1200" dirty="0" smtClean="0"/>
              <a:t>4. </a:t>
            </a:r>
            <a:r>
              <a:rPr lang="ko-KR" altLang="en-US" sz="1200" dirty="0" smtClean="0"/>
              <a:t>그래프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21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입력 데이터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26" y="1235334"/>
            <a:ext cx="8814545" cy="50116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5206" y="6256552"/>
            <a:ext cx="7298308" cy="12423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총 </a:t>
            </a:r>
            <a:r>
              <a:rPr lang="en-US" altLang="ko-KR" sz="2400" b="1" dirty="0" smtClean="0">
                <a:latin typeface="Lato Regular"/>
                <a:cs typeface="Lato Light"/>
              </a:rPr>
              <a:t>match: 5414</a:t>
            </a:r>
          </a:p>
        </p:txBody>
      </p:sp>
    </p:spTree>
    <p:extLst>
      <p:ext uri="{BB962C8B-B14F-4D97-AF65-F5344CB8AC3E}">
        <p14:creationId xmlns:p14="http://schemas.microsoft.com/office/powerpoint/2010/main" val="5656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가중치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9" y="1443520"/>
            <a:ext cx="11119194" cy="498040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>
                <a:latin typeface="Lato Regular"/>
                <a:cs typeface="Lato Light"/>
              </a:rPr>
              <a:t>한 챔피언의 승률</a:t>
            </a:r>
            <a:r>
              <a:rPr lang="en-US" altLang="ko-KR" sz="2400" b="1" dirty="0">
                <a:latin typeface="Lato Regular"/>
                <a:cs typeface="Lato Light"/>
              </a:rPr>
              <a:t>, </a:t>
            </a:r>
            <a:r>
              <a:rPr lang="ko-KR" altLang="en-US" sz="2400" b="1" dirty="0" err="1">
                <a:latin typeface="Lato Regular"/>
                <a:cs typeface="Lato Light"/>
              </a:rPr>
              <a:t>픽률</a:t>
            </a:r>
            <a:r>
              <a:rPr lang="en-US" altLang="ko-KR" sz="2400" b="1" dirty="0">
                <a:latin typeface="Lato Regular"/>
                <a:cs typeface="Lato Light"/>
              </a:rPr>
              <a:t>, </a:t>
            </a:r>
            <a:r>
              <a:rPr lang="ko-KR" altLang="en-US" sz="2400" b="1" dirty="0" err="1">
                <a:latin typeface="Lato Regular"/>
                <a:cs typeface="Lato Light"/>
              </a:rPr>
              <a:t>밴률만으로</a:t>
            </a:r>
            <a:r>
              <a:rPr lang="ko-KR" altLang="en-US" sz="2400" b="1" dirty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그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티어를</a:t>
            </a:r>
            <a:r>
              <a:rPr lang="ko-KR" altLang="en-US" sz="2400" b="1" dirty="0" smtClean="0">
                <a:latin typeface="Lato Regular"/>
                <a:cs typeface="Lato Light"/>
              </a:rPr>
              <a:t> 나타내기 위해서는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>
                <a:latin typeface="Lato Regular"/>
                <a:cs typeface="Lato Light"/>
              </a:rPr>
              <a:t>대략 </a:t>
            </a:r>
            <a:r>
              <a:rPr lang="en-US" altLang="ko-KR" sz="2400" b="1" dirty="0">
                <a:latin typeface="Lato Regular"/>
                <a:cs typeface="Lato Light"/>
              </a:rPr>
              <a:t>(</a:t>
            </a:r>
            <a:r>
              <a:rPr lang="ko-KR" altLang="en-US" sz="2400" b="1" dirty="0">
                <a:latin typeface="Lato Regular"/>
                <a:cs typeface="Lato Light"/>
              </a:rPr>
              <a:t>승률</a:t>
            </a:r>
            <a:r>
              <a:rPr lang="en-US" altLang="ko-KR" sz="2400" b="1" dirty="0">
                <a:latin typeface="Lato Regular"/>
                <a:cs typeface="Lato Light"/>
              </a:rPr>
              <a:t>-50%):</a:t>
            </a:r>
            <a:r>
              <a:rPr lang="ko-KR" altLang="en-US" sz="2400" b="1" dirty="0" err="1">
                <a:latin typeface="Lato Regular"/>
                <a:cs typeface="Lato Light"/>
              </a:rPr>
              <a:t>픽률</a:t>
            </a:r>
            <a:r>
              <a:rPr lang="en-US" altLang="ko-KR" sz="2400" b="1" dirty="0">
                <a:latin typeface="Lato Regular"/>
                <a:cs typeface="Lato Light"/>
              </a:rPr>
              <a:t>:</a:t>
            </a:r>
            <a:r>
              <a:rPr lang="ko-KR" altLang="en-US" sz="2400" b="1" dirty="0" err="1">
                <a:latin typeface="Lato Regular"/>
                <a:cs typeface="Lato Light"/>
              </a:rPr>
              <a:t>밴률을</a:t>
            </a:r>
            <a:r>
              <a:rPr lang="en-US" altLang="ko-KR" sz="2400" b="1" dirty="0">
                <a:latin typeface="Lato Regular"/>
                <a:cs typeface="Lato Light"/>
              </a:rPr>
              <a:t> 15:5:1</a:t>
            </a:r>
            <a:r>
              <a:rPr lang="ko-KR" altLang="en-US" sz="2400" b="1" dirty="0">
                <a:latin typeface="Lato Regular"/>
                <a:cs typeface="Lato Light"/>
              </a:rPr>
              <a:t>비율 정도로 더해서 순위를 </a:t>
            </a:r>
            <a:r>
              <a:rPr lang="ko-KR" altLang="en-US" sz="2400" b="1" dirty="0" smtClean="0">
                <a:latin typeface="Lato Regular"/>
                <a:cs typeface="Lato Light"/>
              </a:rPr>
              <a:t>매기면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티어를</a:t>
            </a:r>
            <a:r>
              <a:rPr lang="ko-KR" altLang="en-US" sz="2400" b="1" dirty="0" smtClean="0">
                <a:latin typeface="Lato Regular"/>
                <a:cs typeface="Lato Light"/>
              </a:rPr>
              <a:t> 나타낼 수 있</a:t>
            </a:r>
            <a:r>
              <a:rPr lang="ko-KR" altLang="en-US" sz="2400" b="1" dirty="0" smtClean="0">
                <a:latin typeface="Lato Regular"/>
                <a:cs typeface="Lato Light"/>
              </a:rPr>
              <a:t>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에지 가중치는 두 챔피언의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같이 한 게임 수와 승률을 고려해 정함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62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중심성</a:t>
              </a:r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계산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계산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9" y="1443520"/>
            <a:ext cx="11119194" cy="498040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weighted degree </a:t>
            </a:r>
            <a:r>
              <a:rPr lang="en-US" altLang="ko-KR" sz="2400" b="1" dirty="0">
                <a:latin typeface="Lato Regular"/>
                <a:cs typeface="Lato Light"/>
              </a:rPr>
              <a:t>c</a:t>
            </a:r>
            <a:r>
              <a:rPr lang="en-US" altLang="ko-KR" sz="2400" b="1" dirty="0" smtClean="0">
                <a:latin typeface="Lato Regular"/>
                <a:cs typeface="Lato Light"/>
              </a:rPr>
              <a:t>entrality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: </a:t>
            </a:r>
            <a:r>
              <a:rPr lang="ko-KR" altLang="en-US" sz="2400" b="1" dirty="0" smtClean="0">
                <a:latin typeface="Lato Regular"/>
                <a:cs typeface="Lato Light"/>
              </a:rPr>
              <a:t>연결된 모든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 합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Betweenness</a:t>
            </a:r>
            <a:r>
              <a:rPr lang="en-US" altLang="ko-KR" sz="2400" b="1" dirty="0" smtClean="0">
                <a:latin typeface="Lato Regular"/>
                <a:cs typeface="Lato Light"/>
              </a:rPr>
              <a:t> centrality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: distance</a:t>
            </a:r>
            <a:r>
              <a:rPr lang="ko-KR" altLang="en-US" sz="2400" b="1" dirty="0" smtClean="0">
                <a:latin typeface="Lato Regular"/>
                <a:cs typeface="Lato Light"/>
              </a:rPr>
              <a:t>를 </a:t>
            </a:r>
            <a:r>
              <a:rPr lang="en-US" altLang="ko-KR" sz="2400" b="1" dirty="0" smtClean="0">
                <a:latin typeface="Lato Regular"/>
                <a:cs typeface="Lato Light"/>
              </a:rPr>
              <a:t>1/weight</a:t>
            </a:r>
            <a:r>
              <a:rPr lang="ko-KR" altLang="en-US" sz="2400" b="1" dirty="0" smtClean="0">
                <a:latin typeface="Lato Regular"/>
                <a:cs typeface="Lato Light"/>
              </a:rPr>
              <a:t>로 놓고 모든 노드 쌍 간의 최단거리 고려해</a:t>
            </a:r>
            <a:r>
              <a:rPr lang="en-US" altLang="ko-KR" sz="2400" b="1" dirty="0" smtClean="0">
                <a:latin typeface="Lato Regular"/>
                <a:cs typeface="Lato Light"/>
              </a:rPr>
              <a:t>(</a:t>
            </a:r>
            <a:r>
              <a:rPr lang="ko-KR" altLang="en-US" sz="2400" b="1" dirty="0" smtClean="0">
                <a:latin typeface="Lato Regular"/>
                <a:cs typeface="Lato Light"/>
              </a:rPr>
              <a:t>모든 노드가 연결되어 있지만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최단거리는</a:t>
            </a:r>
            <a:r>
              <a:rPr lang="ko-KR" altLang="en-US" sz="2400" b="1" dirty="0" smtClean="0">
                <a:latin typeface="Lato Regular"/>
                <a:cs typeface="Lato Light"/>
              </a:rPr>
              <a:t> 다를 수 있음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최단거리에</a:t>
            </a:r>
            <a:r>
              <a:rPr lang="ko-KR" altLang="en-US" sz="2400" b="1" dirty="0" smtClean="0">
                <a:latin typeface="Lato Regular"/>
                <a:cs typeface="Lato Light"/>
              </a:rPr>
              <a:t> 많이 포함된 노드가 가중치가 높음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두 방법으로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중심성을</a:t>
            </a:r>
            <a:r>
              <a:rPr lang="ko-KR" altLang="en-US" sz="2400" b="1" dirty="0" smtClean="0">
                <a:latin typeface="Lato Regular"/>
                <a:cs typeface="Lato Light"/>
              </a:rPr>
              <a:t> 계산해 비교해볼 계획임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447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향후 일정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3" y="1441958"/>
            <a:ext cx="11643955" cy="48927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27170" y="1505949"/>
            <a:ext cx="590867" cy="4694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모듈 구조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59072" y="1559370"/>
            <a:ext cx="1751887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272436" y="1559369"/>
            <a:ext cx="1751887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 생성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85800" y="1559368"/>
            <a:ext cx="1751887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중심성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785800" y="3927110"/>
            <a:ext cx="1751887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시각화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4570780" y="2478846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7085117" y="2490855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7085117" y="4819332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2708" y="3922072"/>
            <a:ext cx="348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Riot API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75059" y="3873655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Undirected </a:t>
            </a:r>
          </a:p>
          <a:p>
            <a:r>
              <a:rPr lang="en-US" altLang="ko-KR" dirty="0" smtClean="0"/>
              <a:t>weighted Graph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31204" y="6215452"/>
            <a:ext cx="348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Gephi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8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모듈 구조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70" y="1467845"/>
            <a:ext cx="6395258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7887" y="4244503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필요한</a:t>
            </a:r>
            <a:r>
              <a:rPr lang="ko-KR" altLang="en-US" sz="2400" b="1" dirty="0" smtClean="0">
                <a:latin typeface="Lato Regular"/>
                <a:cs typeface="Lato Light"/>
              </a:rPr>
              <a:t> 데이터는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한 게임에서 이긴 챔피언</a:t>
            </a:r>
            <a:r>
              <a:rPr lang="ko-KR" altLang="en-US" sz="2400" b="1" dirty="0" smtClean="0">
                <a:latin typeface="Lato Regular"/>
                <a:cs typeface="Lato Light"/>
              </a:rPr>
              <a:t>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진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밴 된 챔피언들 리스트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구조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7887" y="1996778"/>
            <a:ext cx="1751887" cy="1810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티어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(Challenger,</a:t>
            </a:r>
          </a:p>
          <a:p>
            <a:pPr algn="ctr"/>
            <a:r>
              <a:rPr lang="en-US" altLang="ko-KR" dirty="0" smtClean="0"/>
              <a:t>Grandmaster)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94185" y="2442195"/>
            <a:ext cx="1751887" cy="919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SummonerId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puuId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08522" y="2391494"/>
            <a:ext cx="1751887" cy="1020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MatchId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22859" y="1784058"/>
            <a:ext cx="2108109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 champion</a:t>
            </a:r>
          </a:p>
          <a:p>
            <a:pPr algn="ctr"/>
            <a:r>
              <a:rPr lang="en-US" altLang="ko-KR" dirty="0" smtClean="0"/>
              <a:t>Lose champion</a:t>
            </a:r>
          </a:p>
          <a:p>
            <a:pPr algn="ctr"/>
            <a:r>
              <a:rPr lang="en-US" altLang="ko-KR" dirty="0" smtClean="0"/>
              <a:t>Banned champion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794475" y="2703537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308812" y="2715546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822176" y="2676280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128" y="4748453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주어졌을 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가져올 수 있는 </a:t>
            </a:r>
            <a:r>
              <a:rPr lang="en-US" altLang="ko-KR" sz="2400" b="1" dirty="0" smtClean="0">
                <a:latin typeface="Lato Regular"/>
                <a:cs typeface="Lato Light"/>
              </a:rPr>
              <a:t>LEAGUE-EXP-V4 API</a:t>
            </a:r>
            <a:r>
              <a:rPr lang="ko-KR" altLang="en-US" sz="2400" b="1" dirty="0" smtClean="0">
                <a:latin typeface="Lato Regular"/>
                <a:cs typeface="Lato Light"/>
              </a:rPr>
              <a:t>와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가 주어졌을 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가져올 수 있는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SUMMONER-V4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그랜드마스터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챌린저 유저들의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추출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1.tier</a:t>
            </a:r>
            <a:r>
              <a:rPr lang="ko-KR" altLang="en-US" dirty="0" smtClean="0">
                <a:latin typeface="Lato Light"/>
                <a:cs typeface="Lato Light"/>
              </a:rPr>
              <a:t>로부터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7" y="1605238"/>
            <a:ext cx="12284505" cy="30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1</a:t>
            </a:r>
            <a:r>
              <a:rPr lang="en-US" altLang="ko-KR" dirty="0" smtClean="0">
                <a:latin typeface="Lato Light"/>
                <a:cs typeface="Lato Light"/>
              </a:rPr>
              <a:t>.</a:t>
            </a:r>
            <a:r>
              <a:rPr lang="ko-KR" altLang="en-US" dirty="0" smtClean="0">
                <a:latin typeface="Lato Light"/>
                <a:cs typeface="Lato Light"/>
              </a:rPr>
              <a:t>데이터 수집 결과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7" y="1281053"/>
            <a:ext cx="11883087" cy="48676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038" y="6148694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챌린저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그랜드마스터</a:t>
            </a:r>
            <a:r>
              <a:rPr lang="ko-KR" altLang="en-US" sz="2400" b="1" dirty="0" smtClean="0">
                <a:latin typeface="Lato Regular"/>
                <a:cs typeface="Lato Light"/>
              </a:rPr>
              <a:t> 합 </a:t>
            </a:r>
            <a:r>
              <a:rPr lang="en-US" altLang="ko-KR" sz="2400" b="1" dirty="0" smtClean="0">
                <a:latin typeface="Lato Regular"/>
                <a:cs typeface="Lato Light"/>
              </a:rPr>
              <a:t>1000</a:t>
            </a:r>
            <a:r>
              <a:rPr lang="ko-KR" altLang="en-US" sz="2400" b="1" dirty="0" smtClean="0">
                <a:latin typeface="Lato Regular"/>
                <a:cs typeface="Lato Light"/>
              </a:rPr>
              <a:t>명의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수집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6038" y="1649132"/>
            <a:ext cx="1572426" cy="3612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59428" y="1614743"/>
            <a:ext cx="1145999" cy="4433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27313" y="1622657"/>
            <a:ext cx="668860" cy="484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127" y="4748453"/>
            <a:ext cx="11188243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MATCH-V5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로부터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구함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StartTime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EndTime</a:t>
            </a:r>
            <a:r>
              <a:rPr lang="ko-KR" altLang="en-US" sz="2400" b="1" dirty="0" smtClean="0">
                <a:latin typeface="Lato Regular"/>
                <a:cs typeface="Lato Light"/>
              </a:rPr>
              <a:t>을 설정해 특정 기간 동안의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>
                <a:latin typeface="Lato Regular"/>
                <a:cs typeface="Lato Light"/>
              </a:rPr>
              <a:t>를</a:t>
            </a:r>
            <a:r>
              <a:rPr lang="ko-KR" altLang="en-US" sz="2400" b="1" dirty="0" smtClean="0">
                <a:latin typeface="Lato Regular"/>
                <a:cs typeface="Lato Light"/>
              </a:rPr>
              <a:t> 구할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2.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ko-KR" altLang="en-US" dirty="0" smtClean="0">
                <a:latin typeface="Lato Light"/>
                <a:cs typeface="Lato Light"/>
              </a:rPr>
              <a:t>로부터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40" y="1217454"/>
            <a:ext cx="8707511" cy="35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4" y="5118567"/>
            <a:ext cx="11188243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챌린저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그랜드마스터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en-US" altLang="ko-KR" sz="2400" b="1" dirty="0" smtClean="0">
                <a:latin typeface="Lato Regular"/>
                <a:cs typeface="Lato Light"/>
              </a:rPr>
              <a:t>1000</a:t>
            </a:r>
            <a:r>
              <a:rPr lang="ko-KR" altLang="en-US" sz="2400" b="1" dirty="0" smtClean="0">
                <a:latin typeface="Lato Regular"/>
                <a:cs typeface="Lato Light"/>
              </a:rPr>
              <a:t>명이 플레이한 일주일 간 매치</a:t>
            </a:r>
            <a:r>
              <a:rPr lang="ko-KR" altLang="en-US" sz="2400" b="1" dirty="0" smtClean="0">
                <a:latin typeface="Lato Regular"/>
                <a:cs typeface="Lato Light"/>
              </a:rPr>
              <a:t>를 모두 모음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는 중복을 제외하고 총 </a:t>
            </a:r>
            <a:r>
              <a:rPr lang="en-US" altLang="ko-KR" sz="2400" b="1" dirty="0" smtClean="0">
                <a:latin typeface="Lato Regular"/>
                <a:cs typeface="Lato Light"/>
              </a:rPr>
              <a:t>5414</a:t>
            </a:r>
            <a:r>
              <a:rPr lang="ko-KR" altLang="en-US" sz="2400" b="1" dirty="0" smtClean="0">
                <a:latin typeface="Lato Regular"/>
                <a:cs typeface="Lato Light"/>
              </a:rPr>
              <a:t>개가 나옴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2. </a:t>
            </a:r>
            <a:r>
              <a:rPr lang="ko-KR" altLang="en-US" dirty="0" smtClean="0">
                <a:latin typeface="Lato Light"/>
                <a:cs typeface="Lato Light"/>
              </a:rPr>
              <a:t>수집 결과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73" y="1306061"/>
            <a:ext cx="21907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349" y="5216539"/>
            <a:ext cx="11188243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MATCH-V5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로부터 게임에서 승리한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패배한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밴된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챔피언들을 가져옴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3.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ko-KR" altLang="en-US" dirty="0" smtClean="0">
                <a:latin typeface="Lato Light"/>
                <a:cs typeface="Lato Light"/>
              </a:rPr>
              <a:t>로부터 챔피언 정보 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59" y="1281053"/>
            <a:ext cx="9721674" cy="40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376</Words>
  <Application>Microsoft Office PowerPoint</Application>
  <PresentationFormat>와이드스크린</PresentationFormat>
  <Paragraphs>89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Lato Light</vt:lpstr>
      <vt:lpstr>Lato Regular</vt:lpstr>
      <vt:lpstr>Open Sans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</cp:revision>
  <dcterms:created xsi:type="dcterms:W3CDTF">2022-09-25T12:16:39Z</dcterms:created>
  <dcterms:modified xsi:type="dcterms:W3CDTF">2022-10-10T22:22:14Z</dcterms:modified>
</cp:coreProperties>
</file>