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4660"/>
  </p:normalViewPr>
  <p:slideViewPr>
    <p:cSldViewPr snapToGrid="0">
      <p:cViewPr varScale="1">
        <p:scale>
          <a:sx n="55" d="100"/>
          <a:sy n="55" d="100"/>
        </p:scale>
        <p:origin x="24" y="16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챔피언 영향력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Champ1</c:v>
                </c:pt>
                <c:pt idx="1">
                  <c:v>Champ2</c:v>
                </c:pt>
                <c:pt idx="2">
                  <c:v>Champ3</c:v>
                </c:pt>
                <c:pt idx="3">
                  <c:v>Champ4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D9-49D7-9964-4E671F0BB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72124752"/>
        <c:axId val="1172116432"/>
      </c:barChart>
      <c:catAx>
        <c:axId val="117212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2116432"/>
        <c:crosses val="autoZero"/>
        <c:auto val="1"/>
        <c:lblAlgn val="ctr"/>
        <c:lblOffset val="100"/>
        <c:noMultiLvlLbl val="0"/>
      </c:catAx>
      <c:valAx>
        <c:axId val="117211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212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F6534-E42C-4430-8674-451218B2959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08DB-9005-4349-A297-BDDDF8F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3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6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6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5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7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8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0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8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BB25-53DE-4C28-BA4C-AE570823F56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88" y="-2701"/>
            <a:ext cx="12188825" cy="6858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/>
          </a:p>
        </p:txBody>
      </p:sp>
      <p:sp>
        <p:nvSpPr>
          <p:cNvPr id="3" name="Rectangle 2"/>
          <p:cNvSpPr/>
          <p:nvPr/>
        </p:nvSpPr>
        <p:spPr>
          <a:xfrm>
            <a:off x="4053997" y="1744195"/>
            <a:ext cx="4100529" cy="314325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3032318" y="2941599"/>
            <a:ext cx="6179850" cy="995467"/>
            <a:chOff x="5988388" y="483017"/>
            <a:chExt cx="12359700" cy="1990933"/>
          </a:xfrm>
        </p:grpSpPr>
        <p:sp>
          <p:nvSpPr>
            <p:cNvPr id="19" name="TextBox 18"/>
            <p:cNvSpPr txBox="1"/>
            <p:nvPr/>
          </p:nvSpPr>
          <p:spPr>
            <a:xfrm>
              <a:off x="5988388" y="483017"/>
              <a:ext cx="12359700" cy="132342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Graph Centrality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를 이용한 </a:t>
              </a:r>
              <a:r>
                <a:rPr lang="ko-KR" altLang="en-US" sz="2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리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그 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/>
              </a:r>
              <a:br>
                <a:rPr lang="en-US" altLang="ko-KR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</a:b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오브 레전드 챔피언 영향력 분석</a:t>
              </a:r>
              <a:endParaRPr lang="id-ID" sz="2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63358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Lato Regular"/>
                  <a:cs typeface="Lato Regular"/>
                </a:rPr>
                <a:t>PRESENTATION</a:t>
              </a:r>
              <a:endParaRPr lang="en-US" sz="1400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10" name="Freeform 280"/>
          <p:cNvSpPr>
            <a:spLocks noEditPoints="1"/>
          </p:cNvSpPr>
          <p:nvPr/>
        </p:nvSpPr>
        <p:spPr bwMode="auto">
          <a:xfrm>
            <a:off x="5769208" y="2352526"/>
            <a:ext cx="682592" cy="555654"/>
          </a:xfrm>
          <a:custGeom>
            <a:avLst/>
            <a:gdLst>
              <a:gd name="T0" fmla="*/ 0 w 283"/>
              <a:gd name="T1" fmla="*/ 282 h 282"/>
              <a:gd name="T2" fmla="*/ 142 w 283"/>
              <a:gd name="T3" fmla="*/ 282 h 282"/>
              <a:gd name="T4" fmla="*/ 142 w 283"/>
              <a:gd name="T5" fmla="*/ 0 h 282"/>
              <a:gd name="T6" fmla="*/ 0 w 283"/>
              <a:gd name="T7" fmla="*/ 0 h 282"/>
              <a:gd name="T8" fmla="*/ 0 w 283"/>
              <a:gd name="T9" fmla="*/ 282 h 282"/>
              <a:gd name="T10" fmla="*/ 89 w 283"/>
              <a:gd name="T11" fmla="*/ 35 h 282"/>
              <a:gd name="T12" fmla="*/ 124 w 283"/>
              <a:gd name="T13" fmla="*/ 35 h 282"/>
              <a:gd name="T14" fmla="*/ 124 w 283"/>
              <a:gd name="T15" fmla="*/ 70 h 282"/>
              <a:gd name="T16" fmla="*/ 89 w 283"/>
              <a:gd name="T17" fmla="*/ 70 h 282"/>
              <a:gd name="T18" fmla="*/ 89 w 283"/>
              <a:gd name="T19" fmla="*/ 35 h 282"/>
              <a:gd name="T20" fmla="*/ 89 w 283"/>
              <a:gd name="T21" fmla="*/ 106 h 282"/>
              <a:gd name="T22" fmla="*/ 124 w 283"/>
              <a:gd name="T23" fmla="*/ 106 h 282"/>
              <a:gd name="T24" fmla="*/ 124 w 283"/>
              <a:gd name="T25" fmla="*/ 141 h 282"/>
              <a:gd name="T26" fmla="*/ 89 w 283"/>
              <a:gd name="T27" fmla="*/ 141 h 282"/>
              <a:gd name="T28" fmla="*/ 89 w 283"/>
              <a:gd name="T29" fmla="*/ 106 h 282"/>
              <a:gd name="T30" fmla="*/ 89 w 283"/>
              <a:gd name="T31" fmla="*/ 176 h 282"/>
              <a:gd name="T32" fmla="*/ 124 w 283"/>
              <a:gd name="T33" fmla="*/ 176 h 282"/>
              <a:gd name="T34" fmla="*/ 124 w 283"/>
              <a:gd name="T35" fmla="*/ 212 h 282"/>
              <a:gd name="T36" fmla="*/ 89 w 283"/>
              <a:gd name="T37" fmla="*/ 212 h 282"/>
              <a:gd name="T38" fmla="*/ 89 w 283"/>
              <a:gd name="T39" fmla="*/ 176 h 282"/>
              <a:gd name="T40" fmla="*/ 18 w 283"/>
              <a:gd name="T41" fmla="*/ 35 h 282"/>
              <a:gd name="T42" fmla="*/ 53 w 283"/>
              <a:gd name="T43" fmla="*/ 35 h 282"/>
              <a:gd name="T44" fmla="*/ 53 w 283"/>
              <a:gd name="T45" fmla="*/ 70 h 282"/>
              <a:gd name="T46" fmla="*/ 18 w 283"/>
              <a:gd name="T47" fmla="*/ 70 h 282"/>
              <a:gd name="T48" fmla="*/ 18 w 283"/>
              <a:gd name="T49" fmla="*/ 35 h 282"/>
              <a:gd name="T50" fmla="*/ 18 w 283"/>
              <a:gd name="T51" fmla="*/ 106 h 282"/>
              <a:gd name="T52" fmla="*/ 53 w 283"/>
              <a:gd name="T53" fmla="*/ 106 h 282"/>
              <a:gd name="T54" fmla="*/ 53 w 283"/>
              <a:gd name="T55" fmla="*/ 141 h 282"/>
              <a:gd name="T56" fmla="*/ 18 w 283"/>
              <a:gd name="T57" fmla="*/ 141 h 282"/>
              <a:gd name="T58" fmla="*/ 18 w 283"/>
              <a:gd name="T59" fmla="*/ 106 h 282"/>
              <a:gd name="T60" fmla="*/ 18 w 283"/>
              <a:gd name="T61" fmla="*/ 176 h 282"/>
              <a:gd name="T62" fmla="*/ 53 w 283"/>
              <a:gd name="T63" fmla="*/ 176 h 282"/>
              <a:gd name="T64" fmla="*/ 53 w 283"/>
              <a:gd name="T65" fmla="*/ 212 h 282"/>
              <a:gd name="T66" fmla="*/ 18 w 283"/>
              <a:gd name="T67" fmla="*/ 212 h 282"/>
              <a:gd name="T68" fmla="*/ 18 w 283"/>
              <a:gd name="T69" fmla="*/ 176 h 282"/>
              <a:gd name="T70" fmla="*/ 159 w 283"/>
              <a:gd name="T71" fmla="*/ 88 h 282"/>
              <a:gd name="T72" fmla="*/ 283 w 283"/>
              <a:gd name="T73" fmla="*/ 88 h 282"/>
              <a:gd name="T74" fmla="*/ 283 w 283"/>
              <a:gd name="T75" fmla="*/ 106 h 282"/>
              <a:gd name="T76" fmla="*/ 159 w 283"/>
              <a:gd name="T77" fmla="*/ 106 h 282"/>
              <a:gd name="T78" fmla="*/ 159 w 283"/>
              <a:gd name="T79" fmla="*/ 88 h 282"/>
              <a:gd name="T80" fmla="*/ 159 w 283"/>
              <a:gd name="T81" fmla="*/ 282 h 282"/>
              <a:gd name="T82" fmla="*/ 195 w 283"/>
              <a:gd name="T83" fmla="*/ 282 h 282"/>
              <a:gd name="T84" fmla="*/ 195 w 283"/>
              <a:gd name="T85" fmla="*/ 212 h 282"/>
              <a:gd name="T86" fmla="*/ 248 w 283"/>
              <a:gd name="T87" fmla="*/ 212 h 282"/>
              <a:gd name="T88" fmla="*/ 248 w 283"/>
              <a:gd name="T89" fmla="*/ 282 h 282"/>
              <a:gd name="T90" fmla="*/ 283 w 283"/>
              <a:gd name="T91" fmla="*/ 282 h 282"/>
              <a:gd name="T92" fmla="*/ 283 w 283"/>
              <a:gd name="T93" fmla="*/ 123 h 282"/>
              <a:gd name="T94" fmla="*/ 159 w 283"/>
              <a:gd name="T95" fmla="*/ 123 h 282"/>
              <a:gd name="T96" fmla="*/ 159 w 283"/>
              <a:gd name="T97" fmla="*/ 28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3" h="282">
                <a:moveTo>
                  <a:pt x="0" y="282"/>
                </a:moveTo>
                <a:lnTo>
                  <a:pt x="142" y="282"/>
                </a:lnTo>
                <a:lnTo>
                  <a:pt x="142" y="0"/>
                </a:lnTo>
                <a:lnTo>
                  <a:pt x="0" y="0"/>
                </a:lnTo>
                <a:lnTo>
                  <a:pt x="0" y="282"/>
                </a:lnTo>
                <a:close/>
                <a:moveTo>
                  <a:pt x="89" y="35"/>
                </a:moveTo>
                <a:lnTo>
                  <a:pt x="124" y="35"/>
                </a:lnTo>
                <a:lnTo>
                  <a:pt x="124" y="70"/>
                </a:lnTo>
                <a:lnTo>
                  <a:pt x="89" y="70"/>
                </a:lnTo>
                <a:lnTo>
                  <a:pt x="89" y="35"/>
                </a:lnTo>
                <a:close/>
                <a:moveTo>
                  <a:pt x="89" y="106"/>
                </a:moveTo>
                <a:lnTo>
                  <a:pt x="124" y="106"/>
                </a:lnTo>
                <a:lnTo>
                  <a:pt x="124" y="141"/>
                </a:lnTo>
                <a:lnTo>
                  <a:pt x="89" y="141"/>
                </a:lnTo>
                <a:lnTo>
                  <a:pt x="89" y="106"/>
                </a:lnTo>
                <a:close/>
                <a:moveTo>
                  <a:pt x="89" y="176"/>
                </a:moveTo>
                <a:lnTo>
                  <a:pt x="124" y="176"/>
                </a:lnTo>
                <a:lnTo>
                  <a:pt x="124" y="212"/>
                </a:lnTo>
                <a:lnTo>
                  <a:pt x="89" y="212"/>
                </a:lnTo>
                <a:lnTo>
                  <a:pt x="89" y="176"/>
                </a:lnTo>
                <a:close/>
                <a:moveTo>
                  <a:pt x="18" y="35"/>
                </a:moveTo>
                <a:lnTo>
                  <a:pt x="53" y="35"/>
                </a:lnTo>
                <a:lnTo>
                  <a:pt x="53" y="70"/>
                </a:lnTo>
                <a:lnTo>
                  <a:pt x="18" y="70"/>
                </a:lnTo>
                <a:lnTo>
                  <a:pt x="18" y="35"/>
                </a:lnTo>
                <a:close/>
                <a:moveTo>
                  <a:pt x="18" y="106"/>
                </a:moveTo>
                <a:lnTo>
                  <a:pt x="53" y="106"/>
                </a:lnTo>
                <a:lnTo>
                  <a:pt x="53" y="141"/>
                </a:lnTo>
                <a:lnTo>
                  <a:pt x="18" y="141"/>
                </a:lnTo>
                <a:lnTo>
                  <a:pt x="18" y="106"/>
                </a:lnTo>
                <a:close/>
                <a:moveTo>
                  <a:pt x="18" y="176"/>
                </a:moveTo>
                <a:lnTo>
                  <a:pt x="53" y="176"/>
                </a:lnTo>
                <a:lnTo>
                  <a:pt x="53" y="212"/>
                </a:lnTo>
                <a:lnTo>
                  <a:pt x="18" y="212"/>
                </a:lnTo>
                <a:lnTo>
                  <a:pt x="18" y="176"/>
                </a:lnTo>
                <a:close/>
                <a:moveTo>
                  <a:pt x="159" y="88"/>
                </a:moveTo>
                <a:lnTo>
                  <a:pt x="283" y="88"/>
                </a:lnTo>
                <a:lnTo>
                  <a:pt x="283" y="106"/>
                </a:lnTo>
                <a:lnTo>
                  <a:pt x="159" y="106"/>
                </a:lnTo>
                <a:lnTo>
                  <a:pt x="159" y="88"/>
                </a:lnTo>
                <a:close/>
                <a:moveTo>
                  <a:pt x="159" y="282"/>
                </a:moveTo>
                <a:lnTo>
                  <a:pt x="195" y="282"/>
                </a:lnTo>
                <a:lnTo>
                  <a:pt x="195" y="212"/>
                </a:lnTo>
                <a:lnTo>
                  <a:pt x="248" y="212"/>
                </a:lnTo>
                <a:lnTo>
                  <a:pt x="248" y="282"/>
                </a:lnTo>
                <a:lnTo>
                  <a:pt x="283" y="282"/>
                </a:lnTo>
                <a:lnTo>
                  <a:pt x="283" y="123"/>
                </a:lnTo>
                <a:lnTo>
                  <a:pt x="159" y="123"/>
                </a:lnTo>
                <a:lnTo>
                  <a:pt x="159" y="2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2" name="Group 1"/>
          <p:cNvGrpSpPr/>
          <p:nvPr/>
        </p:nvGrpSpPr>
        <p:grpSpPr>
          <a:xfrm>
            <a:off x="5195978" y="3915989"/>
            <a:ext cx="1828800" cy="120485"/>
            <a:chOff x="10866255" y="8448874"/>
            <a:chExt cx="2738812" cy="73150"/>
          </a:xfrm>
        </p:grpSpPr>
        <p:sp>
          <p:nvSpPr>
            <p:cNvPr id="12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20" name="Subtitle 2"/>
          <p:cNvSpPr txBox="1">
            <a:spLocks/>
          </p:cNvSpPr>
          <p:nvPr/>
        </p:nvSpPr>
        <p:spPr>
          <a:xfrm>
            <a:off x="3182203" y="4283567"/>
            <a:ext cx="5827593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Lato Regular"/>
                <a:cs typeface="Lato Regular"/>
              </a:rPr>
              <a:t>컴퓨터공학과 김형석 </a:t>
            </a:r>
            <a:r>
              <a:rPr lang="en-US" altLang="ko-KR" sz="1400" dirty="0" smtClean="0">
                <a:solidFill>
                  <a:schemeClr val="bg1"/>
                </a:solidFill>
                <a:latin typeface="Lato Regular"/>
                <a:cs typeface="Lato Regular"/>
              </a:rPr>
              <a:t>2016104118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5747" y="1899183"/>
            <a:ext cx="6179850" cy="353935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Lato Regular"/>
                <a:cs typeface="Lato Regular"/>
              </a:rPr>
              <a:t>Capstone Design2</a:t>
            </a:r>
            <a:endParaRPr lang="id-ID" sz="20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857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037" y="5591740"/>
            <a:ext cx="10883901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ko-KR" altLang="en-US" sz="2400" b="1" dirty="0" smtClean="0">
                <a:latin typeface="Lato Regular"/>
                <a:cs typeface="Lato Light"/>
              </a:rPr>
              <a:t>로부터 유저들이 플레이한 게임의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를 가져옴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기간을 설정해 최근 한 달 동안 플레이한 게임의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만 가져올 수 있음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Lato Light"/>
                <a:cs typeface="Lato Light"/>
              </a:rPr>
              <a:t>3</a:t>
            </a:r>
            <a:r>
              <a:rPr lang="en-US" altLang="ko-KR" dirty="0" smtClean="0">
                <a:latin typeface="Lato Light"/>
                <a:cs typeface="Lato Light"/>
              </a:rPr>
              <a:t>. </a:t>
            </a:r>
            <a:r>
              <a:rPr lang="en-US" altLang="ko-KR" dirty="0" err="1" smtClean="0">
                <a:latin typeface="Lato Light"/>
                <a:cs typeface="Lato Light"/>
              </a:rPr>
              <a:t>puuId</a:t>
            </a:r>
            <a:r>
              <a:rPr lang="ko-KR" altLang="en-US" dirty="0" smtClean="0">
                <a:latin typeface="Lato Light"/>
                <a:cs typeface="Lato Light"/>
              </a:rPr>
              <a:t>로부터 유저가 플레이한 </a:t>
            </a:r>
            <a:r>
              <a:rPr lang="en-US" altLang="ko-KR" dirty="0" err="1" smtClean="0">
                <a:latin typeface="Lato Light"/>
                <a:cs typeface="Lato Light"/>
              </a:rPr>
              <a:t>matchId</a:t>
            </a:r>
            <a:r>
              <a:rPr lang="en-US" altLang="ko-KR" dirty="0" smtClean="0">
                <a:latin typeface="Lato Light"/>
                <a:cs typeface="Lato Light"/>
              </a:rPr>
              <a:t> </a:t>
            </a:r>
            <a:r>
              <a:rPr lang="ko-KR" altLang="en-US" dirty="0" smtClean="0">
                <a:latin typeface="Lato Light"/>
                <a:cs typeface="Lato Light"/>
              </a:rPr>
              <a:t>가져오기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2339" y="1441958"/>
            <a:ext cx="21218423" cy="96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55873464" descr="EMB000073b86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54" y="1899160"/>
            <a:ext cx="11644446" cy="35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07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9100" y="5561922"/>
            <a:ext cx="10883901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에서 게임 정보를 가져옴</a:t>
            </a:r>
            <a:r>
              <a:rPr lang="en-US" altLang="ko-KR" sz="2400" b="1" dirty="0" smtClean="0">
                <a:latin typeface="Lato Regular"/>
                <a:cs typeface="Lato Light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게임 정보에는 해당 게임의 패치 버전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게임에 참가한 다른 유저들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픽된</a:t>
            </a:r>
            <a:r>
              <a:rPr lang="ko-KR" altLang="en-US" sz="2400" b="1" dirty="0" smtClean="0">
                <a:latin typeface="Lato Regular"/>
                <a:cs typeface="Lato Light"/>
              </a:rPr>
              <a:t> 챔피언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밴된</a:t>
            </a:r>
            <a:r>
              <a:rPr lang="ko-KR" altLang="en-US" sz="2400" b="1" dirty="0" smtClean="0">
                <a:latin typeface="Lato Regular"/>
                <a:cs typeface="Lato Light"/>
              </a:rPr>
              <a:t> 챔피언부터 게임의 플레이 시간 및 킬 정보까지 다양한 정보가 담김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4. </a:t>
            </a:r>
            <a:r>
              <a:rPr lang="en-US" altLang="ko-KR" dirty="0" err="1" smtClean="0">
                <a:latin typeface="Lato Light"/>
                <a:cs typeface="Lato Light"/>
              </a:rPr>
              <a:t>matchId</a:t>
            </a:r>
            <a:r>
              <a:rPr lang="ko-KR" altLang="en-US" dirty="0" smtClean="0">
                <a:latin typeface="Lato Light"/>
                <a:cs typeface="Lato Light"/>
              </a:rPr>
              <a:t>에서 게임 정보 가져오기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2339" y="1441958"/>
            <a:ext cx="21218423" cy="96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339" y="964776"/>
            <a:ext cx="22796430" cy="5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55874904" descr="EMB000073b864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2" y="1364819"/>
            <a:ext cx="10098106" cy="430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23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21359" y="2036551"/>
            <a:ext cx="7038757" cy="5180539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그래프로 나타내면 챔피언은 노드가 되고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에지의</a:t>
            </a:r>
            <a:r>
              <a:rPr lang="ko-KR" altLang="en-US" sz="2400" b="1" dirty="0" smtClean="0">
                <a:latin typeface="Lato Regular"/>
                <a:cs typeface="Lato Light"/>
              </a:rPr>
              <a:t> 가중치는 두 챔피언 간의 시너지를 나타냄</a:t>
            </a:r>
            <a:r>
              <a:rPr lang="en-US" altLang="ko-KR" sz="2400" b="1" dirty="0" smtClean="0">
                <a:latin typeface="Lato Regular"/>
                <a:cs typeface="Lato Light"/>
              </a:rPr>
              <a:t>. 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두 챔피언이 같은 게임에서 승리한 경우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에지의</a:t>
            </a:r>
            <a:r>
              <a:rPr lang="ko-KR" altLang="en-US" sz="2400" b="1" dirty="0" smtClean="0">
                <a:latin typeface="Lato Regular"/>
                <a:cs typeface="Lato Light"/>
              </a:rPr>
              <a:t> 가중치가 증가하고 패배하면 가중치가 감소되며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이외에도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픽률과</a:t>
            </a:r>
            <a:r>
              <a:rPr lang="ko-KR" altLang="en-US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밴률을</a:t>
            </a:r>
            <a:r>
              <a:rPr lang="ko-KR" altLang="en-US" sz="2400" b="1" dirty="0" smtClean="0">
                <a:latin typeface="Lato Regular"/>
                <a:cs typeface="Lato Light"/>
              </a:rPr>
              <a:t> 고려해 가중치 조정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그래프 생성 및 </a:t>
            </a:r>
            <a:r>
              <a:rPr lang="ko-KR" altLang="en-US" dirty="0" err="1" smtClean="0">
                <a:latin typeface="Lato Light"/>
                <a:cs typeface="Lato Light"/>
              </a:rPr>
              <a:t>중심성</a:t>
            </a:r>
            <a:r>
              <a:rPr lang="ko-KR" altLang="en-US" dirty="0" smtClean="0">
                <a:latin typeface="Lato Light"/>
                <a:cs typeface="Lato Light"/>
              </a:rPr>
              <a:t> 계산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2339" y="1441958"/>
            <a:ext cx="21218423" cy="96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339" y="964776"/>
            <a:ext cx="22796430" cy="5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84988" y="1877827"/>
            <a:ext cx="3515662" cy="3542770"/>
            <a:chOff x="824136" y="1647760"/>
            <a:chExt cx="3515662" cy="3542770"/>
          </a:xfrm>
        </p:grpSpPr>
        <p:grpSp>
          <p:nvGrpSpPr>
            <p:cNvPr id="15" name="그룹 14"/>
            <p:cNvGrpSpPr/>
            <p:nvPr/>
          </p:nvGrpSpPr>
          <p:grpSpPr>
            <a:xfrm>
              <a:off x="1338242" y="1959245"/>
              <a:ext cx="663234" cy="502332"/>
              <a:chOff x="3426057" y="1569785"/>
              <a:chExt cx="663234" cy="502332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Champ1</a:t>
                </a:r>
                <a:endParaRPr lang="ko-KR" altLang="en-US" sz="10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824136" y="3044728"/>
              <a:ext cx="663234" cy="502332"/>
              <a:chOff x="3426057" y="1569785"/>
              <a:chExt cx="663234" cy="502332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Champ2</a:t>
                </a:r>
                <a:endParaRPr lang="ko-KR" altLang="en-US" sz="10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068272" y="4107246"/>
              <a:ext cx="663234" cy="502332"/>
              <a:chOff x="3426057" y="1569785"/>
              <a:chExt cx="663234" cy="502332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Champ4</a:t>
                </a:r>
                <a:endParaRPr lang="ko-KR" altLang="en-US" sz="1000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3621622" y="2329891"/>
              <a:ext cx="663234" cy="502332"/>
              <a:chOff x="3426057" y="1569785"/>
              <a:chExt cx="663234" cy="502332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Champ6</a:t>
                </a:r>
                <a:endParaRPr lang="ko-KR" altLang="en-US" sz="1000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2587524" y="1647760"/>
              <a:ext cx="663234" cy="502332"/>
              <a:chOff x="3426057" y="1569785"/>
              <a:chExt cx="663234" cy="502332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Champ7</a:t>
                </a:r>
                <a:endParaRPr lang="ko-KR" altLang="en-US" sz="10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676564" y="3216096"/>
              <a:ext cx="663234" cy="502332"/>
              <a:chOff x="3426057" y="1569785"/>
              <a:chExt cx="663234" cy="502332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Champ5</a:t>
                </a:r>
                <a:endParaRPr lang="ko-KR" altLang="en-US" sz="1000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62082" y="3934273"/>
              <a:ext cx="663234" cy="502332"/>
              <a:chOff x="3426057" y="1569785"/>
              <a:chExt cx="663234" cy="502332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Champ3</a:t>
                </a:r>
                <a:endParaRPr lang="ko-KR" altLang="en-US" sz="1000" dirty="0"/>
              </a:p>
            </p:txBody>
          </p:sp>
        </p:grpSp>
        <p:cxnSp>
          <p:nvCxnSpPr>
            <p:cNvPr id="22" name="직선 연결선 21"/>
            <p:cNvCxnSpPr>
              <a:stCxn id="62" idx="3"/>
              <a:endCxn id="60" idx="0"/>
            </p:cNvCxnSpPr>
            <p:nvPr/>
          </p:nvCxnSpPr>
          <p:spPr>
            <a:xfrm flipH="1">
              <a:off x="1153790" y="2388012"/>
              <a:ext cx="319855" cy="656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50" idx="1"/>
              <a:endCxn id="60" idx="5"/>
            </p:cNvCxnSpPr>
            <p:nvPr/>
          </p:nvCxnSpPr>
          <p:spPr>
            <a:xfrm flipH="1" flipV="1">
              <a:off x="1348041" y="3473495"/>
              <a:ext cx="549444" cy="534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endCxn id="62" idx="7"/>
            </p:cNvCxnSpPr>
            <p:nvPr/>
          </p:nvCxnSpPr>
          <p:spPr>
            <a:xfrm flipH="1">
              <a:off x="1862147" y="1797890"/>
              <a:ext cx="812375" cy="234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50" idx="0"/>
              <a:endCxn id="62" idx="4"/>
            </p:cNvCxnSpPr>
            <p:nvPr/>
          </p:nvCxnSpPr>
          <p:spPr>
            <a:xfrm flipH="1" flipV="1">
              <a:off x="1667896" y="2461577"/>
              <a:ext cx="423840" cy="1472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58" idx="1"/>
              <a:endCxn id="62" idx="5"/>
            </p:cNvCxnSpPr>
            <p:nvPr/>
          </p:nvCxnSpPr>
          <p:spPr>
            <a:xfrm flipH="1" flipV="1">
              <a:off x="1862147" y="2388012"/>
              <a:ext cx="1341528" cy="1792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58" idx="3"/>
              <a:endCxn id="50" idx="5"/>
            </p:cNvCxnSpPr>
            <p:nvPr/>
          </p:nvCxnSpPr>
          <p:spPr>
            <a:xfrm flipH="1" flipV="1">
              <a:off x="2285987" y="4363040"/>
              <a:ext cx="917688" cy="172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52" idx="3"/>
              <a:endCxn id="58" idx="7"/>
            </p:cNvCxnSpPr>
            <p:nvPr/>
          </p:nvCxnSpPr>
          <p:spPr>
            <a:xfrm flipH="1">
              <a:off x="3592177" y="3644863"/>
              <a:ext cx="219790" cy="535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52" idx="0"/>
              <a:endCxn id="56" idx="4"/>
            </p:cNvCxnSpPr>
            <p:nvPr/>
          </p:nvCxnSpPr>
          <p:spPr>
            <a:xfrm flipH="1" flipV="1">
              <a:off x="3951276" y="2832223"/>
              <a:ext cx="54942" cy="383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 flipV="1">
              <a:off x="3155270" y="1995563"/>
              <a:ext cx="576236" cy="470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1918406" y="2288311"/>
              <a:ext cx="1849079" cy="1055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56" idx="3"/>
            </p:cNvCxnSpPr>
            <p:nvPr/>
          </p:nvCxnSpPr>
          <p:spPr>
            <a:xfrm flipH="1" flipV="1">
              <a:off x="1949797" y="2199932"/>
              <a:ext cx="1807228" cy="5587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58" idx="1"/>
            </p:cNvCxnSpPr>
            <p:nvPr/>
          </p:nvCxnSpPr>
          <p:spPr>
            <a:xfrm flipH="1" flipV="1">
              <a:off x="1423920" y="3197779"/>
              <a:ext cx="1779755" cy="983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 flipV="1">
              <a:off x="1393184" y="3172783"/>
              <a:ext cx="2363841" cy="171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endCxn id="60" idx="7"/>
            </p:cNvCxnSpPr>
            <p:nvPr/>
          </p:nvCxnSpPr>
          <p:spPr>
            <a:xfrm flipH="1">
              <a:off x="1348041" y="2484168"/>
              <a:ext cx="2354031" cy="634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54" idx="3"/>
              <a:endCxn id="60" idx="7"/>
            </p:cNvCxnSpPr>
            <p:nvPr/>
          </p:nvCxnSpPr>
          <p:spPr>
            <a:xfrm flipH="1">
              <a:off x="1348041" y="2076527"/>
              <a:ext cx="1374886" cy="1041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50" idx="7"/>
            </p:cNvCxnSpPr>
            <p:nvPr/>
          </p:nvCxnSpPr>
          <p:spPr>
            <a:xfrm flipV="1">
              <a:off x="2285987" y="3545162"/>
              <a:ext cx="1476255" cy="462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50" idx="7"/>
              <a:endCxn id="56" idx="3"/>
            </p:cNvCxnSpPr>
            <p:nvPr/>
          </p:nvCxnSpPr>
          <p:spPr>
            <a:xfrm flipV="1">
              <a:off x="2285987" y="2758658"/>
              <a:ext cx="1471038" cy="1249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50" idx="7"/>
              <a:endCxn id="54" idx="4"/>
            </p:cNvCxnSpPr>
            <p:nvPr/>
          </p:nvCxnSpPr>
          <p:spPr>
            <a:xfrm flipV="1">
              <a:off x="2285987" y="2150092"/>
              <a:ext cx="631191" cy="18577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58" idx="0"/>
              <a:endCxn id="56" idx="3"/>
            </p:cNvCxnSpPr>
            <p:nvPr/>
          </p:nvCxnSpPr>
          <p:spPr>
            <a:xfrm flipV="1">
              <a:off x="3397926" y="2758658"/>
              <a:ext cx="359099" cy="1348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58" idx="0"/>
              <a:endCxn id="54" idx="5"/>
            </p:cNvCxnSpPr>
            <p:nvPr/>
          </p:nvCxnSpPr>
          <p:spPr>
            <a:xfrm flipH="1" flipV="1">
              <a:off x="3111429" y="2076527"/>
              <a:ext cx="286497" cy="20307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52" idx="1"/>
              <a:endCxn id="54" idx="5"/>
            </p:cNvCxnSpPr>
            <p:nvPr/>
          </p:nvCxnSpPr>
          <p:spPr>
            <a:xfrm flipH="1" flipV="1">
              <a:off x="3111429" y="2076527"/>
              <a:ext cx="700538" cy="12131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179632" y="4636532"/>
              <a:ext cx="31271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Undirected weighted Graph</a:t>
              </a:r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실제 현 챔피언은 </a:t>
              </a:r>
              <a:r>
                <a:rPr lang="en-US" altLang="ko-KR" sz="1200" dirty="0" smtClean="0"/>
                <a:t>161</a:t>
              </a:r>
              <a:r>
                <a:rPr lang="ko-KR" altLang="en-US" sz="1200" dirty="0" smtClean="0"/>
                <a:t>개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16437" y="261658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0.632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21233" y="3613115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0.458</a:t>
              </a:r>
              <a:endParaRPr lang="ko-KR" alt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53121" y="429741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0.782</a:t>
              </a:r>
              <a:endParaRPr lang="ko-KR" alt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62865" y="2866984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0.582</a:t>
              </a:r>
              <a:endParaRPr lang="ko-KR" alt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79816" y="3090790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0.789</a:t>
              </a:r>
              <a:endParaRPr lang="ko-KR" alt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11144" y="331465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0.182</a:t>
              </a:r>
              <a:endParaRPr lang="ko-KR" altLang="en-US" sz="11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-20758" y="5412401"/>
            <a:ext cx="491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그림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그래프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432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그래프 생성 및 </a:t>
            </a:r>
            <a:r>
              <a:rPr lang="ko-KR" altLang="en-US" dirty="0" err="1" smtClean="0">
                <a:latin typeface="Lato Light"/>
                <a:cs typeface="Lato Light"/>
              </a:rPr>
              <a:t>중심성</a:t>
            </a:r>
            <a:r>
              <a:rPr lang="ko-KR" altLang="en-US" dirty="0" smtClean="0">
                <a:latin typeface="Lato Light"/>
                <a:cs typeface="Lato Light"/>
              </a:rPr>
              <a:t> 계산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2339" y="1441958"/>
            <a:ext cx="21218423" cy="96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339" y="964776"/>
            <a:ext cx="22796430" cy="5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1691357" y="1281053"/>
            <a:ext cx="9179323" cy="4006513"/>
            <a:chOff x="824136" y="1446109"/>
            <a:chExt cx="9179323" cy="4006513"/>
          </a:xfrm>
        </p:grpSpPr>
        <p:grpSp>
          <p:nvGrpSpPr>
            <p:cNvPr id="66" name="그룹 65"/>
            <p:cNvGrpSpPr/>
            <p:nvPr/>
          </p:nvGrpSpPr>
          <p:grpSpPr>
            <a:xfrm>
              <a:off x="824136" y="1647760"/>
              <a:ext cx="3515662" cy="3542770"/>
              <a:chOff x="824136" y="1647760"/>
              <a:chExt cx="3515662" cy="3542770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338242" y="1959245"/>
                <a:ext cx="663234" cy="502332"/>
                <a:chOff x="3426057" y="1569785"/>
                <a:chExt cx="663234" cy="502332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3480999" y="1569785"/>
                  <a:ext cx="549424" cy="502332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426057" y="1697840"/>
                  <a:ext cx="6632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Champ1</a:t>
                  </a:r>
                  <a:endParaRPr lang="ko-KR" altLang="en-US" sz="1000" dirty="0"/>
                </a:p>
              </p:txBody>
            </p:sp>
          </p:grpSp>
          <p:grpSp>
            <p:nvGrpSpPr>
              <p:cNvPr id="73" name="그룹 72"/>
              <p:cNvGrpSpPr/>
              <p:nvPr/>
            </p:nvGrpSpPr>
            <p:grpSpPr>
              <a:xfrm>
                <a:off x="824136" y="3044728"/>
                <a:ext cx="663234" cy="502332"/>
                <a:chOff x="3426057" y="1569785"/>
                <a:chExt cx="663234" cy="502332"/>
              </a:xfrm>
            </p:grpSpPr>
            <p:sp>
              <p:nvSpPr>
                <p:cNvPr id="117" name="타원 116"/>
                <p:cNvSpPr/>
                <p:nvPr/>
              </p:nvSpPr>
              <p:spPr>
                <a:xfrm>
                  <a:off x="3480999" y="1569785"/>
                  <a:ext cx="549424" cy="502332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426057" y="1697840"/>
                  <a:ext cx="6632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Champ2</a:t>
                  </a:r>
                  <a:endParaRPr lang="ko-KR" altLang="en-US" sz="1000" dirty="0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3068272" y="4107246"/>
                <a:ext cx="663234" cy="502332"/>
                <a:chOff x="3426057" y="1569785"/>
                <a:chExt cx="663234" cy="502332"/>
              </a:xfrm>
            </p:grpSpPr>
            <p:sp>
              <p:nvSpPr>
                <p:cNvPr id="115" name="타원 114"/>
                <p:cNvSpPr/>
                <p:nvPr/>
              </p:nvSpPr>
              <p:spPr>
                <a:xfrm>
                  <a:off x="3480999" y="1569785"/>
                  <a:ext cx="549424" cy="502332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426057" y="1697840"/>
                  <a:ext cx="6632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Champ4</a:t>
                  </a:r>
                  <a:endParaRPr lang="ko-KR" altLang="en-US" sz="1000" dirty="0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3621622" y="2329891"/>
                <a:ext cx="663234" cy="502332"/>
                <a:chOff x="3426057" y="1569785"/>
                <a:chExt cx="663234" cy="502332"/>
              </a:xfrm>
            </p:grpSpPr>
            <p:sp>
              <p:nvSpPr>
                <p:cNvPr id="113" name="타원 112"/>
                <p:cNvSpPr/>
                <p:nvPr/>
              </p:nvSpPr>
              <p:spPr>
                <a:xfrm>
                  <a:off x="3480999" y="1569785"/>
                  <a:ext cx="549424" cy="502332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3426057" y="1697840"/>
                  <a:ext cx="6632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Champ6</a:t>
                  </a:r>
                  <a:endParaRPr lang="ko-KR" altLang="en-US" sz="1000" dirty="0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2587524" y="1647760"/>
                <a:ext cx="663234" cy="502332"/>
                <a:chOff x="3426057" y="1569785"/>
                <a:chExt cx="663234" cy="502332"/>
              </a:xfrm>
            </p:grpSpPr>
            <p:sp>
              <p:nvSpPr>
                <p:cNvPr id="111" name="타원 110"/>
                <p:cNvSpPr/>
                <p:nvPr/>
              </p:nvSpPr>
              <p:spPr>
                <a:xfrm>
                  <a:off x="3480999" y="1569785"/>
                  <a:ext cx="549424" cy="502332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3426057" y="1697840"/>
                  <a:ext cx="6632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Champ7</a:t>
                  </a:r>
                  <a:endParaRPr lang="ko-KR" altLang="en-US" sz="1000" dirty="0"/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3676564" y="3216096"/>
                <a:ext cx="663234" cy="502332"/>
                <a:chOff x="3426057" y="1569785"/>
                <a:chExt cx="663234" cy="502332"/>
              </a:xfrm>
            </p:grpSpPr>
            <p:sp>
              <p:nvSpPr>
                <p:cNvPr id="109" name="타원 108"/>
                <p:cNvSpPr/>
                <p:nvPr/>
              </p:nvSpPr>
              <p:spPr>
                <a:xfrm>
                  <a:off x="3480999" y="1569785"/>
                  <a:ext cx="549424" cy="502332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426057" y="1697840"/>
                  <a:ext cx="6632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Champ5</a:t>
                  </a:r>
                  <a:endParaRPr lang="ko-KR" altLang="en-US" sz="1000" dirty="0"/>
                </a:p>
              </p:txBody>
            </p:sp>
          </p:grpSp>
          <p:grpSp>
            <p:nvGrpSpPr>
              <p:cNvPr id="78" name="그룹 77"/>
              <p:cNvGrpSpPr/>
              <p:nvPr/>
            </p:nvGrpSpPr>
            <p:grpSpPr>
              <a:xfrm>
                <a:off x="1762082" y="3934273"/>
                <a:ext cx="663234" cy="502332"/>
                <a:chOff x="3426057" y="1569785"/>
                <a:chExt cx="663234" cy="502332"/>
              </a:xfrm>
            </p:grpSpPr>
            <p:sp>
              <p:nvSpPr>
                <p:cNvPr id="107" name="타원 106"/>
                <p:cNvSpPr/>
                <p:nvPr/>
              </p:nvSpPr>
              <p:spPr>
                <a:xfrm>
                  <a:off x="3480999" y="1569785"/>
                  <a:ext cx="549424" cy="502332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3426057" y="1697840"/>
                  <a:ext cx="6632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Champ3</a:t>
                  </a:r>
                  <a:endParaRPr lang="ko-KR" altLang="en-US" sz="1000" dirty="0"/>
                </a:p>
              </p:txBody>
            </p:sp>
          </p:grpSp>
          <p:cxnSp>
            <p:nvCxnSpPr>
              <p:cNvPr id="79" name="직선 연결선 78"/>
              <p:cNvCxnSpPr>
                <a:stCxn id="119" idx="3"/>
                <a:endCxn id="117" idx="0"/>
              </p:cNvCxnSpPr>
              <p:nvPr/>
            </p:nvCxnSpPr>
            <p:spPr>
              <a:xfrm flipH="1">
                <a:off x="1153790" y="2388012"/>
                <a:ext cx="319855" cy="6567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107" idx="1"/>
                <a:endCxn id="117" idx="5"/>
              </p:cNvCxnSpPr>
              <p:nvPr/>
            </p:nvCxnSpPr>
            <p:spPr>
              <a:xfrm flipH="1" flipV="1">
                <a:off x="1348041" y="3473495"/>
                <a:ext cx="549444" cy="5343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endCxn id="119" idx="7"/>
              </p:cNvCxnSpPr>
              <p:nvPr/>
            </p:nvCxnSpPr>
            <p:spPr>
              <a:xfrm flipH="1">
                <a:off x="1862147" y="1797890"/>
                <a:ext cx="812375" cy="2349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stCxn id="107" idx="0"/>
                <a:endCxn id="119" idx="4"/>
              </p:cNvCxnSpPr>
              <p:nvPr/>
            </p:nvCxnSpPr>
            <p:spPr>
              <a:xfrm flipH="1" flipV="1">
                <a:off x="1667896" y="2461577"/>
                <a:ext cx="423840" cy="1472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115" idx="1"/>
                <a:endCxn id="119" idx="5"/>
              </p:cNvCxnSpPr>
              <p:nvPr/>
            </p:nvCxnSpPr>
            <p:spPr>
              <a:xfrm flipH="1" flipV="1">
                <a:off x="1862147" y="2388012"/>
                <a:ext cx="1341528" cy="17927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stCxn id="115" idx="3"/>
                <a:endCxn id="107" idx="5"/>
              </p:cNvCxnSpPr>
              <p:nvPr/>
            </p:nvCxnSpPr>
            <p:spPr>
              <a:xfrm flipH="1" flipV="1">
                <a:off x="2285987" y="4363040"/>
                <a:ext cx="917688" cy="1729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109" idx="3"/>
                <a:endCxn id="115" idx="7"/>
              </p:cNvCxnSpPr>
              <p:nvPr/>
            </p:nvCxnSpPr>
            <p:spPr>
              <a:xfrm flipH="1">
                <a:off x="3592177" y="3644863"/>
                <a:ext cx="219790" cy="535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stCxn id="109" idx="0"/>
                <a:endCxn id="113" idx="4"/>
              </p:cNvCxnSpPr>
              <p:nvPr/>
            </p:nvCxnSpPr>
            <p:spPr>
              <a:xfrm flipH="1" flipV="1">
                <a:off x="3951276" y="2832223"/>
                <a:ext cx="54942" cy="3838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H="1" flipV="1">
                <a:off x="3155270" y="1995563"/>
                <a:ext cx="576236" cy="4700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 flipV="1">
                <a:off x="1918406" y="2288311"/>
                <a:ext cx="1849079" cy="1055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>
                <a:stCxn id="113" idx="3"/>
              </p:cNvCxnSpPr>
              <p:nvPr/>
            </p:nvCxnSpPr>
            <p:spPr>
              <a:xfrm flipH="1" flipV="1">
                <a:off x="1949797" y="2199932"/>
                <a:ext cx="1807228" cy="5587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115" idx="1"/>
              </p:cNvCxnSpPr>
              <p:nvPr/>
            </p:nvCxnSpPr>
            <p:spPr>
              <a:xfrm flipH="1" flipV="1">
                <a:off x="1423920" y="3197779"/>
                <a:ext cx="1779755" cy="983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H="1" flipV="1">
                <a:off x="1393184" y="3172783"/>
                <a:ext cx="2363841" cy="171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endCxn id="117" idx="7"/>
              </p:cNvCxnSpPr>
              <p:nvPr/>
            </p:nvCxnSpPr>
            <p:spPr>
              <a:xfrm flipH="1">
                <a:off x="1348041" y="2484168"/>
                <a:ext cx="2354031" cy="634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stCxn id="111" idx="3"/>
                <a:endCxn id="117" idx="7"/>
              </p:cNvCxnSpPr>
              <p:nvPr/>
            </p:nvCxnSpPr>
            <p:spPr>
              <a:xfrm flipH="1">
                <a:off x="1348041" y="2076527"/>
                <a:ext cx="1374886" cy="1041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107" idx="7"/>
              </p:cNvCxnSpPr>
              <p:nvPr/>
            </p:nvCxnSpPr>
            <p:spPr>
              <a:xfrm flipV="1">
                <a:off x="2285987" y="3545162"/>
                <a:ext cx="1476255" cy="462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stCxn id="107" idx="7"/>
                <a:endCxn id="113" idx="3"/>
              </p:cNvCxnSpPr>
              <p:nvPr/>
            </p:nvCxnSpPr>
            <p:spPr>
              <a:xfrm flipV="1">
                <a:off x="2285987" y="2758658"/>
                <a:ext cx="1471038" cy="1249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7" idx="7"/>
                <a:endCxn id="111" idx="4"/>
              </p:cNvCxnSpPr>
              <p:nvPr/>
            </p:nvCxnSpPr>
            <p:spPr>
              <a:xfrm flipV="1">
                <a:off x="2285987" y="2150092"/>
                <a:ext cx="631191" cy="18577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>
                <a:stCxn id="115" idx="0"/>
                <a:endCxn id="113" idx="3"/>
              </p:cNvCxnSpPr>
              <p:nvPr/>
            </p:nvCxnSpPr>
            <p:spPr>
              <a:xfrm flipV="1">
                <a:off x="3397926" y="2758658"/>
                <a:ext cx="359099" cy="1348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>
                <a:stCxn id="115" idx="0"/>
                <a:endCxn id="111" idx="5"/>
              </p:cNvCxnSpPr>
              <p:nvPr/>
            </p:nvCxnSpPr>
            <p:spPr>
              <a:xfrm flipH="1" flipV="1">
                <a:off x="3111429" y="2076527"/>
                <a:ext cx="286497" cy="20307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>
                <a:stCxn id="109" idx="1"/>
                <a:endCxn id="111" idx="5"/>
              </p:cNvCxnSpPr>
              <p:nvPr/>
            </p:nvCxnSpPr>
            <p:spPr>
              <a:xfrm flipH="1" flipV="1">
                <a:off x="3111429" y="2076527"/>
                <a:ext cx="700538" cy="1213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1179632" y="4636532"/>
                <a:ext cx="312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Undirected weighted Graph</a:t>
                </a:r>
              </a:p>
              <a:p>
                <a:pPr algn="ctr"/>
                <a:r>
                  <a:rPr lang="en-US" altLang="ko-KR" sz="1200" dirty="0" smtClean="0"/>
                  <a:t>(</a:t>
                </a:r>
                <a:r>
                  <a:rPr lang="ko-KR" altLang="en-US" sz="1200" dirty="0" smtClean="0"/>
                  <a:t>실제 현 챔피언은 </a:t>
                </a:r>
                <a:r>
                  <a:rPr lang="en-US" altLang="ko-KR" sz="1200" dirty="0" smtClean="0"/>
                  <a:t>161</a:t>
                </a:r>
                <a:r>
                  <a:rPr lang="ko-KR" altLang="en-US" sz="1200" dirty="0" smtClean="0"/>
                  <a:t>개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16437" y="2616587"/>
                <a:ext cx="5396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0.632</a:t>
                </a:r>
                <a:endParaRPr lang="ko-KR" altLang="en-US" sz="11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321233" y="3613115"/>
                <a:ext cx="5396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0.458</a:t>
                </a:r>
                <a:endParaRPr lang="ko-KR" altLang="en-US" sz="11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453121" y="4297417"/>
                <a:ext cx="5396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0.782</a:t>
                </a:r>
                <a:endParaRPr lang="ko-KR" altLang="en-US" sz="11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362865" y="2866984"/>
                <a:ext cx="5396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0.582</a:t>
                </a:r>
                <a:endParaRPr lang="ko-KR" altLang="en-US" sz="11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79816" y="3090790"/>
                <a:ext cx="5396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0.789</a:t>
                </a:r>
                <a:endParaRPr lang="ko-KR" altLang="en-US" sz="11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711144" y="3314657"/>
                <a:ext cx="5396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0.182</a:t>
                </a:r>
                <a:endParaRPr lang="ko-KR" altLang="en-US" sz="1100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801576" y="3044728"/>
              <a:ext cx="961494" cy="958898"/>
              <a:chOff x="1224433" y="1563456"/>
              <a:chExt cx="961494" cy="958898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277090" y="1999134"/>
                <a:ext cx="7894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 smtClean="0"/>
                  <a:t>중심성</a:t>
                </a:r>
                <a:r>
                  <a:rPr lang="ko-KR" altLang="en-US" sz="1400" dirty="0" smtClean="0"/>
                  <a:t> 계산</a:t>
                </a:r>
                <a:endParaRPr lang="ko-KR" altLang="en-US" sz="1400" dirty="0"/>
              </a:p>
            </p:txBody>
          </p:sp>
          <p:sp>
            <p:nvSpPr>
              <p:cNvPr id="71" name="오른쪽 화살표 70"/>
              <p:cNvSpPr/>
              <p:nvPr/>
            </p:nvSpPr>
            <p:spPr>
              <a:xfrm>
                <a:off x="1224433" y="1563456"/>
                <a:ext cx="961494" cy="451314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aphicFrame>
          <p:nvGraphicFramePr>
            <p:cNvPr id="68" name="차트 67"/>
            <p:cNvGraphicFramePr/>
            <p:nvPr>
              <p:extLst>
                <p:ext uri="{D42A27DB-BD31-4B8C-83A1-F6EECF244321}">
                  <p14:modId xmlns:p14="http://schemas.microsoft.com/office/powerpoint/2010/main" val="2742839398"/>
                </p:ext>
              </p:extLst>
            </p:nvPr>
          </p:nvGraphicFramePr>
          <p:xfrm>
            <a:off x="6338011" y="1446109"/>
            <a:ext cx="3665448" cy="36485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9" name="TextBox 68"/>
            <p:cNvSpPr txBox="1"/>
            <p:nvPr/>
          </p:nvSpPr>
          <p:spPr>
            <a:xfrm>
              <a:off x="2825609" y="5175623"/>
              <a:ext cx="49134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그림 </a:t>
              </a:r>
              <a:r>
                <a:rPr lang="en-US" altLang="ko-KR" sz="1200" dirty="0"/>
                <a:t>6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그래프 생성 및 </a:t>
              </a:r>
              <a:r>
                <a:rPr lang="ko-KR" altLang="en-US" sz="1200" dirty="0" err="1" smtClean="0"/>
                <a:t>중심성</a:t>
              </a:r>
              <a:r>
                <a:rPr lang="ko-KR" altLang="en-US" sz="1200" dirty="0" smtClean="0"/>
                <a:t> 계산</a:t>
              </a:r>
              <a:endParaRPr lang="ko-KR" altLang="en-US" sz="1200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654048" y="5318714"/>
            <a:ext cx="10883901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Weighted degree centrality</a:t>
            </a:r>
            <a:r>
              <a:rPr lang="ko-KR" altLang="en-US" sz="2400" b="1" dirty="0" smtClean="0">
                <a:latin typeface="Lato Regular"/>
                <a:cs typeface="Lato Light"/>
              </a:rPr>
              <a:t>를 구하면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중심성은</a:t>
            </a:r>
            <a:r>
              <a:rPr lang="ko-KR" altLang="en-US" sz="2400" b="1" dirty="0" smtClean="0">
                <a:latin typeface="Lato Regular"/>
                <a:cs typeface="Lato Light"/>
              </a:rPr>
              <a:t> 챔피언의 영향력이 될 것임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err="1" smtClean="0">
                <a:latin typeface="Lato Regular"/>
                <a:cs typeface="Lato Light"/>
              </a:rPr>
              <a:t>중심성이</a:t>
            </a:r>
            <a:r>
              <a:rPr lang="ko-KR" altLang="en-US" sz="2400" b="1" dirty="0" smtClean="0">
                <a:latin typeface="Lato Regular"/>
                <a:cs typeface="Lato Light"/>
              </a:rPr>
              <a:t> 높은 챔피언은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고티어의</a:t>
            </a:r>
            <a:r>
              <a:rPr lang="ko-KR" altLang="en-US" sz="2400" b="1" dirty="0" smtClean="0">
                <a:latin typeface="Lato Regular"/>
                <a:cs typeface="Lato Light"/>
              </a:rPr>
              <a:t> 챔피언이라 볼 수 있음</a:t>
            </a: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024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그래프 시각화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2339" y="1441958"/>
            <a:ext cx="21218423" cy="96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339" y="964776"/>
            <a:ext cx="22796430" cy="5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654048" y="1458690"/>
            <a:ext cx="10883901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마지막으로</a:t>
            </a:r>
            <a:r>
              <a:rPr lang="en-US" altLang="ko-KR" sz="2400" b="1" dirty="0" smtClean="0">
                <a:latin typeface="Lato Regular"/>
                <a:cs typeface="Lato Light"/>
              </a:rPr>
              <a:t>,</a:t>
            </a:r>
            <a:r>
              <a:rPr lang="ko-KR" altLang="en-US" sz="2400" b="1" dirty="0" smtClean="0">
                <a:latin typeface="Lato Regular"/>
                <a:cs typeface="Lato Light"/>
              </a:rPr>
              <a:t> 그래프 시각화 </a:t>
            </a:r>
            <a:r>
              <a:rPr lang="en-US" altLang="ko-KR" sz="2400" b="1" dirty="0" smtClean="0">
                <a:latin typeface="Lato Regular"/>
                <a:cs typeface="Lato Light"/>
              </a:rPr>
              <a:t>library</a:t>
            </a:r>
            <a:r>
              <a:rPr lang="ko-KR" altLang="en-US" sz="2400" b="1" dirty="0" smtClean="0">
                <a:latin typeface="Lato Regular"/>
                <a:cs typeface="Lato Light"/>
              </a:rPr>
              <a:t>를 이용해 그래프를 시각화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                                    (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networkX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Gephi</a:t>
            </a:r>
            <a:r>
              <a:rPr lang="en-US" altLang="ko-KR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등</a:t>
            </a:r>
            <a:r>
              <a:rPr lang="en-US" altLang="ko-KR" sz="2400" b="1" dirty="0" smtClean="0">
                <a:latin typeface="Lato Regular"/>
                <a:cs typeface="Lato Light"/>
              </a:rPr>
              <a:t>)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챔피언 간의 에지 가중치가 높다는 것은 두 챔피언이 같은 팀으로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플레이될</a:t>
            </a:r>
            <a:r>
              <a:rPr lang="ko-KR" altLang="en-US" sz="2400" b="1" dirty="0" smtClean="0">
                <a:latin typeface="Lato Regular"/>
                <a:cs typeface="Lato Light"/>
              </a:rPr>
              <a:t> 때 승리할 확률이 높다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즉 좋은 시너지를 가진다는 것을 뜻함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따라서 그래프를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시각화하면</a:t>
            </a:r>
            <a:r>
              <a:rPr lang="ko-KR" altLang="en-US" sz="2400" b="1" dirty="0" smtClean="0">
                <a:latin typeface="Lato Regular"/>
                <a:cs typeface="Lato Light"/>
              </a:rPr>
              <a:t> 좋은 챔피언 조합을 쉽게 알아볼 수 있음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115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기대 효과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2339" y="1441958"/>
            <a:ext cx="21218423" cy="96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339" y="964776"/>
            <a:ext cx="22796430" cy="5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654048" y="1458690"/>
            <a:ext cx="10883901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본 연구를 통해 정확하게 좋은 챔피언과 챔피언 간 시너지를 파악할 수 있게 됨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좋은 챔피언을 파악하고 좋은 조합을 아는 것은 일반 랭크 게임 뿐 아니라 </a:t>
            </a:r>
            <a:r>
              <a:rPr lang="en-US" altLang="ko-KR" sz="2400" b="1" dirty="0" smtClean="0">
                <a:latin typeface="Lato Regular"/>
                <a:cs typeface="Lato Light"/>
              </a:rPr>
              <a:t/>
            </a:r>
            <a:br>
              <a:rPr lang="en-US" altLang="ko-KR" sz="2400" b="1" dirty="0" smtClean="0">
                <a:latin typeface="Lato Regular"/>
                <a:cs typeface="Lato Light"/>
              </a:rPr>
            </a:br>
            <a:r>
              <a:rPr lang="en-US" altLang="ko-KR" sz="2400" b="1" dirty="0" smtClean="0">
                <a:latin typeface="Lato Regular"/>
                <a:cs typeface="Lato Light"/>
              </a:rPr>
              <a:t>E-Sports </a:t>
            </a:r>
            <a:r>
              <a:rPr lang="ko-KR" altLang="en-US" sz="2400" b="1" dirty="0" smtClean="0">
                <a:latin typeface="Lato Regular"/>
                <a:cs typeface="Lato Light"/>
              </a:rPr>
              <a:t>대회에서도 승리에 도움이 될 수 있음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682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4000" b="1" dirty="0" smtClean="0">
                <a:latin typeface="Lato Regular"/>
                <a:cs typeface="Lato Regular"/>
              </a:rPr>
              <a:t>1. </a:t>
            </a:r>
            <a:r>
              <a:rPr lang="ko-KR" altLang="en-US" sz="4000" b="1" dirty="0" smtClean="0">
                <a:latin typeface="Lato Regular"/>
                <a:cs typeface="Lato Regular"/>
              </a:rPr>
              <a:t>연구배경</a:t>
            </a:r>
            <a:endParaRPr lang="en-US" altLang="ko-KR" sz="4000" b="1" dirty="0" smtClean="0">
              <a:latin typeface="Lato Regular"/>
              <a:cs typeface="Lato Regular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4000" b="1" dirty="0" smtClean="0">
                <a:latin typeface="Lato Regular"/>
                <a:cs typeface="Lato Regular"/>
              </a:rPr>
              <a:t>2. </a:t>
            </a:r>
            <a:r>
              <a:rPr lang="ko-KR" altLang="en-US" sz="4000" b="1" dirty="0" smtClean="0">
                <a:latin typeface="Lato Regular"/>
                <a:cs typeface="Lato Regular"/>
              </a:rPr>
              <a:t>관련 연구</a:t>
            </a:r>
            <a:endParaRPr lang="en-US" altLang="ko-KR" sz="4000" b="1" dirty="0" smtClean="0">
              <a:latin typeface="Lato Regular"/>
              <a:cs typeface="Lato Regular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4000" b="1" dirty="0" smtClean="0">
                <a:latin typeface="Lato Regular"/>
                <a:cs typeface="Lato Regular"/>
              </a:rPr>
              <a:t>3. </a:t>
            </a:r>
            <a:r>
              <a:rPr lang="ko-KR" altLang="en-US" sz="4000" b="1" dirty="0" smtClean="0">
                <a:latin typeface="Lato Regular"/>
                <a:cs typeface="Lato Regular"/>
              </a:rPr>
              <a:t>프로젝트 내용</a:t>
            </a:r>
            <a:endParaRPr lang="en-US" altLang="ko-KR" sz="4000" b="1" dirty="0" smtClean="0">
              <a:latin typeface="Lato Regular"/>
              <a:cs typeface="Lato Regular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4000" b="1" dirty="0" smtClean="0">
                <a:latin typeface="Lato Regular"/>
                <a:cs typeface="Lato Regular"/>
              </a:rPr>
              <a:t>4. </a:t>
            </a:r>
            <a:r>
              <a:rPr lang="ko-KR" altLang="en-US" sz="4000" b="1" dirty="0" smtClean="0">
                <a:latin typeface="Lato Regular"/>
                <a:cs typeface="Lato Regular"/>
              </a:rPr>
              <a:t>기대 효과</a:t>
            </a:r>
            <a:endParaRPr lang="en-US" altLang="ko-KR" sz="4000" b="1" dirty="0" smtClean="0">
              <a:latin typeface="Lato Regular"/>
              <a:cs typeface="Lato Regular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sz="4000" dirty="0" smtClean="0">
                <a:cs typeface="Lato Light"/>
              </a:rPr>
              <a:t> </a:t>
            </a:r>
            <a:endParaRPr lang="en-US" sz="4000" dirty="0">
              <a:latin typeface="Lato Light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목차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23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Regular"/>
              </a:rPr>
              <a:t>리그 오브 레전드는 전세계에서 가장 많은 사람들이 플레이하고 있는 </a:t>
            </a:r>
            <a:r>
              <a:rPr lang="en-US" altLang="ko-KR" sz="2400" b="1" dirty="0" smtClean="0">
                <a:latin typeface="Lato Regular"/>
                <a:cs typeface="Lato Regular"/>
              </a:rPr>
              <a:t/>
            </a:r>
            <a:br>
              <a:rPr lang="en-US" altLang="ko-KR" sz="2400" b="1" dirty="0" smtClean="0">
                <a:latin typeface="Lato Regular"/>
                <a:cs typeface="Lato Regular"/>
              </a:rPr>
            </a:br>
            <a:r>
              <a:rPr lang="en-US" altLang="ko-KR" sz="2400" b="1" dirty="0" smtClean="0">
                <a:latin typeface="Lato Regular"/>
                <a:cs typeface="Lato Regular"/>
              </a:rPr>
              <a:t>5</a:t>
            </a:r>
            <a:r>
              <a:rPr lang="ko-KR" altLang="en-US" sz="2400" b="1" dirty="0" smtClean="0">
                <a:latin typeface="Lato Regular"/>
                <a:cs typeface="Lato Regular"/>
              </a:rPr>
              <a:t>대 </a:t>
            </a:r>
            <a:r>
              <a:rPr lang="en-US" altLang="ko-KR" sz="2400" b="1" dirty="0" smtClean="0">
                <a:latin typeface="Lato Regular"/>
                <a:cs typeface="Lato Regular"/>
              </a:rPr>
              <a:t>5 </a:t>
            </a:r>
            <a:r>
              <a:rPr lang="ko-KR" altLang="en-US" sz="2400" b="1" dirty="0" err="1" smtClean="0">
                <a:latin typeface="Lato Regular"/>
                <a:cs typeface="Lato Regular"/>
              </a:rPr>
              <a:t>팀게임</a:t>
            </a:r>
            <a:endParaRPr lang="en-US" altLang="ko-KR" sz="2400" b="1" dirty="0" smtClean="0">
              <a:latin typeface="Lato Regular"/>
              <a:cs typeface="Lato Regular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이 게임의 목표는 랭크 게임에서 승리하여 랭크를 올리는 것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리그 오브 레전드에서 상대 챔피언을 맞상대해서 이길 수 있는 강력함과 아군과의 좋은 시너지를 가진 챔피언을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픽하는</a:t>
            </a:r>
            <a:r>
              <a:rPr lang="ko-KR" altLang="en-US" sz="2400" b="1" dirty="0" smtClean="0">
                <a:latin typeface="Lato Regular"/>
                <a:cs typeface="Lato Light"/>
              </a:rPr>
              <a:t> 것이 승리의 지름길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배경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24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리그 오브 레전드는 한 달에 두 번 챔피언 성능 조정 패치를 진행해 수시로 챔피언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티어가</a:t>
            </a:r>
            <a:r>
              <a:rPr lang="ko-KR" altLang="en-US" sz="2400" b="1" dirty="0" smtClean="0">
                <a:latin typeface="Lato Regular"/>
                <a:cs typeface="Lato Light"/>
              </a:rPr>
              <a:t> 바뀜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-&gt; </a:t>
            </a:r>
            <a:r>
              <a:rPr lang="ko-KR" altLang="en-US" sz="2400" b="1" dirty="0" smtClean="0">
                <a:latin typeface="Lato Regular"/>
                <a:cs typeface="Lato Light"/>
              </a:rPr>
              <a:t>이기기 위해서</a:t>
            </a:r>
            <a:r>
              <a:rPr lang="en-US" altLang="ko-KR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좋은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챔프를</a:t>
            </a:r>
            <a:r>
              <a:rPr lang="ko-KR" altLang="en-US" sz="2400" b="1" dirty="0" smtClean="0">
                <a:latin typeface="Lato Regular"/>
                <a:cs typeface="Lato Light"/>
              </a:rPr>
              <a:t> 상시 파악해야 함</a:t>
            </a: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다양한 통계 사이트에서 각자의 방식으로 챔피언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티어를</a:t>
            </a:r>
            <a:r>
              <a:rPr lang="ko-KR" altLang="en-US" sz="2400" b="1" dirty="0" smtClean="0">
                <a:latin typeface="Lato Regular"/>
                <a:cs typeface="Lato Light"/>
              </a:rPr>
              <a:t> 나누고 있음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본 연구에서는 그래프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중심성을</a:t>
            </a:r>
            <a:r>
              <a:rPr lang="ko-KR" altLang="en-US" sz="2400" b="1" dirty="0" smtClean="0">
                <a:latin typeface="Lato Regular"/>
                <a:cs typeface="Lato Light"/>
              </a:rPr>
              <a:t> 이용해 랭크 게임에서 특정 챔피언의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티어를</a:t>
            </a:r>
            <a:r>
              <a:rPr lang="ko-KR" altLang="en-US" sz="2400" b="1" dirty="0" smtClean="0">
                <a:latin typeface="Lato Regular"/>
                <a:cs typeface="Lato Light"/>
              </a:rPr>
              <a:t> 분석하고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해당 챔피언과 다른 챔피언 간의 시너지까지도 알아내고자 함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sz="2400" dirty="0">
              <a:latin typeface="Lato Light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배경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49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dirty="0" smtClean="0">
                <a:latin typeface="Lato Light"/>
                <a:cs typeface="Lato Light"/>
              </a:rPr>
              <a:t>-</a:t>
            </a:r>
            <a:r>
              <a:rPr lang="ko-KR" altLang="en-US" sz="2400" dirty="0" smtClean="0">
                <a:latin typeface="Lato Light"/>
                <a:cs typeface="Lato Light"/>
              </a:rPr>
              <a:t>요약</a:t>
            </a:r>
            <a:endParaRPr lang="en-US" altLang="ko-KR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dirty="0" smtClean="0">
                <a:latin typeface="Lato Light"/>
                <a:cs typeface="Lato Light"/>
              </a:rPr>
              <a:t>역대 프로 경기 데이터를 기반으로 </a:t>
            </a:r>
            <a:r>
              <a:rPr lang="ko-KR" altLang="en-US" sz="2400" dirty="0" err="1" smtClean="0">
                <a:latin typeface="Lato Light"/>
                <a:cs typeface="Lato Light"/>
              </a:rPr>
              <a:t>분류기를</a:t>
            </a:r>
            <a:r>
              <a:rPr lang="ko-KR" altLang="en-US" sz="2400" dirty="0" smtClean="0">
                <a:latin typeface="Lato Light"/>
                <a:cs typeface="Lato Light"/>
              </a:rPr>
              <a:t> 학습하여 순차적으로 챔피언을 추천하는 시스템에 관한 연구</a:t>
            </a:r>
            <a:endParaRPr lang="en-US" altLang="ko-KR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sz="2400" dirty="0" smtClean="0">
                <a:latin typeface="Lato Light"/>
                <a:cs typeface="Lato Light"/>
              </a:rPr>
              <a:t>-</a:t>
            </a:r>
            <a:r>
              <a:rPr lang="ko-KR" altLang="en-US" sz="2400" dirty="0" smtClean="0">
                <a:latin typeface="Lato Light"/>
                <a:cs typeface="Lato Light"/>
              </a:rPr>
              <a:t>한계</a:t>
            </a:r>
            <a:endParaRPr lang="en-US" altLang="ko-KR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dirty="0" smtClean="0">
                <a:latin typeface="Lato Light"/>
                <a:cs typeface="Lato Light"/>
              </a:rPr>
              <a:t>패치에 따라 챔피언 </a:t>
            </a:r>
            <a:r>
              <a:rPr lang="ko-KR" altLang="en-US" sz="2400" dirty="0" err="1" smtClean="0">
                <a:latin typeface="Lato Light"/>
                <a:cs typeface="Lato Light"/>
              </a:rPr>
              <a:t>티어가</a:t>
            </a:r>
            <a:r>
              <a:rPr lang="ko-KR" altLang="en-US" sz="2400" dirty="0" smtClean="0">
                <a:latin typeface="Lato Light"/>
                <a:cs typeface="Lato Light"/>
              </a:rPr>
              <a:t> 급변하는데</a:t>
            </a:r>
            <a:r>
              <a:rPr lang="en-US" altLang="ko-KR" sz="2400" dirty="0" smtClean="0">
                <a:latin typeface="Lato Light"/>
                <a:cs typeface="Lato Light"/>
              </a:rPr>
              <a:t>, </a:t>
            </a:r>
            <a:r>
              <a:rPr lang="ko-KR" altLang="en-US" sz="2400" dirty="0" smtClean="0">
                <a:latin typeface="Lato Light"/>
                <a:cs typeface="Lato Light"/>
              </a:rPr>
              <a:t>역대 프로 경기를 모두 학습시켜 챔피언을 추천함</a:t>
            </a:r>
            <a:endParaRPr lang="en-US" sz="2400" dirty="0">
              <a:latin typeface="Lato Light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관련 연구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66122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리그 오브 레전드에 대한 챔피언 추천 시스템</a:t>
            </a:r>
            <a:r>
              <a:rPr lang="en-US" altLang="ko-KR" dirty="0" smtClean="0">
                <a:latin typeface="Lato Light"/>
                <a:cs typeface="Lato Light"/>
              </a:rPr>
              <a:t>(</a:t>
            </a:r>
            <a:r>
              <a:rPr lang="ko-KR" altLang="en-US" dirty="0" err="1" smtClean="0">
                <a:latin typeface="Lato Light"/>
                <a:cs typeface="Lato Light"/>
              </a:rPr>
              <a:t>홍승진</a:t>
            </a:r>
            <a:r>
              <a:rPr lang="en-US" altLang="ko-KR" dirty="0" smtClean="0">
                <a:latin typeface="Lato Light"/>
                <a:cs typeface="Lato Light"/>
              </a:rPr>
              <a:t>, </a:t>
            </a:r>
            <a:r>
              <a:rPr lang="ko-KR" altLang="en-US" dirty="0" err="1" smtClean="0">
                <a:latin typeface="Lato Light"/>
                <a:cs typeface="Lato Light"/>
              </a:rPr>
              <a:t>이상광</a:t>
            </a:r>
            <a:r>
              <a:rPr lang="en-US" altLang="ko-KR" dirty="0" smtClean="0">
                <a:latin typeface="Lato Light"/>
                <a:cs typeface="Lato Light"/>
              </a:rPr>
              <a:t>, </a:t>
            </a:r>
            <a:r>
              <a:rPr lang="ko-KR" altLang="en-US" dirty="0" smtClean="0">
                <a:latin typeface="Lato Light"/>
                <a:cs typeface="Lato Light"/>
              </a:rPr>
              <a:t>양성일</a:t>
            </a:r>
            <a:r>
              <a:rPr lang="en-US" altLang="ko-KR" dirty="0" smtClean="0">
                <a:latin typeface="Lato Light"/>
                <a:cs typeface="Lato Light"/>
              </a:rPr>
              <a:t>, 2020)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741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dirty="0" smtClean="0">
                <a:latin typeface="Lato Light"/>
                <a:cs typeface="Lato Light"/>
              </a:rPr>
              <a:t>-</a:t>
            </a:r>
            <a:r>
              <a:rPr lang="ko-KR" altLang="en-US" sz="2400" dirty="0" smtClean="0">
                <a:latin typeface="Lato Light"/>
                <a:cs typeface="Lato Light"/>
              </a:rPr>
              <a:t>요약</a:t>
            </a:r>
            <a:endParaRPr lang="en-US" altLang="ko-KR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dirty="0" smtClean="0">
                <a:latin typeface="Lato Light"/>
                <a:cs typeface="Lato Light"/>
              </a:rPr>
              <a:t>소셜 네트워크 분석 기반의 리그 오브 레전드에서 게임 승률을 높일 수 있는 팀원 및 캐릭터 추천 시스템 개발</a:t>
            </a:r>
            <a:r>
              <a:rPr lang="en-US" altLang="ko-KR" sz="2400" dirty="0" smtClean="0">
                <a:latin typeface="Lato Light"/>
                <a:cs typeface="Lato Light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dirty="0" smtClean="0">
                <a:latin typeface="Lato Light"/>
                <a:cs typeface="Lato Light"/>
              </a:rPr>
              <a:t>플레이어와 팀원이 자주 사용하는 캐릭터들과 시너지가 존재하는 캐릭터들을 고려하여 같이 팀원으로 하면 좋을 플레이어와 챔피언 </a:t>
            </a:r>
            <a:r>
              <a:rPr lang="ko-KR" altLang="en-US" sz="2400" dirty="0" err="1" smtClean="0">
                <a:latin typeface="Lato Light"/>
                <a:cs typeface="Lato Light"/>
              </a:rPr>
              <a:t>픽을</a:t>
            </a:r>
            <a:r>
              <a:rPr lang="ko-KR" altLang="en-US" sz="2400" dirty="0" smtClean="0">
                <a:latin typeface="Lato Light"/>
                <a:cs typeface="Lato Light"/>
              </a:rPr>
              <a:t> 추천</a:t>
            </a:r>
            <a:endParaRPr lang="en-US" altLang="ko-KR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sz="2400" dirty="0" smtClean="0">
                <a:latin typeface="Lato Light"/>
                <a:cs typeface="Lato Light"/>
              </a:rPr>
              <a:t>-</a:t>
            </a:r>
            <a:r>
              <a:rPr lang="ko-KR" altLang="en-US" sz="2400" dirty="0" smtClean="0">
                <a:latin typeface="Lato Light"/>
                <a:cs typeface="Lato Light"/>
              </a:rPr>
              <a:t>한계</a:t>
            </a:r>
            <a:endParaRPr lang="en-US" altLang="ko-KR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dirty="0" smtClean="0">
                <a:latin typeface="Lato Light"/>
                <a:cs typeface="Lato Light"/>
              </a:rPr>
              <a:t>챔피언 시너지를 고려할 때 단순히 승리</a:t>
            </a:r>
            <a:r>
              <a:rPr lang="en-US" altLang="ko-KR" sz="2400" dirty="0" smtClean="0">
                <a:latin typeface="Lato Light"/>
                <a:cs typeface="Lato Light"/>
              </a:rPr>
              <a:t>-</a:t>
            </a:r>
            <a:r>
              <a:rPr lang="ko-KR" altLang="en-US" sz="2400" dirty="0" smtClean="0">
                <a:latin typeface="Lato Light"/>
                <a:cs typeface="Lato Light"/>
              </a:rPr>
              <a:t>패배를 가중치로 두어 </a:t>
            </a:r>
            <a:r>
              <a:rPr lang="ko-KR" altLang="en-US" sz="2400" dirty="0" err="1" smtClean="0">
                <a:latin typeface="Lato Light"/>
                <a:cs typeface="Lato Light"/>
              </a:rPr>
              <a:t>밴률이</a:t>
            </a:r>
            <a:r>
              <a:rPr lang="ko-KR" altLang="en-US" sz="2400" dirty="0" smtClean="0">
                <a:latin typeface="Lato Light"/>
                <a:cs typeface="Lato Light"/>
              </a:rPr>
              <a:t> 높은 챔피언이 절대적으로 불리함</a:t>
            </a:r>
            <a:r>
              <a:rPr lang="en-US" altLang="ko-KR" sz="2400" dirty="0" smtClean="0">
                <a:latin typeface="Lato Light"/>
                <a:cs typeface="Lato Light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dirty="0" err="1" smtClean="0">
                <a:latin typeface="Lato Light"/>
                <a:cs typeface="Lato Light"/>
              </a:rPr>
              <a:t>밴률이</a:t>
            </a:r>
            <a:r>
              <a:rPr lang="ko-KR" altLang="en-US" sz="2400" dirty="0" smtClean="0">
                <a:latin typeface="Lato Light"/>
                <a:cs typeface="Lato Light"/>
              </a:rPr>
              <a:t> 높다는 것은 상대하기 까다로운 챔피언이라는 뜻이므로 </a:t>
            </a:r>
            <a:r>
              <a:rPr lang="ko-KR" altLang="en-US" sz="2400" dirty="0" err="1" smtClean="0">
                <a:latin typeface="Lato Light"/>
                <a:cs typeface="Lato Light"/>
              </a:rPr>
              <a:t>밴률을</a:t>
            </a:r>
            <a:r>
              <a:rPr lang="ko-KR" altLang="en-US" sz="2400" dirty="0" smtClean="0">
                <a:latin typeface="Lato Light"/>
                <a:cs typeface="Lato Light"/>
              </a:rPr>
              <a:t> 무시할 수 없음</a:t>
            </a:r>
            <a:endParaRPr lang="en-US" sz="2400" dirty="0">
              <a:latin typeface="Lato Light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관련 연구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805878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 fontScale="85000" lnSpcReduction="10000"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소셜 네트워크 분석을 활용한 리그 오브 레전드 추천 시스템 개발</a:t>
            </a:r>
            <a:r>
              <a:rPr lang="en-US" altLang="ko-KR" dirty="0" smtClean="0">
                <a:latin typeface="Lato Light"/>
                <a:cs typeface="Lato Light"/>
              </a:rPr>
              <a:t>(</a:t>
            </a:r>
            <a:r>
              <a:rPr lang="ko-KR" altLang="en-US" dirty="0" smtClean="0">
                <a:latin typeface="Lato Light"/>
                <a:cs typeface="Lato Light"/>
              </a:rPr>
              <a:t>김한결</a:t>
            </a:r>
            <a:r>
              <a:rPr lang="en-US" altLang="ko-KR" dirty="0" smtClean="0">
                <a:latin typeface="Lato Light"/>
                <a:cs typeface="Lato Light"/>
              </a:rPr>
              <a:t>, </a:t>
            </a:r>
            <a:r>
              <a:rPr lang="ko-KR" altLang="en-US" dirty="0" err="1" smtClean="0">
                <a:latin typeface="Lato Light"/>
                <a:cs typeface="Lato Light"/>
              </a:rPr>
              <a:t>노여명</a:t>
            </a:r>
            <a:r>
              <a:rPr lang="en-US" altLang="ko-KR" dirty="0" smtClean="0">
                <a:latin typeface="Lato Light"/>
                <a:cs typeface="Lato Light"/>
              </a:rPr>
              <a:t>, </a:t>
            </a:r>
            <a:r>
              <a:rPr lang="ko-KR" altLang="en-US" dirty="0" smtClean="0">
                <a:latin typeface="Lato Light"/>
                <a:cs typeface="Lato Light"/>
              </a:rPr>
              <a:t>이정혜</a:t>
            </a:r>
            <a:r>
              <a:rPr lang="en-US" altLang="ko-KR" dirty="0" smtClean="0">
                <a:latin typeface="Lato Light"/>
                <a:cs typeface="Lato Light"/>
              </a:rPr>
              <a:t>, 2018)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825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Riot Developer Portal</a:t>
            </a:r>
            <a:r>
              <a:rPr lang="ko-KR" altLang="en-US" sz="2400" b="1" dirty="0" smtClean="0">
                <a:latin typeface="Lato Regular"/>
                <a:cs typeface="Lato Light"/>
              </a:rPr>
              <a:t>에서 제공하는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api</a:t>
            </a:r>
            <a:r>
              <a:rPr lang="en-US" altLang="ko-KR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사용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연구에 필요한 데이터는 특정 기간 동안 챌린저 유저가 플레이한 랭크 게임에서 승리한 챔피언과 패배한 챔피언 목록</a:t>
            </a: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dirty="0" err="1" smtClean="0">
                <a:latin typeface="Lato Light"/>
                <a:cs typeface="Lato Light"/>
              </a:rPr>
              <a:t>Api</a:t>
            </a:r>
            <a:r>
              <a:rPr lang="ko-KR" altLang="en-US" sz="2400" dirty="0" smtClean="0">
                <a:latin typeface="Lato Light"/>
                <a:cs typeface="Lato Light"/>
              </a:rPr>
              <a:t>로부터 필요한 데이터를 바로 가져올 수는 없으므로</a:t>
            </a:r>
            <a:r>
              <a:rPr lang="en-US" altLang="ko-KR" sz="2400" dirty="0" smtClean="0">
                <a:latin typeface="Lato Light"/>
                <a:cs typeface="Lato Light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dirty="0" smtClean="0">
                <a:latin typeface="Lato Light"/>
                <a:cs typeface="Lato Light"/>
              </a:rPr>
              <a:t>연구에 필요한 데이터를 가져올 일련의 과정을 거쳐야 함</a:t>
            </a:r>
            <a:endParaRPr lang="en-US" sz="2400" dirty="0">
              <a:latin typeface="Lato Light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데이터 추출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18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038" y="5591740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err="1" smtClean="0">
                <a:latin typeface="Lato Regular"/>
                <a:cs typeface="Lato Light"/>
              </a:rPr>
              <a:t>티어가</a:t>
            </a:r>
            <a:r>
              <a:rPr lang="ko-KR" altLang="en-US" sz="2400" b="1" dirty="0" smtClean="0">
                <a:latin typeface="Lato Regular"/>
                <a:cs typeface="Lato Light"/>
              </a:rPr>
              <a:t> 챌린저에 해당하는 유저의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summonerId</a:t>
            </a:r>
            <a:r>
              <a:rPr lang="ko-KR" altLang="en-US" sz="2400" b="1" dirty="0" smtClean="0">
                <a:latin typeface="Lato Regular"/>
                <a:cs typeface="Lato Light"/>
              </a:rPr>
              <a:t>를 가져옴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1. </a:t>
            </a:r>
            <a:r>
              <a:rPr lang="ko-KR" altLang="en-US" dirty="0" smtClean="0">
                <a:latin typeface="Lato Light"/>
                <a:cs typeface="Lato Light"/>
              </a:rPr>
              <a:t>챌린저 유저의 </a:t>
            </a:r>
            <a:r>
              <a:rPr lang="en-US" altLang="ko-KR" dirty="0" err="1" smtClean="0">
                <a:latin typeface="Lato Light"/>
                <a:cs typeface="Lato Light"/>
              </a:rPr>
              <a:t>summonerId</a:t>
            </a:r>
            <a:r>
              <a:rPr lang="en-US" altLang="ko-KR" dirty="0" smtClean="0">
                <a:latin typeface="Lato Light"/>
                <a:cs typeface="Lato Light"/>
              </a:rPr>
              <a:t> </a:t>
            </a:r>
            <a:r>
              <a:rPr lang="ko-KR" altLang="en-US" dirty="0" smtClean="0">
                <a:latin typeface="Lato Light"/>
                <a:cs typeface="Lato Light"/>
              </a:rPr>
              <a:t>가져오기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5872024" descr="EMB000073b864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34" y="1443520"/>
            <a:ext cx="11141766" cy="398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45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038" y="5591740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굳이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ko-KR" altLang="en-US" sz="2400" b="1" dirty="0" smtClean="0">
                <a:latin typeface="Lato Regular"/>
                <a:cs typeface="Lato Light"/>
              </a:rPr>
              <a:t>를 가져오는 이유는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를 가져올 때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summonerId</a:t>
            </a:r>
            <a:r>
              <a:rPr lang="ko-KR" altLang="en-US" sz="2400" b="1" dirty="0" smtClean="0">
                <a:latin typeface="Lato Regular"/>
                <a:cs typeface="Lato Light"/>
              </a:rPr>
              <a:t>가 아닌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ko-KR" altLang="en-US" sz="2400" b="1" dirty="0" smtClean="0">
                <a:latin typeface="Lato Regular"/>
                <a:cs typeface="Lato Light"/>
              </a:rPr>
              <a:t>가 필요하기 때문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2. </a:t>
            </a:r>
            <a:r>
              <a:rPr lang="en-US" altLang="ko-KR" dirty="0" err="1" smtClean="0">
                <a:latin typeface="Lato Light"/>
                <a:cs typeface="Lato Light"/>
              </a:rPr>
              <a:t>summonerId</a:t>
            </a:r>
            <a:r>
              <a:rPr lang="ko-KR" altLang="en-US" dirty="0" smtClean="0">
                <a:latin typeface="Lato Light"/>
                <a:cs typeface="Lato Light"/>
              </a:rPr>
              <a:t>로부터 </a:t>
            </a:r>
            <a:r>
              <a:rPr lang="en-US" altLang="ko-KR" dirty="0" err="1" smtClean="0">
                <a:latin typeface="Lato Light"/>
                <a:cs typeface="Lato Light"/>
              </a:rPr>
              <a:t>puuId</a:t>
            </a:r>
            <a:r>
              <a:rPr lang="en-US" altLang="ko-KR" dirty="0" smtClean="0">
                <a:latin typeface="Lato Light"/>
                <a:cs typeface="Lato Light"/>
              </a:rPr>
              <a:t> </a:t>
            </a:r>
            <a:r>
              <a:rPr lang="ko-KR" altLang="en-US" dirty="0" smtClean="0">
                <a:latin typeface="Lato Light"/>
                <a:cs typeface="Lato Light"/>
              </a:rPr>
              <a:t>가져오기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5874104" descr="EMB000073b864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0" y="1608768"/>
            <a:ext cx="11612900" cy="389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26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593</Words>
  <Application>Microsoft Office PowerPoint</Application>
  <PresentationFormat>와이드스크린</PresentationFormat>
  <Paragraphs>120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Lato Light</vt:lpstr>
      <vt:lpstr>Lato Regular</vt:lpstr>
      <vt:lpstr>Open Sans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2022-09-25T12:16:39Z</dcterms:created>
  <dcterms:modified xsi:type="dcterms:W3CDTF">2022-09-25T13:14:58Z</dcterms:modified>
</cp:coreProperties>
</file>