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350" r:id="rId3"/>
    <p:sldId id="353" r:id="rId4"/>
    <p:sldId id="351" r:id="rId5"/>
    <p:sldId id="352" r:id="rId6"/>
    <p:sldId id="260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55" r:id="rId18"/>
    <p:sldId id="356" r:id="rId19"/>
    <p:sldId id="285" r:id="rId20"/>
    <p:sldId id="286" r:id="rId21"/>
    <p:sldId id="287" r:id="rId22"/>
    <p:sldId id="289" r:id="rId23"/>
    <p:sldId id="288" r:id="rId24"/>
    <p:sldId id="290" r:id="rId25"/>
    <p:sldId id="291" r:id="rId26"/>
    <p:sldId id="292" r:id="rId27"/>
    <p:sldId id="296" r:id="rId28"/>
    <p:sldId id="295" r:id="rId29"/>
    <p:sldId id="310" r:id="rId30"/>
    <p:sldId id="294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1" r:id="rId41"/>
    <p:sldId id="323" r:id="rId42"/>
    <p:sldId id="324" r:id="rId43"/>
    <p:sldId id="325" r:id="rId44"/>
    <p:sldId id="326" r:id="rId45"/>
    <p:sldId id="327" r:id="rId46"/>
    <p:sldId id="381" r:id="rId47"/>
    <p:sldId id="328" r:id="rId48"/>
    <p:sldId id="329" r:id="rId49"/>
    <p:sldId id="331" r:id="rId50"/>
    <p:sldId id="330" r:id="rId51"/>
    <p:sldId id="333" r:id="rId52"/>
    <p:sldId id="332" r:id="rId53"/>
    <p:sldId id="334" r:id="rId54"/>
    <p:sldId id="335" r:id="rId55"/>
    <p:sldId id="378" r:id="rId56"/>
    <p:sldId id="340" r:id="rId57"/>
    <p:sldId id="339" r:id="rId58"/>
    <p:sldId id="337" r:id="rId59"/>
    <p:sldId id="338" r:id="rId60"/>
    <p:sldId id="379" r:id="rId61"/>
    <p:sldId id="377" r:id="rId62"/>
    <p:sldId id="344" r:id="rId63"/>
    <p:sldId id="345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56"/>
    <p:restoredTop sz="93036"/>
  </p:normalViewPr>
  <p:slideViewPr>
    <p:cSldViewPr snapToGrid="0" snapToObjects="1">
      <p:cViewPr varScale="1">
        <p:scale>
          <a:sx n="82" d="100"/>
          <a:sy n="82" d="100"/>
        </p:scale>
        <p:origin x="176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25.emf"/><Relationship Id="rId3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8CEBF-5163-1042-BD84-C6C042A09C13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7137B-22A3-F84A-A2D1-79F4B668D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7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2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54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6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7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3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45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31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49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1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68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88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02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62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00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24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1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43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93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46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724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37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821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255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05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876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910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26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781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689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805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730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baseline="-25000" dirty="0">
              <a:solidFill>
                <a:srgbClr val="C0504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75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429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62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507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46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337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1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919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910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6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Both approaches</a:t>
            </a:r>
            <a:r>
              <a:rPr lang="en-US" baseline="0" dirty="0" smtClean="0"/>
              <a:t> use objective </a:t>
            </a:r>
            <a:r>
              <a:rPr lang="en-US" baseline="0" dirty="0" err="1" smtClean="0"/>
              <a:t>infromation</a:t>
            </a:r>
            <a:r>
              <a:rPr lang="en-US" baseline="0" dirty="0" smtClean="0"/>
              <a:t> i</a:t>
            </a:r>
            <a:r>
              <a:rPr lang="en-US" dirty="0" smtClean="0"/>
              <a:t>n </a:t>
            </a:r>
            <a:r>
              <a:rPr lang="en-US" dirty="0" smtClean="0"/>
              <a:t>determining how to ad</a:t>
            </a:r>
            <a:r>
              <a:rPr lang="en-US" baseline="0" dirty="0" smtClean="0"/>
              <a:t>just the learning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26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26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7137B-22A3-F84A-A2D1-79F4B668D8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CF48-BFB6-164D-93E4-B5F5596D1CB3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6E0A-E236-154D-BF03-E4B514F4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0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CF48-BFB6-164D-93E4-B5F5596D1CB3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6E0A-E236-154D-BF03-E4B514F4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6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CF48-BFB6-164D-93E4-B5F5596D1CB3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6E0A-E236-154D-BF03-E4B514F4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4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CF48-BFB6-164D-93E4-B5F5596D1CB3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6E0A-E236-154D-BF03-E4B514F4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CF48-BFB6-164D-93E4-B5F5596D1CB3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6E0A-E236-154D-BF03-E4B514F4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5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CF48-BFB6-164D-93E4-B5F5596D1CB3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6E0A-E236-154D-BF03-E4B514F4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9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CF48-BFB6-164D-93E4-B5F5596D1CB3}" type="datetimeFigureOut">
              <a:rPr lang="en-US" smtClean="0"/>
              <a:t>12/2/16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6E0A-E236-154D-BF03-E4B514F4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8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CF48-BFB6-164D-93E4-B5F5596D1CB3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6E0A-E236-154D-BF03-E4B514F4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0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CF48-BFB6-164D-93E4-B5F5596D1CB3}" type="datetimeFigureOut">
              <a:rPr lang="en-US" smtClean="0"/>
              <a:t>12/2/16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6E0A-E236-154D-BF03-E4B514F4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CF48-BFB6-164D-93E4-B5F5596D1CB3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6E0A-E236-154D-BF03-E4B514F4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CF48-BFB6-164D-93E4-B5F5596D1CB3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6E0A-E236-154D-BF03-E4B514F4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7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2CF48-BFB6-164D-93E4-B5F5596D1CB3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C6E0A-E236-154D-BF03-E4B514F4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4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.bin"/><Relationship Id="rId12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0.emf"/><Relationship Id="rId8" Type="http://schemas.openxmlformats.org/officeDocument/2006/relationships/image" Target="../media/image5.png"/><Relationship Id="rId9" Type="http://schemas.openxmlformats.org/officeDocument/2006/relationships/oleObject" Target="../embeddings/oleObject7.bin"/><Relationship Id="rId10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3.emf"/><Relationship Id="rId10" Type="http://schemas.openxmlformats.org/officeDocument/2006/relationships/image" Target="../media/image390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oleObject" Target="../embeddings/oleObject11.bin"/><Relationship Id="rId7" Type="http://schemas.openxmlformats.org/officeDocument/2006/relationships/image" Target="../media/image24.emf"/><Relationship Id="rId8" Type="http://schemas.openxmlformats.org/officeDocument/2006/relationships/image" Target="../media/image420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25.e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2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6" Type="http://schemas.openxmlformats.org/officeDocument/2006/relationships/image" Target="../media/image35.emf"/><Relationship Id="rId7" Type="http://schemas.openxmlformats.org/officeDocument/2006/relationships/image" Target="../media/image36.emf"/><Relationship Id="rId8" Type="http://schemas.openxmlformats.org/officeDocument/2006/relationships/image" Target="../media/image37.e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6.emf"/><Relationship Id="rId11" Type="http://schemas.openxmlformats.org/officeDocument/2006/relationships/image" Target="../media/image3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37.emf"/><Relationship Id="rId5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0.emf"/><Relationship Id="rId6" Type="http://schemas.openxmlformats.org/officeDocument/2006/relationships/image" Target="../media/image22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1.emf"/><Relationship Id="rId6" Type="http://schemas.openxmlformats.org/officeDocument/2006/relationships/image" Target="../media/image22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oleObject" Target="../embeddings/oleObject19.bin"/><Relationship Id="rId8" Type="http://schemas.openxmlformats.org/officeDocument/2006/relationships/image" Target="../media/image24.emf"/><Relationship Id="rId10" Type="http://schemas.openxmlformats.org/officeDocument/2006/relationships/image" Target="../media/image68.pn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oleObject" Target="../embeddings/oleObject20.bin"/><Relationship Id="rId8" Type="http://schemas.openxmlformats.org/officeDocument/2006/relationships/image" Target="../media/image42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oleObject" Target="../embeddings/oleObject21.bin"/><Relationship Id="rId7" Type="http://schemas.openxmlformats.org/officeDocument/2006/relationships/image" Target="../media/image43.emf"/><Relationship Id="rId8" Type="http://schemas.openxmlformats.org/officeDocument/2006/relationships/image" Target="../media/image20.png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oleObject" Target="../embeddings/oleObject22.bin"/><Relationship Id="rId8" Type="http://schemas.openxmlformats.org/officeDocument/2006/relationships/image" Target="../media/image4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44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41.emf"/><Relationship Id="rId8" Type="http://schemas.openxmlformats.org/officeDocument/2006/relationships/image" Target="../media/image19.png"/><Relationship Id="rId9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44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41.emf"/><Relationship Id="rId8" Type="http://schemas.openxmlformats.org/officeDocument/2006/relationships/image" Target="../media/image19.png"/><Relationship Id="rId9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5.emf"/></Relationships>
</file>

<file path=ppt/slides/_rels/slide5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9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5.xml"/><Relationship Id="rId4" Type="http://schemas.openxmlformats.org/officeDocument/2006/relationships/image" Target="../media/image46.emf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oleObject" Target="../embeddings/oleObject27.bin"/><Relationship Id="rId9" Type="http://schemas.openxmlformats.org/officeDocument/2006/relationships/image" Target="../media/image6.emf"/><Relationship Id="rId10" Type="http://schemas.openxmlformats.org/officeDocument/2006/relationships/image" Target="../media/image7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2900" y="508918"/>
            <a:ext cx="8458200" cy="16891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Arial"/>
              </a:rPr>
              <a:t>Using </a:t>
            </a:r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Arial"/>
              </a:rPr>
              <a:t>Q-Learning </a:t>
            </a:r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Arial"/>
              </a:rPr>
              <a:t>to Control Optimization </a:t>
            </a:r>
            <a:r>
              <a:rPr lang="en-US" sz="4000" dirty="0" err="1" smtClean="0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Arial"/>
              </a:rPr>
              <a:t>Hyperparameters</a:t>
            </a:r>
            <a:endParaRPr lang="en-US" sz="4000" dirty="0">
              <a:solidFill>
                <a:schemeClr val="accent3">
                  <a:lumMod val="50000"/>
                </a:schemeClr>
              </a:solidFill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2198018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71600" y="2690803"/>
            <a:ext cx="6400800" cy="1400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Arial"/>
              </a:rPr>
              <a:t>Samantha Hansen</a:t>
            </a:r>
            <a:endParaRPr lang="en-US" dirty="0" smtClean="0">
              <a:solidFill>
                <a:schemeClr val="tx1"/>
              </a:solidFill>
              <a:ea typeface="ＭＳ Ｐゴシック" charset="0"/>
              <a:cs typeface="Arial"/>
            </a:endParaRPr>
          </a:p>
          <a:p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Arial"/>
              </a:rPr>
              <a:t>Optimizing the Optimizers</a:t>
            </a:r>
            <a:endParaRPr lang="en-US" dirty="0" smtClean="0">
              <a:solidFill>
                <a:schemeClr val="tx1"/>
              </a:solidFill>
              <a:ea typeface="ＭＳ Ｐゴシック" charset="0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200" y="4355254"/>
            <a:ext cx="2289599" cy="212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8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 Reinforcement Learning Framework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15" y="1998106"/>
            <a:ext cx="6437764" cy="25973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526222" y="3533613"/>
            <a:ext cx="1782307" cy="1061862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7"/>
          <p:cNvSpPr txBox="1">
            <a:spLocks/>
          </p:cNvSpPr>
          <p:nvPr/>
        </p:nvSpPr>
        <p:spPr>
          <a:xfrm>
            <a:off x="436329" y="5118152"/>
            <a:ext cx="8364771" cy="1615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As a result of taking some </a:t>
            </a:r>
            <a:r>
              <a:rPr lang="en-US" b="1" dirty="0" smtClean="0">
                <a:solidFill>
                  <a:schemeClr val="accent2"/>
                </a:solidFill>
              </a:rPr>
              <a:t>action</a:t>
            </a:r>
            <a:r>
              <a:rPr lang="en-US" dirty="0" smtClean="0">
                <a:solidFill>
                  <a:schemeClr val="accent2"/>
                </a:solidFill>
              </a:rPr>
              <a:t> the environment moves to a </a:t>
            </a:r>
            <a:r>
              <a:rPr lang="en-US" b="1" dirty="0" smtClean="0">
                <a:solidFill>
                  <a:schemeClr val="accent2"/>
                </a:solidFill>
              </a:rPr>
              <a:t>new state </a:t>
            </a:r>
            <a:r>
              <a:rPr lang="en-US" dirty="0" smtClean="0">
                <a:solidFill>
                  <a:schemeClr val="accent2"/>
                </a:solidFill>
              </a:rPr>
              <a:t>and the agent receives a </a:t>
            </a:r>
            <a:r>
              <a:rPr lang="en-US" b="1" dirty="0" smtClean="0">
                <a:solidFill>
                  <a:schemeClr val="accent2"/>
                </a:solidFill>
              </a:rPr>
              <a:t>reward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626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 Reinforcement Learning Framework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15" y="1998106"/>
            <a:ext cx="6437764" cy="25973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478290" y="2650210"/>
            <a:ext cx="1782307" cy="1061862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7"/>
          <p:cNvSpPr txBox="1">
            <a:spLocks/>
          </p:cNvSpPr>
          <p:nvPr/>
        </p:nvSpPr>
        <p:spPr>
          <a:xfrm>
            <a:off x="436329" y="5242136"/>
            <a:ext cx="8364771" cy="115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Agent wants to take the action that will result in maximal </a:t>
            </a:r>
            <a:r>
              <a:rPr lang="en-US" b="1" dirty="0" smtClean="0">
                <a:solidFill>
                  <a:schemeClr val="accent2"/>
                </a:solidFill>
              </a:rPr>
              <a:t>discounted return of rewards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88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 Reinforcement Learning Framework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415" y="1998106"/>
            <a:ext cx="6437764" cy="25973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478290" y="2650210"/>
            <a:ext cx="1782307" cy="1061862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67939" y="4882368"/>
            <a:ext cx="5208122" cy="1779195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079191" y="4939662"/>
          <a:ext cx="5002212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9" name="Equation" r:id="rId5" imgW="1320800" imgH="368300" progId="Equation.DSMT4">
                  <p:embed/>
                </p:oleObj>
              </mc:Choice>
              <mc:Fallback>
                <p:oleObj name="Equation" r:id="rId5" imgW="1320800" imgH="368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9191" y="4939662"/>
                        <a:ext cx="5002212" cy="1328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886945" y="5390191"/>
          <a:ext cx="298132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0" name="Equation" r:id="rId7" imgW="787400" imgH="520700" progId="Equation.DSMT4">
                  <p:embed/>
                </p:oleObj>
              </mc:Choice>
              <mc:Fallback>
                <p:oleObj name="Equation" r:id="rId7" imgW="7874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86945" y="5390191"/>
                        <a:ext cx="2981325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3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 Reinforcement Learning Framework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15" y="1998106"/>
            <a:ext cx="6437764" cy="25973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478290" y="2650210"/>
            <a:ext cx="1782307" cy="1061862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36329" y="5242136"/>
            <a:ext cx="8364771" cy="115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Define the </a:t>
            </a:r>
            <a:r>
              <a:rPr lang="en-US" b="1" dirty="0" smtClean="0">
                <a:solidFill>
                  <a:schemeClr val="accent2"/>
                </a:solidFill>
              </a:rPr>
              <a:t>Q-function</a:t>
            </a:r>
            <a:r>
              <a:rPr lang="en-US" dirty="0" smtClean="0">
                <a:solidFill>
                  <a:schemeClr val="accent2"/>
                </a:solidFill>
              </a:rPr>
              <a:t> to help us find the action that results in the maximal rewards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07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 Reinforcement Learning Framework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415" y="1998106"/>
            <a:ext cx="6437764" cy="25973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478290" y="2650210"/>
            <a:ext cx="1782307" cy="1061862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961744" y="5549740"/>
          <a:ext cx="5867400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3" name="Equation" r:id="rId5" imgW="1549400" imgH="368300" progId="Equation.DSMT4">
                  <p:embed/>
                </p:oleObj>
              </mc:Choice>
              <mc:Fallback>
                <p:oleObj name="Equation" r:id="rId5" imgW="1549400" imgH="368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1744" y="5549740"/>
                        <a:ext cx="5867400" cy="1328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897055" y="5330706"/>
            <a:ext cx="5996778" cy="1205794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Bellman Equations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571500" y="1671590"/>
            <a:ext cx="7886700" cy="848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C0504D"/>
                </a:solidFill>
              </a:rPr>
              <a:t>The optimal Q-function satisfies the Bellman Equation</a:t>
            </a:r>
            <a:endParaRPr lang="en-US" sz="2800" dirty="0">
              <a:solidFill>
                <a:srgbClr val="C0504D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181100" y="2157413"/>
          <a:ext cx="6784975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9" name="Equation" r:id="rId4" imgW="2095500" imgH="546100" progId="Equation.DSMT4">
                  <p:embed/>
                </p:oleObj>
              </mc:Choice>
              <mc:Fallback>
                <p:oleObj name="Equation" r:id="rId4" imgW="2095500" imgH="546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1100" y="2157413"/>
                        <a:ext cx="6784975" cy="168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571500" y="2369377"/>
          <a:ext cx="834707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0" name="Equation" r:id="rId6" imgW="2578100" imgH="393700" progId="Equation.DSMT4">
                  <p:embed/>
                </p:oleObj>
              </mc:Choice>
              <mc:Fallback>
                <p:oleObj name="Equation" r:id="rId6" imgW="2578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1500" y="2369377"/>
                        <a:ext cx="8347075" cy="12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571500" y="2142779"/>
            <a:ext cx="8308975" cy="1205794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723900" y="3378350"/>
            <a:ext cx="7886700" cy="84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C0504D"/>
                </a:solidFill>
              </a:rPr>
              <a:t>Natural update rule (Q-learning):</a:t>
            </a:r>
            <a:endParaRPr lang="en-US" sz="2800" dirty="0">
              <a:solidFill>
                <a:srgbClr val="C0504D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2559" y="4040708"/>
            <a:ext cx="4536253" cy="1830189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571500" y="6033697"/>
          <a:ext cx="44815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1" name="Equation" r:id="rId9" imgW="1384300" imgH="342900" progId="Equation.DSMT4">
                  <p:embed/>
                </p:oleObj>
              </mc:Choice>
              <mc:Fallback>
                <p:oleObj name="Equation" r:id="rId9" imgW="13843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1500" y="6033697"/>
                        <a:ext cx="4481513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6705600" y="4618185"/>
          <a:ext cx="20955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2" name="Equation" r:id="rId11" imgW="647700" imgH="342900" progId="Equation.DSMT4">
                  <p:embed/>
                </p:oleObj>
              </mc:Choice>
              <mc:Fallback>
                <p:oleObj name="Equation" r:id="rId11" imgW="6477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05600" y="4618185"/>
                        <a:ext cx="2095500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6658405" y="4592384"/>
            <a:ext cx="2189889" cy="586790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1500" y="6000327"/>
            <a:ext cx="4710113" cy="586790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2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Function Approximation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764190" y="1651822"/>
            <a:ext cx="7886700" cy="84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Finite state and actions </a:t>
            </a:r>
            <a:r>
              <a:rPr lang="en-US" sz="2800" dirty="0" smtClean="0"/>
              <a:t>Q-function </a:t>
            </a:r>
            <a:r>
              <a:rPr lang="en-US" sz="2800" dirty="0" smtClean="0"/>
              <a:t>is a look-up table</a:t>
            </a:r>
            <a:endParaRPr lang="en-US" sz="2800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764190" y="2474564"/>
            <a:ext cx="7886700" cy="1335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For infinite number of states approximate table with a function</a:t>
            </a:r>
            <a:endParaRPr lang="en-US" sz="28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010694" y="3354084"/>
          <a:ext cx="31226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1" name="Equation" r:id="rId3" imgW="965200" imgH="368300" progId="Equation.DSMT4">
                  <p:embed/>
                </p:oleObj>
              </mc:Choice>
              <mc:Fallback>
                <p:oleObj name="Equation" r:id="rId3" imgW="965200" imgH="368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0694" y="3354084"/>
                        <a:ext cx="3122613" cy="1135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784746" y="3196213"/>
            <a:ext cx="3574508" cy="896468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764190" y="5487713"/>
            <a:ext cx="7886700" cy="1335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Last layer is the q-value (expected discounted return of reward) for each action given state </a:t>
            </a:r>
            <a:r>
              <a:rPr lang="en-US" sz="2800" i="1" dirty="0" smtClean="0"/>
              <a:t>s</a:t>
            </a:r>
            <a:endParaRPr lang="en-US" sz="2800" i="1" dirty="0"/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764190" y="4326009"/>
            <a:ext cx="7886700" cy="1335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Deep Q-Network (DQN) </a:t>
            </a:r>
            <a:r>
              <a:rPr lang="en-US" sz="2800" dirty="0" smtClean="0"/>
              <a:t>refers to when a Neural Network is used to approximate Q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4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Background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5800" y="1376958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685800" y="1623191"/>
            <a:ext cx="8229600" cy="1070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C0504D"/>
                </a:solidFill>
              </a:rPr>
              <a:t>“Human Level Control Through Deep Reinforcement Learning”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9212" y="2976854"/>
            <a:ext cx="7167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Task: train a DQN to play Atari video games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938" y="3697523"/>
            <a:ext cx="1390635" cy="25912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865" y="4518494"/>
            <a:ext cx="1176654" cy="1176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573" y="4027335"/>
            <a:ext cx="1645674" cy="16678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5018" y="4190597"/>
            <a:ext cx="999194" cy="99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Background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5800" y="1376958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685800" y="1623191"/>
            <a:ext cx="8229600" cy="1070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C0504D"/>
                </a:solidFill>
              </a:rPr>
              <a:t>“Using Deep Q-Learning to Contro</a:t>
            </a:r>
            <a:r>
              <a:rPr lang="en-US" dirty="0" smtClean="0">
                <a:solidFill>
                  <a:srgbClr val="C0504D"/>
                </a:solidFill>
              </a:rPr>
              <a:t>l Optimization </a:t>
            </a:r>
            <a:r>
              <a:rPr lang="en-US" dirty="0" err="1" smtClean="0">
                <a:solidFill>
                  <a:srgbClr val="C0504D"/>
                </a:solidFill>
              </a:rPr>
              <a:t>Hyperparameters</a:t>
            </a:r>
            <a:r>
              <a:rPr lang="en-US" dirty="0" smtClean="0">
                <a:solidFill>
                  <a:srgbClr val="C0504D"/>
                </a:solidFill>
              </a:rPr>
              <a:t>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9212" y="2976854"/>
            <a:ext cx="7167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Task: train a DQN to minimize a function*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194619" y="6239341"/>
            <a:ext cx="6754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* </a:t>
            </a:r>
            <a:r>
              <a:rPr lang="en-US" sz="2000" dirty="0" smtClean="0"/>
              <a:t>By controlling the learning rate of a gradient based update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938" y="3697523"/>
            <a:ext cx="1390635" cy="25912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865" y="4518494"/>
            <a:ext cx="1176654" cy="11766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573" y="4027335"/>
            <a:ext cx="1645674" cy="16678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836997" y="4496284"/>
                <a:ext cx="2078827" cy="360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997" y="4496284"/>
                <a:ext cx="2078827" cy="360612"/>
              </a:xfrm>
              <a:prstGeom prst="rect">
                <a:avLst/>
              </a:prstGeom>
              <a:blipFill rotWithShape="0">
                <a:blip r:embed="rId6"/>
                <a:stretch>
                  <a:fillRect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3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 RL for Optimization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685800" y="1550771"/>
            <a:ext cx="8229600" cy="84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Agent   Environment   State   Actions   Reward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2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508918"/>
            <a:ext cx="8458200" cy="1689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Arial"/>
              </a:rPr>
              <a:t>Using </a:t>
            </a:r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Arial"/>
              </a:rPr>
              <a:t>Q-Learning </a:t>
            </a:r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Arial"/>
              </a:rPr>
              <a:t>to Control Optimization </a:t>
            </a:r>
            <a:r>
              <a:rPr lang="en-US" sz="4000" dirty="0" err="1" smtClean="0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Arial"/>
              </a:rPr>
              <a:t>Hyperparameters</a:t>
            </a:r>
            <a:endParaRPr lang="en-US" sz="4000" dirty="0">
              <a:solidFill>
                <a:schemeClr val="accent3">
                  <a:lumMod val="50000"/>
                </a:schemeClr>
              </a:solidFill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2198018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71599" y="2576500"/>
            <a:ext cx="6905501" cy="1400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>
                <a:solidFill>
                  <a:schemeClr val="tx1"/>
                </a:solidFill>
                <a:ea typeface="ＭＳ Ｐゴシック" charset="0"/>
                <a:cs typeface="Arial"/>
              </a:rPr>
              <a:t>Raimo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Arial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charset="0"/>
                <a:cs typeface="Arial"/>
              </a:rPr>
              <a:t>Bakis</a:t>
            </a:r>
            <a:r>
              <a:rPr lang="en-US" sz="2200" dirty="0" smtClean="0">
                <a:solidFill>
                  <a:schemeClr val="tx1"/>
                </a:solidFill>
                <a:ea typeface="ＭＳ Ｐゴシック" charset="0"/>
                <a:cs typeface="Arial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charset="0"/>
                <a:cs typeface="Arial"/>
              </a:rPr>
              <a:t>Ewout</a:t>
            </a:r>
            <a:r>
              <a:rPr lang="en-US" sz="2200" dirty="0" smtClean="0">
                <a:solidFill>
                  <a:schemeClr val="tx1"/>
                </a:solidFill>
                <a:ea typeface="ＭＳ Ｐゴシック" charset="0"/>
                <a:cs typeface="Arial"/>
              </a:rPr>
              <a:t> 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Arial"/>
              </a:rPr>
              <a:t>van den </a:t>
            </a:r>
            <a:r>
              <a:rPr lang="en-US" sz="2200" dirty="0" smtClean="0">
                <a:solidFill>
                  <a:schemeClr val="tx1"/>
                </a:solidFill>
                <a:ea typeface="ＭＳ Ｐゴシック" charset="0"/>
                <a:cs typeface="Arial"/>
              </a:rPr>
              <a:t>Berg, </a:t>
            </a:r>
            <a:r>
              <a:rPr lang="en-US" sz="2200" dirty="0" err="1" smtClean="0">
                <a:solidFill>
                  <a:schemeClr val="tx1"/>
                </a:solidFill>
              </a:rPr>
              <a:t>Bhuvana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Ramabhadran</a:t>
            </a:r>
            <a:r>
              <a:rPr lang="en-US" sz="2200" dirty="0" smtClean="0">
                <a:solidFill>
                  <a:schemeClr val="tx1"/>
                </a:solidFill>
                <a:ea typeface="ＭＳ Ｐゴシック" charset="0"/>
                <a:cs typeface="Arial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charset="0"/>
                <a:cs typeface="Arial"/>
              </a:rPr>
              <a:t>Kartik</a:t>
            </a:r>
            <a:r>
              <a:rPr lang="en-US" sz="2200" dirty="0" smtClean="0">
                <a:solidFill>
                  <a:schemeClr val="tx1"/>
                </a:solidFill>
                <a:ea typeface="ＭＳ Ｐゴシック" charset="0"/>
                <a:cs typeface="Arial"/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Audhkhasi</a:t>
            </a:r>
            <a:r>
              <a:rPr lang="en-US" sz="2200" dirty="0" smtClean="0">
                <a:solidFill>
                  <a:schemeClr val="tx1"/>
                </a:solidFill>
                <a:ea typeface="ＭＳ Ｐゴシック" charset="0"/>
                <a:cs typeface="Arial"/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Jia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Cui</a:t>
            </a:r>
            <a:r>
              <a:rPr lang="en-US" sz="2200" dirty="0" smtClean="0">
                <a:solidFill>
                  <a:schemeClr val="tx1"/>
                </a:solidFill>
                <a:ea typeface="ＭＳ Ｐゴシック" charset="0"/>
                <a:cs typeface="Arial"/>
              </a:rPr>
              <a:t>, </a:t>
            </a:r>
            <a:r>
              <a:rPr lang="en-US" sz="2200" dirty="0" smtClean="0">
                <a:solidFill>
                  <a:schemeClr val="tx1"/>
                </a:solidFill>
                <a:ea typeface="ＭＳ Ｐゴシック" charset="0"/>
                <a:cs typeface="Arial"/>
              </a:rPr>
              <a:t>Brian Kingsbury,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charset="0"/>
                <a:cs typeface="Arial"/>
              </a:rPr>
              <a:t>Geroge</a:t>
            </a:r>
            <a:r>
              <a:rPr lang="en-US" sz="2200" dirty="0" smtClean="0">
                <a:solidFill>
                  <a:schemeClr val="tx1"/>
                </a:solidFill>
                <a:ea typeface="ＭＳ Ｐゴシック" charset="0"/>
                <a:cs typeface="Arial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charset="0"/>
                <a:cs typeface="Arial"/>
              </a:rPr>
              <a:t>Saon</a:t>
            </a:r>
            <a:r>
              <a:rPr lang="en-US" sz="2200" dirty="0" smtClean="0">
                <a:solidFill>
                  <a:schemeClr val="tx1"/>
                </a:solidFill>
                <a:ea typeface="ＭＳ Ｐゴシック" charset="0"/>
                <a:cs typeface="Arial"/>
              </a:rPr>
              <a:t>, Michael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charset="0"/>
                <a:cs typeface="Arial"/>
              </a:rPr>
              <a:t>Picheny</a:t>
            </a:r>
            <a:r>
              <a:rPr lang="en-US" sz="2200" dirty="0">
                <a:solidFill>
                  <a:schemeClr val="tx1"/>
                </a:solidFill>
                <a:ea typeface="ＭＳ Ｐゴシック" charset="0"/>
                <a:cs typeface="Arial"/>
              </a:rPr>
              <a:t>, Raul Fernandez, Tom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charset="0"/>
                <a:cs typeface="Arial"/>
              </a:rPr>
              <a:t>Sercu</a:t>
            </a:r>
            <a:r>
              <a:rPr lang="en-US" sz="2200" dirty="0" smtClean="0">
                <a:solidFill>
                  <a:schemeClr val="tx1"/>
                </a:solidFill>
                <a:ea typeface="ＭＳ Ｐゴシック" charset="0"/>
                <a:cs typeface="Arial"/>
              </a:rPr>
              <a:t>, </a:t>
            </a:r>
            <a:r>
              <a:rPr lang="en-US" sz="2200" dirty="0">
                <a:solidFill>
                  <a:schemeClr val="tx1"/>
                </a:solidFill>
              </a:rPr>
              <a:t>Markus </a:t>
            </a:r>
            <a:r>
              <a:rPr lang="en-US" sz="2200" dirty="0" smtClean="0">
                <a:solidFill>
                  <a:schemeClr val="tx1"/>
                </a:solidFill>
              </a:rPr>
              <a:t>Nussbaum-Thom, </a:t>
            </a:r>
            <a:r>
              <a:rPr lang="en-US" sz="2200" dirty="0" err="1">
                <a:solidFill>
                  <a:schemeClr val="tx1"/>
                </a:solidFill>
              </a:rPr>
              <a:t>Abhinav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Sethy</a:t>
            </a:r>
            <a:endParaRPr lang="en-US" sz="2200" dirty="0" smtClean="0">
              <a:solidFill>
                <a:schemeClr val="tx1"/>
              </a:solidFill>
              <a:ea typeface="ＭＳ Ｐゴシック" charset="0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200" y="4355254"/>
            <a:ext cx="2289599" cy="21249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505" y="4355253"/>
            <a:ext cx="2124987" cy="212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RL for Optimization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685800" y="1550771"/>
            <a:ext cx="8229600" cy="84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C0504D"/>
                </a:solidFill>
              </a:rPr>
              <a:t>Agent</a:t>
            </a:r>
            <a:r>
              <a:rPr lang="en-US" dirty="0" smtClean="0"/>
              <a:t>   Environment   State   Actions   Reward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50" y="2932143"/>
            <a:ext cx="2044700" cy="3810000"/>
          </a:xfrm>
          <a:prstGeom prst="rect">
            <a:avLst/>
          </a:prstGeom>
        </p:spPr>
      </p:pic>
      <p:sp>
        <p:nvSpPr>
          <p:cNvPr id="8" name="Content Placeholder 7"/>
          <p:cNvSpPr txBox="1">
            <a:spLocks/>
          </p:cNvSpPr>
          <p:nvPr/>
        </p:nvSpPr>
        <p:spPr>
          <a:xfrm>
            <a:off x="1512847" y="2272817"/>
            <a:ext cx="6118307" cy="784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Train the agent to accomplish some task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1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452272" y="3237789"/>
            <a:ext cx="4239457" cy="300096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RL for Optimization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685800" y="1550771"/>
            <a:ext cx="8229600" cy="84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C0504D"/>
                </a:solidFill>
              </a:rPr>
              <a:t>Agent</a:t>
            </a:r>
            <a:r>
              <a:rPr lang="en-US" dirty="0" smtClean="0"/>
              <a:t>   Environment   State   Actions   Reward </a:t>
            </a:r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1512847" y="2272817"/>
            <a:ext cx="6118307" cy="784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Train the agent to accomplish some task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185" y="3963373"/>
            <a:ext cx="1983824" cy="687309"/>
          </a:xfrm>
          <a:prstGeom prst="rect">
            <a:avLst/>
          </a:prstGeom>
        </p:spPr>
      </p:pic>
      <p:sp>
        <p:nvSpPr>
          <p:cNvPr id="10" name="Content Placeholder 7"/>
          <p:cNvSpPr txBox="1">
            <a:spLocks/>
          </p:cNvSpPr>
          <p:nvPr/>
        </p:nvSpPr>
        <p:spPr>
          <a:xfrm>
            <a:off x="826899" y="2223699"/>
            <a:ext cx="7772400" cy="1075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Task is to control learning rate in a gradient-based update routine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2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RL for Optimization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685800" y="1550771"/>
            <a:ext cx="8229600" cy="84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Agent   </a:t>
            </a:r>
            <a:r>
              <a:rPr lang="en-US" dirty="0" smtClean="0">
                <a:solidFill>
                  <a:schemeClr val="accent2"/>
                </a:solidFill>
              </a:rPr>
              <a:t>Environment</a:t>
            </a:r>
            <a:r>
              <a:rPr lang="en-US" dirty="0" smtClean="0"/>
              <a:t>   State   Actions   Reward </a:t>
            </a:r>
            <a:endParaRPr lang="en-US" dirty="0"/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1211403" y="2272817"/>
            <a:ext cx="6721195" cy="147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Agent interacts in with an objective function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340937" y="3312664"/>
            <a:ext cx="3506736" cy="24822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705" y="3747498"/>
            <a:ext cx="1640953" cy="5685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938082" y="3332386"/>
            <a:ext cx="3506736" cy="24822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974" y="3798580"/>
            <a:ext cx="1062211" cy="79563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7228897" y="4594213"/>
            <a:ext cx="611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854208" y="4573534"/>
            <a:ext cx="0" cy="50675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453218" y="4621173"/>
            <a:ext cx="611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53218" y="4114417"/>
            <a:ext cx="0" cy="50675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0843" y="3260335"/>
            <a:ext cx="1040257" cy="1040257"/>
          </a:xfrm>
          <a:prstGeom prst="rect">
            <a:avLst/>
          </a:prstGeom>
        </p:spPr>
      </p:pic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988642"/>
              </p:ext>
            </p:extLst>
          </p:nvPr>
        </p:nvGraphicFramePr>
        <p:xfrm>
          <a:off x="1427246" y="6082389"/>
          <a:ext cx="31226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3" name="Equation" r:id="rId8" imgW="965200" imgH="368300" progId="Equation.DSMT4">
                  <p:embed/>
                </p:oleObj>
              </mc:Choice>
              <mc:Fallback>
                <p:oleObj name="Equation" r:id="rId8" imgW="965200" imgH="368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27246" y="6082389"/>
                        <a:ext cx="3122613" cy="1135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1444435" y="6121808"/>
            <a:ext cx="3122613" cy="586790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033799" y="6112097"/>
            <a:ext cx="1449765" cy="586790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64707" y="6162540"/>
                <a:ext cx="22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707" y="6162540"/>
                <a:ext cx="2256184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2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42900" y="3507900"/>
            <a:ext cx="4530235" cy="284203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RL for Optimization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685800" y="1550771"/>
            <a:ext cx="8229600" cy="84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Agent   Environment   </a:t>
            </a:r>
            <a:r>
              <a:rPr lang="en-US" dirty="0" smtClean="0">
                <a:solidFill>
                  <a:schemeClr val="accent2"/>
                </a:solidFill>
              </a:rPr>
              <a:t>State</a:t>
            </a:r>
            <a:r>
              <a:rPr lang="en-US" dirty="0" smtClean="0"/>
              <a:t>   Actions   Reward </a:t>
            </a:r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685800" y="2272817"/>
            <a:ext cx="7954506" cy="1114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Agent sequentially receives a state representation of the environment 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514776" y="3269666"/>
            <a:ext cx="3506736" cy="24822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668" y="3735860"/>
            <a:ext cx="1062211" cy="79563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805591" y="4531493"/>
            <a:ext cx="611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430902" y="4510814"/>
            <a:ext cx="0" cy="50675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029912" y="4558453"/>
            <a:ext cx="611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029912" y="4051697"/>
            <a:ext cx="0" cy="50675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7537" y="3197615"/>
            <a:ext cx="1040257" cy="1040257"/>
          </a:xfrm>
          <a:prstGeom prst="rect">
            <a:avLst/>
          </a:prstGeom>
        </p:spPr>
      </p:pic>
      <p:sp>
        <p:nvSpPr>
          <p:cNvPr id="16" name="Content Placeholder 7"/>
          <p:cNvSpPr txBox="1">
            <a:spLocks/>
          </p:cNvSpPr>
          <p:nvPr/>
        </p:nvSpPr>
        <p:spPr>
          <a:xfrm>
            <a:off x="313543" y="4445210"/>
            <a:ext cx="4656271" cy="1818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My current learning rate is..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My past M objective values are…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My gradient norm is…</a:t>
            </a:r>
          </a:p>
          <a:p>
            <a:pPr marL="0" indent="0" algn="ctr"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0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RL for Optimization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685800" y="1550771"/>
            <a:ext cx="8229600" cy="84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Agent   Environment   State   </a:t>
            </a:r>
            <a:r>
              <a:rPr lang="en-US" dirty="0" smtClean="0">
                <a:solidFill>
                  <a:srgbClr val="C0504D"/>
                </a:solidFill>
              </a:rPr>
              <a:t>Actions</a:t>
            </a:r>
            <a:r>
              <a:rPr lang="en-US" dirty="0" smtClean="0"/>
              <a:t>   Reward </a:t>
            </a:r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685800" y="2272817"/>
            <a:ext cx="7772399" cy="147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Based on the state, the agent chooses to take an action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143907" y="3704664"/>
            <a:ext cx="3506736" cy="24822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675" y="4139498"/>
            <a:ext cx="1640953" cy="5685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024" y="4453351"/>
            <a:ext cx="1730075" cy="1730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5715659" y="3919978"/>
            <a:ext cx="2967150" cy="1861433"/>
          </a:xfrm>
          <a:prstGeom prst="rect">
            <a:avLst/>
          </a:prstGeom>
        </p:spPr>
      </p:pic>
      <p:sp>
        <p:nvSpPr>
          <p:cNvPr id="15" name="Content Placeholder 7"/>
          <p:cNvSpPr txBox="1">
            <a:spLocks/>
          </p:cNvSpPr>
          <p:nvPr/>
        </p:nvSpPr>
        <p:spPr>
          <a:xfrm>
            <a:off x="737785" y="4208285"/>
            <a:ext cx="3041468" cy="4476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Maintain learning rate</a:t>
            </a:r>
          </a:p>
          <a:p>
            <a:pPr marL="0" indent="0" algn="ctr"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91016" y="3512605"/>
            <a:ext cx="152759" cy="187852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37485" y="5483569"/>
            <a:ext cx="152759" cy="187852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2091" y="3904298"/>
            <a:ext cx="152759" cy="187852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19284" y="5291625"/>
            <a:ext cx="152759" cy="187852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51958" y="5448117"/>
            <a:ext cx="152759" cy="187852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2091" y="4319421"/>
            <a:ext cx="152759" cy="187852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7"/>
          <p:cNvSpPr txBox="1">
            <a:spLocks/>
          </p:cNvSpPr>
          <p:nvPr/>
        </p:nvSpPr>
        <p:spPr>
          <a:xfrm>
            <a:off x="754876" y="3764324"/>
            <a:ext cx="3041468" cy="555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Double learning rate</a:t>
            </a:r>
          </a:p>
        </p:txBody>
      </p:sp>
      <p:sp>
        <p:nvSpPr>
          <p:cNvPr id="22" name="Content Placeholder 7"/>
          <p:cNvSpPr txBox="1">
            <a:spLocks/>
          </p:cNvSpPr>
          <p:nvPr/>
        </p:nvSpPr>
        <p:spPr>
          <a:xfrm>
            <a:off x="771967" y="3366237"/>
            <a:ext cx="3041468" cy="58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Half learning</a:t>
            </a:r>
          </a:p>
          <a:p>
            <a:pPr marL="0" indent="0" algn="ctr"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RL for Optimization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685800" y="1550771"/>
            <a:ext cx="8229600" cy="84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Agent</a:t>
            </a:r>
            <a:r>
              <a:rPr lang="en-US" dirty="0" smtClean="0"/>
              <a:t>   Environment   State   Actions   </a:t>
            </a:r>
            <a:r>
              <a:rPr lang="en-US" dirty="0" smtClean="0">
                <a:solidFill>
                  <a:schemeClr val="accent2"/>
                </a:solidFill>
              </a:rPr>
              <a:t>Reward 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59186" y="3817519"/>
            <a:ext cx="3011656" cy="21318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267" y="4211050"/>
            <a:ext cx="912248" cy="68330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027236" y="4627596"/>
            <a:ext cx="86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52547" y="4854380"/>
            <a:ext cx="0" cy="41609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599091" y="4894355"/>
            <a:ext cx="524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96440" y="4478262"/>
            <a:ext cx="0" cy="41609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364" y="3584868"/>
            <a:ext cx="893394" cy="893394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3113515" y="4865370"/>
            <a:ext cx="524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673754" y="4836311"/>
            <a:ext cx="768206" cy="2488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72132" y="4421689"/>
            <a:ext cx="152759" cy="187852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825083"/>
              </p:ext>
            </p:extLst>
          </p:nvPr>
        </p:nvGraphicFramePr>
        <p:xfrm>
          <a:off x="957957" y="4290838"/>
          <a:ext cx="6985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2" name="Equation" r:id="rId6" imgW="215900" imgH="342900" progId="Equation.DSMT4">
                  <p:embed/>
                </p:oleObj>
              </mc:Choice>
              <mc:Fallback>
                <p:oleObj name="Equation" r:id="rId6" imgW="2159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7957" y="4290838"/>
                        <a:ext cx="698500" cy="105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428528" y="3805602"/>
            <a:ext cx="3011656" cy="213184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609" y="4199133"/>
            <a:ext cx="912248" cy="683305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7296578" y="4644664"/>
            <a:ext cx="86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921889" y="4871448"/>
            <a:ext cx="0" cy="41609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868433" y="4911423"/>
            <a:ext cx="524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65782" y="4495330"/>
            <a:ext cx="0" cy="41609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7706" y="3601936"/>
            <a:ext cx="893394" cy="893394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 flipH="1">
            <a:off x="7382857" y="4882438"/>
            <a:ext cx="524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7"/>
          <p:cNvSpPr txBox="1">
            <a:spLocks/>
          </p:cNvSpPr>
          <p:nvPr/>
        </p:nvSpPr>
        <p:spPr>
          <a:xfrm>
            <a:off x="685801" y="2202035"/>
            <a:ext cx="7772399" cy="147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As a result of taking an action, the environment moves to a new state and the agent receives some reward from the environment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4353634" y="4769928"/>
            <a:ext cx="768206" cy="2488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7"/>
          <p:cNvSpPr txBox="1">
            <a:spLocks/>
          </p:cNvSpPr>
          <p:nvPr/>
        </p:nvSpPr>
        <p:spPr>
          <a:xfrm>
            <a:off x="1745709" y="6205846"/>
            <a:ext cx="2142360" cy="84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C0504D"/>
                </a:solidFill>
              </a:rPr>
              <a:t>Time </a:t>
            </a:r>
            <a:r>
              <a:rPr lang="en-US" sz="2800" i="1" dirty="0" smtClean="0">
                <a:solidFill>
                  <a:srgbClr val="C0504D"/>
                </a:solidFill>
              </a:rPr>
              <a:t>t, f(</a:t>
            </a:r>
            <a:r>
              <a:rPr lang="en-US" sz="2800" i="1" dirty="0" err="1" smtClean="0">
                <a:solidFill>
                  <a:srgbClr val="C0504D"/>
                </a:solidFill>
              </a:rPr>
              <a:t>X</a:t>
            </a:r>
            <a:r>
              <a:rPr lang="en-US" sz="2800" i="1" baseline="-25000" dirty="0" err="1" smtClean="0">
                <a:solidFill>
                  <a:srgbClr val="C0504D"/>
                </a:solidFill>
              </a:rPr>
              <a:t>t</a:t>
            </a:r>
            <a:r>
              <a:rPr lang="en-US" sz="2800" i="1" dirty="0" smtClean="0">
                <a:solidFill>
                  <a:srgbClr val="C0504D"/>
                </a:solidFill>
              </a:rPr>
              <a:t>)</a:t>
            </a:r>
            <a:endParaRPr lang="en-US" sz="2800" i="1" dirty="0">
              <a:solidFill>
                <a:srgbClr val="C0504D"/>
              </a:solidFill>
            </a:endParaRPr>
          </a:p>
        </p:txBody>
      </p:sp>
      <p:sp>
        <p:nvSpPr>
          <p:cNvPr id="41" name="Content Placeholder 7"/>
          <p:cNvSpPr txBox="1">
            <a:spLocks/>
          </p:cNvSpPr>
          <p:nvPr/>
        </p:nvSpPr>
        <p:spPr>
          <a:xfrm>
            <a:off x="5819527" y="6258821"/>
            <a:ext cx="2638672" cy="84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C0504D"/>
                </a:solidFill>
              </a:rPr>
              <a:t>Time </a:t>
            </a:r>
            <a:r>
              <a:rPr lang="en-US" sz="2800" i="1" dirty="0" smtClean="0">
                <a:solidFill>
                  <a:srgbClr val="C0504D"/>
                </a:solidFill>
              </a:rPr>
              <a:t>t+1, f(X</a:t>
            </a:r>
            <a:r>
              <a:rPr lang="en-US" sz="2800" i="1" baseline="-25000" dirty="0" smtClean="0">
                <a:solidFill>
                  <a:srgbClr val="C0504D"/>
                </a:solidFill>
              </a:rPr>
              <a:t>t+1</a:t>
            </a:r>
            <a:r>
              <a:rPr lang="en-US" sz="2800" i="1" dirty="0" smtClean="0">
                <a:solidFill>
                  <a:srgbClr val="C0504D"/>
                </a:solidFill>
              </a:rPr>
              <a:t>)</a:t>
            </a:r>
            <a:endParaRPr lang="en-US" sz="2800" i="1" dirty="0">
              <a:solidFill>
                <a:srgbClr val="C0504D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37394" y="5069089"/>
            <a:ext cx="2189889" cy="398405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407896" y="3763178"/>
            <a:ext cx="307239" cy="263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874738" y="5154637"/>
            <a:ext cx="307239" cy="263032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254277" y="5156025"/>
            <a:ext cx="307239" cy="263032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382923" y="3763178"/>
            <a:ext cx="307239" cy="263032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406278" y="5919487"/>
            <a:ext cx="307239" cy="26303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33344" y="5084693"/>
                <a:ext cx="1982017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b="0" dirty="0" smtClean="0"/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344" y="5084693"/>
                <a:ext cx="1982017" cy="861774"/>
              </a:xfrm>
              <a:prstGeom prst="rect">
                <a:avLst/>
              </a:prstGeom>
              <a:blipFill rotWithShape="0">
                <a:blip r:embed="rId8"/>
                <a:stretch>
                  <a:fillRect l="-1231" r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6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Closer look at the DQN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936178" y="2756374"/>
            <a:ext cx="3523694" cy="24943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318" y="3457701"/>
            <a:ext cx="1545414" cy="53541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229706" y="2625575"/>
            <a:ext cx="814754" cy="5993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53587" y="2625575"/>
            <a:ext cx="752593" cy="581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09860" y="2615679"/>
            <a:ext cx="834723" cy="58542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809713"/>
              </p:ext>
            </p:extLst>
          </p:nvPr>
        </p:nvGraphicFramePr>
        <p:xfrm>
          <a:off x="2450874" y="1674331"/>
          <a:ext cx="31226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7" name="Equation" r:id="rId5" imgW="965200" imgH="368300" progId="Equation.DSMT4">
                  <p:embed/>
                </p:oleObj>
              </mc:Choice>
              <mc:Fallback>
                <p:oleObj name="Equation" r:id="rId5" imgW="965200" imgH="368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0874" y="1674331"/>
                        <a:ext cx="3122613" cy="1135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2421094" y="1693092"/>
            <a:ext cx="3152393" cy="586790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ent Arrow 1"/>
          <p:cNvSpPr/>
          <p:nvPr/>
        </p:nvSpPr>
        <p:spPr>
          <a:xfrm flipV="1">
            <a:off x="994385" y="5093805"/>
            <a:ext cx="1550783" cy="846715"/>
          </a:xfrm>
          <a:prstGeom prst="ben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0" y="3738397"/>
            <a:ext cx="3049861" cy="147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Input </a:t>
            </a:r>
            <a:r>
              <a:rPr lang="en-US" sz="2400" i="1" dirty="0" smtClean="0">
                <a:solidFill>
                  <a:schemeClr val="accent2"/>
                </a:solidFill>
              </a:rPr>
              <a:t>s</a:t>
            </a:r>
            <a:r>
              <a:rPr lang="en-US" sz="2400" dirty="0" smtClean="0">
                <a:solidFill>
                  <a:schemeClr val="accent2"/>
                </a:solidFill>
              </a:rPr>
              <a:t> is the state vector of the objective function </a:t>
            </a:r>
            <a:r>
              <a:rPr lang="en-US" sz="2400" i="1" dirty="0" smtClean="0">
                <a:solidFill>
                  <a:schemeClr val="accent2"/>
                </a:solidFill>
              </a:rPr>
              <a:t>f(x)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flipH="1">
            <a:off x="5229520" y="2645642"/>
            <a:ext cx="1418306" cy="611933"/>
          </a:xfrm>
          <a:prstGeom prst="bentArrow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ntent Placeholder 7"/>
          <p:cNvSpPr txBox="1">
            <a:spLocks/>
          </p:cNvSpPr>
          <p:nvPr/>
        </p:nvSpPr>
        <p:spPr>
          <a:xfrm>
            <a:off x="5099005" y="3215935"/>
            <a:ext cx="3645128" cy="147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Output is the </a:t>
            </a:r>
            <a:r>
              <a:rPr lang="en-US" sz="2800" dirty="0" smtClean="0">
                <a:solidFill>
                  <a:schemeClr val="accent2"/>
                </a:solidFill>
              </a:rPr>
              <a:t>expected discounted return of rewards </a:t>
            </a:r>
            <a:r>
              <a:rPr lang="en-US" sz="2800" dirty="0" smtClean="0">
                <a:solidFill>
                  <a:schemeClr val="accent2"/>
                </a:solidFill>
              </a:rPr>
              <a:t>for each action</a:t>
            </a:r>
            <a:endParaRPr lang="en-US" sz="2800" dirty="0">
              <a:solidFill>
                <a:schemeClr val="accent2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938011"/>
              </p:ext>
            </p:extLst>
          </p:nvPr>
        </p:nvGraphicFramePr>
        <p:xfrm>
          <a:off x="5254804" y="4788408"/>
          <a:ext cx="3168650" cy="115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8" name="Equation" r:id="rId7" imgW="965200" imgH="368300" progId="Equation.DSMT4">
                  <p:embed/>
                </p:oleObj>
              </mc:Choice>
              <mc:Fallback>
                <p:oleObj name="Equation" r:id="rId7" imgW="965200" imgH="368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4804" y="4788408"/>
                        <a:ext cx="3168650" cy="115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4637083" y="4717566"/>
            <a:ext cx="4404091" cy="1599192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241817"/>
              </p:ext>
            </p:extLst>
          </p:nvPr>
        </p:nvGraphicFramePr>
        <p:xfrm>
          <a:off x="4637084" y="5630176"/>
          <a:ext cx="4404091" cy="1169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9" name="Equation" r:id="rId9" imgW="1320800" imgH="368300" progId="Equation.DSMT4">
                  <p:embed/>
                </p:oleObj>
              </mc:Choice>
              <mc:Fallback>
                <p:oleObj name="Equation" r:id="rId9" imgW="1320800" imgH="368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37084" y="5630176"/>
                        <a:ext cx="4404091" cy="1169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45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Will this work?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685800" y="1733196"/>
            <a:ext cx="8229600" cy="74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Formally describe setup</a:t>
            </a:r>
            <a:endParaRPr lang="en-US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685800" y="2448915"/>
            <a:ext cx="8229600" cy="74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State Definition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685800" y="3198590"/>
            <a:ext cx="8229600" cy="74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Reward Function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685800" y="3948265"/>
            <a:ext cx="8229600" cy="74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Results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6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Game </a:t>
            </a:r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Rules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685800" y="1671587"/>
            <a:ext cx="7886700" cy="1539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Task: </a:t>
            </a:r>
            <a:r>
              <a:rPr lang="en-US" sz="2800" dirty="0" smtClean="0"/>
              <a:t>Agent has T time steps to find the lowest objective value of a function </a:t>
            </a:r>
            <a:r>
              <a:rPr lang="en-US" sz="2800" i="1" dirty="0" smtClean="0"/>
              <a:t>f</a:t>
            </a:r>
            <a:r>
              <a:rPr lang="en-US" sz="2800" dirty="0" smtClean="0"/>
              <a:t> through gradient-based updates of the form </a:t>
            </a:r>
            <a:endParaRPr lang="en-US" sz="2800" i="1" dirty="0"/>
          </a:p>
        </p:txBody>
      </p:sp>
      <p:sp>
        <p:nvSpPr>
          <p:cNvPr id="8" name="Rectangle 7"/>
          <p:cNvSpPr/>
          <p:nvPr/>
        </p:nvSpPr>
        <p:spPr>
          <a:xfrm>
            <a:off x="2547740" y="3153921"/>
            <a:ext cx="3505200" cy="586790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71500" y="3848369"/>
            <a:ext cx="7886700" cy="256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Actions:</a:t>
            </a:r>
          </a:p>
          <a:p>
            <a:pPr>
              <a:buFontTx/>
              <a:buChar char="•"/>
            </a:pPr>
            <a:r>
              <a:rPr lang="en-US" sz="2800" dirty="0" smtClean="0"/>
              <a:t>Half/Double learning rate</a:t>
            </a:r>
          </a:p>
          <a:p>
            <a:pPr>
              <a:buFontTx/>
              <a:buChar char="•"/>
            </a:pPr>
            <a:r>
              <a:rPr lang="en-US" sz="2800" dirty="0" smtClean="0"/>
              <a:t>Maintain learning rate</a:t>
            </a:r>
          </a:p>
          <a:p>
            <a:pPr lvl="1">
              <a:buFontTx/>
              <a:buChar char="•"/>
            </a:pPr>
            <a:r>
              <a:rPr lang="en-US" sz="2400" dirty="0" smtClean="0"/>
              <a:t>Update accepted iterate x̄</a:t>
            </a:r>
          </a:p>
          <a:p>
            <a:pPr lvl="1">
              <a:buFontTx/>
              <a:buChar char="•"/>
            </a:pPr>
            <a:r>
              <a:rPr lang="en-US" sz="2400" dirty="0" smtClean="0"/>
              <a:t>Calculate new gradient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520" y="4193712"/>
            <a:ext cx="2242105" cy="224210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847598" y="5469345"/>
            <a:ext cx="165112" cy="187852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121012" y="5682710"/>
            <a:ext cx="165112" cy="187852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10329" y="5281493"/>
            <a:ext cx="165112" cy="187852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49169" y="3243020"/>
                <a:ext cx="27023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169" y="3243020"/>
                <a:ext cx="270234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29" r="-10609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0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DQN in Practice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764190" y="1643309"/>
            <a:ext cx="7886700" cy="1539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Assume we have a trained our DQN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smtClean="0"/>
              <a:t>to </a:t>
            </a:r>
            <a:r>
              <a:rPr lang="en-US" sz="2800" dirty="0" smtClean="0"/>
              <a:t>control the learning rate of an objective function </a:t>
            </a:r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764190" y="2679516"/>
            <a:ext cx="7886700" cy="1539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Q-GD</a:t>
            </a:r>
            <a:r>
              <a:rPr lang="en-US" sz="2800" dirty="0" smtClean="0"/>
              <a:t> = Trained DQN </a:t>
            </a:r>
            <a:r>
              <a:rPr lang="en-US" sz="2800" dirty="0" smtClean="0"/>
              <a:t>+ </a:t>
            </a:r>
            <a:r>
              <a:rPr lang="en-US" sz="2800" dirty="0" smtClean="0"/>
              <a:t>Gradient Based Update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973793" y="3737207"/>
            <a:ext cx="3506736" cy="24822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561" y="4172041"/>
            <a:ext cx="1640953" cy="5685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910" y="4485894"/>
            <a:ext cx="1730075" cy="1730075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3759714" y="3592955"/>
            <a:ext cx="662124" cy="5187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21838" y="3592955"/>
            <a:ext cx="662124" cy="5187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83962" y="3592955"/>
            <a:ext cx="662124" cy="5187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7"/>
          <p:cNvSpPr txBox="1">
            <a:spLocks/>
          </p:cNvSpPr>
          <p:nvPr/>
        </p:nvSpPr>
        <p:spPr>
          <a:xfrm>
            <a:off x="571500" y="2997007"/>
            <a:ext cx="8229600" cy="74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571500" y="3855612"/>
            <a:ext cx="8229600" cy="74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571500" y="4826660"/>
            <a:ext cx="8229600" cy="74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Reinforcement learning for </a:t>
            </a:r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571500" y="5698031"/>
            <a:ext cx="8229600" cy="74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Toy Problem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ea typeface="ＭＳ Ｐゴシック" charset="0"/>
                <a:cs typeface="Arial"/>
              </a:rPr>
              <a:t>Outline</a:t>
            </a:r>
            <a:endParaRPr lang="en-US" sz="4000" dirty="0">
              <a:solidFill>
                <a:schemeClr val="accent3">
                  <a:lumMod val="50000"/>
                </a:schemeClr>
              </a:solidFill>
              <a:ea typeface="ＭＳ Ｐゴシック" charset="0"/>
              <a:cs typeface="Arial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685800" y="2624253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933772" y="1637963"/>
            <a:ext cx="7001359" cy="775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Show how Q-learning can be used for optimization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g1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5" y="631879"/>
            <a:ext cx="8356600" cy="6083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9809" y="562484"/>
            <a:ext cx="5375048" cy="476929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6204857" y="1097846"/>
            <a:ext cx="3080658" cy="1721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C0504D"/>
                </a:solidFill>
              </a:rPr>
              <a:t>Input initial objective iterate, calculate gradient, and initialize learning rate</a:t>
            </a:r>
            <a:endParaRPr lang="en-US" sz="2000" dirty="0">
              <a:solidFill>
                <a:srgbClr val="C0504D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flipH="1">
            <a:off x="6621811" y="573371"/>
            <a:ext cx="965531" cy="399199"/>
          </a:xfrm>
          <a:prstGeom prst="ben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g1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5" y="631879"/>
            <a:ext cx="8356600" cy="6083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9809" y="965262"/>
            <a:ext cx="5375048" cy="476929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6487886" y="1653019"/>
            <a:ext cx="3080658" cy="1721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C0504D"/>
                </a:solidFill>
              </a:rPr>
              <a:t>For each time step</a:t>
            </a:r>
            <a:endParaRPr lang="en-US" sz="2000" dirty="0">
              <a:solidFill>
                <a:srgbClr val="C0504D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flipH="1">
            <a:off x="6621811" y="1128544"/>
            <a:ext cx="965531" cy="399199"/>
          </a:xfrm>
          <a:prstGeom prst="ben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g1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5" y="631879"/>
            <a:ext cx="8356600" cy="6083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9809" y="1335376"/>
            <a:ext cx="5375048" cy="476929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 Arrow 5"/>
          <p:cNvSpPr/>
          <p:nvPr/>
        </p:nvSpPr>
        <p:spPr>
          <a:xfrm flipH="1">
            <a:off x="6621811" y="1444230"/>
            <a:ext cx="965531" cy="399199"/>
          </a:xfrm>
          <a:prstGeom prst="ben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548606" y="2064106"/>
            <a:ext cx="2042690" cy="1445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144" y="2271634"/>
            <a:ext cx="618743" cy="46346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886314" y="2821746"/>
            <a:ext cx="2551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41457" y="2821746"/>
            <a:ext cx="0" cy="2928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846976" y="2821746"/>
            <a:ext cx="3559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46976" y="2550793"/>
            <a:ext cx="0" cy="2928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434" y="1561548"/>
            <a:ext cx="605955" cy="6059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322" y="1952334"/>
            <a:ext cx="953952" cy="59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3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g1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5" y="631879"/>
            <a:ext cx="8356600" cy="6083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9809" y="1770807"/>
            <a:ext cx="5375048" cy="476929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6686241" y="2180889"/>
            <a:ext cx="2111828" cy="1721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C0504D"/>
                </a:solidFill>
              </a:rPr>
              <a:t>Select the action</a:t>
            </a:r>
            <a:endParaRPr lang="en-US" sz="2000" dirty="0">
              <a:solidFill>
                <a:srgbClr val="C0504D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flipH="1">
            <a:off x="6621811" y="1803462"/>
            <a:ext cx="965531" cy="399199"/>
          </a:xfrm>
          <a:prstGeom prst="ben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810279" y="2770037"/>
            <a:ext cx="1803403" cy="12765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661" y="3111744"/>
            <a:ext cx="843890" cy="29237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214175" y="2704197"/>
            <a:ext cx="340509" cy="2099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41725" y="2698003"/>
            <a:ext cx="340509" cy="2099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882234" y="2699268"/>
            <a:ext cx="340509" cy="2099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g1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5" y="631879"/>
            <a:ext cx="8356600" cy="6083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7594" y="2162864"/>
            <a:ext cx="5375048" cy="863365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6686241" y="2180889"/>
            <a:ext cx="2111828" cy="1721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C0504D"/>
                </a:solidFill>
              </a:rPr>
              <a:t>Select the action</a:t>
            </a:r>
            <a:endParaRPr lang="en-US" sz="2000" dirty="0">
              <a:solidFill>
                <a:srgbClr val="C0504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810279" y="2770037"/>
            <a:ext cx="1803403" cy="12765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661" y="3111744"/>
            <a:ext cx="843890" cy="29237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214175" y="2704197"/>
            <a:ext cx="340509" cy="20996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41725" y="2698003"/>
            <a:ext cx="340509" cy="2099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882234" y="2699268"/>
            <a:ext cx="340509" cy="2099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8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g1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5" y="631879"/>
            <a:ext cx="8356600" cy="6083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7594" y="2990179"/>
            <a:ext cx="5375048" cy="863365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6686241" y="2180889"/>
            <a:ext cx="2111828" cy="1721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C0504D"/>
                </a:solidFill>
              </a:rPr>
              <a:t>Select the action</a:t>
            </a:r>
            <a:endParaRPr lang="en-US" sz="2000" dirty="0">
              <a:solidFill>
                <a:srgbClr val="C0504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810279" y="2770037"/>
            <a:ext cx="1803403" cy="12765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661" y="3111744"/>
            <a:ext cx="843890" cy="29237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214175" y="2704197"/>
            <a:ext cx="340509" cy="2099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41725" y="2698003"/>
            <a:ext cx="340509" cy="20996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882234" y="2699268"/>
            <a:ext cx="340509" cy="2099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g1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5" y="631879"/>
            <a:ext cx="8356600" cy="6083300"/>
          </a:xfrm>
          <a:prstGeom prst="rect">
            <a:avLst/>
          </a:prstGeom>
        </p:spPr>
      </p:pic>
      <p:sp>
        <p:nvSpPr>
          <p:cNvPr id="5" name="Content Placeholder 7"/>
          <p:cNvSpPr txBox="1">
            <a:spLocks/>
          </p:cNvSpPr>
          <p:nvPr/>
        </p:nvSpPr>
        <p:spPr>
          <a:xfrm>
            <a:off x="6686241" y="2180889"/>
            <a:ext cx="2111828" cy="1721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C0504D"/>
                </a:solidFill>
              </a:rPr>
              <a:t>Select the action</a:t>
            </a:r>
            <a:endParaRPr lang="en-US" sz="2000" dirty="0">
              <a:solidFill>
                <a:srgbClr val="C0504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810279" y="2770037"/>
            <a:ext cx="1803403" cy="12765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661" y="3111744"/>
            <a:ext cx="843890" cy="29237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214175" y="2704197"/>
            <a:ext cx="340509" cy="2099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41725" y="2698003"/>
            <a:ext cx="340509" cy="2099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882234" y="2699268"/>
            <a:ext cx="340509" cy="20996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97593" y="3795717"/>
            <a:ext cx="7907431" cy="1353226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g1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5" y="631879"/>
            <a:ext cx="8356600" cy="6083300"/>
          </a:xfrm>
          <a:prstGeom prst="rect">
            <a:avLst/>
          </a:prstGeom>
        </p:spPr>
      </p:pic>
      <p:sp>
        <p:nvSpPr>
          <p:cNvPr id="5" name="Content Placeholder 7"/>
          <p:cNvSpPr txBox="1">
            <a:spLocks/>
          </p:cNvSpPr>
          <p:nvPr/>
        </p:nvSpPr>
        <p:spPr>
          <a:xfrm>
            <a:off x="4715927" y="5854402"/>
            <a:ext cx="3568102" cy="1721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C0504D"/>
                </a:solidFill>
              </a:rPr>
              <a:t>Update candidate iterate</a:t>
            </a:r>
            <a:endParaRPr lang="en-US" sz="2000" dirty="0">
              <a:solidFill>
                <a:srgbClr val="C0504D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7594" y="5451453"/>
            <a:ext cx="3665550" cy="459490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 Arrow 11"/>
          <p:cNvSpPr/>
          <p:nvPr/>
        </p:nvSpPr>
        <p:spPr>
          <a:xfrm flipH="1">
            <a:off x="5043382" y="5481598"/>
            <a:ext cx="965531" cy="399199"/>
          </a:xfrm>
          <a:prstGeom prst="ben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g1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5" y="631879"/>
            <a:ext cx="8356600" cy="6083300"/>
          </a:xfrm>
          <a:prstGeom prst="rect">
            <a:avLst/>
          </a:prstGeom>
        </p:spPr>
      </p:pic>
      <p:sp>
        <p:nvSpPr>
          <p:cNvPr id="5" name="Content Placeholder 7"/>
          <p:cNvSpPr txBox="1">
            <a:spLocks/>
          </p:cNvSpPr>
          <p:nvPr/>
        </p:nvSpPr>
        <p:spPr>
          <a:xfrm>
            <a:off x="5136923" y="6203964"/>
            <a:ext cx="3568102" cy="130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C0504D"/>
                </a:solidFill>
              </a:rPr>
              <a:t>Return final solution</a:t>
            </a:r>
            <a:endParaRPr lang="en-US" sz="2000" dirty="0">
              <a:solidFill>
                <a:srgbClr val="C0504D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7594" y="6267885"/>
            <a:ext cx="3665550" cy="459490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285863" y="4484195"/>
            <a:ext cx="2042690" cy="1445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01" y="4691723"/>
            <a:ext cx="618743" cy="46346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623571" y="5241835"/>
            <a:ext cx="2551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78714" y="5241835"/>
            <a:ext cx="0" cy="2928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584233" y="5241835"/>
            <a:ext cx="3559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84233" y="4970882"/>
            <a:ext cx="0" cy="2928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691" y="3981637"/>
            <a:ext cx="605955" cy="60595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762225" y="4426725"/>
            <a:ext cx="212897" cy="19140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45354" y="5388245"/>
            <a:ext cx="212897" cy="191403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64034" y="5396792"/>
            <a:ext cx="212897" cy="19140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644693" y="5896079"/>
            <a:ext cx="212897" cy="19140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38905" y="5916277"/>
            <a:ext cx="212897" cy="1914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51802" y="4442079"/>
            <a:ext cx="212897" cy="191403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53415" y="5901375"/>
            <a:ext cx="212897" cy="19140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644693" y="4444979"/>
            <a:ext cx="212897" cy="191403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State Feature Vector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764190" y="1643309"/>
            <a:ext cx="6148239" cy="729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Motivation: </a:t>
            </a:r>
            <a:r>
              <a:rPr lang="en-US" sz="2800" dirty="0" smtClean="0"/>
              <a:t>Line Search Condition</a:t>
            </a:r>
            <a:endParaRPr lang="en-US" sz="2800" i="1" dirty="0"/>
          </a:p>
        </p:txBody>
      </p:sp>
      <p:sp>
        <p:nvSpPr>
          <p:cNvPr id="7" name="Rectangle 6"/>
          <p:cNvSpPr/>
          <p:nvPr/>
        </p:nvSpPr>
        <p:spPr>
          <a:xfrm>
            <a:off x="836899" y="2298289"/>
            <a:ext cx="7834313" cy="2132468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762479"/>
              </p:ext>
            </p:extLst>
          </p:nvPr>
        </p:nvGraphicFramePr>
        <p:xfrm>
          <a:off x="805546" y="2517808"/>
          <a:ext cx="7834313" cy="237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1" name="Equation" r:id="rId4" imgW="2679700" imgH="850900" progId="Equation.DSMT4">
                  <p:embed/>
                </p:oleObj>
              </mc:Choice>
              <mc:Fallback>
                <p:oleObj name="Equation" r:id="rId4" imgW="2679700" imgH="850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5546" y="2517808"/>
                        <a:ext cx="7834313" cy="237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7"/>
          <p:cNvSpPr txBox="1">
            <a:spLocks/>
          </p:cNvSpPr>
          <p:nvPr/>
        </p:nvSpPr>
        <p:spPr>
          <a:xfrm>
            <a:off x="774193" y="4523057"/>
            <a:ext cx="7368321" cy="729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Max objective value from past M iterates </a:t>
            </a:r>
            <a:endParaRPr lang="en-US" sz="2400" i="1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774193" y="4987199"/>
            <a:ext cx="7368321" cy="729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Current objective value</a:t>
            </a:r>
            <a:endParaRPr lang="en-US" sz="2400" i="1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774193" y="5452883"/>
            <a:ext cx="7368321" cy="729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Current learning rate</a:t>
            </a:r>
            <a:endParaRPr lang="en-US" sz="2400" i="1" dirty="0"/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774193" y="5916165"/>
            <a:ext cx="7368321" cy="729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Gradient norm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8118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Motivation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685800" y="1550771"/>
            <a:ext cx="6602506" cy="775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Large-scale non-convex optimization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925610" y="2551316"/>
                <a:ext cx="3292781" cy="75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bg-BG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is-IS" sz="24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𝑓</m:t>
                              </m:r>
                              <m:r>
                                <a:rPr lang="en-US" sz="2400" i="1" baseline="-2500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610" y="2551316"/>
                <a:ext cx="3292781" cy="755913"/>
              </a:xfrm>
              <a:prstGeom prst="rect">
                <a:avLst/>
              </a:prstGeom>
              <a:blipFill rotWithShape="0">
                <a:blip r:embed="rId3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665709" y="2440803"/>
            <a:ext cx="3812582" cy="1108816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685800" y="3790282"/>
            <a:ext cx="6602506" cy="1564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/>
              <a:t>  = loss a function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FF0000"/>
                </a:solidFill>
              </a:rPr>
              <a:t>N</a:t>
            </a:r>
            <a:r>
              <a:rPr lang="en-US" sz="2800" dirty="0"/>
              <a:t> = size of training set</a:t>
            </a:r>
          </a:p>
          <a:p>
            <a:pPr marL="0" indent="0">
              <a:buNone/>
            </a:pPr>
            <a:r>
              <a:rPr lang="en-US" sz="2800" i="1" dirty="0" err="1" smtClean="0">
                <a:solidFill>
                  <a:srgbClr val="FF0000"/>
                </a:solidFill>
              </a:rPr>
              <a:t>i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 smtClean="0"/>
              <a:t>  </a:t>
            </a:r>
            <a:r>
              <a:rPr lang="en-US" sz="2800" dirty="0" smtClean="0"/>
              <a:t>= </a:t>
            </a:r>
            <a:r>
              <a:rPr lang="en-US" sz="2800" dirty="0"/>
              <a:t>one instance of </a:t>
            </a:r>
            <a:r>
              <a:rPr lang="en-US" sz="2800" dirty="0" smtClean="0"/>
              <a:t>a training example</a:t>
            </a:r>
            <a:endParaRPr lang="en-US" sz="2800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685800" y="3803331"/>
            <a:ext cx="6602506" cy="775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685800" y="4318509"/>
            <a:ext cx="7480377" cy="775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63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State Feature Vector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764190" y="1643309"/>
            <a:ext cx="6148239" cy="729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Additional features</a:t>
            </a:r>
            <a:endParaRPr lang="en-US" sz="2800" i="1" dirty="0"/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887839" y="2238563"/>
            <a:ext cx="7368321" cy="729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Current time </a:t>
            </a:r>
            <a:r>
              <a:rPr lang="en-US" sz="2400" dirty="0" smtClean="0"/>
              <a:t>t</a:t>
            </a:r>
            <a:endParaRPr lang="en-US" sz="2400" i="1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887839" y="2757615"/>
            <a:ext cx="8158190" cy="729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Alignment measure consecutive gradients (search direction)</a:t>
            </a:r>
            <a:endParaRPr lang="en-US" sz="2400" i="1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887839" y="4371789"/>
            <a:ext cx="7570361" cy="907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Encoding of current objective being higher/lower than M previous objective values</a:t>
            </a:r>
            <a:endParaRPr lang="en-US" sz="24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5207226"/>
            <a:ext cx="2633888" cy="20438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1" y="3246070"/>
            <a:ext cx="4871357" cy="157960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698172" y="3268752"/>
            <a:ext cx="5355772" cy="1087717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98172" y="5207226"/>
            <a:ext cx="3624942" cy="1531031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Reward Function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685800" y="1501795"/>
            <a:ext cx="7519839" cy="112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Must reflect our optimization goal of finding the lowest objective value in the fewest number of steps </a:t>
            </a:r>
            <a:endParaRPr lang="en-US" sz="2400" i="1" dirty="0"/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812080" y="2181061"/>
            <a:ext cx="7519839" cy="729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i="1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685798" y="2407643"/>
            <a:ext cx="7519839" cy="67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Three candidates:</a:t>
            </a:r>
            <a:endParaRPr lang="en-US" sz="24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80" y="3361252"/>
            <a:ext cx="5994006" cy="146317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2080" y="3368112"/>
            <a:ext cx="5994006" cy="977544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80" y="5004969"/>
            <a:ext cx="4615269" cy="10917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88" y="6121177"/>
            <a:ext cx="4430211" cy="1178627"/>
          </a:xfrm>
          <a:prstGeom prst="rect">
            <a:avLst/>
          </a:prstGeom>
        </p:spPr>
      </p:pic>
      <p:sp>
        <p:nvSpPr>
          <p:cNvPr id="14" name="Content Placeholder 7"/>
          <p:cNvSpPr txBox="1">
            <a:spLocks/>
          </p:cNvSpPr>
          <p:nvPr/>
        </p:nvSpPr>
        <p:spPr>
          <a:xfrm>
            <a:off x="685796" y="2895532"/>
            <a:ext cx="7519839" cy="67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Inverse distance from objective lower bound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15" name="Content Placeholder 7"/>
          <p:cNvSpPr txBox="1">
            <a:spLocks/>
          </p:cNvSpPr>
          <p:nvPr/>
        </p:nvSpPr>
        <p:spPr>
          <a:xfrm>
            <a:off x="685800" y="4526754"/>
            <a:ext cx="7519839" cy="67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Objective change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488" y="4907145"/>
            <a:ext cx="5994006" cy="693891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7"/>
          <p:cNvSpPr txBox="1">
            <a:spLocks/>
          </p:cNvSpPr>
          <p:nvPr/>
        </p:nvSpPr>
        <p:spPr>
          <a:xfrm>
            <a:off x="685800" y="5707651"/>
            <a:ext cx="7519839" cy="67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Sufficient decrease condition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2080" y="6091925"/>
            <a:ext cx="5994006" cy="693891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Evaluating Reward Functions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559320" y="1562833"/>
            <a:ext cx="7519839" cy="673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Generate a </a:t>
            </a:r>
            <a:r>
              <a:rPr lang="en-US" sz="2400" dirty="0" smtClean="0">
                <a:solidFill>
                  <a:schemeClr val="accent2"/>
                </a:solidFill>
              </a:rPr>
              <a:t>sequences </a:t>
            </a:r>
            <a:r>
              <a:rPr lang="en-US" sz="2400" dirty="0" smtClean="0">
                <a:solidFill>
                  <a:schemeClr val="accent2"/>
                </a:solidFill>
              </a:rPr>
              <a:t>of function </a:t>
            </a:r>
            <a:r>
              <a:rPr lang="en-US" sz="2400" dirty="0" smtClean="0">
                <a:solidFill>
                  <a:schemeClr val="accent2"/>
                </a:solidFill>
              </a:rPr>
              <a:t>values using a gradient based update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614159" y="2348431"/>
            <a:ext cx="509587" cy="93662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2634127" y="2360651"/>
            <a:ext cx="509587" cy="936625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6"/>
          <a:stretch>
            <a:fillRect/>
          </a:stretch>
        </p:blipFill>
        <p:spPr>
          <a:xfrm>
            <a:off x="3696073" y="2358029"/>
            <a:ext cx="509587" cy="93662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7"/>
          <a:stretch>
            <a:fillRect/>
          </a:stretch>
        </p:blipFill>
        <p:spPr>
          <a:xfrm>
            <a:off x="5399646" y="2358029"/>
            <a:ext cx="617537" cy="936625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8"/>
          <a:stretch>
            <a:fillRect/>
          </a:stretch>
        </p:blipFill>
        <p:spPr>
          <a:xfrm>
            <a:off x="6413939" y="2385776"/>
            <a:ext cx="509588" cy="936625"/>
          </a:xfrm>
          <a:prstGeom prst="rect">
            <a:avLst/>
          </a:prstGeom>
        </p:spPr>
      </p:pic>
      <p:sp>
        <p:nvSpPr>
          <p:cNvPr id="17" name="Content Placeholder 7"/>
          <p:cNvSpPr txBox="1">
            <a:spLocks/>
          </p:cNvSpPr>
          <p:nvPr/>
        </p:nvSpPr>
        <p:spPr>
          <a:xfrm>
            <a:off x="4586819" y="2350563"/>
            <a:ext cx="467057" cy="67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…</a:t>
            </a:r>
            <a:endParaRPr lang="en-US" sz="2400" i="1" dirty="0"/>
          </a:p>
        </p:txBody>
      </p:sp>
      <p:sp>
        <p:nvSpPr>
          <p:cNvPr id="18" name="Content Placeholder 7"/>
          <p:cNvSpPr txBox="1">
            <a:spLocks/>
          </p:cNvSpPr>
          <p:nvPr/>
        </p:nvSpPr>
        <p:spPr>
          <a:xfrm>
            <a:off x="893606" y="3284266"/>
            <a:ext cx="7787735" cy="46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Compute reward at each time step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575826"/>
              </p:ext>
            </p:extLst>
          </p:nvPr>
        </p:nvGraphicFramePr>
        <p:xfrm>
          <a:off x="2432708" y="4424890"/>
          <a:ext cx="4121056" cy="1094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56" name="Equation" r:id="rId9" imgW="1320800" imgH="368300" progId="Equation.DSMT4">
                  <p:embed/>
                </p:oleObj>
              </mc:Choice>
              <mc:Fallback>
                <p:oleObj name="Equation" r:id="rId9" imgW="1320800" imgH="368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2708" y="4424890"/>
                        <a:ext cx="4121056" cy="1094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 Placeholder 7"/>
          <p:cNvSpPr txBox="1">
            <a:spLocks/>
          </p:cNvSpPr>
          <p:nvPr/>
        </p:nvSpPr>
        <p:spPr>
          <a:xfrm>
            <a:off x="548218" y="2842962"/>
            <a:ext cx="7519839" cy="67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For each reward function and </a:t>
            </a:r>
            <a:r>
              <a:rPr lang="en-US" sz="2400" dirty="0" smtClean="0">
                <a:solidFill>
                  <a:schemeClr val="accent2"/>
                </a:solidFill>
              </a:rPr>
              <a:t>each function </a:t>
            </a:r>
            <a:r>
              <a:rPr lang="en-US" sz="2400" dirty="0" smtClean="0">
                <a:solidFill>
                  <a:schemeClr val="accent2"/>
                </a:solidFill>
              </a:rPr>
              <a:t>sequence: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22" name="Content Placeholder 7"/>
          <p:cNvSpPr txBox="1">
            <a:spLocks/>
          </p:cNvSpPr>
          <p:nvPr/>
        </p:nvSpPr>
        <p:spPr>
          <a:xfrm>
            <a:off x="913224" y="3816778"/>
            <a:ext cx="7787735" cy="46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Compute discounted return of rewards at each time step</a:t>
            </a:r>
          </a:p>
        </p:txBody>
      </p:sp>
      <p:sp>
        <p:nvSpPr>
          <p:cNvPr id="23" name="Content Placeholder 7"/>
          <p:cNvSpPr txBox="1">
            <a:spLocks/>
          </p:cNvSpPr>
          <p:nvPr/>
        </p:nvSpPr>
        <p:spPr>
          <a:xfrm>
            <a:off x="913224" y="5209212"/>
            <a:ext cx="7787735" cy="46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Plot        versus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123746" y="4445453"/>
            <a:ext cx="4756126" cy="582046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28831" y="5206991"/>
            <a:ext cx="1937544" cy="908886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8"/>
          <a:stretch>
            <a:fillRect/>
          </a:stretch>
        </p:blipFill>
        <p:spPr>
          <a:xfrm>
            <a:off x="1869884" y="5182234"/>
            <a:ext cx="509588" cy="936625"/>
          </a:xfrm>
          <a:prstGeom prst="rect">
            <a:avLst/>
          </a:prstGeom>
        </p:spPr>
      </p:pic>
      <p:sp>
        <p:nvSpPr>
          <p:cNvPr id="27" name="Content Placeholder 7"/>
          <p:cNvSpPr txBox="1">
            <a:spLocks/>
          </p:cNvSpPr>
          <p:nvPr/>
        </p:nvSpPr>
        <p:spPr>
          <a:xfrm>
            <a:off x="559320" y="5779294"/>
            <a:ext cx="7519839" cy="67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solidFill>
                  <a:schemeClr val="accent2"/>
                </a:solidFill>
              </a:rPr>
              <a:t>Want lowest </a:t>
            </a:r>
            <a:r>
              <a:rPr lang="en-US" sz="2800" b="1" i="1" dirty="0" err="1" smtClean="0">
                <a:solidFill>
                  <a:schemeClr val="accent2"/>
                </a:solidFill>
              </a:rPr>
              <a:t>f</a:t>
            </a:r>
            <a:r>
              <a:rPr lang="en-US" sz="2800" b="1" baseline="-25000" dirty="0" err="1" smtClean="0">
                <a:solidFill>
                  <a:schemeClr val="accent2"/>
                </a:solidFill>
              </a:rPr>
              <a:t>T</a:t>
            </a:r>
            <a:r>
              <a:rPr lang="en-US" sz="2800" b="1" dirty="0" smtClean="0">
                <a:solidFill>
                  <a:schemeClr val="accent2"/>
                </a:solidFill>
              </a:rPr>
              <a:t> values at highest </a:t>
            </a:r>
            <a:r>
              <a:rPr lang="en-US" sz="2800" b="1" i="1" dirty="0" err="1" smtClean="0">
                <a:solidFill>
                  <a:schemeClr val="accent2"/>
                </a:solidFill>
              </a:rPr>
              <a:t>R</a:t>
            </a:r>
            <a:r>
              <a:rPr lang="en-US" sz="2800" b="1" baseline="-25000" dirty="0" err="1" smtClean="0">
                <a:solidFill>
                  <a:schemeClr val="accent2"/>
                </a:solidFill>
              </a:rPr>
              <a:t>max</a:t>
            </a:r>
            <a:r>
              <a:rPr lang="en-US" sz="2800" b="1" dirty="0" smtClean="0">
                <a:solidFill>
                  <a:schemeClr val="accent2"/>
                </a:solidFill>
              </a:rPr>
              <a:t> values</a:t>
            </a:r>
            <a:endParaRPr lang="en-US" sz="28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244693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Reward Function Results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59531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1" y="1961338"/>
            <a:ext cx="7984671" cy="2604681"/>
          </a:xfrm>
          <a:prstGeom prst="rect">
            <a:avLst/>
          </a:prstGeom>
        </p:spPr>
      </p:pic>
      <p:sp>
        <p:nvSpPr>
          <p:cNvPr id="9" name="Content Placeholder 7"/>
          <p:cNvSpPr txBox="1">
            <a:spLocks/>
          </p:cNvSpPr>
          <p:nvPr/>
        </p:nvSpPr>
        <p:spPr>
          <a:xfrm>
            <a:off x="859967" y="1548106"/>
            <a:ext cx="2460175" cy="673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Inverse distance from 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objective lower bound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3624938" y="1548106"/>
            <a:ext cx="2133600" cy="67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Objective Change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5671452" y="1585459"/>
            <a:ext cx="3276600" cy="673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Sufficient Decrease 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Condition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300377" y="2795365"/>
            <a:ext cx="509588" cy="936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8091" y="4566019"/>
            <a:ext cx="4890023" cy="119368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175712" y="4528666"/>
            <a:ext cx="5134040" cy="977544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7"/>
          <p:cNvSpPr txBox="1">
            <a:spLocks/>
          </p:cNvSpPr>
          <p:nvPr/>
        </p:nvSpPr>
        <p:spPr>
          <a:xfrm>
            <a:off x="685800" y="5679141"/>
            <a:ext cx="2503714" cy="58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Strictly positive</a:t>
            </a:r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685800" y="6186934"/>
            <a:ext cx="7598229" cy="58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Based on degree of difficulty in decreasing objective</a:t>
            </a:r>
          </a:p>
        </p:txBody>
      </p:sp>
    </p:spTree>
    <p:extLst>
      <p:ext uri="{BB962C8B-B14F-4D97-AF65-F5344CB8AC3E}">
        <p14:creationId xmlns:p14="http://schemas.microsoft.com/office/powerpoint/2010/main" val="147326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3688592" y="5707796"/>
            <a:ext cx="1999283" cy="766071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5253921" y="4698195"/>
            <a:ext cx="13328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586776" y="4698195"/>
            <a:ext cx="0" cy="1392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687875" y="6090831"/>
            <a:ext cx="898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92640" y="4556499"/>
            <a:ext cx="2584" cy="1689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717342" y="4784551"/>
            <a:ext cx="2587" cy="1182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492640" y="4556499"/>
            <a:ext cx="14284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717342" y="4784551"/>
            <a:ext cx="1203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206853" y="5749870"/>
            <a:ext cx="0" cy="71292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717342" y="5966846"/>
            <a:ext cx="5095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487426" y="6258731"/>
            <a:ext cx="7194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88592" y="5790080"/>
            <a:ext cx="23772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Environment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602125" y="5091058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action</a:t>
            </a:r>
          </a:p>
          <a:p>
            <a:r>
              <a:rPr lang="en-US" sz="2000" b="1" i="1" dirty="0" smtClean="0">
                <a:solidFill>
                  <a:schemeClr val="accent1"/>
                </a:solidFill>
              </a:rPr>
              <a:t>a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76506" y="5211851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accent1"/>
                </a:solidFill>
              </a:rPr>
              <a:t>state</a:t>
            </a:r>
          </a:p>
          <a:p>
            <a:pPr algn="r"/>
            <a:r>
              <a:rPr lang="en-US" sz="2000" b="1" i="1" dirty="0" err="1" smtClean="0">
                <a:solidFill>
                  <a:schemeClr val="accent1"/>
                </a:solidFill>
              </a:rPr>
              <a:t>s</a:t>
            </a:r>
            <a:r>
              <a:rPr lang="en-US" sz="2000" b="1" i="1" baseline="-25000" dirty="0" err="1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40608" y="4857908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reward</a:t>
            </a:r>
          </a:p>
          <a:p>
            <a:r>
              <a:rPr lang="en-US" sz="2000" b="1" i="1" dirty="0" err="1" smtClean="0">
                <a:solidFill>
                  <a:schemeClr val="accent1"/>
                </a:solidFill>
              </a:rPr>
              <a:t>r</a:t>
            </a:r>
            <a:r>
              <a:rPr lang="en-US" sz="2000" b="1" i="1" baseline="-25000" dirty="0" err="1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89708" y="5876436"/>
            <a:ext cx="96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s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t+1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244693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Training the DQN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59531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01" y="5485519"/>
            <a:ext cx="425485" cy="425485"/>
          </a:xfrm>
          <a:prstGeom prst="rect">
            <a:avLst/>
          </a:prstGeom>
        </p:spPr>
      </p:pic>
      <p:sp>
        <p:nvSpPr>
          <p:cNvPr id="16" name="Content Placeholder 7"/>
          <p:cNvSpPr txBox="1">
            <a:spLocks/>
          </p:cNvSpPr>
          <p:nvPr/>
        </p:nvSpPr>
        <p:spPr>
          <a:xfrm>
            <a:off x="1827474" y="1591215"/>
            <a:ext cx="5612417" cy="673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Q-learning </a:t>
            </a:r>
            <a:r>
              <a:rPr lang="en-US" smtClean="0">
                <a:solidFill>
                  <a:schemeClr val="accent2"/>
                </a:solidFill>
              </a:rPr>
              <a:t>+ Experience Replay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77044" y="4327212"/>
            <a:ext cx="262036" cy="1538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09359" y="4258378"/>
            <a:ext cx="262036" cy="1538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7"/>
          <p:cNvSpPr txBox="1">
            <a:spLocks/>
          </p:cNvSpPr>
          <p:nvPr/>
        </p:nvSpPr>
        <p:spPr>
          <a:xfrm>
            <a:off x="107911" y="2379344"/>
            <a:ext cx="8928178" cy="1281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For details see “Using Deep Q-learning to Control Optimization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Hyperparameters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US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01" y="5485519"/>
            <a:ext cx="425485" cy="42548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087825" y="4317179"/>
            <a:ext cx="1387794" cy="98237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018" y="4603832"/>
            <a:ext cx="649409" cy="224992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5674268" y="4270353"/>
            <a:ext cx="262036" cy="1538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936304" y="4272166"/>
            <a:ext cx="262036" cy="1538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3921066" y="4374942"/>
            <a:ext cx="1332855" cy="646507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206853" y="5966846"/>
            <a:ext cx="481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226871" y="6258731"/>
            <a:ext cx="481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39087" y="4415945"/>
            <a:ext cx="15307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Agent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22346" y="5554274"/>
            <a:ext cx="96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r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t+1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5391189" y="4269770"/>
            <a:ext cx="262036" cy="1538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688592" y="5707796"/>
            <a:ext cx="1999283" cy="766071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21066" y="4374942"/>
            <a:ext cx="1332855" cy="646507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253921" y="4698195"/>
            <a:ext cx="13328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86776" y="4698195"/>
            <a:ext cx="0" cy="1392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687875" y="6090831"/>
            <a:ext cx="898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92640" y="4556499"/>
            <a:ext cx="2584" cy="1689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92640" y="4556499"/>
            <a:ext cx="14284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06853" y="5749870"/>
            <a:ext cx="0" cy="71292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17342" y="5966846"/>
            <a:ext cx="5095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7426" y="6258731"/>
            <a:ext cx="7194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39087" y="4415945"/>
            <a:ext cx="15307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Agent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76506" y="5211851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accent1"/>
                </a:solidFill>
              </a:rPr>
              <a:t>state</a:t>
            </a:r>
          </a:p>
          <a:p>
            <a:pPr algn="r"/>
            <a:r>
              <a:rPr lang="en-US" sz="2000" b="1" i="1" dirty="0" err="1" smtClean="0">
                <a:solidFill>
                  <a:schemeClr val="accent1"/>
                </a:solidFill>
              </a:rPr>
              <a:t>s</a:t>
            </a:r>
            <a:r>
              <a:rPr lang="en-US" sz="2000" b="1" i="1" baseline="-25000" dirty="0" err="1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40608" y="4857908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reward</a:t>
            </a:r>
          </a:p>
          <a:p>
            <a:r>
              <a:rPr lang="en-US" sz="2000" b="1" i="1" dirty="0" err="1" smtClean="0">
                <a:solidFill>
                  <a:schemeClr val="accent1"/>
                </a:solidFill>
              </a:rPr>
              <a:t>r</a:t>
            </a:r>
            <a:r>
              <a:rPr lang="en-US" sz="2000" b="1" i="1" baseline="-25000" dirty="0" err="1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22346" y="5554274"/>
            <a:ext cx="96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r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t+1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89708" y="5876436"/>
            <a:ext cx="96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s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t+1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Q-Learning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983676" y="1599349"/>
            <a:ext cx="7588824" cy="1081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>
                <a:solidFill>
                  <a:srgbClr val="C0504D"/>
                </a:solidFill>
              </a:rPr>
              <a:t>At each time step </a:t>
            </a:r>
            <a:r>
              <a:rPr lang="en-US" sz="3000" i="1" dirty="0" smtClean="0">
                <a:solidFill>
                  <a:srgbClr val="C0504D"/>
                </a:solidFill>
              </a:rPr>
              <a:t>t</a:t>
            </a:r>
            <a:r>
              <a:rPr lang="en-US" sz="3000" dirty="0" smtClean="0">
                <a:solidFill>
                  <a:srgbClr val="C0504D"/>
                </a:solidFill>
              </a:rPr>
              <a:t> get a state representation of the environment</a:t>
            </a:r>
            <a:endParaRPr lang="en-US" sz="3000" dirty="0">
              <a:solidFill>
                <a:srgbClr val="C0504D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01" y="5485519"/>
            <a:ext cx="425485" cy="4254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69778" y="5219136"/>
            <a:ext cx="1061078" cy="699002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2717342" y="4784551"/>
            <a:ext cx="2587" cy="1182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17342" y="4784551"/>
            <a:ext cx="1203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206853" y="5966846"/>
            <a:ext cx="481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226871" y="6258731"/>
            <a:ext cx="481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88592" y="5790080"/>
            <a:ext cx="23772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Environment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02125" y="5091058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action</a:t>
            </a:r>
          </a:p>
          <a:p>
            <a:r>
              <a:rPr lang="en-US" sz="2000" b="1" i="1" dirty="0" smtClean="0">
                <a:solidFill>
                  <a:schemeClr val="accent1"/>
                </a:solidFill>
              </a:rPr>
              <a:t>a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5169" y="4896547"/>
            <a:ext cx="1856721" cy="1314308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1578021" y="5555108"/>
            <a:ext cx="0" cy="2466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06375" y="5553701"/>
            <a:ext cx="323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15643" y="5307016"/>
            <a:ext cx="0" cy="2466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254444" y="5567605"/>
            <a:ext cx="323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088" y="5189513"/>
            <a:ext cx="502355" cy="37628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 flipH="1" flipV="1">
            <a:off x="1393917" y="4402789"/>
            <a:ext cx="953952" cy="60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688592" y="5707796"/>
            <a:ext cx="1999283" cy="766071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21066" y="4374942"/>
            <a:ext cx="1332855" cy="646507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253921" y="4698195"/>
            <a:ext cx="13328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86776" y="4698195"/>
            <a:ext cx="0" cy="1392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687875" y="6090831"/>
            <a:ext cx="898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92640" y="4556499"/>
            <a:ext cx="2584" cy="1689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92640" y="4556499"/>
            <a:ext cx="14284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06853" y="5749870"/>
            <a:ext cx="0" cy="71292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17342" y="5966846"/>
            <a:ext cx="5095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7426" y="6258731"/>
            <a:ext cx="7194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39087" y="4415945"/>
            <a:ext cx="15307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Agent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76506" y="5211851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accent1"/>
                </a:solidFill>
              </a:rPr>
              <a:t>state</a:t>
            </a:r>
          </a:p>
          <a:p>
            <a:pPr algn="r"/>
            <a:r>
              <a:rPr lang="en-US" sz="2000" b="1" i="1" dirty="0" err="1" smtClean="0">
                <a:solidFill>
                  <a:schemeClr val="accent1"/>
                </a:solidFill>
              </a:rPr>
              <a:t>s</a:t>
            </a:r>
            <a:r>
              <a:rPr lang="en-US" sz="2000" b="1" i="1" baseline="-25000" dirty="0" err="1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40608" y="4857908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reward</a:t>
            </a:r>
          </a:p>
          <a:p>
            <a:r>
              <a:rPr lang="en-US" sz="2000" b="1" i="1" dirty="0" err="1" smtClean="0">
                <a:solidFill>
                  <a:schemeClr val="accent1"/>
                </a:solidFill>
              </a:rPr>
              <a:t>r</a:t>
            </a:r>
            <a:r>
              <a:rPr lang="en-US" sz="2000" b="1" i="1" baseline="-25000" dirty="0" err="1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22346" y="5554274"/>
            <a:ext cx="96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r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t+1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89708" y="5876436"/>
            <a:ext cx="96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s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t+1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Q-Learning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983676" y="1599349"/>
            <a:ext cx="7137356" cy="10819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>
                <a:solidFill>
                  <a:srgbClr val="C0504D"/>
                </a:solidFill>
              </a:rPr>
              <a:t>Choose action based on a </a:t>
            </a:r>
            <a:r>
              <a:rPr lang="en-US" sz="3000" dirty="0" err="1" smtClean="0">
                <a:solidFill>
                  <a:srgbClr val="C0504D"/>
                </a:solidFill>
              </a:rPr>
              <a:t>ε</a:t>
            </a:r>
            <a:r>
              <a:rPr lang="en-US" sz="3000" dirty="0" smtClean="0">
                <a:solidFill>
                  <a:srgbClr val="C0504D"/>
                </a:solidFill>
              </a:rPr>
              <a:t>-greedy policy. 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C0504D"/>
                </a:solidFill>
              </a:rPr>
              <a:t>Let r ~ U[0,1] </a:t>
            </a:r>
            <a:endParaRPr lang="en-US" sz="3000" dirty="0">
              <a:solidFill>
                <a:srgbClr val="C0504D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408263"/>
              </p:ext>
            </p:extLst>
          </p:nvPr>
        </p:nvGraphicFramePr>
        <p:xfrm>
          <a:off x="1612106" y="2667332"/>
          <a:ext cx="5919788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4" imgW="1828800" imgH="596900" progId="Equation.DSMT4">
                  <p:embed/>
                </p:oleObj>
              </mc:Choice>
              <mc:Fallback>
                <p:oleObj name="Equation" r:id="rId4" imgW="1828800" imgH="596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2106" y="2667332"/>
                        <a:ext cx="5919788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5201" y="5485519"/>
            <a:ext cx="425485" cy="42548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087825" y="4317179"/>
            <a:ext cx="1387794" cy="98237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7018" y="4603832"/>
            <a:ext cx="649409" cy="224992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5389168" y="4272166"/>
            <a:ext cx="262036" cy="153864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674268" y="4270353"/>
            <a:ext cx="262036" cy="1538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36304" y="4272166"/>
            <a:ext cx="262036" cy="1538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0817" y="5091057"/>
            <a:ext cx="1061078" cy="699002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2717342" y="4784551"/>
            <a:ext cx="2587" cy="1182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17342" y="4784551"/>
            <a:ext cx="1203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206853" y="5966846"/>
            <a:ext cx="481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226871" y="6258731"/>
            <a:ext cx="481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88592" y="5790080"/>
            <a:ext cx="23772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Environment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02125" y="5091058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action</a:t>
            </a:r>
          </a:p>
          <a:p>
            <a:r>
              <a:rPr lang="en-US" sz="2000" b="1" i="1" dirty="0" smtClean="0">
                <a:solidFill>
                  <a:schemeClr val="accent1"/>
                </a:solidFill>
              </a:rPr>
              <a:t>a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6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Q-Learning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983676" y="1599349"/>
            <a:ext cx="7137356" cy="1081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>
                <a:solidFill>
                  <a:srgbClr val="C0504D"/>
                </a:solidFill>
              </a:rPr>
              <a:t>Compute the predicted q-value for action a</a:t>
            </a:r>
            <a:r>
              <a:rPr lang="en-US" sz="3000" baseline="-25000" dirty="0" smtClean="0">
                <a:solidFill>
                  <a:srgbClr val="C0504D"/>
                </a:solidFill>
              </a:rPr>
              <a:t>t</a:t>
            </a:r>
            <a:endParaRPr lang="en-US" sz="3000" baseline="-25000" dirty="0">
              <a:solidFill>
                <a:srgbClr val="C0504D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069120"/>
              </p:ext>
            </p:extLst>
          </p:nvPr>
        </p:nvGraphicFramePr>
        <p:xfrm>
          <a:off x="3297236" y="2603296"/>
          <a:ext cx="24257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2" name="Equation" r:id="rId4" imgW="749300" imgH="368300" progId="Equation.DSMT4">
                  <p:embed/>
                </p:oleObj>
              </mc:Choice>
              <mc:Fallback>
                <p:oleObj name="Equation" r:id="rId4" imgW="749300" imgH="368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7236" y="2603296"/>
                        <a:ext cx="2425700" cy="1135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213324" y="2511509"/>
            <a:ext cx="2568398" cy="733266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88592" y="5707796"/>
            <a:ext cx="1999283" cy="766071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921066" y="4374942"/>
            <a:ext cx="1332855" cy="646507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253921" y="4698195"/>
            <a:ext cx="13328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586776" y="4698195"/>
            <a:ext cx="0" cy="1392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687875" y="6090831"/>
            <a:ext cx="898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92640" y="4556499"/>
            <a:ext cx="2584" cy="1689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92640" y="4556499"/>
            <a:ext cx="14284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06853" y="5749870"/>
            <a:ext cx="0" cy="71292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17342" y="5966846"/>
            <a:ext cx="5095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487426" y="6258731"/>
            <a:ext cx="7194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39087" y="4415945"/>
            <a:ext cx="15307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Agent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76506" y="5211851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accent1"/>
                </a:solidFill>
              </a:rPr>
              <a:t>state</a:t>
            </a:r>
          </a:p>
          <a:p>
            <a:pPr algn="r"/>
            <a:r>
              <a:rPr lang="en-US" sz="2000" b="1" i="1" dirty="0" err="1" smtClean="0">
                <a:solidFill>
                  <a:schemeClr val="accent1"/>
                </a:solidFill>
              </a:rPr>
              <a:t>s</a:t>
            </a:r>
            <a:r>
              <a:rPr lang="en-US" sz="2000" b="1" i="1" baseline="-25000" dirty="0" err="1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40608" y="4857908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reward</a:t>
            </a:r>
          </a:p>
          <a:p>
            <a:r>
              <a:rPr lang="en-US" sz="2000" b="1" i="1" dirty="0" err="1" smtClean="0">
                <a:solidFill>
                  <a:schemeClr val="accent1"/>
                </a:solidFill>
              </a:rPr>
              <a:t>r</a:t>
            </a:r>
            <a:r>
              <a:rPr lang="en-US" sz="2000" b="1" i="1" baseline="-25000" dirty="0" err="1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22346" y="5554274"/>
            <a:ext cx="96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r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t+1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89708" y="5876436"/>
            <a:ext cx="96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s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t+1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5201" y="5485519"/>
            <a:ext cx="425485" cy="42548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087825" y="4317179"/>
            <a:ext cx="1387794" cy="98237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7018" y="4603832"/>
            <a:ext cx="649409" cy="224992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5389168" y="4272166"/>
            <a:ext cx="262036" cy="153864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674268" y="4270353"/>
            <a:ext cx="262036" cy="1538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936304" y="4272166"/>
            <a:ext cx="262036" cy="1538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2717342" y="4784551"/>
            <a:ext cx="2587" cy="1182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717342" y="4784551"/>
            <a:ext cx="1203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206853" y="5966846"/>
            <a:ext cx="481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226871" y="6258731"/>
            <a:ext cx="481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688592" y="5790080"/>
            <a:ext cx="23772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Environment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02125" y="5091058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action</a:t>
            </a:r>
          </a:p>
          <a:p>
            <a:r>
              <a:rPr lang="en-US" sz="2000" b="1" i="1" dirty="0" smtClean="0">
                <a:solidFill>
                  <a:schemeClr val="accent1"/>
                </a:solidFill>
              </a:rPr>
              <a:t>a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570476" y="5211851"/>
            <a:ext cx="1013197" cy="742533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470817" y="5091057"/>
            <a:ext cx="1061078" cy="699002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6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3688592" y="5707796"/>
            <a:ext cx="1999283" cy="766071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7111479" y="3250279"/>
            <a:ext cx="1596663" cy="196763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Q-Learning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201" y="5485519"/>
            <a:ext cx="425485" cy="42548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171504" y="5970920"/>
            <a:ext cx="507715" cy="406087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7"/>
          <p:cNvSpPr txBox="1">
            <a:spLocks/>
          </p:cNvSpPr>
          <p:nvPr/>
        </p:nvSpPr>
        <p:spPr>
          <a:xfrm>
            <a:off x="1224299" y="1599349"/>
            <a:ext cx="6695402" cy="1081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>
                <a:solidFill>
                  <a:srgbClr val="C0504D"/>
                </a:solidFill>
              </a:rPr>
              <a:t>Take action a</a:t>
            </a:r>
            <a:r>
              <a:rPr lang="en-US" sz="3000" baseline="-25000" dirty="0" smtClean="0">
                <a:solidFill>
                  <a:srgbClr val="C0504D"/>
                </a:solidFill>
              </a:rPr>
              <a:t>t </a:t>
            </a:r>
            <a:r>
              <a:rPr lang="en-US" sz="3000" dirty="0">
                <a:solidFill>
                  <a:srgbClr val="C0504D"/>
                </a:solidFill>
              </a:rPr>
              <a:t> </a:t>
            </a:r>
            <a:r>
              <a:rPr lang="en-US" sz="3000" dirty="0" smtClean="0">
                <a:solidFill>
                  <a:srgbClr val="C0504D"/>
                </a:solidFill>
              </a:rPr>
              <a:t>and move to new state s</a:t>
            </a:r>
            <a:r>
              <a:rPr lang="en-US" sz="3000" baseline="-25000" dirty="0" smtClean="0">
                <a:solidFill>
                  <a:srgbClr val="C0504D"/>
                </a:solidFill>
              </a:rPr>
              <a:t>t+1</a:t>
            </a:r>
            <a:endParaRPr lang="en-US" sz="3000" baseline="-25000" dirty="0">
              <a:solidFill>
                <a:srgbClr val="C0504D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829098" y="2692375"/>
            <a:ext cx="1856721" cy="13143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7911" y="2937418"/>
            <a:ext cx="562412" cy="421266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3027236" y="2907654"/>
            <a:ext cx="33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83900" y="3331807"/>
            <a:ext cx="0" cy="2466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100304" y="3338474"/>
            <a:ext cx="323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0304" y="3091796"/>
            <a:ext cx="0" cy="2466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681" y="2669706"/>
            <a:ext cx="492790" cy="49279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H="1">
            <a:off x="3060323" y="3347252"/>
            <a:ext cx="323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1360735" y="3236261"/>
            <a:ext cx="473608" cy="1475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194781"/>
              </p:ext>
            </p:extLst>
          </p:nvPr>
        </p:nvGraphicFramePr>
        <p:xfrm>
          <a:off x="1415376" y="2900601"/>
          <a:ext cx="430633" cy="6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81" name="Equation" r:id="rId7" imgW="215900" imgH="342900" progId="Equation.DSMT4">
                  <p:embed/>
                </p:oleObj>
              </mc:Choice>
              <mc:Fallback>
                <p:oleObj name="Equation" r:id="rId7" imgW="2159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5376" y="2900601"/>
                        <a:ext cx="430633" cy="6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623418" y="2693364"/>
            <a:ext cx="1856721" cy="13143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496" y="2893040"/>
            <a:ext cx="562412" cy="421266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7296578" y="2924722"/>
            <a:ext cx="33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166268" y="3351925"/>
            <a:ext cx="0" cy="2466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894624" y="3350518"/>
            <a:ext cx="323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03890" y="3103833"/>
            <a:ext cx="0" cy="2466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887" y="2746994"/>
            <a:ext cx="550788" cy="550788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 flipH="1">
            <a:off x="6842691" y="3364422"/>
            <a:ext cx="323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ight Arrow 38"/>
          <p:cNvSpPr/>
          <p:nvPr/>
        </p:nvSpPr>
        <p:spPr>
          <a:xfrm>
            <a:off x="4485662" y="3214942"/>
            <a:ext cx="473608" cy="1475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056410" y="2681880"/>
            <a:ext cx="189416" cy="1559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842691" y="2681880"/>
            <a:ext cx="189416" cy="155937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509175" y="3526082"/>
            <a:ext cx="189416" cy="15593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14703" y="3522573"/>
            <a:ext cx="189416" cy="155937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403099" y="3980981"/>
            <a:ext cx="189416" cy="15593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7"/>
          <p:cNvSpPr txBox="1">
            <a:spLocks/>
          </p:cNvSpPr>
          <p:nvPr/>
        </p:nvSpPr>
        <p:spPr>
          <a:xfrm>
            <a:off x="7335117" y="3841292"/>
            <a:ext cx="1591168" cy="1081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C0504D"/>
                </a:solidFill>
              </a:rPr>
              <a:t>My new state features are..</a:t>
            </a:r>
            <a:endParaRPr lang="en-US" sz="2000" baseline="-25000" dirty="0">
              <a:solidFill>
                <a:srgbClr val="C0504D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23342" y="3395457"/>
            <a:ext cx="2040273" cy="344268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301349" y="3400771"/>
                <a:ext cx="26842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349" y="3400771"/>
                <a:ext cx="2684258" cy="276999"/>
              </a:xfrm>
              <a:prstGeom prst="rect">
                <a:avLst/>
              </a:prstGeom>
              <a:blipFill rotWithShape="0">
                <a:blip r:embed="rId10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ounded Rectangle 46"/>
          <p:cNvSpPr/>
          <p:nvPr/>
        </p:nvSpPr>
        <p:spPr>
          <a:xfrm>
            <a:off x="3921066" y="4374942"/>
            <a:ext cx="1332855" cy="646507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253921" y="4698195"/>
            <a:ext cx="13328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586776" y="4698195"/>
            <a:ext cx="0" cy="1392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687875" y="6090831"/>
            <a:ext cx="898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492640" y="4556499"/>
            <a:ext cx="2584" cy="1689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492640" y="4556499"/>
            <a:ext cx="14284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206853" y="5749870"/>
            <a:ext cx="0" cy="71292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717342" y="5966846"/>
            <a:ext cx="5095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487426" y="6258731"/>
            <a:ext cx="7194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39087" y="4415945"/>
            <a:ext cx="15307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Agent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76506" y="5211851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accent1"/>
                </a:solidFill>
              </a:rPr>
              <a:t>state</a:t>
            </a:r>
          </a:p>
          <a:p>
            <a:pPr algn="r"/>
            <a:r>
              <a:rPr lang="en-US" sz="2000" b="1" i="1" dirty="0" err="1" smtClean="0">
                <a:solidFill>
                  <a:schemeClr val="accent1"/>
                </a:solidFill>
              </a:rPr>
              <a:t>s</a:t>
            </a:r>
            <a:r>
              <a:rPr lang="en-US" sz="2000" b="1" i="1" baseline="-25000" dirty="0" err="1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40608" y="4857908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reward</a:t>
            </a:r>
          </a:p>
          <a:p>
            <a:r>
              <a:rPr lang="en-US" sz="2000" b="1" i="1" dirty="0" err="1" smtClean="0">
                <a:solidFill>
                  <a:schemeClr val="accent1"/>
                </a:solidFill>
              </a:rPr>
              <a:t>r</a:t>
            </a:r>
            <a:r>
              <a:rPr lang="en-US" sz="2000" b="1" i="1" baseline="-25000" dirty="0" err="1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22346" y="5554274"/>
            <a:ext cx="96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r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t+1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89708" y="5876436"/>
            <a:ext cx="96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s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t+1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2717342" y="4784551"/>
            <a:ext cx="2587" cy="1182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717342" y="4784551"/>
            <a:ext cx="1203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206853" y="5966846"/>
            <a:ext cx="481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88592" y="5790080"/>
            <a:ext cx="23772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Environment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602125" y="5091058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action</a:t>
            </a:r>
          </a:p>
          <a:p>
            <a:r>
              <a:rPr lang="en-US" sz="2000" b="1" i="1" dirty="0" smtClean="0">
                <a:solidFill>
                  <a:schemeClr val="accent1"/>
                </a:solidFill>
              </a:rPr>
              <a:t>a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3226871" y="6258731"/>
            <a:ext cx="481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7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6" grpId="0"/>
      <p:bldP spid="58" grpId="0" animBg="1"/>
      <p:bldP spid="4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Q-Learning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01" y="5485519"/>
            <a:ext cx="425485" cy="425485"/>
          </a:xfrm>
          <a:prstGeom prst="rect">
            <a:avLst/>
          </a:prstGeom>
        </p:spPr>
      </p:pic>
      <p:sp>
        <p:nvSpPr>
          <p:cNvPr id="17" name="Content Placeholder 7"/>
          <p:cNvSpPr txBox="1">
            <a:spLocks/>
          </p:cNvSpPr>
          <p:nvPr/>
        </p:nvSpPr>
        <p:spPr>
          <a:xfrm>
            <a:off x="2881821" y="1599349"/>
            <a:ext cx="3380358" cy="1081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>
                <a:solidFill>
                  <a:srgbClr val="C0504D"/>
                </a:solidFill>
              </a:rPr>
              <a:t>Calculate reward r</a:t>
            </a:r>
            <a:r>
              <a:rPr lang="en-US" sz="3000" baseline="-25000" dirty="0" smtClean="0">
                <a:solidFill>
                  <a:srgbClr val="C0504D"/>
                </a:solidFill>
              </a:rPr>
              <a:t>t+1</a:t>
            </a:r>
            <a:endParaRPr lang="en-US" sz="3000" baseline="-25000" dirty="0">
              <a:solidFill>
                <a:srgbClr val="C0504D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027236" y="2907654"/>
            <a:ext cx="33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453" y="2476554"/>
            <a:ext cx="4890023" cy="1193684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2093559" y="2420251"/>
            <a:ext cx="5134040" cy="977544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688592" y="5707796"/>
            <a:ext cx="1999283" cy="766071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21066" y="4374942"/>
            <a:ext cx="1332855" cy="646507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253921" y="4698195"/>
            <a:ext cx="13328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86776" y="4698195"/>
            <a:ext cx="0" cy="1392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687875" y="6090831"/>
            <a:ext cx="898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92640" y="4556499"/>
            <a:ext cx="2584" cy="1689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92640" y="4556499"/>
            <a:ext cx="14284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06853" y="5749870"/>
            <a:ext cx="0" cy="71292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17342" y="5966846"/>
            <a:ext cx="5095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87426" y="6258731"/>
            <a:ext cx="7194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39087" y="4415945"/>
            <a:ext cx="15307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Agent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6506" y="5211851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accent1"/>
                </a:solidFill>
              </a:rPr>
              <a:t>state</a:t>
            </a:r>
          </a:p>
          <a:p>
            <a:pPr algn="r"/>
            <a:r>
              <a:rPr lang="en-US" sz="2000" b="1" i="1" dirty="0" err="1" smtClean="0">
                <a:solidFill>
                  <a:schemeClr val="accent1"/>
                </a:solidFill>
              </a:rPr>
              <a:t>s</a:t>
            </a:r>
            <a:r>
              <a:rPr lang="en-US" sz="2000" b="1" i="1" baseline="-25000" dirty="0" err="1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40608" y="4857908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reward</a:t>
            </a:r>
          </a:p>
          <a:p>
            <a:r>
              <a:rPr lang="en-US" sz="2000" b="1" i="1" dirty="0" err="1" smtClean="0">
                <a:solidFill>
                  <a:schemeClr val="accent1"/>
                </a:solidFill>
              </a:rPr>
              <a:t>r</a:t>
            </a:r>
            <a:r>
              <a:rPr lang="en-US" sz="2000" b="1" i="1" baseline="-25000" dirty="0" err="1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22346" y="5554274"/>
            <a:ext cx="96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r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t+1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89708" y="5876436"/>
            <a:ext cx="96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s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t+1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717342" y="4784551"/>
            <a:ext cx="2587" cy="1182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17342" y="4784551"/>
            <a:ext cx="1203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206853" y="5966846"/>
            <a:ext cx="481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226871" y="6258731"/>
            <a:ext cx="481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88592" y="5790080"/>
            <a:ext cx="23772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Environment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02125" y="5091058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action</a:t>
            </a:r>
          </a:p>
          <a:p>
            <a:r>
              <a:rPr lang="en-US" sz="2000" b="1" i="1" dirty="0" smtClean="0">
                <a:solidFill>
                  <a:schemeClr val="accent1"/>
                </a:solidFill>
              </a:rPr>
              <a:t>a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71504" y="5583470"/>
            <a:ext cx="507715" cy="406087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Gradient Based Optimization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0" y="1675147"/>
            <a:ext cx="8229600" cy="707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Arial"/>
              </a:rPr>
              <a:t>Updates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3302" y="2595923"/>
            <a:ext cx="8200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i="1" dirty="0" smtClean="0">
                <a:latin typeface="Arial"/>
                <a:cs typeface="Arial"/>
              </a:rPr>
              <a:t>g</a:t>
            </a:r>
            <a:r>
              <a:rPr lang="en-US" sz="2400" dirty="0" smtClean="0">
                <a:latin typeface="Arial"/>
                <a:cs typeface="Arial"/>
              </a:rPr>
              <a:t> is the gradient, stochastic gradient, </a:t>
            </a:r>
            <a:r>
              <a:rPr lang="en-US" sz="2400" smtClean="0">
                <a:latin typeface="Arial"/>
                <a:cs typeface="Arial"/>
              </a:rPr>
              <a:t>gradient estimate</a:t>
            </a:r>
            <a:endParaRPr lang="en-US" sz="2400" i="1" dirty="0" smtClean="0">
              <a:latin typeface="Arial"/>
              <a:cs typeface="Arial"/>
            </a:endParaRPr>
          </a:p>
          <a:p>
            <a:pPr marL="285750" indent="-285750">
              <a:buFontTx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5571" y="4994860"/>
            <a:ext cx="7962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dirty="0" smtClean="0">
                <a:latin typeface="Arial"/>
                <a:cs typeface="Arial"/>
              </a:rPr>
              <a:t>Annealing strategy (stochastic)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463604" y="1684137"/>
            <a:ext cx="2689891" cy="631487"/>
          </a:xfrm>
          <a:prstGeom prst="rect">
            <a:avLst/>
          </a:prstGeom>
          <a:solidFill>
            <a:schemeClr val="accent3">
              <a:lumMod val="60000"/>
              <a:lumOff val="40000"/>
              <a:alpha val="22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251346"/>
              </p:ext>
            </p:extLst>
          </p:nvPr>
        </p:nvGraphicFramePr>
        <p:xfrm>
          <a:off x="2463604" y="1708715"/>
          <a:ext cx="244316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8" name="Equation" r:id="rId4" imgW="850900" imgH="342900" progId="Equation.DSMT4">
                  <p:embed/>
                </p:oleObj>
              </mc:Choice>
              <mc:Fallback>
                <p:oleObj name="Equation" r:id="rId4" imgW="8509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3604" y="1708715"/>
                        <a:ext cx="2443163" cy="938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3302" y="3224179"/>
            <a:ext cx="74392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i="1" dirty="0" smtClean="0">
                <a:latin typeface="Arial"/>
                <a:cs typeface="Arial"/>
              </a:rPr>
              <a:t>⍺ </a:t>
            </a:r>
            <a:r>
              <a:rPr lang="en-US" sz="2400" dirty="0" smtClean="0">
                <a:latin typeface="Arial"/>
                <a:cs typeface="Arial"/>
              </a:rPr>
              <a:t>is the learning rate</a:t>
            </a:r>
          </a:p>
          <a:p>
            <a:pPr marL="285750" indent="-285750">
              <a:buFontTx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25571" y="4388787"/>
            <a:ext cx="796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dirty="0" smtClean="0">
                <a:latin typeface="Arial"/>
                <a:cs typeface="Arial"/>
              </a:rPr>
              <a:t>Line search method (batch)</a:t>
            </a:r>
            <a:endParaRPr lang="en-US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58363" y="3755575"/>
            <a:ext cx="8229600" cy="707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Arial"/>
              </a:rPr>
              <a:t>Choosing the learning rate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5571" y="5551143"/>
            <a:ext cx="7962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dirty="0" smtClean="0">
                <a:latin typeface="Arial"/>
                <a:cs typeface="Arial"/>
              </a:rPr>
              <a:t>Use objective information (e.g. current loss, gradient norm, current learning rate)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1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3688592" y="5707796"/>
            <a:ext cx="1999283" cy="766071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Q-Learning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201" y="5485519"/>
            <a:ext cx="425485" cy="4254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949282" y="2586349"/>
            <a:ext cx="1387794" cy="9823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8475" y="2873002"/>
            <a:ext cx="649409" cy="224992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7522330" y="2541336"/>
            <a:ext cx="262036" cy="153864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49408" y="2539523"/>
            <a:ext cx="262036" cy="1538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797761" y="2541336"/>
            <a:ext cx="262036" cy="1538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7"/>
          <p:cNvSpPr txBox="1">
            <a:spLocks/>
          </p:cNvSpPr>
          <p:nvPr/>
        </p:nvSpPr>
        <p:spPr>
          <a:xfrm>
            <a:off x="2010624" y="1599349"/>
            <a:ext cx="5122752" cy="1081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>
                <a:solidFill>
                  <a:srgbClr val="C0504D"/>
                </a:solidFill>
              </a:rPr>
              <a:t>Compute the </a:t>
            </a:r>
            <a:r>
              <a:rPr lang="en-US" sz="3000" dirty="0" smtClean="0">
                <a:solidFill>
                  <a:srgbClr val="C0504D"/>
                </a:solidFill>
              </a:rPr>
              <a:t>target </a:t>
            </a:r>
            <a:r>
              <a:rPr lang="en-US" sz="3000" dirty="0" smtClean="0">
                <a:solidFill>
                  <a:srgbClr val="C0504D"/>
                </a:solidFill>
              </a:rPr>
              <a:t>q-value</a:t>
            </a:r>
            <a:endParaRPr lang="en-US" sz="3000" baseline="-25000" dirty="0">
              <a:solidFill>
                <a:srgbClr val="C0504D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056952"/>
              </p:ext>
            </p:extLst>
          </p:nvPr>
        </p:nvGraphicFramePr>
        <p:xfrm>
          <a:off x="2405900" y="2833735"/>
          <a:ext cx="44005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0" name="Equation" r:id="rId7" imgW="1358900" imgH="342900" progId="Equation.DSMT4">
                  <p:embed/>
                </p:oleObj>
              </mc:Choice>
              <mc:Fallback>
                <p:oleObj name="Equation" r:id="rId7" imgW="13589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05900" y="2833735"/>
                        <a:ext cx="4400550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2204672" y="2732231"/>
            <a:ext cx="4734656" cy="733266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 Arrow 2"/>
          <p:cNvSpPr/>
          <p:nvPr/>
        </p:nvSpPr>
        <p:spPr>
          <a:xfrm>
            <a:off x="7511444" y="3771432"/>
            <a:ext cx="237755" cy="441339"/>
          </a:xfrm>
          <a:prstGeom prst="up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Content Placeholder 7"/>
          <p:cNvSpPr txBox="1">
            <a:spLocks/>
          </p:cNvSpPr>
          <p:nvPr/>
        </p:nvSpPr>
        <p:spPr>
          <a:xfrm>
            <a:off x="7262912" y="4076879"/>
            <a:ext cx="734818" cy="1081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i="1" dirty="0" smtClean="0">
                <a:solidFill>
                  <a:srgbClr val="C0504D"/>
                </a:solidFill>
              </a:rPr>
              <a:t>s</a:t>
            </a:r>
            <a:r>
              <a:rPr lang="en-US" sz="3000" i="1" baseline="-25000" dirty="0" smtClean="0">
                <a:solidFill>
                  <a:srgbClr val="C0504D"/>
                </a:solidFill>
              </a:rPr>
              <a:t>t+1</a:t>
            </a:r>
            <a:endParaRPr lang="en-US" sz="3000" i="1" baseline="-25000" dirty="0">
              <a:solidFill>
                <a:srgbClr val="C0504D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921066" y="4374942"/>
            <a:ext cx="1332855" cy="646507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253921" y="4698195"/>
            <a:ext cx="13328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86776" y="4698195"/>
            <a:ext cx="0" cy="1392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87875" y="6090831"/>
            <a:ext cx="898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92640" y="4556499"/>
            <a:ext cx="2584" cy="1689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492640" y="4556499"/>
            <a:ext cx="14284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206853" y="5749870"/>
            <a:ext cx="0" cy="71292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17342" y="5966846"/>
            <a:ext cx="5095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87426" y="6258731"/>
            <a:ext cx="7194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39087" y="4415945"/>
            <a:ext cx="15307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Agent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76506" y="5211851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accent1"/>
                </a:solidFill>
              </a:rPr>
              <a:t>state</a:t>
            </a:r>
          </a:p>
          <a:p>
            <a:pPr algn="r"/>
            <a:r>
              <a:rPr lang="en-US" sz="2000" b="1" i="1" dirty="0" err="1" smtClean="0">
                <a:solidFill>
                  <a:schemeClr val="accent1"/>
                </a:solidFill>
              </a:rPr>
              <a:t>s</a:t>
            </a:r>
            <a:r>
              <a:rPr lang="en-US" sz="2000" b="1" i="1" baseline="-25000" dirty="0" err="1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0608" y="4857908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reward</a:t>
            </a:r>
          </a:p>
          <a:p>
            <a:r>
              <a:rPr lang="en-US" sz="2000" b="1" i="1" dirty="0" err="1" smtClean="0">
                <a:solidFill>
                  <a:schemeClr val="accent1"/>
                </a:solidFill>
              </a:rPr>
              <a:t>r</a:t>
            </a:r>
            <a:r>
              <a:rPr lang="en-US" sz="2000" b="1" i="1" baseline="-25000" dirty="0" err="1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22346" y="5554274"/>
            <a:ext cx="96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r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t+1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89708" y="5876436"/>
            <a:ext cx="96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s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t+1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717342" y="4784551"/>
            <a:ext cx="2587" cy="1182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717342" y="4784551"/>
            <a:ext cx="1203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206853" y="5966846"/>
            <a:ext cx="481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226871" y="6258731"/>
            <a:ext cx="481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88592" y="5790080"/>
            <a:ext cx="23772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Environment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02125" y="5091058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action</a:t>
            </a:r>
          </a:p>
          <a:p>
            <a:r>
              <a:rPr lang="en-US" sz="2000" b="1" i="1" dirty="0" smtClean="0">
                <a:solidFill>
                  <a:schemeClr val="accent1"/>
                </a:solidFill>
              </a:rPr>
              <a:t>a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71504" y="5583470"/>
            <a:ext cx="507715" cy="879322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4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Q-Learning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201" y="5485519"/>
            <a:ext cx="425485" cy="425485"/>
          </a:xfrm>
          <a:prstGeom prst="rect">
            <a:avLst/>
          </a:prstGeom>
        </p:spPr>
      </p:pic>
      <p:sp>
        <p:nvSpPr>
          <p:cNvPr id="17" name="Content Placeholder 7"/>
          <p:cNvSpPr txBox="1">
            <a:spLocks/>
          </p:cNvSpPr>
          <p:nvPr/>
        </p:nvSpPr>
        <p:spPr>
          <a:xfrm>
            <a:off x="3541041" y="1591279"/>
            <a:ext cx="5122752" cy="1081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>
                <a:solidFill>
                  <a:srgbClr val="C0504D"/>
                </a:solidFill>
              </a:rPr>
              <a:t>Update DQN</a:t>
            </a:r>
            <a:endParaRPr lang="en-US" sz="3000" baseline="-25000" dirty="0">
              <a:solidFill>
                <a:srgbClr val="C0504D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945011" y="3216143"/>
            <a:ext cx="1327163" cy="939453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499394" y="3173711"/>
            <a:ext cx="262036" cy="1538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773742" y="3173711"/>
            <a:ext cx="262036" cy="1538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35873" y="3173711"/>
            <a:ext cx="262036" cy="1538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645096"/>
              </p:ext>
            </p:extLst>
          </p:nvPr>
        </p:nvGraphicFramePr>
        <p:xfrm>
          <a:off x="2149992" y="2386444"/>
          <a:ext cx="5222875" cy="1079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4" name="Equation" r:id="rId6" imgW="1612900" imgH="368300" progId="Equation.DSMT4">
                  <p:embed/>
                </p:oleObj>
              </mc:Choice>
              <mc:Fallback>
                <p:oleObj name="Equation" r:id="rId6" imgW="1612900" imgH="368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49992" y="2386444"/>
                        <a:ext cx="5222875" cy="1079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2079588" y="2325235"/>
            <a:ext cx="5418536" cy="633991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9964" y="3451258"/>
            <a:ext cx="649409" cy="224992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688592" y="5707796"/>
            <a:ext cx="1999283" cy="766071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921066" y="4374942"/>
            <a:ext cx="1332855" cy="646507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253921" y="4698195"/>
            <a:ext cx="13328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86776" y="4698195"/>
            <a:ext cx="0" cy="1392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87875" y="6090831"/>
            <a:ext cx="898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492640" y="4556499"/>
            <a:ext cx="2584" cy="1689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492640" y="4556499"/>
            <a:ext cx="14284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06853" y="5749870"/>
            <a:ext cx="0" cy="71292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17342" y="5966846"/>
            <a:ext cx="5095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87426" y="6258731"/>
            <a:ext cx="7194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39087" y="4415945"/>
            <a:ext cx="15307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Agent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76506" y="5211851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accent1"/>
                </a:solidFill>
              </a:rPr>
              <a:t>state</a:t>
            </a:r>
          </a:p>
          <a:p>
            <a:pPr algn="r"/>
            <a:r>
              <a:rPr lang="en-US" sz="2000" b="1" i="1" dirty="0" err="1" smtClean="0">
                <a:solidFill>
                  <a:schemeClr val="accent1"/>
                </a:solidFill>
              </a:rPr>
              <a:t>s</a:t>
            </a:r>
            <a:r>
              <a:rPr lang="en-US" sz="2000" b="1" i="1" baseline="-25000" dirty="0" err="1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40608" y="4857908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reward</a:t>
            </a:r>
          </a:p>
          <a:p>
            <a:r>
              <a:rPr lang="en-US" sz="2000" b="1" i="1" dirty="0" err="1" smtClean="0">
                <a:solidFill>
                  <a:schemeClr val="accent1"/>
                </a:solidFill>
              </a:rPr>
              <a:t>r</a:t>
            </a:r>
            <a:r>
              <a:rPr lang="en-US" sz="2000" b="1" i="1" baseline="-25000" dirty="0" err="1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22346" y="5554274"/>
            <a:ext cx="96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r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t+1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89708" y="5876436"/>
            <a:ext cx="96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s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t+1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717342" y="4784551"/>
            <a:ext cx="2587" cy="1182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717342" y="4784551"/>
            <a:ext cx="1203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206853" y="5966846"/>
            <a:ext cx="481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226871" y="6258731"/>
            <a:ext cx="481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88592" y="5790080"/>
            <a:ext cx="23772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Environment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02125" y="5091058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action</a:t>
            </a:r>
          </a:p>
          <a:p>
            <a:r>
              <a:rPr lang="en-US" sz="2000" b="1" i="1" dirty="0" smtClean="0">
                <a:solidFill>
                  <a:schemeClr val="accent1"/>
                </a:solidFill>
              </a:rPr>
              <a:t>a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71504" y="5583470"/>
            <a:ext cx="507715" cy="879322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Q-Learning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201" y="5485519"/>
            <a:ext cx="425485" cy="425485"/>
          </a:xfrm>
          <a:prstGeom prst="rect">
            <a:avLst/>
          </a:prstGeom>
        </p:spPr>
      </p:pic>
      <p:sp>
        <p:nvSpPr>
          <p:cNvPr id="17" name="Content Placeholder 7"/>
          <p:cNvSpPr txBox="1">
            <a:spLocks/>
          </p:cNvSpPr>
          <p:nvPr/>
        </p:nvSpPr>
        <p:spPr>
          <a:xfrm>
            <a:off x="3541041" y="1591279"/>
            <a:ext cx="5122752" cy="1081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>
                <a:solidFill>
                  <a:srgbClr val="C0504D"/>
                </a:solidFill>
              </a:rPr>
              <a:t>Update DQN</a:t>
            </a:r>
            <a:endParaRPr lang="en-US" sz="3000" baseline="-25000" dirty="0">
              <a:solidFill>
                <a:srgbClr val="C0504D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945011" y="3216143"/>
            <a:ext cx="1327163" cy="939453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499394" y="3173711"/>
            <a:ext cx="262036" cy="1538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773742" y="3173711"/>
            <a:ext cx="262036" cy="1538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35873" y="3173711"/>
            <a:ext cx="262036" cy="1538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9964" y="3451258"/>
            <a:ext cx="649409" cy="224992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4737622" y="3799933"/>
            <a:ext cx="137579" cy="15386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23197" y="4120982"/>
            <a:ext cx="137579" cy="15386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21485" y="3799933"/>
            <a:ext cx="137579" cy="1538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36163" y="4120982"/>
            <a:ext cx="137579" cy="15386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52696" y="4120982"/>
            <a:ext cx="137579" cy="153864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13088"/>
              </p:ext>
            </p:extLst>
          </p:nvPr>
        </p:nvGraphicFramePr>
        <p:xfrm>
          <a:off x="2149992" y="2386444"/>
          <a:ext cx="5222875" cy="1079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4" name="Equation" r:id="rId7" imgW="1612900" imgH="368300" progId="Equation.DSMT4">
                  <p:embed/>
                </p:oleObj>
              </mc:Choice>
              <mc:Fallback>
                <p:oleObj name="Equation" r:id="rId7" imgW="1612900" imgH="368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49992" y="2386444"/>
                        <a:ext cx="5222875" cy="1079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/>
          <p:nvPr/>
        </p:nvSpPr>
        <p:spPr>
          <a:xfrm>
            <a:off x="2079588" y="2325235"/>
            <a:ext cx="5418536" cy="633991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688592" y="5707796"/>
            <a:ext cx="1999283" cy="766071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921066" y="4374942"/>
            <a:ext cx="1332855" cy="646507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253921" y="4698195"/>
            <a:ext cx="13328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586776" y="4698195"/>
            <a:ext cx="0" cy="1392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687875" y="6090831"/>
            <a:ext cx="898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92640" y="4556499"/>
            <a:ext cx="2584" cy="1689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492640" y="4556499"/>
            <a:ext cx="14284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06853" y="5749870"/>
            <a:ext cx="0" cy="712922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7342" y="5966846"/>
            <a:ext cx="5095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487426" y="6258731"/>
            <a:ext cx="7194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039087" y="4415945"/>
            <a:ext cx="15307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Agent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76506" y="5211851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accent1"/>
                </a:solidFill>
              </a:rPr>
              <a:t>state</a:t>
            </a:r>
          </a:p>
          <a:p>
            <a:pPr algn="r"/>
            <a:r>
              <a:rPr lang="en-US" sz="2000" b="1" i="1" dirty="0" err="1" smtClean="0">
                <a:solidFill>
                  <a:schemeClr val="accent1"/>
                </a:solidFill>
              </a:rPr>
              <a:t>s</a:t>
            </a:r>
            <a:r>
              <a:rPr lang="en-US" sz="2000" b="1" i="1" baseline="-25000" dirty="0" err="1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40608" y="4857908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reward</a:t>
            </a:r>
          </a:p>
          <a:p>
            <a:r>
              <a:rPr lang="en-US" sz="2000" b="1" i="1" dirty="0" err="1" smtClean="0">
                <a:solidFill>
                  <a:schemeClr val="accent1"/>
                </a:solidFill>
              </a:rPr>
              <a:t>r</a:t>
            </a:r>
            <a:r>
              <a:rPr lang="en-US" sz="2000" b="1" i="1" baseline="-25000" dirty="0" err="1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22346" y="5554274"/>
            <a:ext cx="96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r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t+1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89708" y="5876436"/>
            <a:ext cx="96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s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t+1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2717342" y="4784551"/>
            <a:ext cx="2587" cy="1182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717342" y="4784551"/>
            <a:ext cx="1203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206853" y="5966846"/>
            <a:ext cx="481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226871" y="6258731"/>
            <a:ext cx="481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88592" y="5790080"/>
            <a:ext cx="23772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Environment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02125" y="5091058"/>
            <a:ext cx="964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action</a:t>
            </a:r>
          </a:p>
          <a:p>
            <a:r>
              <a:rPr lang="en-US" sz="2000" b="1" i="1" dirty="0" smtClean="0">
                <a:solidFill>
                  <a:schemeClr val="accent1"/>
                </a:solidFill>
              </a:rPr>
              <a:t>a</a:t>
            </a:r>
            <a:r>
              <a:rPr lang="en-US" sz="2000" b="1" i="1" baseline="-25000" dirty="0" smtClean="0">
                <a:solidFill>
                  <a:schemeClr val="accent1"/>
                </a:solidFill>
              </a:rPr>
              <a:t>t</a:t>
            </a:r>
            <a:endParaRPr lang="en-US" sz="2000" b="1" i="1" baseline="-25000" dirty="0">
              <a:solidFill>
                <a:schemeClr val="accent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71504" y="5583470"/>
            <a:ext cx="507715" cy="879322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Q-Learning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519765" y="1599349"/>
            <a:ext cx="8460606" cy="1081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>
                <a:solidFill>
                  <a:srgbClr val="C0504D"/>
                </a:solidFill>
              </a:rPr>
              <a:t>Stop once an absorbing state has been reached (t=T)</a:t>
            </a:r>
            <a:endParaRPr lang="en-US" sz="3000" baseline="-25000" dirty="0">
              <a:solidFill>
                <a:srgbClr val="C0504D"/>
              </a:solidFill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033087"/>
              </p:ext>
            </p:extLst>
          </p:nvPr>
        </p:nvGraphicFramePr>
        <p:xfrm>
          <a:off x="4953824" y="2450016"/>
          <a:ext cx="11938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3" name="Equation" r:id="rId4" imgW="368300" imgH="342900" progId="Equation.DSMT4">
                  <p:embed/>
                </p:oleObj>
              </mc:Choice>
              <mc:Fallback>
                <p:oleObj name="Equation" r:id="rId4" imgW="3683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53824" y="2450016"/>
                        <a:ext cx="1193800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820241"/>
              </p:ext>
            </p:extLst>
          </p:nvPr>
        </p:nvGraphicFramePr>
        <p:xfrm>
          <a:off x="2307321" y="2450016"/>
          <a:ext cx="24257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4" name="Equation" r:id="rId6" imgW="749300" imgH="368300" progId="Equation.DSMT4">
                  <p:embed/>
                </p:oleObj>
              </mc:Choice>
              <mc:Fallback>
                <p:oleObj name="Equation" r:id="rId6" imgW="749300" imgH="368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7321" y="2450016"/>
                        <a:ext cx="2425700" cy="1135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013538" y="2418393"/>
            <a:ext cx="4734656" cy="733266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519765" y="3693704"/>
            <a:ext cx="7817425" cy="1081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>
                <a:solidFill>
                  <a:srgbClr val="C0504D"/>
                </a:solidFill>
              </a:rPr>
              <a:t>Set </a:t>
            </a:r>
            <a:r>
              <a:rPr lang="en-US" sz="3000" dirty="0" err="1" smtClean="0">
                <a:solidFill>
                  <a:srgbClr val="C0504D"/>
                </a:solidFill>
              </a:rPr>
              <a:t>x</a:t>
            </a:r>
            <a:r>
              <a:rPr lang="en-US" sz="3000" baseline="-25000" dirty="0" err="1" smtClean="0">
                <a:solidFill>
                  <a:srgbClr val="C0504D"/>
                </a:solidFill>
              </a:rPr>
              <a:t>T</a:t>
            </a:r>
            <a:r>
              <a:rPr lang="en-US" sz="3000" dirty="0" smtClean="0">
                <a:solidFill>
                  <a:srgbClr val="C0504D"/>
                </a:solidFill>
              </a:rPr>
              <a:t> to x</a:t>
            </a:r>
            <a:r>
              <a:rPr lang="en-US" sz="3000" baseline="-25000" dirty="0" smtClean="0">
                <a:solidFill>
                  <a:srgbClr val="C0504D"/>
                </a:solidFill>
              </a:rPr>
              <a:t>0</a:t>
            </a:r>
            <a:endParaRPr lang="en-US" sz="3000" baseline="-25000" dirty="0">
              <a:solidFill>
                <a:srgbClr val="C0504D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2435668" y="3921097"/>
            <a:ext cx="1856721" cy="131430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978520" y="4579658"/>
            <a:ext cx="0" cy="2466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706874" y="4578251"/>
            <a:ext cx="323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16142" y="4331566"/>
            <a:ext cx="0" cy="2466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1947" y="3475251"/>
            <a:ext cx="550788" cy="550788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3654943" y="4592155"/>
            <a:ext cx="323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68662" y="3885216"/>
            <a:ext cx="189416" cy="1559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54943" y="3893112"/>
            <a:ext cx="189416" cy="155937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24511" y="4754761"/>
            <a:ext cx="189416" cy="15593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55278" y="4757526"/>
            <a:ext cx="189416" cy="155937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5699" y="5222359"/>
            <a:ext cx="189416" cy="15593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63370" y="4298968"/>
            <a:ext cx="189416" cy="155937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68662" y="5222359"/>
            <a:ext cx="189416" cy="1559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235241" y="3881235"/>
            <a:ext cx="189416" cy="1559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665293" y="5222358"/>
            <a:ext cx="189416" cy="155937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2587" y="4214063"/>
            <a:ext cx="502355" cy="37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4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Q-Learning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519765" y="1599349"/>
            <a:ext cx="8460606" cy="1081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>
                <a:solidFill>
                  <a:srgbClr val="C0504D"/>
                </a:solidFill>
              </a:rPr>
              <a:t>Stop once an absorbing state has been reached (t=T)</a:t>
            </a:r>
            <a:endParaRPr lang="en-US" sz="3000" baseline="-25000" dirty="0">
              <a:solidFill>
                <a:srgbClr val="C0504D"/>
              </a:solidFill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033087"/>
              </p:ext>
            </p:extLst>
          </p:nvPr>
        </p:nvGraphicFramePr>
        <p:xfrm>
          <a:off x="4953824" y="2450016"/>
          <a:ext cx="11938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7" name="Equation" r:id="rId4" imgW="368300" imgH="342900" progId="Equation.DSMT4">
                  <p:embed/>
                </p:oleObj>
              </mc:Choice>
              <mc:Fallback>
                <p:oleObj name="Equation" r:id="rId4" imgW="3683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53824" y="2450016"/>
                        <a:ext cx="1193800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820241"/>
              </p:ext>
            </p:extLst>
          </p:nvPr>
        </p:nvGraphicFramePr>
        <p:xfrm>
          <a:off x="2307321" y="2450016"/>
          <a:ext cx="24257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8" name="Equation" r:id="rId6" imgW="749300" imgH="368300" progId="Equation.DSMT4">
                  <p:embed/>
                </p:oleObj>
              </mc:Choice>
              <mc:Fallback>
                <p:oleObj name="Equation" r:id="rId6" imgW="749300" imgH="368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7321" y="2450016"/>
                        <a:ext cx="2425700" cy="1135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013538" y="2418393"/>
            <a:ext cx="4734656" cy="733266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7"/>
          <p:cNvSpPr txBox="1">
            <a:spLocks/>
          </p:cNvSpPr>
          <p:nvPr/>
        </p:nvSpPr>
        <p:spPr>
          <a:xfrm>
            <a:off x="472153" y="4876172"/>
            <a:ext cx="7817425" cy="1081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>
                <a:solidFill>
                  <a:srgbClr val="C0504D"/>
                </a:solidFill>
              </a:rPr>
              <a:t>- Set </a:t>
            </a:r>
            <a:r>
              <a:rPr lang="el-GR" sz="3000" dirty="0" smtClean="0">
                <a:solidFill>
                  <a:srgbClr val="C0504D"/>
                </a:solidFill>
              </a:rPr>
              <a:t>α</a:t>
            </a:r>
            <a:r>
              <a:rPr lang="en-US" sz="3000" baseline="-25000" dirty="0" smtClean="0">
                <a:solidFill>
                  <a:srgbClr val="C0504D"/>
                </a:solidFill>
              </a:rPr>
              <a:t>T</a:t>
            </a:r>
            <a:r>
              <a:rPr lang="en-US" sz="3000" dirty="0" smtClean="0">
                <a:solidFill>
                  <a:srgbClr val="C0504D"/>
                </a:solidFill>
              </a:rPr>
              <a:t> to </a:t>
            </a:r>
            <a:r>
              <a:rPr lang="el-GR" sz="3000" dirty="0" smtClean="0">
                <a:solidFill>
                  <a:srgbClr val="C0504D"/>
                </a:solidFill>
              </a:rPr>
              <a:t>α</a:t>
            </a:r>
            <a:r>
              <a:rPr lang="en-US" sz="3000" baseline="-25000" dirty="0" smtClean="0">
                <a:solidFill>
                  <a:srgbClr val="C0504D"/>
                </a:solidFill>
              </a:rPr>
              <a:t>0</a:t>
            </a:r>
            <a:endParaRPr lang="en-US" sz="3000" baseline="-25000" dirty="0">
              <a:solidFill>
                <a:srgbClr val="C0504D"/>
              </a:solidFill>
            </a:endParaRPr>
          </a:p>
        </p:txBody>
      </p:sp>
      <p:sp>
        <p:nvSpPr>
          <p:cNvPr id="29" name="Content Placeholder 7"/>
          <p:cNvSpPr txBox="1">
            <a:spLocks/>
          </p:cNvSpPr>
          <p:nvPr/>
        </p:nvSpPr>
        <p:spPr>
          <a:xfrm>
            <a:off x="3193700" y="5662892"/>
            <a:ext cx="3112736" cy="7747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rgbClr val="C0504D"/>
                </a:solidFill>
              </a:rPr>
              <a:t>AND REPEAT!</a:t>
            </a:r>
            <a:endParaRPr lang="en-US" sz="4000" b="1" baseline="-25000" dirty="0">
              <a:solidFill>
                <a:srgbClr val="C0504D"/>
              </a:solidFill>
            </a:endParaRPr>
          </a:p>
        </p:txBody>
      </p:sp>
      <p:sp>
        <p:nvSpPr>
          <p:cNvPr id="18" name="Content Placeholder 7"/>
          <p:cNvSpPr txBox="1">
            <a:spLocks/>
          </p:cNvSpPr>
          <p:nvPr/>
        </p:nvSpPr>
        <p:spPr>
          <a:xfrm>
            <a:off x="472152" y="5906849"/>
            <a:ext cx="7817425" cy="1081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>
                <a:solidFill>
                  <a:srgbClr val="C0504D"/>
                </a:solidFill>
              </a:rPr>
              <a:t>- Set </a:t>
            </a:r>
            <a:r>
              <a:rPr lang="en-US" sz="3000" i="1" dirty="0">
                <a:solidFill>
                  <a:srgbClr val="C0504D"/>
                </a:solidFill>
              </a:rPr>
              <a:t>t</a:t>
            </a:r>
            <a:r>
              <a:rPr lang="en-US" sz="3000" dirty="0" smtClean="0">
                <a:solidFill>
                  <a:srgbClr val="C0504D"/>
                </a:solidFill>
              </a:rPr>
              <a:t> to 0</a:t>
            </a:r>
            <a:endParaRPr lang="en-US" sz="3000" baseline="-25000" dirty="0">
              <a:solidFill>
                <a:srgbClr val="C0504D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2435668" y="3921097"/>
            <a:ext cx="1856721" cy="1314308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3978520" y="4579658"/>
            <a:ext cx="0" cy="2466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706874" y="4578251"/>
            <a:ext cx="323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716142" y="4331566"/>
            <a:ext cx="0" cy="2466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1947" y="3475251"/>
            <a:ext cx="550788" cy="550788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H="1">
            <a:off x="3654943" y="4592155"/>
            <a:ext cx="323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665293" y="5222358"/>
            <a:ext cx="189416" cy="155937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2587" y="4214063"/>
            <a:ext cx="502355" cy="376281"/>
          </a:xfrm>
          <a:prstGeom prst="rect">
            <a:avLst/>
          </a:prstGeom>
        </p:spPr>
      </p:pic>
      <p:sp>
        <p:nvSpPr>
          <p:cNvPr id="38" name="Content Placeholder 7"/>
          <p:cNvSpPr txBox="1">
            <a:spLocks/>
          </p:cNvSpPr>
          <p:nvPr/>
        </p:nvSpPr>
        <p:spPr>
          <a:xfrm>
            <a:off x="519765" y="3693704"/>
            <a:ext cx="7817425" cy="1081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>
                <a:solidFill>
                  <a:srgbClr val="C0504D"/>
                </a:solidFill>
              </a:rPr>
              <a:t>Set </a:t>
            </a:r>
            <a:r>
              <a:rPr lang="en-US" sz="3000" dirty="0" err="1" smtClean="0">
                <a:solidFill>
                  <a:srgbClr val="C0504D"/>
                </a:solidFill>
              </a:rPr>
              <a:t>x</a:t>
            </a:r>
            <a:r>
              <a:rPr lang="en-US" sz="3000" baseline="-25000" dirty="0" err="1" smtClean="0">
                <a:solidFill>
                  <a:srgbClr val="C0504D"/>
                </a:solidFill>
              </a:rPr>
              <a:t>T</a:t>
            </a:r>
            <a:r>
              <a:rPr lang="en-US" sz="3000" dirty="0" smtClean="0">
                <a:solidFill>
                  <a:srgbClr val="C0504D"/>
                </a:solidFill>
              </a:rPr>
              <a:t> to x</a:t>
            </a:r>
            <a:r>
              <a:rPr lang="en-US" sz="3000" baseline="-25000" dirty="0" smtClean="0">
                <a:solidFill>
                  <a:srgbClr val="C0504D"/>
                </a:solidFill>
              </a:rPr>
              <a:t>0</a:t>
            </a:r>
            <a:endParaRPr lang="en-US" sz="3000" baseline="-250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Evaluating the DQNs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519765" y="1599349"/>
            <a:ext cx="3455469" cy="720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>
                <a:solidFill>
                  <a:srgbClr val="C0504D"/>
                </a:solidFill>
              </a:rPr>
              <a:t>Three questions</a:t>
            </a:r>
            <a:endParaRPr lang="en-US" sz="3000" baseline="-25000" dirty="0">
              <a:solidFill>
                <a:srgbClr val="C0504D"/>
              </a:solidFill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836611" y="2197636"/>
            <a:ext cx="7292207" cy="128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1. Does the </a:t>
            </a:r>
            <a:r>
              <a:rPr lang="en-US" sz="2400" dirty="0" smtClean="0"/>
              <a:t>Q-GD </a:t>
            </a:r>
            <a:r>
              <a:rPr lang="en-US" sz="2400" dirty="0" smtClean="0"/>
              <a:t>do better than </a:t>
            </a:r>
            <a:r>
              <a:rPr lang="en-US" sz="2400" dirty="0" smtClean="0"/>
              <a:t>GD with an Armijo </a:t>
            </a:r>
            <a:r>
              <a:rPr lang="en-US" sz="2400" dirty="0" smtClean="0"/>
              <a:t>or </a:t>
            </a:r>
            <a:r>
              <a:rPr lang="en-US" sz="2400" dirty="0" err="1" smtClean="0"/>
              <a:t>nonmonotone</a:t>
            </a:r>
            <a:r>
              <a:rPr lang="en-US" sz="2400" dirty="0" smtClean="0"/>
              <a:t> line </a:t>
            </a:r>
            <a:r>
              <a:rPr lang="en-US" sz="2400" dirty="0" smtClean="0"/>
              <a:t>search on minimizing the objective function?</a:t>
            </a:r>
            <a:endParaRPr lang="en-US" sz="2400" baseline="-25000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836608" y="3495197"/>
            <a:ext cx="6999169" cy="128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2. Did the </a:t>
            </a:r>
            <a:r>
              <a:rPr lang="en-US" sz="2400" dirty="0" smtClean="0"/>
              <a:t>DQN Q-values </a:t>
            </a:r>
            <a:r>
              <a:rPr lang="en-US" sz="2400" dirty="0" smtClean="0"/>
              <a:t>converge to the true discounted return of rewards?</a:t>
            </a:r>
            <a:endParaRPr lang="en-US" sz="2400" baseline="-250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836609" y="4450985"/>
            <a:ext cx="6999169" cy="128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3. Will the Q-GD algorithm still work if the objective function is changed?</a:t>
            </a:r>
            <a:endParaRPr lang="en-US" sz="2400" baseline="-25000" dirty="0"/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1309221" y="5674039"/>
            <a:ext cx="1020765" cy="610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train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=</a:t>
            </a:r>
            <a:endParaRPr lang="en-US" sz="2400" baseline="-25000" dirty="0"/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4266116" y="5686216"/>
            <a:ext cx="1020765" cy="128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test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=</a:t>
            </a:r>
            <a:endParaRPr lang="en-US" sz="2400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295484" y="5483729"/>
            <a:ext cx="1448969" cy="1025675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H="1">
            <a:off x="3226652" y="6078446"/>
            <a:ext cx="2196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46313" y="5885941"/>
            <a:ext cx="0" cy="1925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552" y="5456111"/>
            <a:ext cx="429830" cy="42983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>
            <a:off x="2569489" y="6078446"/>
            <a:ext cx="2196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150" y="5659772"/>
            <a:ext cx="392033" cy="293646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2567745" y="6078446"/>
            <a:ext cx="0" cy="1925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972358" y="5249852"/>
            <a:ext cx="1856721" cy="13143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171" y="5494895"/>
            <a:ext cx="562412" cy="421266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 flipH="1">
            <a:off x="5243564" y="5895951"/>
            <a:ext cx="323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43564" y="5649273"/>
            <a:ext cx="0" cy="2466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941" y="5227183"/>
            <a:ext cx="492790" cy="49279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009" y="5690358"/>
            <a:ext cx="492790" cy="492790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flipH="1">
            <a:off x="6203583" y="5953418"/>
            <a:ext cx="323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522449" y="5955107"/>
            <a:ext cx="0" cy="2466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7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Input Parameters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897137" y="1524872"/>
            <a:ext cx="4328006" cy="720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>
                <a:solidFill>
                  <a:srgbClr val="C0504D"/>
                </a:solidFill>
              </a:rPr>
              <a:t>Q-GD Versions 1 &amp; 2</a:t>
            </a:r>
            <a:endParaRPr lang="en-US" sz="3000" baseline="-25000" dirty="0">
              <a:solidFill>
                <a:srgbClr val="C0504D"/>
              </a:solidFill>
            </a:endParaRPr>
          </a:p>
        </p:txBody>
      </p:sp>
      <p:pic>
        <p:nvPicPr>
          <p:cNvPr id="7" name="Picture 6" descr="Alg1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5" y="2216920"/>
            <a:ext cx="5860225" cy="42660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21388" y="4630057"/>
            <a:ext cx="3018040" cy="841829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6629" y="3875314"/>
            <a:ext cx="2583542" cy="585508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5135308" y="2924438"/>
            <a:ext cx="4328006" cy="1151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 smtClean="0">
                <a:solidFill>
                  <a:srgbClr val="C0504D"/>
                </a:solidFill>
              </a:rPr>
              <a:t>Q-GD v1, GD + Armijo 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504D"/>
                </a:solidFill>
              </a:rPr>
              <a:t> </a:t>
            </a:r>
            <a:r>
              <a:rPr lang="en-US" sz="2400" dirty="0" smtClean="0">
                <a:solidFill>
                  <a:srgbClr val="C0504D"/>
                </a:solidFill>
              </a:rPr>
              <a:t>    </a:t>
            </a:r>
            <a:r>
              <a:rPr lang="en-US" sz="2400" dirty="0" err="1" smtClean="0">
                <a:solidFill>
                  <a:srgbClr val="C0504D"/>
                </a:solidFill>
              </a:rPr>
              <a:t>Nonmontone</a:t>
            </a:r>
            <a:r>
              <a:rPr lang="en-US" sz="2400" dirty="0" smtClean="0">
                <a:solidFill>
                  <a:srgbClr val="C0504D"/>
                </a:solidFill>
              </a:rPr>
              <a:t> LS use </a:t>
            </a:r>
            <a:r>
              <a:rPr lang="el-GR" sz="2400" dirty="0" smtClean="0">
                <a:solidFill>
                  <a:srgbClr val="C0504D"/>
                </a:solidFill>
              </a:rPr>
              <a:t>α</a:t>
            </a:r>
            <a:r>
              <a:rPr lang="en-US" sz="2400" baseline="-25000" dirty="0" smtClean="0">
                <a:solidFill>
                  <a:srgbClr val="C0504D"/>
                </a:solidFill>
              </a:rPr>
              <a:t>c</a:t>
            </a:r>
            <a:r>
              <a:rPr lang="en-US" sz="2400" dirty="0" smtClean="0">
                <a:solidFill>
                  <a:srgbClr val="C0504D"/>
                </a:solidFill>
              </a:rPr>
              <a:t>= 4 </a:t>
            </a:r>
            <a:endParaRPr lang="en-US" sz="2400" baseline="-25000" dirty="0">
              <a:solidFill>
                <a:srgbClr val="C0504D"/>
              </a:solidFill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5135308" y="3928375"/>
            <a:ext cx="4328006" cy="83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 smtClean="0">
                <a:solidFill>
                  <a:srgbClr val="C0504D"/>
                </a:solidFill>
              </a:rPr>
              <a:t>Q-GD v2 uses </a:t>
            </a:r>
            <a:r>
              <a:rPr lang="el-GR" sz="2400" dirty="0" smtClean="0">
                <a:solidFill>
                  <a:srgbClr val="C0504D"/>
                </a:solidFill>
              </a:rPr>
              <a:t>α</a:t>
            </a:r>
            <a:r>
              <a:rPr lang="en-US" sz="2400" baseline="-25000" dirty="0" smtClean="0">
                <a:solidFill>
                  <a:srgbClr val="C0504D"/>
                </a:solidFill>
              </a:rPr>
              <a:t>c</a:t>
            </a:r>
            <a:r>
              <a:rPr lang="en-US" sz="2400" dirty="0" smtClean="0">
                <a:solidFill>
                  <a:srgbClr val="C0504D"/>
                </a:solidFill>
              </a:rPr>
              <a:t>= 2 </a:t>
            </a:r>
            <a:endParaRPr lang="en-US" sz="2400" baseline="-25000" dirty="0">
              <a:solidFill>
                <a:srgbClr val="C0504D"/>
              </a:solidFill>
            </a:endParaRP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5135308" y="2393587"/>
            <a:ext cx="4328006" cy="720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u="sng" dirty="0" smtClean="0">
                <a:solidFill>
                  <a:srgbClr val="C0504D"/>
                </a:solidFill>
              </a:rPr>
              <a:t>Additional Details:</a:t>
            </a:r>
            <a:endParaRPr lang="en-US" sz="3000" u="sng" baseline="-250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97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Comparison against Line Search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99" y="1448863"/>
            <a:ext cx="8566601" cy="3900795"/>
          </a:xfrm>
          <a:prstGeom prst="rect">
            <a:avLst/>
          </a:prstGeom>
        </p:spPr>
      </p:pic>
      <p:sp>
        <p:nvSpPr>
          <p:cNvPr id="7" name="Content Placeholder 7"/>
          <p:cNvSpPr txBox="1">
            <a:spLocks/>
          </p:cNvSpPr>
          <p:nvPr/>
        </p:nvSpPr>
        <p:spPr>
          <a:xfrm>
            <a:off x="685800" y="5421563"/>
            <a:ext cx="8699500" cy="91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- Q-GD v2 increases </a:t>
            </a:r>
            <a:r>
              <a:rPr lang="el-GR" sz="2400" dirty="0" smtClean="0">
                <a:solidFill>
                  <a:schemeClr val="accent2"/>
                </a:solidFill>
              </a:rPr>
              <a:t>α</a:t>
            </a:r>
            <a:r>
              <a:rPr lang="en-US" sz="2400" dirty="0" smtClean="0">
                <a:solidFill>
                  <a:schemeClr val="accent2"/>
                </a:solidFill>
              </a:rPr>
              <a:t> to 8 then decreases it during final time steps</a:t>
            </a:r>
            <a:endParaRPr lang="en-US" sz="2400" baseline="-25000" dirty="0">
              <a:solidFill>
                <a:schemeClr val="accent2"/>
              </a:solidFill>
            </a:endParaRPr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685800" y="5959561"/>
            <a:ext cx="8115300" cy="91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- Q-GD v1 only decreases </a:t>
            </a:r>
            <a:r>
              <a:rPr lang="el-GR" sz="2400" dirty="0" smtClean="0">
                <a:solidFill>
                  <a:schemeClr val="accent2"/>
                </a:solidFill>
              </a:rPr>
              <a:t>α</a:t>
            </a:r>
            <a:r>
              <a:rPr lang="en-US" sz="2400" dirty="0" smtClean="0">
                <a:solidFill>
                  <a:schemeClr val="accent2"/>
                </a:solidFill>
              </a:rPr>
              <a:t> during last quarter of the optimization phase</a:t>
            </a:r>
            <a:endParaRPr lang="en-US" sz="2400" baseline="-25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8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Convergence of Q-values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519764" y="1557033"/>
            <a:ext cx="7190071" cy="720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C0504D"/>
                </a:solidFill>
              </a:rPr>
              <a:t>Record Q-values </a:t>
            </a:r>
            <a:r>
              <a:rPr lang="en-US" sz="2800" dirty="0" smtClean="0">
                <a:solidFill>
                  <a:srgbClr val="C0504D"/>
                </a:solidFill>
              </a:rPr>
              <a:t>associated with optimal action</a:t>
            </a:r>
            <a:endParaRPr lang="en-US" sz="2800" baseline="-25000" dirty="0">
              <a:solidFill>
                <a:srgbClr val="C0504D"/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437277" y="2319400"/>
            <a:ext cx="508000" cy="936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1416" y="2373557"/>
                <a:ext cx="23752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16" y="2373557"/>
                <a:ext cx="2375209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68339" y="2367727"/>
                <a:ext cx="1429352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339" y="2367727"/>
                <a:ext cx="1429352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14196" y="2560096"/>
                <a:ext cx="14293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196" y="2560096"/>
                <a:ext cx="142935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613939"/>
              </p:ext>
            </p:extLst>
          </p:nvPr>
        </p:nvGraphicFramePr>
        <p:xfrm>
          <a:off x="2576625" y="4449355"/>
          <a:ext cx="4121056" cy="1094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8" name="Equation" r:id="rId8" imgW="1320800" imgH="368300" progId="Equation.DSMT4">
                  <p:embed/>
                </p:oleObj>
              </mc:Choice>
              <mc:Fallback>
                <p:oleObj name="Equation" r:id="rId8" imgW="1320800" imgH="368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76625" y="4449355"/>
                        <a:ext cx="4121056" cy="1094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2471291" y="4438599"/>
            <a:ext cx="4756126" cy="582046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32157" y="2734818"/>
                <a:ext cx="1429352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  <a:p>
                <a:endParaRPr lang="en-US" sz="2400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57" y="2734818"/>
                <a:ext cx="1429352" cy="101566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63514" y="2744762"/>
                <a:ext cx="1429352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  <a:p>
                <a:endParaRPr lang="en-US" sz="2400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514" y="2744762"/>
                <a:ext cx="1429352" cy="101566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54661" y="2719746"/>
                <a:ext cx="1429352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  <a:p>
                <a:endParaRPr lang="en-US" sz="2400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661" y="2719746"/>
                <a:ext cx="1429352" cy="101566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13525" y="2744761"/>
                <a:ext cx="1429352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  <a:p>
                <a:endParaRPr lang="en-US" sz="2400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525" y="2744761"/>
                <a:ext cx="1429352" cy="101566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7"/>
          <p:cNvSpPr txBox="1">
            <a:spLocks/>
          </p:cNvSpPr>
          <p:nvPr/>
        </p:nvSpPr>
        <p:spPr>
          <a:xfrm>
            <a:off x="519765" y="3344317"/>
            <a:ext cx="7938435" cy="72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C0504D"/>
                </a:solidFill>
              </a:rPr>
              <a:t>Calculate discounted return of rewards for each time step t</a:t>
            </a:r>
            <a:endParaRPr lang="en-US" sz="2800" baseline="-25000" dirty="0">
              <a:solidFill>
                <a:srgbClr val="C0504D"/>
              </a:solidFill>
            </a:endParaRPr>
          </a:p>
        </p:txBody>
      </p:sp>
      <p:sp>
        <p:nvSpPr>
          <p:cNvPr id="23" name="Content Placeholder 7"/>
          <p:cNvSpPr txBox="1">
            <a:spLocks/>
          </p:cNvSpPr>
          <p:nvPr/>
        </p:nvSpPr>
        <p:spPr>
          <a:xfrm>
            <a:off x="519764" y="5280685"/>
            <a:ext cx="7938435" cy="720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C0504D"/>
                </a:solidFill>
              </a:rPr>
              <a:t>Plot </a:t>
            </a:r>
            <a:r>
              <a:rPr lang="en-US" sz="2800" b="1" dirty="0" err="1" smtClean="0">
                <a:solidFill>
                  <a:srgbClr val="C0504D"/>
                </a:solidFill>
              </a:rPr>
              <a:t>R</a:t>
            </a:r>
            <a:r>
              <a:rPr lang="en-US" sz="2800" b="1" baseline="-25000" dirty="0" err="1" smtClean="0">
                <a:solidFill>
                  <a:srgbClr val="C0504D"/>
                </a:solidFill>
              </a:rPr>
              <a:t>t</a:t>
            </a:r>
            <a:r>
              <a:rPr lang="en-US" sz="2800" b="1" dirty="0" smtClean="0">
                <a:solidFill>
                  <a:srgbClr val="C0504D"/>
                </a:solidFill>
              </a:rPr>
              <a:t> vs t </a:t>
            </a:r>
            <a:r>
              <a:rPr lang="en-US" sz="2800" dirty="0" smtClean="0">
                <a:solidFill>
                  <a:srgbClr val="C0504D"/>
                </a:solidFill>
              </a:rPr>
              <a:t>and</a:t>
            </a:r>
            <a:r>
              <a:rPr lang="en-US" sz="2800" b="1" dirty="0" smtClean="0">
                <a:solidFill>
                  <a:srgbClr val="C0504D"/>
                </a:solidFill>
              </a:rPr>
              <a:t> </a:t>
            </a:r>
            <a:r>
              <a:rPr lang="en-US" sz="2800" b="1" dirty="0" err="1" smtClean="0">
                <a:solidFill>
                  <a:srgbClr val="C0504D"/>
                </a:solidFill>
              </a:rPr>
              <a:t>q</a:t>
            </a:r>
            <a:r>
              <a:rPr lang="en-US" sz="2800" b="1" baseline="-25000" dirty="0" err="1" smtClean="0">
                <a:solidFill>
                  <a:srgbClr val="C0504D"/>
                </a:solidFill>
              </a:rPr>
              <a:t>t</a:t>
            </a:r>
            <a:r>
              <a:rPr lang="en-US" sz="2800" b="1" dirty="0">
                <a:solidFill>
                  <a:srgbClr val="C0504D"/>
                </a:solidFill>
              </a:rPr>
              <a:t> vs t</a:t>
            </a:r>
            <a:r>
              <a:rPr lang="en-US" sz="2800" b="1" baseline="-25000" dirty="0" smtClean="0">
                <a:solidFill>
                  <a:srgbClr val="C0504D"/>
                </a:solidFill>
              </a:rPr>
              <a:t> </a:t>
            </a:r>
            <a:r>
              <a:rPr lang="en-US" sz="2800" b="1" dirty="0" smtClean="0">
                <a:solidFill>
                  <a:srgbClr val="C0504D"/>
                </a:solidFill>
              </a:rPr>
              <a:t> </a:t>
            </a:r>
            <a:endParaRPr lang="en-US" sz="2800" b="1" baseline="-25000" dirty="0">
              <a:solidFill>
                <a:srgbClr val="C0504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182276" y="2324043"/>
                <a:ext cx="4429456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276" y="2324043"/>
                <a:ext cx="4429456" cy="64633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6200000">
            <a:off x="6403219" y="2219578"/>
            <a:ext cx="1387794" cy="98237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72412" y="2492720"/>
            <a:ext cx="649409" cy="224992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6965381" y="2161054"/>
            <a:ext cx="262036" cy="153864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703345" y="2159241"/>
            <a:ext cx="262036" cy="1538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251698" y="2161054"/>
            <a:ext cx="262036" cy="1538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Convergence of Q-values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70624"/>
            <a:ext cx="8169413" cy="4185915"/>
          </a:xfrm>
          <a:prstGeom prst="rect">
            <a:avLst/>
          </a:prstGeom>
        </p:spPr>
      </p:pic>
      <p:sp>
        <p:nvSpPr>
          <p:cNvPr id="7" name="Content Placeholder 7"/>
          <p:cNvSpPr txBox="1">
            <a:spLocks/>
          </p:cNvSpPr>
          <p:nvPr/>
        </p:nvSpPr>
        <p:spPr>
          <a:xfrm>
            <a:off x="965582" y="5775719"/>
            <a:ext cx="7655904" cy="1082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smtClean="0">
                <a:solidFill>
                  <a:srgbClr val="C0504D"/>
                </a:solidFill>
              </a:rPr>
              <a:t>Six state features contain enough information to capture distinct environment states</a:t>
            </a:r>
            <a:endParaRPr lang="en-US" sz="2600" baseline="-250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9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Form a Feature Vector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376958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644783" y="1623192"/>
            <a:ext cx="8229600" cy="1070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C0504D"/>
                </a:solidFill>
              </a:rPr>
              <a:t>Idea: </a:t>
            </a:r>
            <a:r>
              <a:rPr lang="en-US" dirty="0" smtClean="0"/>
              <a:t>Train a DQN to learn to control the learning rate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 rot="16200000">
            <a:off x="4161004" y="688987"/>
            <a:ext cx="525295" cy="6140555"/>
          </a:xfrm>
          <a:prstGeom prst="leftBrac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36779" y="4594215"/>
            <a:ext cx="0" cy="250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356332" y="4950056"/>
            <a:ext cx="2216754" cy="658557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7"/>
          <p:cNvSpPr txBox="1">
            <a:spLocks/>
          </p:cNvSpPr>
          <p:nvPr/>
        </p:nvSpPr>
        <p:spPr>
          <a:xfrm>
            <a:off x="685800" y="5856348"/>
            <a:ext cx="8229600" cy="77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Increase/Decrease or Maintain the learning rate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16723" y="5687410"/>
            <a:ext cx="0" cy="250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Content Placeholder 7"/>
          <p:cNvSpPr txBox="1">
            <a:spLocks/>
          </p:cNvSpPr>
          <p:nvPr/>
        </p:nvSpPr>
        <p:spPr>
          <a:xfrm>
            <a:off x="4140476" y="5017604"/>
            <a:ext cx="1027269" cy="52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mtClean="0"/>
              <a:t>DQN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356332" y="4060367"/>
            <a:ext cx="2216754" cy="462984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7"/>
          <p:cNvSpPr txBox="1">
            <a:spLocks/>
          </p:cNvSpPr>
          <p:nvPr/>
        </p:nvSpPr>
        <p:spPr>
          <a:xfrm>
            <a:off x="3463623" y="4043676"/>
            <a:ext cx="2216754" cy="52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mtClean="0"/>
              <a:t>Feature Vector</a:t>
            </a:r>
            <a:endParaRPr lang="en-US" sz="2400" dirty="0"/>
          </a:p>
        </p:txBody>
      </p:sp>
      <p:sp>
        <p:nvSpPr>
          <p:cNvPr id="21" name="Content Placeholder 7"/>
          <p:cNvSpPr txBox="1">
            <a:spLocks/>
          </p:cNvSpPr>
          <p:nvPr/>
        </p:nvSpPr>
        <p:spPr>
          <a:xfrm>
            <a:off x="1173265" y="2862834"/>
            <a:ext cx="8229600" cy="1070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C0504D"/>
                </a:solidFill>
              </a:rPr>
              <a:t>Snapshot of the </a:t>
            </a:r>
            <a:r>
              <a:rPr lang="en-US" i="1" dirty="0" smtClean="0">
                <a:solidFill>
                  <a:srgbClr val="C0504D"/>
                </a:solidFill>
              </a:rPr>
              <a:t>F</a:t>
            </a:r>
            <a:r>
              <a:rPr lang="en-US" dirty="0" smtClean="0">
                <a:solidFill>
                  <a:srgbClr val="C0504D"/>
                </a:solidFill>
              </a:rPr>
              <a:t>(</a:t>
            </a:r>
            <a:r>
              <a:rPr lang="en-US" i="1" dirty="0" err="1" smtClean="0">
                <a:solidFill>
                  <a:srgbClr val="C0504D"/>
                </a:solidFill>
              </a:rPr>
              <a:t>x</a:t>
            </a:r>
            <a:r>
              <a:rPr lang="en-US" baseline="-25000" dirty="0" err="1" smtClean="0">
                <a:solidFill>
                  <a:srgbClr val="C0504D"/>
                </a:solidFill>
              </a:rPr>
              <a:t>t</a:t>
            </a:r>
            <a:r>
              <a:rPr lang="en-US" dirty="0" smtClean="0">
                <a:solidFill>
                  <a:srgbClr val="C0504D"/>
                </a:solidFill>
              </a:rPr>
              <a:t>) </a:t>
            </a:r>
            <a:r>
              <a:rPr lang="en-US" dirty="0" smtClean="0">
                <a:solidFill>
                  <a:srgbClr val="C0504D"/>
                </a:solidFill>
              </a:rPr>
              <a:t>progress and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Results on Test Function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1612900"/>
            <a:ext cx="8369300" cy="3619500"/>
          </a:xfrm>
          <a:prstGeom prst="rect">
            <a:avLst/>
          </a:prstGeom>
        </p:spPr>
      </p:pic>
      <p:sp>
        <p:nvSpPr>
          <p:cNvPr id="7" name="Content Placeholder 7"/>
          <p:cNvSpPr txBox="1">
            <a:spLocks/>
          </p:cNvSpPr>
          <p:nvPr/>
        </p:nvSpPr>
        <p:spPr>
          <a:xfrm>
            <a:off x="802296" y="5632844"/>
            <a:ext cx="4269767" cy="1082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smtClean="0">
                <a:solidFill>
                  <a:srgbClr val="C0504D"/>
                </a:solidFill>
              </a:rPr>
              <a:t>It didn’t break</a:t>
            </a:r>
            <a:endParaRPr lang="en-US" sz="2600" baseline="-250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Main Takeaway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376958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644783" y="1623192"/>
            <a:ext cx="8229600" cy="1070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C0504D"/>
                </a:solidFill>
              </a:rPr>
              <a:t>Idea: </a:t>
            </a:r>
            <a:r>
              <a:rPr lang="en-US" dirty="0" smtClean="0"/>
              <a:t>Train a DQN to learn to control the learning rate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 rot="16200000">
            <a:off x="4161004" y="688987"/>
            <a:ext cx="525295" cy="6140555"/>
          </a:xfrm>
          <a:prstGeom prst="leftBrac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36779" y="4594215"/>
            <a:ext cx="0" cy="250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356332" y="4950056"/>
            <a:ext cx="2216754" cy="658557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7"/>
          <p:cNvSpPr txBox="1">
            <a:spLocks/>
          </p:cNvSpPr>
          <p:nvPr/>
        </p:nvSpPr>
        <p:spPr>
          <a:xfrm>
            <a:off x="685800" y="5856348"/>
            <a:ext cx="8229600" cy="77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Increase/Decrease or Maintain the learning rate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16723" y="5687410"/>
            <a:ext cx="0" cy="250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Content Placeholder 7"/>
          <p:cNvSpPr txBox="1">
            <a:spLocks/>
          </p:cNvSpPr>
          <p:nvPr/>
        </p:nvSpPr>
        <p:spPr>
          <a:xfrm>
            <a:off x="4140476" y="5017604"/>
            <a:ext cx="1027269" cy="52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mtClean="0"/>
              <a:t>DQN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356332" y="4060367"/>
            <a:ext cx="2216754" cy="462984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7"/>
          <p:cNvSpPr txBox="1">
            <a:spLocks/>
          </p:cNvSpPr>
          <p:nvPr/>
        </p:nvSpPr>
        <p:spPr>
          <a:xfrm>
            <a:off x="3463623" y="4043676"/>
            <a:ext cx="2216754" cy="52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mtClean="0"/>
              <a:t>Feature Vector</a:t>
            </a:r>
            <a:endParaRPr lang="en-US" sz="2400" dirty="0"/>
          </a:p>
        </p:txBody>
      </p:sp>
      <p:sp>
        <p:nvSpPr>
          <p:cNvPr id="21" name="Content Placeholder 7"/>
          <p:cNvSpPr txBox="1">
            <a:spLocks/>
          </p:cNvSpPr>
          <p:nvPr/>
        </p:nvSpPr>
        <p:spPr>
          <a:xfrm>
            <a:off x="1173265" y="2862834"/>
            <a:ext cx="8229600" cy="1070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C0504D"/>
                </a:solidFill>
              </a:rPr>
              <a:t>Snapshot of the </a:t>
            </a:r>
            <a:r>
              <a:rPr lang="en-US" i="1" dirty="0" smtClean="0">
                <a:solidFill>
                  <a:srgbClr val="C0504D"/>
                </a:solidFill>
              </a:rPr>
              <a:t>F</a:t>
            </a:r>
            <a:r>
              <a:rPr lang="en-US" dirty="0" smtClean="0">
                <a:solidFill>
                  <a:srgbClr val="C0504D"/>
                </a:solidFill>
              </a:rPr>
              <a:t>(</a:t>
            </a:r>
            <a:r>
              <a:rPr lang="en-US" i="1" dirty="0" err="1" smtClean="0">
                <a:solidFill>
                  <a:srgbClr val="C0504D"/>
                </a:solidFill>
              </a:rPr>
              <a:t>x</a:t>
            </a:r>
            <a:r>
              <a:rPr lang="en-US" baseline="-25000" dirty="0" err="1" smtClean="0">
                <a:solidFill>
                  <a:srgbClr val="C0504D"/>
                </a:solidFill>
              </a:rPr>
              <a:t>t</a:t>
            </a:r>
            <a:r>
              <a:rPr lang="en-US" dirty="0" smtClean="0">
                <a:solidFill>
                  <a:srgbClr val="C0504D"/>
                </a:solidFill>
              </a:rPr>
              <a:t>) </a:t>
            </a:r>
            <a:r>
              <a:rPr lang="en-US" dirty="0" smtClean="0">
                <a:solidFill>
                  <a:srgbClr val="C0504D"/>
                </a:solidFill>
              </a:rPr>
              <a:t>progress and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Future Work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1915886" y="2604622"/>
            <a:ext cx="8033657" cy="807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C0504D"/>
                </a:solidFill>
              </a:rPr>
              <a:t>Extend to the stochastic regime</a:t>
            </a:r>
            <a:endParaRPr lang="en-US" sz="2800" baseline="-25000" dirty="0">
              <a:solidFill>
                <a:srgbClr val="C0504D"/>
              </a:solidFill>
            </a:endParaRP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1034141" y="4798015"/>
            <a:ext cx="8033657" cy="807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- Add more actions (</a:t>
            </a:r>
            <a:r>
              <a:rPr lang="en-US" sz="2800" dirty="0" err="1" smtClean="0"/>
              <a:t>hyperparameters</a:t>
            </a:r>
            <a:r>
              <a:rPr lang="en-US" sz="2800" dirty="0" smtClean="0"/>
              <a:t>) </a:t>
            </a:r>
            <a:endParaRPr lang="en-US" sz="2800" baseline="-25000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1034142" y="4353748"/>
            <a:ext cx="8033657" cy="807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- Add more states</a:t>
            </a:r>
            <a:endParaRPr lang="en-US" sz="2800" baseline="-25000" dirty="0"/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555171" y="1663276"/>
            <a:ext cx="8033657" cy="131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C0504D"/>
                </a:solidFill>
              </a:rPr>
              <a:t>Current state: </a:t>
            </a:r>
            <a:r>
              <a:rPr lang="en-US" sz="2800" dirty="0" smtClean="0"/>
              <a:t>fun idea, but not yet practical for large scale optimization</a:t>
            </a:r>
            <a:endParaRPr lang="en-US" sz="2800" baseline="-25000" dirty="0"/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555169" y="3407752"/>
            <a:ext cx="8033657" cy="807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C0504D"/>
                </a:solidFill>
              </a:rPr>
              <a:t>Framework for learning about successful optimization strategies </a:t>
            </a:r>
            <a:endParaRPr lang="en-US" sz="2800" baseline="-25000" dirty="0">
              <a:solidFill>
                <a:srgbClr val="C0504D"/>
              </a:solidFill>
            </a:endParaRPr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555168" y="5597471"/>
            <a:ext cx="8033657" cy="807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C0504D"/>
                </a:solidFill>
              </a:rPr>
              <a:t>Who care about q-values converging, just use for exploring  </a:t>
            </a:r>
            <a:r>
              <a:rPr lang="en-US" sz="2800" dirty="0" err="1" smtClean="0">
                <a:solidFill>
                  <a:srgbClr val="C0504D"/>
                </a:solidFill>
              </a:rPr>
              <a:t>hyperparameter</a:t>
            </a:r>
            <a:r>
              <a:rPr lang="en-US" sz="2800" dirty="0" smtClean="0">
                <a:solidFill>
                  <a:srgbClr val="C0504D"/>
                </a:solidFill>
              </a:rPr>
              <a:t> space</a:t>
            </a:r>
            <a:endParaRPr lang="en-US" sz="2800" baseline="-25000" dirty="0">
              <a:solidFill>
                <a:srgbClr val="C0504D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flipV="1">
            <a:off x="685800" y="2618906"/>
            <a:ext cx="1099457" cy="366125"/>
          </a:xfrm>
          <a:prstGeom prst="ben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Questions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201455" y="2648630"/>
            <a:ext cx="3506736" cy="2482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223" y="3083464"/>
            <a:ext cx="1640953" cy="568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72" y="3397317"/>
            <a:ext cx="1730075" cy="1730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798600" y="2668352"/>
            <a:ext cx="3506736" cy="24822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492" y="3134546"/>
            <a:ext cx="1062211" cy="79563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089415" y="3930179"/>
            <a:ext cx="611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14726" y="3909500"/>
            <a:ext cx="0" cy="50675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13736" y="3957139"/>
            <a:ext cx="611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313736" y="3450383"/>
            <a:ext cx="0" cy="50675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1361" y="2596301"/>
            <a:ext cx="1040257" cy="104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1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 Reinforcement Learning Framework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17" name="Content Placeholder 7"/>
          <p:cNvSpPr txBox="1">
            <a:spLocks/>
          </p:cNvSpPr>
          <p:nvPr/>
        </p:nvSpPr>
        <p:spPr>
          <a:xfrm>
            <a:off x="436329" y="5242136"/>
            <a:ext cx="8364771" cy="1437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Reinforcement Learning: An Introduction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Sutton &amp; </a:t>
            </a:r>
            <a:r>
              <a:rPr lang="en-US" dirty="0" err="1" smtClean="0">
                <a:solidFill>
                  <a:schemeClr val="accent2"/>
                </a:solidFill>
              </a:rPr>
              <a:t>Barto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15" y="1998106"/>
            <a:ext cx="6437764" cy="25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1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 Reinforcement Learning Framework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15" y="1998106"/>
            <a:ext cx="6437764" cy="25973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520348" y="1670149"/>
            <a:ext cx="2119898" cy="1442302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44438" y="2644767"/>
            <a:ext cx="1071819" cy="935368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7"/>
          <p:cNvSpPr txBox="1">
            <a:spLocks/>
          </p:cNvSpPr>
          <p:nvPr/>
        </p:nvSpPr>
        <p:spPr>
          <a:xfrm>
            <a:off x="436329" y="5242136"/>
            <a:ext cx="8364771" cy="848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Agent gets a </a:t>
            </a:r>
            <a:r>
              <a:rPr lang="en-US" b="1" dirty="0" smtClean="0">
                <a:solidFill>
                  <a:schemeClr val="accent2"/>
                </a:solidFill>
              </a:rPr>
              <a:t>state</a:t>
            </a:r>
            <a:r>
              <a:rPr lang="en-US" dirty="0" smtClean="0">
                <a:solidFill>
                  <a:schemeClr val="accent2"/>
                </a:solidFill>
              </a:rPr>
              <a:t> representation of the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0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900" y="187632"/>
            <a:ext cx="8458200" cy="118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 Reinforcement Learning Framework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1402470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15" y="1998106"/>
            <a:ext cx="6437764" cy="25973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354303" y="2634711"/>
            <a:ext cx="1844299" cy="1193370"/>
          </a:xfrm>
          <a:prstGeom prst="rect">
            <a:avLst/>
          </a:prstGeom>
          <a:solidFill>
            <a:schemeClr val="accent3">
              <a:lumMod val="60000"/>
              <a:lumOff val="40000"/>
              <a:alpha val="1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7"/>
          <p:cNvSpPr txBox="1">
            <a:spLocks/>
          </p:cNvSpPr>
          <p:nvPr/>
        </p:nvSpPr>
        <p:spPr>
          <a:xfrm>
            <a:off x="436329" y="5242136"/>
            <a:ext cx="8364771" cy="848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Based on the state the agent will choose some to take some </a:t>
            </a:r>
            <a:r>
              <a:rPr lang="en-US" b="1" dirty="0" smtClean="0">
                <a:solidFill>
                  <a:schemeClr val="accent2"/>
                </a:solidFill>
              </a:rPr>
              <a:t>action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93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33106</TotalTime>
  <Words>1575</Words>
  <Application>Microsoft Macintosh PowerPoint</Application>
  <PresentationFormat>On-screen Show (4:3)</PresentationFormat>
  <Paragraphs>374</Paragraphs>
  <Slides>63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Calibri</vt:lpstr>
      <vt:lpstr>Cambria Math</vt:lpstr>
      <vt:lpstr>ＭＳ Ｐゴシック</vt:lpstr>
      <vt:lpstr>Arial</vt:lpstr>
      <vt:lpstr>Office Theme</vt:lpstr>
      <vt:lpstr>Equation</vt:lpstr>
      <vt:lpstr>Using Q-Learning to Control Optimization Hyperparameters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Northwestern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Deep Q-Learning to Control Optimization Hyperparameters</dc:title>
  <dc:creator>Samantha Hansen</dc:creator>
  <cp:lastModifiedBy>Samantha Hansen</cp:lastModifiedBy>
  <cp:revision>483</cp:revision>
  <dcterms:created xsi:type="dcterms:W3CDTF">2016-03-21T12:53:25Z</dcterms:created>
  <dcterms:modified xsi:type="dcterms:W3CDTF">2016-12-11T08:56:22Z</dcterms:modified>
</cp:coreProperties>
</file>