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9436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 userDrawn="1">
          <p15:clr>
            <a:srgbClr val="A4A3A4"/>
          </p15:clr>
        </p15:guide>
        <p15:guide id="2" pos="1872" userDrawn="1">
          <p15:clr>
            <a:srgbClr val="A4A3A4"/>
          </p15:clr>
        </p15:guide>
        <p15:guide id="3" orient="horz" pos="269" userDrawn="1">
          <p15:clr>
            <a:srgbClr val="A4A3A4"/>
          </p15:clr>
        </p15:guide>
        <p15:guide id="4" orient="horz" pos="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7" autoAdjust="0"/>
    <p:restoredTop sz="94660"/>
  </p:normalViewPr>
  <p:slideViewPr>
    <p:cSldViewPr snapToGrid="0" showGuides="1">
      <p:cViewPr varScale="1">
        <p:scale>
          <a:sx n="129" d="100"/>
          <a:sy n="129" d="100"/>
        </p:scale>
        <p:origin x="2259" y="95"/>
      </p:cViewPr>
      <p:guideLst>
        <p:guide orient="horz" pos="2016"/>
        <p:guide pos="1872"/>
        <p:guide orient="horz" pos="269"/>
        <p:guide orient="horz" pos="3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cts_PNNL\00GCAM_Macro_KLEM_Paper_EnergyTrade\iscience\KLEM_EnergyTradeDistruption\data\inst\NoRusX_Consolidated_KLEM_V2_2024-09-25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cts_PNNL\00GCAM_Macro_KLEM_Paper_EnergyTrade\iscience\KLEM_EnergyTradeDistruption\data\inst\NoRusX_Consolidated_KLEM_V2_2024-09-25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 sz="1000"/>
            </a:pPr>
            <a:r>
              <a:rPr lang="en-US" sz="1000" dirty="0"/>
              <a:t>(B) Change in Global GDP and Change in Global Fossil Fuel CO</a:t>
            </a:r>
            <a:r>
              <a:rPr lang="en-US" sz="1000" baseline="-25000" dirty="0"/>
              <a:t>2</a:t>
            </a:r>
            <a:r>
              <a:rPr lang="en-US" sz="1000" dirty="0"/>
              <a:t> Emissions, </a:t>
            </a:r>
            <a:r>
              <a:rPr lang="en-US" sz="1000" dirty="0" err="1"/>
              <a:t>NoRusX</a:t>
            </a:r>
            <a:r>
              <a:rPr lang="en-US" sz="1000" dirty="0"/>
              <a:t> less RCP2.6</a:t>
            </a:r>
          </a:p>
        </c:rich>
      </c:tx>
      <c:layout>
        <c:manualLayout>
          <c:xMode val="edge"/>
          <c:yMode val="edge"/>
          <c:x val="0.12767094017094016"/>
          <c:y val="4.3650793650793648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0918248199744263"/>
          <c:y val="0.17970034995625547"/>
          <c:w val="0.7957604818628442"/>
          <c:h val="0.703274590676165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'Del CO2 versus Del GDP'!$A$250</c:f>
              <c:strCache>
                <c:ptCount val="1"/>
                <c:pt idx="0">
                  <c:v>Change in Global GDP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'Del CO2 versus Del GDP'!$B$249:$Q$249</c:f>
              <c:numCache>
                <c:formatCode>General</c:formatCode>
                <c:ptCount val="16"/>
                <c:pt idx="0">
                  <c:v>2025</c:v>
                </c:pt>
                <c:pt idx="1">
                  <c:v>2030</c:v>
                </c:pt>
                <c:pt idx="2">
                  <c:v>2035</c:v>
                </c:pt>
                <c:pt idx="3">
                  <c:v>2040</c:v>
                </c:pt>
                <c:pt idx="4">
                  <c:v>2045</c:v>
                </c:pt>
                <c:pt idx="5">
                  <c:v>2050</c:v>
                </c:pt>
                <c:pt idx="6">
                  <c:v>2055</c:v>
                </c:pt>
                <c:pt idx="7">
                  <c:v>2060</c:v>
                </c:pt>
                <c:pt idx="8">
                  <c:v>2065</c:v>
                </c:pt>
                <c:pt idx="9">
                  <c:v>2070</c:v>
                </c:pt>
                <c:pt idx="10">
                  <c:v>2075</c:v>
                </c:pt>
                <c:pt idx="11">
                  <c:v>2080</c:v>
                </c:pt>
                <c:pt idx="12">
                  <c:v>2085</c:v>
                </c:pt>
                <c:pt idx="13">
                  <c:v>2090</c:v>
                </c:pt>
                <c:pt idx="14">
                  <c:v>2095</c:v>
                </c:pt>
                <c:pt idx="15">
                  <c:v>2100</c:v>
                </c:pt>
              </c:numCache>
            </c:numRef>
          </c:cat>
          <c:val>
            <c:numRef>
              <c:f>'Del CO2 versus Del GDP'!$B$250:$Q$250</c:f>
              <c:numCache>
                <c:formatCode>"$"#,##0</c:formatCode>
                <c:ptCount val="16"/>
                <c:pt idx="0">
                  <c:v>14.283241864934183</c:v>
                </c:pt>
                <c:pt idx="1">
                  <c:v>-51.921010977155731</c:v>
                </c:pt>
                <c:pt idx="2">
                  <c:v>-41.035501337154585</c:v>
                </c:pt>
                <c:pt idx="3">
                  <c:v>-3.2377404873124078</c:v>
                </c:pt>
                <c:pt idx="4">
                  <c:v>51.31041686872598</c:v>
                </c:pt>
                <c:pt idx="5">
                  <c:v>110.92530743781887</c:v>
                </c:pt>
                <c:pt idx="6">
                  <c:v>159.38294855408279</c:v>
                </c:pt>
                <c:pt idx="7">
                  <c:v>177.3381238681369</c:v>
                </c:pt>
                <c:pt idx="8">
                  <c:v>167.99788827248676</c:v>
                </c:pt>
                <c:pt idx="9">
                  <c:v>199.40057425174916</c:v>
                </c:pt>
                <c:pt idx="10">
                  <c:v>238.83238404855797</c:v>
                </c:pt>
                <c:pt idx="11">
                  <c:v>256.51024035073033</c:v>
                </c:pt>
                <c:pt idx="12">
                  <c:v>245.32558718488878</c:v>
                </c:pt>
                <c:pt idx="13">
                  <c:v>228.54860743613074</c:v>
                </c:pt>
                <c:pt idx="14">
                  <c:v>209.02633356379209</c:v>
                </c:pt>
                <c:pt idx="15">
                  <c:v>179.07095745721898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5A-4A37-9BD9-6AC536B77D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axId val="608437008"/>
        <c:axId val="674838480"/>
      </c:barChart>
      <c:lineChart>
        <c:grouping val="standard"/>
        <c:varyColors val="0"/>
        <c:ser>
          <c:idx val="1"/>
          <c:order val="1"/>
          <c:tx>
            <c:strRef>
              <c:f>'Del CO2 versus Del GDP'!$A$251</c:f>
              <c:strCache>
                <c:ptCount val="1"/>
                <c:pt idx="0">
                  <c:v>Change in Global CO2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'Del CO2 versus Del GDP'!$B$224:$Q$224</c:f>
              <c:numCache>
                <c:formatCode>General</c:formatCode>
                <c:ptCount val="16"/>
                <c:pt idx="0">
                  <c:v>2025</c:v>
                </c:pt>
                <c:pt idx="1">
                  <c:v>2030</c:v>
                </c:pt>
                <c:pt idx="2">
                  <c:v>2035</c:v>
                </c:pt>
                <c:pt idx="3">
                  <c:v>2040</c:v>
                </c:pt>
                <c:pt idx="4">
                  <c:v>2045</c:v>
                </c:pt>
                <c:pt idx="5">
                  <c:v>2050</c:v>
                </c:pt>
                <c:pt idx="6">
                  <c:v>2055</c:v>
                </c:pt>
                <c:pt idx="7">
                  <c:v>2060</c:v>
                </c:pt>
                <c:pt idx="8">
                  <c:v>2065</c:v>
                </c:pt>
                <c:pt idx="9">
                  <c:v>2070</c:v>
                </c:pt>
                <c:pt idx="10">
                  <c:v>2075</c:v>
                </c:pt>
                <c:pt idx="11">
                  <c:v>2080</c:v>
                </c:pt>
                <c:pt idx="12">
                  <c:v>2085</c:v>
                </c:pt>
                <c:pt idx="13">
                  <c:v>2090</c:v>
                </c:pt>
                <c:pt idx="14">
                  <c:v>2095</c:v>
                </c:pt>
                <c:pt idx="15">
                  <c:v>2100</c:v>
                </c:pt>
              </c:numCache>
            </c:numRef>
          </c:cat>
          <c:val>
            <c:numRef>
              <c:f>'Del CO2 versus Del GDP'!$B$251:$Q$251</c:f>
              <c:numCache>
                <c:formatCode>#,##0</c:formatCode>
                <c:ptCount val="16"/>
                <c:pt idx="0">
                  <c:v>175.65428233614401</c:v>
                </c:pt>
                <c:pt idx="1">
                  <c:v>349.53911646383222</c:v>
                </c:pt>
                <c:pt idx="2">
                  <c:v>271.48813838394165</c:v>
                </c:pt>
                <c:pt idx="3">
                  <c:v>182.98382470503998</c:v>
                </c:pt>
                <c:pt idx="4">
                  <c:v>103.98872184952398</c:v>
                </c:pt>
                <c:pt idx="5">
                  <c:v>51.363663621750106</c:v>
                </c:pt>
                <c:pt idx="6">
                  <c:v>16.110200088098175</c:v>
                </c:pt>
                <c:pt idx="7">
                  <c:v>-35.738551905149279</c:v>
                </c:pt>
                <c:pt idx="8">
                  <c:v>-113.8714356029473</c:v>
                </c:pt>
                <c:pt idx="9">
                  <c:v>-40.123334989133525</c:v>
                </c:pt>
                <c:pt idx="10">
                  <c:v>177.2212774274455</c:v>
                </c:pt>
                <c:pt idx="11">
                  <c:v>202.03826845319014</c:v>
                </c:pt>
                <c:pt idx="12">
                  <c:v>206.45203945082147</c:v>
                </c:pt>
                <c:pt idx="13">
                  <c:v>172.44962896307774</c:v>
                </c:pt>
                <c:pt idx="14">
                  <c:v>131.75149641388037</c:v>
                </c:pt>
                <c:pt idx="15">
                  <c:v>98.048005046002359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B5A-4A37-9BD9-6AC536B77D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8473664"/>
        <c:axId val="674839440"/>
      </c:lineChart>
      <c:catAx>
        <c:axId val="608437008"/>
        <c:scaling>
          <c:orientation val="minMax"/>
        </c:scaling>
        <c:delete val="0"/>
        <c:axPos val="b"/>
        <c:majorGridlines>
          <c:spPr>
            <a:ln w="6350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900"/>
            </a:pPr>
            <a:endParaRPr lang="en-US"/>
          </a:p>
        </c:txPr>
        <c:crossAx val="674838480"/>
        <c:crosses val="autoZero"/>
        <c:auto val="1"/>
        <c:lblAlgn val="ctr"/>
        <c:lblOffset val="100"/>
        <c:noMultiLvlLbl val="0"/>
      </c:catAx>
      <c:valAx>
        <c:axId val="674838480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US" b="0"/>
                  <a:t>Billion 2015 USD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&quot;$&quot;#,##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608437008"/>
        <c:crosses val="autoZero"/>
        <c:crossBetween val="between"/>
      </c:valAx>
      <c:valAx>
        <c:axId val="674839440"/>
        <c:scaling>
          <c:orientation val="minMax"/>
          <c:max val="600"/>
          <c:min val="-200"/>
        </c:scaling>
        <c:delete val="0"/>
        <c:axPos val="r"/>
        <c:title>
          <c:tx>
            <c:rich>
              <a:bodyPr rot="5400000"/>
              <a:lstStyle/>
              <a:p>
                <a:pPr>
                  <a:defRPr b="0"/>
                </a:pPr>
                <a:r>
                  <a:rPr lang="en-US" b="0" dirty="0"/>
                  <a:t>MtCO</a:t>
                </a:r>
                <a:r>
                  <a:rPr lang="en-US" b="0" baseline="-25000" dirty="0"/>
                  <a:t>2</a:t>
                </a:r>
              </a:p>
            </c:rich>
          </c:tx>
          <c:layout>
            <c:manualLayout>
              <c:xMode val="edge"/>
              <c:yMode val="edge"/>
              <c:x val="0.96716118197385403"/>
              <c:y val="0.452547431635588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#,##0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608473664"/>
        <c:crosses val="max"/>
        <c:crossBetween val="between"/>
      </c:valAx>
      <c:catAx>
        <c:axId val="6084736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74839440"/>
        <c:crosses val="autoZero"/>
        <c:auto val="1"/>
        <c:lblAlgn val="ctr"/>
        <c:lblOffset val="100"/>
        <c:noMultiLvlLbl val="0"/>
      </c:catAx>
      <c:spPr>
        <a:ln w="12700">
          <a:solidFill>
            <a:schemeClr val="tx1"/>
          </a:solidFill>
        </a:ln>
      </c:spPr>
    </c:plotArea>
    <c:legend>
      <c:legendPos val="t"/>
      <c:layout>
        <c:manualLayout>
          <c:xMode val="edge"/>
          <c:yMode val="edge"/>
          <c:x val="0.25814960629921258"/>
          <c:y val="0.81408730158730158"/>
          <c:w val="0.64182044552123296"/>
          <c:h val="6.7711223597050368E-2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 sz="1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000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000" b="1" dirty="0"/>
              <a:t>(A) Change in Global GDP and Change in Global Fossil Fuel CO</a:t>
            </a:r>
            <a:r>
              <a:rPr lang="en-US" sz="1000" b="1" baseline="-25000" dirty="0"/>
              <a:t>2</a:t>
            </a:r>
            <a:r>
              <a:rPr lang="en-US" sz="1000" b="1" dirty="0"/>
              <a:t> Emissions, </a:t>
            </a:r>
            <a:r>
              <a:rPr lang="en-US" sz="1000" b="1" dirty="0" err="1"/>
              <a:t>NoRusX</a:t>
            </a:r>
            <a:r>
              <a:rPr lang="en-US" sz="1000" b="1" dirty="0"/>
              <a:t> less SSP2-ref</a:t>
            </a:r>
          </a:p>
        </c:rich>
      </c:tx>
      <c:layout>
        <c:manualLayout>
          <c:xMode val="edge"/>
          <c:yMode val="edge"/>
          <c:x val="0.12980769230769232"/>
          <c:y val="2.77777864572511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000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131923413419477"/>
          <c:y val="0.17994912509346486"/>
          <c:w val="0.79148697758933984"/>
          <c:h val="0.732828625430766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'Del CO2 versus Del GDP'!$A$225</c:f>
              <c:strCache>
                <c:ptCount val="1"/>
                <c:pt idx="0">
                  <c:v>Change in Global GDP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'Del CO2 versus Del GDP'!$B$224:$Q$224</c:f>
              <c:numCache>
                <c:formatCode>General</c:formatCode>
                <c:ptCount val="16"/>
                <c:pt idx="0">
                  <c:v>2025</c:v>
                </c:pt>
                <c:pt idx="1">
                  <c:v>2030</c:v>
                </c:pt>
                <c:pt idx="2">
                  <c:v>2035</c:v>
                </c:pt>
                <c:pt idx="3">
                  <c:v>2040</c:v>
                </c:pt>
                <c:pt idx="4">
                  <c:v>2045</c:v>
                </c:pt>
                <c:pt idx="5">
                  <c:v>2050</c:v>
                </c:pt>
                <c:pt idx="6">
                  <c:v>2055</c:v>
                </c:pt>
                <c:pt idx="7">
                  <c:v>2060</c:v>
                </c:pt>
                <c:pt idx="8">
                  <c:v>2065</c:v>
                </c:pt>
                <c:pt idx="9">
                  <c:v>2070</c:v>
                </c:pt>
                <c:pt idx="10">
                  <c:v>2075</c:v>
                </c:pt>
                <c:pt idx="11">
                  <c:v>2080</c:v>
                </c:pt>
                <c:pt idx="12">
                  <c:v>2085</c:v>
                </c:pt>
                <c:pt idx="13">
                  <c:v>2090</c:v>
                </c:pt>
                <c:pt idx="14">
                  <c:v>2095</c:v>
                </c:pt>
                <c:pt idx="15">
                  <c:v>2100</c:v>
                </c:pt>
              </c:numCache>
            </c:numRef>
          </c:cat>
          <c:val>
            <c:numRef>
              <c:f>'Del CO2 versus Del GDP'!$B$225:$Q$225</c:f>
              <c:numCache>
                <c:formatCode>"$"#,##0</c:formatCode>
                <c:ptCount val="16"/>
                <c:pt idx="0">
                  <c:v>-0.12126553241546389</c:v>
                </c:pt>
                <c:pt idx="1">
                  <c:v>-80.826184908527807</c:v>
                </c:pt>
                <c:pt idx="2">
                  <c:v>-152.3219798667896</c:v>
                </c:pt>
                <c:pt idx="3">
                  <c:v>-76.464563999665756</c:v>
                </c:pt>
                <c:pt idx="4">
                  <c:v>-16.591553427196828</c:v>
                </c:pt>
                <c:pt idx="5">
                  <c:v>11.852516111621753</c:v>
                </c:pt>
                <c:pt idx="6">
                  <c:v>2.1939379816270161</c:v>
                </c:pt>
                <c:pt idx="7">
                  <c:v>-3.1095830031175637</c:v>
                </c:pt>
                <c:pt idx="8">
                  <c:v>-21.063117376265382</c:v>
                </c:pt>
                <c:pt idx="9">
                  <c:v>-33.035422173509005</c:v>
                </c:pt>
                <c:pt idx="10">
                  <c:v>-66.182428328141043</c:v>
                </c:pt>
                <c:pt idx="11">
                  <c:v>-107.60469943511617</c:v>
                </c:pt>
                <c:pt idx="12">
                  <c:v>-156.1043486384043</c:v>
                </c:pt>
                <c:pt idx="13">
                  <c:v>-245.37317447094847</c:v>
                </c:pt>
                <c:pt idx="14">
                  <c:v>-317.04619104629671</c:v>
                </c:pt>
                <c:pt idx="15">
                  <c:v>-357.62830041311042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9A-415E-81D8-D283B67C12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axId val="608437008"/>
        <c:axId val="674838480"/>
      </c:barChart>
      <c:lineChart>
        <c:grouping val="standard"/>
        <c:varyColors val="0"/>
        <c:ser>
          <c:idx val="1"/>
          <c:order val="1"/>
          <c:tx>
            <c:strRef>
              <c:f>'Del CO2 versus Del GDP'!$A$226</c:f>
              <c:strCache>
                <c:ptCount val="1"/>
                <c:pt idx="0">
                  <c:v>Change in Global CO2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'Del CO2 versus Del GDP'!$B$224:$Q$224</c:f>
              <c:numCache>
                <c:formatCode>General</c:formatCode>
                <c:ptCount val="16"/>
                <c:pt idx="0">
                  <c:v>2025</c:v>
                </c:pt>
                <c:pt idx="1">
                  <c:v>2030</c:v>
                </c:pt>
                <c:pt idx="2">
                  <c:v>2035</c:v>
                </c:pt>
                <c:pt idx="3">
                  <c:v>2040</c:v>
                </c:pt>
                <c:pt idx="4">
                  <c:v>2045</c:v>
                </c:pt>
                <c:pt idx="5">
                  <c:v>2050</c:v>
                </c:pt>
                <c:pt idx="6">
                  <c:v>2055</c:v>
                </c:pt>
                <c:pt idx="7">
                  <c:v>2060</c:v>
                </c:pt>
                <c:pt idx="8">
                  <c:v>2065</c:v>
                </c:pt>
                <c:pt idx="9">
                  <c:v>2070</c:v>
                </c:pt>
                <c:pt idx="10">
                  <c:v>2075</c:v>
                </c:pt>
                <c:pt idx="11">
                  <c:v>2080</c:v>
                </c:pt>
                <c:pt idx="12">
                  <c:v>2085</c:v>
                </c:pt>
                <c:pt idx="13">
                  <c:v>2090</c:v>
                </c:pt>
                <c:pt idx="14">
                  <c:v>2095</c:v>
                </c:pt>
                <c:pt idx="15">
                  <c:v>2100</c:v>
                </c:pt>
              </c:numCache>
            </c:numRef>
          </c:cat>
          <c:val>
            <c:numRef>
              <c:f>'Del CO2 versus Del GDP'!$B$226:$Q$226</c:f>
              <c:numCache>
                <c:formatCode>#,##0</c:formatCode>
                <c:ptCount val="16"/>
                <c:pt idx="0">
                  <c:v>6.7767862395839984E-3</c:v>
                </c:pt>
                <c:pt idx="1">
                  <c:v>-53.862608493472493</c:v>
                </c:pt>
                <c:pt idx="2">
                  <c:v>-91.824847174698377</c:v>
                </c:pt>
                <c:pt idx="3">
                  <c:v>-63.56077431523039</c:v>
                </c:pt>
                <c:pt idx="4">
                  <c:v>-11.422712179586654</c:v>
                </c:pt>
                <c:pt idx="5">
                  <c:v>-3.522747843138518</c:v>
                </c:pt>
                <c:pt idx="6">
                  <c:v>-62.948102341519672</c:v>
                </c:pt>
                <c:pt idx="7">
                  <c:v>-90.752379400695162</c:v>
                </c:pt>
                <c:pt idx="8">
                  <c:v>-124.13947625201857</c:v>
                </c:pt>
                <c:pt idx="9">
                  <c:v>-196.24033261802052</c:v>
                </c:pt>
                <c:pt idx="10">
                  <c:v>-282.9294965600468</c:v>
                </c:pt>
                <c:pt idx="11">
                  <c:v>-368.38325036294464</c:v>
                </c:pt>
                <c:pt idx="12">
                  <c:v>-473.78830268233304</c:v>
                </c:pt>
                <c:pt idx="13">
                  <c:v>-576.67155056976696</c:v>
                </c:pt>
                <c:pt idx="14">
                  <c:v>-641.64614967900502</c:v>
                </c:pt>
                <c:pt idx="15">
                  <c:v>-652.55408666787139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69A-415E-81D8-D283B67C12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8473664"/>
        <c:axId val="674839440"/>
      </c:lineChart>
      <c:catAx>
        <c:axId val="608437008"/>
        <c:scaling>
          <c:orientation val="minMax"/>
        </c:scaling>
        <c:delete val="0"/>
        <c:axPos val="b"/>
        <c:majorGridlines>
          <c:spPr>
            <a:ln w="6350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74838480"/>
        <c:crosses val="autoZero"/>
        <c:auto val="1"/>
        <c:lblAlgn val="ctr"/>
        <c:lblOffset val="100"/>
        <c:noMultiLvlLbl val="0"/>
      </c:catAx>
      <c:valAx>
        <c:axId val="674838480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Billion 2015 USD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&quot;$&quot;#,##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08437008"/>
        <c:crosses val="autoZero"/>
        <c:crossBetween val="between"/>
      </c:valAx>
      <c:valAx>
        <c:axId val="674839440"/>
        <c:scaling>
          <c:orientation val="minMax"/>
        </c:scaling>
        <c:delete val="0"/>
        <c:axPos val="r"/>
        <c:title>
          <c:tx>
            <c:rich>
              <a:bodyPr rot="540000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dirty="0"/>
                  <a:t>MtCO</a:t>
                </a:r>
                <a:r>
                  <a:rPr lang="en-US" baseline="-25000" dirty="0"/>
                  <a:t>2</a:t>
                </a:r>
              </a:p>
            </c:rich>
          </c:tx>
          <c:layout>
            <c:manualLayout>
              <c:xMode val="edge"/>
              <c:yMode val="edge"/>
              <c:x val="0.96716118197385403"/>
              <c:y val="0.452547431635588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540000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08473664"/>
        <c:crosses val="max"/>
        <c:crossBetween val="between"/>
      </c:valAx>
      <c:catAx>
        <c:axId val="6084736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74839440"/>
        <c:crosses val="autoZero"/>
        <c:auto val="1"/>
        <c:lblAlgn val="ctr"/>
        <c:lblOffset val="100"/>
        <c:noMultiLvlLbl val="0"/>
      </c:catAx>
      <c:spPr>
        <a:noFill/>
        <a:ln w="12700"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13876135675348275"/>
          <c:y val="0.80763304825429583"/>
          <c:w val="0.54753213769127485"/>
          <c:h val="0.1044763578830218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1047539"/>
            <a:ext cx="5052060" cy="2228427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361902"/>
            <a:ext cx="4457700" cy="1545378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BCAD-F5FE-4B32-9030-07FB8864811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6F9C-86FB-4BC3-8C1E-D4C2A7E44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4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BCAD-F5FE-4B32-9030-07FB8864811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6F9C-86FB-4BC3-8C1E-D4C2A7E44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74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340783"/>
            <a:ext cx="1281589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340783"/>
            <a:ext cx="3770471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BCAD-F5FE-4B32-9030-07FB8864811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6F9C-86FB-4BC3-8C1E-D4C2A7E44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23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BCAD-F5FE-4B32-9030-07FB8864811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6F9C-86FB-4BC3-8C1E-D4C2A7E44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1595757"/>
            <a:ext cx="5126355" cy="2662555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4283500"/>
            <a:ext cx="5126355" cy="1400175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BCAD-F5FE-4B32-9030-07FB8864811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6F9C-86FB-4BC3-8C1E-D4C2A7E44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6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703917"/>
            <a:ext cx="252603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703917"/>
            <a:ext cx="252603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BCAD-F5FE-4B32-9030-07FB8864811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6F9C-86FB-4BC3-8C1E-D4C2A7E44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4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40785"/>
            <a:ext cx="5126355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1569085"/>
            <a:ext cx="2514421" cy="768985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2338070"/>
            <a:ext cx="2514421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569085"/>
            <a:ext cx="2526804" cy="768985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2338070"/>
            <a:ext cx="2526804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BCAD-F5FE-4B32-9030-07FB8864811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6F9C-86FB-4BC3-8C1E-D4C2A7E44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6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BCAD-F5FE-4B32-9030-07FB8864811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6F9C-86FB-4BC3-8C1E-D4C2A7E44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0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BCAD-F5FE-4B32-9030-07FB8864811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6F9C-86FB-4BC3-8C1E-D4C2A7E44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14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26720"/>
            <a:ext cx="1916966" cy="149352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921598"/>
            <a:ext cx="3008948" cy="4548717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920240"/>
            <a:ext cx="1916966" cy="3557482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BCAD-F5FE-4B32-9030-07FB8864811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6F9C-86FB-4BC3-8C1E-D4C2A7E44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8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26720"/>
            <a:ext cx="1916966" cy="149352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921598"/>
            <a:ext cx="3008948" cy="4548717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920240"/>
            <a:ext cx="1916966" cy="3557482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BCAD-F5FE-4B32-9030-07FB8864811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6F9C-86FB-4BC3-8C1E-D4C2A7E44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340785"/>
            <a:ext cx="5126355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1703917"/>
            <a:ext cx="5126355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5932595"/>
            <a:ext cx="133731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5BCAD-F5FE-4B32-9030-07FB8864811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5932595"/>
            <a:ext cx="2005965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5932595"/>
            <a:ext cx="133731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96F9C-86FB-4BC3-8C1E-D4C2A7E44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29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7D13C69-96C0-416E-82F6-A6DF75414D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4374984"/>
              </p:ext>
            </p:extLst>
          </p:nvPr>
        </p:nvGraphicFramePr>
        <p:xfrm>
          <a:off x="0" y="3200400"/>
          <a:ext cx="59436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7534BD9-531C-4F70-B15E-1E3C427533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0373314"/>
              </p:ext>
            </p:extLst>
          </p:nvPr>
        </p:nvGraphicFramePr>
        <p:xfrm>
          <a:off x="0" y="1"/>
          <a:ext cx="5943600" cy="3200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88572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</TotalTime>
  <Words>46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Zhao, Xin</dc:creator>
  <cp:lastModifiedBy>Zhao, Xin</cp:lastModifiedBy>
  <cp:revision>2</cp:revision>
  <dcterms:created xsi:type="dcterms:W3CDTF">2024-11-08T05:03:48Z</dcterms:created>
  <dcterms:modified xsi:type="dcterms:W3CDTF">2024-11-08T05:29:29Z</dcterms:modified>
</cp:coreProperties>
</file>