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461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orient="horz" pos="3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294" y="50"/>
      </p:cViewPr>
      <p:guideLst>
        <p:guide orient="horz" pos="2880"/>
        <p:guide pos="2880"/>
        <p:guide orient="horz" pos="461"/>
        <p:guide orient="horz" pos="576"/>
        <p:guide orient="horz" pos="3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_PNNL\00GCAM_Macro_KLEM_Paper_EnergyTrade\iscience\KLEM_EnergyTradeDistruption\data\inst\NoRusX_Consolidated_KLEM_V2_2024-09-25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100" dirty="0"/>
              <a:t>(A) GDP Change and Change in FF CO2 Emissions|SSP2&gt;</a:t>
            </a:r>
            <a:r>
              <a:rPr lang="en-US" sz="1100" dirty="0" err="1"/>
              <a:t>NoRusX</a:t>
            </a:r>
            <a:r>
              <a:rPr lang="en-US" sz="1100" dirty="0"/>
              <a:t>,</a:t>
            </a:r>
          </a:p>
          <a:p>
            <a:pPr>
              <a:defRPr sz="1100"/>
            </a:pPr>
            <a:r>
              <a:rPr lang="en-US" sz="1100" dirty="0"/>
              <a:t>RCP2.6&gt;</a:t>
            </a:r>
            <a:r>
              <a:rPr lang="en-US" sz="1100" dirty="0" err="1"/>
              <a:t>NoRusX</a:t>
            </a:r>
            <a:r>
              <a:rPr lang="en-US" sz="1100" dirty="0"/>
              <a:t>: 2030 to 2100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309518542007755E-2"/>
          <c:y val="0.14277864811845617"/>
          <c:w val="0.89387253656807208"/>
          <c:h val="0.74086770158085513"/>
        </c:manualLayout>
      </c:layout>
      <c:scatterChart>
        <c:scatterStyle val="lineMarker"/>
        <c:varyColors val="0"/>
        <c:ser>
          <c:idx val="0"/>
          <c:order val="0"/>
          <c:tx>
            <c:strRef>
              <c:f>'DelCO2 Rus,X,Importers'!$A$10</c:f>
              <c:strCache>
                <c:ptCount val="1"/>
                <c:pt idx="0">
                  <c:v>D FF CO2|Russia|NoRusX-SSP2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381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88-482C-A1D6-B04AC4D0D1B1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rgbClr val="FF0000"/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88-482C-A1D6-B04AC4D0D1B1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88-482C-A1D6-B04AC4D0D1B1}"/>
              </c:ext>
            </c:extLst>
          </c:dPt>
          <c:xVal>
            <c:numRef>
              <c:f>'DelCO2 Rus,X,Importers'!$B$9:$P$9</c:f>
              <c:numCache>
                <c:formatCode>"$"#,##0</c:formatCode>
                <c:ptCount val="15"/>
                <c:pt idx="0">
                  <c:v>-427.18614416996877</c:v>
                </c:pt>
                <c:pt idx="1">
                  <c:v>-445.82723277969842</c:v>
                </c:pt>
                <c:pt idx="2">
                  <c:v>-466.06003406120885</c:v>
                </c:pt>
                <c:pt idx="3">
                  <c:v>-499.2562684427956</c:v>
                </c:pt>
                <c:pt idx="4">
                  <c:v>-529.6136750695556</c:v>
                </c:pt>
                <c:pt idx="5">
                  <c:v>-567.86400741927321</c:v>
                </c:pt>
                <c:pt idx="6">
                  <c:v>-615.68102520866694</c:v>
                </c:pt>
                <c:pt idx="7">
                  <c:v>-659.42850956917653</c:v>
                </c:pt>
                <c:pt idx="8">
                  <c:v>-701.42018716803011</c:v>
                </c:pt>
                <c:pt idx="9">
                  <c:v>-741.80374268611376</c:v>
                </c:pt>
                <c:pt idx="10">
                  <c:v>-760.52687834078029</c:v>
                </c:pt>
                <c:pt idx="11">
                  <c:v>-772.58779394654744</c:v>
                </c:pt>
                <c:pt idx="12">
                  <c:v>-766.05684916954669</c:v>
                </c:pt>
                <c:pt idx="13">
                  <c:v>-760.31355602394319</c:v>
                </c:pt>
                <c:pt idx="14">
                  <c:v>-754.19284647162999</c:v>
                </c:pt>
              </c:numCache>
            </c:numRef>
          </c:xVal>
          <c:yVal>
            <c:numRef>
              <c:f>'DelCO2 Rus,X,Importers'!$B$10:$P$10</c:f>
              <c:numCache>
                <c:formatCode>#,##0.0</c:formatCode>
                <c:ptCount val="15"/>
                <c:pt idx="0">
                  <c:v>48.3722348703036</c:v>
                </c:pt>
                <c:pt idx="1">
                  <c:v>72.10118364910636</c:v>
                </c:pt>
                <c:pt idx="2">
                  <c:v>92.102463701347233</c:v>
                </c:pt>
                <c:pt idx="3">
                  <c:v>118.60511943958704</c:v>
                </c:pt>
                <c:pt idx="4">
                  <c:v>138.4491418194757</c:v>
                </c:pt>
                <c:pt idx="5">
                  <c:v>145.88955389241937</c:v>
                </c:pt>
                <c:pt idx="6">
                  <c:v>137.25294647297233</c:v>
                </c:pt>
                <c:pt idx="7">
                  <c:v>132.24305137167994</c:v>
                </c:pt>
                <c:pt idx="8">
                  <c:v>95.308976885455422</c:v>
                </c:pt>
                <c:pt idx="9">
                  <c:v>59.349141438942979</c:v>
                </c:pt>
                <c:pt idx="10">
                  <c:v>14.366569619482561</c:v>
                </c:pt>
                <c:pt idx="11">
                  <c:v>-46.015693712354505</c:v>
                </c:pt>
                <c:pt idx="12">
                  <c:v>-62.523352833274885</c:v>
                </c:pt>
                <c:pt idx="13">
                  <c:v>-79.442668157310436</c:v>
                </c:pt>
                <c:pt idx="14">
                  <c:v>-96.222583653184984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B88-482C-A1D6-B04AC4D0D1B1}"/>
            </c:ext>
          </c:extLst>
        </c:ser>
        <c:ser>
          <c:idx val="1"/>
          <c:order val="1"/>
          <c:tx>
            <c:strRef>
              <c:f>'DelCO2 Rus,X,Importers'!$A$14</c:f>
              <c:strCache>
                <c:ptCount val="1"/>
                <c:pt idx="0">
                  <c:v>D FF CO2|Non-Russian Energy Exporters|NoRusX-SSP2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38100">
                  <a:solidFill>
                    <a:schemeClr val="accent4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88-482C-A1D6-B04AC4D0D1B1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4">
                    <a:lumMod val="50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88-482C-A1D6-B04AC4D0D1B1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4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88-482C-A1D6-B04AC4D0D1B1}"/>
              </c:ext>
            </c:extLst>
          </c:dPt>
          <c:xVal>
            <c:numRef>
              <c:f>'DelCO2 Rus,X,Importers'!$B$13:$P$13</c:f>
              <c:numCache>
                <c:formatCode>"$"#,##0</c:formatCode>
                <c:ptCount val="15"/>
                <c:pt idx="0">
                  <c:v>400.70956276873881</c:v>
                </c:pt>
                <c:pt idx="1">
                  <c:v>380.70485227215318</c:v>
                </c:pt>
                <c:pt idx="2">
                  <c:v>468.59528774976764</c:v>
                </c:pt>
                <c:pt idx="3">
                  <c:v>540.97554985245642</c:v>
                </c:pt>
                <c:pt idx="4">
                  <c:v>606.84619940983202</c:v>
                </c:pt>
                <c:pt idx="5">
                  <c:v>662.98442849675382</c:v>
                </c:pt>
                <c:pt idx="6">
                  <c:v>728.73857125031827</c:v>
                </c:pt>
                <c:pt idx="7">
                  <c:v>769.97541603575223</c:v>
                </c:pt>
                <c:pt idx="8">
                  <c:v>806.02360569934763</c:v>
                </c:pt>
                <c:pt idx="9">
                  <c:v>823.18128373661193</c:v>
                </c:pt>
                <c:pt idx="10">
                  <c:v>800.05386270972519</c:v>
                </c:pt>
                <c:pt idx="11">
                  <c:v>778.70358067615894</c:v>
                </c:pt>
                <c:pt idx="12">
                  <c:v>726.53478762330519</c:v>
                </c:pt>
                <c:pt idx="13">
                  <c:v>688.44526748165242</c:v>
                </c:pt>
                <c:pt idx="14">
                  <c:v>674.41358185650859</c:v>
                </c:pt>
              </c:numCache>
            </c:numRef>
          </c:xVal>
          <c:yVal>
            <c:numRef>
              <c:f>'DelCO2 Rus,X,Importers'!$B$14:$P$14</c:f>
              <c:numCache>
                <c:formatCode>#,##0.0</c:formatCode>
                <c:ptCount val="15"/>
                <c:pt idx="0">
                  <c:v>88.890109647615816</c:v>
                </c:pt>
                <c:pt idx="1">
                  <c:v>70.267255445044626</c:v>
                </c:pt>
                <c:pt idx="2">
                  <c:v>90.076167671065406</c:v>
                </c:pt>
                <c:pt idx="3">
                  <c:v>133.07631658382371</c:v>
                </c:pt>
                <c:pt idx="4">
                  <c:v>150.01228371112751</c:v>
                </c:pt>
                <c:pt idx="5">
                  <c:v>140.92911302163188</c:v>
                </c:pt>
                <c:pt idx="6">
                  <c:v>147.40599864831441</c:v>
                </c:pt>
                <c:pt idx="7">
                  <c:v>135.44461117253792</c:v>
                </c:pt>
                <c:pt idx="8">
                  <c:v>125.47609459494026</c:v>
                </c:pt>
                <c:pt idx="9">
                  <c:v>105.0022510314335</c:v>
                </c:pt>
                <c:pt idx="10">
                  <c:v>77.595930768775901</c:v>
                </c:pt>
                <c:pt idx="11">
                  <c:v>52.198136562812834</c:v>
                </c:pt>
                <c:pt idx="12">
                  <c:v>6.4808947046919627</c:v>
                </c:pt>
                <c:pt idx="13">
                  <c:v>-20.950252862261635</c:v>
                </c:pt>
                <c:pt idx="14">
                  <c:v>-24.52844154847304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B88-482C-A1D6-B04AC4D0D1B1}"/>
            </c:ext>
          </c:extLst>
        </c:ser>
        <c:ser>
          <c:idx val="2"/>
          <c:order val="2"/>
          <c:tx>
            <c:strRef>
              <c:f>'DelCO2 Rus,X,Importers'!$A$18</c:f>
              <c:strCache>
                <c:ptCount val="1"/>
                <c:pt idx="0">
                  <c:v>D FF CO2|Non-Russian Energy Importers|NoRusX-SSP2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38100">
                  <a:solidFill>
                    <a:schemeClr val="accent6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FB88-482C-A1D6-B04AC4D0D1B1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6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FB88-482C-A1D6-B04AC4D0D1B1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6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FB88-482C-A1D6-B04AC4D0D1B1}"/>
              </c:ext>
            </c:extLst>
          </c:dPt>
          <c:xVal>
            <c:numRef>
              <c:f>'DelCO2 Rus,X,Importers'!$B$17:$P$17</c:f>
              <c:numCache>
                <c:formatCode>"$"#,##0</c:formatCode>
                <c:ptCount val="15"/>
                <c:pt idx="0">
                  <c:v>-54.349603507295136</c:v>
                </c:pt>
                <c:pt idx="1">
                  <c:v>-87.199599359242825</c:v>
                </c:pt>
                <c:pt idx="2">
                  <c:v>-78.999817688224724</c:v>
                </c:pt>
                <c:pt idx="3">
                  <c:v>-58.31083483685844</c:v>
                </c:pt>
                <c:pt idx="4">
                  <c:v>-65.380008228649857</c:v>
                </c:pt>
                <c:pt idx="5">
                  <c:v>-92.926483095856739</c:v>
                </c:pt>
                <c:pt idx="6">
                  <c:v>-116.16712904476573</c:v>
                </c:pt>
                <c:pt idx="7">
                  <c:v>-131.61002384284964</c:v>
                </c:pt>
                <c:pt idx="8">
                  <c:v>-137.63884070482453</c:v>
                </c:pt>
                <c:pt idx="9">
                  <c:v>-147.55996937863645</c:v>
                </c:pt>
                <c:pt idx="10">
                  <c:v>-147.13168380405219</c:v>
                </c:pt>
                <c:pt idx="11">
                  <c:v>-162.22013536800981</c:v>
                </c:pt>
                <c:pt idx="12">
                  <c:v>-205.85111292470992</c:v>
                </c:pt>
                <c:pt idx="13">
                  <c:v>-245.17790250399989</c:v>
                </c:pt>
                <c:pt idx="14">
                  <c:v>-277.8490357979976</c:v>
                </c:pt>
              </c:numCache>
            </c:numRef>
          </c:xVal>
          <c:yVal>
            <c:numRef>
              <c:f>'DelCO2 Rus,X,Importers'!$B$18:$P$18</c:f>
              <c:numCache>
                <c:formatCode>#,##0.0</c:formatCode>
                <c:ptCount val="15"/>
                <c:pt idx="0">
                  <c:v>-191.12495301139191</c:v>
                </c:pt>
                <c:pt idx="1">
                  <c:v>-234.19328626884936</c:v>
                </c:pt>
                <c:pt idx="2">
                  <c:v>-245.73940568764303</c:v>
                </c:pt>
                <c:pt idx="3">
                  <c:v>-263.10414820299741</c:v>
                </c:pt>
                <c:pt idx="4">
                  <c:v>-291.98417337374173</c:v>
                </c:pt>
                <c:pt idx="5">
                  <c:v>-349.76676925557092</c:v>
                </c:pt>
                <c:pt idx="6">
                  <c:v>-375.4113245219819</c:v>
                </c:pt>
                <c:pt idx="7">
                  <c:v>-391.82713879623645</c:v>
                </c:pt>
                <c:pt idx="8">
                  <c:v>-417.02540409841617</c:v>
                </c:pt>
                <c:pt idx="9">
                  <c:v>-447.28088903042328</c:v>
                </c:pt>
                <c:pt idx="10">
                  <c:v>-460.34575075120313</c:v>
                </c:pt>
                <c:pt idx="11">
                  <c:v>-479.9707455327914</c:v>
                </c:pt>
                <c:pt idx="12">
                  <c:v>-520.62909244118407</c:v>
                </c:pt>
                <c:pt idx="13">
                  <c:v>-541.25322865943292</c:v>
                </c:pt>
                <c:pt idx="14">
                  <c:v>-531.80306146621342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FB88-482C-A1D6-B04AC4D0D1B1}"/>
            </c:ext>
          </c:extLst>
        </c:ser>
        <c:ser>
          <c:idx val="3"/>
          <c:order val="3"/>
          <c:tx>
            <c:strRef>
              <c:f>'DelCO2 Rus,X,Importers'!$A$47</c:f>
              <c:strCache>
                <c:ptCount val="1"/>
                <c:pt idx="0">
                  <c:v>D FF CO2|Russia|NoRusX-RCP2.6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D1D1"/>
              </a:solidFill>
              <a:ln w="9525">
                <a:solidFill>
                  <a:srgbClr val="FFD1D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38100">
                  <a:solidFill>
                    <a:srgbClr val="FFD1D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FB88-482C-A1D6-B04AC4D0D1B1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FFD1D1"/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FB88-482C-A1D6-B04AC4D0D1B1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rgbClr val="FFD1D1"/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FB88-482C-A1D6-B04AC4D0D1B1}"/>
              </c:ext>
            </c:extLst>
          </c:dPt>
          <c:xVal>
            <c:numRef>
              <c:f>'DelCO2 Rus,X,Importers'!$B$46:$P$46</c:f>
              <c:numCache>
                <c:formatCode>"$"#,##0</c:formatCode>
                <c:ptCount val="15"/>
                <c:pt idx="0">
                  <c:v>-345.38524036759117</c:v>
                </c:pt>
                <c:pt idx="1">
                  <c:v>-345.43446859455389</c:v>
                </c:pt>
                <c:pt idx="2">
                  <c:v>-383.42225040047242</c:v>
                </c:pt>
                <c:pt idx="3">
                  <c:v>-412.46690430823713</c:v>
                </c:pt>
                <c:pt idx="4">
                  <c:v>-425.15137745552647</c:v>
                </c:pt>
                <c:pt idx="5">
                  <c:v>-430.97671764606702</c:v>
                </c:pt>
                <c:pt idx="6">
                  <c:v>-437.11383660736868</c:v>
                </c:pt>
                <c:pt idx="7">
                  <c:v>-440.44494663181854</c:v>
                </c:pt>
                <c:pt idx="8">
                  <c:v>-439.32910682067273</c:v>
                </c:pt>
                <c:pt idx="9">
                  <c:v>-420.75365584689285</c:v>
                </c:pt>
                <c:pt idx="10">
                  <c:v>-391.49567962229156</c:v>
                </c:pt>
                <c:pt idx="11">
                  <c:v>-372.6904969226876</c:v>
                </c:pt>
                <c:pt idx="12">
                  <c:v>-360.30139313717189</c:v>
                </c:pt>
                <c:pt idx="13">
                  <c:v>-345.8447038192395</c:v>
                </c:pt>
                <c:pt idx="14">
                  <c:v>-333.2586871258747</c:v>
                </c:pt>
              </c:numCache>
            </c:numRef>
          </c:xVal>
          <c:yVal>
            <c:numRef>
              <c:f>'DelCO2 Rus,X,Importers'!$B$47:$P$47</c:f>
              <c:numCache>
                <c:formatCode>#,##0.0</c:formatCode>
                <c:ptCount val="15"/>
                <c:pt idx="0">
                  <c:v>-18.76058225389329</c:v>
                </c:pt>
                <c:pt idx="1">
                  <c:v>-106.04761863984936</c:v>
                </c:pt>
                <c:pt idx="2">
                  <c:v>-146.5670242592638</c:v>
                </c:pt>
                <c:pt idx="3">
                  <c:v>-148.01443989104666</c:v>
                </c:pt>
                <c:pt idx="4">
                  <c:v>-154.8033084673221</c:v>
                </c:pt>
                <c:pt idx="5">
                  <c:v>-177.46677927297844</c:v>
                </c:pt>
                <c:pt idx="6">
                  <c:v>-219.28394736802551</c:v>
                </c:pt>
                <c:pt idx="7">
                  <c:v>-232.60672146783281</c:v>
                </c:pt>
                <c:pt idx="8">
                  <c:v>-237.81026572704098</c:v>
                </c:pt>
                <c:pt idx="9">
                  <c:v>-201.05040872855989</c:v>
                </c:pt>
                <c:pt idx="10">
                  <c:v>-163.32224719082947</c:v>
                </c:pt>
                <c:pt idx="11">
                  <c:v>-128.33157679715373</c:v>
                </c:pt>
                <c:pt idx="12">
                  <c:v>-97.804337250833782</c:v>
                </c:pt>
                <c:pt idx="13">
                  <c:v>-77.334992659534862</c:v>
                </c:pt>
                <c:pt idx="14">
                  <c:v>-74.167327253587302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FB88-482C-A1D6-B04AC4D0D1B1}"/>
            </c:ext>
          </c:extLst>
        </c:ser>
        <c:ser>
          <c:idx val="4"/>
          <c:order val="4"/>
          <c:tx>
            <c:strRef>
              <c:f>'DelCO2 Rus,X,Importers'!$A$51</c:f>
              <c:strCache>
                <c:ptCount val="1"/>
                <c:pt idx="0">
                  <c:v>D FF CO2|Non-Russian Energy Exporters|NoRusX-RCP2.6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38100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FB88-482C-A1D6-B04AC4D0D1B1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4"/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FB88-482C-A1D6-B04AC4D0D1B1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FB88-482C-A1D6-B04AC4D0D1B1}"/>
              </c:ext>
            </c:extLst>
          </c:dPt>
          <c:xVal>
            <c:numRef>
              <c:f>'DelCO2 Rus,X,Importers'!$B$50:$P$50</c:f>
              <c:numCache>
                <c:formatCode>"$"#,##0</c:formatCode>
                <c:ptCount val="15"/>
                <c:pt idx="0">
                  <c:v>340.49523648933308</c:v>
                </c:pt>
                <c:pt idx="1">
                  <c:v>340.77534510075185</c:v>
                </c:pt>
                <c:pt idx="2">
                  <c:v>447.51067404771862</c:v>
                </c:pt>
                <c:pt idx="3">
                  <c:v>513.63566944439697</c:v>
                </c:pt>
                <c:pt idx="4">
                  <c:v>558.98914266250767</c:v>
                </c:pt>
                <c:pt idx="5">
                  <c:v>597.81610164404526</c:v>
                </c:pt>
                <c:pt idx="6">
                  <c:v>623.17848417502341</c:v>
                </c:pt>
                <c:pt idx="7">
                  <c:v>641.20914277042471</c:v>
                </c:pt>
                <c:pt idx="8">
                  <c:v>600.16921089283801</c:v>
                </c:pt>
                <c:pt idx="9">
                  <c:v>585.47458514458776</c:v>
                </c:pt>
                <c:pt idx="10">
                  <c:v>558.69771155888589</c:v>
                </c:pt>
                <c:pt idx="11">
                  <c:v>513.98699489081287</c:v>
                </c:pt>
                <c:pt idx="12">
                  <c:v>472.69599905572892</c:v>
                </c:pt>
                <c:pt idx="13">
                  <c:v>431.48540932468183</c:v>
                </c:pt>
                <c:pt idx="14">
                  <c:v>382.07831980439789</c:v>
                </c:pt>
              </c:numCache>
            </c:numRef>
          </c:xVal>
          <c:yVal>
            <c:numRef>
              <c:f>'DelCO2 Rus,X,Importers'!$B$51:$P$51</c:f>
              <c:numCache>
                <c:formatCode>#,##0.0</c:formatCode>
                <c:ptCount val="15"/>
                <c:pt idx="0">
                  <c:v>106.03381363940977</c:v>
                </c:pt>
                <c:pt idx="1">
                  <c:v>97.996096343088794</c:v>
                </c:pt>
                <c:pt idx="2">
                  <c:v>111.0284820540912</c:v>
                </c:pt>
                <c:pt idx="3">
                  <c:v>98.302655011494963</c:v>
                </c:pt>
                <c:pt idx="4">
                  <c:v>87.812367376064671</c:v>
                </c:pt>
                <c:pt idx="5">
                  <c:v>87.400859745206901</c:v>
                </c:pt>
                <c:pt idx="6">
                  <c:v>93.257887897202366</c:v>
                </c:pt>
                <c:pt idx="7">
                  <c:v>73.219265444464781</c:v>
                </c:pt>
                <c:pt idx="8">
                  <c:v>82.769248206816755</c:v>
                </c:pt>
                <c:pt idx="9">
                  <c:v>221.58563844647895</c:v>
                </c:pt>
                <c:pt idx="10">
                  <c:v>233.51323651774419</c:v>
                </c:pt>
                <c:pt idx="11">
                  <c:v>223.73792046025358</c:v>
                </c:pt>
                <c:pt idx="12">
                  <c:v>198.96930998104256</c:v>
                </c:pt>
                <c:pt idx="13">
                  <c:v>180.16844230692556</c:v>
                </c:pt>
                <c:pt idx="14">
                  <c:v>161.29683084706994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FB88-482C-A1D6-B04AC4D0D1B1}"/>
            </c:ext>
          </c:extLst>
        </c:ser>
        <c:ser>
          <c:idx val="5"/>
          <c:order val="5"/>
          <c:tx>
            <c:strRef>
              <c:f>'DelCO2 Rus,X,Importers'!$A$55</c:f>
              <c:strCache>
                <c:ptCount val="1"/>
                <c:pt idx="0">
                  <c:v>D FF CO2|Non-Russian Energy Importers|NoRusX-RCP2.6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FB88-482C-A1D6-B04AC4D0D1B1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FB88-482C-A1D6-B04AC4D0D1B1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FB88-482C-A1D6-B04AC4D0D1B1}"/>
              </c:ext>
            </c:extLst>
          </c:dPt>
          <c:xVal>
            <c:numRef>
              <c:f>'DelCO2 Rus,X,Importers'!$B$54:$P$54</c:f>
              <c:numCache>
                <c:formatCode>"$"#,##0</c:formatCode>
                <c:ptCount val="15"/>
                <c:pt idx="0">
                  <c:v>-47.031007098897014</c:v>
                </c:pt>
                <c:pt idx="1">
                  <c:v>-36.376377843352905</c:v>
                </c:pt>
                <c:pt idx="2">
                  <c:v>-67.326164134560386</c:v>
                </c:pt>
                <c:pt idx="3">
                  <c:v>-49.858348267435559</c:v>
                </c:pt>
                <c:pt idx="4">
                  <c:v>-22.912457769163069</c:v>
                </c:pt>
                <c:pt idx="5">
                  <c:v>-7.4564354438921434</c:v>
                </c:pt>
                <c:pt idx="6">
                  <c:v>-8.726523699516779</c:v>
                </c:pt>
                <c:pt idx="7">
                  <c:v>-32.766307866118147</c:v>
                </c:pt>
                <c:pt idx="8">
                  <c:v>38.560470179583994</c:v>
                </c:pt>
                <c:pt idx="9">
                  <c:v>74.111454750861043</c:v>
                </c:pt>
                <c:pt idx="10">
                  <c:v>89.308208414129211</c:v>
                </c:pt>
                <c:pt idx="11">
                  <c:v>104.02908921676409</c:v>
                </c:pt>
                <c:pt idx="12">
                  <c:v>116.1540015175771</c:v>
                </c:pt>
                <c:pt idx="13">
                  <c:v>123.38562805834623</c:v>
                </c:pt>
                <c:pt idx="14">
                  <c:v>130.25132477868721</c:v>
                </c:pt>
              </c:numCache>
            </c:numRef>
          </c:xVal>
          <c:yVal>
            <c:numRef>
              <c:f>'DelCO2 Rus,X,Importers'!$B$55:$P$55</c:f>
              <c:numCache>
                <c:formatCode>#,##0.0</c:formatCode>
                <c:ptCount val="15"/>
                <c:pt idx="0">
                  <c:v>262.2658850783157</c:v>
                </c:pt>
                <c:pt idx="1">
                  <c:v>279.53966068070224</c:v>
                </c:pt>
                <c:pt idx="2">
                  <c:v>218.52236691021258</c:v>
                </c:pt>
                <c:pt idx="3">
                  <c:v>153.7005067290757</c:v>
                </c:pt>
                <c:pt idx="4">
                  <c:v>118.35460471300753</c:v>
                </c:pt>
                <c:pt idx="5">
                  <c:v>106.17611961586971</c:v>
                </c:pt>
                <c:pt idx="6">
                  <c:v>90.287507565673877</c:v>
                </c:pt>
                <c:pt idx="7">
                  <c:v>45.516020420420716</c:v>
                </c:pt>
                <c:pt idx="8">
                  <c:v>114.9176825310907</c:v>
                </c:pt>
                <c:pt idx="9">
                  <c:v>156.68604770952643</c:v>
                </c:pt>
                <c:pt idx="10">
                  <c:v>131.84727912627542</c:v>
                </c:pt>
                <c:pt idx="11">
                  <c:v>111.04569578772163</c:v>
                </c:pt>
                <c:pt idx="12">
                  <c:v>71.284656232868969</c:v>
                </c:pt>
                <c:pt idx="13">
                  <c:v>28.918046766489681</c:v>
                </c:pt>
                <c:pt idx="14">
                  <c:v>10.91850145251972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FB88-482C-A1D6-B04AC4D0D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6297216"/>
        <c:axId val="988075568"/>
      </c:scatterChart>
      <c:valAx>
        <c:axId val="58629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Billion 2015 $US</a:t>
                </a:r>
              </a:p>
            </c:rich>
          </c:tx>
          <c:layout>
            <c:manualLayout>
              <c:xMode val="edge"/>
              <c:yMode val="edge"/>
              <c:x val="0.48415094937417619"/>
              <c:y val="0.944851309569204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88075568"/>
        <c:crosses val="autoZero"/>
        <c:crossBetween val="midCat"/>
      </c:valAx>
      <c:valAx>
        <c:axId val="98807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MtCO</a:t>
                </a:r>
                <a:r>
                  <a:rPr lang="en-US" baseline="-25000" dirty="0"/>
                  <a:t>2</a:t>
                </a:r>
              </a:p>
            </c:rich>
          </c:tx>
          <c:layout>
            <c:manualLayout>
              <c:xMode val="edge"/>
              <c:yMode val="edge"/>
              <c:x val="1.5056043639692849E-2"/>
              <c:y val="0.45659493630178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6297216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'Del CO2 versus Del GDP'!$AL$264</c:f>
          <c:strCache>
            <c:ptCount val="1"/>
            <c:pt idx="0">
              <c:v> (B) Relationship Between Russian GDP Change and FF CO2 Emissions Change, RCP2.6: 2030 to 2100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69314562773558"/>
          <c:y val="0.22772728659096411"/>
          <c:w val="0.83044006272574"/>
          <c:h val="0.7477468813626209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38100">
                <a:solidFill>
                  <a:srgbClr val="FF0000"/>
                </a:solidFill>
              </a:ln>
              <a:effectLst/>
            </c:spPr>
          </c:marker>
          <c:xVal>
            <c:numRef>
              <c:f>'Del CO2 versus Del GDP'!$AM$158:$BA$158</c:f>
              <c:numCache>
                <c:formatCode>"$"#,##0</c:formatCode>
                <c:ptCount val="15"/>
                <c:pt idx="0">
                  <c:v>-427.18614416996866</c:v>
                </c:pt>
                <c:pt idx="1">
                  <c:v>-445.82723277969853</c:v>
                </c:pt>
                <c:pt idx="2">
                  <c:v>-466.06003406120908</c:v>
                </c:pt>
                <c:pt idx="3">
                  <c:v>-499.25626844279577</c:v>
                </c:pt>
                <c:pt idx="4">
                  <c:v>-529.61367506955548</c:v>
                </c:pt>
                <c:pt idx="5">
                  <c:v>-567.86400741927355</c:v>
                </c:pt>
                <c:pt idx="6">
                  <c:v>-615.68102520866705</c:v>
                </c:pt>
                <c:pt idx="7">
                  <c:v>-659.42850956917664</c:v>
                </c:pt>
                <c:pt idx="8">
                  <c:v>-701.42018716802977</c:v>
                </c:pt>
                <c:pt idx="9">
                  <c:v>-741.80374268611331</c:v>
                </c:pt>
                <c:pt idx="10">
                  <c:v>-760.52687834078006</c:v>
                </c:pt>
                <c:pt idx="11">
                  <c:v>-772.58779394654721</c:v>
                </c:pt>
                <c:pt idx="12">
                  <c:v>-766.05684916954669</c:v>
                </c:pt>
                <c:pt idx="13">
                  <c:v>-760.31355602394342</c:v>
                </c:pt>
                <c:pt idx="14">
                  <c:v>-754.19284647163022</c:v>
                </c:pt>
              </c:numCache>
            </c:numRef>
          </c:xVal>
          <c:yVal>
            <c:numRef>
              <c:f>'Del CO2 versus Del GDP'!$AM$159:$BA$159</c:f>
              <c:numCache>
                <c:formatCode>#,##0</c:formatCode>
                <c:ptCount val="15"/>
                <c:pt idx="0">
                  <c:v>48.3722348703036</c:v>
                </c:pt>
                <c:pt idx="1">
                  <c:v>72.10118364910636</c:v>
                </c:pt>
                <c:pt idx="2">
                  <c:v>92.102463701347233</c:v>
                </c:pt>
                <c:pt idx="3">
                  <c:v>118.60511943958704</c:v>
                </c:pt>
                <c:pt idx="4">
                  <c:v>138.4491418194757</c:v>
                </c:pt>
                <c:pt idx="5">
                  <c:v>145.88955389241937</c:v>
                </c:pt>
                <c:pt idx="6">
                  <c:v>137.25294647297233</c:v>
                </c:pt>
                <c:pt idx="7">
                  <c:v>132.24305137167994</c:v>
                </c:pt>
                <c:pt idx="8">
                  <c:v>95.308976885455422</c:v>
                </c:pt>
                <c:pt idx="9">
                  <c:v>59.349141438942979</c:v>
                </c:pt>
                <c:pt idx="10">
                  <c:v>14.366569619482561</c:v>
                </c:pt>
                <c:pt idx="11">
                  <c:v>-46.015693712354505</c:v>
                </c:pt>
                <c:pt idx="12">
                  <c:v>-62.523352833274885</c:v>
                </c:pt>
                <c:pt idx="13">
                  <c:v>-79.442668157310436</c:v>
                </c:pt>
                <c:pt idx="14">
                  <c:v>-96.222583653184984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75-4242-B634-171D2A72ECB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B9B9"/>
              </a:solidFill>
              <a:ln w="38100">
                <a:solidFill>
                  <a:srgbClr val="FFB9B9"/>
                </a:solidFill>
              </a:ln>
              <a:effectLst/>
            </c:spPr>
          </c:marker>
          <c:xVal>
            <c:numRef>
              <c:f>'Del CO2 versus Del GDP'!$AM$266:$BA$266</c:f>
              <c:numCache>
                <c:formatCode>"$"#,##0</c:formatCode>
                <c:ptCount val="15"/>
                <c:pt idx="0">
                  <c:v>-345.38524036759122</c:v>
                </c:pt>
                <c:pt idx="1">
                  <c:v>-345.43446859455389</c:v>
                </c:pt>
                <c:pt idx="2">
                  <c:v>-383.42225040047242</c:v>
                </c:pt>
                <c:pt idx="3">
                  <c:v>-412.46690430823719</c:v>
                </c:pt>
                <c:pt idx="4">
                  <c:v>-425.15137745552647</c:v>
                </c:pt>
                <c:pt idx="5">
                  <c:v>-430.9767176460673</c:v>
                </c:pt>
                <c:pt idx="6">
                  <c:v>-437.11383660736874</c:v>
                </c:pt>
                <c:pt idx="7">
                  <c:v>-440.44494663181877</c:v>
                </c:pt>
                <c:pt idx="8">
                  <c:v>-439.32910682067268</c:v>
                </c:pt>
                <c:pt idx="9">
                  <c:v>-420.7536558468928</c:v>
                </c:pt>
                <c:pt idx="10">
                  <c:v>-391.49567962229185</c:v>
                </c:pt>
                <c:pt idx="11">
                  <c:v>-372.69049692268709</c:v>
                </c:pt>
                <c:pt idx="12">
                  <c:v>-360.30139313717154</c:v>
                </c:pt>
                <c:pt idx="13">
                  <c:v>-345.84470381923984</c:v>
                </c:pt>
                <c:pt idx="14">
                  <c:v>-333.25868712587453</c:v>
                </c:pt>
              </c:numCache>
            </c:numRef>
          </c:xVal>
          <c:yVal>
            <c:numRef>
              <c:f>'Del CO2 versus Del GDP'!$AM$267:$BA$267</c:f>
              <c:numCache>
                <c:formatCode>#,##0</c:formatCode>
                <c:ptCount val="15"/>
                <c:pt idx="0">
                  <c:v>-18.76058225389329</c:v>
                </c:pt>
                <c:pt idx="1">
                  <c:v>-106.04761863984936</c:v>
                </c:pt>
                <c:pt idx="2">
                  <c:v>-146.5670242592638</c:v>
                </c:pt>
                <c:pt idx="3">
                  <c:v>-148.01443989104666</c:v>
                </c:pt>
                <c:pt idx="4">
                  <c:v>-154.8033084673221</c:v>
                </c:pt>
                <c:pt idx="5">
                  <c:v>-177.46677927297844</c:v>
                </c:pt>
                <c:pt idx="6">
                  <c:v>-219.28394736802551</c:v>
                </c:pt>
                <c:pt idx="7">
                  <c:v>-232.60672146783281</c:v>
                </c:pt>
                <c:pt idx="8">
                  <c:v>-237.81026572704098</c:v>
                </c:pt>
                <c:pt idx="9">
                  <c:v>-201.05040872855989</c:v>
                </c:pt>
                <c:pt idx="10">
                  <c:v>-163.32224719082947</c:v>
                </c:pt>
                <c:pt idx="11">
                  <c:v>-128.33157679715373</c:v>
                </c:pt>
                <c:pt idx="12">
                  <c:v>-97.804337250833782</c:v>
                </c:pt>
                <c:pt idx="13">
                  <c:v>-77.334992659534862</c:v>
                </c:pt>
                <c:pt idx="14">
                  <c:v>-74.167327253587302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75-4242-B634-171D2A72E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158096"/>
        <c:axId val="1523620784"/>
      </c:scatterChart>
      <c:valAx>
        <c:axId val="109115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GDP Billion 2015 USD</a:t>
                </a:r>
              </a:p>
            </c:rich>
          </c:tx>
          <c:layout>
            <c:manualLayout>
              <c:xMode val="edge"/>
              <c:yMode val="edge"/>
              <c:x val="0.50173111367766721"/>
              <c:y val="0.477450789626782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23620784"/>
        <c:crosses val="autoZero"/>
        <c:crossBetween val="midCat"/>
      </c:valAx>
      <c:valAx>
        <c:axId val="152362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MtCO2</a:t>
                </a:r>
              </a:p>
            </c:rich>
          </c:tx>
          <c:layout>
            <c:manualLayout>
              <c:xMode val="edge"/>
              <c:yMode val="edge"/>
              <c:x val="0.94010283249128379"/>
              <c:y val="0.173924509436320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9115809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'Del CO2 versus Del GDP'!$AL$269</c:f>
          <c:strCache>
            <c:ptCount val="1"/>
            <c:pt idx="0">
              <c:v>(C) Relationship Between USA GDP Change and FF CO2 Emissions Change, RCP2.6: 2030 to 2100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99841875588709"/>
          <c:y val="0.22377471988128605"/>
          <c:w val="0.80731354878603157"/>
          <c:h val="0.7477468813626209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6350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332-485A-A17C-BA59155B3E12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1"/>
                </a:solidFill>
                <a:ln w="635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332-485A-A17C-BA59155B3E12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1"/>
                </a:solidFill>
                <a:ln w="635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332-485A-A17C-BA59155B3E12}"/>
              </c:ext>
            </c:extLst>
          </c:dPt>
          <c:xVal>
            <c:numRef>
              <c:f>'Del CO2 versus Del GDP'!$AM$163:$BA$163</c:f>
              <c:numCache>
                <c:formatCode>"$"#,##0</c:formatCode>
                <c:ptCount val="15"/>
                <c:pt idx="0">
                  <c:v>4.758728606357181</c:v>
                </c:pt>
                <c:pt idx="1">
                  <c:v>28.552371638143086</c:v>
                </c:pt>
                <c:pt idx="2">
                  <c:v>34.952041143242241</c:v>
                </c:pt>
                <c:pt idx="3">
                  <c:v>50.869167861055757</c:v>
                </c:pt>
                <c:pt idx="4">
                  <c:v>58.909778264900524</c:v>
                </c:pt>
                <c:pt idx="5">
                  <c:v>67.278576848497323</c:v>
                </c:pt>
                <c:pt idx="6">
                  <c:v>75.155093162466073</c:v>
                </c:pt>
                <c:pt idx="7">
                  <c:v>84.016174015690922</c:v>
                </c:pt>
                <c:pt idx="8">
                  <c:v>89.595373071409995</c:v>
                </c:pt>
                <c:pt idx="9">
                  <c:v>94.025913498015143</c:v>
                </c:pt>
                <c:pt idx="10">
                  <c:v>92.877254868901218</c:v>
                </c:pt>
                <c:pt idx="11">
                  <c:v>93.861819408142765</c:v>
                </c:pt>
                <c:pt idx="12">
                  <c:v>95.338666217015998</c:v>
                </c:pt>
                <c:pt idx="13">
                  <c:v>95.995042576505512</c:v>
                </c:pt>
                <c:pt idx="14">
                  <c:v>97.964171655003156</c:v>
                </c:pt>
              </c:numCache>
            </c:numRef>
          </c:xVal>
          <c:yVal>
            <c:numRef>
              <c:f>'Del CO2 versus Del GDP'!$AM$164:$BA$164</c:f>
              <c:numCache>
                <c:formatCode>#,##0</c:formatCode>
                <c:ptCount val="15"/>
                <c:pt idx="0">
                  <c:v>-6.4855974698903083</c:v>
                </c:pt>
                <c:pt idx="1">
                  <c:v>5.3820784246163385</c:v>
                </c:pt>
                <c:pt idx="2">
                  <c:v>1.8690542216500035</c:v>
                </c:pt>
                <c:pt idx="3">
                  <c:v>3.9114564524561501</c:v>
                </c:pt>
                <c:pt idx="4">
                  <c:v>0.22615071167365386</c:v>
                </c:pt>
                <c:pt idx="5">
                  <c:v>-4.9927103705967966</c:v>
                </c:pt>
                <c:pt idx="6">
                  <c:v>-9.1581951957105048</c:v>
                </c:pt>
                <c:pt idx="7">
                  <c:v>-14.67799798706892</c:v>
                </c:pt>
                <c:pt idx="8">
                  <c:v>-19.680470717710705</c:v>
                </c:pt>
                <c:pt idx="9">
                  <c:v>-26.592644478620059</c:v>
                </c:pt>
                <c:pt idx="10">
                  <c:v>-35.553079634747519</c:v>
                </c:pt>
                <c:pt idx="11">
                  <c:v>-41.653814009133384</c:v>
                </c:pt>
                <c:pt idx="12">
                  <c:v>-46.152210305117478</c:v>
                </c:pt>
                <c:pt idx="13">
                  <c:v>-48.165593754190013</c:v>
                </c:pt>
                <c:pt idx="14">
                  <c:v>-47.333332534986766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332-485A-A17C-BA59155B3E12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40000"/>
                  <a:lumOff val="60000"/>
                </a:schemeClr>
              </a:solidFill>
              <a:ln w="63500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635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332-485A-A17C-BA59155B3E12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332-485A-A17C-BA59155B3E12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635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332-485A-A17C-BA59155B3E12}"/>
              </c:ext>
            </c:extLst>
          </c:dPt>
          <c:xVal>
            <c:numRef>
              <c:f>'Del CO2 versus Del GDP'!$AM$271:$BA$271</c:f>
              <c:numCache>
                <c:formatCode>"$"#,##0</c:formatCode>
                <c:ptCount val="15"/>
                <c:pt idx="0">
                  <c:v>-3.2818817974912236</c:v>
                </c:pt>
                <c:pt idx="1">
                  <c:v>2.2973172582424013</c:v>
                </c:pt>
                <c:pt idx="2">
                  <c:v>6.5637635949751711</c:v>
                </c:pt>
                <c:pt idx="3">
                  <c:v>18.378538065928296</c:v>
                </c:pt>
                <c:pt idx="4">
                  <c:v>27.07552482927349</c:v>
                </c:pt>
                <c:pt idx="5">
                  <c:v>35.936605682487425</c:v>
                </c:pt>
                <c:pt idx="6">
                  <c:v>39.710769749595784</c:v>
                </c:pt>
                <c:pt idx="7">
                  <c:v>37.577546581233037</c:v>
                </c:pt>
                <c:pt idx="8">
                  <c:v>40.695334288844606</c:v>
                </c:pt>
                <c:pt idx="9">
                  <c:v>55.46380237754056</c:v>
                </c:pt>
                <c:pt idx="10">
                  <c:v>64.488977320623235</c:v>
                </c:pt>
                <c:pt idx="11">
                  <c:v>70.724552735846373</c:v>
                </c:pt>
                <c:pt idx="12">
                  <c:v>72.529587724478915</c:v>
                </c:pt>
                <c:pt idx="13">
                  <c:v>75.155093162473349</c:v>
                </c:pt>
                <c:pt idx="14">
                  <c:v>72.857775904223672</c:v>
                </c:pt>
              </c:numCache>
            </c:numRef>
          </c:xVal>
          <c:yVal>
            <c:numRef>
              <c:f>'Del CO2 versus Del GDP'!$AM$272:$BA$272</c:f>
              <c:numCache>
                <c:formatCode>#,##0</c:formatCode>
                <c:ptCount val="15"/>
                <c:pt idx="0">
                  <c:v>39.646476101466305</c:v>
                </c:pt>
                <c:pt idx="1">
                  <c:v>43.093430886322494</c:v>
                </c:pt>
                <c:pt idx="2">
                  <c:v>53.691675005055913</c:v>
                </c:pt>
                <c:pt idx="3">
                  <c:v>53.942525795363281</c:v>
                </c:pt>
                <c:pt idx="4">
                  <c:v>51.612456902350687</c:v>
                </c:pt>
                <c:pt idx="5">
                  <c:v>56.009965842178417</c:v>
                </c:pt>
                <c:pt idx="6">
                  <c:v>66.098532814023571</c:v>
                </c:pt>
                <c:pt idx="7">
                  <c:v>67.595802112623389</c:v>
                </c:pt>
                <c:pt idx="8">
                  <c:v>69.647910557236003</c:v>
                </c:pt>
                <c:pt idx="9">
                  <c:v>125.12866180957633</c:v>
                </c:pt>
                <c:pt idx="10">
                  <c:v>126.77769710203052</c:v>
                </c:pt>
                <c:pt idx="11">
                  <c:v>118.0187509484133</c:v>
                </c:pt>
                <c:pt idx="12">
                  <c:v>99.242286307138329</c:v>
                </c:pt>
                <c:pt idx="13">
                  <c:v>89.501675476326454</c:v>
                </c:pt>
                <c:pt idx="14">
                  <c:v>77.760375260322462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332-485A-A17C-BA59155B3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158096"/>
        <c:axId val="1523620784"/>
      </c:scatterChart>
      <c:valAx>
        <c:axId val="109115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GDP Billion 2015 USD</a:t>
                </a:r>
              </a:p>
            </c:rich>
          </c:tx>
          <c:layout>
            <c:manualLayout>
              <c:xMode val="edge"/>
              <c:yMode val="edge"/>
              <c:x val="0.64098678731224656"/>
              <c:y val="0.682984314460692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23620784"/>
        <c:crosses val="autoZero"/>
        <c:crossBetween val="midCat"/>
      </c:valAx>
      <c:valAx>
        <c:axId val="152362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MtCO2</a:t>
                </a:r>
              </a:p>
            </c:rich>
          </c:tx>
          <c:layout>
            <c:manualLayout>
              <c:xMode val="edge"/>
              <c:yMode val="edge"/>
              <c:x val="0.2619387760463876"/>
              <c:y val="0.16617391576052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9115809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'Del CO2 versus Del GDP'!$AL$274</c:f>
          <c:strCache>
            <c:ptCount val="1"/>
            <c:pt idx="0">
              <c:v>(D) Relationship Between China GDP Change and FF CO2 Emissions Change, RCP2.6: 2030 to 2100</c:v>
            </c:pt>
          </c:strCache>
        </c:strRef>
      </c:tx>
      <c:layout>
        <c:manualLayout>
          <c:xMode val="edge"/>
          <c:yMode val="edge"/>
          <c:x val="0.11946318582986591"/>
          <c:y val="1.6150728261135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290915077024582E-2"/>
          <c:y val="0.22377467491408753"/>
          <c:w val="0.83459950767892488"/>
          <c:h val="0.7516994480722989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635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63500">
                  <a:solidFill>
                    <a:schemeClr val="accent4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0E1-4B42-AB0D-F57E81A07F9C}"/>
              </c:ext>
            </c:extLst>
          </c:dPt>
          <c:dPt>
            <c:idx val="4"/>
            <c:marker>
              <c:symbol val="circle"/>
              <c:size val="10"/>
              <c:spPr>
                <a:noFill/>
                <a:ln w="63500">
                  <a:solidFill>
                    <a:schemeClr val="bg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0E1-4B42-AB0D-F57E81A07F9C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4">
                    <a:lumMod val="75000"/>
                  </a:schemeClr>
                </a:solidFill>
                <a:ln w="635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0E1-4B42-AB0D-F57E81A07F9C}"/>
              </c:ext>
            </c:extLst>
          </c:dPt>
          <c:xVal>
            <c:numRef>
              <c:f>'Del CO2 versus Del GDP'!$AM$168:$BA$168</c:f>
              <c:numCache>
                <c:formatCode>"$"#,##0</c:formatCode>
                <c:ptCount val="15"/>
                <c:pt idx="0">
                  <c:v>-7.384234044347977</c:v>
                </c:pt>
                <c:pt idx="1">
                  <c:v>-14.604373998819938</c:v>
                </c:pt>
                <c:pt idx="2">
                  <c:v>-17.229879436810734</c:v>
                </c:pt>
                <c:pt idx="3">
                  <c:v>-18.542632155804313</c:v>
                </c:pt>
                <c:pt idx="4">
                  <c:v>-23.793643031785905</c:v>
                </c:pt>
                <c:pt idx="5">
                  <c:v>-31.998347525499412</c:v>
                </c:pt>
                <c:pt idx="6">
                  <c:v>-37.413452491360658</c:v>
                </c:pt>
                <c:pt idx="7">
                  <c:v>-33.475194334372645</c:v>
                </c:pt>
                <c:pt idx="8">
                  <c:v>-31.341971166009898</c:v>
                </c:pt>
                <c:pt idx="9">
                  <c:v>-29.536936177391908</c:v>
                </c:pt>
                <c:pt idx="10">
                  <c:v>-27.075524829269852</c:v>
                </c:pt>
                <c:pt idx="11">
                  <c:v>-23.957737121658283</c:v>
                </c:pt>
                <c:pt idx="12">
                  <c:v>-22.809078492537083</c:v>
                </c:pt>
                <c:pt idx="13">
                  <c:v>-18.050349886179902</c:v>
                </c:pt>
                <c:pt idx="14">
                  <c:v>-15.588938538065122</c:v>
                </c:pt>
              </c:numCache>
            </c:numRef>
          </c:xVal>
          <c:yVal>
            <c:numRef>
              <c:f>'Del CO2 versus Del GDP'!$AM$169:$BA$169</c:f>
              <c:numCache>
                <c:formatCode>#,##0</c:formatCode>
                <c:ptCount val="15"/>
                <c:pt idx="0">
                  <c:v>-26.061276202866793</c:v>
                </c:pt>
                <c:pt idx="1">
                  <c:v>-32.265487651537114</c:v>
                </c:pt>
                <c:pt idx="2">
                  <c:v>-33.54409487725934</c:v>
                </c:pt>
                <c:pt idx="3">
                  <c:v>-37.369985300852932</c:v>
                </c:pt>
                <c:pt idx="4">
                  <c:v>-37.235731901866529</c:v>
                </c:pt>
                <c:pt idx="5">
                  <c:v>-35.623062554785065</c:v>
                </c:pt>
                <c:pt idx="6">
                  <c:v>-30.420361132919425</c:v>
                </c:pt>
                <c:pt idx="7">
                  <c:v>-29.009475738612309</c:v>
                </c:pt>
                <c:pt idx="8">
                  <c:v>-29.201591774444751</c:v>
                </c:pt>
                <c:pt idx="9">
                  <c:v>-28.727576993645926</c:v>
                </c:pt>
                <c:pt idx="10">
                  <c:v>-29.910023773960347</c:v>
                </c:pt>
                <c:pt idx="11">
                  <c:v>-27.523341863561654</c:v>
                </c:pt>
                <c:pt idx="12">
                  <c:v>-30.491626291061039</c:v>
                </c:pt>
                <c:pt idx="13">
                  <c:v>-34.800689454446911</c:v>
                </c:pt>
                <c:pt idx="14">
                  <c:v>-37.517070206000426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0E1-4B42-AB0D-F57E81A07F9C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63500">
                <a:solidFill>
                  <a:srgbClr val="FFC000">
                    <a:alpha val="96000"/>
                  </a:srgb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63500">
                  <a:solidFill>
                    <a:srgbClr val="FFC000">
                      <a:alpha val="96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0E1-4B42-AB0D-F57E81A07F9C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FFC000"/>
                </a:solidFill>
                <a:ln w="63500">
                  <a:solidFill>
                    <a:schemeClr val="bg1">
                      <a:lumMod val="50000"/>
                      <a:alpha val="96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0E1-4B42-AB0D-F57E81A07F9C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rgbClr val="FFC000"/>
                </a:solidFill>
                <a:ln w="63500">
                  <a:solidFill>
                    <a:schemeClr val="tx1">
                      <a:alpha val="96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0E1-4B42-AB0D-F57E81A07F9C}"/>
              </c:ext>
            </c:extLst>
          </c:dPt>
          <c:xVal>
            <c:numRef>
              <c:f>'Del CO2 versus Del GDP'!$AM$276:$BA$276</c:f>
              <c:numCache>
                <c:formatCode>"$"#,##0</c:formatCode>
                <c:ptCount val="15"/>
                <c:pt idx="0">
                  <c:v>-19.691290784925513</c:v>
                </c:pt>
                <c:pt idx="1">
                  <c:v>-16.245314897565549</c:v>
                </c:pt>
                <c:pt idx="2">
                  <c:v>-28.060089368515037</c:v>
                </c:pt>
                <c:pt idx="3">
                  <c:v>-34.623852963493846</c:v>
                </c:pt>
                <c:pt idx="4">
                  <c:v>-27.567807098894264</c:v>
                </c:pt>
                <c:pt idx="5">
                  <c:v>-25.762772110276273</c:v>
                </c:pt>
                <c:pt idx="6">
                  <c:v>-27.239618919149507</c:v>
                </c:pt>
                <c:pt idx="7">
                  <c:v>-35.936605682494701</c:v>
                </c:pt>
                <c:pt idx="8">
                  <c:v>-8.8610808532175724</c:v>
                </c:pt>
                <c:pt idx="9">
                  <c:v>-0.98456453924882226</c:v>
                </c:pt>
                <c:pt idx="10">
                  <c:v>1.9691290784976445</c:v>
                </c:pt>
                <c:pt idx="11">
                  <c:v>3.7741640671156347</c:v>
                </c:pt>
                <c:pt idx="12">
                  <c:v>1.6409408987456118</c:v>
                </c:pt>
                <c:pt idx="13">
                  <c:v>-3.1177877076115692</c:v>
                </c:pt>
                <c:pt idx="14">
                  <c:v>-4.9228226962295594</c:v>
                </c:pt>
              </c:numCache>
            </c:numRef>
          </c:xVal>
          <c:yVal>
            <c:numRef>
              <c:f>'Del CO2 versus Del GDP'!$AM$277:$BA$277</c:f>
              <c:numCache>
                <c:formatCode>#,##0</c:formatCode>
                <c:ptCount val="15"/>
                <c:pt idx="0">
                  <c:v>184.70317296794019</c:v>
                </c:pt>
                <c:pt idx="1">
                  <c:v>145.18199665728025</c:v>
                </c:pt>
                <c:pt idx="2">
                  <c:v>104.67381139058807</c:v>
                </c:pt>
                <c:pt idx="3">
                  <c:v>64.097317198706151</c:v>
                </c:pt>
                <c:pt idx="4">
                  <c:v>43.239196027038133</c:v>
                </c:pt>
                <c:pt idx="5">
                  <c:v>35.059838262119115</c:v>
                </c:pt>
                <c:pt idx="6">
                  <c:v>35.317376289255492</c:v>
                </c:pt>
                <c:pt idx="7">
                  <c:v>24.531509515408487</c:v>
                </c:pt>
                <c:pt idx="8">
                  <c:v>47.609920430361626</c:v>
                </c:pt>
                <c:pt idx="9">
                  <c:v>57.136900907874292</c:v>
                </c:pt>
                <c:pt idx="10">
                  <c:v>40.351867251706949</c:v>
                </c:pt>
                <c:pt idx="11">
                  <c:v>17.556473937852616</c:v>
                </c:pt>
                <c:pt idx="12">
                  <c:v>-14.601265224036297</c:v>
                </c:pt>
                <c:pt idx="13">
                  <c:v>-46.333803574395461</c:v>
                </c:pt>
                <c:pt idx="14">
                  <c:v>-61.344804455395888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0E1-4B42-AB0D-F57E81A07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158096"/>
        <c:axId val="1523620784"/>
      </c:scatterChart>
      <c:valAx>
        <c:axId val="109115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GDP Billion 2015 USD</a:t>
                </a:r>
              </a:p>
            </c:rich>
          </c:tx>
          <c:layout>
            <c:manualLayout>
              <c:xMode val="edge"/>
              <c:yMode val="edge"/>
              <c:x val="0.15941383922664457"/>
              <c:y val="0.679031664727730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23620784"/>
        <c:crosses val="autoZero"/>
        <c:crossBetween val="midCat"/>
      </c:valAx>
      <c:valAx>
        <c:axId val="152362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MtCO2</a:t>
                </a:r>
              </a:p>
            </c:rich>
          </c:tx>
          <c:layout>
            <c:manualLayout>
              <c:xMode val="edge"/>
              <c:yMode val="edge"/>
              <c:x val="0.74408496422932113"/>
              <c:y val="0.221057367829021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9115809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'Del CO2 versus Del GDP'!$AL$279</c:f>
          <c:strCache>
            <c:ptCount val="1"/>
            <c:pt idx="0">
              <c:v>(E) Relationship Between India GDP Change and FF CO2 Emissions Change, RCP2.6: 2030 to 2100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99841875588709"/>
          <c:y val="0.22377471988128605"/>
          <c:w val="0.81679708327929335"/>
          <c:h val="0.74379431465294288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63500">
                <a:solidFill>
                  <a:schemeClr val="accent6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635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22C-47A8-A0EF-16903E2898D7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6">
                    <a:lumMod val="60000"/>
                    <a:lumOff val="40000"/>
                  </a:schemeClr>
                </a:solidFill>
                <a:ln w="635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22C-47A8-A0EF-16903E2898D7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6">
                    <a:lumMod val="60000"/>
                    <a:lumOff val="40000"/>
                  </a:schemeClr>
                </a:solidFill>
                <a:ln w="635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22C-47A8-A0EF-16903E2898D7}"/>
              </c:ext>
            </c:extLst>
          </c:dPt>
          <c:xVal>
            <c:numRef>
              <c:f>'Del CO2 versus Del GDP'!$AM$173:$BA$173</c:f>
              <c:numCache>
                <c:formatCode>"$"#,##0</c:formatCode>
                <c:ptCount val="15"/>
                <c:pt idx="0">
                  <c:v>-3.7905734760979612</c:v>
                </c:pt>
                <c:pt idx="1">
                  <c:v>-7.4170528623217251</c:v>
                </c:pt>
                <c:pt idx="2">
                  <c:v>-7.5811469521959225</c:v>
                </c:pt>
                <c:pt idx="3">
                  <c:v>-9.9441018463876389</c:v>
                </c:pt>
                <c:pt idx="4">
                  <c:v>-12.208600286652654</c:v>
                </c:pt>
                <c:pt idx="5">
                  <c:v>-18.05034988618354</c:v>
                </c:pt>
                <c:pt idx="6">
                  <c:v>-22.809078492537083</c:v>
                </c:pt>
                <c:pt idx="7">
                  <c:v>-33.967476603997056</c:v>
                </c:pt>
                <c:pt idx="8">
                  <c:v>-38.398017030602205</c:v>
                </c:pt>
                <c:pt idx="9">
                  <c:v>-43.649027906583797</c:v>
                </c:pt>
                <c:pt idx="10">
                  <c:v>-38.069828850857448</c:v>
                </c:pt>
                <c:pt idx="11">
                  <c:v>-43.156745636966662</c:v>
                </c:pt>
                <c:pt idx="12">
                  <c:v>-46.438627434450609</c:v>
                </c:pt>
                <c:pt idx="13">
                  <c:v>-49.556415142062178</c:v>
                </c:pt>
                <c:pt idx="14">
                  <c:v>-51.689638310432201</c:v>
                </c:pt>
              </c:numCache>
            </c:numRef>
          </c:xVal>
          <c:yVal>
            <c:numRef>
              <c:f>'Del CO2 versus Del GDP'!$AM$174:$BA$174</c:f>
              <c:numCache>
                <c:formatCode>#,##0</c:formatCode>
                <c:ptCount val="15"/>
                <c:pt idx="0">
                  <c:v>-29.355443734943037</c:v>
                </c:pt>
                <c:pt idx="1">
                  <c:v>-46.717096127606965</c:v>
                </c:pt>
                <c:pt idx="2">
                  <c:v>-61.019446584507023</c:v>
                </c:pt>
                <c:pt idx="3">
                  <c:v>-76.154928453303</c:v>
                </c:pt>
                <c:pt idx="4">
                  <c:v>-90.339870443863219</c:v>
                </c:pt>
                <c:pt idx="5">
                  <c:v>-107.92506704818607</c:v>
                </c:pt>
                <c:pt idx="6">
                  <c:v>-118.37915484952464</c:v>
                </c:pt>
                <c:pt idx="7">
                  <c:v>-137.66633337680832</c:v>
                </c:pt>
                <c:pt idx="8">
                  <c:v>-152.88803070233007</c:v>
                </c:pt>
                <c:pt idx="9">
                  <c:v>-167.10470146582702</c:v>
                </c:pt>
                <c:pt idx="10">
                  <c:v>-170.13488654964931</c:v>
                </c:pt>
                <c:pt idx="11">
                  <c:v>-182.68284191054227</c:v>
                </c:pt>
                <c:pt idx="12">
                  <c:v>-189.71017350992588</c:v>
                </c:pt>
                <c:pt idx="13">
                  <c:v>-188.82132240359715</c:v>
                </c:pt>
                <c:pt idx="14">
                  <c:v>-182.12189997836867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2C-47A8-A0EF-16903E2898D7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635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635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22C-47A8-A0EF-16903E2898D7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6">
                    <a:lumMod val="60000"/>
                    <a:lumOff val="40000"/>
                  </a:schemeClr>
                </a:solidFill>
                <a:ln w="635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A22C-47A8-A0EF-16903E2898D7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accent6">
                    <a:lumMod val="60000"/>
                    <a:lumOff val="40000"/>
                  </a:schemeClr>
                </a:solidFill>
                <a:ln w="635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A22C-47A8-A0EF-16903E2898D7}"/>
              </c:ext>
            </c:extLst>
          </c:dPt>
          <c:xVal>
            <c:numRef>
              <c:f>'Del CO2 versus Del GDP'!$AM$281:$BA$281</c:f>
              <c:numCache>
                <c:formatCode>"$"#,##0</c:formatCode>
                <c:ptCount val="15"/>
                <c:pt idx="0">
                  <c:v>-6.6294012309253958</c:v>
                </c:pt>
                <c:pt idx="1">
                  <c:v>3.6921170221739885</c:v>
                </c:pt>
                <c:pt idx="2">
                  <c:v>-2.5762772110301739</c:v>
                </c:pt>
                <c:pt idx="3">
                  <c:v>1.1978868560818228</c:v>
                </c:pt>
                <c:pt idx="4">
                  <c:v>3.5116135233092791</c:v>
                </c:pt>
                <c:pt idx="5">
                  <c:v>8.2047044937171449</c:v>
                </c:pt>
                <c:pt idx="6">
                  <c:v>8.696986763345194</c:v>
                </c:pt>
                <c:pt idx="7">
                  <c:v>13.619809459574753</c:v>
                </c:pt>
                <c:pt idx="8">
                  <c:v>17.558067616559129</c:v>
                </c:pt>
                <c:pt idx="9">
                  <c:v>13.291621279822721</c:v>
                </c:pt>
                <c:pt idx="10">
                  <c:v>15.424844448189106</c:v>
                </c:pt>
                <c:pt idx="11">
                  <c:v>14.440279908951197</c:v>
                </c:pt>
                <c:pt idx="12">
                  <c:v>13.783903549447132</c:v>
                </c:pt>
                <c:pt idx="13">
                  <c:v>13.455715369702375</c:v>
                </c:pt>
                <c:pt idx="14">
                  <c:v>11.486586291212006</c:v>
                </c:pt>
              </c:numCache>
            </c:numRef>
          </c:xVal>
          <c:yVal>
            <c:numRef>
              <c:f>'Del CO2 versus Del GDP'!$AM$282:$BA$282</c:f>
              <c:numCache>
                <c:formatCode>#,##0</c:formatCode>
                <c:ptCount val="15"/>
                <c:pt idx="0">
                  <c:v>97.247394281506331</c:v>
                </c:pt>
                <c:pt idx="1">
                  <c:v>96.987750857070296</c:v>
                </c:pt>
                <c:pt idx="2">
                  <c:v>77.102286113709852</c:v>
                </c:pt>
                <c:pt idx="3">
                  <c:v>70.003382362833463</c:v>
                </c:pt>
                <c:pt idx="4">
                  <c:v>75.449111032566179</c:v>
                </c:pt>
                <c:pt idx="5">
                  <c:v>89.291310378893286</c:v>
                </c:pt>
                <c:pt idx="6">
                  <c:v>82.963360670391694</c:v>
                </c:pt>
                <c:pt idx="7">
                  <c:v>80.915641323271302</c:v>
                </c:pt>
                <c:pt idx="8">
                  <c:v>95.637877294256043</c:v>
                </c:pt>
                <c:pt idx="9">
                  <c:v>81.636213692592889</c:v>
                </c:pt>
                <c:pt idx="10">
                  <c:v>76.000111120137859</c:v>
                </c:pt>
                <c:pt idx="11">
                  <c:v>74.823025612341979</c:v>
                </c:pt>
                <c:pt idx="12">
                  <c:v>71.741456230570861</c:v>
                </c:pt>
                <c:pt idx="13">
                  <c:v>70.164711252815664</c:v>
                </c:pt>
                <c:pt idx="14">
                  <c:v>71.148212950521611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22C-47A8-A0EF-16903E289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158096"/>
        <c:axId val="1523620784"/>
      </c:scatterChart>
      <c:valAx>
        <c:axId val="109115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GDP Billion 2015 USD</a:t>
                </a:r>
              </a:p>
            </c:rich>
          </c:tx>
          <c:layout>
            <c:manualLayout>
              <c:xMode val="edge"/>
              <c:yMode val="edge"/>
              <c:x val="0.17971225811353775"/>
              <c:y val="0.437925095437368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23620784"/>
        <c:crosses val="autoZero"/>
        <c:crossBetween val="midCat"/>
      </c:valAx>
      <c:valAx>
        <c:axId val="152362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MtCO2</a:t>
                </a:r>
              </a:p>
            </c:rich>
          </c:tx>
          <c:layout>
            <c:manualLayout>
              <c:xMode val="edge"/>
              <c:yMode val="edge"/>
              <c:x val="0.60722181668886721"/>
              <c:y val="0.816043160817160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9115809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'Del CO2 versus Del GDP'!$AL$284</c:f>
          <c:strCache>
            <c:ptCount val="1"/>
            <c:pt idx="0">
              <c:v>(F) Relationship Between Middle East GDP Change and FF CO2 Emissions Change, RCP2.6: 2030 to 2100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3154365845127"/>
          <c:y val="0.22377471988128605"/>
          <c:w val="0.79263431077014579"/>
          <c:h val="0.7398417479432648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635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63500">
                  <a:solidFill>
                    <a:schemeClr val="accent2">
                      <a:lumMod val="7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61B-48E2-9FC1-07E871A67B4D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2">
                    <a:lumMod val="75000"/>
                  </a:schemeClr>
                </a:solidFill>
                <a:ln w="635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61B-48E2-9FC1-07E871A67B4D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chemeClr val="accent2">
                    <a:lumMod val="75000"/>
                  </a:schemeClr>
                </a:solidFill>
                <a:ln w="635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61B-48E2-9FC1-07E871A67B4D}"/>
              </c:ext>
            </c:extLst>
          </c:dPt>
          <c:xVal>
            <c:numRef>
              <c:f>'Del CO2 versus Del GDP'!$AM$178:$BA$178</c:f>
              <c:numCache>
                <c:formatCode>"$"#,##0</c:formatCode>
                <c:ptCount val="15"/>
                <c:pt idx="0">
                  <c:v>53.018800438410835</c:v>
                </c:pt>
                <c:pt idx="1">
                  <c:v>59.254375853638521</c:v>
                </c:pt>
                <c:pt idx="2">
                  <c:v>78.092377371215662</c:v>
                </c:pt>
                <c:pt idx="3">
                  <c:v>136.93651800016869</c:v>
                </c:pt>
                <c:pt idx="4">
                  <c:v>172.01983441531138</c:v>
                </c:pt>
                <c:pt idx="5">
                  <c:v>214.45456605682557</c:v>
                </c:pt>
                <c:pt idx="6">
                  <c:v>249.50506365398905</c:v>
                </c:pt>
                <c:pt idx="7">
                  <c:v>293.87610555602441</c:v>
                </c:pt>
                <c:pt idx="8">
                  <c:v>329.15633487901323</c:v>
                </c:pt>
                <c:pt idx="9">
                  <c:v>359.92397673046253</c:v>
                </c:pt>
                <c:pt idx="10">
                  <c:v>375.74264699435116</c:v>
                </c:pt>
                <c:pt idx="11">
                  <c:v>383.34020335553396</c:v>
                </c:pt>
                <c:pt idx="12">
                  <c:v>354.26273062979635</c:v>
                </c:pt>
                <c:pt idx="13">
                  <c:v>319.06454835174009</c:v>
                </c:pt>
                <c:pt idx="14">
                  <c:v>316.04521709804976</c:v>
                </c:pt>
              </c:numCache>
            </c:numRef>
          </c:xVal>
          <c:yVal>
            <c:numRef>
              <c:f>'Del CO2 versus Del GDP'!$AM$179:$BA$179</c:f>
              <c:numCache>
                <c:formatCode>#,##0</c:formatCode>
                <c:ptCount val="15"/>
                <c:pt idx="0">
                  <c:v>-9.9291319639305584</c:v>
                </c:pt>
                <c:pt idx="1">
                  <c:v>-13.516774978142166</c:v>
                </c:pt>
                <c:pt idx="2">
                  <c:v>2.2865557139630255</c:v>
                </c:pt>
                <c:pt idx="3">
                  <c:v>62.276374941641734</c:v>
                </c:pt>
                <c:pt idx="4">
                  <c:v>91.983053990526969</c:v>
                </c:pt>
                <c:pt idx="5">
                  <c:v>111.40578383451748</c:v>
                </c:pt>
                <c:pt idx="6">
                  <c:v>125.1795386098147</c:v>
                </c:pt>
                <c:pt idx="7">
                  <c:v>141.30326129990044</c:v>
                </c:pt>
                <c:pt idx="8">
                  <c:v>150.70946564824271</c:v>
                </c:pt>
                <c:pt idx="9">
                  <c:v>151.44593930418341</c:v>
                </c:pt>
                <c:pt idx="10">
                  <c:v>147.24787679462679</c:v>
                </c:pt>
                <c:pt idx="11">
                  <c:v>142.64002400802019</c:v>
                </c:pt>
                <c:pt idx="12">
                  <c:v>121.15889736364352</c:v>
                </c:pt>
                <c:pt idx="13">
                  <c:v>111.58217192217398</c:v>
                </c:pt>
                <c:pt idx="14">
                  <c:v>123.36453178063584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1B-48E2-9FC1-07E871A67B4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635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61B-48E2-9FC1-07E871A67B4D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635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61B-48E2-9FC1-07E871A67B4D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chemeClr val="accent2">
                    <a:lumMod val="60000"/>
                    <a:lumOff val="40000"/>
                  </a:schemeClr>
                </a:solidFill>
                <a:ln w="635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61B-48E2-9FC1-07E871A67B4D}"/>
              </c:ext>
            </c:extLst>
          </c:dPt>
          <c:xVal>
            <c:numRef>
              <c:f>'Del CO2 versus Del GDP'!$AM$286:$BC$286</c:f>
              <c:numCache>
                <c:formatCode>"$"#,##0</c:formatCode>
                <c:ptCount val="17"/>
                <c:pt idx="0">
                  <c:v>65.21099131607798</c:v>
                </c:pt>
                <c:pt idx="1">
                  <c:v>76.697577607284984</c:v>
                </c:pt>
                <c:pt idx="2">
                  <c:v>98.55491037855154</c:v>
                </c:pt>
                <c:pt idx="3">
                  <c:v>112.40445156394981</c:v>
                </c:pt>
                <c:pt idx="4">
                  <c:v>115.44019222662519</c:v>
                </c:pt>
                <c:pt idx="5">
                  <c:v>114.55408414130306</c:v>
                </c:pt>
                <c:pt idx="6">
                  <c:v>119.60818210943398</c:v>
                </c:pt>
                <c:pt idx="7">
                  <c:v>139.16819762246087</c:v>
                </c:pt>
                <c:pt idx="8">
                  <c:v>108.67951572379934</c:v>
                </c:pt>
                <c:pt idx="9">
                  <c:v>190.20145957339082</c:v>
                </c:pt>
                <c:pt idx="10">
                  <c:v>206.97187555855453</c:v>
                </c:pt>
                <c:pt idx="11">
                  <c:v>213.14181333782835</c:v>
                </c:pt>
                <c:pt idx="12">
                  <c:v>215.19298946126037</c:v>
                </c:pt>
                <c:pt idx="13">
                  <c:v>209.9255691762919</c:v>
                </c:pt>
                <c:pt idx="14">
                  <c:v>202.59056335890637</c:v>
                </c:pt>
              </c:numCache>
            </c:numRef>
          </c:xVal>
          <c:yVal>
            <c:numRef>
              <c:f>'Del CO2 versus Del GDP'!$AM$287:$BC$287</c:f>
              <c:numCache>
                <c:formatCode>#,##0</c:formatCode>
                <c:ptCount val="17"/>
                <c:pt idx="0">
                  <c:v>5.5208146901561577</c:v>
                </c:pt>
                <c:pt idx="1">
                  <c:v>14.791166168346308</c:v>
                </c:pt>
                <c:pt idx="2">
                  <c:v>11.381072044572875</c:v>
                </c:pt>
                <c:pt idx="3">
                  <c:v>-1.5344811036501369</c:v>
                </c:pt>
                <c:pt idx="4">
                  <c:v>-8.8575915107826404</c:v>
                </c:pt>
                <c:pt idx="5">
                  <c:v>-10.975340036950683</c:v>
                </c:pt>
                <c:pt idx="6">
                  <c:v>-11.599351918388606</c:v>
                </c:pt>
                <c:pt idx="7">
                  <c:v>-15.800528089404565</c:v>
                </c:pt>
                <c:pt idx="8">
                  <c:v>-18.799894661082305</c:v>
                </c:pt>
                <c:pt idx="9">
                  <c:v>57.601498359252901</c:v>
                </c:pt>
                <c:pt idx="10">
                  <c:v>66.710785729468114</c:v>
                </c:pt>
                <c:pt idx="11">
                  <c:v>67.345193495563393</c:v>
                </c:pt>
                <c:pt idx="12">
                  <c:v>65.350878547833261</c:v>
                </c:pt>
                <c:pt idx="13">
                  <c:v>60.264502155527964</c:v>
                </c:pt>
                <c:pt idx="14">
                  <c:v>56.045689476052814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61B-48E2-9FC1-07E871A67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158096"/>
        <c:axId val="1523620784"/>
      </c:scatterChart>
      <c:valAx>
        <c:axId val="109115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GDP Billion 2015 USD</a:t>
                </a:r>
              </a:p>
            </c:rich>
          </c:tx>
          <c:layout>
            <c:manualLayout>
              <c:xMode val="edge"/>
              <c:yMode val="edge"/>
              <c:x val="0.4971280178901985"/>
              <c:y val="0.742272732082579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23620784"/>
        <c:crosses val="autoZero"/>
        <c:crossBetween val="midCat"/>
      </c:valAx>
      <c:valAx>
        <c:axId val="152362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MtCO2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9115809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'Del CO2 versus Del GDP'!$AL$289</c:f>
          <c:strCache>
            <c:ptCount val="1"/>
            <c:pt idx="0">
              <c:v>(G) Relationship Between Brazil GDP Change and FF CO2 Emissions Change, RCP2.6: 2030 to 2100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379693993930774"/>
          <c:y val="0.21092513106305039"/>
          <c:w val="0.7719058515511813"/>
          <c:h val="0.75071523986744892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63500">
                <a:solidFill>
                  <a:srgbClr val="7030A0"/>
                </a:solidFill>
              </a:ln>
              <a:effectLst/>
            </c:spPr>
          </c:marker>
          <c:dPt>
            <c:idx val="0"/>
            <c:marker>
              <c:symbol val="circle"/>
              <c:size val="10"/>
              <c:spPr>
                <a:noFill/>
                <a:ln w="635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58C-4B2E-A974-56009CF6A3FA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7030A0"/>
                </a:solidFill>
                <a:ln w="635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58C-4B2E-A974-56009CF6A3FA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rgbClr val="7030A0"/>
                </a:solidFill>
                <a:ln w="635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58C-4B2E-A974-56009CF6A3FA}"/>
              </c:ext>
            </c:extLst>
          </c:dPt>
          <c:xVal>
            <c:numRef>
              <c:f>'Del CO2 versus Del GDP'!$AM$183:$BA$183</c:f>
              <c:numCache>
                <c:formatCode>"$"#,##0</c:formatCode>
                <c:ptCount val="15"/>
                <c:pt idx="0">
                  <c:v>1.6573503077311216</c:v>
                </c:pt>
                <c:pt idx="1">
                  <c:v>2.4614113481156892</c:v>
                </c:pt>
                <c:pt idx="2">
                  <c:v>5.5956084647159514</c:v>
                </c:pt>
                <c:pt idx="3">
                  <c:v>5.3494673299055648</c:v>
                </c:pt>
                <c:pt idx="4">
                  <c:v>6.8919517747235659</c:v>
                </c:pt>
                <c:pt idx="5">
                  <c:v>8.8282620352410959</c:v>
                </c:pt>
                <c:pt idx="6">
                  <c:v>10.091786527274053</c:v>
                </c:pt>
                <c:pt idx="7">
                  <c:v>10.748162886772661</c:v>
                </c:pt>
                <c:pt idx="8">
                  <c:v>11.437358064244108</c:v>
                </c:pt>
                <c:pt idx="9">
                  <c:v>11.995277969816925</c:v>
                </c:pt>
                <c:pt idx="10">
                  <c:v>12.586016693365309</c:v>
                </c:pt>
                <c:pt idx="11">
                  <c:v>13.275211870837666</c:v>
                </c:pt>
                <c:pt idx="12">
                  <c:v>13.73467532248651</c:v>
                </c:pt>
                <c:pt idx="13">
                  <c:v>14.374642272996425</c:v>
                </c:pt>
                <c:pt idx="14">
                  <c:v>14.88333395160771</c:v>
                </c:pt>
              </c:numCache>
            </c:numRef>
          </c:xVal>
          <c:yVal>
            <c:numRef>
              <c:f>'Del CO2 versus Del GDP'!$AM$184:$BA$184</c:f>
              <c:numCache>
                <c:formatCode>#,##0</c:formatCode>
                <c:ptCount val="15"/>
                <c:pt idx="0">
                  <c:v>-7.5906367322500046</c:v>
                </c:pt>
                <c:pt idx="1">
                  <c:v>-9.8086829615609759</c:v>
                </c:pt>
                <c:pt idx="2">
                  <c:v>-7.6632926112380346</c:v>
                </c:pt>
                <c:pt idx="3">
                  <c:v>-10.031114043375396</c:v>
                </c:pt>
                <c:pt idx="4">
                  <c:v>-11.919304045194281</c:v>
                </c:pt>
                <c:pt idx="5">
                  <c:v>-14.566219860925344</c:v>
                </c:pt>
                <c:pt idx="6">
                  <c:v>-16.258710307953493</c:v>
                </c:pt>
                <c:pt idx="7">
                  <c:v>-17.723884066764299</c:v>
                </c:pt>
                <c:pt idx="8">
                  <c:v>-18.608833190430914</c:v>
                </c:pt>
                <c:pt idx="9">
                  <c:v>-19.713043907381007</c:v>
                </c:pt>
                <c:pt idx="10">
                  <c:v>-21.217299881345411</c:v>
                </c:pt>
                <c:pt idx="11">
                  <c:v>-21.89259077164138</c:v>
                </c:pt>
                <c:pt idx="12">
                  <c:v>-22.85156581598369</c:v>
                </c:pt>
                <c:pt idx="13">
                  <c:v>-23.078021259806405</c:v>
                </c:pt>
                <c:pt idx="14">
                  <c:v>-22.774514605905324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58C-4B2E-A974-56009CF6A3FA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9A4E4"/>
              </a:solidFill>
              <a:ln w="63500">
                <a:solidFill>
                  <a:srgbClr val="C9A4E4"/>
                </a:solidFill>
              </a:ln>
              <a:effectLst/>
            </c:spPr>
          </c:marker>
          <c:dPt>
            <c:idx val="1"/>
            <c:marker>
              <c:symbol val="circle"/>
              <c:size val="10"/>
              <c:spPr>
                <a:noFill/>
                <a:ln w="63500">
                  <a:solidFill>
                    <a:srgbClr val="C9A4E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58C-4B2E-A974-56009CF6A3FA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C9A4E4"/>
                </a:solidFill>
                <a:ln w="63500">
                  <a:solidFill>
                    <a:schemeClr val="bg1">
                      <a:lumMod val="6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58C-4B2E-A974-56009CF6A3FA}"/>
              </c:ext>
            </c:extLst>
          </c:dPt>
          <c:dPt>
            <c:idx val="14"/>
            <c:marker>
              <c:symbol val="circle"/>
              <c:size val="10"/>
              <c:spPr>
                <a:solidFill>
                  <a:srgbClr val="C9A4E4"/>
                </a:solidFill>
                <a:ln w="635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58C-4B2E-A974-56009CF6A3FA}"/>
              </c:ext>
            </c:extLst>
          </c:dPt>
          <c:xVal>
            <c:numRef>
              <c:f>'Del CO2 versus Del GDP'!$AM$291:$BA$291</c:f>
              <c:numCache>
                <c:formatCode>"$"#,##0</c:formatCode>
                <c:ptCount val="15"/>
                <c:pt idx="0">
                  <c:v>4.2500369277463506</c:v>
                </c:pt>
                <c:pt idx="1">
                  <c:v>4.0859428378721532</c:v>
                </c:pt>
                <c:pt idx="2">
                  <c:v>4.2992651547092464</c:v>
                </c:pt>
                <c:pt idx="3">
                  <c:v>5.9894342804136613</c:v>
                </c:pt>
                <c:pt idx="4">
                  <c:v>8.1062480397940817</c:v>
                </c:pt>
                <c:pt idx="5">
                  <c:v>9.3533631228401646</c:v>
                </c:pt>
                <c:pt idx="6">
                  <c:v>9.6979607115763429</c:v>
                </c:pt>
                <c:pt idx="7">
                  <c:v>10.584068796898464</c:v>
                </c:pt>
                <c:pt idx="8">
                  <c:v>10.748162886772661</c:v>
                </c:pt>
                <c:pt idx="9">
                  <c:v>9.6651418936016853</c:v>
                </c:pt>
                <c:pt idx="10">
                  <c:v>11.174807520445029</c:v>
                </c:pt>
                <c:pt idx="11">
                  <c:v>11.437358064243199</c:v>
                </c:pt>
                <c:pt idx="12">
                  <c:v>11.946049742853575</c:v>
                </c:pt>
                <c:pt idx="13">
                  <c:v>12.06091560576715</c:v>
                </c:pt>
                <c:pt idx="14">
                  <c:v>12.044506196778457</c:v>
                </c:pt>
              </c:numCache>
            </c:numRef>
          </c:xVal>
          <c:yVal>
            <c:numRef>
              <c:f>'Del CO2 versus Del GDP'!$AM$292:$BA$292</c:f>
              <c:numCache>
                <c:formatCode>#,##0</c:formatCode>
                <c:ptCount val="15"/>
                <c:pt idx="0">
                  <c:v>-14.648029708379113</c:v>
                </c:pt>
                <c:pt idx="1">
                  <c:v>-15.367792892189414</c:v>
                </c:pt>
                <c:pt idx="2">
                  <c:v>-11.520815720917085</c:v>
                </c:pt>
                <c:pt idx="3">
                  <c:v>-8.333482436316018</c:v>
                </c:pt>
                <c:pt idx="4">
                  <c:v>-6.8635148581714063</c:v>
                </c:pt>
                <c:pt idx="5">
                  <c:v>-6.7548593277981599</c:v>
                </c:pt>
                <c:pt idx="6">
                  <c:v>-7.3063253559497738</c:v>
                </c:pt>
                <c:pt idx="7">
                  <c:v>-16.719873752232203</c:v>
                </c:pt>
                <c:pt idx="8">
                  <c:v>-5.1418063042829942</c:v>
                </c:pt>
                <c:pt idx="9">
                  <c:v>12.623464758985335</c:v>
                </c:pt>
                <c:pt idx="10">
                  <c:v>13.326951663727868</c:v>
                </c:pt>
                <c:pt idx="11">
                  <c:v>13.687775900496831</c:v>
                </c:pt>
                <c:pt idx="12">
                  <c:v>14.742674813228973</c:v>
                </c:pt>
                <c:pt idx="13">
                  <c:v>15.66628878143996</c:v>
                </c:pt>
                <c:pt idx="14">
                  <c:v>16.72303745011169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58C-4B2E-A974-56009CF6A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158096"/>
        <c:axId val="1523620784"/>
      </c:scatterChart>
      <c:valAx>
        <c:axId val="109115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GDP Billion 2015 USD</a:t>
                </a:r>
              </a:p>
            </c:rich>
          </c:tx>
          <c:layout>
            <c:manualLayout>
              <c:xMode val="edge"/>
              <c:yMode val="edge"/>
              <c:x val="0.5497448419108556"/>
              <c:y val="0.46157129971036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23620784"/>
        <c:crosses val="autoZero"/>
        <c:crossBetween val="midCat"/>
      </c:valAx>
      <c:valAx>
        <c:axId val="152362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MtCO2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9115809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0.2298</cdr:x>
      <cdr:y>0.08762</cdr:y>
    </cdr:from>
    <cdr:to>
      <cdr:x>0.36671</cdr:x>
      <cdr:y>0.15012</cdr:y>
    </cdr:to>
    <cdr:sp macro="" textlink="">
      <cdr:nvSpPr>
        <cdr:cNvPr id="40" name="TextBox 1">
          <a:extLst xmlns:a="http://schemas.openxmlformats.org/drawingml/2006/main">
            <a:ext uri="{FF2B5EF4-FFF2-40B4-BE49-F238E27FC236}">
              <a16:creationId xmlns:a16="http://schemas.microsoft.com/office/drawing/2014/main" id="{27E036A7-1673-FB11-9350-147057909708}"/>
            </a:ext>
          </a:extLst>
        </cdr:cNvPr>
        <cdr:cNvSpPr txBox="1"/>
      </cdr:nvSpPr>
      <cdr:spPr>
        <a:xfrm xmlns:a="http://schemas.openxmlformats.org/drawingml/2006/main">
          <a:off x="2022475" y="363875"/>
          <a:ext cx="1204958" cy="2595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  <a:p xmlns:a="http://schemas.openxmlformats.org/drawingml/2006/main">
          <a:pPr algn="ctr"/>
          <a:endParaRPr lang="en-US" sz="1200" b="1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0.64443</cdr:x>
      <cdr:y>0.64077</cdr:y>
    </cdr:from>
    <cdr:to>
      <cdr:x>0.999</cdr:x>
      <cdr:y>0.89406</cdr:y>
    </cdr:to>
    <cdr:grpSp>
      <cdr:nvGrpSpPr>
        <cdr:cNvPr id="7" name="Group 6">
          <a:extLst xmlns:a="http://schemas.openxmlformats.org/drawingml/2006/main">
            <a:ext uri="{FF2B5EF4-FFF2-40B4-BE49-F238E27FC236}">
              <a16:creationId xmlns:a16="http://schemas.microsoft.com/office/drawing/2014/main" id="{2584E43B-AA23-6014-99BE-65FFEAAFBEF1}"/>
            </a:ext>
          </a:extLst>
        </cdr:cNvPr>
        <cdr:cNvGrpSpPr/>
      </cdr:nvGrpSpPr>
      <cdr:grpSpPr>
        <a:xfrm xmlns:a="http://schemas.openxmlformats.org/drawingml/2006/main">
          <a:off x="5898555" y="2789490"/>
          <a:ext cx="3245427" cy="1102657"/>
          <a:chOff x="5907708" y="3250683"/>
          <a:chExt cx="3245427" cy="1102657"/>
        </a:xfrm>
      </cdr:grpSpPr>
      <cdr:sp macro="" textlink="">
        <cdr:nvSpPr>
          <cdr:cNvPr id="13" name="TextBox 1">
            <a:extLst xmlns:a="http://schemas.openxmlformats.org/drawingml/2006/main">
              <a:ext uri="{FF2B5EF4-FFF2-40B4-BE49-F238E27FC236}">
                <a16:creationId xmlns:a16="http://schemas.microsoft.com/office/drawing/2014/main" id="{CED58CBF-2BD9-5C68-05B3-2D7D7EAA0FE3}"/>
              </a:ext>
            </a:extLst>
          </cdr:cNvPr>
          <cdr:cNvSpPr txBox="1"/>
        </cdr:nvSpPr>
        <cdr:spPr>
          <a:xfrm xmlns:a="http://schemas.openxmlformats.org/drawingml/2006/main">
            <a:off x="5907891" y="3708741"/>
            <a:ext cx="1105973" cy="385401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SSP2&gt;NoRusX</a:t>
            </a:r>
          </a:p>
        </cdr:txBody>
      </cdr:sp>
      <cdr:grpSp>
        <cdr:nvGrpSpPr>
          <cdr:cNvPr id="2" name="Group 1">
            <a:extLst xmlns:a="http://schemas.openxmlformats.org/drawingml/2006/main">
              <a:ext uri="{FF2B5EF4-FFF2-40B4-BE49-F238E27FC236}">
                <a16:creationId xmlns:a16="http://schemas.microsoft.com/office/drawing/2014/main" id="{5BF851CD-CD5B-890C-852B-163880060C75}"/>
              </a:ext>
            </a:extLst>
          </cdr:cNvPr>
          <cdr:cNvGrpSpPr/>
        </cdr:nvGrpSpPr>
        <cdr:grpSpPr>
          <a:xfrm xmlns:a="http://schemas.openxmlformats.org/drawingml/2006/main">
            <a:off x="6895057" y="3446583"/>
            <a:ext cx="1855706" cy="726616"/>
            <a:chOff x="6895057" y="3446583"/>
            <a:chExt cx="1855706" cy="726616"/>
          </a:xfrm>
        </cdr:grpSpPr>
        <cdr:sp macro="" textlink="">
          <cdr:nvSpPr>
            <cdr:cNvPr id="3" name="Oval 2">
              <a:extLst xmlns:a="http://schemas.openxmlformats.org/drawingml/2006/main">
                <a:ext uri="{FF2B5EF4-FFF2-40B4-BE49-F238E27FC236}">
                  <a16:creationId xmlns:a16="http://schemas.microsoft.com/office/drawing/2014/main" id="{2A67B845-E8F9-9E5A-5855-8FCF0A049110}"/>
                </a:ext>
              </a:extLst>
            </cdr:cNvPr>
            <cdr:cNvSpPr/>
          </cdr:nvSpPr>
          <cdr:spPr>
            <a:xfrm xmlns:a="http://schemas.openxmlformats.org/drawingml/2006/main">
              <a:off x="8440380" y="3774520"/>
              <a:ext cx="128785" cy="139481"/>
            </a:xfrm>
            <a:prstGeom xmlns:a="http://schemas.openxmlformats.org/drawingml/2006/main" prst="ellipse">
              <a:avLst/>
            </a:prstGeom>
            <a:solidFill xmlns:a="http://schemas.openxmlformats.org/drawingml/2006/main">
              <a:schemeClr val="accent4">
                <a:lumMod val="50000"/>
              </a:schemeClr>
            </a:solidFill>
            <a:ln xmlns:a="http://schemas.openxmlformats.org/drawingml/2006/main">
              <a:solidFill>
                <a:schemeClr val="accent4">
                  <a:lumMod val="50000"/>
                </a:schemeClr>
              </a:solidFill>
            </a:ln>
          </cdr:spPr>
          <cdr:style>
            <a:lnRef xmlns:a="http://schemas.openxmlformats.org/drawingml/2006/main" idx="2">
              <a:schemeClr val="accent1">
                <a:shade val="15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vertOverflow="clip"/>
            <a:lstStyle xmlns:a="http://schemas.openxmlformats.org/drawingml/2006/main"/>
            <a:p xmlns:a="http://schemas.openxmlformats.org/drawingml/2006/main"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cdr:txBody>
        </cdr:sp>
        <cdr:sp macro="" textlink="">
          <cdr:nvSpPr>
            <cdr:cNvPr id="4" name="Oval 3">
              <a:extLst xmlns:a="http://schemas.openxmlformats.org/drawingml/2006/main">
                <a:ext uri="{FF2B5EF4-FFF2-40B4-BE49-F238E27FC236}">
                  <a16:creationId xmlns:a16="http://schemas.microsoft.com/office/drawing/2014/main" id="{CEA3810B-D010-5DF0-AF95-762D75ECE7FF}"/>
                </a:ext>
              </a:extLst>
            </cdr:cNvPr>
            <cdr:cNvSpPr/>
          </cdr:nvSpPr>
          <cdr:spPr>
            <a:xfrm xmlns:a="http://schemas.openxmlformats.org/drawingml/2006/main">
              <a:off x="7086540" y="3774520"/>
              <a:ext cx="128785" cy="139481"/>
            </a:xfrm>
            <a:prstGeom xmlns:a="http://schemas.openxmlformats.org/drawingml/2006/main" prst="ellipse">
              <a:avLst/>
            </a:prstGeom>
            <a:noFill xmlns:a="http://schemas.openxmlformats.org/drawingml/2006/main"/>
            <a:ln xmlns:a="http://schemas.openxmlformats.org/drawingml/2006/main" w="38100">
              <a:solidFill>
                <a:schemeClr val="accent4">
                  <a:lumMod val="50000"/>
                </a:schemeClr>
              </a:solidFill>
            </a:ln>
          </cdr:spPr>
          <cdr:style>
            <a:lnRef xmlns:a="http://schemas.openxmlformats.org/drawingml/2006/main" idx="2">
              <a:schemeClr val="accent1">
                <a:shade val="15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/>
            <a:lstStyle xmlns:a="http://schemas.openxmlformats.org/drawingml/2006/main"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cdr:txBody>
        </cdr:sp>
        <cdr:sp macro="" textlink="">
          <cdr:nvSpPr>
            <cdr:cNvPr id="5" name="Oval 4">
              <a:extLst xmlns:a="http://schemas.openxmlformats.org/drawingml/2006/main">
                <a:ext uri="{FF2B5EF4-FFF2-40B4-BE49-F238E27FC236}">
                  <a16:creationId xmlns:a16="http://schemas.microsoft.com/office/drawing/2014/main" id="{BB82DAFF-622E-071D-0C37-122E57BE8E03}"/>
                </a:ext>
              </a:extLst>
            </cdr:cNvPr>
            <cdr:cNvSpPr/>
          </cdr:nvSpPr>
          <cdr:spPr>
            <a:xfrm xmlns:a="http://schemas.openxmlformats.org/drawingml/2006/main">
              <a:off x="7968170" y="3774520"/>
              <a:ext cx="128785" cy="139481"/>
            </a:xfrm>
            <a:prstGeom xmlns:a="http://schemas.openxmlformats.org/drawingml/2006/main" prst="ellipse">
              <a:avLst/>
            </a:prstGeom>
            <a:solidFill xmlns:a="http://schemas.openxmlformats.org/drawingml/2006/main">
              <a:schemeClr val="accent4">
                <a:lumMod val="50000"/>
              </a:schemeClr>
            </a:solidFill>
            <a:ln xmlns:a="http://schemas.openxmlformats.org/drawingml/2006/main" w="38100">
              <a:solidFill>
                <a:schemeClr val="tx1"/>
              </a:solidFill>
            </a:ln>
          </cdr:spPr>
          <cdr:style>
            <a:lnRef xmlns:a="http://schemas.openxmlformats.org/drawingml/2006/main" idx="2">
              <a:schemeClr val="accent1">
                <a:shade val="15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/>
            <a:lstStyle xmlns:a="http://schemas.openxmlformats.org/drawingml/2006/main"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cdr:txBody>
        </cdr:sp>
        <cdr:sp macro="" textlink="">
          <cdr:nvSpPr>
            <cdr:cNvPr id="6" name="Oval 5">
              <a:extLst xmlns:a="http://schemas.openxmlformats.org/drawingml/2006/main">
                <a:ext uri="{FF2B5EF4-FFF2-40B4-BE49-F238E27FC236}">
                  <a16:creationId xmlns:a16="http://schemas.microsoft.com/office/drawing/2014/main" id="{BB82DAFF-622E-071D-0C37-122E57BE8E03}"/>
                </a:ext>
              </a:extLst>
            </cdr:cNvPr>
            <cdr:cNvSpPr/>
          </cdr:nvSpPr>
          <cdr:spPr>
            <a:xfrm xmlns:a="http://schemas.openxmlformats.org/drawingml/2006/main">
              <a:off x="7522412" y="3774520"/>
              <a:ext cx="128785" cy="139481"/>
            </a:xfrm>
            <a:prstGeom xmlns:a="http://schemas.openxmlformats.org/drawingml/2006/main" prst="ellipse">
              <a:avLst/>
            </a:prstGeom>
            <a:solidFill xmlns:a="http://schemas.openxmlformats.org/drawingml/2006/main">
              <a:schemeClr val="accent4">
                <a:lumMod val="50000"/>
              </a:schemeClr>
            </a:solidFill>
            <a:ln xmlns:a="http://schemas.openxmlformats.org/drawingml/2006/main" w="38100">
              <a:solidFill>
                <a:schemeClr val="bg1">
                  <a:lumMod val="50000"/>
                </a:schemeClr>
              </a:solidFill>
            </a:ln>
          </cdr:spPr>
          <cdr:style>
            <a:lnRef xmlns:a="http://schemas.openxmlformats.org/drawingml/2006/main" idx="2">
              <a:schemeClr val="accent1">
                <a:shade val="15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/>
            <a:lstStyle xmlns:a="http://schemas.openxmlformats.org/drawingml/2006/main"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cdr:txBody>
        </cdr:sp>
        <cdr:sp macro="" textlink="">
          <cdr:nvSpPr>
            <cdr:cNvPr id="9" name="TextBox 8">
              <a:extLst xmlns:a="http://schemas.openxmlformats.org/drawingml/2006/main">
                <a:ext uri="{FF2B5EF4-FFF2-40B4-BE49-F238E27FC236}">
                  <a16:creationId xmlns:a16="http://schemas.microsoft.com/office/drawing/2014/main" id="{BE693C4E-A584-2FC3-FAF3-D19A8DF0D429}"/>
                </a:ext>
              </a:extLst>
            </cdr:cNvPr>
            <cdr:cNvSpPr txBox="1"/>
          </cdr:nvSpPr>
          <cdr:spPr>
            <a:xfrm xmlns:a="http://schemas.openxmlformats.org/drawingml/2006/main">
              <a:off x="6895057" y="3446583"/>
              <a:ext cx="445757" cy="278962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vertOverflow="clip" wrap="none" rtlCol="0" anchor="ctr"/>
            <a:lstStyle xmlns:a="http://schemas.openxmlformats.org/drawingml/2006/main"/>
            <a:p xmlns:a="http://schemas.openxmlformats.org/drawingml/2006/main"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2030</a:t>
              </a:r>
            </a:p>
          </cdr:txBody>
        </cdr:sp>
        <cdr:sp macro="" textlink="">
          <cdr:nvSpPr>
            <cdr:cNvPr id="10" name="TextBox 1">
              <a:extLst xmlns:a="http://schemas.openxmlformats.org/drawingml/2006/main">
                <a:ext uri="{FF2B5EF4-FFF2-40B4-BE49-F238E27FC236}">
                  <a16:creationId xmlns:a16="http://schemas.microsoft.com/office/drawing/2014/main" id="{62BF0BA9-55BB-AB6A-612E-7794623817E3}"/>
                </a:ext>
              </a:extLst>
            </cdr:cNvPr>
            <cdr:cNvSpPr txBox="1"/>
          </cdr:nvSpPr>
          <cdr:spPr>
            <a:xfrm xmlns:a="http://schemas.openxmlformats.org/drawingml/2006/main">
              <a:off x="7353995" y="3446583"/>
              <a:ext cx="445757" cy="278962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wrap="none" rtlCol="0" anchor="ctr"/>
            <a:lstStyle xmlns:a="http://schemas.openxmlformats.org/drawingml/2006/main"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2050</a:t>
              </a:r>
            </a:p>
          </cdr:txBody>
        </cdr:sp>
        <cdr:sp macro="" textlink="">
          <cdr:nvSpPr>
            <cdr:cNvPr id="11" name="TextBox 1">
              <a:extLst xmlns:a="http://schemas.openxmlformats.org/drawingml/2006/main">
                <a:ext uri="{FF2B5EF4-FFF2-40B4-BE49-F238E27FC236}">
                  <a16:creationId xmlns:a16="http://schemas.microsoft.com/office/drawing/2014/main" id="{62BF0BA9-55BB-AB6A-612E-7794623817E3}"/>
                </a:ext>
              </a:extLst>
            </cdr:cNvPr>
            <cdr:cNvSpPr txBox="1"/>
          </cdr:nvSpPr>
          <cdr:spPr>
            <a:xfrm xmlns:a="http://schemas.openxmlformats.org/drawingml/2006/main">
              <a:off x="7789867" y="3446583"/>
              <a:ext cx="445758" cy="278962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wrap="none" rtlCol="0" anchor="ctr"/>
            <a:lstStyle xmlns:a="http://schemas.openxmlformats.org/drawingml/2006/main"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2100</a:t>
              </a:r>
            </a:p>
          </cdr:txBody>
        </cdr:sp>
        <cdr:sp macro="" textlink="">
          <cdr:nvSpPr>
            <cdr:cNvPr id="12" name="TextBox 1">
              <a:extLst xmlns:a="http://schemas.openxmlformats.org/drawingml/2006/main">
                <a:ext uri="{FF2B5EF4-FFF2-40B4-BE49-F238E27FC236}">
                  <a16:creationId xmlns:a16="http://schemas.microsoft.com/office/drawing/2014/main" id="{62BF0BA9-55BB-AB6A-612E-7794623817E3}"/>
                </a:ext>
              </a:extLst>
            </cdr:cNvPr>
            <cdr:cNvSpPr txBox="1"/>
          </cdr:nvSpPr>
          <cdr:spPr>
            <a:xfrm xmlns:a="http://schemas.openxmlformats.org/drawingml/2006/main">
              <a:off x="8305006" y="3446583"/>
              <a:ext cx="445757" cy="278962"/>
            </a:xfrm>
            <a:prstGeom xmlns:a="http://schemas.openxmlformats.org/drawingml/2006/main" prst="rect">
              <a:avLst/>
            </a:prstGeom>
          </cdr:spPr>
          <cdr:txBody>
            <a:bodyPr xmlns:a="http://schemas.openxmlformats.org/drawingml/2006/main" wrap="none" rtlCol="0" anchor="ctr"/>
            <a:lstStyle xmlns:a="http://schemas.openxmlformats.org/drawingml/2006/main"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pPr algn="ctr"/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other yrs</a:t>
              </a:r>
            </a:p>
          </cdr:txBody>
        </cdr:sp>
        <cdr:sp macro="" textlink="">
          <cdr:nvSpPr>
            <cdr:cNvPr id="18" name="Oval 17">
              <a:extLst xmlns:a="http://schemas.openxmlformats.org/drawingml/2006/main">
                <a:ext uri="{FF2B5EF4-FFF2-40B4-BE49-F238E27FC236}">
                  <a16:creationId xmlns:a16="http://schemas.microsoft.com/office/drawing/2014/main" id="{E551117D-B21B-73A6-460B-6C5ACE932EFD}"/>
                </a:ext>
              </a:extLst>
            </cdr:cNvPr>
            <cdr:cNvSpPr/>
          </cdr:nvSpPr>
          <cdr:spPr>
            <a:xfrm xmlns:a="http://schemas.openxmlformats.org/drawingml/2006/main">
              <a:off x="8440106" y="4033718"/>
              <a:ext cx="128784" cy="139481"/>
            </a:xfrm>
            <a:prstGeom xmlns:a="http://schemas.openxmlformats.org/drawingml/2006/main" prst="ellipse">
              <a:avLst/>
            </a:prstGeom>
            <a:solidFill xmlns:a="http://schemas.openxmlformats.org/drawingml/2006/main">
              <a:schemeClr val="accent4"/>
            </a:solidFill>
            <a:ln xmlns:a="http://schemas.openxmlformats.org/drawingml/2006/main">
              <a:solidFill>
                <a:schemeClr val="accent4"/>
              </a:solidFill>
            </a:ln>
          </cdr:spPr>
          <cdr:style>
            <a:lnRef xmlns:a="http://schemas.openxmlformats.org/drawingml/2006/main" idx="2">
              <a:schemeClr val="accent1">
                <a:shade val="15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/>
            <a:lstStyle xmlns:a="http://schemas.openxmlformats.org/drawingml/2006/main"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cdr:txBody>
        </cdr:sp>
        <cdr:sp macro="" textlink="">
          <cdr:nvSpPr>
            <cdr:cNvPr id="19" name="Oval 18">
              <a:extLst xmlns:a="http://schemas.openxmlformats.org/drawingml/2006/main">
                <a:ext uri="{FF2B5EF4-FFF2-40B4-BE49-F238E27FC236}">
                  <a16:creationId xmlns:a16="http://schemas.microsoft.com/office/drawing/2014/main" id="{18E056B0-A2AD-0313-2059-9110AC3EB80A}"/>
                </a:ext>
              </a:extLst>
            </cdr:cNvPr>
            <cdr:cNvSpPr/>
          </cdr:nvSpPr>
          <cdr:spPr>
            <a:xfrm xmlns:a="http://schemas.openxmlformats.org/drawingml/2006/main">
              <a:off x="7086357" y="4033718"/>
              <a:ext cx="128785" cy="139481"/>
            </a:xfrm>
            <a:prstGeom xmlns:a="http://schemas.openxmlformats.org/drawingml/2006/main" prst="ellipse">
              <a:avLst/>
            </a:prstGeom>
            <a:noFill xmlns:a="http://schemas.openxmlformats.org/drawingml/2006/main"/>
            <a:ln xmlns:a="http://schemas.openxmlformats.org/drawingml/2006/main" w="38100">
              <a:solidFill>
                <a:schemeClr val="accent4"/>
              </a:solidFill>
            </a:ln>
          </cdr:spPr>
          <cdr:style>
            <a:lnRef xmlns:a="http://schemas.openxmlformats.org/drawingml/2006/main" idx="2">
              <a:schemeClr val="accent1">
                <a:shade val="15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/>
            <a:lstStyle xmlns:a="http://schemas.openxmlformats.org/drawingml/2006/main"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cdr:txBody>
        </cdr:sp>
        <cdr:sp macro="" textlink="">
          <cdr:nvSpPr>
            <cdr:cNvPr id="22" name="Oval 21">
              <a:extLst xmlns:a="http://schemas.openxmlformats.org/drawingml/2006/main">
                <a:ext uri="{FF2B5EF4-FFF2-40B4-BE49-F238E27FC236}">
                  <a16:creationId xmlns:a16="http://schemas.microsoft.com/office/drawing/2014/main" id="{5DA28CDE-3160-6368-1FFE-E02F1E562E8A}"/>
                </a:ext>
              </a:extLst>
            </cdr:cNvPr>
            <cdr:cNvSpPr/>
          </cdr:nvSpPr>
          <cdr:spPr>
            <a:xfrm xmlns:a="http://schemas.openxmlformats.org/drawingml/2006/main">
              <a:off x="7967987" y="4033718"/>
              <a:ext cx="128785" cy="139481"/>
            </a:xfrm>
            <a:prstGeom xmlns:a="http://schemas.openxmlformats.org/drawingml/2006/main" prst="ellipse">
              <a:avLst/>
            </a:prstGeom>
            <a:solidFill xmlns:a="http://schemas.openxmlformats.org/drawingml/2006/main">
              <a:schemeClr val="accent4"/>
            </a:solidFill>
            <a:ln xmlns:a="http://schemas.openxmlformats.org/drawingml/2006/main" w="38100">
              <a:solidFill>
                <a:schemeClr val="tx1"/>
              </a:solidFill>
            </a:ln>
          </cdr:spPr>
          <cdr:style>
            <a:lnRef xmlns:a="http://schemas.openxmlformats.org/drawingml/2006/main" idx="2">
              <a:schemeClr val="accent1">
                <a:shade val="15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/>
            <a:lstStyle xmlns:a="http://schemas.openxmlformats.org/drawingml/2006/main"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cdr:txBody>
        </cdr:sp>
        <cdr:sp macro="" textlink="">
          <cdr:nvSpPr>
            <cdr:cNvPr id="23" name="Oval 22">
              <a:extLst xmlns:a="http://schemas.openxmlformats.org/drawingml/2006/main">
                <a:ext uri="{FF2B5EF4-FFF2-40B4-BE49-F238E27FC236}">
                  <a16:creationId xmlns:a16="http://schemas.microsoft.com/office/drawing/2014/main" id="{23596E71-451E-4DE1-CE6A-8223185EC15A}"/>
                </a:ext>
              </a:extLst>
            </cdr:cNvPr>
            <cdr:cNvSpPr/>
          </cdr:nvSpPr>
          <cdr:spPr>
            <a:xfrm xmlns:a="http://schemas.openxmlformats.org/drawingml/2006/main">
              <a:off x="7522229" y="4033718"/>
              <a:ext cx="128785" cy="139481"/>
            </a:xfrm>
            <a:prstGeom xmlns:a="http://schemas.openxmlformats.org/drawingml/2006/main" prst="ellipse">
              <a:avLst/>
            </a:prstGeom>
            <a:solidFill xmlns:a="http://schemas.openxmlformats.org/drawingml/2006/main">
              <a:schemeClr val="accent4"/>
            </a:solidFill>
            <a:ln xmlns:a="http://schemas.openxmlformats.org/drawingml/2006/main" w="38100">
              <a:solidFill>
                <a:schemeClr val="bg1">
                  <a:lumMod val="50000"/>
                </a:schemeClr>
              </a:solidFill>
            </a:ln>
          </cdr:spPr>
          <cdr:style>
            <a:lnRef xmlns:a="http://schemas.openxmlformats.org/drawingml/2006/main" idx="2">
              <a:schemeClr val="accent1">
                <a:shade val="15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/>
            <a:lstStyle xmlns:a="http://schemas.openxmlformats.org/drawingml/2006/main"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cdr:txBody>
        </cdr:sp>
      </cdr:grpSp>
      <cdr:sp macro="" textlink="">
        <cdr:nvSpPr>
          <cdr:cNvPr id="25" name="TextBox 1">
            <a:extLst xmlns:a="http://schemas.openxmlformats.org/drawingml/2006/main">
              <a:ext uri="{FF2B5EF4-FFF2-40B4-BE49-F238E27FC236}">
                <a16:creationId xmlns:a16="http://schemas.microsoft.com/office/drawing/2014/main" id="{CB9C8344-7261-4A53-18F4-FFD0677558AC}"/>
              </a:ext>
            </a:extLst>
          </cdr:cNvPr>
          <cdr:cNvSpPr txBox="1"/>
        </cdr:nvSpPr>
        <cdr:spPr>
          <a:xfrm xmlns:a="http://schemas.openxmlformats.org/drawingml/2006/main">
            <a:off x="5907708" y="3967939"/>
            <a:ext cx="1105973" cy="385401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RCP2.6&gt;NoRusX</a:t>
            </a:r>
          </a:p>
        </cdr:txBody>
      </cdr:sp>
      <cdr:sp macro="" textlink="">
        <cdr:nvSpPr>
          <cdr:cNvPr id="41" name="TextBox 1">
            <a:extLst xmlns:a="http://schemas.openxmlformats.org/drawingml/2006/main">
              <a:ext uri="{FF2B5EF4-FFF2-40B4-BE49-F238E27FC236}">
                <a16:creationId xmlns:a16="http://schemas.microsoft.com/office/drawing/2014/main" id="{5434C9AE-CC8D-94E4-EF8B-391FC003BEB7}"/>
              </a:ext>
            </a:extLst>
          </cdr:cNvPr>
          <cdr:cNvSpPr txBox="1"/>
        </cdr:nvSpPr>
        <cdr:spPr>
          <a:xfrm xmlns:a="http://schemas.openxmlformats.org/drawingml/2006/main">
            <a:off x="6561516" y="3250683"/>
            <a:ext cx="2591619" cy="272083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non-Russian Energy EXPORTERS</a:t>
            </a:r>
          </a:p>
        </cdr:txBody>
      </cdr:sp>
    </cdr:grpSp>
  </cdr:relSizeAnchor>
  <cdr:relSizeAnchor xmlns:cdr="http://schemas.openxmlformats.org/drawingml/2006/chartDrawing">
    <cdr:from>
      <cdr:x>0.07481</cdr:x>
      <cdr:y>0.6675</cdr:y>
    </cdr:from>
    <cdr:to>
      <cdr:x>0.38795</cdr:x>
      <cdr:y>0.90719</cdr:y>
    </cdr:to>
    <cdr:grpSp>
      <cdr:nvGrpSpPr>
        <cdr:cNvPr id="8" name="Group 7">
          <a:extLst xmlns:a="http://schemas.openxmlformats.org/drawingml/2006/main">
            <a:ext uri="{FF2B5EF4-FFF2-40B4-BE49-F238E27FC236}">
              <a16:creationId xmlns:a16="http://schemas.microsoft.com/office/drawing/2014/main" id="{86DF1297-9831-CD0B-05CE-173B867CCA82}"/>
            </a:ext>
          </a:extLst>
        </cdr:cNvPr>
        <cdr:cNvGrpSpPr/>
      </cdr:nvGrpSpPr>
      <cdr:grpSpPr>
        <a:xfrm xmlns:a="http://schemas.openxmlformats.org/drawingml/2006/main">
          <a:off x="684746" y="2905854"/>
          <a:ext cx="2866213" cy="1043453"/>
          <a:chOff x="62699" y="3309888"/>
          <a:chExt cx="2866213" cy="1043452"/>
        </a:xfrm>
      </cdr:grpSpPr>
      <cdr:sp macro="" textlink="">
        <cdr:nvSpPr>
          <cdr:cNvPr id="42" name="Oval 41">
            <a:extLst xmlns:a="http://schemas.openxmlformats.org/drawingml/2006/main">
              <a:ext uri="{FF2B5EF4-FFF2-40B4-BE49-F238E27FC236}">
                <a16:creationId xmlns:a16="http://schemas.microsoft.com/office/drawing/2014/main" id="{9EE7C652-11BB-61BB-0310-F863FE2CFC03}"/>
              </a:ext>
            </a:extLst>
          </cdr:cNvPr>
          <cdr:cNvSpPr/>
        </cdr:nvSpPr>
        <cdr:spPr>
          <a:xfrm xmlns:a="http://schemas.openxmlformats.org/drawingml/2006/main">
            <a:off x="2595371" y="3774520"/>
            <a:ext cx="128785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accent6">
              <a:lumMod val="75000"/>
            </a:schemeClr>
          </a:solidFill>
          <a:ln xmlns:a="http://schemas.openxmlformats.org/drawingml/2006/main" w="38100">
            <a:solidFill>
              <a:schemeClr val="accent6">
                <a:lumMod val="75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43" name="Oval 42">
            <a:extLst xmlns:a="http://schemas.openxmlformats.org/drawingml/2006/main">
              <a:ext uri="{FF2B5EF4-FFF2-40B4-BE49-F238E27FC236}">
                <a16:creationId xmlns:a16="http://schemas.microsoft.com/office/drawing/2014/main" id="{5FF18053-CD07-2085-620E-DE38A731AE67}"/>
              </a:ext>
            </a:extLst>
          </cdr:cNvPr>
          <cdr:cNvSpPr/>
        </cdr:nvSpPr>
        <cdr:spPr>
          <a:xfrm xmlns:a="http://schemas.openxmlformats.org/drawingml/2006/main">
            <a:off x="1241531" y="3774520"/>
            <a:ext cx="128785" cy="139481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 w="38100">
            <a:solidFill>
              <a:schemeClr val="accent6">
                <a:lumMod val="75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44" name="Oval 43">
            <a:extLst xmlns:a="http://schemas.openxmlformats.org/drawingml/2006/main">
              <a:ext uri="{FF2B5EF4-FFF2-40B4-BE49-F238E27FC236}">
                <a16:creationId xmlns:a16="http://schemas.microsoft.com/office/drawing/2014/main" id="{CE0DCD4C-4274-B3F1-EA01-59943B00819F}"/>
              </a:ext>
            </a:extLst>
          </cdr:cNvPr>
          <cdr:cNvSpPr/>
        </cdr:nvSpPr>
        <cdr:spPr>
          <a:xfrm xmlns:a="http://schemas.openxmlformats.org/drawingml/2006/main">
            <a:off x="2123161" y="3774520"/>
            <a:ext cx="128785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accent6">
              <a:lumMod val="75000"/>
            </a:schemeClr>
          </a:solidFill>
          <a:ln xmlns:a="http://schemas.openxmlformats.org/drawingml/2006/main" w="38100">
            <a:solidFill>
              <a:schemeClr val="tx1"/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45" name="Oval 44">
            <a:extLst xmlns:a="http://schemas.openxmlformats.org/drawingml/2006/main">
              <a:ext uri="{FF2B5EF4-FFF2-40B4-BE49-F238E27FC236}">
                <a16:creationId xmlns:a16="http://schemas.microsoft.com/office/drawing/2014/main" id="{101DC8DE-E334-46A2-036F-A2D092BBACE2}"/>
              </a:ext>
            </a:extLst>
          </cdr:cNvPr>
          <cdr:cNvSpPr/>
        </cdr:nvSpPr>
        <cdr:spPr>
          <a:xfrm xmlns:a="http://schemas.openxmlformats.org/drawingml/2006/main">
            <a:off x="1677404" y="3774520"/>
            <a:ext cx="128784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accent6">
              <a:lumMod val="75000"/>
            </a:schemeClr>
          </a:solidFill>
          <a:ln xmlns:a="http://schemas.openxmlformats.org/drawingml/2006/main" w="38100">
            <a:solidFill>
              <a:schemeClr val="bg1">
                <a:lumMod val="5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46" name="TextBox 1">
            <a:extLst xmlns:a="http://schemas.openxmlformats.org/drawingml/2006/main">
              <a:ext uri="{FF2B5EF4-FFF2-40B4-BE49-F238E27FC236}">
                <a16:creationId xmlns:a16="http://schemas.microsoft.com/office/drawing/2014/main" id="{E6F97DCD-82C2-139C-2402-9195B4CB71B7}"/>
              </a:ext>
            </a:extLst>
          </cdr:cNvPr>
          <cdr:cNvSpPr txBox="1"/>
        </cdr:nvSpPr>
        <cdr:spPr>
          <a:xfrm xmlns:a="http://schemas.openxmlformats.org/drawingml/2006/main">
            <a:off x="62974" y="3708741"/>
            <a:ext cx="1105973" cy="385401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SSP2&gt;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NoRusX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47" name="Oval 46">
            <a:extLst xmlns:a="http://schemas.openxmlformats.org/drawingml/2006/main">
              <a:ext uri="{FF2B5EF4-FFF2-40B4-BE49-F238E27FC236}">
                <a16:creationId xmlns:a16="http://schemas.microsoft.com/office/drawing/2014/main" id="{AD809F36-0EE3-4C13-BFD6-94B9448F1471}"/>
              </a:ext>
            </a:extLst>
          </cdr:cNvPr>
          <cdr:cNvSpPr/>
        </cdr:nvSpPr>
        <cdr:spPr>
          <a:xfrm xmlns:a="http://schemas.openxmlformats.org/drawingml/2006/main">
            <a:off x="2595188" y="4033718"/>
            <a:ext cx="128785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accent6">
              <a:lumMod val="40000"/>
              <a:lumOff val="60000"/>
            </a:schemeClr>
          </a:solidFill>
          <a:ln xmlns:a="http://schemas.openxmlformats.org/drawingml/2006/main" w="38100">
            <a:solidFill>
              <a:schemeClr val="accent6">
                <a:lumMod val="40000"/>
                <a:lumOff val="6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48" name="Oval 47">
            <a:extLst xmlns:a="http://schemas.openxmlformats.org/drawingml/2006/main">
              <a:ext uri="{FF2B5EF4-FFF2-40B4-BE49-F238E27FC236}">
                <a16:creationId xmlns:a16="http://schemas.microsoft.com/office/drawing/2014/main" id="{CF7B5F29-CC2F-1369-2424-F446CE4C88FC}"/>
              </a:ext>
            </a:extLst>
          </cdr:cNvPr>
          <cdr:cNvSpPr/>
        </cdr:nvSpPr>
        <cdr:spPr>
          <a:xfrm xmlns:a="http://schemas.openxmlformats.org/drawingml/2006/main">
            <a:off x="1271096" y="4033718"/>
            <a:ext cx="128784" cy="139481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 w="38100">
            <a:solidFill>
              <a:schemeClr val="accent6">
                <a:lumMod val="60000"/>
                <a:lumOff val="4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49" name="Oval 48">
            <a:extLst xmlns:a="http://schemas.openxmlformats.org/drawingml/2006/main">
              <a:ext uri="{FF2B5EF4-FFF2-40B4-BE49-F238E27FC236}">
                <a16:creationId xmlns:a16="http://schemas.microsoft.com/office/drawing/2014/main" id="{3B7D0975-400E-B78C-6035-343B2EB84FA6}"/>
              </a:ext>
            </a:extLst>
          </cdr:cNvPr>
          <cdr:cNvSpPr/>
        </cdr:nvSpPr>
        <cdr:spPr>
          <a:xfrm xmlns:a="http://schemas.openxmlformats.org/drawingml/2006/main">
            <a:off x="2122978" y="4033718"/>
            <a:ext cx="128785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accent6">
              <a:lumMod val="40000"/>
              <a:lumOff val="60000"/>
            </a:schemeClr>
          </a:solidFill>
          <a:ln xmlns:a="http://schemas.openxmlformats.org/drawingml/2006/main" w="38100">
            <a:solidFill>
              <a:schemeClr val="tx1"/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50" name="Oval 49">
            <a:extLst xmlns:a="http://schemas.openxmlformats.org/drawingml/2006/main">
              <a:ext uri="{FF2B5EF4-FFF2-40B4-BE49-F238E27FC236}">
                <a16:creationId xmlns:a16="http://schemas.microsoft.com/office/drawing/2014/main" id="{B38BAADE-672C-2775-87D2-F12A72A22D21}"/>
              </a:ext>
            </a:extLst>
          </cdr:cNvPr>
          <cdr:cNvSpPr/>
        </cdr:nvSpPr>
        <cdr:spPr>
          <a:xfrm xmlns:a="http://schemas.openxmlformats.org/drawingml/2006/main">
            <a:off x="1677220" y="4033718"/>
            <a:ext cx="128785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chemeClr val="accent6">
              <a:lumMod val="40000"/>
              <a:lumOff val="60000"/>
            </a:schemeClr>
          </a:solidFill>
          <a:ln xmlns:a="http://schemas.openxmlformats.org/drawingml/2006/main" w="38100">
            <a:solidFill>
              <a:schemeClr val="bg1">
                <a:lumMod val="5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51" name="TextBox 1">
            <a:extLst xmlns:a="http://schemas.openxmlformats.org/drawingml/2006/main">
              <a:ext uri="{FF2B5EF4-FFF2-40B4-BE49-F238E27FC236}">
                <a16:creationId xmlns:a16="http://schemas.microsoft.com/office/drawing/2014/main" id="{DEC2F3E8-BD66-8875-CC5B-44297243D41F}"/>
              </a:ext>
            </a:extLst>
          </cdr:cNvPr>
          <cdr:cNvSpPr txBox="1"/>
        </cdr:nvSpPr>
        <cdr:spPr>
          <a:xfrm xmlns:a="http://schemas.openxmlformats.org/drawingml/2006/main">
            <a:off x="62699" y="3967939"/>
            <a:ext cx="1105973" cy="385401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RCP2.6&gt;NoRusX</a:t>
            </a:r>
          </a:p>
        </cdr:txBody>
      </cdr:sp>
      <cdr:sp macro="" textlink="">
        <cdr:nvSpPr>
          <cdr:cNvPr id="52" name="TextBox 1">
            <a:extLst xmlns:a="http://schemas.openxmlformats.org/drawingml/2006/main">
              <a:ext uri="{FF2B5EF4-FFF2-40B4-BE49-F238E27FC236}">
                <a16:creationId xmlns:a16="http://schemas.microsoft.com/office/drawing/2014/main" id="{D88F6CA9-50D8-507D-D3BB-70097B587B4B}"/>
              </a:ext>
            </a:extLst>
          </cdr:cNvPr>
          <cdr:cNvSpPr txBox="1"/>
        </cdr:nvSpPr>
        <cdr:spPr>
          <a:xfrm xmlns:a="http://schemas.openxmlformats.org/drawingml/2006/main">
            <a:off x="1073114" y="3519458"/>
            <a:ext cx="445849" cy="27891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2030</a:t>
            </a:r>
          </a:p>
        </cdr:txBody>
      </cdr:sp>
      <cdr:sp macro="" textlink="">
        <cdr:nvSpPr>
          <cdr:cNvPr id="53" name="TextBox 1">
            <a:extLst xmlns:a="http://schemas.openxmlformats.org/drawingml/2006/main">
              <a:ext uri="{FF2B5EF4-FFF2-40B4-BE49-F238E27FC236}">
                <a16:creationId xmlns:a16="http://schemas.microsoft.com/office/drawing/2014/main" id="{A8E32D15-6DA8-84E2-0F91-F7D11804FB1C}"/>
              </a:ext>
            </a:extLst>
          </cdr:cNvPr>
          <cdr:cNvSpPr txBox="1"/>
        </cdr:nvSpPr>
        <cdr:spPr>
          <a:xfrm xmlns:a="http://schemas.openxmlformats.org/drawingml/2006/main">
            <a:off x="1532143" y="3519458"/>
            <a:ext cx="445758" cy="27891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</a:p>
        </cdr:txBody>
      </cdr:sp>
      <cdr:sp macro="" textlink="">
        <cdr:nvSpPr>
          <cdr:cNvPr id="54" name="TextBox 1">
            <a:extLst xmlns:a="http://schemas.openxmlformats.org/drawingml/2006/main">
              <a:ext uri="{FF2B5EF4-FFF2-40B4-BE49-F238E27FC236}">
                <a16:creationId xmlns:a16="http://schemas.microsoft.com/office/drawing/2014/main" id="{6EDFB261-2625-95A9-4946-ADCFB674C764}"/>
              </a:ext>
            </a:extLst>
          </cdr:cNvPr>
          <cdr:cNvSpPr txBox="1"/>
        </cdr:nvSpPr>
        <cdr:spPr>
          <a:xfrm xmlns:a="http://schemas.openxmlformats.org/drawingml/2006/main">
            <a:off x="1968016" y="3519458"/>
            <a:ext cx="445757" cy="27891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</a:p>
        </cdr:txBody>
      </cdr:sp>
      <cdr:sp macro="" textlink="">
        <cdr:nvSpPr>
          <cdr:cNvPr id="55" name="TextBox 1">
            <a:extLst xmlns:a="http://schemas.openxmlformats.org/drawingml/2006/main">
              <a:ext uri="{FF2B5EF4-FFF2-40B4-BE49-F238E27FC236}">
                <a16:creationId xmlns:a16="http://schemas.microsoft.com/office/drawing/2014/main" id="{1D648C56-C098-E99B-ADC8-3A484D47C8BB}"/>
              </a:ext>
            </a:extLst>
          </cdr:cNvPr>
          <cdr:cNvSpPr txBox="1"/>
        </cdr:nvSpPr>
        <cdr:spPr>
          <a:xfrm xmlns:a="http://schemas.openxmlformats.org/drawingml/2006/main">
            <a:off x="2483062" y="3519458"/>
            <a:ext cx="445850" cy="27891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other yrs</a:t>
            </a:r>
          </a:p>
        </cdr:txBody>
      </cdr:sp>
      <cdr:sp macro="" textlink="">
        <cdr:nvSpPr>
          <cdr:cNvPr id="56" name="TextBox 1">
            <a:extLst xmlns:a="http://schemas.openxmlformats.org/drawingml/2006/main">
              <a:ext uri="{FF2B5EF4-FFF2-40B4-BE49-F238E27FC236}">
                <a16:creationId xmlns:a16="http://schemas.microsoft.com/office/drawing/2014/main" id="{31A9920B-8F2E-3080-2490-9FBF3B398497}"/>
              </a:ext>
            </a:extLst>
          </cdr:cNvPr>
          <cdr:cNvSpPr txBox="1"/>
        </cdr:nvSpPr>
        <cdr:spPr>
          <a:xfrm xmlns:a="http://schemas.openxmlformats.org/drawingml/2006/main">
            <a:off x="1248121" y="3309888"/>
            <a:ext cx="1345603" cy="27204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Importers</a:t>
            </a:r>
          </a:p>
        </cdr:txBody>
      </cdr:sp>
    </cdr:grpSp>
  </cdr:relSizeAnchor>
  <cdr:relSizeAnchor xmlns:cdr="http://schemas.openxmlformats.org/drawingml/2006/chartDrawing">
    <cdr:from>
      <cdr:x>0.08195</cdr:x>
      <cdr:y>0.08385</cdr:y>
    </cdr:from>
    <cdr:to>
      <cdr:x>0.39508</cdr:x>
      <cdr:y>0.31866</cdr:y>
    </cdr:to>
    <cdr:grpSp>
      <cdr:nvGrpSpPr>
        <cdr:cNvPr id="14" name="Group 13">
          <a:extLst xmlns:a="http://schemas.openxmlformats.org/drawingml/2006/main">
            <a:ext uri="{FF2B5EF4-FFF2-40B4-BE49-F238E27FC236}">
              <a16:creationId xmlns:a16="http://schemas.microsoft.com/office/drawing/2014/main" id="{A4F564AB-EC8B-484F-D623-9108FFDDEE54}"/>
            </a:ext>
          </a:extLst>
        </cdr:cNvPr>
        <cdr:cNvGrpSpPr/>
      </cdr:nvGrpSpPr>
      <cdr:grpSpPr>
        <a:xfrm xmlns:a="http://schemas.openxmlformats.org/drawingml/2006/main">
          <a:off x="750099" y="365028"/>
          <a:ext cx="2866122" cy="1022207"/>
          <a:chOff x="0" y="282880"/>
          <a:chExt cx="2866121" cy="1022208"/>
        </a:xfrm>
      </cdr:grpSpPr>
      <cdr:sp macro="" textlink="">
        <cdr:nvSpPr>
          <cdr:cNvPr id="26" name="Oval 25">
            <a:extLst xmlns:a="http://schemas.openxmlformats.org/drawingml/2006/main">
              <a:ext uri="{FF2B5EF4-FFF2-40B4-BE49-F238E27FC236}">
                <a16:creationId xmlns:a16="http://schemas.microsoft.com/office/drawing/2014/main" id="{1EDB62E2-0082-15CC-C613-C5684328E417}"/>
              </a:ext>
            </a:extLst>
          </cdr:cNvPr>
          <cdr:cNvSpPr/>
        </cdr:nvSpPr>
        <cdr:spPr>
          <a:xfrm xmlns:a="http://schemas.openxmlformats.org/drawingml/2006/main">
            <a:off x="2532672" y="726268"/>
            <a:ext cx="128694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rgbClr val="FF0000"/>
          </a:solidFill>
          <a:ln xmlns:a="http://schemas.openxmlformats.org/drawingml/2006/main">
            <a:solidFill>
              <a:srgbClr val="FF0000"/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27" name="Oval 26">
            <a:extLst xmlns:a="http://schemas.openxmlformats.org/drawingml/2006/main">
              <a:ext uri="{FF2B5EF4-FFF2-40B4-BE49-F238E27FC236}">
                <a16:creationId xmlns:a16="http://schemas.microsoft.com/office/drawing/2014/main" id="{C0F99357-E5BE-E656-A569-62F0261D9A37}"/>
              </a:ext>
            </a:extLst>
          </cdr:cNvPr>
          <cdr:cNvSpPr/>
        </cdr:nvSpPr>
        <cdr:spPr>
          <a:xfrm xmlns:a="http://schemas.openxmlformats.org/drawingml/2006/main">
            <a:off x="1178832" y="726268"/>
            <a:ext cx="128785" cy="139481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 w="38100">
            <a:solidFill>
              <a:srgbClr val="FF0000"/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28" name="Oval 27">
            <a:extLst xmlns:a="http://schemas.openxmlformats.org/drawingml/2006/main">
              <a:ext uri="{FF2B5EF4-FFF2-40B4-BE49-F238E27FC236}">
                <a16:creationId xmlns:a16="http://schemas.microsoft.com/office/drawing/2014/main" id="{D28DB5EC-C257-0145-8E19-869A00E637D4}"/>
              </a:ext>
            </a:extLst>
          </cdr:cNvPr>
          <cdr:cNvSpPr/>
        </cdr:nvSpPr>
        <cdr:spPr>
          <a:xfrm xmlns:a="http://schemas.openxmlformats.org/drawingml/2006/main">
            <a:off x="2060462" y="726268"/>
            <a:ext cx="128785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rgbClr val="FF0000"/>
          </a:solidFill>
          <a:ln xmlns:a="http://schemas.openxmlformats.org/drawingml/2006/main" w="38100">
            <a:solidFill>
              <a:schemeClr val="tx1"/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29" name="Oval 28">
            <a:extLst xmlns:a="http://schemas.openxmlformats.org/drawingml/2006/main">
              <a:ext uri="{FF2B5EF4-FFF2-40B4-BE49-F238E27FC236}">
                <a16:creationId xmlns:a16="http://schemas.microsoft.com/office/drawing/2014/main" id="{EC1D03DA-330E-0EC3-1E3D-128C1226637D}"/>
              </a:ext>
            </a:extLst>
          </cdr:cNvPr>
          <cdr:cNvSpPr/>
        </cdr:nvSpPr>
        <cdr:spPr>
          <a:xfrm xmlns:a="http://schemas.openxmlformats.org/drawingml/2006/main">
            <a:off x="1614705" y="726268"/>
            <a:ext cx="128784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rgbClr val="FF0000"/>
          </a:solidFill>
          <a:ln xmlns:a="http://schemas.openxmlformats.org/drawingml/2006/main" w="38100">
            <a:solidFill>
              <a:schemeClr val="bg1">
                <a:lumMod val="5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30" name="TextBox 1">
            <a:extLst xmlns:a="http://schemas.openxmlformats.org/drawingml/2006/main">
              <a:ext uri="{FF2B5EF4-FFF2-40B4-BE49-F238E27FC236}">
                <a16:creationId xmlns:a16="http://schemas.microsoft.com/office/drawing/2014/main" id="{268153E5-E69E-2F0C-D4CE-2EE7730ED69B}"/>
              </a:ext>
            </a:extLst>
          </cdr:cNvPr>
          <cdr:cNvSpPr txBox="1"/>
        </cdr:nvSpPr>
        <cdr:spPr>
          <a:xfrm xmlns:a="http://schemas.openxmlformats.org/drawingml/2006/main">
            <a:off x="203" y="660489"/>
            <a:ext cx="1105953" cy="385401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SSP2&gt;NoRusX</a:t>
            </a:r>
          </a:p>
        </cdr:txBody>
      </cdr:sp>
      <cdr:sp macro="" textlink="">
        <cdr:nvSpPr>
          <cdr:cNvPr id="31" name="Oval 30">
            <a:extLst xmlns:a="http://schemas.openxmlformats.org/drawingml/2006/main">
              <a:ext uri="{FF2B5EF4-FFF2-40B4-BE49-F238E27FC236}">
                <a16:creationId xmlns:a16="http://schemas.microsoft.com/office/drawing/2014/main" id="{6396BA6D-D4AF-3DED-6310-576BEC59092E}"/>
              </a:ext>
            </a:extLst>
          </cdr:cNvPr>
          <cdr:cNvSpPr/>
        </cdr:nvSpPr>
        <cdr:spPr>
          <a:xfrm xmlns:a="http://schemas.openxmlformats.org/drawingml/2006/main">
            <a:off x="2532398" y="985466"/>
            <a:ext cx="128784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rgbClr val="FFD1D1"/>
          </a:solidFill>
          <a:ln xmlns:a="http://schemas.openxmlformats.org/drawingml/2006/main">
            <a:solidFill>
              <a:srgbClr val="FFD1D1"/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32" name="Oval 31">
            <a:extLst xmlns:a="http://schemas.openxmlformats.org/drawingml/2006/main">
              <a:ext uri="{FF2B5EF4-FFF2-40B4-BE49-F238E27FC236}">
                <a16:creationId xmlns:a16="http://schemas.microsoft.com/office/drawing/2014/main" id="{3CAC473A-3E24-18B3-4BF6-50C8A91BCF39}"/>
              </a:ext>
            </a:extLst>
          </cdr:cNvPr>
          <cdr:cNvSpPr/>
        </cdr:nvSpPr>
        <cdr:spPr>
          <a:xfrm xmlns:a="http://schemas.openxmlformats.org/drawingml/2006/main">
            <a:off x="1178649" y="985466"/>
            <a:ext cx="128693" cy="139481"/>
          </a:xfrm>
          <a:prstGeom xmlns:a="http://schemas.openxmlformats.org/drawingml/2006/main" prst="ellipse">
            <a:avLst/>
          </a:prstGeom>
          <a:noFill xmlns:a="http://schemas.openxmlformats.org/drawingml/2006/main"/>
          <a:ln xmlns:a="http://schemas.openxmlformats.org/drawingml/2006/main" w="38100">
            <a:solidFill>
              <a:srgbClr val="FFD1D1"/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33" name="Oval 32">
            <a:extLst xmlns:a="http://schemas.openxmlformats.org/drawingml/2006/main">
              <a:ext uri="{FF2B5EF4-FFF2-40B4-BE49-F238E27FC236}">
                <a16:creationId xmlns:a16="http://schemas.microsoft.com/office/drawing/2014/main" id="{9ACB4196-A5D7-76B4-3F8A-AF76FC80715A}"/>
              </a:ext>
            </a:extLst>
          </cdr:cNvPr>
          <cdr:cNvSpPr/>
        </cdr:nvSpPr>
        <cdr:spPr>
          <a:xfrm xmlns:a="http://schemas.openxmlformats.org/drawingml/2006/main">
            <a:off x="2060279" y="985466"/>
            <a:ext cx="128785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rgbClr val="FFD1D1"/>
          </a:solidFill>
          <a:ln xmlns:a="http://schemas.openxmlformats.org/drawingml/2006/main" w="38100">
            <a:solidFill>
              <a:schemeClr val="tx1"/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34" name="Oval 33">
            <a:extLst xmlns:a="http://schemas.openxmlformats.org/drawingml/2006/main">
              <a:ext uri="{FF2B5EF4-FFF2-40B4-BE49-F238E27FC236}">
                <a16:creationId xmlns:a16="http://schemas.microsoft.com/office/drawing/2014/main" id="{2DC8492D-61B7-C016-D8BF-0FD27470FFE0}"/>
              </a:ext>
            </a:extLst>
          </cdr:cNvPr>
          <cdr:cNvSpPr/>
        </cdr:nvSpPr>
        <cdr:spPr>
          <a:xfrm xmlns:a="http://schemas.openxmlformats.org/drawingml/2006/main">
            <a:off x="1614430" y="985466"/>
            <a:ext cx="128785" cy="139481"/>
          </a:xfrm>
          <a:prstGeom xmlns:a="http://schemas.openxmlformats.org/drawingml/2006/main" prst="ellipse">
            <a:avLst/>
          </a:prstGeom>
          <a:solidFill xmlns:a="http://schemas.openxmlformats.org/drawingml/2006/main">
            <a:srgbClr val="FFD1D1"/>
          </a:solidFill>
          <a:ln xmlns:a="http://schemas.openxmlformats.org/drawingml/2006/main" w="38100">
            <a:solidFill>
              <a:schemeClr val="bg1">
                <a:lumMod val="50000"/>
              </a:schemeClr>
            </a:solidFill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sp macro="" textlink="">
        <cdr:nvSpPr>
          <cdr:cNvPr id="35" name="TextBox 1">
            <a:extLst xmlns:a="http://schemas.openxmlformats.org/drawingml/2006/main">
              <a:ext uri="{FF2B5EF4-FFF2-40B4-BE49-F238E27FC236}">
                <a16:creationId xmlns:a16="http://schemas.microsoft.com/office/drawing/2014/main" id="{2842D207-ACB0-4088-594E-3BADACED0D4E}"/>
              </a:ext>
            </a:extLst>
          </cdr:cNvPr>
          <cdr:cNvSpPr txBox="1"/>
        </cdr:nvSpPr>
        <cdr:spPr>
          <a:xfrm xmlns:a="http://schemas.openxmlformats.org/drawingml/2006/main">
            <a:off x="0" y="919687"/>
            <a:ext cx="1105973" cy="385401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RCP2.6&gt;NoRusX</a:t>
            </a:r>
          </a:p>
        </cdr:txBody>
      </cdr:sp>
      <cdr:sp macro="" textlink="">
        <cdr:nvSpPr>
          <cdr:cNvPr id="36" name="TextBox 1">
            <a:extLst xmlns:a="http://schemas.openxmlformats.org/drawingml/2006/main">
              <a:ext uri="{FF2B5EF4-FFF2-40B4-BE49-F238E27FC236}">
                <a16:creationId xmlns:a16="http://schemas.microsoft.com/office/drawing/2014/main" id="{0F96A019-7615-E526-0A9E-15FEF4D72876}"/>
              </a:ext>
            </a:extLst>
          </cdr:cNvPr>
          <cdr:cNvSpPr txBox="1"/>
        </cdr:nvSpPr>
        <cdr:spPr>
          <a:xfrm xmlns:a="http://schemas.openxmlformats.org/drawingml/2006/main">
            <a:off x="1010415" y="471206"/>
            <a:ext cx="445757" cy="27891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2030</a:t>
            </a:r>
          </a:p>
        </cdr:txBody>
      </cdr:sp>
      <cdr:sp macro="" textlink="">
        <cdr:nvSpPr>
          <cdr:cNvPr id="37" name="TextBox 1">
            <a:extLst xmlns:a="http://schemas.openxmlformats.org/drawingml/2006/main">
              <a:ext uri="{FF2B5EF4-FFF2-40B4-BE49-F238E27FC236}">
                <a16:creationId xmlns:a16="http://schemas.microsoft.com/office/drawing/2014/main" id="{3CFFBA0B-FCDE-90A8-E539-8EE471C86794}"/>
              </a:ext>
            </a:extLst>
          </cdr:cNvPr>
          <cdr:cNvSpPr txBox="1"/>
        </cdr:nvSpPr>
        <cdr:spPr>
          <a:xfrm xmlns:a="http://schemas.openxmlformats.org/drawingml/2006/main">
            <a:off x="1469353" y="471206"/>
            <a:ext cx="445849" cy="27891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2050</a:t>
            </a:r>
          </a:p>
        </cdr:txBody>
      </cdr:sp>
      <cdr:sp macro="" textlink="">
        <cdr:nvSpPr>
          <cdr:cNvPr id="38" name="TextBox 1">
            <a:extLst xmlns:a="http://schemas.openxmlformats.org/drawingml/2006/main">
              <a:ext uri="{FF2B5EF4-FFF2-40B4-BE49-F238E27FC236}">
                <a16:creationId xmlns:a16="http://schemas.microsoft.com/office/drawing/2014/main" id="{4C7048F7-DAD3-6671-BC3B-02638687418F}"/>
              </a:ext>
            </a:extLst>
          </cdr:cNvPr>
          <cdr:cNvSpPr txBox="1"/>
        </cdr:nvSpPr>
        <cdr:spPr>
          <a:xfrm xmlns:a="http://schemas.openxmlformats.org/drawingml/2006/main">
            <a:off x="1905225" y="471206"/>
            <a:ext cx="445758" cy="27891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2100</a:t>
            </a:r>
          </a:p>
        </cdr:txBody>
      </cdr:sp>
      <cdr:sp macro="" textlink="">
        <cdr:nvSpPr>
          <cdr:cNvPr id="39" name="TextBox 1">
            <a:extLst xmlns:a="http://schemas.openxmlformats.org/drawingml/2006/main">
              <a:ext uri="{FF2B5EF4-FFF2-40B4-BE49-F238E27FC236}">
                <a16:creationId xmlns:a16="http://schemas.microsoft.com/office/drawing/2014/main" id="{8297F1B3-1DF7-EFE0-5349-07348945F9B8}"/>
              </a:ext>
            </a:extLst>
          </cdr:cNvPr>
          <cdr:cNvSpPr txBox="1"/>
        </cdr:nvSpPr>
        <cdr:spPr>
          <a:xfrm xmlns:a="http://schemas.openxmlformats.org/drawingml/2006/main">
            <a:off x="2420363" y="471206"/>
            <a:ext cx="445758" cy="278918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non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other yrs</a:t>
            </a:r>
          </a:p>
        </cdr:txBody>
      </cdr:sp>
      <cdr:sp macro="" textlink="">
        <cdr:nvSpPr>
          <cdr:cNvPr id="57" name="TextBox 1">
            <a:extLst xmlns:a="http://schemas.openxmlformats.org/drawingml/2006/main">
              <a:ext uri="{FF2B5EF4-FFF2-40B4-BE49-F238E27FC236}">
                <a16:creationId xmlns:a16="http://schemas.microsoft.com/office/drawing/2014/main" id="{5333F915-B4B2-5F10-4727-8C829726D062}"/>
              </a:ext>
            </a:extLst>
          </cdr:cNvPr>
          <cdr:cNvSpPr txBox="1"/>
        </cdr:nvSpPr>
        <cdr:spPr>
          <a:xfrm xmlns:a="http://schemas.openxmlformats.org/drawingml/2006/main">
            <a:off x="1231646" y="282880"/>
            <a:ext cx="1345602" cy="272084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Russia</a:t>
            </a: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0.27324</cdr:x>
      <cdr:y>0.21441</cdr:y>
    </cdr:from>
    <cdr:to>
      <cdr:x>0.66981</cdr:x>
      <cdr:y>0.29375</cdr:y>
    </cdr:to>
    <cdr:sp macro="" textlink="">
      <cdr:nvSpPr>
        <cdr:cNvPr id="2" name="TextBox 27">
          <a:extLst xmlns:a="http://schemas.openxmlformats.org/drawingml/2006/main">
            <a:ext uri="{FF2B5EF4-FFF2-40B4-BE49-F238E27FC236}">
              <a16:creationId xmlns:a16="http://schemas.microsoft.com/office/drawing/2014/main" id="{9E76DB59-BA1C-E25D-BB45-F4133737E808}"/>
            </a:ext>
          </a:extLst>
        </cdr:cNvPr>
        <cdr:cNvSpPr txBox="1"/>
      </cdr:nvSpPr>
      <cdr:spPr>
        <a:xfrm xmlns:a="http://schemas.openxmlformats.org/drawingml/2006/main">
          <a:off x="832003" y="686188"/>
          <a:ext cx="1207536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SSP2 </a:t>
          </a:r>
          <a:r>
            <a:rPr lang="en-US" sz="10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&gt; </a:t>
          </a:r>
          <a:r>
            <a:rPr lang="en-US" sz="1000" baseline="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NoRusX</a:t>
          </a:r>
          <a:endParaRPr lang="en-US" sz="10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0.62969</cdr:x>
      <cdr:y>0.53033</cdr:y>
    </cdr:from>
    <cdr:to>
      <cdr:x>0.71056</cdr:x>
      <cdr:y>0.97971</cdr:y>
    </cdr:to>
    <cdr:sp macro="" textlink="">
      <cdr:nvSpPr>
        <cdr:cNvPr id="3" name="TextBox 28">
          <a:extLst xmlns:a="http://schemas.openxmlformats.org/drawingml/2006/main">
            <a:ext uri="{FF2B5EF4-FFF2-40B4-BE49-F238E27FC236}">
              <a16:creationId xmlns:a16="http://schemas.microsoft.com/office/drawing/2014/main" id="{AEBFF939-48BD-58F6-CF3B-1E26F4D2ABE4}"/>
            </a:ext>
          </a:extLst>
        </cdr:cNvPr>
        <cdr:cNvSpPr txBox="1"/>
      </cdr:nvSpPr>
      <cdr:spPr>
        <a:xfrm xmlns:a="http://schemas.openxmlformats.org/drawingml/2006/main" rot="17256361">
          <a:off x="1321392" y="2293260"/>
          <a:ext cx="1438214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RCP2.6</a:t>
          </a:r>
          <a:r>
            <a:rPr lang="en-US" sz="1000" baseline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ref &gt; </a:t>
          </a:r>
          <a:r>
            <a:rPr lang="en-US" sz="1000" baseline="0" dirty="0" err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NoRusX</a:t>
          </a:r>
          <a:endParaRPr lang="en-US" sz="10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0.28768</cdr:x>
      <cdr:y>0.35522</cdr:y>
    </cdr:from>
    <cdr:to>
      <cdr:x>0.74002</cdr:x>
      <cdr:y>0.42734</cdr:y>
    </cdr:to>
    <cdr:sp macro="" textlink="">
      <cdr:nvSpPr>
        <cdr:cNvPr id="3" name="TextBox 28">
          <a:extLst xmlns:a="http://schemas.openxmlformats.org/drawingml/2006/main">
            <a:ext uri="{FF2B5EF4-FFF2-40B4-BE49-F238E27FC236}">
              <a16:creationId xmlns:a16="http://schemas.microsoft.com/office/drawing/2014/main" id="{AEBFF939-48BD-58F6-CF3B-1E26F4D2ABE4}"/>
            </a:ext>
          </a:extLst>
        </cdr:cNvPr>
        <cdr:cNvSpPr txBox="1"/>
      </cdr:nvSpPr>
      <cdr:spPr>
        <a:xfrm xmlns:a="http://schemas.openxmlformats.org/drawingml/2006/main" rot="19943875">
          <a:off x="875972" y="1136837"/>
          <a:ext cx="1377353" cy="230832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RCP2.6</a:t>
          </a:r>
          <a:r>
            <a:rPr lang="en-US" sz="900" baseline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 ref &gt; NoRusX</a:t>
          </a:r>
          <a:endParaRPr lang="en-US" sz="9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0.34446</cdr:x>
      <cdr:y>0.64642</cdr:y>
    </cdr:from>
    <cdr:to>
      <cdr:x>0.70352</cdr:x>
      <cdr:y>0.73237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085496C0-1B22-CC6E-9A13-66BE1C8D147D}"/>
            </a:ext>
          </a:extLst>
        </cdr:cNvPr>
        <cdr:cNvSpPr txBox="1"/>
      </cdr:nvSpPr>
      <cdr:spPr>
        <a:xfrm xmlns:a="http://schemas.openxmlformats.org/drawingml/2006/main" rot="1388645">
          <a:off x="1048868" y="2068808"/>
          <a:ext cx="1093321" cy="275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SSP2 </a:t>
          </a:r>
          <a:r>
            <a:rPr lang="en-US" sz="1000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&gt; </a:t>
          </a:r>
          <a:r>
            <a:rPr lang="en-US" sz="1000" baseline="0" dirty="0" err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NoRusX</a:t>
          </a:r>
          <a:endParaRPr lang="en-US" sz="10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0.16802</cdr:x>
      <cdr:y>0.8189</cdr:y>
    </cdr:from>
    <cdr:to>
      <cdr:x>0.54584</cdr:x>
      <cdr:y>0.91113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6081DDA-CA24-D2F6-BB4B-33D1AE286C4C}"/>
            </a:ext>
          </a:extLst>
        </cdr:cNvPr>
        <cdr:cNvSpPr txBox="1"/>
      </cdr:nvSpPr>
      <cdr:spPr>
        <a:xfrm xmlns:a="http://schemas.openxmlformats.org/drawingml/2006/main">
          <a:off x="512370" y="2495666"/>
          <a:ext cx="1152155" cy="281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SSP2 </a:t>
          </a:r>
          <a:r>
            <a:rPr lang="en-US" sz="1000" baseline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&gt; NoRusX</a:t>
          </a:r>
          <a:endParaRPr lang="en-US" sz="1000"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0.22447</cdr:x>
      <cdr:y>0.43755</cdr:y>
    </cdr:from>
    <cdr:to>
      <cdr:x>0.80311</cdr:x>
      <cdr:y>0.52464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B580B43-BCF9-051C-A74E-977FF1D07A27}"/>
            </a:ext>
          </a:extLst>
        </cdr:cNvPr>
        <cdr:cNvSpPr txBox="1"/>
      </cdr:nvSpPr>
      <cdr:spPr>
        <a:xfrm xmlns:a="http://schemas.openxmlformats.org/drawingml/2006/main" rot="1207791">
          <a:off x="684503" y="1333480"/>
          <a:ext cx="1764561" cy="2654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RCP2.6</a:t>
          </a:r>
          <a:r>
            <a:rPr lang="en-US" sz="1000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ref &gt; </a:t>
          </a:r>
          <a:r>
            <a:rPr lang="en-US" sz="1000" baseline="0" dirty="0" err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NoRusX</a:t>
          </a:r>
          <a:endParaRPr lang="en-US" sz="10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endParaRPr lang="en-US" sz="1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0.208</cdr:x>
      <cdr:y>0.75851</cdr:y>
    </cdr:from>
    <cdr:to>
      <cdr:x>0.5664</cdr:x>
      <cdr:y>0.84415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0A1AB46-EAA2-BAE0-CCA3-605E50AF4D17}"/>
            </a:ext>
          </a:extLst>
        </cdr:cNvPr>
        <cdr:cNvSpPr txBox="1"/>
      </cdr:nvSpPr>
      <cdr:spPr>
        <a:xfrm xmlns:a="http://schemas.openxmlformats.org/drawingml/2006/main" rot="19472469">
          <a:off x="634303" y="2311630"/>
          <a:ext cx="1092935" cy="2609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SSP2 </a:t>
          </a:r>
          <a:r>
            <a:rPr lang="en-US" sz="1000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&gt; </a:t>
          </a:r>
          <a:r>
            <a:rPr lang="en-US" sz="1000" baseline="0" dirty="0" err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NoRusX</a:t>
          </a:r>
          <a:endParaRPr lang="en-US" sz="10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0.43035</cdr:x>
      <cdr:y>0.22925</cdr:y>
    </cdr:from>
    <cdr:to>
      <cdr:x>0.90523</cdr:x>
      <cdr:y>0.31159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B361922C-2933-B9A5-48F6-B7D097408A41}"/>
            </a:ext>
          </a:extLst>
        </cdr:cNvPr>
        <cdr:cNvSpPr txBox="1"/>
      </cdr:nvSpPr>
      <cdr:spPr>
        <a:xfrm xmlns:a="http://schemas.openxmlformats.org/drawingml/2006/main">
          <a:off x="1312333" y="698657"/>
          <a:ext cx="1448138" cy="250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RCP2.6</a:t>
          </a:r>
          <a:r>
            <a:rPr lang="en-US" sz="1000" baseline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ref &gt; NoRusX</a:t>
          </a:r>
          <a:endParaRPr lang="en-US" sz="1000">
            <a:effectLst/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endParaRPr lang="en-US" sz="10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0.39848</cdr:x>
      <cdr:y>0.22248</cdr:y>
    </cdr:from>
    <cdr:to>
      <cdr:x>0.47473</cdr:x>
      <cdr:y>0.53209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58E5905-2578-F417-88DF-1C6D41C41926}"/>
            </a:ext>
          </a:extLst>
        </cdr:cNvPr>
        <cdr:cNvSpPr txBox="1"/>
      </cdr:nvSpPr>
      <cdr:spPr>
        <a:xfrm xmlns:a="http://schemas.openxmlformats.org/drawingml/2006/main" rot="18875714">
          <a:off x="859649" y="1033536"/>
          <a:ext cx="943561" cy="2325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SSP2 </a:t>
          </a:r>
          <a:r>
            <a:rPr lang="en-US" sz="1000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&gt; </a:t>
          </a:r>
          <a:r>
            <a:rPr lang="en-US" sz="1000" baseline="0" dirty="0" err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NoRusX</a:t>
          </a:r>
          <a:endParaRPr lang="en-US" sz="10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0.41761</cdr:x>
      <cdr:y>0.40839</cdr:y>
    </cdr:from>
    <cdr:to>
      <cdr:x>0.49387</cdr:x>
      <cdr:y>0.89917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8B5D4A5-AC75-C68A-6EAC-63B02B1A4584}"/>
            </a:ext>
          </a:extLst>
        </cdr:cNvPr>
        <cdr:cNvSpPr txBox="1"/>
      </cdr:nvSpPr>
      <cdr:spPr>
        <a:xfrm xmlns:a="http://schemas.openxmlformats.org/drawingml/2006/main" rot="18857144">
          <a:off x="641932" y="1876183"/>
          <a:ext cx="1495691" cy="2325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RCP2.6</a:t>
          </a:r>
          <a:r>
            <a:rPr lang="en-US" sz="1000" baseline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ref &gt; NoRusX</a:t>
          </a:r>
          <a:endParaRPr lang="en-US" sz="1000">
            <a:effectLst/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endParaRPr lang="en-US" sz="100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0.36929</cdr:x>
      <cdr:y>0.78936</cdr:y>
    </cdr:from>
    <cdr:to>
      <cdr:x>0.71591</cdr:x>
      <cdr:y>0.86512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82C493C-1735-49CF-960D-E94B9818132B}"/>
            </a:ext>
          </a:extLst>
        </cdr:cNvPr>
        <cdr:cNvSpPr txBox="1"/>
      </cdr:nvSpPr>
      <cdr:spPr>
        <a:xfrm xmlns:a="http://schemas.openxmlformats.org/drawingml/2006/main" rot="1925132">
          <a:off x="1124479" y="2526268"/>
          <a:ext cx="1055441" cy="2424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SSP2 </a:t>
          </a:r>
          <a:r>
            <a:rPr lang="en-US" sz="1000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&gt; </a:t>
          </a:r>
          <a:r>
            <a:rPr lang="en-US" sz="1000" baseline="0" dirty="0" err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NoRusX</a:t>
          </a:r>
          <a:endParaRPr lang="en-US" sz="10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0.32709</cdr:x>
      <cdr:y>0.38011</cdr:y>
    </cdr:from>
    <cdr:to>
      <cdr:x>0.76621</cdr:x>
      <cdr:y>0.46335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EC3EDD39-84A2-2300-571E-6F4803D05FFF}"/>
            </a:ext>
          </a:extLst>
        </cdr:cNvPr>
        <cdr:cNvSpPr txBox="1"/>
      </cdr:nvSpPr>
      <cdr:spPr>
        <a:xfrm xmlns:a="http://schemas.openxmlformats.org/drawingml/2006/main" rot="19624310">
          <a:off x="995964" y="1216489"/>
          <a:ext cx="1337099" cy="2664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00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RCP2.6</a:t>
          </a:r>
          <a:r>
            <a:rPr lang="en-US" sz="1000" baseline="0" dirty="0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ref &gt; </a:t>
          </a:r>
          <a:r>
            <a:rPr lang="en-US" sz="1000" baseline="0" dirty="0" err="1"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NoRusX</a:t>
          </a:r>
          <a:endParaRPr lang="en-US" sz="10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endParaRPr lang="en-US" sz="10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95781"/>
            <a:ext cx="7772400" cy="38201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35583"/>
            <a:ext cx="7886700" cy="45643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343143"/>
            <a:ext cx="7886700" cy="24002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BCAD-F5FE-4B32-9030-07FB8864811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6F9C-86FB-4BC3-8C1E-D4C2A7E4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BAAFDD8-7546-E4B8-512D-B87C2950B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578451"/>
              </p:ext>
            </p:extLst>
          </p:nvPr>
        </p:nvGraphicFramePr>
        <p:xfrm>
          <a:off x="0" y="0"/>
          <a:ext cx="9153135" cy="4353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EEBDC3-5016-41BE-B4FE-8A6B915FA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42288"/>
              </p:ext>
            </p:extLst>
          </p:nvPr>
        </p:nvGraphicFramePr>
        <p:xfrm>
          <a:off x="0" y="4546296"/>
          <a:ext cx="304495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1392FB-9506-428E-9367-08755C6313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962208"/>
              </p:ext>
            </p:extLst>
          </p:nvPr>
        </p:nvGraphicFramePr>
        <p:xfrm>
          <a:off x="3049524" y="4546296"/>
          <a:ext cx="304495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2458D7C-FA79-4CDD-9EE5-6AECC07BE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226333"/>
              </p:ext>
            </p:extLst>
          </p:nvPr>
        </p:nvGraphicFramePr>
        <p:xfrm>
          <a:off x="6099048" y="4546296"/>
          <a:ext cx="304495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5D13FCB-3EB6-47A7-9ED5-25247DD4B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163296"/>
              </p:ext>
            </p:extLst>
          </p:nvPr>
        </p:nvGraphicFramePr>
        <p:xfrm>
          <a:off x="0" y="7768422"/>
          <a:ext cx="304495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29998CE-7EB7-4494-A6F2-75021E9C6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018514"/>
              </p:ext>
            </p:extLst>
          </p:nvPr>
        </p:nvGraphicFramePr>
        <p:xfrm>
          <a:off x="3054092" y="7768422"/>
          <a:ext cx="304495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BB47B30-28F0-4718-81BC-ADDE0C007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508910"/>
              </p:ext>
            </p:extLst>
          </p:nvPr>
        </p:nvGraphicFramePr>
        <p:xfrm>
          <a:off x="6108183" y="7768422"/>
          <a:ext cx="304495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78857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139</Words>
  <Application>Microsoft Office PowerPoint</Application>
  <PresentationFormat>Custom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3</cp:revision>
  <dcterms:created xsi:type="dcterms:W3CDTF">2024-11-08T05:03:48Z</dcterms:created>
  <dcterms:modified xsi:type="dcterms:W3CDTF">2024-11-08T05:54:51Z</dcterms:modified>
</cp:coreProperties>
</file>