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3" r:id="rId2"/>
    <p:sldId id="262" r:id="rId3"/>
    <p:sldId id="261" r:id="rId4"/>
    <p:sldId id="260" r:id="rId5"/>
    <p:sldId id="258" r:id="rId6"/>
    <p:sldId id="259" r:id="rId7"/>
  </p:sldIdLst>
  <p:sldSz cx="219456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30A0"/>
    <a:srgbClr val="FEDF7D"/>
    <a:srgbClr val="FFC000"/>
    <a:srgbClr val="C9A126"/>
    <a:srgbClr val="FF0000"/>
    <a:srgbClr val="00B0F0"/>
    <a:srgbClr val="FEC926"/>
    <a:srgbClr val="ECCD6B"/>
    <a:srgbClr val="693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1" autoAdjust="0"/>
  </p:normalViewPr>
  <p:slideViewPr>
    <p:cSldViewPr snapToGrid="0">
      <p:cViewPr>
        <p:scale>
          <a:sx n="40" d="100"/>
          <a:sy n="40" d="100"/>
        </p:scale>
        <p:origin x="258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142616"/>
            <a:ext cx="18653760" cy="66852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085706"/>
            <a:ext cx="16459200" cy="4636134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022350"/>
            <a:ext cx="4732020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022350"/>
            <a:ext cx="13921740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787270"/>
            <a:ext cx="18928080" cy="7987664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2850500"/>
            <a:ext cx="18928080" cy="4200524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111750"/>
            <a:ext cx="932688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6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022354"/>
            <a:ext cx="1892808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707256"/>
            <a:ext cx="9284016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7014210"/>
            <a:ext cx="9284016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707256"/>
            <a:ext cx="9329738" cy="2306954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7014210"/>
            <a:ext cx="932973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764794"/>
            <a:ext cx="11109960" cy="1364615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280160"/>
            <a:ext cx="7078027" cy="44805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764794"/>
            <a:ext cx="11109960" cy="1364615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5760720"/>
            <a:ext cx="7078027" cy="10672446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022354"/>
            <a:ext cx="1892808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111750"/>
            <a:ext cx="1892808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12FA-322C-410E-8A30-AB73E03FA79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7797784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7797784"/>
            <a:ext cx="49377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3747-3923-406C-AE75-F3B47DFE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2987056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2626"/>
              </p:ext>
            </p:extLst>
          </p:nvPr>
        </p:nvGraphicFramePr>
        <p:xfrm>
          <a:off x="9429341" y="12732324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4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/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B1B90C-F9BE-3070-624E-D84C12B2DDFD}"/>
              </a:ext>
            </a:extLst>
          </p:cNvPr>
          <p:cNvSpPr txBox="1"/>
          <p:nvPr/>
        </p:nvSpPr>
        <p:spPr>
          <a:xfrm>
            <a:off x="5302784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CB1E0-8CAB-1538-7A92-4F3C440CCE61}"/>
              </a:ext>
            </a:extLst>
          </p:cNvPr>
          <p:cNvSpPr txBox="1"/>
          <p:nvPr/>
        </p:nvSpPr>
        <p:spPr>
          <a:xfrm>
            <a:off x="8580431" y="348776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10%-LCP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FA7008-1D1E-D600-E1C4-AD7F596EBADA}"/>
              </a:ext>
            </a:extLst>
          </p:cNvPr>
          <p:cNvSpPr txBox="1"/>
          <p:nvPr/>
        </p:nvSpPr>
        <p:spPr>
          <a:xfrm>
            <a:off x="7092516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A/R-</a:t>
            </a:r>
          </a:p>
          <a:p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173F78-5740-312F-31C4-920AEF872F8A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7617348" y="6829563"/>
            <a:ext cx="525087" cy="68093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B24574-EE5E-0106-0888-D2E97FC583FD}"/>
              </a:ext>
            </a:extLst>
          </p:cNvPr>
          <p:cNvSpPr txBox="1"/>
          <p:nvPr/>
        </p:nvSpPr>
        <p:spPr>
          <a:xfrm>
            <a:off x="8625189" y="2946537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No-LCP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BF76E5-499B-DB59-13D7-F2E2BE4BDC62}"/>
              </a:ext>
            </a:extLst>
          </p:cNvPr>
          <p:cNvSpPr txBox="1"/>
          <p:nvPr/>
        </p:nvSpPr>
        <p:spPr>
          <a:xfrm>
            <a:off x="8586825" y="4028999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50%-LCP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F334D-2BE8-EF27-4ADD-DA36F1882340}"/>
              </a:ext>
            </a:extLst>
          </p:cNvPr>
          <p:cNvSpPr txBox="1"/>
          <p:nvPr/>
        </p:nvSpPr>
        <p:spPr>
          <a:xfrm>
            <a:off x="3498611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°C</a:t>
            </a:r>
          </a:p>
          <a:p>
            <a:r>
              <a:rPr lang="en-US" sz="26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100%-LCP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1B2A0-2E12-784C-4E82-ADBD87CD0412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4163260" y="6546268"/>
            <a:ext cx="2996514" cy="93026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2B5BD3-90D7-CE5B-C0A8-BC29A1A3DD46}"/>
              </a:ext>
            </a:extLst>
          </p:cNvPr>
          <p:cNvSpPr txBox="1"/>
          <p:nvPr/>
        </p:nvSpPr>
        <p:spPr>
          <a:xfrm>
            <a:off x="8560895" y="7461321"/>
            <a:ext cx="182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</a:t>
            </a:r>
          </a:p>
          <a:p>
            <a:r>
              <a:rPr lang="en-US" sz="2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Bioenergy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3A0310-61E1-B868-F6A7-7E2A5458C7F8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9098876" y="6948131"/>
            <a:ext cx="71341" cy="56237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CF8A46-D993-B260-EA50-76A638CBFC7C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6026808" y="6485153"/>
            <a:ext cx="2144233" cy="991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4D2698-3303-07BD-63CE-772A608537F6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7344805" y="3325091"/>
            <a:ext cx="1341337" cy="949638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DB3E23-723C-D24F-2791-A2006D86CAAA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7599174" y="3891401"/>
            <a:ext cx="1086968" cy="949559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047F58-7363-D81B-95CF-603AAA226958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8078373" y="4518621"/>
            <a:ext cx="647070" cy="1280266"/>
          </a:xfrm>
          <a:prstGeom prst="line">
            <a:avLst/>
          </a:prstGeom>
          <a:ln w="19050">
            <a:solidFill>
              <a:schemeClr val="accent4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B85A-2C33-017B-48F0-77D758390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/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/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A0B848-5CF6-418C-8E50-7845CFD06858}"/>
              </a:ext>
            </a:extLst>
          </p:cNvPr>
          <p:cNvGrpSpPr/>
          <p:nvPr/>
        </p:nvGrpSpPr>
        <p:grpSpPr>
          <a:xfrm>
            <a:off x="14614108" y="3878258"/>
            <a:ext cx="6289979" cy="4256159"/>
            <a:chOff x="14614108" y="3878258"/>
            <a:chExt cx="6289979" cy="425615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BAAFDD-35E3-4328-94B8-A039DE3D63AE}"/>
                </a:ext>
              </a:extLst>
            </p:cNvPr>
            <p:cNvSpPr txBox="1"/>
            <p:nvPr/>
          </p:nvSpPr>
          <p:spPr>
            <a:xfrm>
              <a:off x="18682095" y="5542847"/>
              <a:ext cx="22219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BA2AAF-EEE3-4BA7-829E-D5E61087C177}"/>
                </a:ext>
              </a:extLst>
            </p:cNvPr>
            <p:cNvSpPr txBox="1"/>
            <p:nvPr/>
          </p:nvSpPr>
          <p:spPr>
            <a:xfrm>
              <a:off x="16805313" y="4262263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10%-LCP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4BAAD8-1ED2-45BC-9B77-6F75816ECCDB}"/>
                </a:ext>
              </a:extLst>
            </p:cNvPr>
            <p:cNvSpPr txBox="1"/>
            <p:nvPr/>
          </p:nvSpPr>
          <p:spPr>
            <a:xfrm>
              <a:off x="16954774" y="7241865"/>
              <a:ext cx="17757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A/R-</a:t>
              </a:r>
            </a:p>
            <a:p>
              <a:r>
                <a:rPr lang="en-US" sz="26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Focused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F589E7-1D5D-467A-83E1-7F91019019C1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V="1">
              <a:off x="17842638" y="6829563"/>
              <a:ext cx="926529" cy="412302"/>
            </a:xfrm>
            <a:prstGeom prst="line">
              <a:avLst/>
            </a:prstGeom>
            <a:ln w="190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5AB884-1142-4C0F-8F6A-767C81E4104F}"/>
                </a:ext>
              </a:extLst>
            </p:cNvPr>
            <p:cNvSpPr txBox="1"/>
            <p:nvPr/>
          </p:nvSpPr>
          <p:spPr>
            <a:xfrm>
              <a:off x="16352134" y="3878258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No-LCP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04F39-8717-4D64-ACD8-F18DF85E54BB}"/>
                </a:ext>
              </a:extLst>
            </p:cNvPr>
            <p:cNvSpPr txBox="1"/>
            <p:nvPr/>
          </p:nvSpPr>
          <p:spPr>
            <a:xfrm>
              <a:off x="17617556" y="5210205"/>
              <a:ext cx="2221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50%-LCP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E23639-C163-4A87-A1D4-E2392A367D55}"/>
                </a:ext>
              </a:extLst>
            </p:cNvPr>
            <p:cNvSpPr txBox="1"/>
            <p:nvPr/>
          </p:nvSpPr>
          <p:spPr>
            <a:xfrm>
              <a:off x="14614108" y="7241865"/>
              <a:ext cx="188261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1.5 °C</a:t>
              </a:r>
            </a:p>
            <a:p>
              <a:r>
                <a:rPr lang="en-US" sz="2600" i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100%-LCP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973A55-5001-4E48-B7C0-303C2496A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91238" y="6579229"/>
              <a:ext cx="184584" cy="662636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8C3504-BAF1-444E-8389-998052A5B008}"/>
                </a:ext>
              </a:extLst>
            </p:cNvPr>
            <p:cNvSpPr txBox="1"/>
            <p:nvPr/>
          </p:nvSpPr>
          <p:spPr>
            <a:xfrm>
              <a:off x="18721014" y="7241865"/>
              <a:ext cx="1828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</a:t>
              </a:r>
            </a:p>
            <a:p>
              <a:r>
                <a:rPr lang="en-US" sz="2600" i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Bioenergy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291624-A458-4117-9B67-9DD8014DB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14456" y="6948131"/>
              <a:ext cx="105334" cy="3482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EFAA973-CD96-4FAA-83FF-AA892AA77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483" y="5986577"/>
              <a:ext cx="289017" cy="3304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1C5D28-6CEA-40BB-88D8-AB3C4D945C54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18046069" y="5617146"/>
              <a:ext cx="211812" cy="181741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9F7665-41C2-451E-9FAD-6FEBB315BCDF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17052722" y="4683661"/>
              <a:ext cx="156073" cy="146666"/>
            </a:xfrm>
            <a:prstGeom prst="line">
              <a:avLst/>
            </a:prstGeom>
            <a:ln w="19050">
              <a:solidFill>
                <a:schemeClr val="accent4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4958F5-7046-9CF7-C0DF-5F0C7FF6154B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DD731-D8C2-EF47-699C-5347D9C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6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2EEF1-6D58-E7DB-F0EA-BE11912B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056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2662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A502D-F9A4-4955-A909-C19FB6B2FE63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11634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67194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64050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15865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58681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50306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11634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68257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64050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21977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65872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44223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23040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84491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88965" y="473956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66073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43958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22774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72858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77491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19123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85810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73704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53E9D1-3857-4047-86EC-B836700193B4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480E6AA-8B09-42E6-AA19-DD628635A62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A3DF13-D0D9-4646-8AD0-14FC73B49244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CC45C4-198C-A1E0-F9D8-9F7F64BDB9DE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A63FC4-DE44-3913-D87F-5577A900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4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63DBE-BCFE-23EB-1ED7-B32C20883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" r="11882"/>
          <a:stretch/>
        </p:blipFill>
        <p:spPr>
          <a:xfrm>
            <a:off x="-1" y="128016"/>
            <a:ext cx="21945601" cy="1115568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5E7C72E-8A12-4013-ADFF-FBD589B6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12058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54658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6473B2C8-518C-4C80-8B08-A95EE8BE5CBB}"/>
              </a:ext>
            </a:extLst>
          </p:cNvPr>
          <p:cNvGrpSpPr/>
          <p:nvPr/>
        </p:nvGrpSpPr>
        <p:grpSpPr>
          <a:xfrm>
            <a:off x="5066299" y="11843385"/>
            <a:ext cx="3953673" cy="538039"/>
            <a:chOff x="5343387" y="12614499"/>
            <a:chExt cx="3953673" cy="5380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9EF4-2C48-4F72-BDBF-7A589B9C53D7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81BB127-32D4-41C8-857D-A4D47DEC336D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50730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4E35027-9F50-4D93-88B5-0D6F464A6963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76D50CA-1126-4339-B978-CF02A8095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03180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625ECE48-944F-4C40-B383-AFD32D5DF7A5}"/>
              </a:ext>
            </a:extLst>
          </p:cNvPr>
          <p:cNvGrpSpPr/>
          <p:nvPr/>
        </p:nvGrpSpPr>
        <p:grpSpPr>
          <a:xfrm>
            <a:off x="7124957" y="3884652"/>
            <a:ext cx="13779130" cy="4249765"/>
            <a:chOff x="7124957" y="3884652"/>
            <a:chExt cx="13779130" cy="42497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F88932-499D-4D43-B905-4E632813C639}"/>
                </a:ext>
              </a:extLst>
            </p:cNvPr>
            <p:cNvGrpSpPr/>
            <p:nvPr/>
          </p:nvGrpSpPr>
          <p:grpSpPr>
            <a:xfrm>
              <a:off x="14373264" y="3884652"/>
              <a:ext cx="6530823" cy="4249765"/>
              <a:chOff x="14373264" y="3884652"/>
              <a:chExt cx="6530823" cy="424976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07824A-0D07-40DD-A6B1-8112FE7F22ED}"/>
                  </a:ext>
                </a:extLst>
              </p:cNvPr>
              <p:cNvSpPr txBox="1"/>
              <p:nvPr/>
            </p:nvSpPr>
            <p:spPr>
              <a:xfrm>
                <a:off x="18682095" y="5542847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7DE757-F588-43D3-9190-B1F42D97996A}"/>
                  </a:ext>
                </a:extLst>
              </p:cNvPr>
              <p:cNvSpPr txBox="1"/>
              <p:nvPr/>
            </p:nvSpPr>
            <p:spPr>
              <a:xfrm>
                <a:off x="16814213" y="435621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A1BCFC6-B343-41BF-8BD7-C10385FAD10A}"/>
                  </a:ext>
                </a:extLst>
              </p:cNvPr>
              <p:cNvSpPr txBox="1"/>
              <p:nvPr/>
            </p:nvSpPr>
            <p:spPr>
              <a:xfrm>
                <a:off x="16954774" y="7241865"/>
                <a:ext cx="1775728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A/R-</a:t>
                </a:r>
              </a:p>
              <a:p>
                <a:r>
                  <a:rPr lang="en-US" sz="26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Focused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6390C7C-3F1C-44C8-B1B1-ADF5FF89CDDF}"/>
                  </a:ext>
                </a:extLst>
              </p:cNvPr>
              <p:cNvCxnSpPr>
                <a:cxnSpLocks/>
                <a:stCxn id="104" idx="0"/>
              </p:cNvCxnSpPr>
              <p:nvPr/>
            </p:nvCxnSpPr>
            <p:spPr>
              <a:xfrm flipV="1">
                <a:off x="17842638" y="6829563"/>
                <a:ext cx="926529" cy="412302"/>
              </a:xfrm>
              <a:prstGeom prst="line">
                <a:avLst/>
              </a:prstGeom>
              <a:ln w="190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056B634-B2AA-48EC-A43E-277E3B80FBB1}"/>
                  </a:ext>
                </a:extLst>
              </p:cNvPr>
              <p:cNvSpPr txBox="1"/>
              <p:nvPr/>
            </p:nvSpPr>
            <p:spPr>
              <a:xfrm>
                <a:off x="16352134" y="3884652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0218D70-292F-4B71-B7D7-D49D61B69DDE}"/>
                  </a:ext>
                </a:extLst>
              </p:cNvPr>
              <p:cNvSpPr txBox="1"/>
              <p:nvPr/>
            </p:nvSpPr>
            <p:spPr>
              <a:xfrm>
                <a:off x="17617556" y="5210205"/>
                <a:ext cx="222199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7726384-D177-45FE-AC52-8D4F6A53C4CA}"/>
                  </a:ext>
                </a:extLst>
              </p:cNvPr>
              <p:cNvSpPr txBox="1"/>
              <p:nvPr/>
            </p:nvSpPr>
            <p:spPr>
              <a:xfrm>
                <a:off x="14373264" y="7241865"/>
                <a:ext cx="1386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1.5 °C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E16D3BB-DE08-4EA6-87C1-97B93799B791}"/>
                  </a:ext>
                </a:extLst>
              </p:cNvPr>
              <p:cNvCxnSpPr>
                <a:cxnSpLocks/>
                <a:stCxn id="108" idx="0"/>
              </p:cNvCxnSpPr>
              <p:nvPr/>
            </p:nvCxnSpPr>
            <p:spPr>
              <a:xfrm flipH="1" flipV="1">
                <a:off x="14945406" y="6581085"/>
                <a:ext cx="121266" cy="66078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ECB8EA5-3F26-4049-8086-6BA067F43A39}"/>
                  </a:ext>
                </a:extLst>
              </p:cNvPr>
              <p:cNvSpPr txBox="1"/>
              <p:nvPr/>
            </p:nvSpPr>
            <p:spPr>
              <a:xfrm>
                <a:off x="18721014" y="7241865"/>
                <a:ext cx="18288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</a:t>
                </a:r>
              </a:p>
              <a:p>
                <a:r>
                  <a:rPr lang="en-US" sz="2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Bioenergy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EE75460-E2BF-4CBE-91B7-1594D2D6E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14456" y="6948131"/>
                <a:ext cx="105334" cy="34820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0472F09-34C9-454E-A241-70480B26A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72483" y="5986577"/>
                <a:ext cx="289017" cy="33046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A5E462A-1BB3-4D13-803F-80F24F7D98FD}"/>
                </a:ext>
              </a:extLst>
            </p:cNvPr>
            <p:cNvGrpSpPr/>
            <p:nvPr/>
          </p:nvGrpSpPr>
          <p:grpSpPr>
            <a:xfrm>
              <a:off x="7124957" y="6282226"/>
              <a:ext cx="11908371" cy="665905"/>
              <a:chOff x="7124957" y="6158656"/>
              <a:chExt cx="11908371" cy="665905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28A98AA-B086-47CE-A855-42140116DFCC}"/>
                  </a:ext>
                </a:extLst>
              </p:cNvPr>
              <p:cNvSpPr/>
              <p:nvPr/>
            </p:nvSpPr>
            <p:spPr>
              <a:xfrm>
                <a:off x="18369556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E3CF4B0-2F84-4B3B-9F0C-3F1457587E56}"/>
                  </a:ext>
                </a:extLst>
              </p:cNvPr>
              <p:cNvSpPr/>
              <p:nvPr/>
            </p:nvSpPr>
            <p:spPr>
              <a:xfrm>
                <a:off x="18795584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73B2FCE-48DD-4BE7-9ED3-B58D87B8EE13}"/>
                  </a:ext>
                </a:extLst>
              </p:cNvPr>
              <p:cNvSpPr/>
              <p:nvPr/>
            </p:nvSpPr>
            <p:spPr>
              <a:xfrm>
                <a:off x="18734350" y="6503066"/>
                <a:ext cx="237744" cy="237744"/>
              </a:xfrm>
              <a:prstGeom prst="ellipse">
                <a:avLst/>
              </a:prstGeom>
              <a:solidFill>
                <a:schemeClr val="accent2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3C61007-8CA8-4962-97AB-309FC35E3E36}"/>
                  </a:ext>
                </a:extLst>
              </p:cNvPr>
              <p:cNvSpPr/>
              <p:nvPr/>
            </p:nvSpPr>
            <p:spPr>
              <a:xfrm>
                <a:off x="14826534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4163CD-F934-4F02-B7BE-8C098096D835}"/>
                  </a:ext>
                </a:extLst>
              </p:cNvPr>
              <p:cNvSpPr/>
              <p:nvPr/>
            </p:nvSpPr>
            <p:spPr>
              <a:xfrm>
                <a:off x="8136224" y="6158656"/>
                <a:ext cx="237744" cy="237744"/>
              </a:xfrm>
              <a:prstGeom prst="ellipse">
                <a:avLst/>
              </a:prstGeom>
              <a:solidFill>
                <a:srgbClr val="FF0000">
                  <a:alpha val="9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2C08EA94-C7DD-4E1D-894D-07B0F9143C6E}"/>
                  </a:ext>
                </a:extLst>
              </p:cNvPr>
              <p:cNvSpPr/>
              <p:nvPr/>
            </p:nvSpPr>
            <p:spPr>
              <a:xfrm>
                <a:off x="9051345" y="6586817"/>
                <a:ext cx="237744" cy="237744"/>
              </a:xfrm>
              <a:prstGeom prst="ellipse">
                <a:avLst/>
              </a:prstGeom>
              <a:solidFill>
                <a:srgbClr val="00B0F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7CC66FB-0A45-4921-9182-16DE190C95F0}"/>
                  </a:ext>
                </a:extLst>
              </p:cNvPr>
              <p:cNvSpPr/>
              <p:nvPr/>
            </p:nvSpPr>
            <p:spPr>
              <a:xfrm>
                <a:off x="7124957" y="6219771"/>
                <a:ext cx="237744" cy="237744"/>
              </a:xfrm>
              <a:prstGeom prst="ellipse">
                <a:avLst/>
              </a:prstGeom>
              <a:solidFill>
                <a:srgbClr val="7030A0">
                  <a:alpha val="8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3B25F47-0508-4894-97B7-963F267258C5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F249F97-5DA3-400C-BC38-F596485BF89D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755CF6BA-5A15-4F32-8D6D-52BB3F2130D0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CB90516-8384-447D-B1D3-5E07C8123A4F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E226AB2-05FE-48C2-826D-E2181440163F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6048E9-960D-4773-BE32-4DCB45AC0CE7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94A50E-45BB-46F1-A334-7BAD2208DD7C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2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94CF89-B38B-44DF-23D5-8769CED5F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" r="11942" b="32"/>
          <a:stretch/>
        </p:blipFill>
        <p:spPr>
          <a:xfrm>
            <a:off x="0" y="145945"/>
            <a:ext cx="21945600" cy="111556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EDCA3E-DFAF-4C34-B8BE-302BF7C4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81766"/>
              </p:ext>
            </p:extLst>
          </p:nvPr>
        </p:nvGraphicFramePr>
        <p:xfrm>
          <a:off x="818976" y="12729863"/>
          <a:ext cx="3657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0566449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3184315293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5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1150 – 1475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8780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B9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825 – 1150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66229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0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500 – 825</a:t>
                      </a:r>
                      <a:endParaRPr lang="en-US" sz="2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37393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347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175 – 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09278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CAE1CD99-A125-438D-86C0-65EB5B301340}"/>
              </a:ext>
            </a:extLst>
          </p:cNvPr>
          <p:cNvGrpSpPr/>
          <p:nvPr/>
        </p:nvGrpSpPr>
        <p:grpSpPr>
          <a:xfrm>
            <a:off x="848941" y="11847109"/>
            <a:ext cx="3627637" cy="523348"/>
            <a:chOff x="1126029" y="12621238"/>
            <a:chExt cx="3627637" cy="5233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0BA0E-DF6C-4677-BE3F-529E08E68888}"/>
                </a:ext>
              </a:extLst>
            </p:cNvPr>
            <p:cNvSpPr txBox="1"/>
            <p:nvPr/>
          </p:nvSpPr>
          <p:spPr>
            <a:xfrm>
              <a:off x="1693955" y="12621238"/>
              <a:ext cx="3059711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AR6 CB (Gt CO2)</a:t>
              </a:r>
            </a:p>
          </p:txBody>
        </p: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F77E526F-8C03-4254-A488-3EF640E08ECC}"/>
                </a:ext>
              </a:extLst>
            </p:cNvPr>
            <p:cNvSpPr/>
            <p:nvPr/>
          </p:nvSpPr>
          <p:spPr>
            <a:xfrm>
              <a:off x="1126029" y="12699968"/>
              <a:ext cx="365760" cy="365760"/>
            </a:xfrm>
            <a:prstGeom prst="flowChartProcess">
              <a:avLst/>
            </a:prstGeom>
            <a:gradFill>
              <a:gsLst>
                <a:gs pos="0">
                  <a:srgbClr val="C9E552"/>
                </a:gs>
                <a:gs pos="35000">
                  <a:srgbClr val="4EB99D"/>
                </a:gs>
                <a:gs pos="66000">
                  <a:srgbClr val="5D80A4"/>
                </a:gs>
                <a:gs pos="100000">
                  <a:srgbClr val="693476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25D59B-112F-4AAC-BF9B-8617070059C0}"/>
              </a:ext>
            </a:extLst>
          </p:cNvPr>
          <p:cNvGrpSpPr/>
          <p:nvPr/>
        </p:nvGrpSpPr>
        <p:grpSpPr>
          <a:xfrm>
            <a:off x="3869678" y="17541155"/>
            <a:ext cx="6631009" cy="1386171"/>
            <a:chOff x="4723843" y="18259507"/>
            <a:chExt cx="6631009" cy="13861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5F0975B-33A7-44EE-A521-35FF5AEEA0F0}"/>
                </a:ext>
              </a:extLst>
            </p:cNvPr>
            <p:cNvGrpSpPr/>
            <p:nvPr/>
          </p:nvGrpSpPr>
          <p:grpSpPr>
            <a:xfrm>
              <a:off x="4723843" y="18259507"/>
              <a:ext cx="5443963" cy="538039"/>
              <a:chOff x="4723843" y="18259507"/>
              <a:chExt cx="5443963" cy="53803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0150F4-ACD0-43E4-A1A4-AA284B3D02F6}"/>
                  </a:ext>
                </a:extLst>
              </p:cNvPr>
              <p:cNvSpPr txBox="1"/>
              <p:nvPr/>
            </p:nvSpPr>
            <p:spPr>
              <a:xfrm rot="19945816">
                <a:off x="4723843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No-LCP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FDDACB-8EB9-4659-8671-636EE297C6F3}"/>
                  </a:ext>
                </a:extLst>
              </p:cNvPr>
              <p:cNvSpPr txBox="1"/>
              <p:nvPr/>
            </p:nvSpPr>
            <p:spPr>
              <a:xfrm rot="19945816">
                <a:off x="5837457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10%-LCP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32410F2-8F28-481F-84A1-3246EC29B0F5}"/>
                  </a:ext>
                </a:extLst>
              </p:cNvPr>
              <p:cNvSpPr txBox="1"/>
              <p:nvPr/>
            </p:nvSpPr>
            <p:spPr>
              <a:xfrm rot="19945816">
                <a:off x="6951071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50%-LCP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C6E5D1-A531-41E2-8B83-6CC2ECABD2C0}"/>
                  </a:ext>
                </a:extLst>
              </p:cNvPr>
              <p:cNvSpPr txBox="1"/>
              <p:nvPr/>
            </p:nvSpPr>
            <p:spPr>
              <a:xfrm rot="19945816">
                <a:off x="8064686" y="18259507"/>
                <a:ext cx="2103120" cy="538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100%-LCP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046D9A-5B0D-4A3F-96ED-CCBB8CE70034}"/>
                </a:ext>
              </a:extLst>
            </p:cNvPr>
            <p:cNvSpPr txBox="1"/>
            <p:nvPr/>
          </p:nvSpPr>
          <p:spPr>
            <a:xfrm>
              <a:off x="4771172" y="19107640"/>
              <a:ext cx="6583680" cy="538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1" b="1" dirty="0">
                  <a:latin typeface="Arial" panose="020B0604020202020204" pitchFamily="34" charset="0"/>
                  <a:cs typeface="Arial" panose="020B0604020202020204" pitchFamily="34" charset="0"/>
                </a:rPr>
                <a:t>Land carbon pricing (LCP) strength</a:t>
              </a:r>
              <a:endParaRPr lang="en-US" sz="2801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D920E0-29C6-4029-BD11-31FC1D4DEE29}"/>
              </a:ext>
            </a:extLst>
          </p:cNvPr>
          <p:cNvGrpSpPr/>
          <p:nvPr/>
        </p:nvGrpSpPr>
        <p:grpSpPr>
          <a:xfrm>
            <a:off x="5957028" y="4239912"/>
            <a:ext cx="13076300" cy="2708219"/>
            <a:chOff x="5957028" y="4239912"/>
            <a:chExt cx="13076300" cy="27082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906A1-480A-4CCF-933F-353F23BF276C}"/>
                </a:ext>
              </a:extLst>
            </p:cNvPr>
            <p:cNvSpPr/>
            <p:nvPr/>
          </p:nvSpPr>
          <p:spPr>
            <a:xfrm>
              <a:off x="18369556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900DD7-AE22-49A6-AA6B-992196873EC7}"/>
                </a:ext>
              </a:extLst>
            </p:cNvPr>
            <p:cNvSpPr/>
            <p:nvPr/>
          </p:nvSpPr>
          <p:spPr>
            <a:xfrm>
              <a:off x="18795584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265339-37E4-4D20-86D8-F297C22BA70C}"/>
                </a:ext>
              </a:extLst>
            </p:cNvPr>
            <p:cNvSpPr/>
            <p:nvPr/>
          </p:nvSpPr>
          <p:spPr>
            <a:xfrm>
              <a:off x="18734350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D5E20-8862-484D-85E9-7AD7B1A9EBC4}"/>
                </a:ext>
              </a:extLst>
            </p:cNvPr>
            <p:cNvSpPr/>
            <p:nvPr/>
          </p:nvSpPr>
          <p:spPr>
            <a:xfrm>
              <a:off x="16269421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4CA07E-C2AA-4F6D-890E-5C3DC352617C}"/>
                </a:ext>
              </a:extLst>
            </p:cNvPr>
            <p:cNvSpPr/>
            <p:nvPr/>
          </p:nvSpPr>
          <p:spPr>
            <a:xfrm>
              <a:off x="16849795" y="4795510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5301C2-911B-44BB-9FB2-34AE12CB20AB}"/>
                </a:ext>
              </a:extLst>
            </p:cNvPr>
            <p:cNvSpPr/>
            <p:nvPr/>
          </p:nvSpPr>
          <p:spPr>
            <a:xfrm>
              <a:off x="17843142" y="5764070"/>
              <a:ext cx="237744" cy="23774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8CE150-B23E-4D8F-82E1-5F849AE7C8DE}"/>
                </a:ext>
              </a:extLst>
            </p:cNvPr>
            <p:cNvSpPr/>
            <p:nvPr/>
          </p:nvSpPr>
          <p:spPr>
            <a:xfrm>
              <a:off x="14826534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C5331B-F611-4BB5-863C-9623F41F127F}"/>
                </a:ext>
              </a:extLst>
            </p:cNvPr>
            <p:cNvSpPr/>
            <p:nvPr/>
          </p:nvSpPr>
          <p:spPr>
            <a:xfrm>
              <a:off x="8136224" y="6282226"/>
              <a:ext cx="237744" cy="23774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BE7EB-9975-4D13-827F-8CA69C2DE80F}"/>
                </a:ext>
              </a:extLst>
            </p:cNvPr>
            <p:cNvSpPr/>
            <p:nvPr/>
          </p:nvSpPr>
          <p:spPr>
            <a:xfrm>
              <a:off x="9051345" y="6710387"/>
              <a:ext cx="237744" cy="237744"/>
            </a:xfrm>
            <a:prstGeom prst="ellipse">
              <a:avLst/>
            </a:prstGeom>
            <a:solidFill>
              <a:srgbClr val="00B0F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8A652B-F449-4A17-B028-DF3CFD143366}"/>
                </a:ext>
              </a:extLst>
            </p:cNvPr>
            <p:cNvSpPr/>
            <p:nvPr/>
          </p:nvSpPr>
          <p:spPr>
            <a:xfrm>
              <a:off x="8107618" y="6626636"/>
              <a:ext cx="237744" cy="237744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FA24EB-8364-48FC-A1D6-F0E09B0335FE}"/>
                </a:ext>
              </a:extLst>
            </p:cNvPr>
            <p:cNvSpPr/>
            <p:nvPr/>
          </p:nvSpPr>
          <p:spPr>
            <a:xfrm>
              <a:off x="7141878" y="4239912"/>
              <a:ext cx="237744" cy="237744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583094-0729-45FD-AA3B-39EDD9506C31}"/>
                </a:ext>
              </a:extLst>
            </p:cNvPr>
            <p:cNvSpPr/>
            <p:nvPr/>
          </p:nvSpPr>
          <p:spPr>
            <a:xfrm>
              <a:off x="7396247" y="4806143"/>
              <a:ext cx="237744" cy="237744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8CB119-3774-43D8-89DE-ADDD4803B0B8}"/>
                </a:ext>
              </a:extLst>
            </p:cNvPr>
            <p:cNvSpPr/>
            <p:nvPr/>
          </p:nvSpPr>
          <p:spPr>
            <a:xfrm>
              <a:off x="7875446" y="5764070"/>
              <a:ext cx="237744" cy="237744"/>
            </a:xfrm>
            <a:prstGeom prst="ellipse">
              <a:avLst/>
            </a:prstGeom>
            <a:solidFill>
              <a:schemeClr val="accent4">
                <a:alpha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C36FB84-EC4F-44ED-842D-D37E0D34AC38}"/>
                </a:ext>
              </a:extLst>
            </p:cNvPr>
            <p:cNvSpPr/>
            <p:nvPr/>
          </p:nvSpPr>
          <p:spPr>
            <a:xfrm>
              <a:off x="7124957" y="6343341"/>
              <a:ext cx="237744" cy="237744"/>
            </a:xfrm>
            <a:prstGeom prst="ellips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CB129CE-9EA3-465F-8253-3F902EC115DA}"/>
                </a:ext>
              </a:extLst>
            </p:cNvPr>
            <p:cNvSpPr/>
            <p:nvPr/>
          </p:nvSpPr>
          <p:spPr>
            <a:xfrm>
              <a:off x="8824760" y="4782290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7BF44A4-AE73-47ED-9699-D8D083839195}"/>
                </a:ext>
              </a:extLst>
            </p:cNvPr>
            <p:cNvSpPr/>
            <p:nvPr/>
          </p:nvSpPr>
          <p:spPr>
            <a:xfrm>
              <a:off x="8922366" y="5565808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13C17B0-7693-4A52-912E-25C017990840}"/>
                </a:ext>
              </a:extLst>
            </p:cNvPr>
            <p:cNvSpPr/>
            <p:nvPr/>
          </p:nvSpPr>
          <p:spPr>
            <a:xfrm>
              <a:off x="9019972" y="6353974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0AD433D-B910-44CE-8D29-B35E2B4168B7}"/>
                </a:ext>
              </a:extLst>
            </p:cNvPr>
            <p:cNvSpPr/>
            <p:nvPr/>
          </p:nvSpPr>
          <p:spPr>
            <a:xfrm>
              <a:off x="7848573" y="5968482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53B405-3361-418C-8729-DCDE0A23E2D3}"/>
                </a:ext>
              </a:extLst>
            </p:cNvPr>
            <p:cNvSpPr/>
            <p:nvPr/>
          </p:nvSpPr>
          <p:spPr>
            <a:xfrm>
              <a:off x="7391600" y="4861575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5CC560-0D77-4CCD-B076-F00A67B07F32}"/>
                </a:ext>
              </a:extLst>
            </p:cNvPr>
            <p:cNvSpPr/>
            <p:nvPr/>
          </p:nvSpPr>
          <p:spPr>
            <a:xfrm>
              <a:off x="16819183" y="4784304"/>
              <a:ext cx="237744" cy="237744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D45120-0C1A-4E74-94DE-7936D293E844}"/>
                </a:ext>
              </a:extLst>
            </p:cNvPr>
            <p:cNvSpPr/>
            <p:nvPr/>
          </p:nvSpPr>
          <p:spPr>
            <a:xfrm>
              <a:off x="17625500" y="5563151"/>
              <a:ext cx="237744" cy="237744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0335BE-939C-4E53-B93E-A406307C45DC}"/>
                </a:ext>
              </a:extLst>
            </p:cNvPr>
            <p:cNvSpPr/>
            <p:nvPr/>
          </p:nvSpPr>
          <p:spPr>
            <a:xfrm>
              <a:off x="18441839" y="6351317"/>
              <a:ext cx="237744" cy="237744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AE4156-44B6-409A-BDC0-79E12FCB072F}"/>
                </a:ext>
              </a:extLst>
            </p:cNvPr>
            <p:cNvSpPr/>
            <p:nvPr/>
          </p:nvSpPr>
          <p:spPr>
            <a:xfrm>
              <a:off x="678972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901E3B-F3C0-4855-A127-8E83F39BE357}"/>
                </a:ext>
              </a:extLst>
            </p:cNvPr>
            <p:cNvSpPr/>
            <p:nvPr/>
          </p:nvSpPr>
          <p:spPr>
            <a:xfrm>
              <a:off x="6245233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AA2868-13C7-4D9F-81F4-44701713219E}"/>
                </a:ext>
              </a:extLst>
            </p:cNvPr>
            <p:cNvSpPr/>
            <p:nvPr/>
          </p:nvSpPr>
          <p:spPr>
            <a:xfrm>
              <a:off x="5957028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8B4BF2-5A99-47B5-8995-0B5A505A8217}"/>
                </a:ext>
              </a:extLst>
            </p:cNvPr>
            <p:cNvSpPr/>
            <p:nvPr/>
          </p:nvSpPr>
          <p:spPr>
            <a:xfrm>
              <a:off x="14340867" y="5852154"/>
              <a:ext cx="237744" cy="237744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2C50923-32C5-4469-93B3-64AEC71F3056}"/>
                </a:ext>
              </a:extLst>
            </p:cNvPr>
            <p:cNvSpPr/>
            <p:nvPr/>
          </p:nvSpPr>
          <p:spPr>
            <a:xfrm>
              <a:off x="13359052" y="4898480"/>
              <a:ext cx="237744" cy="237744"/>
            </a:xfrm>
            <a:prstGeom prst="ellipse">
              <a:avLst/>
            </a:prstGeom>
            <a:solidFill>
              <a:srgbClr val="7030A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749E2CE-02CB-4946-9E98-3C76BE77D4A5}"/>
                </a:ext>
              </a:extLst>
            </p:cNvPr>
            <p:cNvSpPr/>
            <p:nvPr/>
          </p:nvSpPr>
          <p:spPr>
            <a:xfrm>
              <a:off x="12752796" y="4314808"/>
              <a:ext cx="237744" cy="237744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C43FE1-0574-4D55-BC3C-EC8B9AAEBE83}"/>
                </a:ext>
              </a:extLst>
            </p:cNvPr>
            <p:cNvSpPr/>
            <p:nvPr/>
          </p:nvSpPr>
          <p:spPr>
            <a:xfrm>
              <a:off x="18049714" y="5981677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69990B5-D903-4D81-AFE5-7D0005D00CC1}"/>
                </a:ext>
              </a:extLst>
            </p:cNvPr>
            <p:cNvSpPr/>
            <p:nvPr/>
          </p:nvSpPr>
          <p:spPr>
            <a:xfrm>
              <a:off x="16889368" y="4860618"/>
              <a:ext cx="237744" cy="237744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59EC69-7F0A-4B52-8086-5F4F07FCA30E}"/>
              </a:ext>
            </a:extLst>
          </p:cNvPr>
          <p:cNvGrpSpPr/>
          <p:nvPr/>
        </p:nvGrpSpPr>
        <p:grpSpPr>
          <a:xfrm>
            <a:off x="5066299" y="11847085"/>
            <a:ext cx="3953673" cy="538039"/>
            <a:chOff x="5343387" y="12614499"/>
            <a:chExt cx="3953673" cy="53803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A907F9-D6F4-4022-8247-DED9D57B89A3}"/>
                </a:ext>
              </a:extLst>
            </p:cNvPr>
            <p:cNvSpPr txBox="1"/>
            <p:nvPr/>
          </p:nvSpPr>
          <p:spPr>
            <a:xfrm>
              <a:off x="5639460" y="12614499"/>
              <a:ext cx="3657600" cy="538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1" dirty="0">
                  <a:latin typeface="Arial" panose="020B0604020202020204" pitchFamily="34" charset="0"/>
                  <a:cs typeface="Arial" panose="020B0604020202020204" pitchFamily="34" charset="0"/>
                </a:rPr>
                <a:t>This study (GCAM)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BED445-96E5-462F-8D21-5E213801DFEF}"/>
                </a:ext>
              </a:extLst>
            </p:cNvPr>
            <p:cNvSpPr/>
            <p:nvPr/>
          </p:nvSpPr>
          <p:spPr>
            <a:xfrm>
              <a:off x="5343387" y="12693229"/>
              <a:ext cx="365760" cy="365760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52000">
                  <a:srgbClr val="FFC000"/>
                </a:gs>
                <a:gs pos="28000">
                  <a:srgbClr val="ED7D31"/>
                </a:gs>
                <a:gs pos="76000">
                  <a:srgbClr val="00B0F0"/>
                </a:gs>
                <a:gs pos="100000">
                  <a:srgbClr val="7030A0"/>
                </a:gs>
              </a:gsLst>
              <a:lin ang="5400000" scaled="1"/>
            </a:gra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9" name="Table 7">
            <a:extLst>
              <a:ext uri="{FF2B5EF4-FFF2-40B4-BE49-F238E27FC236}">
                <a16:creationId xmlns:a16="http://schemas.microsoft.com/office/drawing/2014/main" id="{B994BFE7-DF88-4866-8E7E-F7888652B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8335"/>
              </p:ext>
            </p:extLst>
          </p:nvPr>
        </p:nvGraphicFramePr>
        <p:xfrm>
          <a:off x="4991177" y="12729863"/>
          <a:ext cx="438912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8236803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4455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9485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68474103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1344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280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5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020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64821B-D3B4-0429-8643-4B3EA1911622}"/>
              </a:ext>
            </a:extLst>
          </p:cNvPr>
          <p:cNvSpPr txBox="1"/>
          <p:nvPr/>
        </p:nvSpPr>
        <p:spPr>
          <a:xfrm rot="10800000" flipV="1">
            <a:off x="13059811" y="11843384"/>
            <a:ext cx="7562345" cy="53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1" b="1" dirty="0">
                <a:latin typeface="Arial" panose="020B0604020202020204" pitchFamily="34" charset="0"/>
                <a:cs typeface="Arial" panose="020B0604020202020204" pitchFamily="34" charset="0"/>
              </a:rPr>
              <a:t>EIP and land system mitigation policy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4152BF-14A1-1340-3248-AC3AD787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0296"/>
              </p:ext>
            </p:extLst>
          </p:nvPr>
        </p:nvGraphicFramePr>
        <p:xfrm>
          <a:off x="9501057" y="12725930"/>
          <a:ext cx="1197864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4007227918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474388085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(Main)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lobal EIP system-wide carbon pricing with an e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nd-of-century CB of 1150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credit all land for carbon storage.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51292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A/R-Focused</a:t>
                      </a:r>
                      <a:endParaRPr lang="en-US" sz="2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only forest land for carbon storage.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8511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°C Low-Bioenergy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imit primary bioenergy by a linear path to 100 EJ in 2100.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4976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°C</a:t>
                      </a:r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End-of-century CB of 500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GtCO</a:t>
                      </a:r>
                      <a:r>
                        <a:rPr lang="en-US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23841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/>
                      <a:endParaRPr lang="en-US" sz="2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Land carbon is priced as a portion of carbon prices in Fossil Fuels and Industry, i.e., 0% (No-LCP), 10%, 50%, or 100% (100%-LCP).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28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6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1049</Words>
  <Application>Microsoft Office PowerPoint</Application>
  <PresentationFormat>Custom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26</cp:revision>
  <dcterms:created xsi:type="dcterms:W3CDTF">2023-01-04T20:03:43Z</dcterms:created>
  <dcterms:modified xsi:type="dcterms:W3CDTF">2023-06-19T04:26:50Z</dcterms:modified>
</cp:coreProperties>
</file>