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5F40-D5CE-41B3-9C1E-8296073CDC3F}" type="datetimeFigureOut">
              <a:rPr lang="en-US" smtClean="0"/>
              <a:t>9/12/2015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BC4D-62A5-4F57-9A11-5C31D2F8A5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642918"/>
          <a:ext cx="8286808" cy="5929357"/>
        </p:xfrm>
        <a:graphic>
          <a:graphicData uri="http://schemas.openxmlformats.org/drawingml/2006/table">
            <a:tbl>
              <a:tblPr/>
              <a:tblGrid>
                <a:gridCol w="1648154"/>
                <a:gridCol w="6638654"/>
              </a:tblGrid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Operator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Description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=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Equal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16942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&lt;&gt;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Not equal. </a:t>
                      </a:r>
                      <a:r>
                        <a:rPr lang="en-IN" sz="1800" b="1"/>
                        <a:t>Note:</a:t>
                      </a:r>
                      <a:r>
                        <a:rPr lang="en-IN" sz="1800"/>
                        <a:t> In some versions of SQL this operator may be written as !=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&gt;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Greater than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&lt;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Less than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&gt;=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Greater than or equal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&lt;=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Less than or equal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BETWEEN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Between an inclusive range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LIKE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Search for a pattern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935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IN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/>
                        <a:t>To specify multiple possible values for a column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594350"/>
            <a:ext cx="300039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DELETE FROM </a:t>
            </a:r>
            <a:r>
              <a:rPr lang="en-IN" i="1" dirty="0" err="1"/>
              <a:t>table_name</a:t>
            </a:r>
            <a:r>
              <a:rPr lang="en-IN" dirty="0"/>
              <a:t>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DELETE * FROM </a:t>
            </a:r>
            <a:r>
              <a:rPr lang="en-IN" i="1" dirty="0" err="1"/>
              <a:t>table_name</a:t>
            </a:r>
            <a:r>
              <a:rPr lang="en-IN" dirty="0"/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844" y="2500306"/>
            <a:ext cx="350046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DELETE FROM </a:t>
            </a:r>
            <a:r>
              <a:rPr lang="en-IN" i="1" dirty="0" err="1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WHERE </a:t>
            </a:r>
            <a:r>
              <a:rPr lang="en-IN" i="1" dirty="0" err="1"/>
              <a:t>some_column</a:t>
            </a:r>
            <a:r>
              <a:rPr lang="en-IN" dirty="0"/>
              <a:t>=</a:t>
            </a:r>
            <a:r>
              <a:rPr lang="en-IN" i="1" dirty="0" err="1"/>
              <a:t>some_value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2844" y="3643314"/>
            <a:ext cx="400052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UPDATE </a:t>
            </a:r>
            <a:r>
              <a:rPr lang="en-IN" i="1" dirty="0" err="1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SET </a:t>
            </a:r>
            <a:r>
              <a:rPr lang="en-IN" i="1" dirty="0"/>
              <a:t>column1</a:t>
            </a:r>
            <a:r>
              <a:rPr lang="en-IN" dirty="0"/>
              <a:t>=</a:t>
            </a:r>
            <a:r>
              <a:rPr lang="en-IN" i="1" dirty="0"/>
              <a:t>value1</a:t>
            </a:r>
            <a:r>
              <a:rPr lang="en-IN" dirty="0"/>
              <a:t>,</a:t>
            </a:r>
            <a:r>
              <a:rPr lang="en-IN" i="1" dirty="0"/>
              <a:t>column2</a:t>
            </a:r>
            <a:r>
              <a:rPr lang="en-IN" dirty="0"/>
              <a:t>=</a:t>
            </a:r>
            <a:r>
              <a:rPr lang="en-IN" i="1" dirty="0"/>
              <a:t>value2</a:t>
            </a:r>
            <a:r>
              <a:rPr lang="en-IN" dirty="0"/>
              <a:t>,...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WHERE </a:t>
            </a:r>
            <a:r>
              <a:rPr lang="en-IN" i="1" dirty="0" err="1"/>
              <a:t>some_column</a:t>
            </a:r>
            <a:r>
              <a:rPr lang="en-IN" dirty="0"/>
              <a:t>=</a:t>
            </a:r>
            <a:r>
              <a:rPr lang="en-IN" i="1" dirty="0" err="1"/>
              <a:t>some_value</a:t>
            </a:r>
            <a:r>
              <a:rPr lang="en-IN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5072074"/>
            <a:ext cx="335758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INSERT INTO </a:t>
            </a:r>
            <a:r>
              <a:rPr lang="en-IN" i="1" dirty="0" err="1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VALUES (</a:t>
            </a:r>
            <a:r>
              <a:rPr lang="en-IN" i="1" dirty="0"/>
              <a:t>value1</a:t>
            </a:r>
            <a:r>
              <a:rPr lang="en-IN" dirty="0"/>
              <a:t>,</a:t>
            </a:r>
            <a:r>
              <a:rPr lang="en-IN" i="1" dirty="0"/>
              <a:t>value2</a:t>
            </a:r>
            <a:r>
              <a:rPr lang="en-IN" dirty="0"/>
              <a:t>,</a:t>
            </a:r>
            <a:r>
              <a:rPr lang="en-IN" i="1" dirty="0"/>
              <a:t>value3</a:t>
            </a:r>
            <a:r>
              <a:rPr lang="en-IN" dirty="0"/>
              <a:t>,...);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182" y="5072074"/>
            <a:ext cx="4572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INSERT INTO </a:t>
            </a:r>
            <a:r>
              <a:rPr lang="en-IN" i="1" dirty="0" err="1"/>
              <a:t>table_name</a:t>
            </a:r>
            <a:r>
              <a:rPr lang="en-IN" dirty="0"/>
              <a:t> (</a:t>
            </a:r>
            <a:r>
              <a:rPr lang="en-IN" i="1" dirty="0"/>
              <a:t>column1</a:t>
            </a:r>
            <a:r>
              <a:rPr lang="en-IN" dirty="0"/>
              <a:t>,</a:t>
            </a:r>
            <a:r>
              <a:rPr lang="en-IN" i="1" dirty="0"/>
              <a:t>column2</a:t>
            </a:r>
            <a:r>
              <a:rPr lang="en-IN" dirty="0"/>
              <a:t>,</a:t>
            </a:r>
            <a:r>
              <a:rPr lang="en-IN" i="1" dirty="0"/>
              <a:t>column3</a:t>
            </a:r>
            <a:r>
              <a:rPr lang="en-IN" dirty="0"/>
              <a:t>,...)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VALUES (</a:t>
            </a:r>
            <a:r>
              <a:rPr lang="en-IN" i="1" dirty="0"/>
              <a:t>value1</a:t>
            </a:r>
            <a:r>
              <a:rPr lang="en-IN" dirty="0"/>
              <a:t>,</a:t>
            </a:r>
            <a:r>
              <a:rPr lang="en-IN" i="1" dirty="0"/>
              <a:t>value2</a:t>
            </a:r>
            <a:r>
              <a:rPr lang="en-IN" dirty="0"/>
              <a:t>,</a:t>
            </a:r>
            <a:r>
              <a:rPr lang="en-IN" i="1" dirty="0"/>
              <a:t>value3</a:t>
            </a:r>
            <a:r>
              <a:rPr lang="en-IN" dirty="0"/>
              <a:t>,...);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357166"/>
            <a:ext cx="45720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 err="1"/>
              <a:t>txtNam</a:t>
            </a:r>
            <a:r>
              <a:rPr lang="en-IN" dirty="0"/>
              <a:t> = </a:t>
            </a:r>
            <a:r>
              <a:rPr lang="en-IN" dirty="0" err="1"/>
              <a:t>getRequestString</a:t>
            </a:r>
            <a:r>
              <a:rPr lang="en-IN" dirty="0"/>
              <a:t>("</a:t>
            </a:r>
            <a:r>
              <a:rPr lang="en-IN" dirty="0" err="1"/>
              <a:t>CustomerName</a:t>
            </a:r>
            <a:r>
              <a:rPr lang="en-IN" dirty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txtAdd</a:t>
            </a:r>
            <a:r>
              <a:rPr lang="en-IN" dirty="0"/>
              <a:t> = </a:t>
            </a:r>
            <a:r>
              <a:rPr lang="en-IN" dirty="0" err="1"/>
              <a:t>getRequestString</a:t>
            </a:r>
            <a:r>
              <a:rPr lang="en-IN" dirty="0"/>
              <a:t>("Address");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txtCit</a:t>
            </a:r>
            <a:r>
              <a:rPr lang="en-IN" dirty="0"/>
              <a:t> = </a:t>
            </a:r>
            <a:r>
              <a:rPr lang="en-IN" dirty="0" err="1"/>
              <a:t>getRequestString</a:t>
            </a:r>
            <a:r>
              <a:rPr lang="en-IN" dirty="0"/>
              <a:t>("City");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txtSQL</a:t>
            </a:r>
            <a:r>
              <a:rPr lang="en-IN" dirty="0"/>
              <a:t> = "INSERT INTO Customers (</a:t>
            </a:r>
            <a:r>
              <a:rPr lang="en-IN" dirty="0" err="1"/>
              <a:t>CustomerName,Address,City</a:t>
            </a:r>
            <a:r>
              <a:rPr lang="en-IN" dirty="0"/>
              <a:t>) Values(@0,@1,@2)";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db.Execute</a:t>
            </a:r>
            <a:r>
              <a:rPr lang="en-IN" dirty="0"/>
              <a:t>(</a:t>
            </a:r>
            <a:r>
              <a:rPr lang="en-IN" dirty="0" err="1"/>
              <a:t>txtSQL,txtNam,txtAdd,txtCit</a:t>
            </a:r>
            <a:r>
              <a:rPr lang="en-IN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00364" y="3286124"/>
            <a:ext cx="457200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/>
              <a:t>$stmt = $</a:t>
            </a:r>
            <a:r>
              <a:rPr lang="en-IN" dirty="0" err="1"/>
              <a:t>dbh</a:t>
            </a:r>
            <a:r>
              <a:rPr lang="en-IN" dirty="0"/>
              <a:t>-&gt;prepare("INSERT INTO Customers (</a:t>
            </a:r>
            <a:r>
              <a:rPr lang="en-IN" dirty="0" err="1"/>
              <a:t>CustomerName,Address,City</a:t>
            </a:r>
            <a:r>
              <a:rPr lang="en-IN" dirty="0"/>
              <a:t>)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VALUES (:</a:t>
            </a:r>
            <a:r>
              <a:rPr lang="en-IN" dirty="0" err="1"/>
              <a:t>nam</a:t>
            </a:r>
            <a:r>
              <a:rPr lang="en-IN" dirty="0"/>
              <a:t>, :add, :cit)");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$stmt-&gt;</a:t>
            </a:r>
            <a:r>
              <a:rPr lang="en-IN" dirty="0" err="1"/>
              <a:t>bindParam</a:t>
            </a:r>
            <a:r>
              <a:rPr lang="en-IN" dirty="0"/>
              <a:t>(':</a:t>
            </a:r>
            <a:r>
              <a:rPr lang="en-IN" dirty="0" err="1"/>
              <a:t>nam</a:t>
            </a:r>
            <a:r>
              <a:rPr lang="en-IN" dirty="0"/>
              <a:t>', $</a:t>
            </a:r>
            <a:r>
              <a:rPr lang="en-IN" dirty="0" err="1"/>
              <a:t>txtNam</a:t>
            </a:r>
            <a:r>
              <a:rPr lang="en-IN" dirty="0"/>
              <a:t>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$stmt-&gt;</a:t>
            </a:r>
            <a:r>
              <a:rPr lang="en-IN" dirty="0" err="1"/>
              <a:t>bindParam</a:t>
            </a:r>
            <a:r>
              <a:rPr lang="en-IN" dirty="0"/>
              <a:t>(':add', $</a:t>
            </a:r>
            <a:r>
              <a:rPr lang="en-IN" dirty="0" err="1"/>
              <a:t>txtAdd</a:t>
            </a:r>
            <a:r>
              <a:rPr lang="en-IN" dirty="0"/>
              <a:t>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$stmt-&gt;</a:t>
            </a:r>
            <a:r>
              <a:rPr lang="en-IN" dirty="0" err="1"/>
              <a:t>bindParam</a:t>
            </a:r>
            <a:r>
              <a:rPr lang="en-IN" dirty="0"/>
              <a:t>(':cit', $</a:t>
            </a:r>
            <a:r>
              <a:rPr lang="en-IN" dirty="0" err="1"/>
              <a:t>txtCit</a:t>
            </a:r>
            <a:r>
              <a:rPr lang="en-IN" dirty="0"/>
              <a:t>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$stmt-&gt;execute();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264320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SELECT </a:t>
            </a:r>
            <a:r>
              <a:rPr lang="en-IN" i="1" dirty="0" err="1"/>
              <a:t>column_name</a:t>
            </a:r>
            <a:r>
              <a:rPr lang="en-IN" i="1" dirty="0"/>
              <a:t>(s)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FROM </a:t>
            </a:r>
            <a:r>
              <a:rPr lang="en-IN" i="1" dirty="0" err="1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LIMIT </a:t>
            </a:r>
            <a:r>
              <a:rPr lang="en-IN" i="1" dirty="0"/>
              <a:t>number</a:t>
            </a:r>
            <a:r>
              <a:rPr lang="en-IN" dirty="0"/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82" y="1428736"/>
            <a:ext cx="3500446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SELECT </a:t>
            </a:r>
            <a:r>
              <a:rPr lang="en-IN" i="1" dirty="0" err="1"/>
              <a:t>column_name</a:t>
            </a:r>
            <a:r>
              <a:rPr lang="en-IN" i="1" dirty="0"/>
              <a:t>(s)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FROM </a:t>
            </a:r>
            <a:r>
              <a:rPr lang="en-IN" i="1" dirty="0" err="1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WHERE </a:t>
            </a:r>
            <a:r>
              <a:rPr lang="en-IN" i="1" dirty="0" err="1"/>
              <a:t>column_name</a:t>
            </a:r>
            <a:r>
              <a:rPr lang="en-IN" dirty="0"/>
              <a:t> LIKE </a:t>
            </a:r>
            <a:r>
              <a:rPr lang="en-IN" i="1" dirty="0"/>
              <a:t>pattern</a:t>
            </a:r>
            <a:r>
              <a:rPr lang="en-IN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2643182"/>
            <a:ext cx="3143256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For searching words which have “land” in it</a:t>
            </a:r>
          </a:p>
          <a:p>
            <a:endParaRPr lang="en-IN" dirty="0" smtClean="0"/>
          </a:p>
          <a:p>
            <a:r>
              <a:rPr lang="en-IN" b="1" dirty="0" smtClean="0">
                <a:latin typeface="Arial Rounded MT Bold" pitchFamily="34" charset="0"/>
                <a:cs typeface="Aharoni" pitchFamily="2" charset="-79"/>
              </a:rPr>
              <a:t>'%</a:t>
            </a:r>
            <a:r>
              <a:rPr lang="en-IN" b="1" dirty="0">
                <a:latin typeface="Arial Rounded MT Bold" pitchFamily="34" charset="0"/>
                <a:cs typeface="Aharoni" pitchFamily="2" charset="-79"/>
              </a:rPr>
              <a:t>land%';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4143380"/>
            <a:ext cx="321471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To search for something starting with letter “s”</a:t>
            </a:r>
          </a:p>
          <a:p>
            <a:endParaRPr lang="en-IN" dirty="0" smtClean="0"/>
          </a:p>
          <a:p>
            <a:r>
              <a:rPr lang="en-IN" b="1" dirty="0" smtClean="0">
                <a:latin typeface="Arial Rounded MT Bold" pitchFamily="34" charset="0"/>
              </a:rPr>
              <a:t>'s</a:t>
            </a:r>
            <a:r>
              <a:rPr lang="en-IN" b="1" dirty="0">
                <a:latin typeface="Arial Rounded MT Bold" pitchFamily="34" charset="0"/>
              </a:rPr>
              <a:t>%';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1934" y="4143380"/>
            <a:ext cx="3071834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 search for something ending with the letter “s”</a:t>
            </a:r>
          </a:p>
          <a:p>
            <a:endParaRPr lang="en-US" dirty="0"/>
          </a:p>
          <a:p>
            <a:r>
              <a:rPr lang="en-US" b="1" dirty="0" smtClean="0">
                <a:latin typeface="Arial Rounded MT Bold" pitchFamily="34" charset="0"/>
              </a:rPr>
              <a:t>‘%s’;</a:t>
            </a:r>
            <a:endParaRPr lang="en-IN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2910" y="1000106"/>
          <a:ext cx="7929618" cy="5214975"/>
        </p:xfrm>
        <a:graphic>
          <a:graphicData uri="http://schemas.openxmlformats.org/drawingml/2006/table">
            <a:tbl>
              <a:tblPr/>
              <a:tblGrid>
                <a:gridCol w="1180633"/>
                <a:gridCol w="6748985"/>
              </a:tblGrid>
              <a:tr h="828719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/>
                        <a:t>Wildcard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Description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719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%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A substitute for zero or more characters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28719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_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A substitute for a single character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719"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[</a:t>
                      </a:r>
                      <a:r>
                        <a:rPr lang="en-IN" sz="1800" i="1"/>
                        <a:t>charlist</a:t>
                      </a:r>
                      <a:r>
                        <a:rPr lang="en-IN" sz="1800"/>
                        <a:t>]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/>
                        <a:t>Sets and ranges of characters to match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900099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/>
                        <a:t>[^</a:t>
                      </a:r>
                      <a:r>
                        <a:rPr lang="en-IN" sz="1800" i="1" dirty="0" err="1"/>
                        <a:t>charlist</a:t>
                      </a:r>
                      <a:r>
                        <a:rPr lang="en-IN" sz="1800" dirty="0"/>
                        <a:t>]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or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[!</a:t>
                      </a:r>
                      <a:r>
                        <a:rPr lang="en-IN" sz="1800" i="1" dirty="0" err="1"/>
                        <a:t>charlist</a:t>
                      </a:r>
                      <a:r>
                        <a:rPr lang="en-IN" sz="1800" dirty="0"/>
                        <a:t>]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/>
                        <a:t>Matches only a character NOT specified within the brackets</a:t>
                      </a:r>
                    </a:p>
                  </a:txBody>
                  <a:tcPr marL="54187" marR="54187" marT="54187" marB="541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428604"/>
            <a:ext cx="4572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/>
              <a:t>SELECT </a:t>
            </a:r>
            <a:r>
              <a:rPr lang="en-IN" i="1" dirty="0" err="1"/>
              <a:t>column_name</a:t>
            </a:r>
            <a:r>
              <a:rPr lang="en-IN" i="1" dirty="0"/>
              <a:t>(s)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FROM </a:t>
            </a:r>
            <a:r>
              <a:rPr lang="en-IN" i="1" dirty="0" err="1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WHERE </a:t>
            </a:r>
            <a:r>
              <a:rPr lang="en-IN" i="1" dirty="0" err="1"/>
              <a:t>column_name</a:t>
            </a:r>
            <a:r>
              <a:rPr lang="en-IN" i="1" dirty="0"/>
              <a:t> </a:t>
            </a:r>
            <a:r>
              <a:rPr lang="en-IN" dirty="0"/>
              <a:t>BETWEEN </a:t>
            </a:r>
            <a:r>
              <a:rPr lang="en-IN" i="1" dirty="0"/>
              <a:t>value1</a:t>
            </a:r>
            <a:r>
              <a:rPr lang="en-IN" dirty="0"/>
              <a:t> AND </a:t>
            </a:r>
            <a:r>
              <a:rPr lang="en-IN" i="1" dirty="0"/>
              <a:t>value2;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7158" y="2071678"/>
            <a:ext cx="37147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SELECT </a:t>
            </a:r>
            <a:r>
              <a:rPr lang="en-IN" i="1" dirty="0" err="1"/>
              <a:t>column_name</a:t>
            </a:r>
            <a:r>
              <a:rPr lang="en-IN" dirty="0"/>
              <a:t> AS </a:t>
            </a:r>
            <a:r>
              <a:rPr lang="en-IN" i="1" dirty="0" err="1"/>
              <a:t>alias_name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FROM </a:t>
            </a:r>
            <a:r>
              <a:rPr lang="en-IN" i="1" dirty="0" err="1"/>
              <a:t>table_name</a:t>
            </a:r>
            <a:r>
              <a:rPr lang="en-IN" i="1" dirty="0"/>
              <a:t>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158" y="3164681"/>
            <a:ext cx="72866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Different SQL JOINs</a:t>
            </a:r>
          </a:p>
          <a:p>
            <a:r>
              <a:rPr lang="en-IN" dirty="0"/>
              <a:t>Before we continue with examples, we will list the types of the different SQL JOINs you can use:</a:t>
            </a:r>
          </a:p>
          <a:p>
            <a:r>
              <a:rPr lang="en-IN" b="1" dirty="0"/>
              <a:t>INNER JOIN</a:t>
            </a:r>
            <a:r>
              <a:rPr lang="en-IN" dirty="0"/>
              <a:t>: Returns all rows when there is at least one match in BOTH tables</a:t>
            </a:r>
          </a:p>
          <a:p>
            <a:r>
              <a:rPr lang="en-IN" b="1" dirty="0"/>
              <a:t>LEFT JOIN</a:t>
            </a:r>
            <a:r>
              <a:rPr lang="en-IN" dirty="0"/>
              <a:t>: Return all rows from the left table, and the matched rows from the right table</a:t>
            </a:r>
          </a:p>
          <a:p>
            <a:r>
              <a:rPr lang="en-IN" b="1" dirty="0"/>
              <a:t>RIGHT JOIN</a:t>
            </a:r>
            <a:r>
              <a:rPr lang="en-IN" dirty="0"/>
              <a:t>: Return all rows from the right table, and the matched rows from the left table</a:t>
            </a:r>
          </a:p>
          <a:p>
            <a:r>
              <a:rPr lang="en-IN" b="1" dirty="0"/>
              <a:t>FULL JOIN</a:t>
            </a:r>
            <a:r>
              <a:rPr lang="en-IN" dirty="0"/>
              <a:t>: Return all rows when there is a match in ONE of the tables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247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gateway2</dc:creator>
  <cp:lastModifiedBy>gateway2</cp:lastModifiedBy>
  <cp:revision>6</cp:revision>
  <dcterms:created xsi:type="dcterms:W3CDTF">2015-09-12T07:49:24Z</dcterms:created>
  <dcterms:modified xsi:type="dcterms:W3CDTF">2015-09-12T08:46:26Z</dcterms:modified>
</cp:coreProperties>
</file>