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8" r:id="rId2"/>
    <p:sldId id="319" r:id="rId3"/>
    <p:sldId id="299" r:id="rId4"/>
    <p:sldId id="315" r:id="rId5"/>
    <p:sldId id="317" r:id="rId6"/>
    <p:sldId id="320" r:id="rId7"/>
    <p:sldId id="302" r:id="rId8"/>
    <p:sldId id="316" r:id="rId9"/>
    <p:sldId id="304" r:id="rId10"/>
    <p:sldId id="321" r:id="rId11"/>
    <p:sldId id="298" r:id="rId12"/>
    <p:sldId id="300" r:id="rId13"/>
    <p:sldId id="265" r:id="rId14"/>
    <p:sldId id="310" r:id="rId15"/>
    <p:sldId id="314" r:id="rId16"/>
    <p:sldId id="305" r:id="rId17"/>
    <p:sldId id="322" r:id="rId18"/>
    <p:sldId id="289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65C3F"/>
    <a:srgbClr val="FB2B61"/>
    <a:srgbClr val="5C33D9"/>
    <a:srgbClr val="128EEF"/>
    <a:srgbClr val="24AF9B"/>
    <a:srgbClr val="4AB3D4"/>
    <a:srgbClr val="2F364B"/>
    <a:srgbClr val="676767"/>
    <a:srgbClr val="FF54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12" autoAdjust="0"/>
    <p:restoredTop sz="95918" autoAdjust="0"/>
  </p:normalViewPr>
  <p:slideViewPr>
    <p:cSldViewPr snapToGrid="0">
      <p:cViewPr>
        <p:scale>
          <a:sx n="99" d="100"/>
          <a:sy n="99" d="100"/>
        </p:scale>
        <p:origin x="213" y="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39970B-4E29-914D-9382-C60E0B758F2F}" type="doc">
      <dgm:prSet loTypeId="urn:microsoft.com/office/officeart/2005/8/layout/hChevron3" loCatId="" qsTypeId="urn:microsoft.com/office/officeart/2005/8/quickstyle/simple4" qsCatId="simple" csTypeId="urn:microsoft.com/office/officeart/2005/8/colors/accent1_2" csCatId="accent1" phldr="1"/>
      <dgm:spPr/>
    </dgm:pt>
    <dgm:pt modelId="{4B554F43-B73E-8742-863B-91F2E55DA09D}" type="pres">
      <dgm:prSet presAssocID="{A239970B-4E29-914D-9382-C60E0B758F2F}" presName="Name0" presStyleCnt="0">
        <dgm:presLayoutVars>
          <dgm:dir/>
          <dgm:resizeHandles val="exact"/>
        </dgm:presLayoutVars>
      </dgm:prSet>
      <dgm:spPr/>
    </dgm:pt>
  </dgm:ptLst>
  <dgm:cxnLst>
    <dgm:cxn modelId="{521B0B24-1BAD-EC43-97E7-E1054BF6EC57}" type="presOf" srcId="{A239970B-4E29-914D-9382-C60E0B758F2F}" destId="{4B554F43-B73E-8742-863B-91F2E55DA09D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CBB2E-48DC-49CA-8E72-BE7599524DFA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25B89-6052-41D9-A908-A6BE7E761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206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597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54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991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43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625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29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661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851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61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756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868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18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158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475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794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614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620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255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35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01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57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10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712796" y="36498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33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58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45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10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16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FF752-093A-47B5-9666-7DC80AC766F8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07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:a16="http://schemas.microsoft.com/office/drawing/2014/main" id="{7AFA7012-798C-40E5-B08A-FE9678A251D7}"/>
              </a:ext>
            </a:extLst>
          </p:cNvPr>
          <p:cNvGrpSpPr/>
          <p:nvPr/>
        </p:nvGrpSpPr>
        <p:grpSpPr>
          <a:xfrm>
            <a:off x="-653216" y="-646369"/>
            <a:ext cx="11127151" cy="8144235"/>
            <a:chOff x="6666450" y="-983792"/>
            <a:chExt cx="11127151" cy="814423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27B53CD-A63F-4C91-A9FF-1D36E56A1C02}"/>
                </a:ext>
              </a:extLst>
            </p:cNvPr>
            <p:cNvSpPr/>
            <p:nvPr/>
          </p:nvSpPr>
          <p:spPr>
            <a:xfrm>
              <a:off x="14231484" y="4873548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6B1F8BD-6223-4476-8E54-3EA176FBE218}"/>
                </a:ext>
              </a:extLst>
            </p:cNvPr>
            <p:cNvSpPr/>
            <p:nvPr/>
          </p:nvSpPr>
          <p:spPr>
            <a:xfrm>
              <a:off x="10889733" y="5693157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E7ADB3A-2F2C-410D-8252-ED41992D3E41}"/>
                </a:ext>
              </a:extLst>
            </p:cNvPr>
            <p:cNvSpPr/>
            <p:nvPr/>
          </p:nvSpPr>
          <p:spPr>
            <a:xfrm>
              <a:off x="11459350" y="3900642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5FF5BCC-FD31-420A-A408-C5135593AC27}"/>
                </a:ext>
              </a:extLst>
            </p:cNvPr>
            <p:cNvSpPr/>
            <p:nvPr/>
          </p:nvSpPr>
          <p:spPr>
            <a:xfrm>
              <a:off x="10726700" y="2812823"/>
              <a:ext cx="1465300" cy="1409392"/>
            </a:xfrm>
            <a:prstGeom prst="rect">
              <a:avLst/>
            </a:prstGeom>
            <a:noFill/>
            <a:ln w="3175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CCF0A5B-5F90-48C0-80EA-D6D0A8DABC5E}"/>
                </a:ext>
              </a:extLst>
            </p:cNvPr>
            <p:cNvSpPr/>
            <p:nvPr/>
          </p:nvSpPr>
          <p:spPr>
            <a:xfrm>
              <a:off x="11459350" y="859522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6310E21-0E24-41DC-87C5-0237703D19D6}"/>
                </a:ext>
              </a:extLst>
            </p:cNvPr>
            <p:cNvSpPr/>
            <p:nvPr/>
          </p:nvSpPr>
          <p:spPr>
            <a:xfrm>
              <a:off x="9049978" y="-983792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1928513-ACB6-48B3-A3C8-D031F908A5A2}"/>
                </a:ext>
              </a:extLst>
            </p:cNvPr>
            <p:cNvSpPr/>
            <p:nvPr/>
          </p:nvSpPr>
          <p:spPr>
            <a:xfrm>
              <a:off x="10298206" y="-248321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06EBB9F-CD94-422C-B0EE-AAD400BB34DF}"/>
                </a:ext>
              </a:extLst>
            </p:cNvPr>
            <p:cNvSpPr/>
            <p:nvPr/>
          </p:nvSpPr>
          <p:spPr>
            <a:xfrm>
              <a:off x="9019399" y="2018030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0E9E687-E6E0-4351-B0E9-1EA7FB106887}"/>
                </a:ext>
              </a:extLst>
            </p:cNvPr>
            <p:cNvSpPr/>
            <p:nvPr/>
          </p:nvSpPr>
          <p:spPr>
            <a:xfrm>
              <a:off x="9723663" y="3195946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EA22228-8B9C-4A87-9906-3A886140440F}"/>
                </a:ext>
              </a:extLst>
            </p:cNvPr>
            <p:cNvSpPr/>
            <p:nvPr/>
          </p:nvSpPr>
          <p:spPr>
            <a:xfrm>
              <a:off x="9948038" y="1403431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A8B53EF-C010-4EF4-B061-9456970B6D5E}"/>
                </a:ext>
              </a:extLst>
            </p:cNvPr>
            <p:cNvSpPr/>
            <p:nvPr/>
          </p:nvSpPr>
          <p:spPr>
            <a:xfrm>
              <a:off x="8687216" y="4045177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66696DA-9313-4E4B-871C-84ADDC678106}"/>
                </a:ext>
              </a:extLst>
            </p:cNvPr>
            <p:cNvSpPr/>
            <p:nvPr/>
          </p:nvSpPr>
          <p:spPr>
            <a:xfrm>
              <a:off x="9565556" y="5078558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C56AE96-4295-4D24-B746-963B4F4BF8E5}"/>
                </a:ext>
              </a:extLst>
            </p:cNvPr>
            <p:cNvSpPr/>
            <p:nvPr/>
          </p:nvSpPr>
          <p:spPr>
            <a:xfrm>
              <a:off x="7706178" y="5709012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C8284BA-D9BF-4E1C-81F9-1A6B5FBA870B}"/>
                </a:ext>
              </a:extLst>
            </p:cNvPr>
            <p:cNvSpPr/>
            <p:nvPr/>
          </p:nvSpPr>
          <p:spPr>
            <a:xfrm>
              <a:off x="6666450" y="2635785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FF71A69-8C13-44D9-B0D0-214EF78E0CB2}"/>
                </a:ext>
              </a:extLst>
            </p:cNvPr>
            <p:cNvSpPr/>
            <p:nvPr/>
          </p:nvSpPr>
          <p:spPr>
            <a:xfrm>
              <a:off x="7917324" y="2977169"/>
              <a:ext cx="1465300" cy="1409392"/>
            </a:xfrm>
            <a:prstGeom prst="rect">
              <a:avLst/>
            </a:prstGeom>
            <a:noFill/>
            <a:ln w="4445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86B7DCF-14EE-4304-BFDD-F8E41FDEEE12}"/>
                </a:ext>
              </a:extLst>
            </p:cNvPr>
            <p:cNvSpPr/>
            <p:nvPr/>
          </p:nvSpPr>
          <p:spPr>
            <a:xfrm>
              <a:off x="7753838" y="1397085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F9407C0-EFD0-43B9-8A36-8D892AEF3B28}"/>
                </a:ext>
              </a:extLst>
            </p:cNvPr>
            <p:cNvSpPr/>
            <p:nvPr/>
          </p:nvSpPr>
          <p:spPr>
            <a:xfrm>
              <a:off x="8914982" y="279953"/>
              <a:ext cx="1465300" cy="1409392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D9E52CE-4D25-4C74-A7D6-0F911C8BB5FE}"/>
                </a:ext>
              </a:extLst>
            </p:cNvPr>
            <p:cNvSpPr/>
            <p:nvPr/>
          </p:nvSpPr>
          <p:spPr>
            <a:xfrm>
              <a:off x="9219138" y="595617"/>
              <a:ext cx="849381" cy="84938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FF070DA-414F-49FE-97A1-D9F01C222624}"/>
                </a:ext>
              </a:extLst>
            </p:cNvPr>
            <p:cNvSpPr/>
            <p:nvPr/>
          </p:nvSpPr>
          <p:spPr>
            <a:xfrm>
              <a:off x="8984983" y="4386561"/>
              <a:ext cx="849381" cy="849381"/>
            </a:xfrm>
            <a:prstGeom prst="rect">
              <a:avLst/>
            </a:prstGeom>
            <a:noFill/>
            <a:ln w="666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CEF42DF-93AB-4945-A6A8-8D339B4DBF17}"/>
                </a:ext>
              </a:extLst>
            </p:cNvPr>
            <p:cNvSpPr/>
            <p:nvPr/>
          </p:nvSpPr>
          <p:spPr>
            <a:xfrm>
              <a:off x="9506628" y="2187986"/>
              <a:ext cx="1665630" cy="166563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7F47249-2D08-4AB1-9681-F2F62707AE98}"/>
                </a:ext>
              </a:extLst>
            </p:cNvPr>
            <p:cNvSpPr/>
            <p:nvPr/>
          </p:nvSpPr>
          <p:spPr>
            <a:xfrm>
              <a:off x="8625287" y="5837692"/>
              <a:ext cx="1322751" cy="132275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A5ADC00-ACCB-4CBF-9CB1-155BE7026C02}"/>
                </a:ext>
              </a:extLst>
            </p:cNvPr>
            <p:cNvSpPr/>
            <p:nvPr/>
          </p:nvSpPr>
          <p:spPr>
            <a:xfrm>
              <a:off x="10711122" y="5219936"/>
              <a:ext cx="1349667" cy="134966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0A66F15-32AA-4AB3-B1AE-40AE4AC36167}"/>
                </a:ext>
              </a:extLst>
            </p:cNvPr>
            <p:cNvSpPr/>
            <p:nvPr/>
          </p:nvSpPr>
          <p:spPr>
            <a:xfrm>
              <a:off x="10680688" y="-291864"/>
              <a:ext cx="1330496" cy="1330496"/>
            </a:xfrm>
            <a:prstGeom prst="rect">
              <a:avLst/>
            </a:prstGeom>
            <a:noFill/>
            <a:ln w="603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8EC09B3-4D26-45A0-8845-A6EECF3A0B32}"/>
                </a:ext>
              </a:extLst>
            </p:cNvPr>
            <p:cNvSpPr/>
            <p:nvPr/>
          </p:nvSpPr>
          <p:spPr>
            <a:xfrm>
              <a:off x="13239672" y="3124949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AAB4875-4FC4-4AB7-8FC0-871911AB8FF2}"/>
                </a:ext>
              </a:extLst>
            </p:cNvPr>
            <p:cNvSpPr/>
            <p:nvPr/>
          </p:nvSpPr>
          <p:spPr>
            <a:xfrm>
              <a:off x="14565052" y="2269926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C8DC75B5-6D3E-476A-8716-1C2D38AA8497}"/>
                </a:ext>
              </a:extLst>
            </p:cNvPr>
            <p:cNvSpPr/>
            <p:nvPr/>
          </p:nvSpPr>
          <p:spPr>
            <a:xfrm>
              <a:off x="16328301" y="2136745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00AE3E5-F787-4496-BC9F-FE4478F87F73}"/>
                </a:ext>
              </a:extLst>
            </p:cNvPr>
            <p:cNvSpPr/>
            <p:nvPr/>
          </p:nvSpPr>
          <p:spPr>
            <a:xfrm>
              <a:off x="15811153" y="3427422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22C1626D-1EB9-49B7-B850-E755AD6AC26D}"/>
                </a:ext>
              </a:extLst>
            </p:cNvPr>
            <p:cNvSpPr/>
            <p:nvPr/>
          </p:nvSpPr>
          <p:spPr>
            <a:xfrm>
              <a:off x="15282494" y="1206106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95035E2-DF95-4CBF-915B-C2D64D7C8039}"/>
              </a:ext>
            </a:extLst>
          </p:cNvPr>
          <p:cNvGrpSpPr/>
          <p:nvPr/>
        </p:nvGrpSpPr>
        <p:grpSpPr>
          <a:xfrm>
            <a:off x="6383646" y="1553501"/>
            <a:ext cx="5008254" cy="4239479"/>
            <a:chOff x="7264985" y="650521"/>
            <a:chExt cx="5008254" cy="4239479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7ECD779-18A3-4BF0-BCF0-9139F1891390}"/>
                </a:ext>
              </a:extLst>
            </p:cNvPr>
            <p:cNvSpPr txBox="1"/>
            <p:nvPr/>
          </p:nvSpPr>
          <p:spPr>
            <a:xfrm>
              <a:off x="7264985" y="650521"/>
              <a:ext cx="5008254" cy="2431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200" spc="600" dirty="0">
                  <a:solidFill>
                    <a:schemeClr val="bg2">
                      <a:lumMod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PUBG</a:t>
              </a:r>
              <a:endParaRPr lang="en-US" altLang="zh-CN" sz="8000" spc="600" dirty="0">
                <a:solidFill>
                  <a:schemeClr val="bg2">
                    <a:lumMod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r>
                <a:rPr lang="en-US" altLang="zh-CN" sz="8000" spc="600" dirty="0">
                  <a:solidFill>
                    <a:schemeClr val="bg2">
                      <a:lumMod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Analysis</a:t>
              </a:r>
              <a:endParaRPr lang="en-US" altLang="zh-CN" sz="7200" spc="600" dirty="0">
                <a:solidFill>
                  <a:schemeClr val="bg2">
                    <a:lumMod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0" name="燕尾形 23">
              <a:extLst>
                <a:ext uri="{FF2B5EF4-FFF2-40B4-BE49-F238E27FC236}">
                  <a16:creationId xmlns:a16="http://schemas.microsoft.com/office/drawing/2014/main" id="{DFE2851B-1E8E-4955-8D3B-72304C42B698}"/>
                </a:ext>
              </a:extLst>
            </p:cNvPr>
            <p:cNvSpPr/>
            <p:nvPr/>
          </p:nvSpPr>
          <p:spPr>
            <a:xfrm>
              <a:off x="9416412" y="4307964"/>
              <a:ext cx="74613" cy="114300"/>
            </a:xfrm>
            <a:prstGeom prst="chevron">
              <a:avLst>
                <a:gd name="adj" fmla="val 691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0C8042C-E9F6-469B-90F3-28BC1A5EFAB5}"/>
                </a:ext>
              </a:extLst>
            </p:cNvPr>
            <p:cNvSpPr txBox="1"/>
            <p:nvPr/>
          </p:nvSpPr>
          <p:spPr>
            <a:xfrm>
              <a:off x="7794283" y="3566561"/>
              <a:ext cx="2802211" cy="132343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spc="3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NAIQING CAI</a:t>
              </a:r>
            </a:p>
            <a:p>
              <a:pPr algn="ctr"/>
              <a:r>
                <a:rPr lang="en-US" altLang="zh-CN" sz="2000" spc="3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YUCHEN ZENG</a:t>
              </a:r>
            </a:p>
            <a:p>
              <a:pPr algn="ctr"/>
              <a:r>
                <a:rPr lang="en-US" altLang="zh-CN" sz="2000" spc="3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HAO PAN</a:t>
              </a:r>
            </a:p>
            <a:p>
              <a:pPr algn="ctr"/>
              <a:r>
                <a:rPr lang="en-US" altLang="zh-CN" sz="2000" spc="3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QINTAO YING</a:t>
              </a:r>
              <a:endParaRPr lang="zh-CN" altLang="en-US" sz="2000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342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1506281" y="2356561"/>
            <a:ext cx="9401606" cy="1511899"/>
            <a:chOff x="415234" y="-199604"/>
            <a:chExt cx="9401606" cy="1511899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578718" y="204299"/>
              <a:ext cx="823812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Aggregate part</a:t>
              </a:r>
              <a:endParaRPr lang="zh-CN" altLang="en-US" sz="6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45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AE777496-9F9E-4A7A-BB8F-ADFAD85B2F4A}"/>
              </a:ext>
            </a:extLst>
          </p:cNvPr>
          <p:cNvGrpSpPr/>
          <p:nvPr/>
        </p:nvGrpSpPr>
        <p:grpSpPr>
          <a:xfrm>
            <a:off x="415234" y="-199604"/>
            <a:ext cx="1600200" cy="1210658"/>
            <a:chOff x="415234" y="-199604"/>
            <a:chExt cx="1600200" cy="1210658"/>
          </a:xfrm>
        </p:grpSpPr>
        <p:sp>
          <p:nvSpPr>
            <p:cNvPr id="32" name="饼形 6">
              <a:extLst>
                <a:ext uri="{FF2B5EF4-FFF2-40B4-BE49-F238E27FC236}">
                  <a16:creationId xmlns:a16="http://schemas.microsoft.com/office/drawing/2014/main" id="{F84FD497-AE93-4D6F-BF09-444AA041FB5A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D10EF23-834C-46BF-A59A-0C60BC651F36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55698F93-45E8-402C-98AF-AD5AFFAFEFF9}"/>
              </a:ext>
            </a:extLst>
          </p:cNvPr>
          <p:cNvSpPr txBox="1"/>
          <p:nvPr/>
        </p:nvSpPr>
        <p:spPr>
          <a:xfrm>
            <a:off x="1269559" y="360163"/>
            <a:ext cx="7092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Data Preprocessing</a:t>
            </a:r>
            <a:endParaRPr lang="en-US" altLang="zh-CN" sz="2800" dirty="0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236655219"/>
              </p:ext>
            </p:extLst>
          </p:nvPr>
        </p:nvGraphicFramePr>
        <p:xfrm>
          <a:off x="2646603" y="1011055"/>
          <a:ext cx="6773778" cy="1134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6A0B2B05-E1BC-432C-93DE-513F4F1EBBBF}"/>
              </a:ext>
            </a:extLst>
          </p:cNvPr>
          <p:cNvGrpSpPr/>
          <p:nvPr/>
        </p:nvGrpSpPr>
        <p:grpSpPr>
          <a:xfrm>
            <a:off x="1969633" y="1221217"/>
            <a:ext cx="8127716" cy="4001018"/>
            <a:chOff x="1969633" y="1221217"/>
            <a:chExt cx="8127716" cy="40010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AAF17F-6680-45E5-BDDD-FC031DB6B765}"/>
                </a:ext>
              </a:extLst>
            </p:cNvPr>
            <p:cNvSpPr/>
            <p:nvPr/>
          </p:nvSpPr>
          <p:spPr>
            <a:xfrm>
              <a:off x="1969633" y="2323630"/>
              <a:ext cx="2266626" cy="1869493"/>
            </a:xfrm>
            <a:custGeom>
              <a:avLst/>
              <a:gdLst>
                <a:gd name="connsiteX0" fmla="*/ 0 w 2266626"/>
                <a:gd name="connsiteY0" fmla="*/ 186949 h 1869493"/>
                <a:gd name="connsiteX1" fmla="*/ 186949 w 2266626"/>
                <a:gd name="connsiteY1" fmla="*/ 0 h 1869493"/>
                <a:gd name="connsiteX2" fmla="*/ 2079677 w 2266626"/>
                <a:gd name="connsiteY2" fmla="*/ 0 h 1869493"/>
                <a:gd name="connsiteX3" fmla="*/ 2266626 w 2266626"/>
                <a:gd name="connsiteY3" fmla="*/ 186949 h 1869493"/>
                <a:gd name="connsiteX4" fmla="*/ 2266626 w 2266626"/>
                <a:gd name="connsiteY4" fmla="*/ 1682544 h 1869493"/>
                <a:gd name="connsiteX5" fmla="*/ 2079677 w 2266626"/>
                <a:gd name="connsiteY5" fmla="*/ 1869493 h 1869493"/>
                <a:gd name="connsiteX6" fmla="*/ 186949 w 2266626"/>
                <a:gd name="connsiteY6" fmla="*/ 1869493 h 1869493"/>
                <a:gd name="connsiteX7" fmla="*/ 0 w 2266626"/>
                <a:gd name="connsiteY7" fmla="*/ 1682544 h 1869493"/>
                <a:gd name="connsiteX8" fmla="*/ 0 w 2266626"/>
                <a:gd name="connsiteY8" fmla="*/ 186949 h 1869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6626" h="1869493">
                  <a:moveTo>
                    <a:pt x="0" y="186949"/>
                  </a:moveTo>
                  <a:cubicBezTo>
                    <a:pt x="0" y="83700"/>
                    <a:pt x="83700" y="0"/>
                    <a:pt x="186949" y="0"/>
                  </a:cubicBezTo>
                  <a:lnTo>
                    <a:pt x="2079677" y="0"/>
                  </a:lnTo>
                  <a:cubicBezTo>
                    <a:pt x="2182926" y="0"/>
                    <a:pt x="2266626" y="83700"/>
                    <a:pt x="2266626" y="186949"/>
                  </a:cubicBezTo>
                  <a:lnTo>
                    <a:pt x="2266626" y="1682544"/>
                  </a:lnTo>
                  <a:cubicBezTo>
                    <a:pt x="2266626" y="1785793"/>
                    <a:pt x="2182926" y="1869493"/>
                    <a:pt x="2079677" y="1869493"/>
                  </a:cubicBezTo>
                  <a:lnTo>
                    <a:pt x="186949" y="1869493"/>
                  </a:lnTo>
                  <a:cubicBezTo>
                    <a:pt x="83700" y="1869493"/>
                    <a:pt x="0" y="1785793"/>
                    <a:pt x="0" y="1682544"/>
                  </a:cubicBezTo>
                  <a:lnTo>
                    <a:pt x="0" y="186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647" tIns="90647" rIns="90647" bIns="491253" numCol="1" spcCol="1270" anchor="t" anchorCtr="0">
              <a:noAutofit/>
            </a:bodyPr>
            <a:lstStyle/>
            <a:p>
              <a:pPr marL="228600" lvl="1" indent="-22860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2500" b="1" kern="1200" dirty="0">
                  <a:ea typeface="思源黑体 CN Light" panose="020B0300000000000000"/>
                </a:rPr>
                <a:t>Too many classes?</a:t>
              </a:r>
              <a:endParaRPr lang="zh-CN" altLang="en-US" sz="2500" b="1" kern="1200" dirty="0">
                <a:ea typeface="思源黑体 CN Light" panose="020B0300000000000000"/>
              </a:endParaRPr>
            </a:p>
          </p:txBody>
        </p:sp>
        <p:sp>
          <p:nvSpPr>
            <p:cNvPr id="16" name="Shape 15">
              <a:extLst>
                <a:ext uri="{FF2B5EF4-FFF2-40B4-BE49-F238E27FC236}">
                  <a16:creationId xmlns:a16="http://schemas.microsoft.com/office/drawing/2014/main" id="{7762BCF5-E188-4C8D-9E77-AEABFC7BA1E3}"/>
                </a:ext>
              </a:extLst>
            </p:cNvPr>
            <p:cNvSpPr/>
            <p:nvPr/>
          </p:nvSpPr>
          <p:spPr>
            <a:xfrm>
              <a:off x="3270438" y="2865929"/>
              <a:ext cx="2356306" cy="2356306"/>
            </a:xfrm>
            <a:prstGeom prst="leftCircularArrow">
              <a:avLst>
                <a:gd name="adj1" fmla="val 2550"/>
                <a:gd name="adj2" fmla="val 309429"/>
                <a:gd name="adj3" fmla="val 2084940"/>
                <a:gd name="adj4" fmla="val 9024489"/>
                <a:gd name="adj5" fmla="val 2975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0A46D3D-FD1E-48E8-8C3A-4FEB3896C613}"/>
                </a:ext>
              </a:extLst>
            </p:cNvPr>
            <p:cNvSpPr/>
            <p:nvPr/>
          </p:nvSpPr>
          <p:spPr>
            <a:xfrm>
              <a:off x="2473328" y="3792518"/>
              <a:ext cx="2014779" cy="801211"/>
            </a:xfrm>
            <a:custGeom>
              <a:avLst/>
              <a:gdLst>
                <a:gd name="connsiteX0" fmla="*/ 0 w 2014779"/>
                <a:gd name="connsiteY0" fmla="*/ 80121 h 801211"/>
                <a:gd name="connsiteX1" fmla="*/ 80121 w 2014779"/>
                <a:gd name="connsiteY1" fmla="*/ 0 h 801211"/>
                <a:gd name="connsiteX2" fmla="*/ 1934658 w 2014779"/>
                <a:gd name="connsiteY2" fmla="*/ 0 h 801211"/>
                <a:gd name="connsiteX3" fmla="*/ 2014779 w 2014779"/>
                <a:gd name="connsiteY3" fmla="*/ 80121 h 801211"/>
                <a:gd name="connsiteX4" fmla="*/ 2014779 w 2014779"/>
                <a:gd name="connsiteY4" fmla="*/ 721090 h 801211"/>
                <a:gd name="connsiteX5" fmla="*/ 1934658 w 2014779"/>
                <a:gd name="connsiteY5" fmla="*/ 801211 h 801211"/>
                <a:gd name="connsiteX6" fmla="*/ 80121 w 2014779"/>
                <a:gd name="connsiteY6" fmla="*/ 801211 h 801211"/>
                <a:gd name="connsiteX7" fmla="*/ 0 w 2014779"/>
                <a:gd name="connsiteY7" fmla="*/ 721090 h 801211"/>
                <a:gd name="connsiteX8" fmla="*/ 0 w 2014779"/>
                <a:gd name="connsiteY8" fmla="*/ 80121 h 801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4779" h="801211">
                  <a:moveTo>
                    <a:pt x="0" y="80121"/>
                  </a:moveTo>
                  <a:cubicBezTo>
                    <a:pt x="0" y="35871"/>
                    <a:pt x="35871" y="0"/>
                    <a:pt x="80121" y="0"/>
                  </a:cubicBezTo>
                  <a:lnTo>
                    <a:pt x="1934658" y="0"/>
                  </a:lnTo>
                  <a:cubicBezTo>
                    <a:pt x="1978908" y="0"/>
                    <a:pt x="2014779" y="35871"/>
                    <a:pt x="2014779" y="80121"/>
                  </a:cubicBezTo>
                  <a:lnTo>
                    <a:pt x="2014779" y="721090"/>
                  </a:lnTo>
                  <a:cubicBezTo>
                    <a:pt x="2014779" y="765340"/>
                    <a:pt x="1978908" y="801211"/>
                    <a:pt x="1934658" y="801211"/>
                  </a:cubicBezTo>
                  <a:lnTo>
                    <a:pt x="80121" y="801211"/>
                  </a:lnTo>
                  <a:cubicBezTo>
                    <a:pt x="35871" y="801211"/>
                    <a:pt x="0" y="765340"/>
                    <a:pt x="0" y="721090"/>
                  </a:cubicBezTo>
                  <a:lnTo>
                    <a:pt x="0" y="801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5377" tIns="51407" rIns="65377" bIns="5140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200" b="1" kern="1200" dirty="0">
                  <a:ea typeface="思源黑体 CN Light" panose="020B0300000000000000"/>
                </a:rPr>
                <a:t>Divide into 3 categories</a:t>
              </a:r>
              <a:endParaRPr lang="zh-CN" altLang="en-US" sz="2200" b="1" kern="1200" dirty="0">
                <a:ea typeface="思源黑体 CN Light" panose="020B030000000000000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D262382-9002-4CC8-9E1D-9CE9C52FF02A}"/>
                </a:ext>
              </a:extLst>
            </p:cNvPr>
            <p:cNvSpPr/>
            <p:nvPr/>
          </p:nvSpPr>
          <p:spPr>
            <a:xfrm>
              <a:off x="4774254" y="2323630"/>
              <a:ext cx="2266626" cy="1869493"/>
            </a:xfrm>
            <a:custGeom>
              <a:avLst/>
              <a:gdLst>
                <a:gd name="connsiteX0" fmla="*/ 0 w 2266626"/>
                <a:gd name="connsiteY0" fmla="*/ 186949 h 1869493"/>
                <a:gd name="connsiteX1" fmla="*/ 186949 w 2266626"/>
                <a:gd name="connsiteY1" fmla="*/ 0 h 1869493"/>
                <a:gd name="connsiteX2" fmla="*/ 2079677 w 2266626"/>
                <a:gd name="connsiteY2" fmla="*/ 0 h 1869493"/>
                <a:gd name="connsiteX3" fmla="*/ 2266626 w 2266626"/>
                <a:gd name="connsiteY3" fmla="*/ 186949 h 1869493"/>
                <a:gd name="connsiteX4" fmla="*/ 2266626 w 2266626"/>
                <a:gd name="connsiteY4" fmla="*/ 1682544 h 1869493"/>
                <a:gd name="connsiteX5" fmla="*/ 2079677 w 2266626"/>
                <a:gd name="connsiteY5" fmla="*/ 1869493 h 1869493"/>
                <a:gd name="connsiteX6" fmla="*/ 186949 w 2266626"/>
                <a:gd name="connsiteY6" fmla="*/ 1869493 h 1869493"/>
                <a:gd name="connsiteX7" fmla="*/ 0 w 2266626"/>
                <a:gd name="connsiteY7" fmla="*/ 1682544 h 1869493"/>
                <a:gd name="connsiteX8" fmla="*/ 0 w 2266626"/>
                <a:gd name="connsiteY8" fmla="*/ 186949 h 1869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6626" h="1869493">
                  <a:moveTo>
                    <a:pt x="0" y="186949"/>
                  </a:moveTo>
                  <a:cubicBezTo>
                    <a:pt x="0" y="83700"/>
                    <a:pt x="83700" y="0"/>
                    <a:pt x="186949" y="0"/>
                  </a:cubicBezTo>
                  <a:lnTo>
                    <a:pt x="2079677" y="0"/>
                  </a:lnTo>
                  <a:cubicBezTo>
                    <a:pt x="2182926" y="0"/>
                    <a:pt x="2266626" y="83700"/>
                    <a:pt x="2266626" y="186949"/>
                  </a:cubicBezTo>
                  <a:lnTo>
                    <a:pt x="2266626" y="1682544"/>
                  </a:lnTo>
                  <a:cubicBezTo>
                    <a:pt x="2266626" y="1785793"/>
                    <a:pt x="2182926" y="1869493"/>
                    <a:pt x="2079677" y="1869493"/>
                  </a:cubicBezTo>
                  <a:lnTo>
                    <a:pt x="186949" y="1869493"/>
                  </a:lnTo>
                  <a:cubicBezTo>
                    <a:pt x="83700" y="1869493"/>
                    <a:pt x="0" y="1785793"/>
                    <a:pt x="0" y="1682544"/>
                  </a:cubicBezTo>
                  <a:lnTo>
                    <a:pt x="0" y="186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647" tIns="491253" rIns="90647" bIns="90647" numCol="1" spcCol="1270" anchor="t" anchorCtr="0">
              <a:noAutofit/>
            </a:bodyPr>
            <a:lstStyle/>
            <a:p>
              <a:pPr marL="228600" lvl="1" indent="-22860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2500" b="1" kern="1200" dirty="0">
                  <a:ea typeface="思源黑体 CN Light" panose="020B0300000000000000"/>
                </a:rPr>
                <a:t>Top 1, top2-10, top11-</a:t>
              </a:r>
              <a:endParaRPr lang="zh-CN" altLang="en-US" sz="2500" b="1" kern="1200" dirty="0">
                <a:ea typeface="思源黑体 CN Light" panose="020B0300000000000000"/>
              </a:endParaRPr>
            </a:p>
            <a:p>
              <a:pPr marL="228600" lvl="1" indent="-22860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2500" b="1" kern="1200" dirty="0">
                  <a:ea typeface="思源黑体 CN Light" panose="020B0300000000000000"/>
                </a:rPr>
                <a:t>Imbalanced?</a:t>
              </a:r>
              <a:endParaRPr lang="zh-CN" altLang="en-US" sz="2500" b="1" kern="1200" dirty="0">
                <a:ea typeface="思源黑体 CN Light" panose="020B0300000000000000"/>
              </a:endParaRPr>
            </a:p>
          </p:txBody>
        </p:sp>
        <p:sp>
          <p:nvSpPr>
            <p:cNvPr id="19" name="Arrow: Circular 18">
              <a:extLst>
                <a:ext uri="{FF2B5EF4-FFF2-40B4-BE49-F238E27FC236}">
                  <a16:creationId xmlns:a16="http://schemas.microsoft.com/office/drawing/2014/main" id="{9887B09E-B95E-4A20-9B0C-85EBEFB5629D}"/>
                </a:ext>
              </a:extLst>
            </p:cNvPr>
            <p:cNvSpPr/>
            <p:nvPr/>
          </p:nvSpPr>
          <p:spPr>
            <a:xfrm>
              <a:off x="6056171" y="1221217"/>
              <a:ext cx="2645930" cy="2645930"/>
            </a:xfrm>
            <a:prstGeom prst="circularArrow">
              <a:avLst>
                <a:gd name="adj1" fmla="val 2271"/>
                <a:gd name="adj2" fmla="val 273786"/>
                <a:gd name="adj3" fmla="val 19550703"/>
                <a:gd name="adj4" fmla="val 12575511"/>
                <a:gd name="adj5" fmla="val 265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0C36825-FF90-467A-A06E-A03CE521DD9D}"/>
                </a:ext>
              </a:extLst>
            </p:cNvPr>
            <p:cNvSpPr/>
            <p:nvPr/>
          </p:nvSpPr>
          <p:spPr>
            <a:xfrm>
              <a:off x="5277949" y="1923025"/>
              <a:ext cx="2014779" cy="801211"/>
            </a:xfrm>
            <a:custGeom>
              <a:avLst/>
              <a:gdLst>
                <a:gd name="connsiteX0" fmla="*/ 0 w 2014779"/>
                <a:gd name="connsiteY0" fmla="*/ 80121 h 801211"/>
                <a:gd name="connsiteX1" fmla="*/ 80121 w 2014779"/>
                <a:gd name="connsiteY1" fmla="*/ 0 h 801211"/>
                <a:gd name="connsiteX2" fmla="*/ 1934658 w 2014779"/>
                <a:gd name="connsiteY2" fmla="*/ 0 h 801211"/>
                <a:gd name="connsiteX3" fmla="*/ 2014779 w 2014779"/>
                <a:gd name="connsiteY3" fmla="*/ 80121 h 801211"/>
                <a:gd name="connsiteX4" fmla="*/ 2014779 w 2014779"/>
                <a:gd name="connsiteY4" fmla="*/ 721090 h 801211"/>
                <a:gd name="connsiteX5" fmla="*/ 1934658 w 2014779"/>
                <a:gd name="connsiteY5" fmla="*/ 801211 h 801211"/>
                <a:gd name="connsiteX6" fmla="*/ 80121 w 2014779"/>
                <a:gd name="connsiteY6" fmla="*/ 801211 h 801211"/>
                <a:gd name="connsiteX7" fmla="*/ 0 w 2014779"/>
                <a:gd name="connsiteY7" fmla="*/ 721090 h 801211"/>
                <a:gd name="connsiteX8" fmla="*/ 0 w 2014779"/>
                <a:gd name="connsiteY8" fmla="*/ 80121 h 801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4779" h="801211">
                  <a:moveTo>
                    <a:pt x="0" y="80121"/>
                  </a:moveTo>
                  <a:cubicBezTo>
                    <a:pt x="0" y="35871"/>
                    <a:pt x="35871" y="0"/>
                    <a:pt x="80121" y="0"/>
                  </a:cubicBezTo>
                  <a:lnTo>
                    <a:pt x="1934658" y="0"/>
                  </a:lnTo>
                  <a:cubicBezTo>
                    <a:pt x="1978908" y="0"/>
                    <a:pt x="2014779" y="35871"/>
                    <a:pt x="2014779" y="80121"/>
                  </a:cubicBezTo>
                  <a:lnTo>
                    <a:pt x="2014779" y="721090"/>
                  </a:lnTo>
                  <a:cubicBezTo>
                    <a:pt x="2014779" y="765340"/>
                    <a:pt x="1978908" y="801211"/>
                    <a:pt x="1934658" y="801211"/>
                  </a:cubicBezTo>
                  <a:lnTo>
                    <a:pt x="80121" y="801211"/>
                  </a:lnTo>
                  <a:cubicBezTo>
                    <a:pt x="35871" y="801211"/>
                    <a:pt x="0" y="765340"/>
                    <a:pt x="0" y="721090"/>
                  </a:cubicBezTo>
                  <a:lnTo>
                    <a:pt x="0" y="801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5377" tIns="51407" rIns="65377" bIns="5140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200" b="1" kern="1200" dirty="0">
                  <a:ea typeface="思源黑体 CN Light" panose="020B0300000000000000"/>
                </a:rPr>
                <a:t>SMOTEEN</a:t>
              </a:r>
              <a:endParaRPr lang="zh-CN" altLang="en-US" sz="2200" b="1" kern="1200" dirty="0">
                <a:ea typeface="思源黑体 CN Light" panose="020B030000000000000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89FD5BB-8845-4597-B786-74E4AE894D27}"/>
                </a:ext>
              </a:extLst>
            </p:cNvPr>
            <p:cNvSpPr/>
            <p:nvPr/>
          </p:nvSpPr>
          <p:spPr>
            <a:xfrm>
              <a:off x="7578875" y="2323630"/>
              <a:ext cx="2266626" cy="1869493"/>
            </a:xfrm>
            <a:custGeom>
              <a:avLst/>
              <a:gdLst>
                <a:gd name="connsiteX0" fmla="*/ 0 w 2266626"/>
                <a:gd name="connsiteY0" fmla="*/ 186949 h 1869493"/>
                <a:gd name="connsiteX1" fmla="*/ 186949 w 2266626"/>
                <a:gd name="connsiteY1" fmla="*/ 0 h 1869493"/>
                <a:gd name="connsiteX2" fmla="*/ 2079677 w 2266626"/>
                <a:gd name="connsiteY2" fmla="*/ 0 h 1869493"/>
                <a:gd name="connsiteX3" fmla="*/ 2266626 w 2266626"/>
                <a:gd name="connsiteY3" fmla="*/ 186949 h 1869493"/>
                <a:gd name="connsiteX4" fmla="*/ 2266626 w 2266626"/>
                <a:gd name="connsiteY4" fmla="*/ 1682544 h 1869493"/>
                <a:gd name="connsiteX5" fmla="*/ 2079677 w 2266626"/>
                <a:gd name="connsiteY5" fmla="*/ 1869493 h 1869493"/>
                <a:gd name="connsiteX6" fmla="*/ 186949 w 2266626"/>
                <a:gd name="connsiteY6" fmla="*/ 1869493 h 1869493"/>
                <a:gd name="connsiteX7" fmla="*/ 0 w 2266626"/>
                <a:gd name="connsiteY7" fmla="*/ 1682544 h 1869493"/>
                <a:gd name="connsiteX8" fmla="*/ 0 w 2266626"/>
                <a:gd name="connsiteY8" fmla="*/ 186949 h 1869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6626" h="1869493">
                  <a:moveTo>
                    <a:pt x="0" y="186949"/>
                  </a:moveTo>
                  <a:cubicBezTo>
                    <a:pt x="0" y="83700"/>
                    <a:pt x="83700" y="0"/>
                    <a:pt x="186949" y="0"/>
                  </a:cubicBezTo>
                  <a:lnTo>
                    <a:pt x="2079677" y="0"/>
                  </a:lnTo>
                  <a:cubicBezTo>
                    <a:pt x="2182926" y="0"/>
                    <a:pt x="2266626" y="83700"/>
                    <a:pt x="2266626" y="186949"/>
                  </a:cubicBezTo>
                  <a:lnTo>
                    <a:pt x="2266626" y="1682544"/>
                  </a:lnTo>
                  <a:cubicBezTo>
                    <a:pt x="2266626" y="1785793"/>
                    <a:pt x="2182926" y="1869493"/>
                    <a:pt x="2079677" y="1869493"/>
                  </a:cubicBezTo>
                  <a:lnTo>
                    <a:pt x="186949" y="1869493"/>
                  </a:lnTo>
                  <a:cubicBezTo>
                    <a:pt x="83700" y="1869493"/>
                    <a:pt x="0" y="1785793"/>
                    <a:pt x="0" y="1682544"/>
                  </a:cubicBezTo>
                  <a:lnTo>
                    <a:pt x="0" y="186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647" tIns="90647" rIns="90647" bIns="491253" numCol="1" spcCol="1270" anchor="t" anchorCtr="0">
              <a:noAutofit/>
            </a:bodyPr>
            <a:lstStyle/>
            <a:p>
              <a:pPr marL="228600" lvl="1" indent="-22860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2500" b="1" kern="1200" dirty="0">
                  <a:ea typeface="思源黑体 CN Light" panose="020B0300000000000000"/>
                </a:rPr>
                <a:t>Balanced data with 3 classes</a:t>
              </a:r>
              <a:endParaRPr lang="zh-CN" altLang="en-US" sz="2500" b="1" kern="1200" dirty="0">
                <a:ea typeface="思源黑体 CN Light" panose="020B030000000000000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A1DD3C9-E533-4766-BDD5-056A6D70BC94}"/>
                </a:ext>
              </a:extLst>
            </p:cNvPr>
            <p:cNvSpPr/>
            <p:nvPr/>
          </p:nvSpPr>
          <p:spPr>
            <a:xfrm>
              <a:off x="8082570" y="3792518"/>
              <a:ext cx="2014779" cy="801211"/>
            </a:xfrm>
            <a:custGeom>
              <a:avLst/>
              <a:gdLst>
                <a:gd name="connsiteX0" fmla="*/ 0 w 2014779"/>
                <a:gd name="connsiteY0" fmla="*/ 80121 h 801211"/>
                <a:gd name="connsiteX1" fmla="*/ 80121 w 2014779"/>
                <a:gd name="connsiteY1" fmla="*/ 0 h 801211"/>
                <a:gd name="connsiteX2" fmla="*/ 1934658 w 2014779"/>
                <a:gd name="connsiteY2" fmla="*/ 0 h 801211"/>
                <a:gd name="connsiteX3" fmla="*/ 2014779 w 2014779"/>
                <a:gd name="connsiteY3" fmla="*/ 80121 h 801211"/>
                <a:gd name="connsiteX4" fmla="*/ 2014779 w 2014779"/>
                <a:gd name="connsiteY4" fmla="*/ 721090 h 801211"/>
                <a:gd name="connsiteX5" fmla="*/ 1934658 w 2014779"/>
                <a:gd name="connsiteY5" fmla="*/ 801211 h 801211"/>
                <a:gd name="connsiteX6" fmla="*/ 80121 w 2014779"/>
                <a:gd name="connsiteY6" fmla="*/ 801211 h 801211"/>
                <a:gd name="connsiteX7" fmla="*/ 0 w 2014779"/>
                <a:gd name="connsiteY7" fmla="*/ 721090 h 801211"/>
                <a:gd name="connsiteX8" fmla="*/ 0 w 2014779"/>
                <a:gd name="connsiteY8" fmla="*/ 80121 h 801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4779" h="801211">
                  <a:moveTo>
                    <a:pt x="0" y="80121"/>
                  </a:moveTo>
                  <a:cubicBezTo>
                    <a:pt x="0" y="35871"/>
                    <a:pt x="35871" y="0"/>
                    <a:pt x="80121" y="0"/>
                  </a:cubicBezTo>
                  <a:lnTo>
                    <a:pt x="1934658" y="0"/>
                  </a:lnTo>
                  <a:cubicBezTo>
                    <a:pt x="1978908" y="0"/>
                    <a:pt x="2014779" y="35871"/>
                    <a:pt x="2014779" y="80121"/>
                  </a:cubicBezTo>
                  <a:lnTo>
                    <a:pt x="2014779" y="721090"/>
                  </a:lnTo>
                  <a:cubicBezTo>
                    <a:pt x="2014779" y="765340"/>
                    <a:pt x="1978908" y="801211"/>
                    <a:pt x="1934658" y="801211"/>
                  </a:cubicBezTo>
                  <a:lnTo>
                    <a:pt x="80121" y="801211"/>
                  </a:lnTo>
                  <a:cubicBezTo>
                    <a:pt x="35871" y="801211"/>
                    <a:pt x="0" y="765340"/>
                    <a:pt x="0" y="721090"/>
                  </a:cubicBezTo>
                  <a:lnTo>
                    <a:pt x="0" y="801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5377" tIns="51407" rIns="65377" bIns="5140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200" b="1" kern="1200" dirty="0">
                  <a:ea typeface="思源黑体 CN Light" panose="020B0300000000000000"/>
                </a:rPr>
                <a:t>Done</a:t>
              </a:r>
              <a:endParaRPr lang="zh-CN" altLang="en-US" sz="2200" b="1" kern="1200" dirty="0">
                <a:ea typeface="思源黑体 CN Light" panose="020B030000000000000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322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7946712" cy="1210658"/>
            <a:chOff x="415234" y="-199604"/>
            <a:chExt cx="7946712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59" y="360163"/>
              <a:ext cx="70923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Aggregate——</a:t>
              </a:r>
              <a:r>
                <a:rPr lang="en-US" altLang="zh-CN" sz="2800" dirty="0"/>
                <a:t>Prediction </a:t>
              </a:r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774916"/>
              </p:ext>
            </p:extLst>
          </p:nvPr>
        </p:nvGraphicFramePr>
        <p:xfrm>
          <a:off x="1269559" y="1828444"/>
          <a:ext cx="9805734" cy="28651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34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4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4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4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4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34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Random Forest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Adaboost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Logistic</a:t>
                      </a:r>
                    </a:p>
                    <a:p>
                      <a:pPr algn="ctr"/>
                      <a:r>
                        <a:rPr lang="en-US" altLang="zh-CN" dirty="0"/>
                        <a:t>Regression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KNN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/>
                        <a:t>party size 1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Training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0.772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Testing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0.773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/>
                        <a:t>party size 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Training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0.699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Testing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0.904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0.695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/>
                        <a:t>party size 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Training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0.747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Testing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0.902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0.751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43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7946712" cy="1210658"/>
            <a:chOff x="415234" y="-199604"/>
            <a:chExt cx="7946712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59" y="360163"/>
              <a:ext cx="70923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Aggregate——Party</a:t>
              </a:r>
              <a:r>
                <a:rPr lang="zh-CN" altLang="en-US" sz="28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 </a:t>
              </a:r>
              <a:r>
                <a:rPr lang="en-US" altLang="zh-CN" sz="28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Size</a:t>
              </a:r>
              <a:r>
                <a:rPr lang="zh-CN" altLang="en-US" sz="28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 </a:t>
              </a:r>
              <a:r>
                <a:rPr lang="en-US" altLang="zh-CN" sz="28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</a:t>
              </a:r>
              <a:r>
                <a:rPr lang="en-US" altLang="zh-CN" sz="2800" dirty="0"/>
                <a:t> 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FA8F14A-D910-4C3D-B4C5-681E8E8FA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599" y="1011055"/>
            <a:ext cx="8534801" cy="568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9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7946712" cy="1210658"/>
            <a:chOff x="415234" y="-199604"/>
            <a:chExt cx="7946712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59" y="360163"/>
              <a:ext cx="70923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Aggregate——Party</a:t>
              </a:r>
              <a:r>
                <a:rPr lang="zh-CN" altLang="en-US" sz="28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 </a:t>
              </a:r>
              <a:r>
                <a:rPr lang="en-US" altLang="zh-CN" sz="28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Size</a:t>
              </a:r>
              <a:r>
                <a:rPr lang="zh-CN" altLang="en-US" sz="28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 </a:t>
              </a:r>
              <a:r>
                <a:rPr lang="en-US" altLang="zh-CN" sz="28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</a:t>
              </a:r>
              <a:r>
                <a:rPr lang="en-US" altLang="zh-CN" sz="2800" dirty="0"/>
                <a:t> 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3CBB20E-A752-4569-B144-0B1243D03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286" y="1011055"/>
            <a:ext cx="8621428" cy="57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7946712" cy="1210658"/>
            <a:chOff x="415234" y="-199604"/>
            <a:chExt cx="7946712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59" y="360163"/>
              <a:ext cx="70923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Aggregate——Party</a:t>
              </a:r>
              <a:r>
                <a:rPr lang="zh-CN" altLang="en-US" sz="28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 </a:t>
              </a:r>
              <a:r>
                <a:rPr lang="en-US" altLang="zh-CN" sz="28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Size</a:t>
              </a:r>
              <a:r>
                <a:rPr lang="zh-CN" altLang="en-US" sz="28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 </a:t>
              </a:r>
              <a:r>
                <a:rPr lang="en-US" altLang="zh-CN" sz="2800" spc="3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</a:t>
              </a:r>
              <a:r>
                <a:rPr lang="en-US" altLang="zh-CN" sz="2800"/>
                <a:t> </a:t>
              </a:r>
              <a:endParaRPr lang="en-US" altLang="zh-CN" sz="2800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D20F159-B34F-43BC-BCE8-8BE8FA202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170" y="1007711"/>
            <a:ext cx="8775433" cy="585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7946712" cy="1210658"/>
            <a:chOff x="415234" y="-199604"/>
            <a:chExt cx="7946712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59" y="360163"/>
              <a:ext cx="70923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Strategy Analysis</a:t>
              </a:r>
              <a:endParaRPr lang="en-US" altLang="zh-CN" sz="2800" dirty="0"/>
            </a:p>
          </p:txBody>
        </p:sp>
      </p:grpSp>
      <p:grpSp>
        <p:nvGrpSpPr>
          <p:cNvPr id="6" name="组合 3">
            <a:extLst>
              <a:ext uri="{FF2B5EF4-FFF2-40B4-BE49-F238E27FC236}">
                <a16:creationId xmlns:a16="http://schemas.microsoft.com/office/drawing/2014/main" id="{4DFD84B2-5D7C-6D4D-A53F-7C4E24A81D11}"/>
              </a:ext>
            </a:extLst>
          </p:cNvPr>
          <p:cNvGrpSpPr/>
          <p:nvPr/>
        </p:nvGrpSpPr>
        <p:grpSpPr>
          <a:xfrm>
            <a:off x="946381" y="1795773"/>
            <a:ext cx="10067983" cy="746381"/>
            <a:chOff x="6869200" y="1723037"/>
            <a:chExt cx="10067983" cy="746381"/>
          </a:xfrm>
        </p:grpSpPr>
        <p:sp>
          <p:nvSpPr>
            <p:cNvPr id="7" name="椭圆 11">
              <a:extLst>
                <a:ext uri="{FF2B5EF4-FFF2-40B4-BE49-F238E27FC236}">
                  <a16:creationId xmlns:a16="http://schemas.microsoft.com/office/drawing/2014/main" id="{BBAB2A8E-8C76-FB41-8CDE-7A414C840D16}"/>
                </a:ext>
              </a:extLst>
            </p:cNvPr>
            <p:cNvSpPr/>
            <p:nvPr/>
          </p:nvSpPr>
          <p:spPr>
            <a:xfrm>
              <a:off x="6869200" y="1723037"/>
              <a:ext cx="734063" cy="73406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1</a:t>
              </a:r>
              <a:endParaRPr lang="zh-CN" altLang="en-US" sz="3200" b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8" name="文本框 12">
              <a:extLst>
                <a:ext uri="{FF2B5EF4-FFF2-40B4-BE49-F238E27FC236}">
                  <a16:creationId xmlns:a16="http://schemas.microsoft.com/office/drawing/2014/main" id="{D38C8657-A1FE-5D48-BBD9-FF52BFF11BC3}"/>
                </a:ext>
              </a:extLst>
            </p:cNvPr>
            <p:cNvSpPr txBox="1"/>
            <p:nvPr/>
          </p:nvSpPr>
          <p:spPr>
            <a:xfrm>
              <a:off x="7858786" y="1761532"/>
              <a:ext cx="90783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The most popular weapons are M416, followed by SCAR-L. And the best sniper is Kar98K</a:t>
              </a:r>
              <a:endParaRPr lang="zh-CN" altLang="en-US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11" name="椭圆 16">
            <a:extLst>
              <a:ext uri="{FF2B5EF4-FFF2-40B4-BE49-F238E27FC236}">
                <a16:creationId xmlns:a16="http://schemas.microsoft.com/office/drawing/2014/main" id="{A640E9ED-67F8-5948-96B0-5DA291B65802}"/>
              </a:ext>
            </a:extLst>
          </p:cNvPr>
          <p:cNvSpPr/>
          <p:nvPr/>
        </p:nvSpPr>
        <p:spPr>
          <a:xfrm>
            <a:off x="946381" y="3264514"/>
            <a:ext cx="734063" cy="7340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2</a:t>
            </a:r>
            <a:endParaRPr lang="zh-CN" altLang="en-US" sz="3200" b="1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5" name="椭圆 19">
            <a:extLst>
              <a:ext uri="{FF2B5EF4-FFF2-40B4-BE49-F238E27FC236}">
                <a16:creationId xmlns:a16="http://schemas.microsoft.com/office/drawing/2014/main" id="{DFD5C809-DCA2-6D4A-817C-99ACBFAE30EB}"/>
              </a:ext>
            </a:extLst>
          </p:cNvPr>
          <p:cNvSpPr/>
          <p:nvPr/>
        </p:nvSpPr>
        <p:spPr>
          <a:xfrm>
            <a:off x="946381" y="4733254"/>
            <a:ext cx="734063" cy="7340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3</a:t>
            </a:r>
            <a:endParaRPr lang="zh-CN" altLang="en-US" sz="3200" b="1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8" name="文本框 12">
            <a:extLst>
              <a:ext uri="{FF2B5EF4-FFF2-40B4-BE49-F238E27FC236}">
                <a16:creationId xmlns:a16="http://schemas.microsoft.com/office/drawing/2014/main" id="{B572686E-374A-094C-917D-C2F26AF7EF56}"/>
              </a:ext>
            </a:extLst>
          </p:cNvPr>
          <p:cNvSpPr txBox="1"/>
          <p:nvPr/>
        </p:nvSpPr>
        <p:spPr>
          <a:xfrm>
            <a:off x="1935966" y="3264514"/>
            <a:ext cx="9078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Perhaps you can avoid those areas that have high death rate in the first four minutes.</a:t>
            </a:r>
            <a:endParaRPr lang="zh-CN" altLang="en-US" sz="2000" spc="3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文本框 12">
            <a:extLst>
              <a:ext uri="{FF2B5EF4-FFF2-40B4-BE49-F238E27FC236}">
                <a16:creationId xmlns:a16="http://schemas.microsoft.com/office/drawing/2014/main" id="{07B8F40C-0910-44A5-9FBE-4FB821392A2C}"/>
              </a:ext>
            </a:extLst>
          </p:cNvPr>
          <p:cNvSpPr txBox="1"/>
          <p:nvPr/>
        </p:nvSpPr>
        <p:spPr>
          <a:xfrm>
            <a:off x="1907094" y="4819675"/>
            <a:ext cx="9078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Kill more players, cause more damage, walk and drive faster</a:t>
            </a:r>
            <a:endParaRPr lang="zh-CN" altLang="en-US" sz="2000" spc="3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837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7946712" cy="1210658"/>
            <a:chOff x="415234" y="-199604"/>
            <a:chExt cx="7946712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59" y="360163"/>
              <a:ext cx="70923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Specific suggestion</a:t>
              </a:r>
              <a:endParaRPr lang="en-US" altLang="zh-CN" sz="2800" dirty="0"/>
            </a:p>
          </p:txBody>
        </p:sp>
      </p:grpSp>
      <p:grpSp>
        <p:nvGrpSpPr>
          <p:cNvPr id="6" name="组合 3">
            <a:extLst>
              <a:ext uri="{FF2B5EF4-FFF2-40B4-BE49-F238E27FC236}">
                <a16:creationId xmlns:a16="http://schemas.microsoft.com/office/drawing/2014/main" id="{4DFD84B2-5D7C-6D4D-A53F-7C4E24A81D11}"/>
              </a:ext>
            </a:extLst>
          </p:cNvPr>
          <p:cNvGrpSpPr/>
          <p:nvPr/>
        </p:nvGrpSpPr>
        <p:grpSpPr>
          <a:xfrm>
            <a:off x="946381" y="1795773"/>
            <a:ext cx="10067983" cy="734063"/>
            <a:chOff x="6869200" y="1723037"/>
            <a:chExt cx="10067983" cy="734063"/>
          </a:xfrm>
        </p:grpSpPr>
        <p:sp>
          <p:nvSpPr>
            <p:cNvPr id="7" name="椭圆 11">
              <a:extLst>
                <a:ext uri="{FF2B5EF4-FFF2-40B4-BE49-F238E27FC236}">
                  <a16:creationId xmlns:a16="http://schemas.microsoft.com/office/drawing/2014/main" id="{BBAB2A8E-8C76-FB41-8CDE-7A414C840D16}"/>
                </a:ext>
              </a:extLst>
            </p:cNvPr>
            <p:cNvSpPr/>
            <p:nvPr/>
          </p:nvSpPr>
          <p:spPr>
            <a:xfrm>
              <a:off x="6869200" y="1723037"/>
              <a:ext cx="734063" cy="73406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1</a:t>
              </a:r>
              <a:endParaRPr lang="zh-CN" altLang="en-US" sz="3200" b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8" name="文本框 12">
              <a:extLst>
                <a:ext uri="{FF2B5EF4-FFF2-40B4-BE49-F238E27FC236}">
                  <a16:creationId xmlns:a16="http://schemas.microsoft.com/office/drawing/2014/main" id="{D38C8657-A1FE-5D48-BBD9-FF52BFF11BC3}"/>
                </a:ext>
              </a:extLst>
            </p:cNvPr>
            <p:cNvSpPr txBox="1"/>
            <p:nvPr/>
          </p:nvSpPr>
          <p:spPr>
            <a:xfrm>
              <a:off x="7858786" y="1761532"/>
              <a:ext cx="90783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It is player kills and player damage that count</a:t>
              </a:r>
              <a:endParaRPr lang="zh-CN" altLang="en-US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11" name="椭圆 16">
            <a:extLst>
              <a:ext uri="{FF2B5EF4-FFF2-40B4-BE49-F238E27FC236}">
                <a16:creationId xmlns:a16="http://schemas.microsoft.com/office/drawing/2014/main" id="{A640E9ED-67F8-5948-96B0-5DA291B65802}"/>
              </a:ext>
            </a:extLst>
          </p:cNvPr>
          <p:cNvSpPr/>
          <p:nvPr/>
        </p:nvSpPr>
        <p:spPr>
          <a:xfrm>
            <a:off x="946381" y="3264514"/>
            <a:ext cx="734063" cy="7340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2</a:t>
            </a:r>
            <a:endParaRPr lang="zh-CN" altLang="en-US" sz="3200" b="1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5" name="椭圆 19">
            <a:extLst>
              <a:ext uri="{FF2B5EF4-FFF2-40B4-BE49-F238E27FC236}">
                <a16:creationId xmlns:a16="http://schemas.microsoft.com/office/drawing/2014/main" id="{DFD5C809-DCA2-6D4A-817C-99ACBFAE30EB}"/>
              </a:ext>
            </a:extLst>
          </p:cNvPr>
          <p:cNvSpPr/>
          <p:nvPr/>
        </p:nvSpPr>
        <p:spPr>
          <a:xfrm>
            <a:off x="946381" y="4733254"/>
            <a:ext cx="734063" cy="7340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4</a:t>
            </a:r>
            <a:endParaRPr lang="zh-CN" altLang="en-US" sz="3200" b="1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8" name="文本框 12">
            <a:extLst>
              <a:ext uri="{FF2B5EF4-FFF2-40B4-BE49-F238E27FC236}">
                <a16:creationId xmlns:a16="http://schemas.microsoft.com/office/drawing/2014/main" id="{B572686E-374A-094C-917D-C2F26AF7EF56}"/>
              </a:ext>
            </a:extLst>
          </p:cNvPr>
          <p:cNvSpPr txBox="1"/>
          <p:nvPr/>
        </p:nvSpPr>
        <p:spPr>
          <a:xfrm>
            <a:off x="1935966" y="3264514"/>
            <a:ext cx="9078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Average driving speed and player damage are most important.</a:t>
            </a:r>
            <a:endParaRPr lang="zh-CN" altLang="en-US" sz="2000" spc="3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文本框 12">
            <a:extLst>
              <a:ext uri="{FF2B5EF4-FFF2-40B4-BE49-F238E27FC236}">
                <a16:creationId xmlns:a16="http://schemas.microsoft.com/office/drawing/2014/main" id="{07B8F40C-0910-44A5-9FBE-4FB821392A2C}"/>
              </a:ext>
            </a:extLst>
          </p:cNvPr>
          <p:cNvSpPr txBox="1"/>
          <p:nvPr/>
        </p:nvSpPr>
        <p:spPr>
          <a:xfrm>
            <a:off x="1907094" y="4819675"/>
            <a:ext cx="9078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Focus more on two average moving speed</a:t>
            </a:r>
            <a:endParaRPr lang="zh-CN" altLang="en-US" sz="2000" spc="3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488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:a16="http://schemas.microsoft.com/office/drawing/2014/main" id="{7AFA7012-798C-40E5-B08A-FE9678A251D7}"/>
              </a:ext>
            </a:extLst>
          </p:cNvPr>
          <p:cNvGrpSpPr/>
          <p:nvPr/>
        </p:nvGrpSpPr>
        <p:grpSpPr>
          <a:xfrm>
            <a:off x="-653216" y="-646369"/>
            <a:ext cx="11127151" cy="8144235"/>
            <a:chOff x="6666450" y="-983792"/>
            <a:chExt cx="11127151" cy="814423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27B53CD-A63F-4C91-A9FF-1D36E56A1C02}"/>
                </a:ext>
              </a:extLst>
            </p:cNvPr>
            <p:cNvSpPr/>
            <p:nvPr/>
          </p:nvSpPr>
          <p:spPr>
            <a:xfrm>
              <a:off x="14231484" y="4873548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6B1F8BD-6223-4476-8E54-3EA176FBE218}"/>
                </a:ext>
              </a:extLst>
            </p:cNvPr>
            <p:cNvSpPr/>
            <p:nvPr/>
          </p:nvSpPr>
          <p:spPr>
            <a:xfrm>
              <a:off x="10889733" y="5693157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E7ADB3A-2F2C-410D-8252-ED41992D3E41}"/>
                </a:ext>
              </a:extLst>
            </p:cNvPr>
            <p:cNvSpPr/>
            <p:nvPr/>
          </p:nvSpPr>
          <p:spPr>
            <a:xfrm>
              <a:off x="11459350" y="3900642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5FF5BCC-FD31-420A-A408-C5135593AC27}"/>
                </a:ext>
              </a:extLst>
            </p:cNvPr>
            <p:cNvSpPr/>
            <p:nvPr/>
          </p:nvSpPr>
          <p:spPr>
            <a:xfrm>
              <a:off x="10726700" y="2812823"/>
              <a:ext cx="1465300" cy="1409392"/>
            </a:xfrm>
            <a:prstGeom prst="rect">
              <a:avLst/>
            </a:prstGeom>
            <a:noFill/>
            <a:ln w="3175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CCF0A5B-5F90-48C0-80EA-D6D0A8DABC5E}"/>
                </a:ext>
              </a:extLst>
            </p:cNvPr>
            <p:cNvSpPr/>
            <p:nvPr/>
          </p:nvSpPr>
          <p:spPr>
            <a:xfrm>
              <a:off x="11459350" y="859522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6310E21-0E24-41DC-87C5-0237703D19D6}"/>
                </a:ext>
              </a:extLst>
            </p:cNvPr>
            <p:cNvSpPr/>
            <p:nvPr/>
          </p:nvSpPr>
          <p:spPr>
            <a:xfrm>
              <a:off x="9049978" y="-983792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1928513-ACB6-48B3-A3C8-D031F908A5A2}"/>
                </a:ext>
              </a:extLst>
            </p:cNvPr>
            <p:cNvSpPr/>
            <p:nvPr/>
          </p:nvSpPr>
          <p:spPr>
            <a:xfrm>
              <a:off x="10298206" y="-248321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06EBB9F-CD94-422C-B0EE-AAD400BB34DF}"/>
                </a:ext>
              </a:extLst>
            </p:cNvPr>
            <p:cNvSpPr/>
            <p:nvPr/>
          </p:nvSpPr>
          <p:spPr>
            <a:xfrm>
              <a:off x="9019399" y="2018030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0E9E687-E6E0-4351-B0E9-1EA7FB106887}"/>
                </a:ext>
              </a:extLst>
            </p:cNvPr>
            <p:cNvSpPr/>
            <p:nvPr/>
          </p:nvSpPr>
          <p:spPr>
            <a:xfrm>
              <a:off x="9723663" y="3195946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EA22228-8B9C-4A87-9906-3A886140440F}"/>
                </a:ext>
              </a:extLst>
            </p:cNvPr>
            <p:cNvSpPr/>
            <p:nvPr/>
          </p:nvSpPr>
          <p:spPr>
            <a:xfrm>
              <a:off x="9948038" y="1403431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A8B53EF-C010-4EF4-B061-9456970B6D5E}"/>
                </a:ext>
              </a:extLst>
            </p:cNvPr>
            <p:cNvSpPr/>
            <p:nvPr/>
          </p:nvSpPr>
          <p:spPr>
            <a:xfrm>
              <a:off x="8687216" y="4045177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66696DA-9313-4E4B-871C-84ADDC678106}"/>
                </a:ext>
              </a:extLst>
            </p:cNvPr>
            <p:cNvSpPr/>
            <p:nvPr/>
          </p:nvSpPr>
          <p:spPr>
            <a:xfrm>
              <a:off x="9565556" y="5078558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C56AE96-4295-4D24-B746-963B4F4BF8E5}"/>
                </a:ext>
              </a:extLst>
            </p:cNvPr>
            <p:cNvSpPr/>
            <p:nvPr/>
          </p:nvSpPr>
          <p:spPr>
            <a:xfrm>
              <a:off x="7706178" y="5709012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C8284BA-D9BF-4E1C-81F9-1A6B5FBA870B}"/>
                </a:ext>
              </a:extLst>
            </p:cNvPr>
            <p:cNvSpPr/>
            <p:nvPr/>
          </p:nvSpPr>
          <p:spPr>
            <a:xfrm>
              <a:off x="6666450" y="2635785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FF71A69-8C13-44D9-B0D0-214EF78E0CB2}"/>
                </a:ext>
              </a:extLst>
            </p:cNvPr>
            <p:cNvSpPr/>
            <p:nvPr/>
          </p:nvSpPr>
          <p:spPr>
            <a:xfrm>
              <a:off x="7917324" y="2977169"/>
              <a:ext cx="1465300" cy="1409392"/>
            </a:xfrm>
            <a:prstGeom prst="rect">
              <a:avLst/>
            </a:prstGeom>
            <a:noFill/>
            <a:ln w="4445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86B7DCF-14EE-4304-BFDD-F8E41FDEEE12}"/>
                </a:ext>
              </a:extLst>
            </p:cNvPr>
            <p:cNvSpPr/>
            <p:nvPr/>
          </p:nvSpPr>
          <p:spPr>
            <a:xfrm>
              <a:off x="7753838" y="1397085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F9407C0-EFD0-43B9-8A36-8D892AEF3B28}"/>
                </a:ext>
              </a:extLst>
            </p:cNvPr>
            <p:cNvSpPr/>
            <p:nvPr/>
          </p:nvSpPr>
          <p:spPr>
            <a:xfrm>
              <a:off x="8914982" y="279953"/>
              <a:ext cx="1465300" cy="1409392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D9E52CE-4D25-4C74-A7D6-0F911C8BB5FE}"/>
                </a:ext>
              </a:extLst>
            </p:cNvPr>
            <p:cNvSpPr/>
            <p:nvPr/>
          </p:nvSpPr>
          <p:spPr>
            <a:xfrm>
              <a:off x="9219138" y="595617"/>
              <a:ext cx="849381" cy="84938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FF070DA-414F-49FE-97A1-D9F01C222624}"/>
                </a:ext>
              </a:extLst>
            </p:cNvPr>
            <p:cNvSpPr/>
            <p:nvPr/>
          </p:nvSpPr>
          <p:spPr>
            <a:xfrm>
              <a:off x="8984983" y="4386561"/>
              <a:ext cx="849381" cy="849381"/>
            </a:xfrm>
            <a:prstGeom prst="rect">
              <a:avLst/>
            </a:prstGeom>
            <a:noFill/>
            <a:ln w="666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CEF42DF-93AB-4945-A6A8-8D339B4DBF17}"/>
                </a:ext>
              </a:extLst>
            </p:cNvPr>
            <p:cNvSpPr/>
            <p:nvPr/>
          </p:nvSpPr>
          <p:spPr>
            <a:xfrm>
              <a:off x="9506628" y="2187986"/>
              <a:ext cx="1665630" cy="166563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7F47249-2D08-4AB1-9681-F2F62707AE98}"/>
                </a:ext>
              </a:extLst>
            </p:cNvPr>
            <p:cNvSpPr/>
            <p:nvPr/>
          </p:nvSpPr>
          <p:spPr>
            <a:xfrm>
              <a:off x="8625287" y="5837692"/>
              <a:ext cx="1322751" cy="132275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A5ADC00-ACCB-4CBF-9CB1-155BE7026C02}"/>
                </a:ext>
              </a:extLst>
            </p:cNvPr>
            <p:cNvSpPr/>
            <p:nvPr/>
          </p:nvSpPr>
          <p:spPr>
            <a:xfrm>
              <a:off x="10711122" y="5219936"/>
              <a:ext cx="1349667" cy="134966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0A66F15-32AA-4AB3-B1AE-40AE4AC36167}"/>
                </a:ext>
              </a:extLst>
            </p:cNvPr>
            <p:cNvSpPr/>
            <p:nvPr/>
          </p:nvSpPr>
          <p:spPr>
            <a:xfrm>
              <a:off x="10680688" y="-291864"/>
              <a:ext cx="1330496" cy="1330496"/>
            </a:xfrm>
            <a:prstGeom prst="rect">
              <a:avLst/>
            </a:prstGeom>
            <a:noFill/>
            <a:ln w="603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8EC09B3-4D26-45A0-8845-A6EECF3A0B32}"/>
                </a:ext>
              </a:extLst>
            </p:cNvPr>
            <p:cNvSpPr/>
            <p:nvPr/>
          </p:nvSpPr>
          <p:spPr>
            <a:xfrm>
              <a:off x="13239672" y="3124949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AAB4875-4FC4-4AB7-8FC0-871911AB8FF2}"/>
                </a:ext>
              </a:extLst>
            </p:cNvPr>
            <p:cNvSpPr/>
            <p:nvPr/>
          </p:nvSpPr>
          <p:spPr>
            <a:xfrm>
              <a:off x="14565052" y="2269926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C8DC75B5-6D3E-476A-8716-1C2D38AA8497}"/>
                </a:ext>
              </a:extLst>
            </p:cNvPr>
            <p:cNvSpPr/>
            <p:nvPr/>
          </p:nvSpPr>
          <p:spPr>
            <a:xfrm>
              <a:off x="16328301" y="2136745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00AE3E5-F787-4496-BC9F-FE4478F87F73}"/>
                </a:ext>
              </a:extLst>
            </p:cNvPr>
            <p:cNvSpPr/>
            <p:nvPr/>
          </p:nvSpPr>
          <p:spPr>
            <a:xfrm>
              <a:off x="15811153" y="3427422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22C1626D-1EB9-49B7-B850-E755AD6AC26D}"/>
                </a:ext>
              </a:extLst>
            </p:cNvPr>
            <p:cNvSpPr/>
            <p:nvPr/>
          </p:nvSpPr>
          <p:spPr>
            <a:xfrm>
              <a:off x="15282494" y="1206106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95035E2-DF95-4CBF-915B-C2D64D7C8039}"/>
              </a:ext>
            </a:extLst>
          </p:cNvPr>
          <p:cNvGrpSpPr/>
          <p:nvPr/>
        </p:nvGrpSpPr>
        <p:grpSpPr>
          <a:xfrm>
            <a:off x="6383646" y="2161392"/>
            <a:ext cx="5008254" cy="3163852"/>
            <a:chOff x="7264985" y="1258412"/>
            <a:chExt cx="5008254" cy="3163852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7ECD779-18A3-4BF0-BCF0-9139F1891390}"/>
                </a:ext>
              </a:extLst>
            </p:cNvPr>
            <p:cNvSpPr txBox="1"/>
            <p:nvPr/>
          </p:nvSpPr>
          <p:spPr>
            <a:xfrm>
              <a:off x="7264985" y="1258412"/>
              <a:ext cx="500825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0" b="1" spc="600" dirty="0">
                  <a:solidFill>
                    <a:schemeClr val="bg2">
                      <a:lumMod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Thanks !</a:t>
              </a:r>
              <a:endParaRPr lang="zh-CN" altLang="en-US" sz="8000" b="1" spc="600" dirty="0">
                <a:solidFill>
                  <a:schemeClr val="bg2">
                    <a:lumMod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0" name="燕尾形 23">
              <a:extLst>
                <a:ext uri="{FF2B5EF4-FFF2-40B4-BE49-F238E27FC236}">
                  <a16:creationId xmlns:a16="http://schemas.microsoft.com/office/drawing/2014/main" id="{DFE2851B-1E8E-4955-8D3B-72304C42B698}"/>
                </a:ext>
              </a:extLst>
            </p:cNvPr>
            <p:cNvSpPr/>
            <p:nvPr/>
          </p:nvSpPr>
          <p:spPr>
            <a:xfrm>
              <a:off x="9416412" y="4307964"/>
              <a:ext cx="74613" cy="114300"/>
            </a:xfrm>
            <a:prstGeom prst="chevron">
              <a:avLst>
                <a:gd name="adj" fmla="val 691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702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3137654" y="881052"/>
            <a:ext cx="9401606" cy="1511899"/>
            <a:chOff x="415234" y="-199604"/>
            <a:chExt cx="9401606" cy="1511899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578718" y="204299"/>
              <a:ext cx="823812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Our Goal</a:t>
              </a:r>
              <a:endParaRPr lang="zh-CN" altLang="en-US" sz="6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6" name="文本框 7">
            <a:extLst>
              <a:ext uri="{FF2B5EF4-FFF2-40B4-BE49-F238E27FC236}">
                <a16:creationId xmlns:a16="http://schemas.microsoft.com/office/drawing/2014/main" id="{1D96F194-070B-B644-83F6-676BAF1DCBFC}"/>
              </a:ext>
            </a:extLst>
          </p:cNvPr>
          <p:cNvSpPr txBox="1"/>
          <p:nvPr/>
        </p:nvSpPr>
        <p:spPr>
          <a:xfrm>
            <a:off x="1425629" y="2796854"/>
            <a:ext cx="96718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/>
              <a:t>1.Provide some advice to players to gain a higher rank</a:t>
            </a:r>
          </a:p>
          <a:p>
            <a:endParaRPr kumimoji="1" lang="zh-CN" altLang="en-US" sz="4000" b="1" dirty="0"/>
          </a:p>
        </p:txBody>
      </p:sp>
      <p:sp>
        <p:nvSpPr>
          <p:cNvPr id="7" name="文本框 7">
            <a:extLst>
              <a:ext uri="{FF2B5EF4-FFF2-40B4-BE49-F238E27FC236}">
                <a16:creationId xmlns:a16="http://schemas.microsoft.com/office/drawing/2014/main" id="{D70D89A7-CD27-7048-96A1-1095B45D363E}"/>
              </a:ext>
            </a:extLst>
          </p:cNvPr>
          <p:cNvSpPr txBox="1"/>
          <p:nvPr/>
        </p:nvSpPr>
        <p:spPr>
          <a:xfrm>
            <a:off x="1425629" y="4372836"/>
            <a:ext cx="96718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/>
              <a:t>2.Try to detect some cheaters</a:t>
            </a:r>
          </a:p>
          <a:p>
            <a:endParaRPr kumimoji="1"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675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3" y="-191297"/>
            <a:ext cx="6623240" cy="1210658"/>
            <a:chOff x="415234" y="-199604"/>
            <a:chExt cx="6623240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60" y="360163"/>
              <a:ext cx="57689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Dataset</a:t>
              </a:r>
              <a:endPara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1" name="文本框 38">
            <a:extLst>
              <a:ext uri="{FF2B5EF4-FFF2-40B4-BE49-F238E27FC236}">
                <a16:creationId xmlns:a16="http://schemas.microsoft.com/office/drawing/2014/main" id="{CE2B8551-A726-4547-B392-773D061353A3}"/>
              </a:ext>
            </a:extLst>
          </p:cNvPr>
          <p:cNvSpPr txBox="1"/>
          <p:nvPr/>
        </p:nvSpPr>
        <p:spPr>
          <a:xfrm>
            <a:off x="1171591" y="4697896"/>
            <a:ext cx="1687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Deaths</a:t>
            </a:r>
            <a:endParaRPr lang="zh-CN" altLang="en-US" sz="2800" spc="3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" name="文本框 38">
            <a:extLst>
              <a:ext uri="{FF2B5EF4-FFF2-40B4-BE49-F238E27FC236}">
                <a16:creationId xmlns:a16="http://schemas.microsoft.com/office/drawing/2014/main" id="{7C03B25C-23B0-9341-881E-379FEC9431B8}"/>
              </a:ext>
            </a:extLst>
          </p:cNvPr>
          <p:cNvSpPr txBox="1"/>
          <p:nvPr/>
        </p:nvSpPr>
        <p:spPr>
          <a:xfrm>
            <a:off x="502357" y="2044977"/>
            <a:ext cx="2356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Aggregate</a:t>
            </a:r>
            <a:endParaRPr lang="zh-CN" altLang="en-US" sz="2800" spc="3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5A96F7-E1CB-8449-B3BE-7E262CDF6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617" y="3830519"/>
            <a:ext cx="8518236" cy="2257975"/>
          </a:xfrm>
          <a:prstGeom prst="rect">
            <a:avLst/>
          </a:prstGeom>
        </p:spPr>
      </p:pic>
      <p:pic>
        <p:nvPicPr>
          <p:cNvPr id="5" name="Picture 4" descr="A close up of a white wall&#10;&#10;Description automatically generated">
            <a:extLst>
              <a:ext uri="{FF2B5EF4-FFF2-40B4-BE49-F238E27FC236}">
                <a16:creationId xmlns:a16="http://schemas.microsoft.com/office/drawing/2014/main" id="{12BE6B5C-61D3-ED40-BC52-36192B3F01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52" y="1133670"/>
            <a:ext cx="8271566" cy="234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1506281" y="2356561"/>
            <a:ext cx="9401606" cy="1511899"/>
            <a:chOff x="415234" y="-199604"/>
            <a:chExt cx="9401606" cy="1511899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578718" y="204299"/>
              <a:ext cx="823812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Death part</a:t>
              </a:r>
              <a:endParaRPr lang="zh-CN" altLang="en-US" sz="6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449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6623240" cy="1210658"/>
            <a:chOff x="415234" y="-199604"/>
            <a:chExt cx="6623240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60" y="360163"/>
              <a:ext cx="5768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Death Place (</a:t>
              </a:r>
              <a:r>
                <a:rPr lang="en-US" altLang="zh-CN" sz="2800" spc="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Erangel</a:t>
              </a:r>
              <a:r>
                <a:rPr lang="en-US" altLang="zh-CN" sz="28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)</a:t>
              </a:r>
              <a:endPara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090" y="1738492"/>
            <a:ext cx="4259523" cy="42595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339" y="1738491"/>
            <a:ext cx="4259523" cy="425952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CB0847D-9AC6-0D40-A2CF-ECE21C8F3D43}"/>
              </a:ext>
            </a:extLst>
          </p:cNvPr>
          <p:cNvSpPr txBox="1"/>
          <p:nvPr/>
        </p:nvSpPr>
        <p:spPr>
          <a:xfrm>
            <a:off x="2439159" y="1082386"/>
            <a:ext cx="2427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Entire match</a:t>
            </a:r>
            <a:endParaRPr kumimoji="1" lang="zh-CN" altLang="en-US" sz="3200" dirty="0"/>
          </a:p>
        </p:txBody>
      </p:sp>
      <p:sp>
        <p:nvSpPr>
          <p:cNvPr id="9" name="文本框 7">
            <a:extLst>
              <a:ext uri="{FF2B5EF4-FFF2-40B4-BE49-F238E27FC236}">
                <a16:creationId xmlns:a16="http://schemas.microsoft.com/office/drawing/2014/main" id="{FDD66388-EB34-9942-B543-191BE66A55D8}"/>
              </a:ext>
            </a:extLst>
          </p:cNvPr>
          <p:cNvSpPr txBox="1"/>
          <p:nvPr/>
        </p:nvSpPr>
        <p:spPr>
          <a:xfrm>
            <a:off x="6942625" y="1074890"/>
            <a:ext cx="2605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Four minutes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3677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6623240" cy="1210658"/>
            <a:chOff x="415234" y="-199604"/>
            <a:chExt cx="6623240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60" y="360163"/>
              <a:ext cx="5768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Deaths Place (Miramar)</a:t>
              </a:r>
              <a:endParaRPr lang="zh-CN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089" y="1738491"/>
            <a:ext cx="4259523" cy="425952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338" y="1738491"/>
            <a:ext cx="4259523" cy="425952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409B5F9-28D3-A84B-A104-DA1ECE6C20FA}"/>
              </a:ext>
            </a:extLst>
          </p:cNvPr>
          <p:cNvSpPr txBox="1"/>
          <p:nvPr/>
        </p:nvSpPr>
        <p:spPr>
          <a:xfrm>
            <a:off x="2439159" y="1082386"/>
            <a:ext cx="2427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Entire match</a:t>
            </a:r>
            <a:endParaRPr kumimoji="1" lang="zh-CN" altLang="en-US" sz="3200" dirty="0"/>
          </a:p>
        </p:txBody>
      </p:sp>
      <p:sp>
        <p:nvSpPr>
          <p:cNvPr id="9" name="文本框 7">
            <a:extLst>
              <a:ext uri="{FF2B5EF4-FFF2-40B4-BE49-F238E27FC236}">
                <a16:creationId xmlns:a16="http://schemas.microsoft.com/office/drawing/2014/main" id="{58FDE433-1940-544F-9053-C5735764C14F}"/>
              </a:ext>
            </a:extLst>
          </p:cNvPr>
          <p:cNvSpPr txBox="1"/>
          <p:nvPr/>
        </p:nvSpPr>
        <p:spPr>
          <a:xfrm>
            <a:off x="6942625" y="1074890"/>
            <a:ext cx="2605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Four minutes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7864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7946712" cy="1210658"/>
            <a:chOff x="415234" y="-199604"/>
            <a:chExt cx="7946712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59" y="360163"/>
              <a:ext cx="70923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Deaths Reasons</a:t>
              </a:r>
              <a:endParaRPr lang="en-US" altLang="zh-CN" sz="2800" dirty="0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435" y="1247607"/>
            <a:ext cx="8024645" cy="499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4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7946712" cy="1210658"/>
            <a:chOff x="415234" y="-199604"/>
            <a:chExt cx="7946712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59" y="360163"/>
              <a:ext cx="70923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Mostly Used Weapons by Cheaters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81" y="1723502"/>
            <a:ext cx="5108170" cy="487465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141" y="1723502"/>
            <a:ext cx="4976209" cy="487465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643381" y="1074891"/>
            <a:ext cx="1588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err="1"/>
              <a:t>Erangel</a:t>
            </a:r>
            <a:endParaRPr kumimoji="1"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7970783" y="1076167"/>
            <a:ext cx="1752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Miramar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6664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1600200" cy="1210658"/>
            <a:chOff x="415234" y="-199604"/>
            <a:chExt cx="1600200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60" y="2014728"/>
            <a:ext cx="5486400" cy="3657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264" y="2014728"/>
            <a:ext cx="5486400" cy="36576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495475" y="1310645"/>
            <a:ext cx="1588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err="1"/>
              <a:t>Erangel</a:t>
            </a:r>
            <a:endParaRPr kumimoji="1"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8170002" y="1310644"/>
            <a:ext cx="1752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Miramar</a:t>
            </a:r>
            <a:endParaRPr kumimoji="1" lang="zh-CN" altLang="en-US" sz="3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5698F93-45E8-402C-98AF-AD5AFFAFEFF9}"/>
              </a:ext>
            </a:extLst>
          </p:cNvPr>
          <p:cNvSpPr txBox="1"/>
          <p:nvPr/>
        </p:nvSpPr>
        <p:spPr>
          <a:xfrm>
            <a:off x="1269559" y="360163"/>
            <a:ext cx="7092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Top 10 Weapons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107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oo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260</Words>
  <Application>Microsoft Office PowerPoint</Application>
  <PresentationFormat>Widescreen</PresentationFormat>
  <Paragraphs>110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等线</vt:lpstr>
      <vt:lpstr>等线 Light</vt:lpstr>
      <vt:lpstr>思源黑体 CN Light</vt:lpstr>
      <vt:lpstr>思源黑体 CN Medium</vt:lpstr>
      <vt:lpstr>思源黑体 CN Normal</vt:lpstr>
      <vt:lpstr>宋体</vt:lpstr>
      <vt:lpstr>Arial</vt:lpstr>
      <vt:lpstr>Calibri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蓝色工作总结</dc:title>
  <dc:creator>第一PPT</dc:creator>
  <cp:keywords>www.1ppt.com</cp:keywords>
  <dc:description>www.1ppt.com</dc:description>
  <cp:lastModifiedBy>xqfa yxx</cp:lastModifiedBy>
  <cp:revision>162</cp:revision>
  <dcterms:created xsi:type="dcterms:W3CDTF">2019-10-12T02:28:02Z</dcterms:created>
  <dcterms:modified xsi:type="dcterms:W3CDTF">2019-12-09T20:43:24Z</dcterms:modified>
</cp:coreProperties>
</file>