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319" r:id="rId3"/>
    <p:sldId id="299" r:id="rId4"/>
    <p:sldId id="315" r:id="rId5"/>
    <p:sldId id="317" r:id="rId6"/>
    <p:sldId id="320" r:id="rId7"/>
    <p:sldId id="302" r:id="rId8"/>
    <p:sldId id="316" r:id="rId9"/>
    <p:sldId id="304" r:id="rId10"/>
    <p:sldId id="321" r:id="rId11"/>
    <p:sldId id="298" r:id="rId12"/>
    <p:sldId id="300" r:id="rId13"/>
    <p:sldId id="265" r:id="rId14"/>
    <p:sldId id="310" r:id="rId15"/>
    <p:sldId id="314" r:id="rId16"/>
    <p:sldId id="305" r:id="rId17"/>
    <p:sldId id="322" r:id="rId18"/>
    <p:sldId id="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65C3F"/>
    <a:srgbClr val="FB2B61"/>
    <a:srgbClr val="5C33D9"/>
    <a:srgbClr val="128EEF"/>
    <a:srgbClr val="24AF9B"/>
    <a:srgbClr val="4AB3D4"/>
    <a:srgbClr val="2F364B"/>
    <a:srgbClr val="676767"/>
    <a:srgbClr val="FF5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6" autoAdjust="0"/>
    <p:restoredTop sz="95934" autoAdjust="0"/>
  </p:normalViewPr>
  <p:slideViewPr>
    <p:cSldViewPr snapToGrid="0">
      <p:cViewPr>
        <p:scale>
          <a:sx n="99" d="100"/>
          <a:sy n="99" d="100"/>
        </p:scale>
        <p:origin x="95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970B-4E29-914D-9382-C60E0B758F2F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4B554F43-B73E-8742-863B-91F2E55DA09D}" type="pres">
      <dgm:prSet presAssocID="{A239970B-4E29-914D-9382-C60E0B758F2F}" presName="Name0" presStyleCnt="0">
        <dgm:presLayoutVars>
          <dgm:dir/>
          <dgm:resizeHandles val="exact"/>
        </dgm:presLayoutVars>
      </dgm:prSet>
      <dgm:spPr/>
    </dgm:pt>
  </dgm:ptLst>
  <dgm:cxnLst>
    <dgm:cxn modelId="{521B0B24-1BAD-EC43-97E7-E1054BF6EC57}" type="presOf" srcId="{A239970B-4E29-914D-9382-C60E0B758F2F}" destId="{4B554F43-B73E-8742-863B-91F2E55DA09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BB2E-48DC-49CA-8E72-BE7599524DF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5B89-6052-41D9-A908-A6BE7E761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2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6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5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5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6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5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7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9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712796" y="36498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F752-093A-47B5-9666-7DC80AC766F8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D95035E2-DF95-4CBF-915B-C2D64D7C8039}"/>
              </a:ext>
            </a:extLst>
          </p:cNvPr>
          <p:cNvGrpSpPr/>
          <p:nvPr/>
        </p:nvGrpSpPr>
        <p:grpSpPr>
          <a:xfrm>
            <a:off x="6383646" y="1553501"/>
            <a:ext cx="5008254" cy="4239479"/>
            <a:chOff x="7264985" y="650521"/>
            <a:chExt cx="5008254" cy="423947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57ECD779-18A3-4BF0-BCF0-9139F1891390}"/>
                </a:ext>
              </a:extLst>
            </p:cNvPr>
            <p:cNvSpPr txBox="1"/>
            <p:nvPr/>
          </p:nvSpPr>
          <p:spPr>
            <a:xfrm>
              <a:off x="7264985" y="650521"/>
              <a:ext cx="500825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PUBG</a:t>
              </a:r>
              <a:endParaRPr lang="en-US" altLang="zh-CN" sz="80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r>
                <a:rPr lang="en-US" altLang="zh-CN" sz="80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Analysis</a:t>
              </a:r>
              <a:endParaRPr lang="en-US" altLang="zh-CN" sz="72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xmlns="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40C8042C-E9F6-469B-90F3-28BC1A5EFAB5}"/>
                </a:ext>
              </a:extLst>
            </p:cNvPr>
            <p:cNvSpPr txBox="1"/>
            <p:nvPr/>
          </p:nvSpPr>
          <p:spPr>
            <a:xfrm>
              <a:off x="7794283" y="3566561"/>
              <a:ext cx="2802211" cy="1323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NAIQING CAI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YUCHEN ZENG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HAO PAN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QINTAO YING</a:t>
              </a:r>
              <a:endPara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AE777496-9F9E-4A7A-BB8F-ADFAD85B2F4A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2" name="饼形 6">
              <a:extLst>
                <a:ext uri="{FF2B5EF4-FFF2-40B4-BE49-F238E27FC236}">
                  <a16:creationId xmlns:a16="http://schemas.microsoft.com/office/drawing/2014/main" xmlns="" id="{F84FD497-AE93-4D6F-BF09-444AA041FB5A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ED10EF23-834C-46BF-A59A-0C60BC651F36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Preprocessing</a:t>
            </a:r>
            <a:endParaRPr lang="en-US" altLang="zh-CN" sz="3200" dirty="0">
              <a:latin typeface="+mn-ea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236655219"/>
              </p:ext>
            </p:extLst>
          </p:nvPr>
        </p:nvGraphicFramePr>
        <p:xfrm>
          <a:off x="2646603" y="1011055"/>
          <a:ext cx="6773778" cy="113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A0B2B05-E1BC-432C-93DE-513F4F1EBBBF}"/>
              </a:ext>
            </a:extLst>
          </p:cNvPr>
          <p:cNvGrpSpPr/>
          <p:nvPr/>
        </p:nvGrpSpPr>
        <p:grpSpPr>
          <a:xfrm>
            <a:off x="1969633" y="1221217"/>
            <a:ext cx="8127716" cy="4001018"/>
            <a:chOff x="1969633" y="1221217"/>
            <a:chExt cx="8127716" cy="40010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EAAF17F-6680-45E5-BDDD-FC031DB6B765}"/>
                </a:ext>
              </a:extLst>
            </p:cNvPr>
            <p:cNvSpPr/>
            <p:nvPr/>
          </p:nvSpPr>
          <p:spPr>
            <a:xfrm>
              <a:off x="1969633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Too many classes?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6" name="Shape 15">
              <a:extLst>
                <a:ext uri="{FF2B5EF4-FFF2-40B4-BE49-F238E27FC236}">
                  <a16:creationId xmlns:a16="http://schemas.microsoft.com/office/drawing/2014/main" xmlns="" id="{7762BCF5-E188-4C8D-9E77-AEABFC7BA1E3}"/>
                </a:ext>
              </a:extLst>
            </p:cNvPr>
            <p:cNvSpPr/>
            <p:nvPr/>
          </p:nvSpPr>
          <p:spPr>
            <a:xfrm>
              <a:off x="3270438" y="2865929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E0A46D3D-FD1E-48E8-8C3A-4FEB3896C613}"/>
                </a:ext>
              </a:extLst>
            </p:cNvPr>
            <p:cNvSpPr/>
            <p:nvPr/>
          </p:nvSpPr>
          <p:spPr>
            <a:xfrm>
              <a:off x="2473328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Divide into 3 categories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D262382-9002-4CC8-9E1D-9CE9C52FF02A}"/>
                </a:ext>
              </a:extLst>
            </p:cNvPr>
            <p:cNvSpPr/>
            <p:nvPr/>
          </p:nvSpPr>
          <p:spPr>
            <a:xfrm>
              <a:off x="4774254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491253" rIns="90647" bIns="90647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 smtClean="0">
                  <a:ea typeface="思源黑体 CN Light" panose="020B0300000000000000"/>
                </a:rPr>
                <a:t>T</a:t>
              </a:r>
              <a:r>
                <a:rPr lang="en-US" altLang="zh-CN" sz="2500" b="1" kern="1200" dirty="0" smtClean="0">
                  <a:ea typeface="思源黑体 CN Light" panose="020B0300000000000000"/>
                </a:rPr>
                <a:t>op 1,</a:t>
              </a:r>
              <a:r>
                <a:rPr lang="zh-CN" altLang="en-US" sz="2500" b="1" kern="1200" dirty="0" smtClean="0">
                  <a:ea typeface="思源黑体 CN Light" panose="020B0300000000000000"/>
                </a:rPr>
                <a:t> </a:t>
              </a:r>
              <a:r>
                <a:rPr lang="en-US" altLang="zh-CN" sz="2500" b="1" kern="1200" dirty="0" smtClean="0">
                  <a:ea typeface="思源黑体 CN Light" panose="020B0300000000000000"/>
                </a:rPr>
                <a:t>T</a:t>
              </a:r>
              <a:r>
                <a:rPr lang="en-US" altLang="zh-CN" sz="2500" b="1" kern="1200" dirty="0" smtClean="0">
                  <a:ea typeface="思源黑体 CN Light" panose="020B0300000000000000"/>
                </a:rPr>
                <a:t>op2-10</a:t>
              </a:r>
              <a:r>
                <a:rPr lang="en-US" altLang="zh-CN" sz="2500" b="1" kern="1200" dirty="0">
                  <a:ea typeface="思源黑体 CN Light" panose="020B0300000000000000"/>
                </a:rPr>
                <a:t>, </a:t>
              </a:r>
              <a:r>
                <a:rPr lang="en-US" altLang="zh-CN" sz="2500" b="1" kern="1200" dirty="0" smtClean="0">
                  <a:ea typeface="思源黑体 CN Light" panose="020B0300000000000000"/>
                </a:rPr>
                <a:t>T</a:t>
              </a:r>
              <a:r>
                <a:rPr lang="en-US" altLang="zh-CN" sz="2500" b="1" kern="1200" dirty="0" smtClean="0">
                  <a:ea typeface="思源黑体 CN Light" panose="020B0300000000000000"/>
                </a:rPr>
                <a:t>op11-</a:t>
              </a:r>
              <a:endParaRPr lang="zh-CN" altLang="en-US" sz="2500" b="1" kern="1200" dirty="0">
                <a:ea typeface="思源黑体 CN Light" panose="020B0300000000000000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Imbalanced?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9" name="Arrow: Circular 18">
              <a:extLst>
                <a:ext uri="{FF2B5EF4-FFF2-40B4-BE49-F238E27FC236}">
                  <a16:creationId xmlns:a16="http://schemas.microsoft.com/office/drawing/2014/main" xmlns="" id="{9887B09E-B95E-4A20-9B0C-85EBEFB5629D}"/>
                </a:ext>
              </a:extLst>
            </p:cNvPr>
            <p:cNvSpPr/>
            <p:nvPr/>
          </p:nvSpPr>
          <p:spPr>
            <a:xfrm>
              <a:off x="6056171" y="1221217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0C36825-FF90-467A-A06E-A03CE521DD9D}"/>
                </a:ext>
              </a:extLst>
            </p:cNvPr>
            <p:cNvSpPr/>
            <p:nvPr/>
          </p:nvSpPr>
          <p:spPr>
            <a:xfrm>
              <a:off x="5277949" y="1923025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SMOTEEN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89FD5BB-8845-4597-B786-74E4AE894D27}"/>
                </a:ext>
              </a:extLst>
            </p:cNvPr>
            <p:cNvSpPr/>
            <p:nvPr/>
          </p:nvSpPr>
          <p:spPr>
            <a:xfrm>
              <a:off x="7578875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Balanced data with 3 classes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A1DD3C9-E533-4766-BDD5-056A6D70BC94}"/>
                </a:ext>
              </a:extLst>
            </p:cNvPr>
            <p:cNvSpPr/>
            <p:nvPr/>
          </p:nvSpPr>
          <p:spPr>
            <a:xfrm>
              <a:off x="8082570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Done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Aggregate——Prediction </a:t>
              </a: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74916"/>
              </p:ext>
            </p:extLst>
          </p:nvPr>
        </p:nvGraphicFramePr>
        <p:xfrm>
          <a:off x="1269559" y="1828444"/>
          <a:ext cx="9805734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42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Adaboost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Logistic</a:t>
                      </a:r>
                    </a:p>
                    <a:p>
                      <a:pPr algn="ctr"/>
                      <a:r>
                        <a:rPr lang="en-US" altLang="zh-CN" dirty="0"/>
                        <a:t>Regression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A8F14A-D910-4C3D-B4C5-681E8E8F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99" y="1011055"/>
            <a:ext cx="8534801" cy="56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CBB20E-A752-4569-B144-0B1243D0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86" y="1011055"/>
            <a:ext cx="8621428" cy="5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20F159-B34F-43BC-BCE8-8BE8FA20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0" y="1007711"/>
            <a:ext cx="8775433" cy="5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Strategy Analysis</a:t>
              </a:r>
              <a:endParaRPr lang="en-US" altLang="zh-CN" sz="3200" dirty="0">
                <a:latin typeface="+mn-ea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xmlns="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3" cy="746381"/>
            <a:chOff x="6869200" y="1723037"/>
            <a:chExt cx="10067983" cy="746381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xmlns="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xmlns="" id="{D38C8657-A1FE-5D48-BBD9-FF52BFF11BC3}"/>
                </a:ext>
              </a:extLst>
            </p:cNvPr>
            <p:cNvSpPr txBox="1"/>
            <p:nvPr/>
          </p:nvSpPr>
          <p:spPr>
            <a:xfrm>
              <a:off x="7858786" y="1761532"/>
              <a:ext cx="907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The most popular weapons are M416, followed by SCAR-L. And the best sniper is Kar98K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xmlns="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xmlns="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xmlns="" id="{B572686E-374A-094C-917D-C2F26AF7EF56}"/>
              </a:ext>
            </a:extLst>
          </p:cNvPr>
          <p:cNvSpPr txBox="1"/>
          <p:nvPr/>
        </p:nvSpPr>
        <p:spPr>
          <a:xfrm>
            <a:off x="1935966" y="3264514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Perhaps you can avoid those areas that have high death rate in the first four minutes.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xmlns="" id="{07B8F40C-0910-44A5-9FBE-4FB821392A2C}"/>
              </a:ext>
            </a:extLst>
          </p:cNvPr>
          <p:cNvSpPr txBox="1"/>
          <p:nvPr/>
        </p:nvSpPr>
        <p:spPr>
          <a:xfrm>
            <a:off x="1907094" y="4819675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Kill more players, cause more damage, walk and drive faster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3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Specific </a:t>
              </a:r>
              <a:r>
                <a:rPr lang="en-US" altLang="zh-CN" sz="3200" spc="3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</a:t>
              </a:r>
              <a:r>
                <a:rPr lang="en-US" altLang="zh-CN" sz="3200" spc="3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uggestion</a:t>
              </a:r>
              <a:endParaRPr lang="en-US" altLang="zh-CN" sz="3200" dirty="0">
                <a:latin typeface="+mn-ea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xmlns="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0" cy="734063"/>
            <a:chOff x="6869200" y="1723037"/>
            <a:chExt cx="10067980" cy="734063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xmlns="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xmlns="" id="{D38C8657-A1FE-5D48-BBD9-FF52BFF11BC3}"/>
                </a:ext>
              </a:extLst>
            </p:cNvPr>
            <p:cNvSpPr txBox="1"/>
            <p:nvPr/>
          </p:nvSpPr>
          <p:spPr>
            <a:xfrm>
              <a:off x="7858783" y="1864993"/>
              <a:ext cx="9078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It is player kills and player damage that </a:t>
              </a:r>
              <a:r>
                <a:rPr lang="en-US" altLang="zh-CN" sz="20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count</a:t>
              </a:r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.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xmlns="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xmlns="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xmlns="" id="{B572686E-374A-094C-917D-C2F26AF7EF56}"/>
              </a:ext>
            </a:extLst>
          </p:cNvPr>
          <p:cNvSpPr txBox="1"/>
          <p:nvPr/>
        </p:nvSpPr>
        <p:spPr>
          <a:xfrm>
            <a:off x="1935965" y="3419060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Average driving speed and player damage are most important.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xmlns="" id="{07B8F40C-0910-44A5-9FBE-4FB821392A2C}"/>
              </a:ext>
            </a:extLst>
          </p:cNvPr>
          <p:cNvSpPr txBox="1"/>
          <p:nvPr/>
        </p:nvSpPr>
        <p:spPr>
          <a:xfrm>
            <a:off x="1935965" y="4900230"/>
            <a:ext cx="907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Focus more on two average moving </a:t>
            </a:r>
            <a:r>
              <a:rPr lang="en-US" altLang="zh-CN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speed.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8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D95035E2-DF95-4CBF-915B-C2D64D7C8039}"/>
              </a:ext>
            </a:extLst>
          </p:cNvPr>
          <p:cNvGrpSpPr/>
          <p:nvPr/>
        </p:nvGrpSpPr>
        <p:grpSpPr>
          <a:xfrm>
            <a:off x="6383646" y="2161392"/>
            <a:ext cx="5008254" cy="3163852"/>
            <a:chOff x="7264985" y="1258412"/>
            <a:chExt cx="5008254" cy="316385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57ECD779-18A3-4BF0-BCF0-9139F1891390}"/>
                </a:ext>
              </a:extLst>
            </p:cNvPr>
            <p:cNvSpPr txBox="1"/>
            <p:nvPr/>
          </p:nvSpPr>
          <p:spPr>
            <a:xfrm>
              <a:off x="7264985" y="1258412"/>
              <a:ext cx="50082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Thanks !</a:t>
              </a:r>
              <a:endParaRPr lang="zh-CN" altLang="en-US" sz="8000" b="1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xmlns="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0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3137654" y="881052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Our Goal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7">
            <a:extLst>
              <a:ext uri="{FF2B5EF4-FFF2-40B4-BE49-F238E27FC236}">
                <a16:creationId xmlns:a16="http://schemas.microsoft.com/office/drawing/2014/main" xmlns="" id="{1D96F194-070B-B644-83F6-676BAF1DCBFC}"/>
              </a:ext>
            </a:extLst>
          </p:cNvPr>
          <p:cNvSpPr txBox="1"/>
          <p:nvPr/>
        </p:nvSpPr>
        <p:spPr>
          <a:xfrm>
            <a:off x="1425629" y="2796854"/>
            <a:ext cx="9671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1</a:t>
            </a:r>
            <a:r>
              <a:rPr kumimoji="1" lang="en-US" altLang="zh-CN" sz="4000" b="1" dirty="0" smtClean="0"/>
              <a:t>.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Provide </a:t>
            </a:r>
            <a:r>
              <a:rPr kumimoji="1" lang="en-US" altLang="zh-CN" sz="4000" b="1" dirty="0"/>
              <a:t>some advice to players to gain a higher rank</a:t>
            </a:r>
          </a:p>
          <a:p>
            <a:endParaRPr kumimoji="1" lang="zh-CN" altLang="en-US" sz="4000" b="1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D70D89A7-CD27-7048-96A1-1095B45D363E}"/>
              </a:ext>
            </a:extLst>
          </p:cNvPr>
          <p:cNvSpPr txBox="1"/>
          <p:nvPr/>
        </p:nvSpPr>
        <p:spPr>
          <a:xfrm>
            <a:off x="1425629" y="4372836"/>
            <a:ext cx="9671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2</a:t>
            </a:r>
            <a:r>
              <a:rPr kumimoji="1" lang="en-US" altLang="zh-CN" sz="4000" b="1" dirty="0" smtClean="0"/>
              <a:t>.</a:t>
            </a:r>
            <a:r>
              <a:rPr kumimoji="1" lang="zh-CN" altLang="en-US" sz="4000" b="1" dirty="0" smtClean="0"/>
              <a:t> </a:t>
            </a:r>
            <a:r>
              <a:rPr kumimoji="1" lang="en-US" altLang="zh-CN" sz="4000" b="1" dirty="0" smtClean="0"/>
              <a:t>Try </a:t>
            </a:r>
            <a:r>
              <a:rPr kumimoji="1" lang="en-US" altLang="zh-CN" sz="4000" b="1" dirty="0"/>
              <a:t>to detect some cheaters</a:t>
            </a:r>
          </a:p>
          <a:p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7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3" y="-191297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Dataset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文本框 38">
            <a:extLst>
              <a:ext uri="{FF2B5EF4-FFF2-40B4-BE49-F238E27FC236}">
                <a16:creationId xmlns:a16="http://schemas.microsoft.com/office/drawing/2014/main" xmlns="" id="{CE2B8551-A726-4547-B392-773D061353A3}"/>
              </a:ext>
            </a:extLst>
          </p:cNvPr>
          <p:cNvSpPr txBox="1"/>
          <p:nvPr/>
        </p:nvSpPr>
        <p:spPr>
          <a:xfrm>
            <a:off x="1171591" y="4697896"/>
            <a:ext cx="168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Deaths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38">
            <a:extLst>
              <a:ext uri="{FF2B5EF4-FFF2-40B4-BE49-F238E27FC236}">
                <a16:creationId xmlns:a16="http://schemas.microsoft.com/office/drawing/2014/main" xmlns="" id="{7C03B25C-23B0-9341-881E-379FEC9431B8}"/>
              </a:ext>
            </a:extLst>
          </p:cNvPr>
          <p:cNvSpPr txBox="1"/>
          <p:nvPr/>
        </p:nvSpPr>
        <p:spPr>
          <a:xfrm>
            <a:off x="502358" y="2044977"/>
            <a:ext cx="2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Aggregate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A5A96F7-E1CB-8449-B3BE-7E262CDF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17" y="3830519"/>
            <a:ext cx="8518236" cy="2257975"/>
          </a:xfrm>
          <a:prstGeom prst="rect">
            <a:avLst/>
          </a:prstGeom>
        </p:spPr>
      </p:pic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xmlns="" id="{12BE6B5C-61D3-ED40-BC52-36192B3F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17" y="1133670"/>
            <a:ext cx="8518236" cy="23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Death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4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 Place (</a:t>
              </a:r>
              <a:r>
                <a:rPr lang="en-US" altLang="zh-CN" sz="32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Erangel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90" y="1738492"/>
            <a:ext cx="4259523" cy="4259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9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CB0847D-9AC6-0D40-A2CF-ECE21C8F3D43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FDD66388-EB34-9942-B543-191BE66A55D8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67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Deaths Place (Miramar)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89" y="1738491"/>
            <a:ext cx="4259523" cy="42595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8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409B5F9-28D3-A84B-A104-DA1ECE6C20FA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58FDE433-1940-544F-9053-C5735764C14F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86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Deaths Reasons</a:t>
              </a:r>
              <a:endParaRPr lang="en-US" altLang="zh-CN" sz="3200" dirty="0">
                <a:latin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5" y="1247607"/>
            <a:ext cx="8024645" cy="49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+mn-ea"/>
                </a:rPr>
                <a:t>Mostly Used Weapons by Cheaters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1" y="1723502"/>
            <a:ext cx="5108170" cy="4874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1" y="1723502"/>
            <a:ext cx="4976209" cy="48746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43381" y="1074891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970783" y="1076167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6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xmlns="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0" y="2014728"/>
            <a:ext cx="5486400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2014728"/>
            <a:ext cx="5486400" cy="3657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5475" y="1310645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170002" y="1310644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 10 Weapons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o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262</Words>
  <Application>Microsoft Macintosh PowerPoint</Application>
  <PresentationFormat>宽屏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等线</vt:lpstr>
      <vt:lpstr>等线 Light</vt:lpstr>
      <vt:lpstr>思源黑体 CN Light</vt:lpstr>
      <vt:lpstr>思源黑体 CN Medium</vt:lpstr>
      <vt:lpstr>思源黑体 CN Normal</vt:lpstr>
      <vt:lpstr>宋体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蓝色工作总结</dc:title>
  <dc:creator>第一PPT</dc:creator>
  <cp:keywords>www.1ppt.com</cp:keywords>
  <dc:description>www.1ppt.com</dc:description>
  <cp:lastModifiedBy>Microsoft Office 用户</cp:lastModifiedBy>
  <cp:revision>165</cp:revision>
  <dcterms:created xsi:type="dcterms:W3CDTF">2019-10-12T02:28:02Z</dcterms:created>
  <dcterms:modified xsi:type="dcterms:W3CDTF">2019-12-09T23:35:25Z</dcterms:modified>
</cp:coreProperties>
</file>