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ea.Pintar@fer.hr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toni.ivankovic@fer.hr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mailto:Lorena.lazar@fer.hr" TargetMode="External"/><Relationship Id="rId5" Type="http://schemas.openxmlformats.org/officeDocument/2006/relationships/hyperlink" Target="mailto:petra-dunja.grujic-ostojic@fer.hr" TargetMode="External"/><Relationship Id="rId4" Type="http://schemas.openxmlformats.org/officeDocument/2006/relationships/hyperlink" Target="mailto:Andrija.banic@fer.h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err="1" smtClean="0"/>
              <a:t>Klasifikacija</a:t>
            </a:r>
            <a:r>
              <a:rPr lang="en-GB" sz="5400" dirty="0" smtClean="0"/>
              <a:t> </a:t>
            </a:r>
            <a:r>
              <a:rPr lang="en-GB" sz="5400" dirty="0" err="1" smtClean="0"/>
              <a:t>moždanih</a:t>
            </a:r>
            <a:r>
              <a:rPr lang="en-GB" sz="5400" dirty="0" smtClean="0"/>
              <a:t> </a:t>
            </a:r>
            <a:r>
              <a:rPr lang="en-GB" sz="5400" dirty="0" err="1" smtClean="0"/>
              <a:t>tumora</a:t>
            </a:r>
            <a:r>
              <a:rPr lang="en-GB" sz="5400" dirty="0" smtClean="0"/>
              <a:t> </a:t>
            </a:r>
            <a:r>
              <a:rPr lang="en-GB" sz="5400" dirty="0" err="1" smtClean="0"/>
              <a:t>iz</a:t>
            </a:r>
            <a:r>
              <a:rPr lang="en-GB" sz="5400" dirty="0" smtClean="0"/>
              <a:t> </a:t>
            </a:r>
            <a:r>
              <a:rPr lang="en-GB" sz="5400" dirty="0" err="1" smtClean="0"/>
              <a:t>mri</a:t>
            </a:r>
            <a:r>
              <a:rPr lang="en-GB" sz="5400" dirty="0" smtClean="0"/>
              <a:t> </a:t>
            </a:r>
            <a:r>
              <a:rPr lang="en-GB" sz="5400" dirty="0" err="1" smtClean="0"/>
              <a:t>snimaka</a:t>
            </a:r>
            <a:endParaRPr lang="hr-HR" sz="54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62100" y="4315326"/>
            <a:ext cx="9070848" cy="1106906"/>
          </a:xfrm>
        </p:spPr>
        <p:txBody>
          <a:bodyPr/>
          <a:lstStyle/>
          <a:p>
            <a:r>
              <a:rPr lang="en-GB" dirty="0" err="1" smtClean="0"/>
              <a:t>Projekt</a:t>
            </a:r>
            <a:r>
              <a:rPr lang="en-GB" dirty="0" smtClean="0"/>
              <a:t>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predmeta</a:t>
            </a:r>
            <a:endParaRPr lang="en-GB" dirty="0" smtClean="0"/>
          </a:p>
          <a:p>
            <a:r>
              <a:rPr lang="en-GB" dirty="0" smtClean="0"/>
              <a:t>ANALIZA SLIKA U BIOMEDICINI</a:t>
            </a:r>
          </a:p>
          <a:p>
            <a:endParaRPr lang="en-GB" dirty="0" smtClean="0"/>
          </a:p>
          <a:p>
            <a:r>
              <a:rPr lang="en-GB" dirty="0" smtClean="0"/>
              <a:t>Toni </a:t>
            </a:r>
            <a:r>
              <a:rPr lang="en-GB" dirty="0" err="1" smtClean="0"/>
              <a:t>Ivanković</a:t>
            </a:r>
            <a:r>
              <a:rPr lang="en-GB" dirty="0" smtClean="0"/>
              <a:t>, Rea Pintar, Andrija </a:t>
            </a:r>
            <a:r>
              <a:rPr lang="en-GB" dirty="0" err="1" smtClean="0"/>
              <a:t>Banić</a:t>
            </a:r>
            <a:r>
              <a:rPr lang="en-GB" dirty="0" smtClean="0"/>
              <a:t>, Petra </a:t>
            </a:r>
            <a:r>
              <a:rPr lang="en-GB" dirty="0" err="1" smtClean="0"/>
              <a:t>Dunja</a:t>
            </a:r>
            <a:r>
              <a:rPr lang="en-GB" dirty="0" smtClean="0"/>
              <a:t> </a:t>
            </a:r>
            <a:r>
              <a:rPr lang="en-GB" dirty="0" err="1" smtClean="0"/>
              <a:t>Grujić</a:t>
            </a:r>
            <a:r>
              <a:rPr lang="en-GB" dirty="0" smtClean="0"/>
              <a:t> </a:t>
            </a:r>
            <a:r>
              <a:rPr lang="en-GB" dirty="0" err="1" smtClean="0"/>
              <a:t>Ostojić</a:t>
            </a:r>
            <a:r>
              <a:rPr lang="en-GB" dirty="0" smtClean="0"/>
              <a:t>, Lorena Lazar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09" y="1519808"/>
            <a:ext cx="1704785" cy="736939"/>
          </a:xfrm>
          <a:prstGeom prst="rect">
            <a:avLst/>
          </a:prstGeom>
        </p:spPr>
      </p:pic>
      <p:sp>
        <p:nvSpPr>
          <p:cNvPr id="5" name="Podnaslov 2"/>
          <p:cNvSpPr txBox="1">
            <a:spLocks/>
          </p:cNvSpPr>
          <p:nvPr/>
        </p:nvSpPr>
        <p:spPr>
          <a:xfrm>
            <a:off x="4739440" y="1460929"/>
            <a:ext cx="2745205" cy="475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 spc="8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 smtClean="0">
                <a:solidFill>
                  <a:schemeClr val="tx1"/>
                </a:solidFill>
              </a:rPr>
              <a:t>Ak.god</a:t>
            </a:r>
            <a:r>
              <a:rPr lang="en-GB" sz="1400" dirty="0" smtClean="0">
                <a:solidFill>
                  <a:schemeClr val="tx1"/>
                </a:solidFill>
              </a:rPr>
              <a:t>. 2022./23.</a:t>
            </a:r>
            <a:endParaRPr lang="hr-H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Medicinska</a:t>
            </a:r>
            <a:r>
              <a:rPr lang="en-GB" dirty="0" smtClean="0"/>
              <a:t> </a:t>
            </a:r>
            <a:r>
              <a:rPr lang="en-GB" dirty="0" err="1" smtClean="0"/>
              <a:t>dijagnostika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nove</a:t>
            </a:r>
            <a:r>
              <a:rPr lang="en-GB" dirty="0" smtClean="0"/>
              <a:t> </a:t>
            </a:r>
            <a:r>
              <a:rPr lang="en-GB" dirty="0" err="1" smtClean="0"/>
              <a:t>tehnologije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Neinvazivni</a:t>
            </a:r>
            <a:r>
              <a:rPr lang="en-GB" dirty="0" smtClean="0"/>
              <a:t> </a:t>
            </a:r>
            <a:r>
              <a:rPr lang="en-GB" dirty="0" err="1" smtClean="0"/>
              <a:t>načini</a:t>
            </a:r>
            <a:r>
              <a:rPr lang="en-GB" dirty="0" smtClean="0"/>
              <a:t> </a:t>
            </a:r>
            <a:r>
              <a:rPr lang="en-GB" dirty="0" err="1" smtClean="0"/>
              <a:t>dijagnosticiranja</a:t>
            </a:r>
            <a:endParaRPr lang="en-GB" dirty="0" smtClean="0"/>
          </a:p>
          <a:p>
            <a:r>
              <a:rPr lang="en-GB" dirty="0" err="1" smtClean="0"/>
              <a:t>Tumor</a:t>
            </a:r>
            <a:r>
              <a:rPr lang="en-GB" dirty="0" smtClean="0"/>
              <a:t> </a:t>
            </a:r>
            <a:r>
              <a:rPr lang="en-GB" dirty="0" err="1" smtClean="0"/>
              <a:t>mozga</a:t>
            </a:r>
            <a:r>
              <a:rPr lang="en-GB" dirty="0" smtClean="0"/>
              <a:t> </a:t>
            </a:r>
            <a:r>
              <a:rPr lang="en-GB" dirty="0" err="1" smtClean="0"/>
              <a:t>čini</a:t>
            </a:r>
            <a:r>
              <a:rPr lang="en-GB" dirty="0" smtClean="0"/>
              <a:t> </a:t>
            </a:r>
            <a:r>
              <a:rPr lang="en-GB" dirty="0" err="1" smtClean="0"/>
              <a:t>najveći</a:t>
            </a:r>
            <a:r>
              <a:rPr lang="en-GB" dirty="0" smtClean="0"/>
              <a:t> </a:t>
            </a:r>
            <a:r>
              <a:rPr lang="en-GB" dirty="0" err="1" smtClean="0"/>
              <a:t>dio</a:t>
            </a:r>
            <a:r>
              <a:rPr lang="en-GB" dirty="0" smtClean="0"/>
              <a:t> </a:t>
            </a:r>
            <a:r>
              <a:rPr lang="en-GB" dirty="0" err="1" smtClean="0"/>
              <a:t>tumora</a:t>
            </a:r>
            <a:r>
              <a:rPr lang="en-GB" dirty="0" smtClean="0"/>
              <a:t> </a:t>
            </a:r>
            <a:r>
              <a:rPr lang="en-GB" dirty="0" err="1" smtClean="0"/>
              <a:t>središnjeg</a:t>
            </a:r>
            <a:r>
              <a:rPr lang="en-GB" dirty="0" smtClean="0"/>
              <a:t> </a:t>
            </a:r>
            <a:r>
              <a:rPr lang="en-GB" dirty="0" err="1" smtClean="0"/>
              <a:t>živčanog</a:t>
            </a:r>
            <a:r>
              <a:rPr lang="en-GB" dirty="0" smtClean="0"/>
              <a:t> </a:t>
            </a:r>
            <a:r>
              <a:rPr lang="en-GB" dirty="0" err="1" smtClean="0"/>
              <a:t>sustava</a:t>
            </a:r>
            <a:endParaRPr lang="en-GB" dirty="0" smtClean="0"/>
          </a:p>
          <a:p>
            <a:r>
              <a:rPr lang="en-GB" dirty="0" err="1" smtClean="0"/>
              <a:t>Ustaljene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strojnog</a:t>
            </a:r>
            <a:r>
              <a:rPr lang="en-GB" dirty="0" smtClean="0"/>
              <a:t> </a:t>
            </a:r>
            <a:r>
              <a:rPr lang="en-GB" dirty="0" err="1" smtClean="0"/>
              <a:t>učenja</a:t>
            </a:r>
            <a:r>
              <a:rPr lang="en-GB" dirty="0" smtClean="0"/>
              <a:t> </a:t>
            </a:r>
            <a:r>
              <a:rPr lang="en-GB" dirty="0" err="1" smtClean="0"/>
              <a:t>ponekad</a:t>
            </a:r>
            <a:r>
              <a:rPr lang="en-GB" dirty="0" smtClean="0"/>
              <a:t> </a:t>
            </a:r>
            <a:r>
              <a:rPr lang="en-GB" dirty="0" err="1" smtClean="0"/>
              <a:t>nisu</a:t>
            </a:r>
            <a:r>
              <a:rPr lang="en-GB" dirty="0" smtClean="0"/>
              <a:t> </a:t>
            </a:r>
            <a:r>
              <a:rPr lang="en-GB" dirty="0" err="1" smtClean="0"/>
              <a:t>dovoljne</a:t>
            </a:r>
            <a:endParaRPr lang="en-GB" dirty="0" smtClean="0"/>
          </a:p>
          <a:p>
            <a:r>
              <a:rPr lang="en-GB" dirty="0" err="1" smtClean="0"/>
              <a:t>Koristimo</a:t>
            </a:r>
            <a:r>
              <a:rPr lang="en-GB" dirty="0" smtClean="0"/>
              <a:t> </a:t>
            </a:r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dubokog</a:t>
            </a:r>
            <a:r>
              <a:rPr lang="en-GB" dirty="0" smtClean="0"/>
              <a:t> </a:t>
            </a:r>
            <a:r>
              <a:rPr lang="en-GB" dirty="0" err="1" smtClean="0"/>
              <a:t>učenja</a:t>
            </a:r>
            <a:r>
              <a:rPr lang="en-GB" dirty="0" smtClean="0"/>
              <a:t> (</a:t>
            </a:r>
            <a:r>
              <a:rPr lang="en-GB" dirty="0" err="1" smtClean="0"/>
              <a:t>Neuronske</a:t>
            </a:r>
            <a:r>
              <a:rPr lang="en-GB" dirty="0" smtClean="0"/>
              <a:t> </a:t>
            </a:r>
            <a:r>
              <a:rPr lang="en-GB" dirty="0" err="1" smtClean="0"/>
              <a:t>mreže</a:t>
            </a:r>
            <a:r>
              <a:rPr lang="en-GB" dirty="0" smtClean="0"/>
              <a:t>)</a:t>
            </a:r>
            <a:endParaRPr lang="en-GB" dirty="0" smtClean="0"/>
          </a:p>
          <a:p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70062"/>
            <a:ext cx="2064978" cy="2064978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35" y="346843"/>
            <a:ext cx="2030156" cy="5075389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83" y="3972465"/>
            <a:ext cx="5580993" cy="2151501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Metodologija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Binarna</a:t>
            </a:r>
            <a:r>
              <a:rPr lang="en-GB" dirty="0" smtClean="0"/>
              <a:t> vs. </a:t>
            </a:r>
            <a:r>
              <a:rPr lang="en-GB" dirty="0" err="1" smtClean="0"/>
              <a:t>višeklasna</a:t>
            </a:r>
            <a:r>
              <a:rPr lang="en-GB" dirty="0" smtClean="0"/>
              <a:t> </a:t>
            </a:r>
            <a:r>
              <a:rPr lang="en-GB" dirty="0" err="1" smtClean="0"/>
              <a:t>klasifikacija</a:t>
            </a:r>
            <a:r>
              <a:rPr lang="en-GB" dirty="0" smtClean="0"/>
              <a:t> </a:t>
            </a:r>
            <a:r>
              <a:rPr lang="en-GB" dirty="0" err="1" smtClean="0"/>
              <a:t>tumora</a:t>
            </a:r>
            <a:endParaRPr lang="en-GB" dirty="0" smtClean="0"/>
          </a:p>
          <a:p>
            <a:r>
              <a:rPr lang="en-GB" dirty="0" smtClean="0"/>
              <a:t>3 </a:t>
            </a:r>
            <a:r>
              <a:rPr lang="en-GB" dirty="0" err="1" smtClean="0"/>
              <a:t>tipa</a:t>
            </a:r>
            <a:r>
              <a:rPr lang="en-GB" dirty="0" smtClean="0"/>
              <a:t> </a:t>
            </a:r>
            <a:r>
              <a:rPr lang="en-GB" dirty="0" err="1" smtClean="0"/>
              <a:t>tumora</a:t>
            </a:r>
            <a:r>
              <a:rPr lang="en-GB" dirty="0" smtClean="0"/>
              <a:t> – </a:t>
            </a:r>
            <a:r>
              <a:rPr lang="en-GB" dirty="0" err="1" smtClean="0"/>
              <a:t>gliomi</a:t>
            </a:r>
            <a:r>
              <a:rPr lang="en-GB" dirty="0" smtClean="0"/>
              <a:t>, </a:t>
            </a:r>
            <a:r>
              <a:rPr lang="en-GB" dirty="0" err="1" smtClean="0"/>
              <a:t>meningeomi</a:t>
            </a:r>
            <a:r>
              <a:rPr lang="en-GB" dirty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tumor</a:t>
            </a:r>
            <a:r>
              <a:rPr lang="en-GB" dirty="0" smtClean="0"/>
              <a:t> </a:t>
            </a:r>
            <a:r>
              <a:rPr lang="en-GB" dirty="0" err="1" smtClean="0"/>
              <a:t>hipofize</a:t>
            </a:r>
            <a:endParaRPr lang="en-GB" dirty="0" smtClean="0"/>
          </a:p>
          <a:p>
            <a:r>
              <a:rPr lang="en-GB" dirty="0" err="1" smtClean="0"/>
              <a:t>Usporedba</a:t>
            </a:r>
            <a:r>
              <a:rPr lang="en-GB" dirty="0" smtClean="0"/>
              <a:t> s </a:t>
            </a:r>
            <a:r>
              <a:rPr lang="en-GB" dirty="0" err="1" smtClean="0"/>
              <a:t>postojećim</a:t>
            </a:r>
            <a:r>
              <a:rPr lang="en-GB" dirty="0" smtClean="0"/>
              <a:t> </a:t>
            </a:r>
            <a:r>
              <a:rPr lang="en-GB" dirty="0" err="1" smtClean="0"/>
              <a:t>pristupima</a:t>
            </a:r>
            <a:r>
              <a:rPr lang="en-GB" dirty="0" smtClean="0"/>
              <a:t> </a:t>
            </a:r>
            <a:r>
              <a:rPr lang="en-GB" dirty="0" err="1" smtClean="0"/>
              <a:t>klasifikaciji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Predobrada</a:t>
            </a:r>
            <a:r>
              <a:rPr lang="en-GB" dirty="0" smtClean="0"/>
              <a:t> </a:t>
            </a:r>
            <a:r>
              <a:rPr lang="en-GB" dirty="0" err="1" smtClean="0"/>
              <a:t>slika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Uklanjanje</a:t>
            </a:r>
            <a:r>
              <a:rPr lang="en-GB" dirty="0" smtClean="0"/>
              <a:t> </a:t>
            </a:r>
            <a:r>
              <a:rPr lang="en-GB" dirty="0" err="1" smtClean="0"/>
              <a:t>šuma</a:t>
            </a:r>
            <a:r>
              <a:rPr lang="en-GB" dirty="0" smtClean="0"/>
              <a:t> </a:t>
            </a:r>
            <a:r>
              <a:rPr lang="en-GB" dirty="0" err="1" smtClean="0"/>
              <a:t>medijan</a:t>
            </a:r>
            <a:r>
              <a:rPr lang="en-GB" dirty="0" smtClean="0"/>
              <a:t> </a:t>
            </a:r>
            <a:r>
              <a:rPr lang="en-GB" dirty="0" err="1" smtClean="0"/>
              <a:t>filtrom</a:t>
            </a:r>
            <a:endParaRPr lang="en-GB" dirty="0" smtClean="0"/>
          </a:p>
          <a:p>
            <a:pPr lvl="1"/>
            <a:r>
              <a:rPr lang="en-GB" dirty="0" smtClean="0"/>
              <a:t>Min-max </a:t>
            </a:r>
            <a:r>
              <a:rPr lang="en-GB" dirty="0" err="1" smtClean="0"/>
              <a:t>normalizacija</a:t>
            </a:r>
            <a:r>
              <a:rPr lang="en-GB" dirty="0" smtClean="0"/>
              <a:t> </a:t>
            </a:r>
            <a:r>
              <a:rPr lang="en-GB" dirty="0" err="1" smtClean="0"/>
              <a:t>intenziteta</a:t>
            </a:r>
            <a:endParaRPr lang="en-GB" dirty="0" smtClean="0"/>
          </a:p>
          <a:p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slika</a:t>
            </a:r>
            <a:endParaRPr lang="en-GB" dirty="0" smtClean="0"/>
          </a:p>
          <a:p>
            <a:pPr lvl="1"/>
            <a:r>
              <a:rPr lang="en-GB" dirty="0" err="1" smtClean="0"/>
              <a:t>Neuronske</a:t>
            </a:r>
            <a:r>
              <a:rPr lang="en-GB" dirty="0" smtClean="0"/>
              <a:t> </a:t>
            </a:r>
            <a:r>
              <a:rPr lang="en-GB" dirty="0" err="1" smtClean="0"/>
              <a:t>mreže</a:t>
            </a:r>
            <a:r>
              <a:rPr lang="en-GB" dirty="0" smtClean="0"/>
              <a:t> </a:t>
            </a:r>
            <a:r>
              <a:rPr lang="en-GB" dirty="0" err="1" smtClean="0"/>
              <a:t>GoogLeNet</a:t>
            </a:r>
            <a:r>
              <a:rPr lang="en-GB" dirty="0" smtClean="0"/>
              <a:t>, EfficientNetV2L, SVM</a:t>
            </a:r>
          </a:p>
          <a:p>
            <a:pPr lvl="1"/>
            <a:r>
              <a:rPr lang="en-GB" dirty="0" err="1" smtClean="0"/>
              <a:t>OpenCV</a:t>
            </a:r>
            <a:r>
              <a:rPr lang="en-GB" dirty="0" smtClean="0"/>
              <a:t>, </a:t>
            </a:r>
            <a:r>
              <a:rPr lang="en-GB" dirty="0" err="1" smtClean="0"/>
              <a:t>TensorFlow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901" y="779478"/>
            <a:ext cx="1836686" cy="196372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54" y="3474718"/>
            <a:ext cx="1484379" cy="1828804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Metodologija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-32244" y="2025811"/>
            <a:ext cx="4754880" cy="640080"/>
          </a:xfrm>
        </p:spPr>
        <p:txBody>
          <a:bodyPr/>
          <a:lstStyle/>
          <a:p>
            <a:r>
              <a:rPr lang="en-GB" dirty="0" err="1" smtClean="0"/>
              <a:t>GoogLeNet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702484" y="2665891"/>
            <a:ext cx="4020152" cy="3200400"/>
          </a:xfrm>
        </p:spPr>
        <p:txBody>
          <a:bodyPr>
            <a:normAutofit/>
          </a:bodyPr>
          <a:lstStyle/>
          <a:p>
            <a:r>
              <a:rPr lang="en-GB" sz="1600" dirty="0" err="1" smtClean="0"/>
              <a:t>Treniranje:testiranje</a:t>
            </a:r>
            <a:r>
              <a:rPr lang="en-GB" sz="1600" dirty="0" smtClean="0"/>
              <a:t> – 80:20</a:t>
            </a:r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slike</a:t>
            </a:r>
            <a:r>
              <a:rPr lang="en-GB" sz="1600" dirty="0" smtClean="0"/>
              <a:t>: 224x224</a:t>
            </a:r>
          </a:p>
          <a:p>
            <a:r>
              <a:rPr lang="en-GB" sz="1600" dirty="0" err="1" smtClean="0"/>
              <a:t>Broj</a:t>
            </a:r>
            <a:r>
              <a:rPr lang="en-GB" sz="1600" dirty="0" smtClean="0"/>
              <a:t> </a:t>
            </a:r>
            <a:r>
              <a:rPr lang="en-GB" sz="1600" dirty="0" err="1" smtClean="0"/>
              <a:t>epoha</a:t>
            </a:r>
            <a:r>
              <a:rPr lang="en-GB" sz="1600" dirty="0" smtClean="0"/>
              <a:t>: 25</a:t>
            </a:r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grupe</a:t>
            </a:r>
            <a:r>
              <a:rPr lang="en-GB" sz="1600" dirty="0" smtClean="0"/>
              <a:t> (batch size): 30</a:t>
            </a:r>
          </a:p>
          <a:p>
            <a:endParaRPr lang="en-GB" sz="1600" dirty="0"/>
          </a:p>
          <a:p>
            <a:r>
              <a:rPr lang="en-GB" sz="1600" dirty="0" err="1" smtClean="0"/>
              <a:t>Vrijeme</a:t>
            </a:r>
            <a:r>
              <a:rPr lang="en-GB" sz="1600" dirty="0" smtClean="0"/>
              <a:t> </a:t>
            </a:r>
            <a:r>
              <a:rPr lang="en-GB" sz="1600" dirty="0" err="1" smtClean="0"/>
              <a:t>treniraja</a:t>
            </a:r>
            <a:r>
              <a:rPr lang="en-GB" sz="1600" dirty="0" smtClean="0"/>
              <a:t>: 75 min</a:t>
            </a:r>
            <a:endParaRPr lang="hr-HR" sz="1600" dirty="0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3918926" y="2014194"/>
            <a:ext cx="4754880" cy="640080"/>
          </a:xfrm>
        </p:spPr>
        <p:txBody>
          <a:bodyPr/>
          <a:lstStyle/>
          <a:p>
            <a:r>
              <a:rPr lang="en-GB" dirty="0" smtClean="0"/>
              <a:t>EfficientNetV2L</a:t>
            </a:r>
            <a:endParaRPr lang="hr-HR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417838" y="2654274"/>
            <a:ext cx="3951170" cy="2992547"/>
          </a:xfrm>
        </p:spPr>
        <p:txBody>
          <a:bodyPr>
            <a:normAutofit/>
          </a:bodyPr>
          <a:lstStyle/>
          <a:p>
            <a:r>
              <a:rPr lang="en-GB" sz="1600" dirty="0" err="1"/>
              <a:t>Treniranje:testiranje</a:t>
            </a:r>
            <a:r>
              <a:rPr lang="en-GB" sz="1600" dirty="0"/>
              <a:t> – 80:20</a:t>
            </a:r>
            <a:endParaRPr lang="hr-HR" sz="1600" dirty="0"/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slike</a:t>
            </a:r>
            <a:r>
              <a:rPr lang="en-GB" sz="1600" dirty="0" smtClean="0"/>
              <a:t>: 112x112</a:t>
            </a:r>
          </a:p>
          <a:p>
            <a:r>
              <a:rPr lang="en-GB" sz="1600" dirty="0" err="1" smtClean="0"/>
              <a:t>Broj</a:t>
            </a:r>
            <a:r>
              <a:rPr lang="en-GB" sz="1600" dirty="0" smtClean="0"/>
              <a:t> </a:t>
            </a:r>
            <a:r>
              <a:rPr lang="en-GB" sz="1600" dirty="0" err="1" smtClean="0"/>
              <a:t>epoha</a:t>
            </a:r>
            <a:r>
              <a:rPr lang="en-GB" sz="1600" dirty="0" smtClean="0"/>
              <a:t>: 10</a:t>
            </a:r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grupe</a:t>
            </a:r>
            <a:r>
              <a:rPr lang="en-GB" sz="1600" dirty="0" smtClean="0"/>
              <a:t> (batch size): 32</a:t>
            </a:r>
          </a:p>
          <a:p>
            <a:endParaRPr lang="en-GB" sz="1600" dirty="0"/>
          </a:p>
          <a:p>
            <a:r>
              <a:rPr lang="en-GB" sz="1600" dirty="0" err="1" smtClean="0"/>
              <a:t>Vrijeme</a:t>
            </a:r>
            <a:r>
              <a:rPr lang="en-GB" sz="1600" dirty="0" smtClean="0"/>
              <a:t> </a:t>
            </a:r>
            <a:r>
              <a:rPr lang="en-GB" sz="1600" dirty="0" err="1" smtClean="0"/>
              <a:t>treniranja</a:t>
            </a:r>
            <a:r>
              <a:rPr lang="en-GB" sz="1600" dirty="0" smtClean="0"/>
              <a:t>: 152 min</a:t>
            </a:r>
            <a:endParaRPr lang="hr-HR" sz="1600" dirty="0"/>
          </a:p>
        </p:txBody>
      </p:sp>
      <p:sp>
        <p:nvSpPr>
          <p:cNvPr id="7" name="Rezervirano mjesto teksta 4"/>
          <p:cNvSpPr txBox="1">
            <a:spLocks/>
          </p:cNvSpPr>
          <p:nvPr/>
        </p:nvSpPr>
        <p:spPr>
          <a:xfrm>
            <a:off x="7437120" y="2002577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SVM</a:t>
            </a:r>
            <a:endParaRPr lang="hr-HR" dirty="0"/>
          </a:p>
        </p:txBody>
      </p:sp>
      <p:sp>
        <p:nvSpPr>
          <p:cNvPr id="8" name="Rezervirano mjesto sadržaja 5"/>
          <p:cNvSpPr txBox="1">
            <a:spLocks/>
          </p:cNvSpPr>
          <p:nvPr/>
        </p:nvSpPr>
        <p:spPr>
          <a:xfrm>
            <a:off x="8673806" y="2654273"/>
            <a:ext cx="3951170" cy="299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dirty="0"/>
          </a:p>
        </p:txBody>
      </p:sp>
      <p:sp>
        <p:nvSpPr>
          <p:cNvPr id="9" name="Rezervirano mjesto sadržaja 5"/>
          <p:cNvSpPr txBox="1">
            <a:spLocks/>
          </p:cNvSpPr>
          <p:nvPr/>
        </p:nvSpPr>
        <p:spPr>
          <a:xfrm>
            <a:off x="8502158" y="2610573"/>
            <a:ext cx="3951170" cy="299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 smtClean="0"/>
              <a:t>Treniranje:testiranje</a:t>
            </a:r>
            <a:r>
              <a:rPr lang="en-GB" sz="1600" dirty="0" smtClean="0"/>
              <a:t> – 80:20</a:t>
            </a:r>
            <a:endParaRPr lang="hr-HR" sz="1600" dirty="0" smtClean="0"/>
          </a:p>
          <a:p>
            <a:r>
              <a:rPr lang="en-GB" sz="1600" dirty="0" err="1" smtClean="0"/>
              <a:t>Veličina</a:t>
            </a:r>
            <a:r>
              <a:rPr lang="en-GB" sz="1600" dirty="0" smtClean="0"/>
              <a:t> </a:t>
            </a:r>
            <a:r>
              <a:rPr lang="en-GB" sz="1600" dirty="0" err="1" smtClean="0"/>
              <a:t>slike</a:t>
            </a:r>
            <a:r>
              <a:rPr lang="en-GB" sz="1600" dirty="0" smtClean="0"/>
              <a:t>: 150x150</a:t>
            </a:r>
          </a:p>
          <a:p>
            <a:r>
              <a:rPr lang="en-GB" sz="1600" dirty="0" err="1" smtClean="0"/>
              <a:t>Jezgra</a:t>
            </a:r>
            <a:r>
              <a:rPr lang="en-GB" sz="1600" dirty="0" smtClean="0"/>
              <a:t>: </a:t>
            </a:r>
            <a:r>
              <a:rPr lang="en-GB" sz="1600" dirty="0" err="1" smtClean="0"/>
              <a:t>Linearna</a:t>
            </a:r>
            <a:endParaRPr lang="en-GB" sz="1600" dirty="0" smtClean="0"/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GB" sz="1600" dirty="0" err="1" smtClean="0"/>
              <a:t>Vrijeme</a:t>
            </a:r>
            <a:r>
              <a:rPr lang="en-GB" sz="1600" dirty="0" smtClean="0"/>
              <a:t> </a:t>
            </a:r>
            <a:r>
              <a:rPr lang="en-GB" sz="1600" dirty="0" err="1" smtClean="0"/>
              <a:t>treniranja</a:t>
            </a:r>
            <a:r>
              <a:rPr lang="en-GB" sz="1600" dirty="0" smtClean="0"/>
              <a:t>: 5 min</a:t>
            </a:r>
            <a:endParaRPr lang="hr-HR" sz="1600" dirty="0"/>
          </a:p>
        </p:txBody>
      </p:sp>
      <p:cxnSp>
        <p:nvCxnSpPr>
          <p:cNvPr id="11" name="Ravni poveznik 10"/>
          <p:cNvCxnSpPr/>
          <p:nvPr/>
        </p:nvCxnSpPr>
        <p:spPr>
          <a:xfrm>
            <a:off x="365602" y="4266091"/>
            <a:ext cx="11489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Slika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0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Rezultati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GoogLeNet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84" y="2877138"/>
            <a:ext cx="7834210" cy="2325483"/>
          </a:xfrm>
          <a:prstGeom prst="rect">
            <a:avLst/>
          </a:prstGeom>
        </p:spPr>
      </p:pic>
      <p:sp>
        <p:nvSpPr>
          <p:cNvPr id="7" name="Pravokutnik 6"/>
          <p:cNvSpPr/>
          <p:nvPr/>
        </p:nvSpPr>
        <p:spPr>
          <a:xfrm>
            <a:off x="2291584" y="2878455"/>
            <a:ext cx="7834210" cy="23241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Rezultati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EfficientNetV2L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84" y="2878455"/>
            <a:ext cx="8058150" cy="2381250"/>
          </a:xfrm>
          <a:prstGeom prst="rect">
            <a:avLst/>
          </a:prstGeom>
        </p:spPr>
      </p:pic>
      <p:sp>
        <p:nvSpPr>
          <p:cNvPr id="5" name="Pravokutnik 4"/>
          <p:cNvSpPr/>
          <p:nvPr/>
        </p:nvSpPr>
        <p:spPr>
          <a:xfrm>
            <a:off x="2161520" y="2878455"/>
            <a:ext cx="8058150" cy="23872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9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Rezultati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SVM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878455"/>
            <a:ext cx="8058150" cy="2381250"/>
          </a:xfrm>
          <a:prstGeom prst="rect">
            <a:avLst/>
          </a:prstGeom>
        </p:spPr>
      </p:pic>
      <p:sp>
        <p:nvSpPr>
          <p:cNvPr id="5" name="Pravokutnik 4"/>
          <p:cNvSpPr/>
          <p:nvPr/>
        </p:nvSpPr>
        <p:spPr>
          <a:xfrm>
            <a:off x="2066926" y="2878455"/>
            <a:ext cx="8058150" cy="23812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Zaključak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Vrijeme</a:t>
            </a:r>
            <a:r>
              <a:rPr lang="en-GB" sz="2400" dirty="0" smtClean="0"/>
              <a:t> </a:t>
            </a:r>
            <a:r>
              <a:rPr lang="en-GB" sz="2400" dirty="0" err="1" smtClean="0"/>
              <a:t>treniranja</a:t>
            </a:r>
            <a:endParaRPr lang="hr-HR" sz="2400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2577806" y="3253156"/>
            <a:ext cx="4754880" cy="320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SVM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GoogLeNet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EfficientNetV2L</a:t>
            </a:r>
            <a:endParaRPr lang="hr-HR" dirty="0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Točnost</a:t>
            </a:r>
            <a:r>
              <a:rPr lang="en-GB" sz="2400" dirty="0" smtClean="0"/>
              <a:t> </a:t>
            </a:r>
            <a:r>
              <a:rPr lang="en-GB" sz="2400" dirty="0" err="1" smtClean="0"/>
              <a:t>predviđanja</a:t>
            </a:r>
            <a:endParaRPr lang="hr-HR" sz="2400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7640694" y="3253886"/>
            <a:ext cx="4754880" cy="32004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EfficientNetV2L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 smtClean="0"/>
              <a:t>GoogLeNet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SVM</a:t>
            </a:r>
            <a:endParaRPr lang="hr-HR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412" y="5594577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0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9228832" y="2343150"/>
            <a:ext cx="2430780" cy="3505200"/>
          </a:xfrm>
        </p:spPr>
        <p:txBody>
          <a:bodyPr/>
          <a:lstStyle/>
          <a:p>
            <a:r>
              <a:rPr lang="en-GB" dirty="0">
                <a:hlinkClick r:id="rId2"/>
              </a:rPr>
              <a:t>t</a:t>
            </a:r>
            <a:r>
              <a:rPr lang="en-GB" dirty="0" smtClean="0">
                <a:hlinkClick r:id="rId2"/>
              </a:rPr>
              <a:t>oni.ivankovic@fer.hr</a:t>
            </a:r>
            <a:endParaRPr lang="en-GB" dirty="0" smtClean="0"/>
          </a:p>
          <a:p>
            <a:r>
              <a:rPr lang="en-GB" dirty="0">
                <a:hlinkClick r:id="rId3"/>
              </a:rPr>
              <a:t>r</a:t>
            </a:r>
            <a:r>
              <a:rPr lang="en-GB" dirty="0" smtClean="0">
                <a:hlinkClick r:id="rId3"/>
              </a:rPr>
              <a:t>ea.Pintar@fer.hr</a:t>
            </a:r>
            <a:endParaRPr lang="en-GB" dirty="0" smtClean="0"/>
          </a:p>
          <a:p>
            <a:r>
              <a:rPr lang="en-GB" dirty="0">
                <a:hlinkClick r:id="rId4"/>
              </a:rPr>
              <a:t>a</a:t>
            </a:r>
            <a:r>
              <a:rPr lang="en-GB" dirty="0" smtClean="0">
                <a:hlinkClick r:id="rId4"/>
              </a:rPr>
              <a:t>ndrija.banic@fer.hr</a:t>
            </a:r>
            <a:endParaRPr lang="en-GB" dirty="0" smtClean="0"/>
          </a:p>
          <a:p>
            <a:r>
              <a:rPr lang="en-GB" dirty="0" err="1">
                <a:hlinkClick r:id="rId5"/>
              </a:rPr>
              <a:t>p</a:t>
            </a:r>
            <a:r>
              <a:rPr lang="hr-HR" dirty="0" err="1" smtClean="0">
                <a:hlinkClick r:id="rId5"/>
              </a:rPr>
              <a:t>etra-dunja.grujic-ostojic</a:t>
            </a:r>
            <a:r>
              <a:rPr lang="en-GB" dirty="0" smtClean="0">
                <a:hlinkClick r:id="rId5"/>
              </a:rPr>
              <a:t>@fer.hr</a:t>
            </a:r>
            <a:endParaRPr lang="en-GB" dirty="0" smtClean="0"/>
          </a:p>
          <a:p>
            <a:r>
              <a:rPr lang="en-GB" dirty="0">
                <a:hlinkClick r:id="rId6"/>
              </a:rPr>
              <a:t>l</a:t>
            </a:r>
            <a:r>
              <a:rPr lang="en-GB" dirty="0" smtClean="0">
                <a:hlinkClick r:id="rId6"/>
              </a:rPr>
              <a:t>orena.lazar@fer.hr</a:t>
            </a:r>
            <a:endParaRPr lang="en-GB" dirty="0" smtClean="0"/>
          </a:p>
          <a:p>
            <a:endParaRPr lang="hr-HR" dirty="0"/>
          </a:p>
        </p:txBody>
      </p:sp>
      <p:sp>
        <p:nvSpPr>
          <p:cNvPr id="5" name="Naslov 1"/>
          <p:cNvSpPr txBox="1">
            <a:spLocks/>
          </p:cNvSpPr>
          <p:nvPr/>
        </p:nvSpPr>
        <p:spPr>
          <a:xfrm>
            <a:off x="790575" y="1305200"/>
            <a:ext cx="9068586" cy="259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5400" dirty="0" smtClean="0">
                <a:solidFill>
                  <a:schemeClr val="tx1"/>
                </a:solidFill>
              </a:rPr>
              <a:t>HVALA NA PAŽNJI.</a:t>
            </a:r>
            <a:endParaRPr lang="hr-HR" sz="5400" dirty="0">
              <a:solidFill>
                <a:schemeClr val="tx1"/>
              </a:solidFill>
            </a:endParaRP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423334"/>
            <a:ext cx="1538747" cy="66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pu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TM03457510[[fn=Sapun]]</Template>
  <TotalTime>117</TotalTime>
  <Words>204</Words>
  <Application>Microsoft Office PowerPoint</Application>
  <PresentationFormat>Široki zaslon</PresentationFormat>
  <Paragraphs>65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Sapun</vt:lpstr>
      <vt:lpstr>Klasifikacija moždanih tumora iz mri snimaka</vt:lpstr>
      <vt:lpstr>Medicinska dijagnostika i nove tehnologije</vt:lpstr>
      <vt:lpstr>Metodologija</vt:lpstr>
      <vt:lpstr>Metodologija</vt:lpstr>
      <vt:lpstr>Rezultati</vt:lpstr>
      <vt:lpstr>Rezultati</vt:lpstr>
      <vt:lpstr>Rezultati</vt:lpstr>
      <vt:lpstr>Zaključak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moždanih tumora iz mri snimaka</dc:title>
  <dc:creator>Rea Pintar</dc:creator>
  <cp:lastModifiedBy>Rea Pintar</cp:lastModifiedBy>
  <cp:revision>21</cp:revision>
  <dcterms:created xsi:type="dcterms:W3CDTF">2023-01-12T23:07:42Z</dcterms:created>
  <dcterms:modified xsi:type="dcterms:W3CDTF">2023-01-13T13:08:20Z</dcterms:modified>
</cp:coreProperties>
</file>