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Thin"/>
      <p:regular r:id="rId18"/>
      <p:bold r:id="rId19"/>
      <p:italic r:id="rId20"/>
      <p:boldItalic r:id="rId21"/>
    </p:embeddedFont>
    <p:embeddedFont>
      <p:font typeface="Economica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Share Tech"/>
      <p:regular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hVKsbieGj/Gk73hBnFQfhyAb0I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italic.fntdata"/><Relationship Id="rId22" Type="http://schemas.openxmlformats.org/officeDocument/2006/relationships/font" Target="fonts/Economica-regular.fntdata"/><Relationship Id="rId21" Type="http://schemas.openxmlformats.org/officeDocument/2006/relationships/font" Target="fonts/RobotoThin-boldItalic.fntdata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edium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ShareTech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font" Target="fonts/RobotoThin-bold.fntdata"/><Relationship Id="rId18" Type="http://schemas.openxmlformats.org/officeDocument/2006/relationships/font" Target="fonts/Roboto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76d6e2b13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576d6e2b1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76d6e2b13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576d6e2b1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4f03883a6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54f03883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4f0387ee5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54f0387ee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4f0387ee5_1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54f0387ee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76d6e2b13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576d6e2b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76d6e2b13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576d6e2b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54f0387ee5_0_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4f0387ee5_0_10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g254f0387ee5_0_10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g254f0387ee5_0_10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Google Shape;51;g254f0387ee5_0_10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g254f0387ee5_0_10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g254f0387ee5_0_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54f0387ee5_0_116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6" name="Google Shape;56;g254f0387ee5_0_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4f0387ee5_0_1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54f0387ee5_0_119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254f0387ee5_0_119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g254f0387ee5_0_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4f0387ee5_0_12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64" name="Google Shape;64;g254f0387ee5_0_126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54f0387ee5_0_126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254f0387ee5_0_126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54f0387ee5_0_126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54f0387ee5_0_126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54f0387ee5_0_126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54f0387ee5_0_126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54f0387ee5_0_126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254f0387ee5_0_126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54f0387ee5_0_126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54f0387ee5_0_126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54f0387ee5_0_126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54f0387ee5_0_126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254f0387ee5_0_126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54f0387ee5_0_126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54f0387ee5_0_1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54f0387ee5_0_14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13" name="Google Shape;13;g254f0387ee5_0_14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" name="Google Shape;14;g254f0387ee5_0_1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54f0387ee5_0_8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254f0387ee5_0_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g254f0387ee5_0_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54f0387ee5_0_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54f0387ee5_0_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g254f0387ee5_0_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54f0387ee5_0_77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" name="Google Shape;25;g254f0387ee5_0_77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" name="Google Shape;26;g254f0387ee5_0_77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g254f0387ee5_0_7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8" name="Google Shape;28;g254f0387ee5_0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54f0387ee5_0_8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" name="Google Shape;31;g254f0387ee5_0_8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" name="Google Shape;32;g254f0387ee5_0_8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" name="Google Shape;33;g254f0387ee5_0_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54f0387ee5_0_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" name="Google Shape;36;g254f0387ee5_0_9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254f0387ee5_0_9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254f0387ee5_0_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54f0387ee5_0_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g254f0387ee5_0_101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g254f0387ee5_0_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54f0387ee5_0_10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254f0387ee5_0_10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g254f0387ee5_0_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54f0387ee5_0_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g254f0387ee5_0_7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254f0387ee5_0_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idx="4294967295" type="ctrTitle"/>
          </p:nvPr>
        </p:nvSpPr>
        <p:spPr>
          <a:xfrm>
            <a:off x="326850" y="569050"/>
            <a:ext cx="83790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conomica"/>
              <a:buNone/>
            </a:pPr>
            <a:r>
              <a:rPr lang="en" sz="3000">
                <a:solidFill>
                  <a:srgbClr val="434343"/>
                </a:solidFill>
                <a:latin typeface="Share Tech"/>
                <a:ea typeface="Share Tech"/>
                <a:cs typeface="Share Tech"/>
                <a:sym typeface="Share Tech"/>
              </a:rPr>
              <a:t>Paper Presentation on</a:t>
            </a:r>
            <a:endParaRPr sz="3000">
              <a:solidFill>
                <a:srgbClr val="43434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conomica"/>
              <a:buNone/>
            </a:pPr>
            <a:r>
              <a:rPr lang="en" sz="3600">
                <a:solidFill>
                  <a:srgbClr val="434343"/>
                </a:solidFill>
                <a:latin typeface="Share Tech"/>
                <a:ea typeface="Share Tech"/>
                <a:cs typeface="Share Tech"/>
                <a:sym typeface="Share Tech"/>
              </a:rPr>
              <a:t>Deep learning based multimodal emotion recognition using model-level fusion of audio–visual modalities</a:t>
            </a:r>
            <a:endParaRPr b="0" i="0" sz="3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2107200" y="2646500"/>
            <a:ext cx="4929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Group #13</a:t>
            </a:r>
            <a:endParaRPr b="1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Md. Reasad Zaman Chowdhury		23166016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2107200" y="3891225"/>
            <a:ext cx="4818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ST/RA</a:t>
            </a:r>
            <a:endParaRPr b="1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Abid Hossain and MD Humaion Kabir Mehedi</a:t>
            </a:r>
            <a:endParaRPr b="0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76d6e2b13_0_51"/>
          <p:cNvSpPr txBox="1"/>
          <p:nvPr>
            <p:ph type="ctrTitle"/>
          </p:nvPr>
        </p:nvSpPr>
        <p:spPr>
          <a:xfrm>
            <a:off x="574625" y="476650"/>
            <a:ext cx="83130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6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3600">
                <a:solidFill>
                  <a:srgbClr val="305250"/>
                </a:solidFill>
                <a:latin typeface="Arial"/>
                <a:ea typeface="Arial"/>
                <a:cs typeface="Arial"/>
                <a:sym typeface="Arial"/>
              </a:rPr>
              <a:t>Comparison with Previous Works</a:t>
            </a:r>
            <a:endParaRPr sz="3600">
              <a:solidFill>
                <a:srgbClr val="3052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576d6e2b13_0_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167" name="Google Shape;167;g2576d6e2b13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6195"/>
            <a:ext cx="4824150" cy="2253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576d6e2b13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00" y="1716950"/>
            <a:ext cx="4433475" cy="20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576d6e2b13_0_51"/>
          <p:cNvSpPr txBox="1"/>
          <p:nvPr>
            <p:ph type="ctrTitle"/>
          </p:nvPr>
        </p:nvSpPr>
        <p:spPr>
          <a:xfrm>
            <a:off x="2021750" y="3859850"/>
            <a:ext cx="13338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800">
                <a:solidFill>
                  <a:srgbClr val="305250"/>
                </a:solidFill>
                <a:latin typeface="Arial"/>
                <a:ea typeface="Arial"/>
                <a:cs typeface="Arial"/>
                <a:sym typeface="Arial"/>
              </a:rPr>
              <a:t>RAVDESS</a:t>
            </a:r>
            <a:endParaRPr sz="1800">
              <a:solidFill>
                <a:srgbClr val="3052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576d6e2b13_0_51"/>
          <p:cNvSpPr txBox="1"/>
          <p:nvPr>
            <p:ph type="ctrTitle"/>
          </p:nvPr>
        </p:nvSpPr>
        <p:spPr>
          <a:xfrm>
            <a:off x="6319948" y="3859850"/>
            <a:ext cx="13338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800">
                <a:solidFill>
                  <a:srgbClr val="305250"/>
                </a:solidFill>
                <a:latin typeface="Arial"/>
                <a:ea typeface="Arial"/>
                <a:cs typeface="Arial"/>
                <a:sym typeface="Arial"/>
              </a:rPr>
              <a:t>SAVEE</a:t>
            </a:r>
            <a:endParaRPr sz="1800">
              <a:solidFill>
                <a:srgbClr val="3052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76d6e2b13_0_62"/>
          <p:cNvSpPr txBox="1"/>
          <p:nvPr>
            <p:ph type="ctrTitle"/>
          </p:nvPr>
        </p:nvSpPr>
        <p:spPr>
          <a:xfrm>
            <a:off x="574625" y="476650"/>
            <a:ext cx="6812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6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3600">
                <a:solidFill>
                  <a:srgbClr val="305250"/>
                </a:solidFill>
                <a:latin typeface="Arial"/>
                <a:ea typeface="Arial"/>
                <a:cs typeface="Arial"/>
                <a:sym typeface="Arial"/>
              </a:rPr>
              <a:t>Limitations &amp; Future Scope</a:t>
            </a:r>
            <a:endParaRPr sz="3600">
              <a:solidFill>
                <a:srgbClr val="3052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576d6e2b13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177" name="Google Shape;177;g2576d6e2b13_0_62"/>
          <p:cNvSpPr txBox="1"/>
          <p:nvPr>
            <p:ph idx="4294967295" type="body"/>
          </p:nvPr>
        </p:nvSpPr>
        <p:spPr>
          <a:xfrm>
            <a:off x="677550" y="1371675"/>
            <a:ext cx="74841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work explored model-based fusion approach of audio–visual modalities for classifying human emotions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different multimodal models achieve the best results on different dataset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universal optimal model for multimodal emotion recognition is still remains the subject of intensive research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auditory features can be utilized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modality such as text data can be explored along with audio-visual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600">
                <a:solidFill>
                  <a:srgbClr val="30525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3600">
              <a:solidFill>
                <a:srgbClr val="3052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Middya, A. I., Nag, B., &amp; Roy, S. (2022). Deep learning based multimodal emotion recognition using model-level fusion of audio–visual modalities. Knowledge-Based Systems, 244, 108580.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4294967295" type="ctrTitle"/>
          </p:nvPr>
        </p:nvSpPr>
        <p:spPr>
          <a:xfrm>
            <a:off x="3002350" y="1901450"/>
            <a:ext cx="3627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5900" u="none" cap="none" strike="noStrike">
                <a:solidFill>
                  <a:srgbClr val="305250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endParaRPr b="1" i="0" sz="5900" u="none" cap="none" strike="noStrike">
              <a:solidFill>
                <a:srgbClr val="3052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ctrTitle"/>
          </p:nvPr>
        </p:nvSpPr>
        <p:spPr>
          <a:xfrm>
            <a:off x="1025025" y="822425"/>
            <a:ext cx="5832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6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3600">
                <a:solidFill>
                  <a:srgbClr val="30525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600">
              <a:solidFill>
                <a:srgbClr val="3052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93" name="Google Shape;93;p5"/>
          <p:cNvSpPr txBox="1"/>
          <p:nvPr>
            <p:ph idx="4294967295" type="body"/>
          </p:nvPr>
        </p:nvSpPr>
        <p:spPr>
          <a:xfrm>
            <a:off x="574625" y="1645925"/>
            <a:ext cx="77637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emotional states of individuals have a significant impact on human communication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Recognizing emotional states has numerous practical applications including audio–visual surveillance, affective computing, online teaching–learning, human–computer interaction (HCI)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also important for machines to be able to recognize human emotions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paper proposed a novel multimodal emotion recognition model by fusing audio and video features at the model level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f03883a6_0_7"/>
          <p:cNvSpPr txBox="1"/>
          <p:nvPr>
            <p:ph type="ctrTitle"/>
          </p:nvPr>
        </p:nvSpPr>
        <p:spPr>
          <a:xfrm>
            <a:off x="1025025" y="822425"/>
            <a:ext cx="68910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6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3600">
                <a:solidFill>
                  <a:srgbClr val="30525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3600">
              <a:solidFill>
                <a:srgbClr val="3052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54f03883a6_0_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100" name="Google Shape;100;g254f03883a6_0_7"/>
          <p:cNvSpPr txBox="1"/>
          <p:nvPr>
            <p:ph idx="4294967295" type="body"/>
          </p:nvPr>
        </p:nvSpPr>
        <p:spPr>
          <a:xfrm>
            <a:off x="574625" y="1645925"/>
            <a:ext cx="7484100" cy="3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 emotion recognition can be accomplished through a variety of means such as speech data, facial expressions and gestures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 that relying solely on a single modality for is inefficient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Fusioning multiple modalities (audio, video, text, etc.) can be quite effective in emotion recognition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paper tried to explore the multimodal analysis of human emotions using video and audio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6" name="Google Shape;106;p12"/>
          <p:cNvGrpSpPr/>
          <p:nvPr/>
        </p:nvGrpSpPr>
        <p:grpSpPr>
          <a:xfrm>
            <a:off x="1068323" y="1427890"/>
            <a:ext cx="2678446" cy="3394011"/>
            <a:chOff x="1135949" y="283725"/>
            <a:chExt cx="2073101" cy="4076400"/>
          </a:xfrm>
        </p:grpSpPr>
        <p:sp>
          <p:nvSpPr>
            <p:cNvPr id="107" name="Google Shape;107;p12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1135949" y="341750"/>
              <a:ext cx="2030400" cy="3806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1286357" y="1216500"/>
              <a:ext cx="1815000" cy="26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14300" lvl="0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141"/>
                </a:buClr>
                <a:buSzPts val="1200"/>
                <a:buFont typeface="Roboto Medium"/>
                <a:buChar char="●"/>
              </a:pPr>
              <a:r>
                <a:rPr lang="en" sz="1200">
                  <a:solidFill>
                    <a:srgbClr val="41414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Contains 7356 files of speech from 24 professional actors </a:t>
              </a:r>
              <a:endParaRPr sz="12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-114300" lvl="0" marL="1143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414141"/>
                </a:buClr>
                <a:buSzPts val="1200"/>
                <a:buFont typeface="Roboto Medium"/>
                <a:buChar char="●"/>
              </a:pPr>
              <a:r>
                <a:rPr lang="en" sz="1200">
                  <a:solidFill>
                    <a:srgbClr val="41414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The dataset contains video-only (no sound), audio-video, and audio-only modalities of data</a:t>
              </a:r>
              <a:endParaRPr sz="12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-114300" lvl="0" marL="1143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414141"/>
                </a:buClr>
                <a:buSzPts val="1200"/>
                <a:buFont typeface="Roboto Medium"/>
                <a:buChar char="●"/>
              </a:pPr>
              <a:r>
                <a:rPr lang="en" sz="1200">
                  <a:solidFill>
                    <a:srgbClr val="41414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The speech exhibits seven emotions, namely disgust, surprise, fearful, sad, happy, angry, and calm</a:t>
              </a:r>
              <a:endParaRPr sz="12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41414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b="0" i="0" sz="1200" u="none" cap="none" strike="noStrike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1178655" y="341748"/>
              <a:ext cx="1922700" cy="78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222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rgbClr val="414141"/>
                  </a:solidFill>
                  <a:highlight>
                    <a:schemeClr val="lt1"/>
                  </a:highlight>
                </a:rPr>
                <a:t>RAVDESS</a:t>
              </a:r>
              <a:endParaRPr b="0" i="0" sz="3600" u="none" cap="none" strike="noStrike">
                <a:solidFill>
                  <a:srgbClr val="41414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111" name="Google Shape;111;p12"/>
          <p:cNvSpPr txBox="1"/>
          <p:nvPr>
            <p:ph idx="4294967295" type="ctrTitle"/>
          </p:nvPr>
        </p:nvSpPr>
        <p:spPr>
          <a:xfrm>
            <a:off x="574625" y="476650"/>
            <a:ext cx="5577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conomica"/>
              <a:buNone/>
            </a:pPr>
            <a:r>
              <a:t/>
            </a:r>
            <a:endParaRPr b="0" i="0" sz="6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conomica"/>
              <a:buNone/>
            </a:pPr>
            <a:r>
              <a:rPr b="0" i="0" lang="en" sz="3600" u="none" cap="none" strike="noStrike">
                <a:solidFill>
                  <a:srgbClr val="30525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b="0" i="0" sz="3600" u="none" cap="none" strike="noStrike">
              <a:solidFill>
                <a:srgbClr val="3052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2"/>
          <p:cNvGrpSpPr/>
          <p:nvPr/>
        </p:nvGrpSpPr>
        <p:grpSpPr>
          <a:xfrm>
            <a:off x="4690373" y="1427890"/>
            <a:ext cx="2678446" cy="3394011"/>
            <a:chOff x="1135949" y="283725"/>
            <a:chExt cx="2073101" cy="4076400"/>
          </a:xfrm>
        </p:grpSpPr>
        <p:sp>
          <p:nvSpPr>
            <p:cNvPr id="113" name="Google Shape;113;p12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135949" y="341750"/>
              <a:ext cx="2030400" cy="3806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286357" y="1216507"/>
              <a:ext cx="1880100" cy="26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14300" lvl="0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141"/>
                </a:buClr>
                <a:buSzPts val="1200"/>
                <a:buFont typeface="Roboto Medium"/>
                <a:buChar char="●"/>
              </a:pPr>
              <a:r>
                <a:rPr lang="en" sz="1200">
                  <a:solidFill>
                    <a:srgbClr val="41414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Dataset contains 480 British English utterances spoken by four male actors</a:t>
              </a:r>
              <a:endParaRPr sz="12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-114300" lvl="0" marL="1143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414141"/>
                </a:buClr>
                <a:buSzPts val="1200"/>
                <a:buFont typeface="Roboto Medium"/>
                <a:buChar char="●"/>
              </a:pPr>
              <a:r>
                <a:rPr lang="en" sz="1200">
                  <a:solidFill>
                    <a:srgbClr val="41414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The dataset contains audio-only modality of data</a:t>
              </a:r>
              <a:endParaRPr sz="12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-114300" lvl="0" marL="1143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414141"/>
                </a:buClr>
                <a:buSzPts val="1200"/>
                <a:buFont typeface="Roboto Medium"/>
                <a:buChar char="●"/>
              </a:pPr>
              <a:r>
                <a:rPr lang="en" sz="1200">
                  <a:solidFill>
                    <a:srgbClr val="41414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express seven emotions (anger, disgust, fear, happiness, sadness, surprise, and neutral)</a:t>
              </a:r>
              <a:endParaRPr sz="12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243652" y="433209"/>
              <a:ext cx="1880100" cy="78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2222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rgbClr val="414141"/>
                  </a:solidFill>
                  <a:highlight>
                    <a:srgbClr val="FFFFFF"/>
                  </a:highlight>
                </a:rPr>
                <a:t>SAVEE</a:t>
              </a:r>
              <a:endParaRPr b="1" i="0" sz="3600" u="none" cap="none" strike="noStrike">
                <a:solidFill>
                  <a:srgbClr val="41414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41414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4f0387ee5_1_29"/>
          <p:cNvSpPr txBox="1"/>
          <p:nvPr>
            <p:ph type="ctrTitle"/>
          </p:nvPr>
        </p:nvSpPr>
        <p:spPr>
          <a:xfrm>
            <a:off x="574625" y="476650"/>
            <a:ext cx="5832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6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3600">
                <a:solidFill>
                  <a:srgbClr val="30525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sz="3600">
              <a:solidFill>
                <a:srgbClr val="3052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54f0387ee5_1_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123" name="Google Shape;123;g254f0387ee5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25" y="2772550"/>
            <a:ext cx="8839200" cy="139323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54f0387ee5_1_29"/>
          <p:cNvSpPr txBox="1"/>
          <p:nvPr>
            <p:ph idx="4294967295" type="body"/>
          </p:nvPr>
        </p:nvSpPr>
        <p:spPr>
          <a:xfrm>
            <a:off x="677550" y="1371675"/>
            <a:ext cx="7484100" cy="1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6 frames/video is extracted for every sample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capture the spatio-temporal information associated with a particular emotion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4f0387ee5_1_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130" name="Google Shape;130;g254f0387ee5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13" y="1341800"/>
            <a:ext cx="41910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54f0387ee5_1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925" y="1341800"/>
            <a:ext cx="4191001" cy="156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54f0387ee5_1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150" y="3105825"/>
            <a:ext cx="3814758" cy="15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54f0387ee5_1_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317" y="3105825"/>
            <a:ext cx="3531633" cy="13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54f0387ee5_1_39"/>
          <p:cNvSpPr txBox="1"/>
          <p:nvPr>
            <p:ph type="ctrTitle"/>
          </p:nvPr>
        </p:nvSpPr>
        <p:spPr>
          <a:xfrm>
            <a:off x="574625" y="476650"/>
            <a:ext cx="5832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6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3600">
                <a:solidFill>
                  <a:srgbClr val="30525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sz="3600">
              <a:solidFill>
                <a:srgbClr val="3052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6d6e2b13_0_25"/>
          <p:cNvSpPr txBox="1"/>
          <p:nvPr>
            <p:ph type="ctrTitle"/>
          </p:nvPr>
        </p:nvSpPr>
        <p:spPr>
          <a:xfrm>
            <a:off x="574625" y="476650"/>
            <a:ext cx="5832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6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3600">
                <a:solidFill>
                  <a:srgbClr val="305250"/>
                </a:solidFill>
                <a:latin typeface="Arial"/>
                <a:ea typeface="Arial"/>
                <a:cs typeface="Arial"/>
                <a:sym typeface="Arial"/>
              </a:rPr>
              <a:t>Proposed Model</a:t>
            </a:r>
            <a:endParaRPr sz="3600">
              <a:solidFill>
                <a:srgbClr val="3052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576d6e2b13_0_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141" name="Google Shape;141;g2576d6e2b13_0_25"/>
          <p:cNvSpPr txBox="1"/>
          <p:nvPr>
            <p:ph idx="4294967295" type="body"/>
          </p:nvPr>
        </p:nvSpPr>
        <p:spPr>
          <a:xfrm>
            <a:off x="677550" y="1371675"/>
            <a:ext cx="7484100" cy="3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Several networks based on Convolutional Neural Networks have been performed to identify the most effective of feature extractors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variants of audio and video feature extractor networks are explored, varying in the number of layers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2-dimensional CNN is employed as the video feature extractor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audio feature extractor is a 1-dimensional CNN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flattened outputs from the video and audio feature extractors are then concatenated to create a single feature vector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4294967295" type="ctrTitle"/>
          </p:nvPr>
        </p:nvSpPr>
        <p:spPr>
          <a:xfrm>
            <a:off x="1529450" y="37850"/>
            <a:ext cx="15522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800">
                <a:solidFill>
                  <a:srgbClr val="305250"/>
                </a:solidFill>
                <a:latin typeface="Arial"/>
                <a:ea typeface="Arial"/>
                <a:cs typeface="Arial"/>
                <a:sym typeface="Arial"/>
              </a:rPr>
              <a:t>RAVDESS</a:t>
            </a:r>
            <a:endParaRPr sz="1800">
              <a:solidFill>
                <a:srgbClr val="3052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75" y="697250"/>
            <a:ext cx="2707750" cy="44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9350" y="620100"/>
            <a:ext cx="2434957" cy="45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6357" y="807500"/>
            <a:ext cx="24384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6349" y="1426625"/>
            <a:ext cx="2201925" cy="6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4682" y="2249750"/>
            <a:ext cx="9429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6707" y="2802200"/>
            <a:ext cx="12096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idx="4294967295" type="ctrTitle"/>
          </p:nvPr>
        </p:nvSpPr>
        <p:spPr>
          <a:xfrm>
            <a:off x="4390725" y="37850"/>
            <a:ext cx="15522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800">
                <a:solidFill>
                  <a:srgbClr val="305250"/>
                </a:solidFill>
                <a:latin typeface="Arial"/>
                <a:ea typeface="Arial"/>
                <a:cs typeface="Arial"/>
                <a:sym typeface="Arial"/>
              </a:rPr>
              <a:t>SAVEE</a:t>
            </a:r>
            <a:endParaRPr sz="1800">
              <a:solidFill>
                <a:srgbClr val="3052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76d6e2b13_0_38"/>
          <p:cNvSpPr txBox="1"/>
          <p:nvPr>
            <p:ph type="ctrTitle"/>
          </p:nvPr>
        </p:nvSpPr>
        <p:spPr>
          <a:xfrm>
            <a:off x="574625" y="476650"/>
            <a:ext cx="5832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6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3600">
                <a:solidFill>
                  <a:srgbClr val="305250"/>
                </a:solidFill>
                <a:latin typeface="Arial"/>
                <a:ea typeface="Arial"/>
                <a:cs typeface="Arial"/>
                <a:sym typeface="Arial"/>
              </a:rPr>
              <a:t>Experimental Result</a:t>
            </a:r>
            <a:endParaRPr sz="3600">
              <a:solidFill>
                <a:srgbClr val="3052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576d6e2b13_0_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160" name="Google Shape;160;g2576d6e2b13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575" y="1392125"/>
            <a:ext cx="5474850" cy="21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