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491" r:id="rId3"/>
    <p:sldId id="512" r:id="rId4"/>
    <p:sldId id="513" r:id="rId5"/>
    <p:sldId id="514" r:id="rId6"/>
    <p:sldId id="507" r:id="rId7"/>
    <p:sldId id="510" r:id="rId8"/>
    <p:sldId id="509" r:id="rId9"/>
    <p:sldId id="511" r:id="rId10"/>
    <p:sldId id="515" r:id="rId11"/>
    <p:sldId id="517" r:id="rId12"/>
    <p:sldId id="518" r:id="rId13"/>
    <p:sldId id="519" r:id="rId14"/>
    <p:sldId id="520" r:id="rId15"/>
    <p:sldId id="530" r:id="rId16"/>
    <p:sldId id="531" r:id="rId17"/>
    <p:sldId id="529" r:id="rId18"/>
    <p:sldId id="526" r:id="rId19"/>
    <p:sldId id="537" r:id="rId20"/>
    <p:sldId id="516" r:id="rId21"/>
    <p:sldId id="538" r:id="rId22"/>
    <p:sldId id="55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9123D-61FB-0F4A-B3A6-D7EACE0697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62E67-226D-FB4B-8ECB-430D75CF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91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0810991E-2790-6A49-93BF-9656A901C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700C0842-2F65-954B-B1CB-96AF6F6D9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350C39CB-C513-E642-8271-E04258D0B6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56094F48-3C27-7549-84FB-C100C0BAF472}" type="slidenum">
              <a:rPr lang="en-US" altLang="en-US" sz="1200" smtClean="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3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76D1B293-6F67-B949-B54C-1525217E5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390FF560-1422-5B48-9508-ADE1B9F66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F9967F33-FDA1-374E-8EA5-DEDA39CA2F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5D05F9DD-8EDC-B243-BEA7-2743F0455A8D}" type="slidenum">
              <a:rPr lang="en-US" altLang="en-US" sz="1200" smtClean="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8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E477CB09-3999-8842-8890-AA513D0A3A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909128E0-A249-E846-A279-4E816A6FC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22F395B4-066F-9946-A1AA-E3724666E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B4E7A149-3537-9149-BC82-75B131B804FC}" type="slidenum">
              <a:rPr lang="en-US" altLang="en-US" sz="1200" smtClean="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63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920A99CB-4A8C-FE4F-8489-728C5F15E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66CA30ED-390B-0B43-B9B2-1E10DF8A3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1D5E7086-A5AE-EA44-A1E5-A4616861D1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D065D398-3DD5-5949-AB53-D6BEAE0AA949}" type="slidenum">
              <a:rPr lang="en-US" altLang="en-US" sz="1200" smtClean="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3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0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7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2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3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4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22A1902C-F6F7-914A-8E31-92687638A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EF815888-BB87-C741-9C4F-ACF8316AB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5610B435-EEEC-234C-9890-9E1BA3D2CE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80FC61A-CA65-A645-95A2-379A150C10CA}" type="slidenum">
              <a:rPr lang="en-US" altLang="en-US" sz="1200" smtClean="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5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3918FC7E-1DD9-7B4A-92DA-2DA37A318F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F5EC1D-5059-764A-BA24-FAB8D9D130B1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D840EE5F-F767-D347-85FF-C788EE6C32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019A8C2-74E8-2B4E-863D-E5AF0F02B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4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B422-8CF6-0D41-9381-A7019BE7D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8CAEC-0167-4648-99FB-CCEC7C58C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2197-B4D7-C443-9D92-1404ADB9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568D-D367-8945-9DCB-C95873C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9DF8-AC77-C34A-9AB3-4C9BD69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DEE5-15B5-1B41-93DF-8CD0C064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7A65B-933B-2949-9092-13F8364E3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39BF-6949-6D40-B9AA-1D2C5E69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7434-4078-0B48-94B5-B71972FE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C0C6-87C9-154D-B218-B1519153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29182-6A10-F44B-9E94-A0B41396F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82140-9BE5-DC4E-837A-67EB5ECC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0FFC-9691-1B4C-B96F-592ACE0D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9319-7C65-B14D-8D5F-5DA0EA0E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AF35-AC80-2D43-B32B-5D891D1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0BD1-D4F0-994F-A9BC-F5A0E74A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1BDD-B7D8-FC4C-9D8B-AC785BAE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B1D2-012D-E74E-859A-BFCA6649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3576-B1BE-B442-9E45-C1E34DDA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6D18-9AE5-A34D-A41E-6DAF556D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2B8B-8C69-B64D-ACD2-1128981B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0B22-CD71-D549-A893-65B56C45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F236-F530-B64A-BD1F-39EE4B23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B5F9-FC58-D247-A4CD-DD5531B1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1605-47BD-284C-8FD1-81624FBE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8E3B-1E85-8047-990A-EF3EA445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126A-D672-ED48-92C3-0AAA8BB4B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4F3D3-9FFB-4547-9676-4D4A569B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ADFF-E7FE-7549-A854-A7F5E184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47AF1-B886-F540-B699-BF3EAF5E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505D-F129-3747-B1FC-551216B6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2FD-72EB-FA4C-9C73-37B73086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47DA-2B55-244B-B3C0-131F766D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7D4E0-B04F-E846-8AA5-E5C25D29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D0D5F-2DBE-BC43-99FC-403A95ECA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22D25-7CF1-BC44-AFFA-3DBCC9274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E245-CC99-0C4C-8115-9E4DA2B0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ECBE6-E7CB-2E44-AD7C-D09923F3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7DCC2-DC69-C241-8BB2-08F1B87B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516B-9A4A-BC49-A6FD-DFF462E9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F8956-5044-0846-82D7-3EAE121A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8D1FA-56F8-0E46-8F3B-6B6DB2B0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3EB15-529A-6A43-B57C-6BE132B4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CBDB-4E5B-064A-B798-D23A96BE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3DB75-0F5F-5849-BB3D-51269A8F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CA952-B04E-B54D-A845-3CAA3B2D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5229-E6DE-FC46-B72D-E79E2F49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F0EF-2D6A-4647-8BA5-B7113DA4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CF72-EF35-D348-8290-BA1A3AB2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18361-6A68-2341-93B6-26D38117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A3644-EC13-0B48-95F0-A5255722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D7DF4-327F-524D-8705-53CD5ED6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8DF1-13C3-AC49-AD05-4BC2FA88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F737F-80F9-EB42-94F6-F8E271391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C9B4-C883-A241-9EA7-2ADB5DBE8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02488-EF9F-384D-8DA8-A0F47828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85460-4AA3-FF43-AE94-34F02218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7A90-27EB-3B4C-AD6E-B65D6EB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D9FC4-EA71-7347-9FBE-C29AE085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87FF3-193D-684A-84D7-30AEFCF3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E5AE-406E-D048-992F-2C5729DF7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EB2E-1671-834B-B8BC-42C89B8CF92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459B-BAC7-6F46-8E74-249F07F03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E05B-028B-EE4E-B607-062B5CBA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806-B407-7D41-A288-B8EF1667D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CMSC330.2xx</a:t>
            </a:r>
            <a:br>
              <a:rPr lang="en-US" dirty="0"/>
            </a:br>
            <a:r>
              <a:rPr lang="en-US" dirty="0"/>
              <a:t>Day 3- Ruby Code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3BAD3-4648-8C4E-87D0-A8F0B2487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2019 Eastman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0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CC01-9A9A-D949-A121-62C87D02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419B-35CC-DE4B-8125-475CE750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Integers		</a:t>
            </a:r>
            <a:r>
              <a:rPr lang="en-US" sz="2400" dirty="0">
                <a:latin typeface="Courier" pitchFamily="2" charset="0"/>
              </a:rPr>
              <a:t>5.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upto(10) </a:t>
            </a:r>
            <a:r>
              <a:rPr lang="en-US" sz="2400" dirty="0">
                <a:latin typeface="Courier" pitchFamily="2" charset="0"/>
              </a:rPr>
              <a:t>{ |x| puts(x + 1) } </a:t>
            </a:r>
          </a:p>
          <a:p>
            <a:r>
              <a:rPr lang="en-US" sz="3600" dirty="0"/>
              <a:t>Ranges		</a:t>
            </a:r>
            <a:r>
              <a:rPr lang="en-US" sz="2400" dirty="0">
                <a:latin typeface="Courier" pitchFamily="2" charset="0"/>
              </a:rPr>
              <a:t>(1..100).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each</a:t>
            </a:r>
            <a:r>
              <a:rPr lang="en-US" sz="2400" dirty="0">
                <a:latin typeface="Courier" pitchFamily="2" charset="0"/>
              </a:rPr>
              <a:t> { puts "cookie" }</a:t>
            </a:r>
          </a:p>
          <a:p>
            <a:r>
              <a:rPr lang="en-US" sz="3600" dirty="0"/>
              <a:t>Array		</a:t>
            </a:r>
            <a:r>
              <a:rPr lang="en-US" sz="2400" dirty="0">
                <a:latin typeface="Courier" pitchFamily="2" charset="0"/>
              </a:rPr>
              <a:t>sum = 0; </a:t>
            </a:r>
            <a:r>
              <a:rPr lang="en-US" sz="2400" dirty="0" err="1">
                <a:latin typeface="Courier" pitchFamily="2" charset="0"/>
              </a:rPr>
              <a:t>a.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each</a:t>
            </a:r>
            <a:r>
              <a:rPr lang="en-US" sz="2400" dirty="0">
                <a:latin typeface="Courier" pitchFamily="2" charset="0"/>
              </a:rPr>
              <a:t> { |x| sum = sum + x } </a:t>
            </a:r>
            <a:endParaRPr lang="en-US" sz="3600" dirty="0"/>
          </a:p>
          <a:p>
            <a:r>
              <a:rPr lang="en-US" sz="3600" dirty="0"/>
              <a:t>Strings		</a:t>
            </a:r>
            <a:r>
              <a:rPr lang="en-US" sz="2400" dirty="0">
                <a:latin typeface="Courier" pitchFamily="2" charset="0"/>
              </a:rPr>
              <a:t>"this".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each_char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400" dirty="0">
                <a:latin typeface="Courier" pitchFamily="2" charset="0"/>
              </a:rPr>
              <a:t>{ |</a:t>
            </a:r>
            <a:r>
              <a:rPr lang="en-US" sz="2400" dirty="0" err="1">
                <a:latin typeface="Courier" pitchFamily="2" charset="0"/>
              </a:rPr>
              <a:t>ch</a:t>
            </a:r>
            <a:r>
              <a:rPr lang="en-US" sz="2400" dirty="0">
                <a:latin typeface="Courier" pitchFamily="2" charset="0"/>
              </a:rPr>
              <a:t>| puts </a:t>
            </a:r>
            <a:r>
              <a:rPr lang="en-US" sz="2400" dirty="0" err="1">
                <a:latin typeface="Courier" pitchFamily="2" charset="0"/>
              </a:rPr>
              <a:t>ch.ord</a:t>
            </a:r>
            <a:r>
              <a:rPr lang="en-US" sz="2400" dirty="0">
                <a:latin typeface="Courier" pitchFamily="2" charset="0"/>
              </a:rPr>
              <a:t> }</a:t>
            </a:r>
          </a:p>
          <a:p>
            <a:r>
              <a:rPr lang="en-US" sz="3600" dirty="0"/>
              <a:t>Hashes		</a:t>
            </a:r>
            <a:r>
              <a:rPr lang="en-US" sz="2400" dirty="0" err="1">
                <a:latin typeface="Courier" pitchFamily="2" charset="0"/>
              </a:rPr>
              <a:t>table.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each</a:t>
            </a:r>
            <a:r>
              <a:rPr lang="en-US" sz="2400" dirty="0">
                <a:latin typeface="Courier" pitchFamily="2" charset="0"/>
              </a:rPr>
              <a:t> { |</a:t>
            </a:r>
            <a:r>
              <a:rPr lang="en-US" sz="2400" dirty="0" err="1">
                <a:latin typeface="Courier" pitchFamily="2" charset="0"/>
              </a:rPr>
              <a:t>k,v</a:t>
            </a:r>
            <a:r>
              <a:rPr lang="en-US" sz="2400" dirty="0">
                <a:latin typeface="Courier" pitchFamily="2" charset="0"/>
              </a:rPr>
              <a:t>| puts "#{k} #{v}" }</a:t>
            </a:r>
          </a:p>
          <a:p>
            <a:r>
              <a:rPr lang="en-US" sz="3600" dirty="0"/>
              <a:t>Files		</a:t>
            </a:r>
            <a:r>
              <a:rPr lang="en-US" sz="2400" dirty="0" err="1">
                <a:latin typeface="Courier" pitchFamily="2" charset="0"/>
              </a:rPr>
              <a:t>f.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each_line</a:t>
            </a:r>
            <a:r>
              <a:rPr lang="en-US" sz="2400" dirty="0">
                <a:latin typeface="Courier" pitchFamily="2" charset="0"/>
              </a:rPr>
              <a:t> { |line| puts line }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654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870C-BC11-6B41-B2F6-758D94F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vs.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25E3-0B43-4B47-8A11-29AB6B04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each</a:t>
            </a:r>
            <a:r>
              <a:rPr lang="en-US" dirty="0"/>
              <a:t> returns original value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x = (1..100).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each</a:t>
            </a:r>
            <a:r>
              <a:rPr lang="en-US" dirty="0">
                <a:latin typeface="Courier" pitchFamily="2" charset="0"/>
              </a:rPr>
              <a:t> {"cookie"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puts x # prints (1..100)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map</a:t>
            </a:r>
            <a:r>
              <a:rPr lang="en-US" dirty="0"/>
              <a:t> returns array of modified values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x = (1..100).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each</a:t>
            </a:r>
            <a:r>
              <a:rPr lang="en-US" dirty="0">
                <a:latin typeface="Courier" pitchFamily="2" charset="0"/>
              </a:rPr>
              <a:t> {"cookie"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puts x # prints [ "cookie", "cookie", … 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3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870C-BC11-6B41-B2F6-758D94F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Enumerators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25E3-0B43-4B47-8A11-29AB6B04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find</a:t>
            </a:r>
            <a:r>
              <a:rPr lang="en-US" dirty="0"/>
              <a:t> returns first value for true (or, truthy – first not nil or false)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[1,2,3,4,5].find { |y| y % 2 == 0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map!</a:t>
            </a:r>
            <a:r>
              <a:rPr lang="en-US" dirty="0"/>
              <a:t> modifies array in place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x = [1,2].{"cookie"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puts x # prints [ "cookie", "cookie"]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5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870C-BC11-6B41-B2F6-758D94F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for enumerators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25E3-0B43-4B47-8A11-29AB6B04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Enumerator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each, </a:t>
            </a:r>
            <a:r>
              <a:rPr lang="en-US" dirty="0" err="1">
                <a:latin typeface="Courier" pitchFamily="2" charset="0"/>
              </a:rPr>
              <a:t>each_with_index</a:t>
            </a:r>
            <a:r>
              <a:rPr lang="en-US" dirty="0">
                <a:latin typeface="Courier" pitchFamily="2" charset="0"/>
              </a:rPr>
              <a:t>, next</a:t>
            </a:r>
          </a:p>
          <a:p>
            <a:r>
              <a:rPr lang="en-US" dirty="0"/>
              <a:t>Module Enumerable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map/collect, find, </a:t>
            </a:r>
            <a:r>
              <a:rPr lang="en-US" dirty="0" err="1">
                <a:latin typeface="Courier" pitchFamily="2" charset="0"/>
              </a:rPr>
              <a:t>find_all</a:t>
            </a:r>
            <a:r>
              <a:rPr lang="en-US" dirty="0">
                <a:latin typeface="Courier" pitchFamily="2" charset="0"/>
              </a:rPr>
              <a:t>, inject/reduce</a:t>
            </a:r>
          </a:p>
          <a:p>
            <a:r>
              <a:rPr lang="en-US" dirty="0"/>
              <a:t>Linear classes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String#each_char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IO#readlines</a:t>
            </a:r>
            <a:r>
              <a:rPr lang="en-US" dirty="0">
                <a:latin typeface="Courier" pitchFamily="2" charset="0"/>
              </a:rPr>
              <a:t> (for files)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Hash#each_pair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0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DCB42529-3FC3-7746-8050-B795B5488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Blocks for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CFB0-4B9A-CE42-9C33-AE89311DF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810000"/>
            <a:ext cx="8153400" cy="2590800"/>
          </a:xfrm>
        </p:spPr>
        <p:txBody>
          <a:bodyPr/>
          <a:lstStyle/>
          <a:p>
            <a:r>
              <a:rPr lang="en-US" altLang="en-US"/>
              <a:t>Can iterate over keys and values separately</a:t>
            </a:r>
          </a:p>
          <a:p>
            <a:pPr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population.keys.each { |k|</a:t>
            </a:r>
            <a:b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 print “key: ”, k, “ value: ”, population[k]</a:t>
            </a:r>
            <a:b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popluation.values.each { |v|</a:t>
            </a:r>
            <a:b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  print “value: ”, v</a:t>
            </a:r>
            <a:b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9751A5C0-1F1F-3345-BCB3-1C12FC0B3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524000"/>
            <a:ext cx="7315200" cy="1938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pt-BR" altLang="en-US" sz="2000" b="1" dirty="0" err="1">
                <a:latin typeface="Courier New" panose="02070309020205020404" pitchFamily="49" charset="0"/>
              </a:rPr>
              <a:t>population</a:t>
            </a:r>
            <a:r>
              <a:rPr lang="pt-BR" altLang="en-US" sz="2000" b="1" dirty="0">
                <a:latin typeface="Courier New" panose="02070309020205020404" pitchFamily="49" charset="0"/>
              </a:rPr>
              <a:t> = {}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pt-BR" altLang="en-US" sz="2000" b="1" dirty="0" err="1">
                <a:latin typeface="Courier New" panose="02070309020205020404" pitchFamily="49" charset="0"/>
              </a:rPr>
              <a:t>population</a:t>
            </a:r>
            <a:r>
              <a:rPr lang="pt-BR" altLang="en-US" sz="2000" b="1" dirty="0">
                <a:latin typeface="Courier New" panose="02070309020205020404" pitchFamily="49" charset="0"/>
              </a:rPr>
              <a:t>[“USA”] = 319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pt-BR" altLang="en-US" sz="2000" b="1" dirty="0" err="1">
                <a:latin typeface="Courier New" panose="02070309020205020404" pitchFamily="49" charset="0"/>
              </a:rPr>
              <a:t>population</a:t>
            </a:r>
            <a:r>
              <a:rPr lang="pt-BR" altLang="en-US" sz="2000" b="1" dirty="0">
                <a:latin typeface="Courier New" panose="02070309020205020404" pitchFamily="49" charset="0"/>
              </a:rPr>
              <a:t>[“</a:t>
            </a:r>
            <a:r>
              <a:rPr lang="pt-BR" altLang="ja-JP" sz="2000" b="1" dirty="0" err="1">
                <a:latin typeface="Courier New" panose="02070309020205020404" pitchFamily="49" charset="0"/>
              </a:rPr>
              <a:t>Italy</a:t>
            </a:r>
            <a:r>
              <a:rPr lang="pt-BR" altLang="en-US" sz="2000" b="1" dirty="0">
                <a:latin typeface="Courier New" panose="02070309020205020404" pitchFamily="49" charset="0"/>
              </a:rPr>
              <a:t>”</a:t>
            </a:r>
            <a:r>
              <a:rPr lang="pt-BR" altLang="ja-JP" sz="2000" b="1" dirty="0">
                <a:latin typeface="Courier New" panose="02070309020205020404" pitchFamily="49" charset="0"/>
              </a:rPr>
              <a:t>] = 60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pt-BR" altLang="en-US" sz="2000" b="1" dirty="0" err="1">
                <a:latin typeface="Courier New" panose="02070309020205020404" pitchFamily="49" charset="0"/>
              </a:rPr>
              <a:t>population.each</a:t>
            </a:r>
            <a:r>
              <a:rPr lang="pt-BR" altLang="en-US" sz="2000" b="1" dirty="0">
                <a:latin typeface="Courier New" panose="02070309020205020404" pitchFamily="49" charset="0"/>
              </a:rPr>
              <a:t> { |</a:t>
            </a:r>
            <a:r>
              <a:rPr lang="pt-BR" altLang="en-US" sz="2000" b="1" dirty="0" err="1">
                <a:latin typeface="Courier New" panose="02070309020205020404" pitchFamily="49" charset="0"/>
              </a:rPr>
              <a:t>c,p</a:t>
            </a:r>
            <a:r>
              <a:rPr lang="pt-BR" altLang="en-US" sz="2000" b="1" dirty="0">
                <a:latin typeface="Courier New" panose="02070309020205020404" pitchFamily="49" charset="0"/>
              </a:rPr>
              <a:t>|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pt-BR" altLang="en-US" sz="2000" b="1" dirty="0">
                <a:latin typeface="Courier New" panose="02070309020205020404" pitchFamily="49" charset="0"/>
              </a:rPr>
              <a:t>  </a:t>
            </a:r>
            <a:r>
              <a:rPr lang="pt-BR" altLang="en-US" sz="2000" b="1" dirty="0" err="1">
                <a:latin typeface="Courier New" panose="02070309020205020404" pitchFamily="49" charset="0"/>
              </a:rPr>
              <a:t>puts</a:t>
            </a:r>
            <a:r>
              <a:rPr lang="pt-BR" altLang="en-US" sz="2000" b="1" dirty="0">
                <a:latin typeface="Courier New" panose="02070309020205020404" pitchFamily="49" charset="0"/>
              </a:rPr>
              <a:t> “</a:t>
            </a:r>
            <a:r>
              <a:rPr lang="pt-BR" altLang="ja-JP" sz="2000" b="1" dirty="0" err="1">
                <a:latin typeface="Courier New" panose="02070309020205020404" pitchFamily="49" charset="0"/>
              </a:rPr>
              <a:t>population</a:t>
            </a:r>
            <a:r>
              <a:rPr lang="pt-BR" altLang="ja-JP" sz="2000" b="1" dirty="0">
                <a:latin typeface="Courier New" panose="02070309020205020404" pitchFamily="49" charset="0"/>
              </a:rPr>
              <a:t> </a:t>
            </a:r>
            <a:r>
              <a:rPr lang="pt-BR" altLang="ja-JP" sz="2000" b="1" dirty="0" err="1">
                <a:latin typeface="Courier New" panose="02070309020205020404" pitchFamily="49" charset="0"/>
              </a:rPr>
              <a:t>of</a:t>
            </a:r>
            <a:r>
              <a:rPr lang="pt-BR" altLang="ja-JP" sz="2000" b="1" dirty="0">
                <a:latin typeface="Courier New" panose="02070309020205020404" pitchFamily="49" charset="0"/>
              </a:rPr>
              <a:t> #{</a:t>
            </a:r>
            <a:r>
              <a:rPr lang="pt-BR" altLang="ja-JP" sz="2000" b="1" dirty="0" err="1">
                <a:latin typeface="Courier New" panose="02070309020205020404" pitchFamily="49" charset="0"/>
              </a:rPr>
              <a:t>c</a:t>
            </a:r>
            <a:r>
              <a:rPr lang="pt-BR" altLang="ja-JP" sz="2000" b="1" dirty="0">
                <a:latin typeface="Courier New" panose="02070309020205020404" pitchFamily="49" charset="0"/>
              </a:rPr>
              <a:t>} </a:t>
            </a:r>
            <a:r>
              <a:rPr lang="pt-BR" altLang="ja-JP" sz="2000" b="1" dirty="0" err="1">
                <a:latin typeface="Courier New" panose="02070309020205020404" pitchFamily="49" charset="0"/>
              </a:rPr>
              <a:t>is</a:t>
            </a:r>
            <a:r>
              <a:rPr lang="pt-BR" altLang="ja-JP" sz="2000" b="1" dirty="0">
                <a:latin typeface="Courier New" panose="02070309020205020404" pitchFamily="49" charset="0"/>
              </a:rPr>
              <a:t> #{</a:t>
            </a:r>
            <a:r>
              <a:rPr lang="pt-BR" altLang="ja-JP" sz="2000" b="1" dirty="0" err="1">
                <a:latin typeface="Courier New" panose="02070309020205020404" pitchFamily="49" charset="0"/>
              </a:rPr>
              <a:t>p</a:t>
            </a:r>
            <a:r>
              <a:rPr lang="pt-BR" altLang="ja-JP" sz="2000" b="1" dirty="0">
                <a:latin typeface="Courier New" panose="02070309020205020404" pitchFamily="49" charset="0"/>
              </a:rPr>
              <a:t>} </a:t>
            </a:r>
            <a:r>
              <a:rPr lang="pt-BR" altLang="ja-JP" sz="2000" b="1" dirty="0" err="1">
                <a:latin typeface="Courier New" panose="02070309020205020404" pitchFamily="49" charset="0"/>
              </a:rPr>
              <a:t>million</a:t>
            </a:r>
            <a:r>
              <a:rPr lang="pt-BR" altLang="en-US" sz="2000" b="1" dirty="0">
                <a:latin typeface="Courier New" panose="02070309020205020404" pitchFamily="49" charset="0"/>
              </a:rPr>
              <a:t>”</a:t>
            </a:r>
            <a:endParaRPr lang="pt-BR" altLang="ja-JP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pt-BR" altLang="en-US" sz="2000" b="1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BFA4879-6480-4B44-B4BB-7B4DA57D5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1371601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472E3C65-ED19-CA4C-92C3-6E4620AAE6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1752600"/>
            <a:ext cx="914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90D3826B-7FBE-B546-A83B-5C74DA3FF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4" y="2057401"/>
            <a:ext cx="922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327ACF6-2393-9442-9024-D801539D1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362200"/>
            <a:ext cx="12192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A3EB8C9D-6D17-2845-9477-14CCCF80D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 Code Blocks yourself</a:t>
            </a:r>
          </a:p>
        </p:txBody>
      </p:sp>
      <p:sp>
        <p:nvSpPr>
          <p:cNvPr id="1378307" name="Rectangle 3">
            <a:extLst>
              <a:ext uri="{FF2B5EF4-FFF2-40B4-BE49-F238E27FC236}">
                <a16:creationId xmlns:a16="http://schemas.microsoft.com/office/drawing/2014/main" id="{96558B14-2009-0B4B-9E31-0DC8C719E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880" y="1447800"/>
            <a:ext cx="9189720" cy="48768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In any method call block with </a:t>
            </a:r>
            <a:r>
              <a:rPr lang="en-US" altLang="en-US" sz="3200" dirty="0">
                <a:solidFill>
                  <a:srgbClr val="0000FF"/>
                </a:solidFill>
              </a:rPr>
              <a:t>yield</a:t>
            </a:r>
          </a:p>
          <a:p>
            <a:r>
              <a:rPr lang="en-US" altLang="en-US" sz="3200" dirty="0"/>
              <a:t>After the code block control returns after yield</a:t>
            </a:r>
            <a:endParaRPr lang="en-US" altLang="en-US" sz="3200" dirty="0">
              <a:solidFill>
                <a:srgbClr val="0000FF"/>
              </a:solidFill>
            </a:endParaRPr>
          </a:p>
        </p:txBody>
      </p:sp>
      <p:sp>
        <p:nvSpPr>
          <p:cNvPr id="1378308" name="Text Box 4">
            <a:extLst>
              <a:ext uri="{FF2B5EF4-FFF2-40B4-BE49-F238E27FC236}">
                <a16:creationId xmlns:a16="http://schemas.microsoft.com/office/drawing/2014/main" id="{B827A3BC-D7B7-3D4A-B58F-FE0507664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560" y="3088958"/>
            <a:ext cx="4262438" cy="2800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def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countx</a:t>
            </a:r>
            <a:r>
              <a:rPr lang="en-US" altLang="en-US" sz="2200" b="1" dirty="0">
                <a:latin typeface="Courier New" panose="02070309020205020404" pitchFamily="49" charset="0"/>
              </a:rPr>
              <a:t>(x)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for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</a:rPr>
              <a:t> in (1..x)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  puts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i</a:t>
            </a:r>
            <a:endParaRPr lang="en-US" altLang="en-US" sz="22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  </a:t>
            </a: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yield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2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 dirty="0" err="1">
                <a:latin typeface="Courier New" panose="02070309020205020404" pitchFamily="49" charset="0"/>
              </a:rPr>
              <a:t>countx</a:t>
            </a:r>
            <a:r>
              <a:rPr lang="en-US" altLang="en-US" sz="2200" b="1" dirty="0">
                <a:latin typeface="Courier New" panose="02070309020205020404" pitchFamily="49" charset="0"/>
              </a:rPr>
              <a:t>(4) { puts "foo" }</a:t>
            </a:r>
          </a:p>
        </p:txBody>
      </p:sp>
      <p:sp>
        <p:nvSpPr>
          <p:cNvPr id="1378309" name="Text Box 5">
            <a:extLst>
              <a:ext uri="{FF2B5EF4-FFF2-40B4-BE49-F238E27FC236}">
                <a16:creationId xmlns:a16="http://schemas.microsoft.com/office/drawing/2014/main" id="{C4B097D9-3C5B-964E-BEA2-B701C9D06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761" y="3088958"/>
            <a:ext cx="1654175" cy="3046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foo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2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foo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3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foo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4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36039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8" grpId="0" animBg="1"/>
      <p:bldP spid="13783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1E41AF39-72AD-634D-AB7E-698E515D2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Yield to Call Code Blocks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ABC9602-FF30-544F-806E-72987464C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1600201"/>
            <a:ext cx="6981825" cy="2462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 do_it_twice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return "No block" unless block_given?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yield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yield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2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do_it_twice { puts "hello” }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8D4BE4B-CFCD-FC45-92EC-51035EE3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014" y="3470275"/>
            <a:ext cx="1654175" cy="831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hello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09760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1A628722-6179-174F-A3B6-0801B9E7C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Blocks are not Objects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34426A3A-769E-6044-8B85-24141C8A87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5520" y="1554480"/>
            <a:ext cx="9997440" cy="4572000"/>
          </a:xfrm>
        </p:spPr>
        <p:txBody>
          <a:bodyPr/>
          <a:lstStyle/>
          <a:p>
            <a:r>
              <a:rPr lang="en-US" altLang="en-US" dirty="0"/>
              <a:t>Code blocks are limited: can't be stored, passed, or returned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Only code block </a:t>
            </a:r>
            <a:r>
              <a:rPr lang="en-US" altLang="en-US" dirty="0">
                <a:solidFill>
                  <a:srgbClr val="FF0000"/>
                </a:solidFill>
              </a:rPr>
              <a:t>literals</a:t>
            </a:r>
            <a:r>
              <a:rPr lang="en-US" altLang="en-US" dirty="0"/>
              <a:t> are permitted</a:t>
            </a:r>
          </a:p>
          <a:p>
            <a:r>
              <a:rPr lang="en-US" altLang="en-US" dirty="0"/>
              <a:t>Only one can be passed as the last “argument”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77578863-EAB5-B247-8B6E-F43ABF93F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60" y="2079626"/>
            <a:ext cx="5181600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mr-IN" altLang="en-US" sz="2000" b="1">
                <a:latin typeface="Courier New" panose="02070309020205020404" pitchFamily="49" charset="0"/>
              </a:rPr>
              <a:t>a = [1,2,3]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a.collect! { |z| z+1 }  </a:t>
            </a:r>
            <a:r>
              <a:rPr lang="en-US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# ok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mr-I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y = { |z| z+1 }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# syntax error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mr-IN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a.collect!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y     </a:t>
            </a:r>
            <a:r>
              <a:rPr lang="en-US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# syntax error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6622D9A-1AC3-6F48-8369-DCC091849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79E7FC7C-E8F1-0241-9107-123395793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153400" cy="1752600"/>
          </a:xfrm>
        </p:spPr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Proc</a:t>
            </a:r>
            <a:r>
              <a:rPr lang="en-US" altLang="en-US"/>
              <a:t> can make an object out of a code block</a:t>
            </a:r>
          </a:p>
          <a:p>
            <a:pPr lvl="1"/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t = Proc.new {|x| x+2}</a:t>
            </a:r>
          </a:p>
          <a:p>
            <a:r>
              <a:rPr lang="en-US" altLang="en-US"/>
              <a:t>Proc objects can be passed around, stored, and have their code invoked via </a:t>
            </a:r>
            <a:r>
              <a:rPr lang="en-US" altLang="en-US" b="1">
                <a:latin typeface="Courier New" panose="02070309020205020404" pitchFamily="49" charset="0"/>
              </a:rPr>
              <a:t>call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F437179-3F29-4A4A-8C32-DD1110B41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5" y="3511550"/>
            <a:ext cx="2895600" cy="1785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 say(p)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p.call 10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2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puts say(t)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F560313-29DA-A849-ABEB-D3EF3FE59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6" y="4835526"/>
            <a:ext cx="1654175" cy="461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94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832A5133-081F-0247-BAE3-85D009AAA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Procs are a Little Clumsy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3363FDAB-E829-E648-9493-AE3ECA190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9372600" cy="1752600"/>
          </a:xfrm>
        </p:spPr>
        <p:txBody>
          <a:bodyPr>
            <a:normAutofit/>
          </a:bodyPr>
          <a:lstStyle/>
          <a:p>
            <a:r>
              <a:rPr lang="en-US" altLang="en-US" dirty="0"/>
              <a:t>Stringing them together is a little (syntactically) heavyweight</a:t>
            </a:r>
          </a:p>
          <a:p>
            <a:endParaRPr lang="en-US" altLang="en-US" dirty="0"/>
          </a:p>
          <a:p>
            <a:r>
              <a:rPr lang="en-US" altLang="en-US" dirty="0"/>
              <a:t>We will see with </a:t>
            </a:r>
            <a:r>
              <a:rPr lang="en-US" altLang="en-US" dirty="0" err="1"/>
              <a:t>OCaml</a:t>
            </a:r>
            <a:r>
              <a:rPr lang="en-US" altLang="en-US" dirty="0"/>
              <a:t> better integration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8EFD83B-9F23-694A-82C0-CB35402AC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1"/>
            <a:ext cx="7467600" cy="2124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 say(y)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t = </a:t>
            </a:r>
            <a:r>
              <a:rPr lang="en-US" altLang="en-US" sz="2200" b="1">
                <a:solidFill>
                  <a:srgbClr val="0070C0"/>
                </a:solidFill>
                <a:latin typeface="Courier New" panose="02070309020205020404" pitchFamily="49" charset="0"/>
              </a:rPr>
              <a:t>Proc.new {|x| </a:t>
            </a:r>
            <a:r>
              <a:rPr lang="en-US" altLang="en-US" sz="2200" b="1">
                <a:solidFill>
                  <a:srgbClr val="7030A0"/>
                </a:solidFill>
                <a:latin typeface="Courier New" panose="02070309020205020404" pitchFamily="49" charset="0"/>
              </a:rPr>
              <a:t>Proc.new {|z| z+x+y }</a:t>
            </a:r>
            <a:r>
              <a:rPr lang="en-US" altLang="en-US" sz="2200" b="1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2200" b="1">
                <a:latin typeface="Courier New" panose="02070309020205020404" pitchFamily="49" charset="0"/>
              </a:rPr>
              <a:t> 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return 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s = say(2).call(3)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puts s.call(4)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FEE749E-F235-6343-9105-F7FEF0849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5343526"/>
            <a:ext cx="419100" cy="461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328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1920655"/>
            <a:ext cx="10515600" cy="341860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Today</a:t>
            </a:r>
            <a:br>
              <a:rPr lang="en-US" sz="5400" dirty="0"/>
            </a:br>
            <a:r>
              <a:rPr lang="en-US" sz="5400" dirty="0"/>
              <a:t>Ditch the loop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0442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CC01-9A9A-D949-A121-62C87D02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produce concordance for 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419B-35CC-DE4B-8125-475CE750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71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PRIDE AND PREJUDICE</a:t>
            </a:r>
          </a:p>
          <a:p>
            <a:pPr marL="0" indent="0">
              <a:buNone/>
            </a:pPr>
            <a:r>
              <a:rPr lang="en-US" sz="1800" dirty="0"/>
              <a:t>By Jane Austen</a:t>
            </a:r>
          </a:p>
          <a:p>
            <a:pPr marL="0" indent="0">
              <a:buNone/>
            </a:pPr>
            <a:r>
              <a:rPr lang="en-US" sz="1800" dirty="0"/>
              <a:t>Chapter 1</a:t>
            </a:r>
          </a:p>
          <a:p>
            <a:pPr marL="0" indent="0">
              <a:buNone/>
            </a:pPr>
            <a:r>
              <a:rPr lang="en-US" sz="1800" dirty="0"/>
              <a:t>It is a truth universally acknowledged, that a single man in possession</a:t>
            </a:r>
          </a:p>
          <a:p>
            <a:pPr marL="0" indent="0">
              <a:buNone/>
            </a:pPr>
            <a:r>
              <a:rPr lang="en-US" sz="1800" dirty="0"/>
              <a:t>of a good fortune, must be in want of a wife.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However little known the feelings or views of such a man may be on his</a:t>
            </a:r>
          </a:p>
          <a:p>
            <a:pPr marL="0" indent="0">
              <a:buNone/>
            </a:pPr>
            <a:r>
              <a:rPr lang="en-US" sz="1800" dirty="0"/>
              <a:t>first entering a </a:t>
            </a:r>
            <a:r>
              <a:rPr lang="en-US" sz="1800" dirty="0" err="1"/>
              <a:t>neighbourhood</a:t>
            </a:r>
            <a:r>
              <a:rPr lang="en-US" sz="1800" dirty="0"/>
              <a:t>, this truth is so well fixed in the minds</a:t>
            </a:r>
          </a:p>
          <a:p>
            <a:pPr marL="0" indent="0">
              <a:buNone/>
            </a:pPr>
            <a:r>
              <a:rPr lang="en-US" sz="1800" dirty="0"/>
              <a:t>of the surrounding families, that he is considered the rightful property</a:t>
            </a:r>
          </a:p>
          <a:p>
            <a:pPr marL="0" indent="0">
              <a:buNone/>
            </a:pPr>
            <a:r>
              <a:rPr lang="en-US" sz="1800" dirty="0"/>
              <a:t>of some one or other of their daughters.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“My dear Mr. Bennet,” said his lady to him one day, “have you heard that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7ED6A4-1501-C44B-B8BD-6FACBEF56AE2}"/>
              </a:ext>
            </a:extLst>
          </p:cNvPr>
          <p:cNvSpPr txBox="1">
            <a:spLocks/>
          </p:cNvSpPr>
          <p:nvPr/>
        </p:nvSpPr>
        <p:spPr>
          <a:xfrm>
            <a:off x="7790793" y="1685816"/>
            <a:ext cx="32660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Dictionary with line #s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 4,5,6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be 5,7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day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daughters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dear 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156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C9E2-6BD6-0E4C-B9F0-443DB4F8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repl.it</a:t>
            </a:r>
            <a:r>
              <a:rPr lang="en-US" dirty="0"/>
              <a:t> – zip file on Elms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03DB-C3B1-E544-9214-04C4A30C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900" dirty="0"/>
              <a:t>Incremental development of Word Count Program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#load 'ruby1OpenFile.rb'</a:t>
            </a:r>
          </a:p>
          <a:p>
            <a:r>
              <a:rPr lang="en-US" dirty="0">
                <a:latin typeface="Courier" pitchFamily="2" charset="0"/>
              </a:rPr>
              <a:t>#load 'ruby02ReadLines.rb'</a:t>
            </a:r>
          </a:p>
          <a:p>
            <a:r>
              <a:rPr lang="en-US" dirty="0">
                <a:latin typeface="Courier" pitchFamily="2" charset="0"/>
              </a:rPr>
              <a:t>#load 'ruby03ReadBlock.rb'</a:t>
            </a:r>
          </a:p>
          <a:p>
            <a:r>
              <a:rPr lang="en-US" dirty="0">
                <a:latin typeface="Courier" pitchFamily="2" charset="0"/>
              </a:rPr>
              <a:t>#load 'ruby04CountLines.rb'</a:t>
            </a:r>
          </a:p>
          <a:p>
            <a:r>
              <a:rPr lang="en-US" dirty="0">
                <a:latin typeface="Courier" pitchFamily="2" charset="0"/>
              </a:rPr>
              <a:t>#load 'ruby05CountWords.rb'</a:t>
            </a:r>
          </a:p>
          <a:p>
            <a:r>
              <a:rPr lang="en-US" dirty="0">
                <a:latin typeface="Courier" pitchFamily="2" charset="0"/>
              </a:rPr>
              <a:t>#load 'ruby06FilterWords.rb'</a:t>
            </a:r>
          </a:p>
          <a:p>
            <a:r>
              <a:rPr lang="en-US" dirty="0">
                <a:latin typeface="Courier" pitchFamily="2" charset="0"/>
              </a:rPr>
              <a:t>#load 'ruby07HashWords.rb'</a:t>
            </a:r>
          </a:p>
          <a:p>
            <a:r>
              <a:rPr lang="en-US" dirty="0">
                <a:latin typeface="Courier" pitchFamily="2" charset="0"/>
              </a:rPr>
              <a:t>load 'ruby8ClassVersion.rb'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7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6FE-775B-FC44-BF07-82ADD7CA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914401"/>
            <a:ext cx="10515600" cy="4424856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Summary: Code Blocks</a:t>
            </a:r>
            <a:br>
              <a:rPr lang="en-US" sz="5400" dirty="0"/>
            </a:br>
            <a:r>
              <a:rPr lang="en-US" sz="5400" dirty="0"/>
              <a:t>Higher Order Programming</a:t>
            </a:r>
            <a:br>
              <a:rPr lang="en-US" sz="5400" dirty="0"/>
            </a:br>
            <a:r>
              <a:rPr lang="en-US" sz="5400" dirty="0"/>
              <a:t>Use with enumerators</a:t>
            </a:r>
            <a:br>
              <a:rPr lang="en-US" sz="5400" dirty="0"/>
            </a:br>
            <a:r>
              <a:rPr lang="en-US" sz="5400" dirty="0"/>
              <a:t>Not first class – Procs are</a:t>
            </a:r>
          </a:p>
        </p:txBody>
      </p:sp>
    </p:spTree>
    <p:extLst>
      <p:ext uri="{BB962C8B-B14F-4D97-AF65-F5344CB8AC3E}">
        <p14:creationId xmlns:p14="http://schemas.microsoft.com/office/powerpoint/2010/main" val="117955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For loop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for x in [1,2,3,4]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puts x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end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03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Code Block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[1,2,3,4].each { |</a:t>
            </a:r>
            <a:r>
              <a:rPr lang="en-US" sz="3600" dirty="0" err="1">
                <a:latin typeface="Courier" pitchFamily="2" charset="0"/>
              </a:rPr>
              <a:t>val</a:t>
            </a:r>
            <a:r>
              <a:rPr lang="en-US" sz="3600" dirty="0">
                <a:latin typeface="Courier" pitchFamily="2" charset="0"/>
              </a:rPr>
              <a:t>| puts </a:t>
            </a:r>
            <a:r>
              <a:rPr lang="en-US" sz="3600" dirty="0" err="1">
                <a:latin typeface="Courier" pitchFamily="2" charset="0"/>
              </a:rPr>
              <a:t>val</a:t>
            </a:r>
            <a:r>
              <a:rPr lang="en-US" sz="3600" dirty="0">
                <a:latin typeface="Courier" pitchFamily="2" charset="0"/>
              </a:rPr>
              <a:t> }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1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2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3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0440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Code Block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[1,2,3,4].each </a:t>
            </a:r>
            <a:r>
              <a:rPr lang="en-US" sz="3600" dirty="0">
                <a:highlight>
                  <a:srgbClr val="FFFF00"/>
                </a:highlight>
                <a:latin typeface="Courier" pitchFamily="2" charset="0"/>
              </a:rPr>
              <a:t>{ |</a:t>
            </a:r>
            <a:r>
              <a:rPr lang="en-US" sz="3600" dirty="0" err="1">
                <a:highlight>
                  <a:srgbClr val="FFFF00"/>
                </a:highlight>
                <a:latin typeface="Courier" pitchFamily="2" charset="0"/>
              </a:rPr>
              <a:t>val</a:t>
            </a:r>
            <a:r>
              <a:rPr lang="en-US" sz="3600" dirty="0">
                <a:highlight>
                  <a:srgbClr val="FFFF00"/>
                </a:highlight>
                <a:latin typeface="Courier" pitchFamily="2" charset="0"/>
              </a:rPr>
              <a:t>| puts </a:t>
            </a:r>
            <a:r>
              <a:rPr lang="en-US" sz="3600" dirty="0" err="1">
                <a:highlight>
                  <a:srgbClr val="FFFF00"/>
                </a:highlight>
                <a:latin typeface="Courier" pitchFamily="2" charset="0"/>
              </a:rPr>
              <a:t>val</a:t>
            </a:r>
            <a:r>
              <a:rPr lang="en-US" sz="3600" dirty="0">
                <a:highlight>
                  <a:srgbClr val="FFFF00"/>
                </a:highlight>
                <a:latin typeface="Courier" pitchFamily="2" charset="0"/>
              </a:rPr>
              <a:t>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9EB39-6C4B-3047-BEFE-724602F3A1BA}"/>
              </a:ext>
            </a:extLst>
          </p:cNvPr>
          <p:cNvSpPr txBox="1"/>
          <p:nvPr/>
        </p:nvSpPr>
        <p:spPr>
          <a:xfrm>
            <a:off x="1807778" y="3463159"/>
            <a:ext cx="8008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Delimited by braces { } or </a:t>
            </a:r>
            <a:r>
              <a:rPr lang="en-US" sz="3200" i="1" dirty="0" err="1"/>
              <a:t>do..end</a:t>
            </a:r>
            <a:endParaRPr lang="en-US" sz="3200" i="1" dirty="0"/>
          </a:p>
          <a:p>
            <a:r>
              <a:rPr lang="en-US" sz="3200" i="1" dirty="0"/>
              <a:t>Parameters in || (optional)</a:t>
            </a:r>
          </a:p>
          <a:p>
            <a:r>
              <a:rPr lang="en-US" sz="3200" i="1" dirty="0"/>
              <a:t>Body after parameters</a:t>
            </a:r>
          </a:p>
        </p:txBody>
      </p:sp>
    </p:spTree>
    <p:extLst>
      <p:ext uri="{BB962C8B-B14F-4D97-AF65-F5344CB8AC3E}">
        <p14:creationId xmlns:p14="http://schemas.microsoft.com/office/powerpoint/2010/main" val="133397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163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(1..4).each { |</a:t>
            </a:r>
            <a:r>
              <a:rPr lang="en-US" sz="3600" dirty="0" err="1">
                <a:latin typeface="Courier" pitchFamily="2" charset="0"/>
              </a:rPr>
              <a:t>i</a:t>
            </a:r>
            <a:r>
              <a:rPr lang="en-US" sz="3600" dirty="0">
                <a:latin typeface="Courier" pitchFamily="2" charset="0"/>
              </a:rPr>
              <a:t>| print </a:t>
            </a:r>
            <a:r>
              <a:rPr lang="en-US" sz="3600" dirty="0" err="1">
                <a:latin typeface="Courier" pitchFamily="2" charset="0"/>
              </a:rPr>
              <a:t>i</a:t>
            </a:r>
            <a:r>
              <a:rPr lang="en-US" sz="3600" dirty="0">
                <a:latin typeface="Courier" pitchFamily="2" charset="0"/>
              </a:rPr>
              <a:t>; puts </a:t>
            </a:r>
            <a:r>
              <a:rPr lang="en-US" sz="3600" dirty="0" err="1">
                <a:latin typeface="Courier" pitchFamily="2" charset="0"/>
              </a:rPr>
              <a:t>i</a:t>
            </a:r>
            <a:r>
              <a:rPr lang="en-US" sz="3600" dirty="0">
                <a:latin typeface="Courier" pitchFamily="2" charset="0"/>
              </a:rPr>
              <a:t>*</a:t>
            </a:r>
            <a:r>
              <a:rPr lang="en-US" sz="3600" dirty="0" err="1">
                <a:latin typeface="Courier" pitchFamily="2" charset="0"/>
              </a:rPr>
              <a:t>i</a:t>
            </a:r>
            <a:r>
              <a:rPr lang="en-US" sz="3600" dirty="0">
                <a:latin typeface="Courier" pitchFamily="2" charset="0"/>
              </a:rPr>
              <a:t> }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1 1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2 4			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3 9			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4 16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995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 – try these 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2.times { puts “hi”; puts “bye” }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“Hi”.</a:t>
            </a:r>
            <a:r>
              <a:rPr lang="en-US" sz="3600" dirty="0" err="1">
                <a:latin typeface="Courier" pitchFamily="2" charset="0"/>
              </a:rPr>
              <a:t>each_char</a:t>
            </a:r>
            <a:r>
              <a:rPr lang="en-US" sz="3600" dirty="0">
                <a:latin typeface="Courier" pitchFamily="2" charset="0"/>
              </a:rPr>
              <a:t> { |</a:t>
            </a:r>
            <a:r>
              <a:rPr lang="en-US" sz="3600" dirty="0" err="1">
                <a:latin typeface="Courier" pitchFamily="2" charset="0"/>
              </a:rPr>
              <a:t>ch</a:t>
            </a:r>
            <a:r>
              <a:rPr lang="en-US" sz="3600" dirty="0">
                <a:latin typeface="Courier" pitchFamily="2" charset="0"/>
              </a:rPr>
              <a:t>| puts </a:t>
            </a:r>
            <a:r>
              <a:rPr lang="en-US" sz="3600" dirty="0" err="1">
                <a:latin typeface="Courier" pitchFamily="2" charset="0"/>
              </a:rPr>
              <a:t>ch</a:t>
            </a:r>
            <a:r>
              <a:rPr lang="en-US" sz="3600" dirty="0">
                <a:latin typeface="Courier" pitchFamily="2" charset="0"/>
              </a:rPr>
              <a:t> }</a:t>
            </a:r>
          </a:p>
          <a:p>
            <a:pPr marL="0" indent="0">
              <a:buNone/>
            </a:pPr>
            <a:endParaRPr lang="en-US" alt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altLang="en-US" sz="3600" dirty="0">
                <a:latin typeface="Courier" pitchFamily="2" charset="0"/>
              </a:rPr>
              <a:t>sum = 0</a:t>
            </a:r>
          </a:p>
          <a:p>
            <a:pPr marL="0" indent="0">
              <a:buNone/>
            </a:pPr>
            <a:r>
              <a:rPr lang="en-US" altLang="en-US" sz="3600" dirty="0">
                <a:latin typeface="Courier" pitchFamily="2" charset="0"/>
              </a:rPr>
              <a:t>(1..10).each { |</a:t>
            </a:r>
            <a:r>
              <a:rPr lang="en-US" altLang="en-US" sz="3600" dirty="0" err="1">
                <a:latin typeface="Courier" pitchFamily="2" charset="0"/>
              </a:rPr>
              <a:t>i</a:t>
            </a:r>
            <a:r>
              <a:rPr lang="en-US" altLang="en-US" sz="3600" dirty="0">
                <a:latin typeface="Courier" pitchFamily="2" charset="0"/>
              </a:rPr>
              <a:t>| sum += </a:t>
            </a:r>
            <a:r>
              <a:rPr lang="en-US" altLang="en-US" sz="3600" dirty="0" err="1">
                <a:latin typeface="Courier" pitchFamily="2" charset="0"/>
              </a:rPr>
              <a:t>i</a:t>
            </a:r>
            <a:r>
              <a:rPr lang="en-US" altLang="en-US" sz="3600" dirty="0">
                <a:latin typeface="Courier" pitchFamily="2" charset="0"/>
              </a:rPr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642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Problem: Do factorial with code block 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Hint: </a:t>
            </a:r>
          </a:p>
          <a:p>
            <a:pPr marL="0" indent="0">
              <a:buNone/>
            </a:pPr>
            <a:endParaRPr lang="en-US" alt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altLang="en-US" sz="3600" dirty="0">
                <a:latin typeface="Courier" pitchFamily="2" charset="0"/>
              </a:rPr>
              <a:t>sum = 0</a:t>
            </a:r>
          </a:p>
          <a:p>
            <a:pPr marL="0" indent="0">
              <a:buNone/>
            </a:pPr>
            <a:r>
              <a:rPr lang="en-US" altLang="en-US" sz="3600" dirty="0">
                <a:latin typeface="Courier" pitchFamily="2" charset="0"/>
              </a:rPr>
              <a:t>(1..10).each { |</a:t>
            </a:r>
            <a:r>
              <a:rPr lang="en-US" altLang="en-US" sz="3600" dirty="0" err="1">
                <a:latin typeface="Courier" pitchFamily="2" charset="0"/>
              </a:rPr>
              <a:t>i</a:t>
            </a:r>
            <a:r>
              <a:rPr lang="en-US" altLang="en-US" sz="3600" dirty="0">
                <a:latin typeface="Courier" pitchFamily="2" charset="0"/>
              </a:rPr>
              <a:t>| sum += </a:t>
            </a:r>
            <a:r>
              <a:rPr lang="en-US" altLang="en-US" sz="3600" dirty="0" err="1">
                <a:latin typeface="Courier" pitchFamily="2" charset="0"/>
              </a:rPr>
              <a:t>i</a:t>
            </a:r>
            <a:r>
              <a:rPr lang="en-US" altLang="en-US" sz="3600" dirty="0">
                <a:latin typeface="Courier" pitchFamily="2" charset="0"/>
              </a:rPr>
              <a:t> 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576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What are Code Blocks?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/>
              <a:t>Anonymous methods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>
                <a:latin typeface="Courier" pitchFamily="2" charset="0"/>
              </a:rPr>
              <a:t>{ |y| x = y + 1; puts x } </a:t>
            </a:r>
            <a:r>
              <a:rPr lang="en-US" altLang="en-US" sz="3600" b="1" i="1" dirty="0"/>
              <a:t>is like</a:t>
            </a:r>
          </a:p>
          <a:p>
            <a:pPr marL="0" indent="0">
              <a:buNone/>
            </a:pPr>
            <a:r>
              <a:rPr lang="en-US" altLang="en-US" sz="3600" dirty="0">
                <a:latin typeface="Courier" pitchFamily="2" charset="0"/>
              </a:rPr>
              <a:t>def m(y) x = y + 1; puts x end</a:t>
            </a:r>
          </a:p>
          <a:p>
            <a:pPr marL="0" indent="0">
              <a:buNone/>
            </a:pPr>
            <a:endParaRPr lang="en-US" alt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altLang="en-US" sz="3600" dirty="0"/>
              <a:t>Higher order programming – methods as arguments</a:t>
            </a:r>
          </a:p>
          <a:p>
            <a:pPr marL="0" indent="0">
              <a:buNone/>
            </a:pPr>
            <a:r>
              <a:rPr lang="en-US" altLang="en-US" sz="3600" dirty="0"/>
              <a:t>Preferred over loops in Ruby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268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</TotalTime>
  <Words>812</Words>
  <Application>Microsoft Macintosh PowerPoint</Application>
  <PresentationFormat>Widescreen</PresentationFormat>
  <Paragraphs>202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</vt:lpstr>
      <vt:lpstr>Courier New</vt:lpstr>
      <vt:lpstr>Office Theme</vt:lpstr>
      <vt:lpstr>CMSC330.2xx Day 3- Ruby Code Blocks</vt:lpstr>
      <vt:lpstr>Today Ditch the loop </vt:lpstr>
      <vt:lpstr>For loop</vt:lpstr>
      <vt:lpstr>Code Block</vt:lpstr>
      <vt:lpstr>Code Block</vt:lpstr>
      <vt:lpstr>PowerPoint Presentation</vt:lpstr>
      <vt:lpstr>Examples – try these </vt:lpstr>
      <vt:lpstr>Problem: Do factorial with code block </vt:lpstr>
      <vt:lpstr>What are Code Blocks?</vt:lpstr>
      <vt:lpstr>Enumerators</vt:lpstr>
      <vt:lpstr>each vs. map</vt:lpstr>
      <vt:lpstr>More Enumerators</vt:lpstr>
      <vt:lpstr>Look for enumerators in</vt:lpstr>
      <vt:lpstr>Code Blocks for Hashes</vt:lpstr>
      <vt:lpstr>Call Code Blocks yourself</vt:lpstr>
      <vt:lpstr>Using Yield to Call Code Blocks</vt:lpstr>
      <vt:lpstr>Code Blocks are not Objects</vt:lpstr>
      <vt:lpstr>Procs</vt:lpstr>
      <vt:lpstr>Procs are a Little Clumsy</vt:lpstr>
      <vt:lpstr>Problem: produce concordance for text </vt:lpstr>
      <vt:lpstr>Example from repl.it – zip file on Elms</vt:lpstr>
      <vt:lpstr>Summary: Code Blocks Higher Order Programming Use with enumerators Not first class – Procs 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CMSC330.2xx </dc:title>
  <dc:creator>Microsoft Office User</dc:creator>
  <cp:lastModifiedBy>Microsoft Office User</cp:lastModifiedBy>
  <cp:revision>85</cp:revision>
  <dcterms:created xsi:type="dcterms:W3CDTF">2019-08-23T20:14:37Z</dcterms:created>
  <dcterms:modified xsi:type="dcterms:W3CDTF">2019-09-03T12:28:53Z</dcterms:modified>
</cp:coreProperties>
</file>