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8" r:id="rId3"/>
    <p:sldId id="289" r:id="rId4"/>
    <p:sldId id="454" r:id="rId5"/>
    <p:sldId id="456" r:id="rId6"/>
    <p:sldId id="455" r:id="rId7"/>
    <p:sldId id="264" r:id="rId8"/>
    <p:sldId id="265" r:id="rId9"/>
    <p:sldId id="266" r:id="rId10"/>
    <p:sldId id="268" r:id="rId11"/>
    <p:sldId id="269" r:id="rId12"/>
    <p:sldId id="418" r:id="rId13"/>
    <p:sldId id="419" r:id="rId14"/>
    <p:sldId id="420" r:id="rId15"/>
    <p:sldId id="421" r:id="rId16"/>
    <p:sldId id="422" r:id="rId17"/>
    <p:sldId id="464" r:id="rId18"/>
    <p:sldId id="485" r:id="rId19"/>
    <p:sldId id="474" r:id="rId20"/>
    <p:sldId id="444" r:id="rId21"/>
    <p:sldId id="445" r:id="rId22"/>
    <p:sldId id="446" r:id="rId23"/>
    <p:sldId id="447" r:id="rId24"/>
    <p:sldId id="448" r:id="rId25"/>
    <p:sldId id="480" r:id="rId26"/>
    <p:sldId id="481" r:id="rId27"/>
    <p:sldId id="44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9123D-61FB-0F4A-B3A6-D7EACE06971D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62E67-226D-FB4B-8ECB-430D75CF4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0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1196EED1-3E4C-694D-AD3C-9C925EB479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24ADEE56-8C36-0A4C-B7A6-219EE576D2A5}" type="slidenum">
              <a:rPr lang="en-US" altLang="en-US" sz="1200" smtClean="0">
                <a:latin typeface="Arial" panose="020B0604020202020204" pitchFamily="34" charset="0"/>
              </a:rPr>
              <a:pPr/>
              <a:t>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A67C5FE6-401B-1D48-8BF4-5504B46E82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662598C-C03B-DB46-8612-8F156D354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Added notes about higher-order programming. By this I am referring to the use of code blocks in paradigms like x.collect {|x| x+1} which are functions that take functions as arguments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174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D766DFE2-D358-E840-8C0A-4ECFE7B9D0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49EDCA14-98CA-FC4A-AE43-2D07902471C8}" type="slidenum">
              <a:rPr lang="en-US" altLang="en-US" sz="1200" smtClean="0">
                <a:latin typeface="Arial" panose="020B0604020202020204" pitchFamily="34" charset="0"/>
              </a:rPr>
              <a:pPr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FC1031A1-8389-8E43-A889-655521F5D8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2B055AA-8CBD-0048-94EA-BE3BFD206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33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>
            <a:extLst>
              <a:ext uri="{FF2B5EF4-FFF2-40B4-BE49-F238E27FC236}">
                <a16:creationId xmlns:a16="http://schemas.microsoft.com/office/drawing/2014/main" id="{3FEE9012-86E6-AD4C-AC9A-8E1722C4BA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>
            <a:extLst>
              <a:ext uri="{FF2B5EF4-FFF2-40B4-BE49-F238E27FC236}">
                <a16:creationId xmlns:a16="http://schemas.microsoft.com/office/drawing/2014/main" id="{71497D41-2064-AE48-81DB-B5B1245A3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79C323C2-FB96-D645-9698-8FC8E3D11E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F1491D36-A442-5D4B-9E40-37A182F08F85}" type="slidenum">
              <a:rPr lang="en-US" altLang="en-US" sz="1200" smtClean="0">
                <a:latin typeface="Arial" panose="020B0604020202020204" pitchFamily="34" charset="0"/>
              </a:rPr>
              <a:pPr/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502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114A5309-66FD-EB44-9F84-6F50DCF1C0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30B5FA8F-FCF9-3744-8F3B-5734166FE0FC}" type="slidenum">
              <a:rPr lang="en-US" altLang="en-US" sz="1200" smtClean="0">
                <a:latin typeface="Arial" panose="020B0604020202020204" pitchFamily="34" charset="0"/>
              </a:rPr>
              <a:pPr/>
              <a:t>16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8D3D4FE1-1556-2345-8E66-8178C64D0D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D7248E2-04E0-1B46-A83D-37540000B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40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B4DA84F3-BC33-EC40-AADA-46C736EF7D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3DD1B97E-8C4D-C94F-9D75-8E78507F2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0C7FB076-E15F-494D-A481-53D16C220D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C8EC435C-ADEC-0240-8D83-55AAC37A1CB2}" type="slidenum">
              <a:rPr lang="en-US" altLang="en-US" sz="1200" smtClean="0">
                <a:latin typeface="Arial" panose="020B0604020202020204" pitchFamily="34" charset="0"/>
              </a:rPr>
              <a:pPr/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828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BD242B8A-D33C-B14D-AC14-8EE1E6F469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76701F78-42BB-6E40-8BEE-74E955509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80839A48-0AB1-8B46-932F-DEF28845D7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ABCBB7D4-C208-DC43-8148-4459D232412F}" type="slidenum">
              <a:rPr lang="en-US" altLang="en-US" sz="1200" smtClean="0">
                <a:latin typeface="Arial" panose="020B0604020202020204" pitchFamily="34" charset="0"/>
              </a:rPr>
              <a:pPr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93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>
            <a:extLst>
              <a:ext uri="{FF2B5EF4-FFF2-40B4-BE49-F238E27FC236}">
                <a16:creationId xmlns:a16="http://schemas.microsoft.com/office/drawing/2014/main" id="{F67080B6-90A9-1F4A-827C-6B9356B709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Notes Placeholder 2">
            <a:extLst>
              <a:ext uri="{FF2B5EF4-FFF2-40B4-BE49-F238E27FC236}">
                <a16:creationId xmlns:a16="http://schemas.microsoft.com/office/drawing/2014/main" id="{3277496D-29B1-6D41-ADE4-A4D46BA59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D55CC902-1E71-6444-AC5D-2728265403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C4E54A6C-18B9-C440-A112-3904117C82FF}" type="slidenum">
              <a:rPr lang="en-US" altLang="en-US" sz="1200" smtClean="0">
                <a:latin typeface="Arial" panose="020B0604020202020204" pitchFamily="34" charset="0"/>
              </a:rPr>
              <a:pPr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176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3DA74611-4565-404E-B85B-F8CADF5865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331674E0-3E42-DF45-981F-11F222F4BBB5}" type="slidenum">
              <a:rPr lang="en-US" altLang="en-US" sz="1200" smtClean="0">
                <a:latin typeface="Arial" panose="020B0604020202020204" pitchFamily="34" charset="0"/>
              </a:rPr>
              <a:pPr/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15A8068E-0DC9-F844-90F1-1C51E1EAA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17F34DF-66F1-AA45-A34D-2932FDB26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873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>
            <a:extLst>
              <a:ext uri="{FF2B5EF4-FFF2-40B4-BE49-F238E27FC236}">
                <a16:creationId xmlns:a16="http://schemas.microsoft.com/office/drawing/2014/main" id="{332F4927-1368-D142-825F-019D66DCAE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>
            <a:extLst>
              <a:ext uri="{FF2B5EF4-FFF2-40B4-BE49-F238E27FC236}">
                <a16:creationId xmlns:a16="http://schemas.microsoft.com/office/drawing/2014/main" id="{09E34EA4-70A1-194F-AE06-992FE460F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1" name="Slide Number Placeholder 3">
            <a:extLst>
              <a:ext uri="{FF2B5EF4-FFF2-40B4-BE49-F238E27FC236}">
                <a16:creationId xmlns:a16="http://schemas.microsoft.com/office/drawing/2014/main" id="{2486C3B0-DBC5-6F4F-BD16-BE64E84EF8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2C006B7F-2144-3A40-B889-B4D677245FD0}" type="slidenum">
              <a:rPr lang="en-US" altLang="en-US" sz="1200" smtClean="0">
                <a:latin typeface="Arial" panose="020B0604020202020204" pitchFamily="34" charset="0"/>
              </a:rPr>
              <a:pPr/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982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BBC33C47-3BD9-9148-850B-E71208CD03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C29710A9-5A15-9B46-8E96-FAB3FB7C9A46}" type="slidenum">
              <a:rPr lang="en-US" altLang="en-US" sz="1200" smtClean="0">
                <a:latin typeface="Arial" panose="020B0604020202020204" pitchFamily="34" charset="0"/>
              </a:rPr>
              <a:pPr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FB5087C5-12A1-5A44-9DA5-BD8D87AE10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0727FB1-B487-6F44-BB3F-0C25E65FB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1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C25AC499-3C41-2542-BB50-704048EB2C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BB119376-2DA6-A24C-8F41-8ED12245B898}" type="slidenum">
              <a:rPr lang="en-US" altLang="en-US" sz="1200" smtClean="0">
                <a:latin typeface="Arial" panose="020B0604020202020204" pitchFamily="34" charset="0"/>
              </a:rPr>
              <a:pPr/>
              <a:t>23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A4067F98-4144-AD42-970C-D0741C5740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37985C4D-B64F-DF48-A8C4-2E22A7374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811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9DC56149-9E04-8145-A780-623FF2A421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94BA8F91-0575-9149-BB6E-6F5CE5097685}" type="slidenum">
              <a:rPr lang="en-US" altLang="en-US" sz="1200" smtClean="0">
                <a:latin typeface="Arial" panose="020B0604020202020204" pitchFamily="34" charset="0"/>
              </a:rPr>
              <a:pPr/>
              <a:t>6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34DD7F43-80D9-D747-A631-B6B59D3497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53DBD26-C4F9-2045-8FBE-737C70A2C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Updated Thomas book photo</a:t>
            </a:r>
          </a:p>
        </p:txBody>
      </p:sp>
    </p:spTree>
    <p:extLst>
      <p:ext uri="{BB962C8B-B14F-4D97-AF65-F5344CB8AC3E}">
        <p14:creationId xmlns:p14="http://schemas.microsoft.com/office/powerpoint/2010/main" val="1853400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E9565504-0E5A-934F-BD97-9187B0768B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C0254C8A-13BA-804B-871D-99BFC1854491}" type="slidenum">
              <a:rPr lang="en-US" altLang="en-US" sz="1200" smtClean="0">
                <a:latin typeface="Arial" panose="020B0604020202020204" pitchFamily="34" charset="0"/>
              </a:rPr>
              <a:pPr/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D29E76E4-0C68-1846-ACA1-2A992ABB7F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40DA801A-851C-2C4E-808B-6952DAF76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94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>
            <a:extLst>
              <a:ext uri="{FF2B5EF4-FFF2-40B4-BE49-F238E27FC236}">
                <a16:creationId xmlns:a16="http://schemas.microsoft.com/office/drawing/2014/main" id="{0ED16BC4-F2F1-E347-9732-2BFD3E074F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2" name="Notes Placeholder 2">
            <a:extLst>
              <a:ext uri="{FF2B5EF4-FFF2-40B4-BE49-F238E27FC236}">
                <a16:creationId xmlns:a16="http://schemas.microsoft.com/office/drawing/2014/main" id="{AC4BC20F-F1F6-0640-AB94-EFE79E2B0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F4D17CBF-189A-C14C-9394-8292664227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00C8467A-F0DC-584F-B637-D7BE0649EFB4}" type="slidenum">
              <a:rPr lang="en-US" altLang="en-US" sz="1200" smtClean="0">
                <a:latin typeface="Arial" panose="020B0604020202020204" pitchFamily="34" charset="0"/>
              </a:rPr>
              <a:pPr/>
              <a:t>25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724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>
            <a:extLst>
              <a:ext uri="{FF2B5EF4-FFF2-40B4-BE49-F238E27FC236}">
                <a16:creationId xmlns:a16="http://schemas.microsoft.com/office/drawing/2014/main" id="{27E9E263-0BA9-DA42-B977-81A7C9E5ED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Notes Placeholder 2">
            <a:extLst>
              <a:ext uri="{FF2B5EF4-FFF2-40B4-BE49-F238E27FC236}">
                <a16:creationId xmlns:a16="http://schemas.microsoft.com/office/drawing/2014/main" id="{FCCED6A4-1299-E042-B75C-68DAD9997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28CBA5F5-78BC-174F-A163-F69AEAA813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601477A2-ABA3-0349-A3D2-AC659931A326}" type="slidenum">
              <a:rPr lang="en-US" altLang="en-US" sz="1200" smtClean="0">
                <a:latin typeface="Arial" panose="020B0604020202020204" pitchFamily="34" charset="0"/>
              </a:rPr>
              <a:pPr/>
              <a:t>26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361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8A203AF7-21B3-4C41-8154-2CEE524132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9432547C-538B-364C-9DCA-1EB4F8CEA4BE}" type="slidenum">
              <a:rPr lang="en-US" altLang="en-US" sz="1200" smtClean="0">
                <a:latin typeface="Arial" panose="020B0604020202020204" pitchFamily="34" charset="0"/>
              </a:rPr>
              <a:pPr/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AF46E60-871F-3C4C-A449-5412F276A8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70848C33-4D6E-C346-AA80-1BCB3477F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69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F4998846-CBED-7744-8CA5-5C513C73C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65A7D296-A08E-9943-9C25-8CDC9C74CDF1}" type="slidenum">
              <a:rPr lang="en-US" altLang="en-US" sz="1200" smtClean="0">
                <a:latin typeface="Arial" panose="020B0604020202020204" pitchFamily="34" charset="0"/>
              </a:rPr>
              <a:pPr/>
              <a:t>7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49D590D-942C-9E49-8CB4-DC7C30D56B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BEA15AE-CD40-7B4E-B11A-A2467B611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073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A3D50010-1C33-014D-A423-78ABDC472C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404BB007-B2DC-E046-99C9-A852EF52C048}" type="slidenum">
              <a:rPr lang="en-US" altLang="en-US" sz="1200" smtClean="0">
                <a:latin typeface="Arial" panose="020B0604020202020204" pitchFamily="34" charset="0"/>
              </a:rPr>
              <a:pPr/>
              <a:t>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BAA68D93-B02E-5B4F-A26C-B999DAAC7D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683FBA1-042F-B04B-8DB5-0EA3B3959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62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89F8549A-F075-394D-B287-96484A949F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FCDDE327-8757-AE45-A35E-B589844BAD88}" type="slidenum">
              <a:rPr lang="en-US" altLang="en-US" sz="1200" smtClean="0">
                <a:latin typeface="Arial" panose="020B0604020202020204" pitchFamily="34" charset="0"/>
              </a:rPr>
              <a:pPr/>
              <a:t>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69FB450-E2A1-E44B-9F5F-FDDECD9618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1A8B47B-8FE9-C84A-80C7-7029AC319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95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93F05BE8-BE5F-5C4C-88DA-7A4984F828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31BF21F0-AB0B-0141-AE1D-5EF00390C7CC}" type="slidenum">
              <a:rPr lang="en-US" altLang="en-US" sz="1200" smtClean="0">
                <a:latin typeface="Arial" panose="020B0604020202020204" pitchFamily="34" charset="0"/>
              </a:rPr>
              <a:pPr/>
              <a:t>10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E42B3BE0-B010-1B4C-8941-79205FBF1C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D4BD248-D7E8-B847-93B6-BF411EB284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683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C3E62E2A-2F5E-F14B-8C01-0C55B0E303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0FB33389-4576-CB46-9A1F-4DE1741D8CF6}" type="slidenum">
              <a:rPr lang="en-US" altLang="en-US" sz="1200" smtClean="0">
                <a:latin typeface="Arial" panose="020B0604020202020204" pitchFamily="34" charset="0"/>
              </a:rPr>
              <a:pPr/>
              <a:t>11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7F8F8ED0-7F8F-9D40-B03A-C22127BF0E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EDDD69B-03BF-ED48-AE3B-9C14CD9C0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098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6D46734F-1A2D-2540-A7B7-711F20D4E2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>
            <a:extLst>
              <a:ext uri="{FF2B5EF4-FFF2-40B4-BE49-F238E27FC236}">
                <a16:creationId xmlns:a16="http://schemas.microsoft.com/office/drawing/2014/main" id="{F9559AAF-FBC5-D84B-9C11-173A1AAACB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763C3FC1-D244-394D-B88F-E5A0072A78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AC16DA65-6E33-2F49-81CB-4555AC55AFF4}" type="slidenum">
              <a:rPr lang="en-US" altLang="en-US" sz="1200" smtClean="0">
                <a:latin typeface="Arial" panose="020B0604020202020204" pitchFamily="34" charset="0"/>
              </a:rPr>
              <a:pPr/>
              <a:t>12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069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>
            <a:extLst>
              <a:ext uri="{FF2B5EF4-FFF2-40B4-BE49-F238E27FC236}">
                <a16:creationId xmlns:a16="http://schemas.microsoft.com/office/drawing/2014/main" id="{7B9A7EE2-98D5-794F-BFEB-41F0AB5BEF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>
            <a:extLst>
              <a:ext uri="{FF2B5EF4-FFF2-40B4-BE49-F238E27FC236}">
                <a16:creationId xmlns:a16="http://schemas.microsoft.com/office/drawing/2014/main" id="{424C7382-D732-A34B-9969-EB3984A17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99C9374C-DD2C-CD40-B511-B07FA19C66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E69E6DA7-E149-ED46-A446-FAF58AAED655}" type="slidenum">
              <a:rPr lang="en-US" altLang="en-US" sz="1200" smtClean="0">
                <a:latin typeface="Arial" panose="020B0604020202020204" pitchFamily="34" charset="0"/>
              </a:rPr>
              <a:pPr/>
              <a:t>13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14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B422-8CF6-0D41-9381-A7019BE7D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8CAEC-0167-4648-99FB-CCEC7C58C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12197-B4D7-C443-9D92-1404ADB9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1568D-D367-8945-9DCB-C95873CE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9DF8-AC77-C34A-9AB3-4C9BD69C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3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DEE5-15B5-1B41-93DF-8CD0C064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7A65B-933B-2949-9092-13F8364E3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739BF-6949-6D40-B9AA-1D2C5E69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07434-4078-0B48-94B5-B71972FE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EC0C6-87C9-154D-B218-B1519153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29182-6A10-F44B-9E94-A0B41396F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82140-9BE5-DC4E-837A-67EB5ECCD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C0FFC-9691-1B4C-B96F-592ACE0D7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09319-7C65-B14D-8D5F-5DA0EA0E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5AF35-AC80-2D43-B32B-5D891D1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6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0BD1-D4F0-994F-A9BC-F5A0E74A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A1BDD-B7D8-FC4C-9D8B-AC785BAE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6B1D2-012D-E74E-859A-BFCA6649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73576-B1BE-B442-9E45-C1E34DDAB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06D18-9AE5-A34D-A41E-6DAF556D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9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2B8B-8C69-B64D-ACD2-1128981B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20B22-CD71-D549-A893-65B56C455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BF236-F530-B64A-BD1F-39EE4B23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6B5F9-FC58-D247-A4CD-DD5531B1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91605-47BD-284C-8FD1-81624FBE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8E3B-1E85-8047-990A-EF3EA445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2126A-D672-ED48-92C3-0AAA8BB4B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4F3D3-9FFB-4547-9676-4D4A569B2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FADFF-E7FE-7549-A854-A7F5E184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47AF1-B886-F540-B699-BF3EAF5E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D505D-F129-3747-B1FC-551216B6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82FD-72EB-FA4C-9C73-37B730867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C47DA-2B55-244B-B3C0-131F766D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7D4E0-B04F-E846-8AA5-E5C25D290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D0D5F-2DBE-BC43-99FC-403A95ECA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22D25-7CF1-BC44-AFFA-3DBCC9274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6E245-CC99-0C4C-8115-9E4DA2B0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8/26/19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ECBE6-E7CB-2E44-AD7C-D09923F3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7DCC2-DC69-C241-8BB2-08F1B87B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2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516B-9A4A-BC49-A6FD-DFF462E9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F8956-5044-0846-82D7-3EAE121A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8/26/19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8D1FA-56F8-0E46-8F3B-6B6DB2B0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93EB15-529A-6A43-B57C-6BE132B4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2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1CBDB-4E5B-064A-B798-D23A96BE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8/26/19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3DB75-0F5F-5849-BB3D-51269A8F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CA952-B04E-B54D-A845-3CAA3B2D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1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5229-E6DE-FC46-B72D-E79E2F49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F0EF-2D6A-4647-8BA5-B7113DA4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2CF72-EF35-D348-8290-BA1A3AB20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18361-6A68-2341-93B6-26D38117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A3644-EC13-0B48-95F0-A5255722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D7DF4-327F-524D-8705-53CD5ED6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8DF1-13C3-AC49-AD05-4BC2FA88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F737F-80F9-EB42-94F6-F8E271391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8C9B4-C883-A241-9EA7-2ADB5DBE8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02488-EF9F-384D-8DA8-A0F47828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EB2E-1671-834B-B8BC-42C89B8CF92D}" type="datetimeFigureOut">
              <a:rPr lang="en-US" smtClean="0"/>
              <a:t>8/26/19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85460-4AA3-FF43-AE94-34F02218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37A90-27EB-3B4C-AD6E-B65D6EB2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1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D9FC4-EA71-7347-9FBE-C29AE085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87FF3-193D-684A-84D7-30AEFCF30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3E5AE-406E-D048-992F-2C5729DF7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6EB2E-1671-834B-B8BC-42C89B8CF92D}" type="datetimeFigureOut">
              <a:rPr lang="en-US" smtClean="0"/>
              <a:t>8/26/19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5459B-BAC7-6F46-8E74-249F07F03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E05B-028B-EE4E-B607-062B5CBA2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B3904-78A7-2841-A1D6-2C01D73B7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5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F806-B407-7D41-A288-B8EF1667D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CMSC330.2xx</a:t>
            </a:r>
            <a:br>
              <a:rPr lang="en-US" dirty="0"/>
            </a:br>
            <a:r>
              <a:rPr lang="en-US" dirty="0"/>
              <a:t>Day 1- Ruby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3BAD3-4648-8C4E-87D0-A8F0B2487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2019 Eastman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00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1DCDDB85-163C-664F-8198-859448821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Implicit vs. Explicit Declarations</a:t>
            </a:r>
          </a:p>
        </p:txBody>
      </p:sp>
      <p:sp>
        <p:nvSpPr>
          <p:cNvPr id="1435651" name="Rectangle 3">
            <a:extLst>
              <a:ext uri="{FF2B5EF4-FFF2-40B4-BE49-F238E27FC236}">
                <a16:creationId xmlns:a16="http://schemas.microsoft.com/office/drawing/2014/main" id="{AC08533B-0DCB-C845-9CFE-E6753DB91E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82000" cy="4876800"/>
          </a:xfrm>
        </p:spPr>
        <p:txBody>
          <a:bodyPr/>
          <a:lstStyle/>
          <a:p>
            <a:pPr eaLnBrk="1" hangingPunct="1"/>
            <a:r>
              <a:rPr lang="en-US" altLang="en-US"/>
              <a:t>In Ruby, variables are </a:t>
            </a:r>
            <a:r>
              <a:rPr lang="en-US" altLang="en-US">
                <a:solidFill>
                  <a:srgbClr val="FF0000"/>
                </a:solidFill>
              </a:rPr>
              <a:t>implicitly declared</a:t>
            </a:r>
          </a:p>
          <a:p>
            <a:pPr lvl="1" eaLnBrk="1" hangingPunct="1"/>
            <a:r>
              <a:rPr lang="en-US" altLang="en-US"/>
              <a:t>First use of a variable declares it and determines type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rgbClr val="0000FF"/>
                </a:solidFill>
              </a:rPr>
              <a:t>x = 37;  </a:t>
            </a:r>
            <a:r>
              <a:rPr lang="en-US" altLang="en-US">
                <a:solidFill>
                  <a:srgbClr val="009999"/>
                </a:solidFill>
              </a:rPr>
              <a:t>// no declaration needed – created when assigned to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rgbClr val="0000FF"/>
                </a:solidFill>
              </a:rPr>
              <a:t>y = x + 5</a:t>
            </a:r>
          </a:p>
          <a:p>
            <a:pPr lvl="3" eaLnBrk="1" hangingPunct="1"/>
            <a:r>
              <a:rPr lang="en-US" altLang="en-US">
                <a:solidFill>
                  <a:srgbClr val="0000FF"/>
                </a:solidFill>
              </a:rPr>
              <a:t>x</a:t>
            </a:r>
            <a:r>
              <a:rPr lang="en-US" altLang="en-US"/>
              <a:t>, </a:t>
            </a:r>
            <a:r>
              <a:rPr lang="en-US" altLang="en-US">
                <a:solidFill>
                  <a:srgbClr val="0000FF"/>
                </a:solidFill>
              </a:rPr>
              <a:t>y</a:t>
            </a:r>
            <a:r>
              <a:rPr lang="en-US" altLang="en-US"/>
              <a:t> now exist, are integers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Java and C/C++ use </a:t>
            </a:r>
            <a:r>
              <a:rPr lang="en-US" altLang="en-US">
                <a:solidFill>
                  <a:srgbClr val="FF0000"/>
                </a:solidFill>
              </a:rPr>
              <a:t>explicit variable declarations</a:t>
            </a:r>
          </a:p>
          <a:p>
            <a:pPr lvl="1" eaLnBrk="1" hangingPunct="1"/>
            <a:r>
              <a:rPr lang="en-US" altLang="en-US"/>
              <a:t>Variables are named and typed before they are used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rgbClr val="0000FF"/>
                </a:solidFill>
              </a:rPr>
              <a:t>int x, y;   </a:t>
            </a:r>
            <a:r>
              <a:rPr lang="en-US" altLang="en-US">
                <a:solidFill>
                  <a:srgbClr val="009999"/>
                </a:solidFill>
              </a:rPr>
              <a:t>// declaration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rgbClr val="0000FF"/>
                </a:solidFill>
              </a:rPr>
              <a:t>x = 37;   </a:t>
            </a:r>
            <a:r>
              <a:rPr lang="en-US" altLang="en-US">
                <a:solidFill>
                  <a:srgbClr val="009999"/>
                </a:solidFill>
              </a:rPr>
              <a:t>// use</a:t>
            </a:r>
          </a:p>
          <a:p>
            <a:pPr marL="914400" lvl="2" indent="0">
              <a:buNone/>
            </a:pPr>
            <a:r>
              <a:rPr lang="en-US" altLang="en-US">
                <a:solidFill>
                  <a:srgbClr val="0000FF"/>
                </a:solidFill>
              </a:rPr>
              <a:t>y = x + 5; </a:t>
            </a:r>
            <a:r>
              <a:rPr lang="en-US" altLang="en-US">
                <a:solidFill>
                  <a:srgbClr val="009999"/>
                </a:solidFill>
              </a:rPr>
              <a:t> // use</a:t>
            </a:r>
          </a:p>
        </p:txBody>
      </p:sp>
      <p:sp>
        <p:nvSpPr>
          <p:cNvPr id="39939" name="Slide Number Placeholder 1">
            <a:extLst>
              <a:ext uri="{FF2B5EF4-FFF2-40B4-BE49-F238E27FC236}">
                <a16:creationId xmlns:a16="http://schemas.microsoft.com/office/drawing/2014/main" id="{33DA029E-75D6-3445-8B74-7D5AE77CBE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FFEC23E-C4D2-FE4B-B528-0E3C56BB4F0D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39940" name="Footer Placeholder 1">
            <a:extLst>
              <a:ext uri="{FF2B5EF4-FFF2-40B4-BE49-F238E27FC236}">
                <a16:creationId xmlns:a16="http://schemas.microsoft.com/office/drawing/2014/main" id="{62184273-1F98-0840-87F3-0F3F877BC8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319198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35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35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785E92A8-4445-2441-BE80-E8D67DA4E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Tradeoffs?</a:t>
            </a:r>
          </a:p>
        </p:txBody>
      </p:sp>
      <p:graphicFrame>
        <p:nvGraphicFramePr>
          <p:cNvPr id="1437699" name="Group 3">
            <a:extLst>
              <a:ext uri="{FF2B5EF4-FFF2-40B4-BE49-F238E27FC236}">
                <a16:creationId xmlns:a16="http://schemas.microsoft.com/office/drawing/2014/main" id="{818369D5-31EE-FA45-9DDA-9361848419A7}"/>
              </a:ext>
            </a:extLst>
          </p:cNvPr>
          <p:cNvGraphicFramePr>
            <a:graphicFrameLocks noGrp="1"/>
          </p:cNvGraphicFramePr>
          <p:nvPr/>
        </p:nvGraphicFramePr>
        <p:xfrm>
          <a:off x="2743200" y="1676400"/>
          <a:ext cx="6858000" cy="2213142"/>
        </p:xfrm>
        <a:graphic>
          <a:graphicData uri="http://schemas.openxmlformats.org/drawingml/2006/table">
            <a:tbl>
              <a:tblPr/>
              <a:tblGrid>
                <a:gridCol w="313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5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10000"/>
                        <a:defRPr sz="2000">
                          <a:solidFill>
                            <a:schemeClr val="hlink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70000"/>
                        <a:buFont typeface="Wingdings" charset="2"/>
                        <a:defRPr>
                          <a:solidFill>
                            <a:srgbClr val="800080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Explicit Declarations</a:t>
                      </a: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643" marB="4564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10000"/>
                        <a:defRPr sz="2000">
                          <a:solidFill>
                            <a:schemeClr val="hlink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70000"/>
                        <a:buFont typeface="Wingdings" charset="2"/>
                        <a:defRPr>
                          <a:solidFill>
                            <a:srgbClr val="800080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Implicit Declarations</a:t>
                      </a:r>
                    </a:p>
                  </a:txBody>
                  <a:tcPr marT="45643" marB="4564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7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10000"/>
                        <a:defRPr sz="2000">
                          <a:solidFill>
                            <a:schemeClr val="hlink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70000"/>
                        <a:buFont typeface="Wingdings" charset="2"/>
                        <a:defRPr>
                          <a:solidFill>
                            <a:srgbClr val="800080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More text to type</a:t>
                      </a:r>
                    </a:p>
                  </a:txBody>
                  <a:tcPr marT="45643" marB="4564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10000"/>
                        <a:defRPr sz="2000">
                          <a:solidFill>
                            <a:schemeClr val="hlink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70000"/>
                        <a:buFont typeface="Wingdings" charset="2"/>
                        <a:defRPr>
                          <a:solidFill>
                            <a:srgbClr val="800080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Less text to type</a:t>
                      </a:r>
                    </a:p>
                  </a:txBody>
                  <a:tcPr marT="45643" marB="4564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6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10000"/>
                        <a:defRPr sz="2000">
                          <a:solidFill>
                            <a:schemeClr val="hlink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70000"/>
                        <a:buFont typeface="Wingdings" charset="2"/>
                        <a:defRPr>
                          <a:solidFill>
                            <a:srgbClr val="800080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Helps prevent typos</a:t>
                      </a:r>
                    </a:p>
                  </a:txBody>
                  <a:tcPr marT="45643" marB="4564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6000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10000"/>
                        <a:defRPr sz="2000">
                          <a:solidFill>
                            <a:schemeClr val="hlink"/>
                          </a:solidFill>
                          <a:latin typeface="Arial" charset="0"/>
                          <a:ea typeface="MS PGothic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70000"/>
                        <a:buFont typeface="Wingdings" charset="2"/>
                        <a:defRPr>
                          <a:solidFill>
                            <a:srgbClr val="800080"/>
                          </a:solidFill>
                          <a:latin typeface="Arial" charset="0"/>
                          <a:ea typeface="MS PGothic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MS PGothic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0000"/>
                        <a:defRPr>
                          <a:solidFill>
                            <a:srgbClr val="0000FF"/>
                          </a:solidFill>
                          <a:latin typeface="Arial" charset="0"/>
                          <a:ea typeface="MS PGothic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Easy to mistype variable name</a:t>
                      </a:r>
                    </a:p>
                  </a:txBody>
                  <a:tcPr marT="45643" marB="4564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993" name="Slide Number Placeholder 1">
            <a:extLst>
              <a:ext uri="{FF2B5EF4-FFF2-40B4-BE49-F238E27FC236}">
                <a16:creationId xmlns:a16="http://schemas.microsoft.com/office/drawing/2014/main" id="{1E68BA7F-4B3D-994D-8B52-C32F7D1452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B56690A-5615-9B4F-808C-7D8798124C4D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58379" name="Rectangle 1">
            <a:extLst>
              <a:ext uri="{FF2B5EF4-FFF2-40B4-BE49-F238E27FC236}">
                <a16:creationId xmlns:a16="http://schemas.microsoft.com/office/drawing/2014/main" id="{0DD8881F-578D-8947-870C-6ED2FD344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1" y="3962400"/>
            <a:ext cx="21510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rgbClr val="0000FF"/>
                </a:solidFill>
              </a:rPr>
              <a:t>var = 37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rgbClr val="0000FF"/>
                </a:solidFill>
              </a:rPr>
              <a:t>If (</a:t>
            </a:r>
            <a:r>
              <a:rPr lang="en-US" altLang="en-US" sz="2000" i="1">
                <a:solidFill>
                  <a:srgbClr val="0000FF"/>
                </a:solidFill>
              </a:rPr>
              <a:t>rare-condition</a:t>
            </a:r>
            <a:r>
              <a:rPr lang="en-US" altLang="en-US" sz="2000">
                <a:solidFill>
                  <a:srgbClr val="0000FF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>
                <a:solidFill>
                  <a:srgbClr val="0000FF"/>
                </a:solidFill>
              </a:rPr>
              <a:t>  y = vsr + 5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73C473-1CFB-2145-965F-4ABC16AD32C5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4953000"/>
            <a:ext cx="5334000" cy="1290638"/>
            <a:chOff x="2667000" y="4953000"/>
            <a:chExt cx="5334000" cy="1290638"/>
          </a:xfrm>
        </p:grpSpPr>
        <p:sp>
          <p:nvSpPr>
            <p:cNvPr id="41997" name="Rectangle 2">
              <a:extLst>
                <a:ext uri="{FF2B5EF4-FFF2-40B4-BE49-F238E27FC236}">
                  <a16:creationId xmlns:a16="http://schemas.microsoft.com/office/drawing/2014/main" id="{E1EBB9B5-B121-C643-9D22-2FBCB1086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5105400"/>
              <a:ext cx="5334000" cy="1138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6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110000"/>
                <a:buChar char="•"/>
                <a:defRPr sz="24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itchFamily="2" charset="2"/>
                <a:buChar char="Ø"/>
                <a:defRPr sz="2000">
                  <a:solidFill>
                    <a:srgbClr val="80008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8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80000"/>
                <a:buChar char="•"/>
                <a:defRPr sz="200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•"/>
                <a:defRPr sz="200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•"/>
                <a:defRPr sz="200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•"/>
                <a:defRPr sz="200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•"/>
                <a:defRPr sz="200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</a:rPr>
                <a:t>             Typo!</a:t>
              </a:r>
            </a:p>
            <a:p>
              <a:pPr eaLnBrk="1" hangingPunct="1">
                <a:buFontTx/>
                <a:buNone/>
              </a:pPr>
              <a:r>
                <a:rPr lang="en-US" altLang="en-US" sz="2000"/>
                <a:t>Only caught when this line is actually run.</a:t>
              </a:r>
            </a:p>
            <a:p>
              <a:pPr eaLnBrk="1" hangingPunct="1">
                <a:buFontTx/>
                <a:buNone/>
              </a:pPr>
              <a:r>
                <a:rPr lang="en-US" altLang="en-US" sz="2000"/>
                <a:t>Bug could be latent for quite a while</a:t>
              </a:r>
            </a:p>
          </p:txBody>
        </p:sp>
        <p:cxnSp>
          <p:nvCxnSpPr>
            <p:cNvPr id="41998" name="Straight Arrow Connector 8">
              <a:extLst>
                <a:ext uri="{FF2B5EF4-FFF2-40B4-BE49-F238E27FC236}">
                  <a16:creationId xmlns:a16="http://schemas.microsoft.com/office/drawing/2014/main" id="{8FBF6988-7E27-2D4D-B433-87EACDF806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19600" y="4953000"/>
              <a:ext cx="1447800" cy="30480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41996" name="Footer Placeholder 2">
            <a:extLst>
              <a:ext uri="{FF2B5EF4-FFF2-40B4-BE49-F238E27FC236}">
                <a16:creationId xmlns:a16="http://schemas.microsoft.com/office/drawing/2014/main" id="{61152DF5-3C30-CA44-9576-6637612395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6004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4">
            <a:extLst>
              <a:ext uri="{FF2B5EF4-FFF2-40B4-BE49-F238E27FC236}">
                <a16:creationId xmlns:a16="http://schemas.microsoft.com/office/drawing/2014/main" id="{0FD78B7A-FB45-524C-824C-ACB176434F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66EE0B6-AD00-2C41-B399-7CD8D4A1CB8A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5270609C-34A9-694C-AE96-490A99E8B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Type Checking (Static Typing)</a:t>
            </a:r>
          </a:p>
        </p:txBody>
      </p:sp>
      <p:sp>
        <p:nvSpPr>
          <p:cNvPr id="1786883" name="Rectangle 3">
            <a:extLst>
              <a:ext uri="{FF2B5EF4-FFF2-40B4-BE49-F238E27FC236}">
                <a16:creationId xmlns:a16="http://schemas.microsoft.com/office/drawing/2014/main" id="{7E91ADA0-7919-A84D-9D26-BDBA0DC5D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82000" cy="4876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Before</a:t>
            </a:r>
            <a:r>
              <a:rPr lang="en-US" altLang="en-US"/>
              <a:t> program is run </a:t>
            </a:r>
          </a:p>
          <a:p>
            <a:pPr lvl="1" eaLnBrk="1" hangingPunct="1"/>
            <a:r>
              <a:rPr lang="en-US" altLang="en-US"/>
              <a:t>Types of all expressions are determined</a:t>
            </a:r>
          </a:p>
          <a:p>
            <a:pPr lvl="1" eaLnBrk="1" hangingPunct="1"/>
            <a:r>
              <a:rPr lang="en-US" altLang="en-US"/>
              <a:t>Disallowed operations cause compile-time error</a:t>
            </a:r>
          </a:p>
          <a:p>
            <a:pPr lvl="2" eaLnBrk="1" hangingPunct="1"/>
            <a:r>
              <a:rPr lang="en-US" altLang="en-US"/>
              <a:t>Cannot run the program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Static types are often </a:t>
            </a:r>
            <a:r>
              <a:rPr lang="en-US" altLang="en-US">
                <a:solidFill>
                  <a:srgbClr val="FF0000"/>
                </a:solidFill>
              </a:rPr>
              <a:t>explicit (</a:t>
            </a:r>
            <a:r>
              <a:rPr lang="en-US" altLang="en-US" i="1"/>
              <a:t>aka</a:t>
            </a:r>
            <a:r>
              <a:rPr lang="en-US" altLang="en-US">
                <a:solidFill>
                  <a:srgbClr val="FF0000"/>
                </a:solidFill>
              </a:rPr>
              <a:t> manifest)</a:t>
            </a:r>
          </a:p>
          <a:p>
            <a:pPr lvl="1" eaLnBrk="1" hangingPunct="1"/>
            <a:r>
              <a:rPr lang="en-US" altLang="en-US"/>
              <a:t>Specified in text (at variable declaration)</a:t>
            </a:r>
          </a:p>
          <a:p>
            <a:pPr lvl="2" eaLnBrk="1" hangingPunct="1"/>
            <a:r>
              <a:rPr lang="en-US" altLang="en-US"/>
              <a:t>C, C++, Java, C#</a:t>
            </a:r>
          </a:p>
          <a:p>
            <a:pPr lvl="1" eaLnBrk="1" hangingPunct="1"/>
            <a:r>
              <a:rPr lang="en-US" altLang="en-US"/>
              <a:t>But may also be inferred – compiler determines type based on usage</a:t>
            </a:r>
          </a:p>
          <a:p>
            <a:pPr lvl="2" eaLnBrk="1" hangingPunct="1"/>
            <a:r>
              <a:rPr lang="en-US" altLang="en-US"/>
              <a:t>OCaml, C# and Go (limited)</a:t>
            </a:r>
          </a:p>
        </p:txBody>
      </p:sp>
      <p:sp>
        <p:nvSpPr>
          <p:cNvPr id="44036" name="Footer Placeholder 1">
            <a:extLst>
              <a:ext uri="{FF2B5EF4-FFF2-40B4-BE49-F238E27FC236}">
                <a16:creationId xmlns:a16="http://schemas.microsoft.com/office/drawing/2014/main" id="{256E615C-93A6-964C-AB1E-F4D1E691B4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349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8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8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8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8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8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86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86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4">
            <a:extLst>
              <a:ext uri="{FF2B5EF4-FFF2-40B4-BE49-F238E27FC236}">
                <a16:creationId xmlns:a16="http://schemas.microsoft.com/office/drawing/2014/main" id="{0C0D44D1-24CC-164D-8EBE-241D9F7FD8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A0971FA-F44B-C14B-A01E-D9DAC3D76B7B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D2E3E039-0C67-5345-AF76-1145F916D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Type Checking</a:t>
            </a:r>
          </a:p>
        </p:txBody>
      </p:sp>
      <p:sp>
        <p:nvSpPr>
          <p:cNvPr id="1799171" name="Rectangle 3">
            <a:extLst>
              <a:ext uri="{FF2B5EF4-FFF2-40B4-BE49-F238E27FC236}">
                <a16:creationId xmlns:a16="http://schemas.microsoft.com/office/drawing/2014/main" id="{0FA76629-EA90-1344-BF0A-C5AB1D7A5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During </a:t>
            </a:r>
            <a:r>
              <a:rPr lang="en-US" altLang="en-US"/>
              <a:t>program execution</a:t>
            </a:r>
          </a:p>
          <a:p>
            <a:pPr lvl="1" eaLnBrk="1" hangingPunct="1"/>
            <a:r>
              <a:rPr lang="en-US" altLang="en-US"/>
              <a:t>Can determine type from run-time value</a:t>
            </a:r>
          </a:p>
          <a:p>
            <a:pPr lvl="1" eaLnBrk="1" hangingPunct="1"/>
            <a:r>
              <a:rPr lang="en-US" altLang="en-US"/>
              <a:t>Type is checked before use</a:t>
            </a:r>
          </a:p>
          <a:p>
            <a:pPr lvl="1" eaLnBrk="1" hangingPunct="1"/>
            <a:r>
              <a:rPr lang="en-US" altLang="en-US"/>
              <a:t>Disallowed operations cause run-time exception</a:t>
            </a:r>
          </a:p>
          <a:p>
            <a:pPr lvl="2" eaLnBrk="1" hangingPunct="1"/>
            <a:r>
              <a:rPr lang="en-US" altLang="en-US"/>
              <a:t>Type errors may be latent in code for a long time</a:t>
            </a:r>
          </a:p>
          <a:p>
            <a:pPr eaLnBrk="1" hangingPunct="1"/>
            <a:r>
              <a:rPr lang="en-US" altLang="en-US"/>
              <a:t>Dynamic types are </a:t>
            </a:r>
            <a:r>
              <a:rPr lang="en-US" altLang="en-US" i="1">
                <a:solidFill>
                  <a:srgbClr val="FF0000"/>
                </a:solidFill>
              </a:rPr>
              <a:t>not</a:t>
            </a:r>
            <a:r>
              <a:rPr lang="en-US" altLang="en-US">
                <a:solidFill>
                  <a:srgbClr val="FF0000"/>
                </a:solidFill>
              </a:rPr>
              <a:t> manifest</a:t>
            </a:r>
            <a:endParaRPr lang="en-US" altLang="en-US"/>
          </a:p>
          <a:p>
            <a:pPr lvl="1" eaLnBrk="1" hangingPunct="1"/>
            <a:r>
              <a:rPr lang="en-US" altLang="en-US"/>
              <a:t>Variables are just introduced/used without types</a:t>
            </a:r>
          </a:p>
          <a:p>
            <a:pPr lvl="1" eaLnBrk="1" hangingPunct="1"/>
            <a:r>
              <a:rPr lang="en-US" altLang="en-US"/>
              <a:t>Examples</a:t>
            </a:r>
          </a:p>
          <a:p>
            <a:pPr lvl="2" eaLnBrk="1" hangingPunct="1"/>
            <a:r>
              <a:rPr lang="en-US" altLang="en-US" b="1">
                <a:solidFill>
                  <a:srgbClr val="FF0000"/>
                </a:solidFill>
              </a:rPr>
              <a:t>Ruby</a:t>
            </a:r>
            <a:r>
              <a:rPr lang="en-US" altLang="en-US"/>
              <a:t>, Python, Javascript, Lisp</a:t>
            </a:r>
          </a:p>
        </p:txBody>
      </p:sp>
      <p:sp>
        <p:nvSpPr>
          <p:cNvPr id="46084" name="Footer Placeholder 1">
            <a:extLst>
              <a:ext uri="{FF2B5EF4-FFF2-40B4-BE49-F238E27FC236}">
                <a16:creationId xmlns:a16="http://schemas.microsoft.com/office/drawing/2014/main" id="{430BB2C0-2BB8-414A-A776-94F8156923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6805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9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9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99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99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A7C1AB4F-C1F5-D042-B776-5DE0150EC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and Dynamic Typing</a:t>
            </a:r>
          </a:p>
        </p:txBody>
      </p:sp>
      <p:sp>
        <p:nvSpPr>
          <p:cNvPr id="1470467" name="Rectangle 3">
            <a:extLst>
              <a:ext uri="{FF2B5EF4-FFF2-40B4-BE49-F238E27FC236}">
                <a16:creationId xmlns:a16="http://schemas.microsoft.com/office/drawing/2014/main" id="{9D15F91B-E3F6-5941-BAF9-F2887F04CB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Ruby </a:t>
            </a:r>
            <a:r>
              <a:rPr lang="en-US" altLang="en-US"/>
              <a:t>is </a:t>
            </a:r>
            <a:r>
              <a:rPr lang="en-US" altLang="en-US">
                <a:solidFill>
                  <a:srgbClr val="FF0000"/>
                </a:solidFill>
              </a:rPr>
              <a:t>dynamically typed</a:t>
            </a:r>
            <a:r>
              <a:rPr lang="en-US" altLang="en-US"/>
              <a:t>, </a:t>
            </a:r>
            <a:r>
              <a:rPr lang="en-US" altLang="en-US">
                <a:solidFill>
                  <a:srgbClr val="0000FF"/>
                </a:solidFill>
              </a:rPr>
              <a:t>C</a:t>
            </a:r>
            <a:r>
              <a:rPr lang="en-US" altLang="en-US"/>
              <a:t> is </a:t>
            </a:r>
            <a:r>
              <a:rPr lang="en-US" altLang="en-US">
                <a:solidFill>
                  <a:srgbClr val="FF0000"/>
                </a:solidFill>
              </a:rPr>
              <a:t>statically typed</a:t>
            </a:r>
          </a:p>
          <a:p>
            <a:pPr eaLnBrk="1" hangingPunct="1"/>
            <a:endParaRPr lang="en-US" altLang="en-US">
              <a:solidFill>
                <a:srgbClr val="FF0000"/>
              </a:solidFill>
            </a:endParaRPr>
          </a:p>
          <a:p>
            <a:pPr eaLnBrk="1" hangingPunct="1"/>
            <a:endParaRPr lang="en-US" altLang="en-US">
              <a:solidFill>
                <a:srgbClr val="FF0000"/>
              </a:solidFill>
            </a:endParaRPr>
          </a:p>
          <a:p>
            <a:pPr eaLnBrk="1" hangingPunct="1"/>
            <a:endParaRPr lang="en-US" altLang="en-US">
              <a:solidFill>
                <a:srgbClr val="FF0000"/>
              </a:solidFill>
            </a:endParaRPr>
          </a:p>
          <a:p>
            <a:pPr eaLnBrk="1" hangingPunct="1"/>
            <a:endParaRPr lang="en-US" altLang="en-US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Notes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Can always run the Ruby program; may fail when run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C variables declared, with types</a:t>
            </a:r>
          </a:p>
          <a:p>
            <a:pPr lvl="2" eaLnBrk="1" hangingPunct="1"/>
            <a:r>
              <a:rPr lang="en-US" altLang="en-US">
                <a:solidFill>
                  <a:srgbClr val="000000"/>
                </a:solidFill>
              </a:rPr>
              <a:t>Ruby variables declared </a:t>
            </a:r>
            <a:r>
              <a:rPr lang="en-US" altLang="en-US" i="1">
                <a:solidFill>
                  <a:srgbClr val="000000"/>
                </a:solidFill>
              </a:rPr>
              <a:t>implicitly</a:t>
            </a:r>
          </a:p>
          <a:p>
            <a:pPr lvl="2" eaLnBrk="1" hangingPunct="1"/>
            <a:r>
              <a:rPr lang="en-US" altLang="en-US">
                <a:solidFill>
                  <a:srgbClr val="000000"/>
                </a:solidFill>
              </a:rPr>
              <a:t>Implicit declarations most natural with dynamic typing</a:t>
            </a:r>
          </a:p>
          <a:p>
            <a:pPr lvl="2" eaLnBrk="1" hangingPunct="1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470468" name="Text Box 4">
            <a:extLst>
              <a:ext uri="{FF2B5EF4-FFF2-40B4-BE49-F238E27FC236}">
                <a16:creationId xmlns:a16="http://schemas.microsoft.com/office/drawing/2014/main" id="{C73ADF1D-CB5E-4440-A0EC-ED24C8B8B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876" y="2388476"/>
            <a:ext cx="3810000" cy="1754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 dirty="0">
                <a:solidFill>
                  <a:srgbClr val="009999"/>
                </a:solidFill>
                <a:latin typeface="Courier New" panose="02070309020205020404" pitchFamily="49" charset="0"/>
              </a:rPr>
              <a:t># Ruby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x = 3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x = "foo"  </a:t>
            </a:r>
            <a:r>
              <a:rPr lang="en-US" altLang="en-US" sz="1800" b="1" dirty="0">
                <a:solidFill>
                  <a:srgbClr val="009999"/>
                </a:solidFill>
                <a:latin typeface="Courier New" panose="02070309020205020404" pitchFamily="49" charset="0"/>
              </a:rPr>
              <a:t># gives x a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  </a:t>
            </a:r>
            <a:r>
              <a:rPr lang="en-US" altLang="en-US" sz="1800" b="1" dirty="0">
                <a:solidFill>
                  <a:srgbClr val="009999"/>
                </a:solidFill>
                <a:latin typeface="Courier New" panose="02070309020205020404" pitchFamily="49" charset="0"/>
              </a:rPr>
              <a:t> # new type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x.foo</a:t>
            </a:r>
            <a:r>
              <a:rPr lang="en-US" altLang="en-US" sz="1800" b="1" dirty="0">
                <a:latin typeface="Courier New" panose="02070309020205020404" pitchFamily="49" charset="0"/>
              </a:rPr>
              <a:t>      </a:t>
            </a:r>
            <a:r>
              <a:rPr lang="en-US" altLang="en-US" sz="1800" b="1" dirty="0">
                <a:solidFill>
                  <a:srgbClr val="009999"/>
                </a:solidFill>
                <a:latin typeface="Courier New" panose="02070309020205020404" pitchFamily="49" charset="0"/>
              </a:rPr>
              <a:t>#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NoMethodError</a:t>
            </a:r>
            <a:endParaRPr lang="en-US" altLang="en-US" sz="18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1800" b="1" dirty="0">
                <a:solidFill>
                  <a:srgbClr val="009999"/>
                </a:solidFill>
                <a:latin typeface="Courier New" panose="02070309020205020404" pitchFamily="49" charset="0"/>
              </a:rPr>
              <a:t># at runtime</a:t>
            </a:r>
          </a:p>
        </p:txBody>
      </p:sp>
      <p:sp>
        <p:nvSpPr>
          <p:cNvPr id="1470469" name="Text Box 5">
            <a:extLst>
              <a:ext uri="{FF2B5EF4-FFF2-40B4-BE49-F238E27FC236}">
                <a16:creationId xmlns:a16="http://schemas.microsoft.com/office/drawing/2014/main" id="{9B5EA184-548E-7647-9E45-657500DA2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388476"/>
            <a:ext cx="4267200" cy="1477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009999"/>
                </a:solidFill>
                <a:latin typeface="Courier New" panose="02070309020205020404" pitchFamily="49" charset="0"/>
              </a:rPr>
              <a:t>/* C */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x;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x = 3;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x = "foo"; </a:t>
            </a:r>
            <a:r>
              <a:rPr lang="en-US" altLang="en-US" sz="1800" b="1">
                <a:solidFill>
                  <a:srgbClr val="009999"/>
                </a:solidFill>
                <a:latin typeface="Courier New" panose="02070309020205020404" pitchFamily="49" charset="0"/>
              </a:rPr>
              <a:t>/* not allowed */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009999"/>
                </a:solidFill>
                <a:latin typeface="Courier New" panose="02070309020205020404" pitchFamily="49" charset="0"/>
              </a:rPr>
              <a:t>/* program doesn’t compile */</a:t>
            </a:r>
          </a:p>
        </p:txBody>
      </p:sp>
      <p:sp>
        <p:nvSpPr>
          <p:cNvPr id="48133" name="Slide Number Placeholder 1">
            <a:extLst>
              <a:ext uri="{FF2B5EF4-FFF2-40B4-BE49-F238E27FC236}">
                <a16:creationId xmlns:a16="http://schemas.microsoft.com/office/drawing/2014/main" id="{09BF97D8-8191-824F-84DA-1F7335BAD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6432986-9DEF-0E4A-BC70-8401631AFA08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US" altLang="en-US" sz="1200"/>
          </a:p>
        </p:txBody>
      </p:sp>
      <p:sp>
        <p:nvSpPr>
          <p:cNvPr id="48134" name="Footer Placeholder 1">
            <a:extLst>
              <a:ext uri="{FF2B5EF4-FFF2-40B4-BE49-F238E27FC236}">
                <a16:creationId xmlns:a16="http://schemas.microsoft.com/office/drawing/2014/main" id="{6C9E097F-9DE2-B645-BBD9-331F51D375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6277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0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0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0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0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7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7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7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7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7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7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0468" grpId="0" animBg="1"/>
      <p:bldP spid="14704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4">
            <a:extLst>
              <a:ext uri="{FF2B5EF4-FFF2-40B4-BE49-F238E27FC236}">
                <a16:creationId xmlns:a16="http://schemas.microsoft.com/office/drawing/2014/main" id="{F24DFF13-62C2-EF46-BED4-D501285F30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49AE4AE-3B24-4E44-B8DF-430F208D77DA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en-US" sz="1200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BEF4E5B7-9AC2-114C-BC1E-9312D79BE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Tradeoffs?</a:t>
            </a:r>
          </a:p>
        </p:txBody>
      </p:sp>
      <p:sp>
        <p:nvSpPr>
          <p:cNvPr id="1855491" name="Rectangle 3">
            <a:extLst>
              <a:ext uri="{FF2B5EF4-FFF2-40B4-BE49-F238E27FC236}">
                <a16:creationId xmlns:a16="http://schemas.microsoft.com/office/drawing/2014/main" id="{43F02402-A48C-624C-9C55-12BAFEA12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/>
              <a:t>Static type checking</a:t>
            </a:r>
          </a:p>
          <a:p>
            <a:pPr lvl="1" eaLnBrk="1" hangingPunct="1"/>
            <a:r>
              <a:rPr lang="en-US" altLang="en-US"/>
              <a:t>More work for programmer (at first)</a:t>
            </a:r>
          </a:p>
          <a:p>
            <a:pPr lvl="2" eaLnBrk="1" hangingPunct="1"/>
            <a:r>
              <a:rPr lang="en-US" altLang="en-US"/>
              <a:t>Catches more (and subtle) errors at compile time</a:t>
            </a:r>
          </a:p>
          <a:p>
            <a:pPr lvl="1" eaLnBrk="1" hangingPunct="1"/>
            <a:r>
              <a:rPr lang="en-US" altLang="en-US"/>
              <a:t>Precludes some correct programs</a:t>
            </a:r>
          </a:p>
          <a:p>
            <a:pPr lvl="2" eaLnBrk="1" hangingPunct="1"/>
            <a:r>
              <a:rPr lang="en-US" altLang="en-US"/>
              <a:t>May require a contorted rewrite</a:t>
            </a:r>
          </a:p>
          <a:p>
            <a:pPr lvl="1" eaLnBrk="1" hangingPunct="1"/>
            <a:r>
              <a:rPr lang="en-US" altLang="en-US"/>
              <a:t>More efficient code (fewer run-time checks)</a:t>
            </a:r>
          </a:p>
          <a:p>
            <a:pPr eaLnBrk="1" hangingPunct="1"/>
            <a:r>
              <a:rPr lang="en-US" altLang="en-US"/>
              <a:t>Dynamic type checking</a:t>
            </a:r>
          </a:p>
          <a:p>
            <a:pPr lvl="1" eaLnBrk="1" hangingPunct="1"/>
            <a:r>
              <a:rPr lang="en-US" altLang="en-US"/>
              <a:t>Less work for programmer (at first)</a:t>
            </a:r>
          </a:p>
          <a:p>
            <a:pPr lvl="2" eaLnBrk="1" hangingPunct="1"/>
            <a:r>
              <a:rPr lang="en-US" altLang="en-US"/>
              <a:t>Delays some errors to run time</a:t>
            </a:r>
          </a:p>
          <a:p>
            <a:pPr lvl="1" eaLnBrk="1" hangingPunct="1"/>
            <a:r>
              <a:rPr lang="en-US" altLang="en-US"/>
              <a:t>Allows more programs</a:t>
            </a:r>
          </a:p>
          <a:p>
            <a:pPr lvl="2" eaLnBrk="1" hangingPunct="1"/>
            <a:r>
              <a:rPr lang="en-US" altLang="en-US"/>
              <a:t>Including ones that will fail	</a:t>
            </a:r>
          </a:p>
          <a:p>
            <a:pPr lvl="1" eaLnBrk="1" hangingPunct="1"/>
            <a:r>
              <a:rPr lang="en-US" altLang="en-US"/>
              <a:t>Less efficient code (more run-time checks)</a:t>
            </a:r>
          </a:p>
        </p:txBody>
      </p:sp>
      <p:sp>
        <p:nvSpPr>
          <p:cNvPr id="50180" name="Footer Placeholder 1">
            <a:extLst>
              <a:ext uri="{FF2B5EF4-FFF2-40B4-BE49-F238E27FC236}">
                <a16:creationId xmlns:a16="http://schemas.microsoft.com/office/drawing/2014/main" id="{C96F73AF-BCB9-BD48-9D7C-BF76E80732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892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5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5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5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5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5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5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5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5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5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5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5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5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5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55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55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5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5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55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55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55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55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5ADD3BE2-7E4B-C44B-BE22-1788579CE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Java: </a:t>
            </a:r>
            <a:r>
              <a:rPr lang="en-US" altLang="en-US" i="1"/>
              <a:t>Mostly</a:t>
            </a:r>
            <a:r>
              <a:rPr lang="en-US" altLang="en-US"/>
              <a:t> Static Typing</a:t>
            </a:r>
          </a:p>
        </p:txBody>
      </p:sp>
      <p:sp>
        <p:nvSpPr>
          <p:cNvPr id="1472515" name="Rectangle 3">
            <a:extLst>
              <a:ext uri="{FF2B5EF4-FFF2-40B4-BE49-F238E27FC236}">
                <a16:creationId xmlns:a16="http://schemas.microsoft.com/office/drawing/2014/main" id="{72613E66-AE1A-0E46-AD36-A2BE723C75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Java, types are mostly checked statically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0000FF"/>
                </a:solidFill>
              </a:rPr>
              <a:t>Object x = new Object();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0000FF"/>
                </a:solidFill>
              </a:rPr>
              <a:t>x.println(</a:t>
            </a:r>
            <a:r>
              <a:rPr lang="ja-JP" altLang="en-US">
                <a:solidFill>
                  <a:srgbClr val="0000FF"/>
                </a:solidFill>
              </a:rPr>
              <a:t>“</a:t>
            </a:r>
            <a:r>
              <a:rPr lang="en-US" altLang="ja-JP">
                <a:solidFill>
                  <a:srgbClr val="0000FF"/>
                </a:solidFill>
              </a:rPr>
              <a:t>hello</a:t>
            </a:r>
            <a:r>
              <a:rPr lang="ja-JP" altLang="en-US">
                <a:solidFill>
                  <a:srgbClr val="0000FF"/>
                </a:solidFill>
              </a:rPr>
              <a:t>”</a:t>
            </a:r>
            <a:r>
              <a:rPr lang="en-US" altLang="ja-JP">
                <a:solidFill>
                  <a:srgbClr val="0000FF"/>
                </a:solidFill>
              </a:rPr>
              <a:t>);   </a:t>
            </a:r>
            <a:r>
              <a:rPr lang="en-US" altLang="ja-JP">
                <a:solidFill>
                  <a:srgbClr val="009999"/>
                </a:solidFill>
              </a:rPr>
              <a:t>// No such method error at compile time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But sometimes checks occur at run-time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0000FF"/>
                </a:solidFill>
              </a:rPr>
              <a:t>Object o = new Object();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0000FF"/>
                </a:solidFill>
              </a:rPr>
              <a:t>String s = (String) o;  </a:t>
            </a:r>
            <a:r>
              <a:rPr lang="en-US" altLang="en-US">
                <a:solidFill>
                  <a:srgbClr val="009999"/>
                </a:solidFill>
              </a:rPr>
              <a:t>// No compiler warning, fails at run time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>
                <a:solidFill>
                  <a:srgbClr val="009999"/>
                </a:solidFill>
              </a:rPr>
              <a:t>// (Some Java compilers may be smart enough to warn about above cast)</a:t>
            </a:r>
          </a:p>
        </p:txBody>
      </p:sp>
      <p:sp>
        <p:nvSpPr>
          <p:cNvPr id="52227" name="Slide Number Placeholder 1">
            <a:extLst>
              <a:ext uri="{FF2B5EF4-FFF2-40B4-BE49-F238E27FC236}">
                <a16:creationId xmlns:a16="http://schemas.microsoft.com/office/drawing/2014/main" id="{FB93DBF4-9277-2943-825B-B15C999C9F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EE90F1C-CDE6-9E4D-9BD5-E504930E9D81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en-US" altLang="en-US" sz="1200"/>
          </a:p>
        </p:txBody>
      </p:sp>
      <p:sp>
        <p:nvSpPr>
          <p:cNvPr id="52228" name="Footer Placeholder 1">
            <a:extLst>
              <a:ext uri="{FF2B5EF4-FFF2-40B4-BE49-F238E27FC236}">
                <a16:creationId xmlns:a16="http://schemas.microsoft.com/office/drawing/2014/main" id="{C55E210F-B248-7C41-B95E-60475E9279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5632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7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7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7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7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3D03B61E-FF7D-AA4E-99C0-C58E8121F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Quiz 1</a:t>
            </a:r>
            <a:r>
              <a:rPr lang="en-US" altLang="en-US" dirty="0"/>
              <a:t>: Example clicker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5E4AF-7D7B-EA42-8380-1B7A5E8256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</a:rPr>
              <a:t>True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rgbClr val="0000FF"/>
                </a:solidFill>
              </a:rPr>
              <a:t>false</a:t>
            </a:r>
            <a:r>
              <a:rPr lang="en-US" altLang="en-US" dirty="0"/>
              <a:t>: This program has a type error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54275" name="Slide Number Placeholder 4">
            <a:extLst>
              <a:ext uri="{FF2B5EF4-FFF2-40B4-BE49-F238E27FC236}">
                <a16:creationId xmlns:a16="http://schemas.microsoft.com/office/drawing/2014/main" id="{3108F938-7900-5645-80C7-A6F4D9CE95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1F8565B-99DB-2247-95D7-B8A755F1F82F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en-US" altLang="en-US" sz="120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482A36A-30E4-7444-B6E4-BCE1320D3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483" y="2987565"/>
            <a:ext cx="3810000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009999"/>
                </a:solidFill>
                <a:latin typeface="Courier New" panose="02070309020205020404" pitchFamily="49" charset="0"/>
              </a:rPr>
              <a:t># Ruby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x = 3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y = “foo”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x = 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C7DD8-2096-AF4E-9C11-9BC83F6C9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483" y="2987565"/>
            <a:ext cx="14157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AutoNum type="alphaUcPeriod"/>
            </a:pP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</a:p>
          <a:p>
            <a:pPr>
              <a:spcBef>
                <a:spcPct val="0"/>
              </a:spcBef>
              <a:buSzTx/>
              <a:buFontTx/>
              <a:buAutoNum type="alphaUcPeriod"/>
            </a:pP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</a:p>
        </p:txBody>
      </p:sp>
      <p:sp>
        <p:nvSpPr>
          <p:cNvPr id="54278" name="Footer Placeholder 1">
            <a:extLst>
              <a:ext uri="{FF2B5EF4-FFF2-40B4-BE49-F238E27FC236}">
                <a16:creationId xmlns:a16="http://schemas.microsoft.com/office/drawing/2014/main" id="{D4835CD0-C468-D44E-82DB-C28FA8944F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018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13182F7A-C4ED-AC42-9CA8-14AC1F336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Quiz 1</a:t>
            </a:r>
            <a:r>
              <a:rPr lang="en-US" altLang="en-US"/>
              <a:t>: Get out your </a:t>
            </a:r>
            <a:r>
              <a:rPr lang="en-US" altLang="en-US">
                <a:solidFill>
                  <a:srgbClr val="FF0000"/>
                </a:solidFill>
              </a:rPr>
              <a:t>clickers</a:t>
            </a:r>
            <a:r>
              <a:rPr lang="en-US" altLang="en-US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B1AC-2CAF-B344-8774-7735598DCE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True</a:t>
            </a:r>
            <a:r>
              <a:rPr lang="en-US" altLang="en-US"/>
              <a:t> or </a:t>
            </a:r>
            <a:r>
              <a:rPr lang="en-US" altLang="en-US">
                <a:solidFill>
                  <a:srgbClr val="0000FF"/>
                </a:solidFill>
              </a:rPr>
              <a:t>false</a:t>
            </a:r>
            <a:r>
              <a:rPr lang="en-US" altLang="en-US"/>
              <a:t>: This program has a type error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>
                <a:solidFill>
                  <a:srgbClr val="0000FF"/>
                </a:solidFill>
              </a:rPr>
              <a:t>True</a:t>
            </a:r>
            <a:r>
              <a:rPr lang="en-US" altLang="en-US"/>
              <a:t> or </a:t>
            </a:r>
            <a:r>
              <a:rPr lang="en-US" altLang="en-US">
                <a:solidFill>
                  <a:srgbClr val="0000FF"/>
                </a:solidFill>
              </a:rPr>
              <a:t>false</a:t>
            </a:r>
            <a:r>
              <a:rPr lang="en-US" altLang="en-US"/>
              <a:t>: This program has a type error</a:t>
            </a:r>
          </a:p>
        </p:txBody>
      </p:sp>
      <p:sp>
        <p:nvSpPr>
          <p:cNvPr id="56323" name="Slide Number Placeholder 4">
            <a:extLst>
              <a:ext uri="{FF2B5EF4-FFF2-40B4-BE49-F238E27FC236}">
                <a16:creationId xmlns:a16="http://schemas.microsoft.com/office/drawing/2014/main" id="{5ECC4C25-0657-EC41-B6C7-933D430C4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5F8A70C-E5CA-9E44-9108-2BB3CFCC55C3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18</a:t>
            </a:fld>
            <a:endParaRPr lang="en-US" altLang="en-US" sz="1200"/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C0429339-B7FB-624D-92C8-97CD7EA63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09800"/>
            <a:ext cx="3810000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009999"/>
                </a:solidFill>
                <a:latin typeface="Courier New" panose="02070309020205020404" pitchFamily="49" charset="0"/>
              </a:rPr>
              <a:t># Ruby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x = 3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y = “foo”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x = y </a:t>
            </a:r>
          </a:p>
        </p:txBody>
      </p:sp>
      <p:sp>
        <p:nvSpPr>
          <p:cNvPr id="56325" name="TextBox 6">
            <a:extLst>
              <a:ext uri="{FF2B5EF4-FFF2-40B4-BE49-F238E27FC236}">
                <a16:creationId xmlns:a16="http://schemas.microsoft.com/office/drawing/2014/main" id="{E3D309D1-7CFD-684B-B862-A1D6DB4C3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438401"/>
            <a:ext cx="17208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AutoNum type="alphaUcPeriod"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</a:p>
          <a:p>
            <a:pPr>
              <a:spcBef>
                <a:spcPct val="0"/>
              </a:spcBef>
              <a:buSzTx/>
              <a:buFontTx/>
              <a:buAutoNum type="alphaUcPeriod"/>
            </a:pP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False</a:t>
            </a:r>
            <a:endParaRPr lang="en-US" altLang="en-US" sz="2000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4438511-DBA4-5A4A-B770-2E5386C88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267200"/>
            <a:ext cx="3810000" cy="1754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009999"/>
                </a:solidFill>
                <a:latin typeface="Courier New" panose="02070309020205020404" pitchFamily="49" charset="0"/>
              </a:rPr>
              <a:t>/* C */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void foo() 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int x = 3;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char *y = “foo”;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x = y;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C9552-1B60-FF4B-8027-B71532061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800600"/>
            <a:ext cx="14157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AutoNum type="alphaUcPeriod"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</a:p>
          <a:p>
            <a:pPr>
              <a:spcBef>
                <a:spcPct val="0"/>
              </a:spcBef>
              <a:buSzTx/>
              <a:buFontTx/>
              <a:buAutoNum type="alphaUcPeriod"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</a:p>
        </p:txBody>
      </p:sp>
      <p:sp>
        <p:nvSpPr>
          <p:cNvPr id="56328" name="Footer Placeholder 1">
            <a:extLst>
              <a:ext uri="{FF2B5EF4-FFF2-40B4-BE49-F238E27FC236}">
                <a16:creationId xmlns:a16="http://schemas.microsoft.com/office/drawing/2014/main" id="{E049B56E-D229-A543-8240-C9FEE8E747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1637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9026EC0F-1921-5244-86A1-E6C020B44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Quiz 1</a:t>
            </a:r>
            <a:r>
              <a:rPr lang="en-US" altLang="en-US"/>
              <a:t>: Get out your </a:t>
            </a:r>
            <a:r>
              <a:rPr lang="en-US" altLang="en-US">
                <a:solidFill>
                  <a:srgbClr val="FF0000"/>
                </a:solidFill>
              </a:rPr>
              <a:t>clickers</a:t>
            </a:r>
            <a:r>
              <a:rPr lang="en-US" altLang="en-US"/>
              <a:t>!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C396D4FA-D1DD-B045-A028-C1016F3B45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True</a:t>
            </a:r>
            <a:r>
              <a:rPr lang="en-US" altLang="en-US"/>
              <a:t> or </a:t>
            </a:r>
            <a:r>
              <a:rPr lang="en-US" altLang="en-US">
                <a:solidFill>
                  <a:srgbClr val="0000FF"/>
                </a:solidFill>
              </a:rPr>
              <a:t>false</a:t>
            </a:r>
            <a:r>
              <a:rPr lang="en-US" altLang="en-US"/>
              <a:t>: This program has a type error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>
                <a:solidFill>
                  <a:srgbClr val="0000FF"/>
                </a:solidFill>
              </a:rPr>
              <a:t>True</a:t>
            </a:r>
            <a:r>
              <a:rPr lang="en-US" altLang="en-US"/>
              <a:t> or </a:t>
            </a:r>
            <a:r>
              <a:rPr lang="en-US" altLang="en-US">
                <a:solidFill>
                  <a:srgbClr val="0000FF"/>
                </a:solidFill>
              </a:rPr>
              <a:t>false</a:t>
            </a:r>
            <a:r>
              <a:rPr lang="en-US" altLang="en-US"/>
              <a:t>: This program has a type error</a:t>
            </a:r>
          </a:p>
        </p:txBody>
      </p:sp>
      <p:sp>
        <p:nvSpPr>
          <p:cNvPr id="58371" name="Slide Number Placeholder 4">
            <a:extLst>
              <a:ext uri="{FF2B5EF4-FFF2-40B4-BE49-F238E27FC236}">
                <a16:creationId xmlns:a16="http://schemas.microsoft.com/office/drawing/2014/main" id="{FB4E779C-BA65-7343-965A-767E7B3B2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034B50A-CFAD-CA4B-93C6-833FFB618E4B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19</a:t>
            </a:fld>
            <a:endParaRPr lang="en-US" altLang="en-US" sz="1200"/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F47B8E61-BDC3-2D48-8CAC-50F9B7075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09800"/>
            <a:ext cx="3810000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009999"/>
                </a:solidFill>
                <a:latin typeface="Courier New" panose="02070309020205020404" pitchFamily="49" charset="0"/>
              </a:rPr>
              <a:t># Ruby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x = 3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y = “foo”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x = y </a:t>
            </a:r>
          </a:p>
        </p:txBody>
      </p:sp>
      <p:sp>
        <p:nvSpPr>
          <p:cNvPr id="58373" name="TextBox 6">
            <a:extLst>
              <a:ext uri="{FF2B5EF4-FFF2-40B4-BE49-F238E27FC236}">
                <a16:creationId xmlns:a16="http://schemas.microsoft.com/office/drawing/2014/main" id="{D52EBD71-DC16-2C42-9A90-FF24BEC61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438400"/>
            <a:ext cx="14157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AutoNum type="alphaUcPeriod"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</a:p>
          <a:p>
            <a:pPr>
              <a:spcBef>
                <a:spcPct val="0"/>
              </a:spcBef>
              <a:buSzTx/>
              <a:buFontTx/>
              <a:buAutoNum type="alphaUcPeriod"/>
            </a:pP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False</a:t>
            </a:r>
          </a:p>
        </p:txBody>
      </p:sp>
      <p:sp>
        <p:nvSpPr>
          <p:cNvPr id="58374" name="Text Box 4">
            <a:extLst>
              <a:ext uri="{FF2B5EF4-FFF2-40B4-BE49-F238E27FC236}">
                <a16:creationId xmlns:a16="http://schemas.microsoft.com/office/drawing/2014/main" id="{2712EDF8-5F7A-3E4A-BC7C-AF04B09F2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267200"/>
            <a:ext cx="3810000" cy="1754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009999"/>
                </a:solidFill>
                <a:latin typeface="Courier New" panose="02070309020205020404" pitchFamily="49" charset="0"/>
              </a:rPr>
              <a:t>/* C */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void foo() 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int x = 3;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char *y = “foo”;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x = y;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58375" name="TextBox 8">
            <a:extLst>
              <a:ext uri="{FF2B5EF4-FFF2-40B4-BE49-F238E27FC236}">
                <a16:creationId xmlns:a16="http://schemas.microsoft.com/office/drawing/2014/main" id="{ACE71606-E322-5C44-A88F-8E1C425A8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800601"/>
            <a:ext cx="15049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AutoNum type="alphaUcPeriod"/>
            </a:pP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True</a:t>
            </a:r>
            <a:endParaRPr lang="en-US" altLang="en-US" sz="20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AutoNum type="alphaUcPeriod"/>
            </a:pPr>
            <a:r>
              <a:rPr lang="en-US" altLang="en-US" sz="2000" b="1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</a:p>
        </p:txBody>
      </p:sp>
      <p:sp>
        <p:nvSpPr>
          <p:cNvPr id="58376" name="Footer Placeholder 1">
            <a:extLst>
              <a:ext uri="{FF2B5EF4-FFF2-40B4-BE49-F238E27FC236}">
                <a16:creationId xmlns:a16="http://schemas.microsoft.com/office/drawing/2014/main" id="{54B93AD1-40C1-E548-8BA4-99BAD6ED70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3900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853E-1764-E942-A095-0D74A74C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2495-5AF9-BE42-B69A-4472427994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Large directory of data files</a:t>
            </a:r>
          </a:p>
          <a:p>
            <a:r>
              <a:rPr lang="en-US" dirty="0"/>
              <a:t>Find all with "AST" in name and more than 1000 words</a:t>
            </a:r>
          </a:p>
          <a:p>
            <a:r>
              <a:rPr lang="en-US" dirty="0"/>
              <a:t>Need this quickly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8B674-887B-9847-A457-D9ABD7133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8166"/>
            <a:ext cx="5181600" cy="600879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8FE521-B418-D04B-BED0-3AF674849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667" y="213464"/>
            <a:ext cx="61722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73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B5037C0-57F8-5945-9F7C-A9A0ECF88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 Statements in Ruby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4C8F0668-94BC-CB4A-8C37-1811122EF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>
                <a:solidFill>
                  <a:srgbClr val="FF0000"/>
                </a:solidFill>
              </a:rPr>
              <a:t>control statement</a:t>
            </a:r>
            <a:r>
              <a:rPr lang="en-US" altLang="en-US"/>
              <a:t> is one that affects which instruction is executed next</a:t>
            </a:r>
          </a:p>
          <a:p>
            <a:pPr lvl="1" eaLnBrk="1" hangingPunct="1"/>
            <a:endParaRPr lang="en-US" altLang="en-US" sz="500"/>
          </a:p>
          <a:p>
            <a:pPr lvl="1" eaLnBrk="1" hangingPunct="1"/>
            <a:r>
              <a:rPr lang="en-US" altLang="en-US"/>
              <a:t>While loops</a:t>
            </a:r>
          </a:p>
          <a:p>
            <a:pPr lvl="1" eaLnBrk="1" hangingPunct="1"/>
            <a:r>
              <a:rPr lang="en-US" altLang="en-US"/>
              <a:t>Conditionals</a:t>
            </a:r>
          </a:p>
          <a:p>
            <a:pPr eaLnBrk="1" hangingPunct="1"/>
            <a:endParaRPr lang="en-US" altLang="en-US"/>
          </a:p>
        </p:txBody>
      </p:sp>
      <p:sp>
        <p:nvSpPr>
          <p:cNvPr id="1443844" name="Text Box 4">
            <a:extLst>
              <a:ext uri="{FF2B5EF4-FFF2-40B4-BE49-F238E27FC236}">
                <a16:creationId xmlns:a16="http://schemas.microsoft.com/office/drawing/2014/main" id="{D323B62D-132E-9741-87C5-EB90E0CDA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810001"/>
            <a:ext cx="5867400" cy="2576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if grade &gt;= 90 then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puts "You got an A"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elsif grade &gt;= 80 then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puts "You got a B"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elsif grade &gt;= 70 then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puts "You got a C"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else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puts "You</a:t>
            </a:r>
            <a:r>
              <a:rPr lang="ja-JP" altLang="en-US" sz="1800" b="1">
                <a:latin typeface="Courier New" panose="02070309020205020404" pitchFamily="49" charset="0"/>
              </a:rPr>
              <a:t>’</a:t>
            </a:r>
            <a:r>
              <a:rPr lang="en-US" altLang="ja-JP" sz="1800" b="1">
                <a:latin typeface="Courier New" panose="02070309020205020404" pitchFamily="49" charset="0"/>
              </a:rPr>
              <a:t>re not doing so well"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60420" name="Slide Number Placeholder 1">
            <a:extLst>
              <a:ext uri="{FF2B5EF4-FFF2-40B4-BE49-F238E27FC236}">
                <a16:creationId xmlns:a16="http://schemas.microsoft.com/office/drawing/2014/main" id="{995E4E6C-637E-A843-93C2-40096B9FA8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514E643-4A59-254E-AE23-24E42B5252C7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20</a:t>
            </a:fld>
            <a:endParaRPr lang="en-US" altLang="en-US" sz="1200"/>
          </a:p>
        </p:txBody>
      </p:sp>
      <p:sp>
        <p:nvSpPr>
          <p:cNvPr id="69638" name="Rectangle 1">
            <a:extLst>
              <a:ext uri="{FF2B5EF4-FFF2-40B4-BE49-F238E27FC236}">
                <a16:creationId xmlns:a16="http://schemas.microsoft.com/office/drawing/2014/main" id="{72E44E7C-7AA2-AC4E-AA97-503E24645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514600"/>
            <a:ext cx="19050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 = 0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while i &lt; n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i = i + 1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end</a:t>
            </a: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60422" name="Footer Placeholder 1">
            <a:extLst>
              <a:ext uri="{FF2B5EF4-FFF2-40B4-BE49-F238E27FC236}">
                <a16:creationId xmlns:a16="http://schemas.microsoft.com/office/drawing/2014/main" id="{3FEB151E-C7A0-8D47-8609-FB01927A4F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55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3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44" grpId="0" animBg="1"/>
      <p:bldP spid="696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824C27C5-0447-4644-B846-84F30618A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Conditionals and Loops Must End!</a:t>
            </a:r>
          </a:p>
        </p:txBody>
      </p:sp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DE0ADC8C-B0E9-4942-9A46-4C3E2D1640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All Ruby conditional and looping statements must be terminated with the </a:t>
            </a:r>
            <a:r>
              <a:rPr lang="en-US" altLang="en-US">
                <a:solidFill>
                  <a:srgbClr val="0000FF"/>
                </a:solidFill>
              </a:rPr>
              <a:t>end</a:t>
            </a:r>
            <a:r>
              <a:rPr lang="en-US" altLang="en-US"/>
              <a:t> keyword.</a:t>
            </a:r>
          </a:p>
          <a:p>
            <a:r>
              <a:rPr lang="en-US" altLang="en-US"/>
              <a:t>Examples</a:t>
            </a:r>
          </a:p>
          <a:p>
            <a:pPr lvl="1">
              <a:spcBef>
                <a:spcPct val="0"/>
              </a:spcBef>
            </a:pPr>
            <a:endParaRPr lang="en-US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if grade &gt;= 90 then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 puts "You got an A"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end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18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if grade &gt;= 90 then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 puts "You got an A"</a:t>
            </a:r>
            <a:endParaRPr lang="en-US" altLang="en-US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else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  puts </a:t>
            </a:r>
            <a:r>
              <a:rPr lang="ja-JP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en-US" altLang="ja-JP" sz="1800" b="1">
                <a:solidFill>
                  <a:srgbClr val="000000"/>
                </a:solidFill>
                <a:latin typeface="Courier New" panose="02070309020205020404" pitchFamily="49" charset="0"/>
              </a:rPr>
              <a:t>No A, sorry"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end</a:t>
            </a:r>
          </a:p>
          <a:p>
            <a:pPr lvl="1"/>
            <a:endParaRPr lang="en-US" altLang="en-US"/>
          </a:p>
        </p:txBody>
      </p:sp>
      <p:sp>
        <p:nvSpPr>
          <p:cNvPr id="62467" name="Slide Number Placeholder 4">
            <a:extLst>
              <a:ext uri="{FF2B5EF4-FFF2-40B4-BE49-F238E27FC236}">
                <a16:creationId xmlns:a16="http://schemas.microsoft.com/office/drawing/2014/main" id="{1F30B282-C8BD-BB46-BAD7-A638C22C98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9798318-9C5B-2F43-8C3A-E84B6B441CC3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21</a:t>
            </a:fld>
            <a:endParaRPr lang="en-US" altLang="en-US" sz="1200"/>
          </a:p>
        </p:txBody>
      </p:sp>
      <p:sp>
        <p:nvSpPr>
          <p:cNvPr id="62468" name="Rectangle 1">
            <a:extLst>
              <a:ext uri="{FF2B5EF4-FFF2-40B4-BE49-F238E27FC236}">
                <a16:creationId xmlns:a16="http://schemas.microsoft.com/office/drawing/2014/main" id="{465D617D-7C1B-0C4C-AC7E-BD005D31D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1242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Char char="•"/>
            </a:pPr>
            <a:r>
              <a:rPr lang="en-US" altLang="en-US" sz="1800" b="1">
                <a:latin typeface="Courier New" panose="02070309020205020404" pitchFamily="49" charset="0"/>
              </a:rPr>
              <a:t>i = 0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while i &lt; n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i = i + 1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  end</a:t>
            </a:r>
            <a:endParaRPr lang="en-US" altLang="en-US" sz="180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62469" name="Footer Placeholder 1">
            <a:extLst>
              <a:ext uri="{FF2B5EF4-FFF2-40B4-BE49-F238E27FC236}">
                <a16:creationId xmlns:a16="http://schemas.microsoft.com/office/drawing/2014/main" id="{FF670AD1-4974-824A-9890-19D0DFAB41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36561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D43EAC17-1C07-F34E-A600-7D9470B27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True?</a:t>
            </a:r>
          </a:p>
        </p:txBody>
      </p:sp>
      <p:sp>
        <p:nvSpPr>
          <p:cNvPr id="1445891" name="Rectangle 3">
            <a:extLst>
              <a:ext uri="{FF2B5EF4-FFF2-40B4-BE49-F238E27FC236}">
                <a16:creationId xmlns:a16="http://schemas.microsoft.com/office/drawing/2014/main" id="{DB8C76CC-C9FB-B14A-96F4-B433583A5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guard</a:t>
            </a:r>
            <a:r>
              <a:rPr lang="en-US" altLang="en-US" dirty="0"/>
              <a:t> of a conditional is the expression that determines which branch is taken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true</a:t>
            </a:r>
            <a:r>
              <a:rPr lang="en-US" altLang="en-US" dirty="0"/>
              <a:t> branch is taken if the guard evaluates to anything except</a:t>
            </a:r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</a:rPr>
              <a:t>false</a:t>
            </a:r>
            <a:endParaRPr lang="en-US" altLang="en-US" dirty="0"/>
          </a:p>
          <a:p>
            <a:pPr lvl="1" eaLnBrk="1" hangingPunct="1"/>
            <a:r>
              <a:rPr lang="en-US" altLang="en-US" dirty="0">
                <a:solidFill>
                  <a:srgbClr val="0000FF"/>
                </a:solidFill>
              </a:rPr>
              <a:t>nil</a:t>
            </a:r>
            <a:endParaRPr lang="en-US" altLang="en-US" dirty="0"/>
          </a:p>
          <a:p>
            <a:pPr eaLnBrk="1" hangingPunct="1"/>
            <a:r>
              <a:rPr lang="en-US" altLang="en-US" dirty="0"/>
              <a:t>Warning to C programmers: </a:t>
            </a:r>
            <a:r>
              <a:rPr lang="en-US" altLang="en-US" b="1" dirty="0">
                <a:solidFill>
                  <a:srgbClr val="0000FF"/>
                </a:solidFill>
              </a:rPr>
              <a:t>0</a:t>
            </a:r>
            <a:r>
              <a:rPr lang="en-US" altLang="en-US" b="1" dirty="0"/>
              <a:t> is </a:t>
            </a:r>
            <a:r>
              <a:rPr lang="en-US" altLang="en-US" b="1" dirty="0">
                <a:solidFill>
                  <a:srgbClr val="FF0000"/>
                </a:solidFill>
              </a:rPr>
              <a:t>not</a:t>
            </a:r>
            <a:r>
              <a:rPr lang="en-US" altLang="en-US" b="1" dirty="0"/>
              <a:t> false!</a:t>
            </a:r>
          </a:p>
        </p:txBody>
      </p:sp>
      <p:sp>
        <p:nvSpPr>
          <p:cNvPr id="64515" name="Text Box 4">
            <a:extLst>
              <a:ext uri="{FF2B5EF4-FFF2-40B4-BE49-F238E27FC236}">
                <a16:creationId xmlns:a16="http://schemas.microsoft.com/office/drawing/2014/main" id="{007CF2F1-E9AC-0B40-95AC-562CB11C2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8511" y="2617788"/>
            <a:ext cx="5867400" cy="65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if grade &gt;= 90 then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...</a:t>
            </a:r>
          </a:p>
        </p:txBody>
      </p:sp>
      <p:sp>
        <p:nvSpPr>
          <p:cNvPr id="64516" name="Text Box 5">
            <a:extLst>
              <a:ext uri="{FF2B5EF4-FFF2-40B4-BE49-F238E27FC236}">
                <a16:creationId xmlns:a16="http://schemas.microsoft.com/office/drawing/2014/main" id="{50F1EEE8-5106-E045-9B56-38F639488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3505200"/>
            <a:ext cx="103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Guard</a:t>
            </a:r>
          </a:p>
        </p:txBody>
      </p:sp>
      <p:sp>
        <p:nvSpPr>
          <p:cNvPr id="64517" name="Line 6">
            <a:extLst>
              <a:ext uri="{FF2B5EF4-FFF2-40B4-BE49-F238E27FC236}">
                <a16:creationId xmlns:a16="http://schemas.microsoft.com/office/drawing/2014/main" id="{A04AEED5-C551-764F-9B2E-DB4EA25DB0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124200"/>
            <a:ext cx="6858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Line 7">
            <a:extLst>
              <a:ext uri="{FF2B5EF4-FFF2-40B4-BE49-F238E27FC236}">
                <a16:creationId xmlns:a16="http://schemas.microsoft.com/office/drawing/2014/main" id="{7D211FFF-D84E-A64E-A67D-D9090E568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19400"/>
            <a:ext cx="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Line 8">
            <a:extLst>
              <a:ext uri="{FF2B5EF4-FFF2-40B4-BE49-F238E27FC236}">
                <a16:creationId xmlns:a16="http://schemas.microsoft.com/office/drawing/2014/main" id="{BF4FCE97-2893-0D48-9F2B-4E8A6FB9C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819400"/>
            <a:ext cx="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Line 9">
            <a:extLst>
              <a:ext uri="{FF2B5EF4-FFF2-40B4-BE49-F238E27FC236}">
                <a16:creationId xmlns:a16="http://schemas.microsoft.com/office/drawing/2014/main" id="{CF5C2868-FA14-B147-978A-25AC12369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971800"/>
            <a:ext cx="1600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Slide Number Placeholder 1">
            <a:extLst>
              <a:ext uri="{FF2B5EF4-FFF2-40B4-BE49-F238E27FC236}">
                <a16:creationId xmlns:a16="http://schemas.microsoft.com/office/drawing/2014/main" id="{6C687F0D-78D8-4E42-8B13-B9E2C37816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A9D9C39-4105-C04C-B06D-CFFDD6180B6E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22</a:t>
            </a:fld>
            <a:endParaRPr lang="en-US" altLang="en-US" sz="1200"/>
          </a:p>
        </p:txBody>
      </p:sp>
      <p:sp>
        <p:nvSpPr>
          <p:cNvPr id="64522" name="Footer Placeholder 1">
            <a:extLst>
              <a:ext uri="{FF2B5EF4-FFF2-40B4-BE49-F238E27FC236}">
                <a16:creationId xmlns:a16="http://schemas.microsoft.com/office/drawing/2014/main" id="{CDA1434B-6A67-654F-8846-C9B54EC444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76857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4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4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4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4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315FD16D-7CB4-3A4B-860F-DB6E8A5DB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Yet More Control Statements in Ruby</a:t>
            </a:r>
          </a:p>
        </p:txBody>
      </p:sp>
      <p:sp>
        <p:nvSpPr>
          <p:cNvPr id="1447939" name="Rectangle 3">
            <a:extLst>
              <a:ext uri="{FF2B5EF4-FFF2-40B4-BE49-F238E27FC236}">
                <a16:creationId xmlns:a16="http://schemas.microsoft.com/office/drawing/2014/main" id="{D7E4BEA8-3636-2146-9501-24EEA5785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unless</a:t>
            </a:r>
            <a:r>
              <a:rPr lang="en-US" altLang="en-US"/>
              <a:t> cond </a:t>
            </a:r>
            <a:r>
              <a:rPr lang="en-US" altLang="en-US">
                <a:solidFill>
                  <a:srgbClr val="0000FF"/>
                </a:solidFill>
              </a:rPr>
              <a:t>then</a:t>
            </a:r>
            <a:r>
              <a:rPr lang="en-US" altLang="en-US"/>
              <a:t> stmt-f </a:t>
            </a:r>
            <a:r>
              <a:rPr lang="en-US" altLang="en-US">
                <a:solidFill>
                  <a:srgbClr val="0000FF"/>
                </a:solidFill>
              </a:rPr>
              <a:t>else</a:t>
            </a:r>
            <a:r>
              <a:rPr lang="en-US" altLang="en-US"/>
              <a:t> stmt-t </a:t>
            </a:r>
            <a:r>
              <a:rPr lang="en-US" altLang="en-US">
                <a:solidFill>
                  <a:srgbClr val="0000FF"/>
                </a:solidFill>
              </a:rPr>
              <a:t>end</a:t>
            </a:r>
          </a:p>
          <a:p>
            <a:pPr lvl="1" eaLnBrk="1" hangingPunct="1"/>
            <a:r>
              <a:rPr lang="en-US" altLang="en-US"/>
              <a:t>Same as</a:t>
            </a:r>
            <a:r>
              <a:rPr lang="en-US" altLang="en-US">
                <a:solidFill>
                  <a:srgbClr val="0000FF"/>
                </a:solidFill>
              </a:rPr>
              <a:t> </a:t>
            </a:r>
            <a:r>
              <a:rPr lang="ja-JP" altLang="en-US"/>
              <a:t>“</a:t>
            </a:r>
            <a:r>
              <a:rPr lang="en-US" altLang="ja-JP">
                <a:solidFill>
                  <a:srgbClr val="0000FF"/>
                </a:solidFill>
              </a:rPr>
              <a:t>if not </a:t>
            </a:r>
            <a:r>
              <a:rPr lang="en-US" altLang="ja-JP"/>
              <a:t>cond</a:t>
            </a:r>
            <a:r>
              <a:rPr lang="en-US" altLang="ja-JP">
                <a:solidFill>
                  <a:srgbClr val="0000FF"/>
                </a:solidFill>
              </a:rPr>
              <a:t> then </a:t>
            </a:r>
            <a:r>
              <a:rPr lang="en-US" altLang="ja-JP"/>
              <a:t>stmt-t</a:t>
            </a:r>
            <a:r>
              <a:rPr lang="en-US" altLang="ja-JP">
                <a:solidFill>
                  <a:srgbClr val="0000FF"/>
                </a:solidFill>
              </a:rPr>
              <a:t> else </a:t>
            </a:r>
            <a:r>
              <a:rPr lang="en-US" altLang="ja-JP"/>
              <a:t>stmt-f</a:t>
            </a:r>
            <a:r>
              <a:rPr lang="en-US" altLang="ja-JP">
                <a:solidFill>
                  <a:srgbClr val="0000FF"/>
                </a:solidFill>
              </a:rPr>
              <a:t> end</a:t>
            </a:r>
            <a:r>
              <a:rPr lang="ja-JP" altLang="en-US"/>
              <a:t>”</a:t>
            </a:r>
            <a:endParaRPr lang="en-US" altLang="ja-JP">
              <a:solidFill>
                <a:srgbClr val="0000FF"/>
              </a:solidFill>
            </a:endParaRPr>
          </a:p>
          <a:p>
            <a:pPr lvl="1" eaLnBrk="1" hangingPunct="1"/>
            <a:endParaRPr lang="en-US" altLang="en-US">
              <a:solidFill>
                <a:srgbClr val="0000FF"/>
              </a:solidFill>
            </a:endParaRPr>
          </a:p>
          <a:p>
            <a:pPr lvl="1" eaLnBrk="1" hangingPunct="1"/>
            <a:endParaRPr lang="en-US" altLang="en-US">
              <a:solidFill>
                <a:srgbClr val="0000FF"/>
              </a:solidFill>
            </a:endParaRPr>
          </a:p>
          <a:p>
            <a:pPr lvl="1" eaLnBrk="1" hangingPunct="1"/>
            <a:endParaRPr lang="en-US" altLang="en-US">
              <a:solidFill>
                <a:srgbClr val="0000FF"/>
              </a:solidFill>
            </a:endParaRP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altLang="en-US">
              <a:solidFill>
                <a:srgbClr val="0000FF"/>
              </a:solidFill>
            </a:endParaRPr>
          </a:p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until</a:t>
            </a:r>
            <a:r>
              <a:rPr lang="en-US" altLang="en-US"/>
              <a:t> cond body </a:t>
            </a:r>
            <a:r>
              <a:rPr lang="en-US" altLang="en-US">
                <a:solidFill>
                  <a:srgbClr val="0000FF"/>
                </a:solidFill>
              </a:rPr>
              <a:t>end</a:t>
            </a:r>
          </a:p>
          <a:p>
            <a:pPr lvl="1" eaLnBrk="1" hangingPunct="1"/>
            <a:r>
              <a:rPr lang="en-US" altLang="en-US"/>
              <a:t>Same as </a:t>
            </a:r>
            <a:r>
              <a:rPr lang="ja-JP" altLang="en-US"/>
              <a:t>“</a:t>
            </a:r>
            <a:r>
              <a:rPr lang="en-US" altLang="ja-JP">
                <a:solidFill>
                  <a:srgbClr val="0000FF"/>
                </a:solidFill>
              </a:rPr>
              <a:t>while not </a:t>
            </a:r>
            <a:r>
              <a:rPr lang="en-US" altLang="ja-JP"/>
              <a:t>cond body</a:t>
            </a:r>
            <a:r>
              <a:rPr lang="en-US" altLang="ja-JP">
                <a:solidFill>
                  <a:srgbClr val="0000FF"/>
                </a:solidFill>
              </a:rPr>
              <a:t> end</a:t>
            </a:r>
            <a:r>
              <a:rPr lang="ja-JP" altLang="en-US"/>
              <a:t>”</a:t>
            </a:r>
            <a:endParaRPr lang="en-US" altLang="en-US"/>
          </a:p>
        </p:txBody>
      </p:sp>
      <p:sp>
        <p:nvSpPr>
          <p:cNvPr id="1447940" name="Text Box 4">
            <a:extLst>
              <a:ext uri="{FF2B5EF4-FFF2-40B4-BE49-F238E27FC236}">
                <a16:creationId xmlns:a16="http://schemas.microsoft.com/office/drawing/2014/main" id="{15339459-26D6-974E-B219-42ADA432D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105401"/>
            <a:ext cx="2514600" cy="1203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until</a:t>
            </a:r>
            <a:r>
              <a:rPr lang="en-US" altLang="en-US" sz="1800" b="1">
                <a:latin typeface="Courier New" panose="02070309020205020404" pitchFamily="49" charset="0"/>
              </a:rPr>
              <a:t> i &gt;= n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puts message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i = i + 1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66564" name="Text Box 5">
            <a:extLst>
              <a:ext uri="{FF2B5EF4-FFF2-40B4-BE49-F238E27FC236}">
                <a16:creationId xmlns:a16="http://schemas.microsoft.com/office/drawing/2014/main" id="{0CBB4619-0E9A-A64D-B877-085752893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590801"/>
            <a:ext cx="3962400" cy="1477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unless</a:t>
            </a:r>
            <a:r>
              <a:rPr lang="en-US" altLang="en-US" sz="1800" b="1">
                <a:latin typeface="Courier New" panose="02070309020205020404" pitchFamily="49" charset="0"/>
              </a:rPr>
              <a:t> grade &lt; 90 then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puts "You got an A"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else unless </a:t>
            </a:r>
            <a:r>
              <a:rPr lang="en-US" altLang="en-US" sz="1800" b="1">
                <a:latin typeface="Courier New" panose="02070309020205020404" pitchFamily="49" charset="0"/>
              </a:rPr>
              <a:t>grade &lt; 80 then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puts "You got a B”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66565" name="Slide Number Placeholder 1">
            <a:extLst>
              <a:ext uri="{FF2B5EF4-FFF2-40B4-BE49-F238E27FC236}">
                <a16:creationId xmlns:a16="http://schemas.microsoft.com/office/drawing/2014/main" id="{62ABF0D6-1F41-C842-A710-3D9F35D3DF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1293E80-13F1-A344-AA20-502C750020C6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23</a:t>
            </a:fld>
            <a:endParaRPr lang="en-US" altLang="en-US" sz="1200"/>
          </a:p>
        </p:txBody>
      </p:sp>
      <p:sp>
        <p:nvSpPr>
          <p:cNvPr id="66566" name="Footer Placeholder 1">
            <a:extLst>
              <a:ext uri="{FF2B5EF4-FFF2-40B4-BE49-F238E27FC236}">
                <a16:creationId xmlns:a16="http://schemas.microsoft.com/office/drawing/2014/main" id="{0B90E26A-418E-7C4A-A46B-4D660E6E19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1490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4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47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7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79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02E2D2E6-1AB6-504D-B666-F7726FE0D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If and Unless as Modifiers</a:t>
            </a:r>
          </a:p>
        </p:txBody>
      </p:sp>
      <p:sp>
        <p:nvSpPr>
          <p:cNvPr id="1449987" name="Rectangle 3">
            <a:extLst>
              <a:ext uri="{FF2B5EF4-FFF2-40B4-BE49-F238E27FC236}">
                <a16:creationId xmlns:a16="http://schemas.microsoft.com/office/drawing/2014/main" id="{2C402033-6383-704B-8291-453E30916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 write </a:t>
            </a:r>
            <a:r>
              <a:rPr lang="en-US" altLang="en-US">
                <a:solidFill>
                  <a:srgbClr val="0000FF"/>
                </a:solidFill>
              </a:rPr>
              <a:t>if</a:t>
            </a:r>
            <a:r>
              <a:rPr lang="en-US" altLang="en-US"/>
              <a:t> and </a:t>
            </a:r>
            <a:r>
              <a:rPr lang="en-US" altLang="en-US">
                <a:solidFill>
                  <a:srgbClr val="0000FF"/>
                </a:solidFill>
              </a:rPr>
              <a:t>unless</a:t>
            </a: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after</a:t>
            </a:r>
            <a:r>
              <a:rPr lang="en-US" altLang="en-US"/>
              <a:t> an expression</a:t>
            </a:r>
          </a:p>
          <a:p>
            <a:pPr lvl="1" eaLnBrk="1" hangingPunct="1"/>
            <a:r>
              <a:rPr lang="en-US" altLang="en-US">
                <a:solidFill>
                  <a:srgbClr val="0000FF"/>
                </a:solidFill>
              </a:rPr>
              <a:t>puts "You got an A" if grade &gt;= 90</a:t>
            </a:r>
            <a:endParaRPr lang="en-US" altLang="en-US"/>
          </a:p>
          <a:p>
            <a:pPr lvl="1" eaLnBrk="1" hangingPunct="1"/>
            <a:r>
              <a:rPr lang="en-US" altLang="en-US">
                <a:solidFill>
                  <a:srgbClr val="0000FF"/>
                </a:solidFill>
              </a:rPr>
              <a:t>puts "You got an A" unless grade &lt; 90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Why so many control statements?</a:t>
            </a:r>
          </a:p>
          <a:p>
            <a:pPr lvl="1" eaLnBrk="1" hangingPunct="1"/>
            <a:r>
              <a:rPr lang="en-US" altLang="en-US"/>
              <a:t>Is this a good idea? Why or why not?</a:t>
            </a:r>
          </a:p>
          <a:p>
            <a:pPr lvl="2" eaLnBrk="1" hangingPunct="1"/>
            <a:r>
              <a:rPr lang="en-US" altLang="en-US" b="1">
                <a:solidFill>
                  <a:srgbClr val="0000FF"/>
                </a:solidFill>
              </a:rPr>
              <a:t>Good</a:t>
            </a:r>
            <a:r>
              <a:rPr lang="en-US" altLang="en-US"/>
              <a:t>: can make program more readable, expressing programs more directly. In natural language, many ways to say the same thing, which supports brevity and adds style.</a:t>
            </a:r>
          </a:p>
          <a:p>
            <a:pPr lvl="2" eaLnBrk="1" hangingPunct="1"/>
            <a:r>
              <a:rPr lang="en-US" altLang="en-US" b="1">
                <a:solidFill>
                  <a:srgbClr val="0000FF"/>
                </a:solidFill>
              </a:rPr>
              <a:t>Bad</a:t>
            </a:r>
            <a:r>
              <a:rPr lang="en-US" altLang="en-US"/>
              <a:t>: many ways to do the same thing may lead to confusion and hurt maintainability (if future programmers don’t understand all styles)</a:t>
            </a:r>
          </a:p>
        </p:txBody>
      </p:sp>
      <p:sp>
        <p:nvSpPr>
          <p:cNvPr id="68611" name="Slide Number Placeholder 1">
            <a:extLst>
              <a:ext uri="{FF2B5EF4-FFF2-40B4-BE49-F238E27FC236}">
                <a16:creationId xmlns:a16="http://schemas.microsoft.com/office/drawing/2014/main" id="{4FF58972-F368-4E4A-8AF1-0C0A5FA845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C20844A-8CCD-4A48-AA3F-4237755FAA4F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24</a:t>
            </a:fld>
            <a:endParaRPr lang="en-US" altLang="en-US" sz="1200"/>
          </a:p>
        </p:txBody>
      </p:sp>
      <p:sp>
        <p:nvSpPr>
          <p:cNvPr id="68612" name="Footer Placeholder 1">
            <a:extLst>
              <a:ext uri="{FF2B5EF4-FFF2-40B4-BE49-F238E27FC236}">
                <a16:creationId xmlns:a16="http://schemas.microsoft.com/office/drawing/2014/main" id="{49513F10-694E-E24C-A9B1-748B303878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012178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4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4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4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552BB503-2CFD-D64A-B716-2C53DE13A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Quiz 2: </a:t>
            </a:r>
            <a:r>
              <a:rPr lang="en-US" altLang="en-US"/>
              <a:t>What is the output?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D34B12B7-EB1A-9541-A4D7-A77AE5F4CE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70659" name="Slide Number Placeholder 4">
            <a:extLst>
              <a:ext uri="{FF2B5EF4-FFF2-40B4-BE49-F238E27FC236}">
                <a16:creationId xmlns:a16="http://schemas.microsoft.com/office/drawing/2014/main" id="{5446DD44-D368-FC4E-974A-673BF2379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2349AF4-A4FE-8B47-B348-0601B44E5622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25</a:t>
            </a:fld>
            <a:endParaRPr lang="en-US" altLang="en-US" sz="1200"/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EADB14CB-8E65-2F4A-AA81-F11DF6ACB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09801"/>
            <a:ext cx="4191000" cy="3046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x = 0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 x then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puts “true”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elsif x == 0 then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puts “== 0”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puts “false”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end </a:t>
            </a:r>
          </a:p>
        </p:txBody>
      </p:sp>
      <p:sp>
        <p:nvSpPr>
          <p:cNvPr id="70661" name="TextBox 6">
            <a:extLst>
              <a:ext uri="{FF2B5EF4-FFF2-40B4-BE49-F238E27FC236}">
                <a16:creationId xmlns:a16="http://schemas.microsoft.com/office/drawing/2014/main" id="{59A5BA7A-0E7B-9D4D-9EED-EC9BBFCFE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438401"/>
            <a:ext cx="32004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AutoNum type="alphaUcPeriod"/>
            </a:pPr>
            <a:r>
              <a:rPr lang="en-US" altLang="en-US" b="1">
                <a:solidFill>
                  <a:srgbClr val="0000FF"/>
                </a:solidFill>
                <a:latin typeface="MS PGothic" panose="020B0600070205080204" pitchFamily="34" charset="-128"/>
              </a:rPr>
              <a:t>Nothing </a:t>
            </a:r>
            <a:r>
              <a:rPr lang="mr-IN" altLang="en-US" b="1">
                <a:solidFill>
                  <a:srgbClr val="0000FF"/>
                </a:solidFill>
                <a:latin typeface="MS PGothic" panose="020B0600070205080204" pitchFamily="34" charset="-128"/>
              </a:rPr>
              <a:t>–</a:t>
            </a:r>
            <a:r>
              <a:rPr lang="en-US" altLang="en-US" b="1">
                <a:solidFill>
                  <a:srgbClr val="0000FF"/>
                </a:solidFill>
                <a:latin typeface="MS PGothic" panose="020B0600070205080204" pitchFamily="34" charset="-128"/>
              </a:rPr>
              <a:t> there’s an error</a:t>
            </a:r>
          </a:p>
          <a:p>
            <a:pPr>
              <a:spcBef>
                <a:spcPct val="0"/>
              </a:spcBef>
              <a:buSzTx/>
              <a:buFontTx/>
              <a:buAutoNum type="alphaUcPeriod"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“true”</a:t>
            </a:r>
          </a:p>
          <a:p>
            <a:pPr>
              <a:spcBef>
                <a:spcPct val="0"/>
              </a:spcBef>
              <a:buSzTx/>
              <a:buFontTx/>
              <a:buAutoNum type="alphaUcPeriod"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“== 0”</a:t>
            </a:r>
          </a:p>
          <a:p>
            <a:pPr>
              <a:spcBef>
                <a:spcPct val="0"/>
              </a:spcBef>
              <a:buSzTx/>
              <a:buFontTx/>
              <a:buAutoNum type="alphaUcPeriod"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“false”</a:t>
            </a:r>
          </a:p>
        </p:txBody>
      </p:sp>
      <p:sp>
        <p:nvSpPr>
          <p:cNvPr id="70662" name="Footer Placeholder 1">
            <a:extLst>
              <a:ext uri="{FF2B5EF4-FFF2-40B4-BE49-F238E27FC236}">
                <a16:creationId xmlns:a16="http://schemas.microsoft.com/office/drawing/2014/main" id="{0E825494-1073-A44B-B7B1-26E2ED38F3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27023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id="{22AE2CA0-7F9C-8846-9B85-692F67D301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Quiz 2: </a:t>
            </a:r>
            <a:r>
              <a:rPr lang="en-US" altLang="en-US"/>
              <a:t>What is the output?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837F3CE4-F351-C04F-96B3-C079C81D44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72707" name="Slide Number Placeholder 4">
            <a:extLst>
              <a:ext uri="{FF2B5EF4-FFF2-40B4-BE49-F238E27FC236}">
                <a16:creationId xmlns:a16="http://schemas.microsoft.com/office/drawing/2014/main" id="{4D35B3B9-0576-014E-B552-9A480F6129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BB69B0F-7E88-FF4A-93C9-1B36C9B10040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26</a:t>
            </a:fld>
            <a:endParaRPr lang="en-US" altLang="en-US" sz="1200"/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C9D616CE-96D4-E54C-8176-5846C8DDA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09801"/>
            <a:ext cx="4191000" cy="30464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x = 0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if x then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puts “true”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elsif x == 0 then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puts “== 0”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else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puts “false”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end </a:t>
            </a:r>
          </a:p>
        </p:txBody>
      </p:sp>
      <p:sp>
        <p:nvSpPr>
          <p:cNvPr id="72709" name="TextBox 6">
            <a:extLst>
              <a:ext uri="{FF2B5EF4-FFF2-40B4-BE49-F238E27FC236}">
                <a16:creationId xmlns:a16="http://schemas.microsoft.com/office/drawing/2014/main" id="{70668B1C-B5CF-CE44-9A9C-4DF722920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438401"/>
            <a:ext cx="3200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AutoNum type="alphaUcPeriod"/>
            </a:pPr>
            <a:r>
              <a:rPr lang="en-US" altLang="en-US" b="1">
                <a:solidFill>
                  <a:srgbClr val="0000FF"/>
                </a:solidFill>
                <a:latin typeface="MS PGothic" panose="020B0600070205080204" pitchFamily="34" charset="-128"/>
              </a:rPr>
              <a:t>Nothing </a:t>
            </a:r>
            <a:r>
              <a:rPr lang="mr-IN" altLang="en-US" b="1">
                <a:solidFill>
                  <a:srgbClr val="0000FF"/>
                </a:solidFill>
                <a:latin typeface="MS PGothic" panose="020B0600070205080204" pitchFamily="34" charset="-128"/>
              </a:rPr>
              <a:t>–</a:t>
            </a:r>
            <a:r>
              <a:rPr lang="en-US" altLang="en-US" b="1">
                <a:solidFill>
                  <a:srgbClr val="0000FF"/>
                </a:solidFill>
                <a:latin typeface="MS PGothic" panose="020B0600070205080204" pitchFamily="34" charset="-128"/>
              </a:rPr>
              <a:t> there’s an error</a:t>
            </a:r>
          </a:p>
          <a:p>
            <a:pPr>
              <a:spcBef>
                <a:spcPct val="0"/>
              </a:spcBef>
              <a:buSzTx/>
              <a:buFontTx/>
              <a:buAutoNum type="alphaUcPeriod"/>
            </a:pPr>
            <a:r>
              <a:rPr lang="en-US" altLang="en-US" sz="3200" b="1">
                <a:solidFill>
                  <a:srgbClr val="FF0000"/>
                </a:solidFill>
                <a:latin typeface="Courier New" panose="02070309020205020404" pitchFamily="49" charset="0"/>
              </a:rPr>
              <a:t>“true”</a:t>
            </a:r>
          </a:p>
          <a:p>
            <a:pPr>
              <a:spcBef>
                <a:spcPct val="0"/>
              </a:spcBef>
              <a:buSzTx/>
              <a:buFontTx/>
              <a:buAutoNum type="alphaUcPeriod"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“== 0”</a:t>
            </a:r>
          </a:p>
          <a:p>
            <a:pPr>
              <a:spcBef>
                <a:spcPct val="0"/>
              </a:spcBef>
              <a:buSzTx/>
              <a:buFontTx/>
              <a:buAutoNum type="alphaUcPeriod"/>
            </a:pP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</a:rPr>
              <a:t>“false”</a:t>
            </a:r>
          </a:p>
        </p:txBody>
      </p:sp>
      <p:sp>
        <p:nvSpPr>
          <p:cNvPr id="72710" name="Footer Placeholder 1">
            <a:extLst>
              <a:ext uri="{FF2B5EF4-FFF2-40B4-BE49-F238E27FC236}">
                <a16:creationId xmlns:a16="http://schemas.microsoft.com/office/drawing/2014/main" id="{11FED524-C778-9243-B537-143E283735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  <p:sp>
        <p:nvSpPr>
          <p:cNvPr id="72711" name="TextBox 3">
            <a:extLst>
              <a:ext uri="{FF2B5EF4-FFF2-40B4-BE49-F238E27FC236}">
                <a16:creationId xmlns:a16="http://schemas.microsoft.com/office/drawing/2014/main" id="{E7CB04EA-6C5B-9043-B52C-CD912D8E4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0" y="5408614"/>
            <a:ext cx="5715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MS PGothic" panose="020B0600070205080204" pitchFamily="34" charset="-128"/>
              </a:rPr>
              <a:t>is neither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false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MS PGothic" panose="020B0600070205080204" pitchFamily="34" charset="-128"/>
              </a:rPr>
              <a:t>nor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FF0000"/>
                </a:solidFill>
                <a:latin typeface="Courier New" panose="02070309020205020404" pitchFamily="49" charset="0"/>
              </a:rPr>
              <a:t>nil </a:t>
            </a:r>
            <a:r>
              <a:rPr lang="en-US" altLang="en-US">
                <a:solidFill>
                  <a:srgbClr val="FF0000"/>
                </a:solidFill>
                <a:latin typeface="MS PGothic" panose="020B0600070205080204" pitchFamily="34" charset="-128"/>
              </a:rPr>
              <a:t>so the first guard is satisfied</a:t>
            </a:r>
          </a:p>
        </p:txBody>
      </p:sp>
    </p:spTree>
    <p:extLst>
      <p:ext uri="{BB962C8B-B14F-4D97-AF65-F5344CB8AC3E}">
        <p14:creationId xmlns:p14="http://schemas.microsoft.com/office/powerpoint/2010/main" val="1859333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1EE74609-6BDA-1E4A-AED6-3B180BE87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Other Useful Control Statements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79F8E1BC-D354-4144-AC03-DE00E720E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24800" y="4267200"/>
            <a:ext cx="2362200" cy="2057400"/>
          </a:xfrm>
          <a:noFill/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case 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when 1, 3..5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when 2, 6..8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end</a:t>
            </a:r>
          </a:p>
        </p:txBody>
      </p:sp>
      <p:grpSp>
        <p:nvGrpSpPr>
          <p:cNvPr id="74755" name="Group 4">
            <a:extLst>
              <a:ext uri="{FF2B5EF4-FFF2-40B4-BE49-F238E27FC236}">
                <a16:creationId xmlns:a16="http://schemas.microsoft.com/office/drawing/2014/main" id="{BA4386FB-04B9-A949-BF1D-38E429259787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447800"/>
            <a:ext cx="4114800" cy="2667000"/>
            <a:chOff x="2928" y="960"/>
            <a:chExt cx="2592" cy="1680"/>
          </a:xfrm>
        </p:grpSpPr>
        <p:sp>
          <p:nvSpPr>
            <p:cNvPr id="74767" name="Text Box 5">
              <a:extLst>
                <a:ext uri="{FF2B5EF4-FFF2-40B4-BE49-F238E27FC236}">
                  <a16:creationId xmlns:a16="http://schemas.microsoft.com/office/drawing/2014/main" id="{EE148AC1-1D0B-9D49-9AE7-E21528355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960"/>
              <a:ext cx="2592" cy="1680"/>
            </a:xfrm>
            <a:prstGeom prst="rect">
              <a:avLst/>
            </a:prstGeom>
            <a:noFill/>
            <a:ln w="127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60000"/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110000"/>
                <a:buChar char="•"/>
                <a:defRPr sz="2400">
                  <a:solidFill>
                    <a:schemeClr val="hlink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itchFamily="2" charset="2"/>
                <a:buChar char="Ø"/>
                <a:defRPr sz="2000">
                  <a:solidFill>
                    <a:srgbClr val="80008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8000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80000"/>
                <a:buChar char="•"/>
                <a:defRPr sz="200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•"/>
                <a:defRPr sz="200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•"/>
                <a:defRPr sz="200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•"/>
                <a:defRPr sz="200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Char char="•"/>
                <a:defRPr sz="2000">
                  <a:solidFill>
                    <a:srgbClr val="0000FF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while i&gt;n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   break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   next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   puts message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   redo</a:t>
              </a:r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en-US"/>
                <a:t>end</a:t>
              </a:r>
              <a:endParaRPr lang="en-US" altLang="en-US" sz="1800" b="1">
                <a:latin typeface="Courier New" panose="02070309020205020404" pitchFamily="49" charset="0"/>
              </a:endParaRPr>
            </a:p>
          </p:txBody>
        </p:sp>
        <p:sp>
          <p:nvSpPr>
            <p:cNvPr id="74768" name="Freeform 6">
              <a:extLst>
                <a:ext uri="{FF2B5EF4-FFF2-40B4-BE49-F238E27FC236}">
                  <a16:creationId xmlns:a16="http://schemas.microsoft.com/office/drawing/2014/main" id="{3A649ED4-F5FA-0B4A-9CF0-9FCB0090E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772"/>
              <a:ext cx="116" cy="233"/>
            </a:xfrm>
            <a:custGeom>
              <a:avLst/>
              <a:gdLst>
                <a:gd name="T0" fmla="*/ 0 w 1504"/>
                <a:gd name="T1" fmla="*/ 112 h 1216"/>
                <a:gd name="T2" fmla="*/ 1104 w 1504"/>
                <a:gd name="T3" fmla="*/ 112 h 1216"/>
                <a:gd name="T4" fmla="*/ 1488 w 1504"/>
                <a:gd name="T5" fmla="*/ 784 h 1216"/>
                <a:gd name="T6" fmla="*/ 1008 w 1504"/>
                <a:gd name="T7" fmla="*/ 1216 h 12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04" h="1216">
                  <a:moveTo>
                    <a:pt x="0" y="112"/>
                  </a:moveTo>
                  <a:cubicBezTo>
                    <a:pt x="428" y="56"/>
                    <a:pt x="856" y="0"/>
                    <a:pt x="1104" y="112"/>
                  </a:cubicBezTo>
                  <a:cubicBezTo>
                    <a:pt x="1352" y="224"/>
                    <a:pt x="1504" y="600"/>
                    <a:pt x="1488" y="784"/>
                  </a:cubicBezTo>
                  <a:cubicBezTo>
                    <a:pt x="1472" y="968"/>
                    <a:pt x="1240" y="1092"/>
                    <a:pt x="1008" y="121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769" name="Freeform 7">
              <a:extLst>
                <a:ext uri="{FF2B5EF4-FFF2-40B4-BE49-F238E27FC236}">
                  <a16:creationId xmlns:a16="http://schemas.microsoft.com/office/drawing/2014/main" id="{5B00ABF9-8297-FD44-B0FB-96C01C50E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612"/>
              <a:ext cx="1392" cy="233"/>
            </a:xfrm>
            <a:custGeom>
              <a:avLst/>
              <a:gdLst>
                <a:gd name="T0" fmla="*/ 0 w 592"/>
                <a:gd name="T1" fmla="*/ 2147483646 h 432"/>
                <a:gd name="T2" fmla="*/ 2147483646 w 592"/>
                <a:gd name="T3" fmla="*/ 2147483646 h 432"/>
                <a:gd name="T4" fmla="*/ 2147483646 w 592"/>
                <a:gd name="T5" fmla="*/ 2147483646 h 432"/>
                <a:gd name="T6" fmla="*/ 2147483646 w 592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2" h="432">
                  <a:moveTo>
                    <a:pt x="0" y="432"/>
                  </a:moveTo>
                  <a:cubicBezTo>
                    <a:pt x="232" y="392"/>
                    <a:pt x="464" y="352"/>
                    <a:pt x="528" y="288"/>
                  </a:cubicBezTo>
                  <a:cubicBezTo>
                    <a:pt x="592" y="224"/>
                    <a:pt x="464" y="96"/>
                    <a:pt x="384" y="48"/>
                  </a:cubicBezTo>
                  <a:cubicBezTo>
                    <a:pt x="304" y="0"/>
                    <a:pt x="176" y="0"/>
                    <a:pt x="48" y="0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770" name="Freeform 8">
              <a:extLst>
                <a:ext uri="{FF2B5EF4-FFF2-40B4-BE49-F238E27FC236}">
                  <a16:creationId xmlns:a16="http://schemas.microsoft.com/office/drawing/2014/main" id="{E6ABFC67-E504-B34C-AD4E-940792C41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884"/>
              <a:ext cx="1496" cy="233"/>
            </a:xfrm>
            <a:custGeom>
              <a:avLst/>
              <a:gdLst>
                <a:gd name="T0" fmla="*/ 336 w 1496"/>
                <a:gd name="T1" fmla="*/ 2147483646 h 512"/>
                <a:gd name="T2" fmla="*/ 1200 w 1496"/>
                <a:gd name="T3" fmla="*/ 2147483646 h 512"/>
                <a:gd name="T4" fmla="*/ 1296 w 1496"/>
                <a:gd name="T5" fmla="*/ 2147483646 h 512"/>
                <a:gd name="T6" fmla="*/ 0 w 1496"/>
                <a:gd name="T7" fmla="*/ 2147483646 h 5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96" h="512">
                  <a:moveTo>
                    <a:pt x="336" y="64"/>
                  </a:moveTo>
                  <a:cubicBezTo>
                    <a:pt x="688" y="32"/>
                    <a:pt x="1040" y="0"/>
                    <a:pt x="1200" y="64"/>
                  </a:cubicBezTo>
                  <a:cubicBezTo>
                    <a:pt x="1360" y="128"/>
                    <a:pt x="1496" y="384"/>
                    <a:pt x="1296" y="448"/>
                  </a:cubicBezTo>
                  <a:cubicBezTo>
                    <a:pt x="1096" y="512"/>
                    <a:pt x="548" y="480"/>
                    <a:pt x="0" y="448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4756" name="Text Box 9">
            <a:extLst>
              <a:ext uri="{FF2B5EF4-FFF2-40B4-BE49-F238E27FC236}">
                <a16:creationId xmlns:a16="http://schemas.microsoft.com/office/drawing/2014/main" id="{54DA46CE-D4E7-0941-AD29-F2805D16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971800"/>
            <a:ext cx="2362200" cy="138588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for i in (1..3)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   puts i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end</a:t>
            </a: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74757" name="Text Box 10">
            <a:extLst>
              <a:ext uri="{FF2B5EF4-FFF2-40B4-BE49-F238E27FC236}">
                <a16:creationId xmlns:a16="http://schemas.microsoft.com/office/drawing/2014/main" id="{BA7F0F28-8AD3-A348-A8B6-27003355B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447800"/>
            <a:ext cx="4114800" cy="138588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for elt in [1, </a:t>
            </a:r>
            <a:r>
              <a:rPr lang="ja-JP" altLang="en-US"/>
              <a:t>“</a:t>
            </a:r>
            <a:r>
              <a:rPr lang="en-US" altLang="ja-JP"/>
              <a:t>math</a:t>
            </a:r>
            <a:r>
              <a:rPr lang="ja-JP" altLang="en-US"/>
              <a:t>”</a:t>
            </a:r>
            <a:r>
              <a:rPr lang="en-US" altLang="ja-JP"/>
              <a:t>, 3.4]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   puts elt.to_s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end</a:t>
            </a: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74758" name="Text Box 11">
            <a:extLst>
              <a:ext uri="{FF2B5EF4-FFF2-40B4-BE49-F238E27FC236}">
                <a16:creationId xmlns:a16="http://schemas.microsoft.com/office/drawing/2014/main" id="{0AA4A598-DBF8-164E-98AE-A767DB1C1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495801"/>
            <a:ext cx="2362200" cy="18129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(1..3).each {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   |elt|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   puts elt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}</a:t>
            </a:r>
            <a:endParaRPr lang="en-US" altLang="en-US" sz="2400"/>
          </a:p>
        </p:txBody>
      </p:sp>
      <p:sp>
        <p:nvSpPr>
          <p:cNvPr id="74759" name="Text Box 12">
            <a:extLst>
              <a:ext uri="{FF2B5EF4-FFF2-40B4-BE49-F238E27FC236}">
                <a16:creationId xmlns:a16="http://schemas.microsoft.com/office/drawing/2014/main" id="{A7816C12-E7C8-704E-AC4E-2B31D8B23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95801"/>
            <a:ext cx="3581400" cy="1812925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IO.foreach(filename) { |x|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   puts x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/>
              <a:t>}</a:t>
            </a:r>
            <a:endParaRPr lang="en-US" altLang="en-US" sz="1800" b="1">
              <a:latin typeface="Courier New" panose="02070309020205020404" pitchFamily="49" charset="0"/>
            </a:endParaRPr>
          </a:p>
        </p:txBody>
      </p:sp>
      <p:pic>
        <p:nvPicPr>
          <p:cNvPr id="74760" name="Picture 13" descr="j0217290">
            <a:extLst>
              <a:ext uri="{FF2B5EF4-FFF2-40B4-BE49-F238E27FC236}">
                <a16:creationId xmlns:a16="http://schemas.microsoft.com/office/drawing/2014/main" id="{2BD50883-D4DF-F24E-8068-947481553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971801"/>
            <a:ext cx="14478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2046" name="AutoShape 14">
            <a:extLst>
              <a:ext uri="{FF2B5EF4-FFF2-40B4-BE49-F238E27FC236}">
                <a16:creationId xmlns:a16="http://schemas.microsoft.com/office/drawing/2014/main" id="{855EE361-634C-6B45-949E-380ACE766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362200"/>
            <a:ext cx="2286000" cy="914400"/>
          </a:xfrm>
          <a:prstGeom prst="wedgeRoundRectCallout">
            <a:avLst>
              <a:gd name="adj1" fmla="val -50532"/>
              <a:gd name="adj2" fmla="val -7337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i="1">
                <a:latin typeface="Gill Sans" panose="020B0502020104020203" pitchFamily="34" charset="-79"/>
              </a:rPr>
              <a:t>generates a string; cf. </a:t>
            </a:r>
            <a:r>
              <a:rPr lang="en-US" altLang="en-US" sz="2400"/>
              <a:t>to_i</a:t>
            </a:r>
            <a:endParaRPr lang="en-US" altLang="en-US" sz="2400" i="1">
              <a:latin typeface="Gill Sans" panose="020B0502020104020203" pitchFamily="34" charset="-79"/>
            </a:endParaRPr>
          </a:p>
        </p:txBody>
      </p:sp>
      <p:sp>
        <p:nvSpPr>
          <p:cNvPr id="1452047" name="AutoShape 15">
            <a:extLst>
              <a:ext uri="{FF2B5EF4-FFF2-40B4-BE49-F238E27FC236}">
                <a16:creationId xmlns:a16="http://schemas.microsoft.com/office/drawing/2014/main" id="{ECA646A0-AF0E-A44A-A5D1-BD3B452BE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05400"/>
            <a:ext cx="1219200" cy="1676400"/>
          </a:xfrm>
          <a:prstGeom prst="wedgeRoundRectCallout">
            <a:avLst>
              <a:gd name="adj1" fmla="val -87921"/>
              <a:gd name="adj2" fmla="val -3419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i="1">
                <a:latin typeface="Gill Sans" panose="020B0502020104020203" pitchFamily="34" charset="-79"/>
              </a:rPr>
              <a:t>code block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i="1">
                <a:latin typeface="Gill Sans" panose="020B0502020104020203" pitchFamily="34" charset="-79"/>
              </a:rPr>
              <a:t>(details later)</a:t>
            </a:r>
          </a:p>
        </p:txBody>
      </p:sp>
      <p:sp>
        <p:nvSpPr>
          <p:cNvPr id="1452048" name="AutoShape 16">
            <a:extLst>
              <a:ext uri="{FF2B5EF4-FFF2-40B4-BE49-F238E27FC236}">
                <a16:creationId xmlns:a16="http://schemas.microsoft.com/office/drawing/2014/main" id="{9BE86247-AAFB-7640-A5A4-863440137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791200"/>
            <a:ext cx="1981200" cy="914400"/>
          </a:xfrm>
          <a:prstGeom prst="wedgeRoundRectCallout">
            <a:avLst>
              <a:gd name="adj1" fmla="val -41986"/>
              <a:gd name="adj2" fmla="val -776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i="1">
                <a:latin typeface="Gill Sans" panose="020B0502020104020203" pitchFamily="34" charset="-79"/>
              </a:rPr>
              <a:t>does not need </a:t>
            </a:r>
            <a:r>
              <a:rPr lang="en-US" altLang="en-US" sz="2400"/>
              <a:t>break</a:t>
            </a:r>
          </a:p>
        </p:txBody>
      </p:sp>
      <p:sp>
        <p:nvSpPr>
          <p:cNvPr id="74764" name="Slide Number Placeholder 1">
            <a:extLst>
              <a:ext uri="{FF2B5EF4-FFF2-40B4-BE49-F238E27FC236}">
                <a16:creationId xmlns:a16="http://schemas.microsoft.com/office/drawing/2014/main" id="{B084D5FE-B341-C847-A80E-09F2545432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B835396-1B35-C947-A717-80AE8D3D973D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27</a:t>
            </a:fld>
            <a:endParaRPr lang="en-US" altLang="en-US" sz="120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EDCCCAA-A61E-2E47-9D75-81A8B8A31025}"/>
              </a:ext>
            </a:extLst>
          </p:cNvPr>
          <p:cNvSpPr>
            <a:spLocks/>
          </p:cNvSpPr>
          <p:nvPr/>
        </p:nvSpPr>
        <p:spPr bwMode="auto">
          <a:xfrm>
            <a:off x="5715000" y="5108575"/>
            <a:ext cx="304800" cy="414338"/>
          </a:xfrm>
          <a:prstGeom prst="rightBrace">
            <a:avLst>
              <a:gd name="adj1" fmla="val 323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</p:txBody>
      </p:sp>
      <p:sp>
        <p:nvSpPr>
          <p:cNvPr id="74766" name="Footer Placeholder 1">
            <a:extLst>
              <a:ext uri="{FF2B5EF4-FFF2-40B4-BE49-F238E27FC236}">
                <a16:creationId xmlns:a16="http://schemas.microsoft.com/office/drawing/2014/main" id="{3941FB5B-00E0-C246-9526-55AFED5B91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336640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2046" grpId="0" animBg="1"/>
      <p:bldP spid="1452047" grpId="0" animBg="1"/>
      <p:bldP spid="1452048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9DBF-9FA6-F94B-A6BF-215D319E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A3CE-ABD3-F74C-8044-C613DEAE9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altLang="en-US" dirty="0"/>
              <a:t>Rapid prototyping languages for common tasks</a:t>
            </a:r>
          </a:p>
          <a:p>
            <a:pPr marL="933450" lvl="1" indent="-533400"/>
            <a:r>
              <a:rPr lang="en-US" altLang="en-US" dirty="0"/>
              <a:t>Traditionally: text processing and system interaction</a:t>
            </a:r>
          </a:p>
          <a:p>
            <a:pPr marL="533400" indent="-533400"/>
            <a:r>
              <a:rPr lang="en-US" altLang="en-US" dirty="0"/>
              <a:t>“Scripting” is a broad genre of languages</a:t>
            </a:r>
          </a:p>
          <a:p>
            <a:pPr marL="933450" lvl="1" indent="-533400"/>
            <a:r>
              <a:rPr lang="ja-JP" altLang="en-US"/>
              <a:t>“</a:t>
            </a:r>
            <a:r>
              <a:rPr lang="en-US" altLang="ja-JP" dirty="0"/>
              <a:t>Base</a:t>
            </a:r>
            <a:r>
              <a:rPr lang="ja-JP" altLang="en-US"/>
              <a:t>”</a:t>
            </a:r>
            <a:r>
              <a:rPr lang="en-US" altLang="ja-JP" dirty="0"/>
              <a:t> may be imperative, functional, OO…</a:t>
            </a:r>
          </a:p>
          <a:p>
            <a:pPr marL="533400" indent="-533400"/>
            <a:r>
              <a:rPr lang="en-US" altLang="en-US" dirty="0"/>
              <a:t>Increasing use due to higher-layer abstractions</a:t>
            </a:r>
          </a:p>
          <a:p>
            <a:pPr marL="933450" lvl="1" indent="-533400"/>
            <a:r>
              <a:rPr lang="en-US" altLang="en-US" dirty="0"/>
              <a:t>Originally for text processing; now, much more</a:t>
            </a:r>
          </a:p>
          <a:p>
            <a:pPr marL="1790700" lvl="3" indent="-533400"/>
            <a:endParaRPr lang="en-US" altLang="en-US" sz="1400" dirty="0"/>
          </a:p>
          <a:p>
            <a:pPr marL="933450" lvl="1" indent="-533400"/>
            <a:r>
              <a:rPr lang="en-US" altLang="en-US" dirty="0" err="1"/>
              <a:t>sh</a:t>
            </a:r>
            <a:r>
              <a:rPr lang="en-US" altLang="en-US" dirty="0"/>
              <a:t> (1971)</a:t>
            </a:r>
          </a:p>
          <a:p>
            <a:pPr marL="933450" lvl="1" indent="-533400"/>
            <a:r>
              <a:rPr lang="en-US" altLang="en-US" dirty="0" err="1"/>
              <a:t>perl</a:t>
            </a:r>
            <a:r>
              <a:rPr lang="en-US" altLang="en-US" dirty="0"/>
              <a:t> (1987)</a:t>
            </a:r>
          </a:p>
          <a:p>
            <a:pPr marL="933450" lvl="1" indent="-533400"/>
            <a:r>
              <a:rPr lang="en-US" altLang="en-US" dirty="0"/>
              <a:t>Python (1991)</a:t>
            </a:r>
          </a:p>
          <a:p>
            <a:pPr marL="933450" lvl="1" indent="-533400"/>
            <a:r>
              <a:rPr lang="en-US" altLang="en-US" dirty="0">
                <a:solidFill>
                  <a:srgbClr val="FF0000"/>
                </a:solidFill>
              </a:rPr>
              <a:t>Ruby (1993)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55AE81-3F17-A540-A35D-4192F0D68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734" y="4695826"/>
            <a:ext cx="4572000" cy="148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spcBef>
                <a:spcPct val="20000"/>
              </a:spcBef>
              <a:buSzPct val="60000"/>
              <a:buBlip>
                <a:blip r:embed="rId2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#!/</a:t>
            </a:r>
            <a:r>
              <a:rPr lang="en-US" alt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usr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/bin/ruby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 line = gets do</a:t>
            </a:r>
            <a:b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alt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csvs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line.split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 /,/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	if(</a:t>
            </a:r>
            <a:r>
              <a:rPr lang="en-US" alt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csvs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[0] == “330”) then</a:t>
            </a:r>
            <a:b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</a:b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32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B4EB049A-A45B-3A44-9250-6271A96101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Ruby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00C51513-F4BE-BB48-B099-032325BE6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</a:t>
            </a:r>
            <a:r>
              <a:rPr lang="en-US" altLang="en-US" i="1"/>
              <a:t>object-oriented, imperative, dynamically typed (scripting) language</a:t>
            </a:r>
          </a:p>
          <a:p>
            <a:pPr lvl="1" eaLnBrk="1" hangingPunct="1"/>
            <a:r>
              <a:rPr lang="en-US" altLang="en-US"/>
              <a:t>Similar to other scripting languages (e.g., Python) </a:t>
            </a:r>
          </a:p>
          <a:p>
            <a:pPr lvl="1" eaLnBrk="1" hangingPunct="1"/>
            <a:r>
              <a:rPr lang="en-US" altLang="en-US"/>
              <a:t>Notable in being </a:t>
            </a:r>
            <a:r>
              <a:rPr lang="en-US" altLang="en-US" b="1"/>
              <a:t>fully object-oriented</a:t>
            </a:r>
            <a:r>
              <a:rPr lang="en-US" altLang="en-US"/>
              <a:t>, and embracing </a:t>
            </a:r>
            <a:r>
              <a:rPr lang="en-US" altLang="en-US" b="1"/>
              <a:t>higher-order programming</a:t>
            </a:r>
            <a:r>
              <a:rPr lang="en-US" altLang="en-US"/>
              <a:t> style</a:t>
            </a:r>
          </a:p>
          <a:p>
            <a:pPr lvl="2" eaLnBrk="1" hangingPunct="1"/>
            <a:r>
              <a:rPr lang="en-US" altLang="en-US"/>
              <a:t>Functions taking function(al code) as arguments</a:t>
            </a:r>
          </a:p>
          <a:p>
            <a:pPr eaLnBrk="1" hangingPunct="1"/>
            <a:r>
              <a:rPr lang="en-US" altLang="en-US"/>
              <a:t>Created in 1993 by Yukihiro Matsumoto (Matz)</a:t>
            </a:r>
          </a:p>
          <a:p>
            <a:pPr lvl="1" eaLnBrk="1" hangingPunct="1"/>
            <a:r>
              <a:rPr lang="en-US" altLang="en-US"/>
              <a:t>“Ruby is designed to make programmers happy”</a:t>
            </a:r>
            <a:endParaRPr lang="en-US" altLang="ja-JP"/>
          </a:p>
          <a:p>
            <a:pPr eaLnBrk="1" hangingPunct="1"/>
            <a:r>
              <a:rPr lang="en-US" altLang="en-US"/>
              <a:t>Adopted by </a:t>
            </a:r>
            <a:r>
              <a:rPr lang="en-US" altLang="en-US">
                <a:solidFill>
                  <a:srgbClr val="FF0000"/>
                </a:solidFill>
              </a:rPr>
              <a:t>Ruby on Rails </a:t>
            </a:r>
            <a:r>
              <a:rPr lang="en-US" altLang="en-US"/>
              <a:t>web programming framework in 2005 (a key to Ruby’s popularity)</a:t>
            </a:r>
          </a:p>
        </p:txBody>
      </p:sp>
      <p:sp>
        <p:nvSpPr>
          <p:cNvPr id="18435" name="Slide Number Placeholder 1">
            <a:extLst>
              <a:ext uri="{FF2B5EF4-FFF2-40B4-BE49-F238E27FC236}">
                <a16:creationId xmlns:a16="http://schemas.microsoft.com/office/drawing/2014/main" id="{72A19FD2-8E31-1643-B1F7-EB155F71E3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F3C0E32-44C8-B348-9DA1-02F24D17B36B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18436" name="Footer Placeholder 1">
            <a:extLst>
              <a:ext uri="{FF2B5EF4-FFF2-40B4-BE49-F238E27FC236}">
                <a16:creationId xmlns:a16="http://schemas.microsoft.com/office/drawing/2014/main" id="{0F49A0AD-5C32-A647-A776-CFF6D1971B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4627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216C-BDFD-3048-A439-344386FA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Ruby?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AF67E-85B9-2D4F-8512-FC456B972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Scripting language good to know</a:t>
            </a:r>
          </a:p>
          <a:p>
            <a:r>
              <a:rPr lang="en-US" dirty="0"/>
              <a:t>Imperative, OOP – similar to Java, good transition</a:t>
            </a:r>
          </a:p>
          <a:p>
            <a:r>
              <a:rPr lang="en-US" dirty="0"/>
              <a:t>Different from Java</a:t>
            </a:r>
          </a:p>
          <a:p>
            <a:pPr lvl="1"/>
            <a:r>
              <a:rPr lang="en-US" dirty="0"/>
              <a:t>Dynamic</a:t>
            </a:r>
          </a:p>
          <a:p>
            <a:r>
              <a:rPr lang="en-US" dirty="0"/>
              <a:t>Goes further</a:t>
            </a:r>
          </a:p>
          <a:p>
            <a:pPr lvl="1"/>
            <a:r>
              <a:rPr lang="en-US" dirty="0"/>
              <a:t>Purer OOP– 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3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26D39C1B-7533-634D-BA82-942411C61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Books on Ruby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0FC12FE4-6C14-204C-B83B-55E2B0639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5638800"/>
            <a:ext cx="8153400" cy="990600"/>
          </a:xfrm>
        </p:spPr>
        <p:txBody>
          <a:bodyPr/>
          <a:lstStyle/>
          <a:p>
            <a:pPr lvl="1" eaLnBrk="1" hangingPunct="1"/>
            <a:r>
              <a:rPr lang="en-US" altLang="en-US"/>
              <a:t>Earlier version of Thomas book available on web</a:t>
            </a:r>
          </a:p>
          <a:p>
            <a:pPr lvl="2" eaLnBrk="1" hangingPunct="1"/>
            <a:r>
              <a:rPr lang="en-US" altLang="en-US"/>
              <a:t>See course web page</a:t>
            </a:r>
          </a:p>
        </p:txBody>
      </p:sp>
      <p:sp>
        <p:nvSpPr>
          <p:cNvPr id="20483" name="Slide Number Placeholder 1">
            <a:extLst>
              <a:ext uri="{FF2B5EF4-FFF2-40B4-BE49-F238E27FC236}">
                <a16:creationId xmlns:a16="http://schemas.microsoft.com/office/drawing/2014/main" id="{D9E5FD6C-9F76-F049-8FB9-3B979C29A6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8950C29-71DF-9245-ADCB-F264757D32CB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en-US" sz="1200"/>
          </a:p>
        </p:txBody>
      </p:sp>
      <p:pic>
        <p:nvPicPr>
          <p:cNvPr id="29701" name="Picture 2">
            <a:extLst>
              <a:ext uri="{FF2B5EF4-FFF2-40B4-BE49-F238E27FC236}">
                <a16:creationId xmlns:a16="http://schemas.microsoft.com/office/drawing/2014/main" id="{92BF5692-F2AD-5342-924E-DCEC94BC4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47800"/>
            <a:ext cx="31369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Footer Placeholder 1">
            <a:extLst>
              <a:ext uri="{FF2B5EF4-FFF2-40B4-BE49-F238E27FC236}">
                <a16:creationId xmlns:a16="http://schemas.microsoft.com/office/drawing/2014/main" id="{BA425D5E-2DF4-A949-BF8A-2E688A8F3A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DA68F4-A75C-A943-B1C3-90B5E2AD8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0" y="1427163"/>
            <a:ext cx="3479800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34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C8FD67C-9058-A64C-8E62-E03FFE519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Simple Example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D4F6CE6F-2354-6C4F-9C7B-DCAA475FB7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Let</a:t>
            </a:r>
            <a:r>
              <a:rPr lang="ja-JP" altLang="en-US"/>
              <a:t>’</a:t>
            </a:r>
            <a:r>
              <a:rPr lang="en-US" altLang="ja-JP" dirty="0"/>
              <a:t>s start with a simple Ruby program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0CC77EDB-A7BF-3B4C-9986-ABC94CA41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00" y="2343558"/>
            <a:ext cx="45720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# This is a ruby program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x = 1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n = 5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while n &gt; 0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x = x * n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n = n - 1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end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print(x)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print("\n")</a:t>
            </a:r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D78417F7-8B46-7A4C-9880-08E8D3120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515" y="2388866"/>
            <a:ext cx="1519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</a:rPr>
              <a:t>ruby1.rb:</a:t>
            </a:r>
          </a:p>
        </p:txBody>
      </p:sp>
      <p:sp>
        <p:nvSpPr>
          <p:cNvPr id="31749" name="Slide Number Placeholder 1">
            <a:extLst>
              <a:ext uri="{FF2B5EF4-FFF2-40B4-BE49-F238E27FC236}">
                <a16:creationId xmlns:a16="http://schemas.microsoft.com/office/drawing/2014/main" id="{5E6EB456-B007-1D4D-B59A-9F3585893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C95EA32-1826-734E-B9C4-B6E9D5B7BA77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31750" name="Footer Placeholder 1">
            <a:extLst>
              <a:ext uri="{FF2B5EF4-FFF2-40B4-BE49-F238E27FC236}">
                <a16:creationId xmlns:a16="http://schemas.microsoft.com/office/drawing/2014/main" id="{C9A37D0A-3066-5C4B-A1E1-47F358FFA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CDC28C90-A2C0-1B42-8A54-4FD8F6667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724400"/>
            <a:ext cx="6858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r>
              <a:rPr lang="en-US" altLang="en-US" sz="2400" b="1">
                <a:latin typeface="Courier New" panose="02070309020205020404" pitchFamily="49" charset="0"/>
              </a:rPr>
              <a:t> ruby -w ruby1.rb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120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%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02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4">
            <a:extLst>
              <a:ext uri="{FF2B5EF4-FFF2-40B4-BE49-F238E27FC236}">
                <a16:creationId xmlns:a16="http://schemas.microsoft.com/office/drawing/2014/main" id="{7641C073-1584-F944-BA58-A14FF274C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2578100"/>
            <a:ext cx="45720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# This is a ruby program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x = 1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n = 5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while n &gt; 0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x = x * n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n = n - 1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end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print(x)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print("\n")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AC4324F7-D8F2-9643-BEFB-F1A8EBCFB4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Language Basics</a:t>
            </a:r>
          </a:p>
        </p:txBody>
      </p:sp>
      <p:sp>
        <p:nvSpPr>
          <p:cNvPr id="1429508" name="Text Box 4">
            <a:extLst>
              <a:ext uri="{FF2B5EF4-FFF2-40B4-BE49-F238E27FC236}">
                <a16:creationId xmlns:a16="http://schemas.microsoft.com/office/drawing/2014/main" id="{E4F67DD9-8BA0-B141-85F4-4FED05B77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905001"/>
            <a:ext cx="56957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comments begin with #, go to end of line</a:t>
            </a:r>
          </a:p>
        </p:txBody>
      </p:sp>
      <p:sp>
        <p:nvSpPr>
          <p:cNvPr id="1429509" name="Line 5">
            <a:extLst>
              <a:ext uri="{FF2B5EF4-FFF2-40B4-BE49-F238E27FC236}">
                <a16:creationId xmlns:a16="http://schemas.microsoft.com/office/drawing/2014/main" id="{03740732-FF91-0A4A-B4FD-250817D0B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8188" y="2357438"/>
            <a:ext cx="2055812" cy="4619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9510" name="Text Box 6">
            <a:extLst>
              <a:ext uri="{FF2B5EF4-FFF2-40B4-BE49-F238E27FC236}">
                <a16:creationId xmlns:a16="http://schemas.microsoft.com/office/drawing/2014/main" id="{D12C8C7D-90DA-7444-9DF6-77A7ACF9C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200401"/>
            <a:ext cx="27029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variables need not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be declared</a:t>
            </a:r>
          </a:p>
        </p:txBody>
      </p:sp>
      <p:sp>
        <p:nvSpPr>
          <p:cNvPr id="1429511" name="Line 7">
            <a:extLst>
              <a:ext uri="{FF2B5EF4-FFF2-40B4-BE49-F238E27FC236}">
                <a16:creationId xmlns:a16="http://schemas.microsoft.com/office/drawing/2014/main" id="{E5C550AA-3A70-EE46-ACEA-CACA1016F2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3200400"/>
            <a:ext cx="6858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9512" name="Text Box 8">
            <a:extLst>
              <a:ext uri="{FF2B5EF4-FFF2-40B4-BE49-F238E27FC236}">
                <a16:creationId xmlns:a16="http://schemas.microsoft.com/office/drawing/2014/main" id="{D73C8545-1ED4-F24F-BA60-97A520732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925" y="4770438"/>
            <a:ext cx="2960688" cy="1200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line break separates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expressions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(can also use </a:t>
            </a:r>
            <a:r>
              <a:rPr lang="ja-JP" altLang="en-US" sz="2400">
                <a:solidFill>
                  <a:srgbClr val="FF0000"/>
                </a:solidFill>
              </a:rPr>
              <a:t>“</a:t>
            </a:r>
            <a:r>
              <a:rPr lang="en-US" altLang="ja-JP" sz="2400">
                <a:solidFill>
                  <a:srgbClr val="FF0000"/>
                </a:solidFill>
              </a:rPr>
              <a:t>;</a:t>
            </a:r>
            <a:r>
              <a:rPr lang="ja-JP" altLang="en-US" sz="2400">
                <a:solidFill>
                  <a:srgbClr val="FF0000"/>
                </a:solidFill>
              </a:rPr>
              <a:t>”</a:t>
            </a:r>
            <a:r>
              <a:rPr lang="en-US" altLang="en-US" sz="240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429513" name="Line 9">
            <a:extLst>
              <a:ext uri="{FF2B5EF4-FFF2-40B4-BE49-F238E27FC236}">
                <a16:creationId xmlns:a16="http://schemas.microsoft.com/office/drawing/2014/main" id="{0A10E7B7-AF88-AC48-A799-CECB5711A0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43800" y="3487739"/>
            <a:ext cx="1447800" cy="1228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9514" name="Text Box 10">
            <a:extLst>
              <a:ext uri="{FF2B5EF4-FFF2-40B4-BE49-F238E27FC236}">
                <a16:creationId xmlns:a16="http://schemas.microsoft.com/office/drawing/2014/main" id="{C5167FA6-4278-2E41-9DFB-7B6D15E2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953001"/>
            <a:ext cx="25314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no special main()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function or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method</a:t>
            </a:r>
          </a:p>
        </p:txBody>
      </p:sp>
      <p:sp>
        <p:nvSpPr>
          <p:cNvPr id="33802" name="Slide Number Placeholder 1">
            <a:extLst>
              <a:ext uri="{FF2B5EF4-FFF2-40B4-BE49-F238E27FC236}">
                <a16:creationId xmlns:a16="http://schemas.microsoft.com/office/drawing/2014/main" id="{84786092-ED5C-F545-B016-9AB2D78702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F810BB1-A696-8941-AC41-4E5AB0F75172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en-US" sz="1200"/>
          </a:p>
        </p:txBody>
      </p:sp>
      <p:sp>
        <p:nvSpPr>
          <p:cNvPr id="33803" name="Footer Placeholder 1">
            <a:extLst>
              <a:ext uri="{FF2B5EF4-FFF2-40B4-BE49-F238E27FC236}">
                <a16:creationId xmlns:a16="http://schemas.microsoft.com/office/drawing/2014/main" id="{73245622-B25D-FF4C-9AC7-8C37B13DE0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9757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9508" grpId="0"/>
      <p:bldP spid="1429510" grpId="0"/>
      <p:bldP spid="1429512" grpId="0" animBg="1"/>
      <p:bldP spid="14295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5734D6C8-348F-624D-B34A-8FAD0177C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 Ruby, Run</a:t>
            </a:r>
          </a:p>
        </p:txBody>
      </p:sp>
      <p:sp>
        <p:nvSpPr>
          <p:cNvPr id="1431555" name="Rectangle 3">
            <a:extLst>
              <a:ext uri="{FF2B5EF4-FFF2-40B4-BE49-F238E27FC236}">
                <a16:creationId xmlns:a16="http://schemas.microsoft.com/office/drawing/2014/main" id="{0973A7CA-2493-5746-B57E-33B87AA67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There are two basic ways to run a Ruby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0000FF"/>
                </a:solidFill>
              </a:rPr>
              <a:t>ruby -w </a:t>
            </a:r>
            <a:r>
              <a:rPr lang="en-US" altLang="en-US" i="1">
                <a:solidFill>
                  <a:srgbClr val="0000FF"/>
                </a:solidFill>
              </a:rPr>
              <a:t>filename</a:t>
            </a:r>
            <a:r>
              <a:rPr lang="en-US" altLang="en-US"/>
              <a:t> – execute script in </a:t>
            </a:r>
            <a:r>
              <a:rPr lang="en-US" altLang="en-US" i="1"/>
              <a:t>filename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tip:  the </a:t>
            </a:r>
            <a:r>
              <a:rPr lang="en-US" altLang="en-US">
                <a:solidFill>
                  <a:srgbClr val="0000FF"/>
                </a:solidFill>
              </a:rPr>
              <a:t>-w</a:t>
            </a:r>
            <a:r>
              <a:rPr lang="en-US" altLang="en-US"/>
              <a:t> will cause Ruby to print a bit more if something bad happens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Ruby filenames should end with </a:t>
            </a:r>
            <a:r>
              <a:rPr lang="ja-JP" altLang="en-US"/>
              <a:t>‘</a:t>
            </a:r>
            <a:r>
              <a:rPr lang="en-US" altLang="ja-JP"/>
              <a:t>.rb</a:t>
            </a:r>
            <a:r>
              <a:rPr lang="ja-JP" altLang="en-US"/>
              <a:t>’</a:t>
            </a:r>
            <a:r>
              <a:rPr lang="en-US" altLang="ja-JP"/>
              <a:t> extension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0000FF"/>
                </a:solidFill>
              </a:rPr>
              <a:t>irb</a:t>
            </a:r>
            <a:r>
              <a:rPr lang="en-US" altLang="en-US"/>
              <a:t> – launch interactive Ruby shell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Can type in Ruby programs one line at a time, and watch as each line is executed</a:t>
            </a:r>
          </a:p>
          <a:p>
            <a:pPr lvl="3" eaLnBrk="1" hangingPunct="1">
              <a:lnSpc>
                <a:spcPct val="70000"/>
              </a:lnSpc>
              <a:buFontTx/>
              <a:buNone/>
            </a:pPr>
            <a:r>
              <a:rPr lang="en-US" altLang="en-US">
                <a:solidFill>
                  <a:srgbClr val="0000FF"/>
                </a:solidFill>
              </a:rPr>
              <a:t>irb(main):001:0&gt; </a:t>
            </a:r>
            <a:r>
              <a:rPr lang="en-US" altLang="en-US"/>
              <a:t>3+4</a:t>
            </a:r>
            <a:endParaRPr lang="en-US" altLang="en-US">
              <a:solidFill>
                <a:srgbClr val="0000FF"/>
              </a:solidFill>
            </a:endParaRPr>
          </a:p>
          <a:p>
            <a:pPr lvl="3" eaLnBrk="1" hangingPunct="1">
              <a:lnSpc>
                <a:spcPct val="70000"/>
              </a:lnSpc>
              <a:buFont typeface="Symbol" pitchFamily="2" charset="2"/>
              <a:buChar char="Þ"/>
            </a:pPr>
            <a:r>
              <a:rPr lang="en-US" altLang="en-US">
                <a:solidFill>
                  <a:srgbClr val="0000FF"/>
                </a:solidFill>
              </a:rPr>
              <a:t>7</a:t>
            </a:r>
          </a:p>
          <a:p>
            <a:pPr lvl="2" eaLnBrk="1" hangingPunct="1">
              <a:lnSpc>
                <a:spcPct val="70000"/>
              </a:lnSpc>
            </a:pPr>
            <a:r>
              <a:rPr lang="en-US" altLang="en-US"/>
              <a:t>Can load Ruby programs via </a:t>
            </a:r>
            <a:r>
              <a:rPr lang="en-US" altLang="en-US">
                <a:solidFill>
                  <a:srgbClr val="0000FF"/>
                </a:solidFill>
              </a:rPr>
              <a:t>load</a:t>
            </a:r>
            <a:r>
              <a:rPr lang="en-US" altLang="en-US"/>
              <a:t> command</a:t>
            </a:r>
          </a:p>
          <a:p>
            <a:pPr lvl="3" eaLnBrk="1" hangingPunct="1">
              <a:lnSpc>
                <a:spcPct val="70000"/>
              </a:lnSpc>
            </a:pPr>
            <a:r>
              <a:rPr lang="en-US" altLang="en-US">
                <a:solidFill>
                  <a:srgbClr val="009999"/>
                </a:solidFill>
              </a:rPr>
              <a:t>Form:  </a:t>
            </a:r>
            <a:r>
              <a:rPr lang="en-US" altLang="en-US">
                <a:solidFill>
                  <a:srgbClr val="0000FF"/>
                </a:solidFill>
              </a:rPr>
              <a:t>load </a:t>
            </a:r>
            <a:r>
              <a:rPr lang="en-US" altLang="en-US" i="1">
                <a:solidFill>
                  <a:srgbClr val="0000FF"/>
                </a:solidFill>
              </a:rPr>
              <a:t>string</a:t>
            </a:r>
          </a:p>
          <a:p>
            <a:pPr lvl="3" eaLnBrk="1" hangingPunct="1">
              <a:lnSpc>
                <a:spcPct val="70000"/>
              </a:lnSpc>
            </a:pPr>
            <a:r>
              <a:rPr lang="en-US" altLang="en-US">
                <a:solidFill>
                  <a:srgbClr val="009999"/>
                </a:solidFill>
              </a:rPr>
              <a:t>String must be name of file containing Ruby program</a:t>
            </a:r>
          </a:p>
          <a:p>
            <a:pPr lvl="3" eaLnBrk="1" hangingPunct="1">
              <a:lnSpc>
                <a:spcPct val="70000"/>
              </a:lnSpc>
            </a:pPr>
            <a:r>
              <a:rPr lang="en-US" altLang="en-US">
                <a:solidFill>
                  <a:srgbClr val="009999"/>
                </a:solidFill>
              </a:rPr>
              <a:t>E.g.: </a:t>
            </a:r>
            <a:r>
              <a:rPr lang="en-US" altLang="en-US">
                <a:solidFill>
                  <a:srgbClr val="0000FF"/>
                </a:solidFill>
              </a:rPr>
              <a:t>load </a:t>
            </a:r>
            <a:r>
              <a:rPr lang="ja-JP" altLang="en-US">
                <a:solidFill>
                  <a:srgbClr val="0000FF"/>
                </a:solidFill>
              </a:rPr>
              <a:t>‘</a:t>
            </a:r>
            <a:r>
              <a:rPr lang="en-US" altLang="ja-JP">
                <a:solidFill>
                  <a:srgbClr val="0000FF"/>
                </a:solidFill>
              </a:rPr>
              <a:t>foo.rb</a:t>
            </a:r>
            <a:r>
              <a:rPr lang="ja-JP" altLang="en-US">
                <a:solidFill>
                  <a:srgbClr val="0000FF"/>
                </a:solidFill>
              </a:rPr>
              <a:t>’</a:t>
            </a:r>
            <a:endParaRPr lang="en-US" altLang="ja-JP">
              <a:solidFill>
                <a:srgbClr val="0000FF"/>
              </a:solidFill>
            </a:endParaRPr>
          </a:p>
          <a:p>
            <a:pPr marL="0" indent="0">
              <a:lnSpc>
                <a:spcPct val="70000"/>
              </a:lnSpc>
            </a:pPr>
            <a:r>
              <a:rPr lang="en-US" altLang="en-US" sz="2400">
                <a:solidFill>
                  <a:srgbClr val="0000FF"/>
                </a:solidFill>
              </a:rPr>
              <a:t>Ruby is installed on Grace cluster</a:t>
            </a:r>
            <a:endParaRPr lang="en-US" altLang="en-US">
              <a:solidFill>
                <a:srgbClr val="0000FF"/>
              </a:solidFill>
            </a:endParaRPr>
          </a:p>
        </p:txBody>
      </p:sp>
      <p:sp>
        <p:nvSpPr>
          <p:cNvPr id="35843" name="Slide Number Placeholder 1">
            <a:extLst>
              <a:ext uri="{FF2B5EF4-FFF2-40B4-BE49-F238E27FC236}">
                <a16:creationId xmlns:a16="http://schemas.microsoft.com/office/drawing/2014/main" id="{6FEC4C35-F7AE-BC4F-A073-2DC92F1B99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55B93F4-D999-434F-9FB8-C4961A43F91B}" type="slidenum">
              <a:rPr lang="en-US" altLang="en-US" sz="1200"/>
              <a:pPr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35844" name="Footer Placeholder 1">
            <a:extLst>
              <a:ext uri="{FF2B5EF4-FFF2-40B4-BE49-F238E27FC236}">
                <a16:creationId xmlns:a16="http://schemas.microsoft.com/office/drawing/2014/main" id="{9F300417-4EA0-C249-AA12-3E995B4B66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60000"/>
              <a:buBlip>
                <a:blip r:embed="rId3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10000"/>
              <a:buChar char="•"/>
              <a:defRPr sz="2400">
                <a:solidFill>
                  <a:schemeClr val="hlink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8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nl-NL" altLang="en-US" sz="1200"/>
              <a:t>CMSC 330 - Spring 2019</a:t>
            </a:r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1198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1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1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1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1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1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1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1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1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1921</Words>
  <Application>Microsoft Macintosh PowerPoint</Application>
  <PresentationFormat>Widescreen</PresentationFormat>
  <Paragraphs>429</Paragraphs>
  <Slides>27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MS PGothic</vt:lpstr>
      <vt:lpstr>Arial</vt:lpstr>
      <vt:lpstr>Calibri</vt:lpstr>
      <vt:lpstr>Calibri Light</vt:lpstr>
      <vt:lpstr>Courier New</vt:lpstr>
      <vt:lpstr>Gill Sans</vt:lpstr>
      <vt:lpstr>Symbol</vt:lpstr>
      <vt:lpstr>Wingdings</vt:lpstr>
      <vt:lpstr>Office Theme</vt:lpstr>
      <vt:lpstr>CMSC330.2xx Day 1- Ruby intro</vt:lpstr>
      <vt:lpstr>Problem</vt:lpstr>
      <vt:lpstr>Scripting languages</vt:lpstr>
      <vt:lpstr>Ruby</vt:lpstr>
      <vt:lpstr>Why Ruby?</vt:lpstr>
      <vt:lpstr>Books on Ruby</vt:lpstr>
      <vt:lpstr>A Simple Example</vt:lpstr>
      <vt:lpstr>Language Basics</vt:lpstr>
      <vt:lpstr>Run Ruby, Run</vt:lpstr>
      <vt:lpstr>Implicit vs. Explicit Declarations</vt:lpstr>
      <vt:lpstr>Tradeoffs?</vt:lpstr>
      <vt:lpstr>Static Type Checking (Static Typing)</vt:lpstr>
      <vt:lpstr>Dynamic Type Checking</vt:lpstr>
      <vt:lpstr>Static and Dynamic Typing</vt:lpstr>
      <vt:lpstr>Tradeoffs?</vt:lpstr>
      <vt:lpstr>Java: Mostly Static Typing</vt:lpstr>
      <vt:lpstr>Quiz 1: Example clicker quiz</vt:lpstr>
      <vt:lpstr>Quiz 1: Get out your clickers!</vt:lpstr>
      <vt:lpstr>Quiz 1: Get out your clickers!</vt:lpstr>
      <vt:lpstr>Control Statements in Ruby</vt:lpstr>
      <vt:lpstr>Conditionals and Loops Must End!</vt:lpstr>
      <vt:lpstr>What is True?</vt:lpstr>
      <vt:lpstr>Yet More Control Statements in Ruby</vt:lpstr>
      <vt:lpstr>Using If and Unless as Modifiers</vt:lpstr>
      <vt:lpstr>Quiz 2: What is the output?</vt:lpstr>
      <vt:lpstr>Quiz 2: What is the output?</vt:lpstr>
      <vt:lpstr>Other Useful Control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CMSC330.2xx </dc:title>
  <dc:creator>Microsoft Office User</dc:creator>
  <cp:lastModifiedBy>Roger D. Eastman</cp:lastModifiedBy>
  <cp:revision>26</cp:revision>
  <dcterms:created xsi:type="dcterms:W3CDTF">2019-08-23T20:14:37Z</dcterms:created>
  <dcterms:modified xsi:type="dcterms:W3CDTF">2019-08-27T11:54:03Z</dcterms:modified>
</cp:coreProperties>
</file>