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491" r:id="rId3"/>
    <p:sldId id="454" r:id="rId4"/>
    <p:sldId id="456" r:id="rId5"/>
    <p:sldId id="547" r:id="rId6"/>
    <p:sldId id="488" r:id="rId7"/>
    <p:sldId id="492" r:id="rId8"/>
    <p:sldId id="493" r:id="rId9"/>
    <p:sldId id="494" r:id="rId10"/>
    <p:sldId id="495" r:id="rId11"/>
    <p:sldId id="496" r:id="rId12"/>
    <p:sldId id="521" r:id="rId13"/>
    <p:sldId id="264" r:id="rId14"/>
    <p:sldId id="497" r:id="rId15"/>
    <p:sldId id="498" r:id="rId16"/>
    <p:sldId id="502" r:id="rId17"/>
    <p:sldId id="504" r:id="rId18"/>
    <p:sldId id="516" r:id="rId19"/>
    <p:sldId id="515" r:id="rId20"/>
    <p:sldId id="500" r:id="rId21"/>
    <p:sldId id="501" r:id="rId22"/>
    <p:sldId id="517" r:id="rId23"/>
    <p:sldId id="395" r:id="rId24"/>
    <p:sldId id="503" r:id="rId25"/>
    <p:sldId id="549" r:id="rId26"/>
    <p:sldId id="522" r:id="rId27"/>
    <p:sldId id="518" r:id="rId28"/>
    <p:sldId id="519" r:id="rId29"/>
    <p:sldId id="520" r:id="rId30"/>
    <p:sldId id="524" r:id="rId31"/>
    <p:sldId id="525" r:id="rId32"/>
    <p:sldId id="526" r:id="rId33"/>
    <p:sldId id="529" r:id="rId34"/>
    <p:sldId id="528" r:id="rId35"/>
    <p:sldId id="527" r:id="rId36"/>
    <p:sldId id="531" r:id="rId37"/>
    <p:sldId id="530" r:id="rId38"/>
    <p:sldId id="532" r:id="rId39"/>
    <p:sldId id="533" r:id="rId40"/>
    <p:sldId id="534" r:id="rId41"/>
    <p:sldId id="535" r:id="rId42"/>
    <p:sldId id="537" r:id="rId43"/>
    <p:sldId id="536" r:id="rId44"/>
    <p:sldId id="538" r:id="rId45"/>
    <p:sldId id="539" r:id="rId46"/>
    <p:sldId id="541" r:id="rId47"/>
    <p:sldId id="540" r:id="rId48"/>
    <p:sldId id="542" r:id="rId49"/>
    <p:sldId id="543" r:id="rId50"/>
    <p:sldId id="544" r:id="rId51"/>
    <p:sldId id="545" r:id="rId52"/>
    <p:sldId id="546" r:id="rId53"/>
    <p:sldId id="550" r:id="rId54"/>
    <p:sldId id="551" r:id="rId55"/>
    <p:sldId id="552" r:id="rId56"/>
    <p:sldId id="55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123D-61FB-0F4A-B3A6-D7EACE06971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62E67-226D-FB4B-8ECB-430D75CF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196EED1-3E4C-694D-AD3C-9C925EB47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24ADEE56-8C36-0A4C-B7A6-219EE576D2A5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67C5FE6-401B-1D48-8BF4-5504B46E8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62598C-C03B-DB46-8612-8F156D354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Added notes about higher-order programming. By this I am referring to the use of code blocks in paradigms like x.collect {|x| x+1} which are functions that take functions as arguments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4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0E850066-626D-B743-95DE-431F7D76D3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F318452D-2522-3D43-98D1-9AB45FB64B92}" type="slidenum">
              <a:rPr lang="en-US" altLang="en-US" sz="1200" smtClean="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0F30B9-FD39-324D-AE17-507F1DD06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7202612-9E6A-174F-B7F3-701729A12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0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5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2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4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83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4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3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00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00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3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57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8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5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7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0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2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422-8CF6-0D41-9381-A7019BE7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CAEC-0167-4648-99FB-CCEC7C58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2197-B4D7-C443-9D92-1404ADB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568D-D367-8945-9DCB-C95873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9DF8-AC77-C34A-9AB3-4C9BD69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EE5-15B5-1B41-93DF-8CD0C06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7A65B-933B-2949-9092-13F8364E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39BF-6949-6D40-B9AA-1D2C5E69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7434-4078-0B48-94B5-B71972FE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C0C6-87C9-154D-B218-B1519153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9182-6A10-F44B-9E94-A0B41396F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2140-9BE5-DC4E-837A-67EB5ECC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0FFC-9691-1B4C-B96F-592ACE0D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9319-7C65-B14D-8D5F-5DA0EA0E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AF35-AC80-2D43-B32B-5D891D1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BD1-D4F0-994F-A9BC-F5A0E74A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1BDD-B7D8-FC4C-9D8B-AC785BAE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B1D2-012D-E74E-859A-BFCA6649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3576-B1BE-B442-9E45-C1E34DD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6D18-9AE5-A34D-A41E-6DAF556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2B8B-8C69-B64D-ACD2-1128981B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B22-CD71-D549-A893-65B56C45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F236-F530-B64A-BD1F-39EE4B2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B5F9-FC58-D247-A4CD-DD5531B1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605-47BD-284C-8FD1-81624FB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E3B-1E85-8047-990A-EF3EA44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26A-D672-ED48-92C3-0AAA8BB4B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4F3D3-9FFB-4547-9676-4D4A569B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ADFF-E7FE-7549-A854-A7F5E184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7AF1-B886-F540-B699-BF3EAF5E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505D-F129-3747-B1FC-551216B6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2FD-72EB-FA4C-9C73-37B73086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47DA-2B55-244B-B3C0-131F766D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D4E0-B04F-E846-8AA5-E5C25D29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D0D5F-2DBE-BC43-99FC-403A95EC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22D25-7CF1-BC44-AFFA-3DBCC927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E245-CC99-0C4C-8115-9E4DA2B0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ECBE6-E7CB-2E44-AD7C-D09923F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7DCC2-DC69-C241-8BB2-08F1B87B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516B-9A4A-BC49-A6FD-DFF462E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F8956-5044-0846-82D7-3EAE121A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8D1FA-56F8-0E46-8F3B-6B6DB2B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EB15-529A-6A43-B57C-6BE132B4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CBDB-4E5B-064A-B798-D23A96BE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3DB75-0F5F-5849-BB3D-51269A8F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CA952-B04E-B54D-A845-3CAA3B2D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5229-E6DE-FC46-B72D-E79E2F49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F0EF-2D6A-4647-8BA5-B7113DA4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CF72-EF35-D348-8290-BA1A3AB2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8361-6A68-2341-93B6-26D3811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3644-EC13-0B48-95F0-A525572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DF4-327F-524D-8705-53CD5ED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DF1-13C3-AC49-AD05-4BC2FA8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F737F-80F9-EB42-94F6-F8E27139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9B4-C883-A241-9EA7-2ADB5DBE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2488-EF9F-384D-8DA8-A0F47828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5460-4AA3-FF43-AE94-34F02218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7A90-27EB-3B4C-AD6E-B65D6E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9FC4-EA71-7347-9FBE-C29AE085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7FF3-193D-684A-84D7-30AEFCF3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E5AE-406E-D048-992F-2C5729DF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B2E-1671-834B-B8BC-42C89B8CF92D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59B-BAC7-6F46-8E74-249F07F0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E05B-028B-EE4E-B607-062B5CBA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806-B407-7D41-A288-B8EF1667D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CMSC330.2xx</a:t>
            </a:r>
            <a:br>
              <a:rPr lang="en-US" dirty="0"/>
            </a:br>
            <a:r>
              <a:rPr lang="en-US" dirty="0"/>
              <a:t>Day 2- Ruby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BAD3-4648-8C4E-87D0-A8F0B2487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 Eastman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0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1. Open a web browser for documentation</a:t>
            </a:r>
            <a:br>
              <a:rPr lang="en-US" sz="4800" dirty="0"/>
            </a:br>
            <a:r>
              <a:rPr lang="en-US" sz="4800" dirty="0"/>
              <a:t>2. Open interactive Ruby system (</a:t>
            </a:r>
            <a:r>
              <a:rPr lang="en-US" sz="4800" dirty="0" err="1"/>
              <a:t>eg</a:t>
            </a:r>
            <a:r>
              <a:rPr lang="en-US" sz="4800" dirty="0"/>
              <a:t>, IRB)</a:t>
            </a:r>
            <a:br>
              <a:rPr lang="en-US" sz="4800" dirty="0"/>
            </a:br>
            <a:r>
              <a:rPr lang="en-US" sz="4800" dirty="0"/>
              <a:t>3. Open </a:t>
            </a:r>
            <a:r>
              <a:rPr lang="en-US" sz="4800" dirty="0" err="1"/>
              <a:t>cmd</a:t>
            </a:r>
            <a:r>
              <a:rPr lang="en-US" sz="4800" dirty="0"/>
              <a:t> window for Ruby + files</a:t>
            </a:r>
            <a:br>
              <a:rPr lang="en-US" sz="4800" dirty="0"/>
            </a:br>
            <a:r>
              <a:rPr lang="en-US" sz="4800" dirty="0"/>
              <a:t>4. Open Piazza</a:t>
            </a:r>
            <a:br>
              <a:rPr lang="en-US" sz="4800" dirty="0"/>
            </a:br>
            <a:r>
              <a:rPr lang="en-US" sz="4800" dirty="0"/>
              <a:t>5. Optional: open a text file for notes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69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Problem 1: Hello world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49" y="2191836"/>
            <a:ext cx="45720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ruby1.rb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“Hello Ruby” 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2237144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ruby1.rb: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DC28C90-A2C0-1B42-8A54-4FD8F666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781" y="4354979"/>
            <a:ext cx="361435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2400" b="1" dirty="0">
                <a:latin typeface="Courier New" panose="02070309020205020404" pitchFamily="49" charset="0"/>
              </a:rPr>
              <a:t> ruby -w ruby2.rb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Hello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170BAFA8-0B84-DD49-87AE-4813D816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903" y="4354979"/>
            <a:ext cx="64134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Duchamp:ruby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Eastman$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irb</a:t>
            </a:r>
            <a:endParaRPr lang="en-US" altLang="en-US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irb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(main):001:0&gt; </a:t>
            </a:r>
            <a:r>
              <a:rPr lang="en-US" altLang="en-US" sz="2400" b="1" dirty="0">
                <a:latin typeface="Courier New" panose="02070309020205020404" pitchFamily="49" charset="0"/>
              </a:rPr>
              <a:t>puts "Hello Ruby"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Hello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=&gt; nil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5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To run file in IRB:	load ’ruby1.rb’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Load and executes file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Also works in .</a:t>
            </a:r>
            <a:r>
              <a:rPr lang="en-US" sz="4800" dirty="0" err="1"/>
              <a:t>rb</a:t>
            </a:r>
            <a:r>
              <a:rPr lang="en-US" sz="4800" dirty="0"/>
              <a:t> files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820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2: Factorial 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Get this program running</a:t>
            </a:r>
            <a:endParaRPr lang="en-US" altLang="ja-JP" dirty="0"/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343558"/>
            <a:ext cx="45720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ruby2.rb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 = 5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n &lt;= 5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= x *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n = n + 1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print("\n")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ruby2.rb: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DC28C90-A2C0-1B42-8A54-4FD8F666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2400" b="1" dirty="0">
                <a:latin typeface="Courier New" panose="02070309020205020404" pitchFamily="49" charset="0"/>
              </a:rPr>
              <a:t> ruby -w ruby2.rb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120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3: Convert factorial to method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def name(</a:t>
            </a:r>
            <a:r>
              <a:rPr lang="en-US" altLang="en-US" dirty="0" err="1">
                <a:latin typeface="Courier" pitchFamily="2" charset="0"/>
              </a:rPr>
              <a:t>args</a:t>
            </a:r>
            <a:r>
              <a:rPr lang="en-US" altLang="en-US" dirty="0">
                <a:latin typeface="Courier" pitchFamily="2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return value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end</a:t>
            </a:r>
          </a:p>
          <a:p>
            <a:pPr marL="0" indent="0" eaLnBrk="1" hangingPunct="1">
              <a:buNone/>
            </a:pPr>
            <a:endParaRPr lang="en-US" altLang="ja-JP" dirty="0"/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343558"/>
            <a:ext cx="4572000" cy="2677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ruby3.rb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factorial(m)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print(factorial(6))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print("\n")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ruby3.rb: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DC28C90-A2C0-1B42-8A54-4FD8F666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51562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2400" b="1" dirty="0">
                <a:latin typeface="Courier New" panose="02070309020205020404" pitchFamily="49" charset="0"/>
              </a:rPr>
              <a:t> ruby -w ruby3.rb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720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5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3: Convert factorial to method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def name(</a:t>
            </a:r>
            <a:r>
              <a:rPr lang="en-US" altLang="en-US" dirty="0" err="1">
                <a:latin typeface="Courier" pitchFamily="2" charset="0"/>
              </a:rPr>
              <a:t>args</a:t>
            </a:r>
            <a:r>
              <a:rPr lang="en-US" altLang="en-US" dirty="0">
                <a:latin typeface="Courier" pitchFamily="2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return value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end</a:t>
            </a:r>
          </a:p>
          <a:p>
            <a:pPr marL="0" indent="0" eaLnBrk="1" hangingPunct="1">
              <a:buNone/>
            </a:pPr>
            <a:endParaRPr lang="en-US" altLang="ja-JP" dirty="0"/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9" y="1512000"/>
            <a:ext cx="5543035" cy="45243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ruby3.rb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factorial(m)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n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while n &lt;= 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x = x *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n = n + 1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 # return is optional!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factorial 6 # so are ()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ruby3.rb: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2630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4: Write abs function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/>
              <a:t>Use if – how?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50173"/>
            <a:ext cx="5543035" cy="2677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ruby4.rb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abs(x)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...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abs(-4)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ruby4.rb: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8003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4: Write abs function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/>
              <a:t>With</a:t>
            </a:r>
          </a:p>
          <a:p>
            <a:pPr marL="0" indent="0" eaLnBrk="1" hangingPunct="1">
              <a:buNone/>
            </a:pPr>
            <a:r>
              <a:rPr lang="en-US" altLang="ja-JP" sz="3600" i="1" dirty="0"/>
              <a:t>	</a:t>
            </a:r>
            <a:r>
              <a:rPr lang="en-US" altLang="ja-JP" sz="3600" b="1" i="1" dirty="0"/>
              <a:t>If modifier </a:t>
            </a:r>
          </a:p>
          <a:p>
            <a:pPr marL="0" indent="0" eaLnBrk="1" hangingPunct="1">
              <a:buNone/>
            </a:pPr>
            <a:r>
              <a:rPr lang="en-US" altLang="ja-JP" sz="3600" dirty="0"/>
              <a:t> </a:t>
            </a:r>
          </a:p>
          <a:p>
            <a:pPr marL="0" indent="0" eaLnBrk="1" hangingPunct="1">
              <a:buNone/>
            </a:pPr>
            <a:endParaRPr lang="en-US" altLang="ja-JP" sz="3600" dirty="0"/>
          </a:p>
          <a:p>
            <a:pPr marL="0" indent="0" eaLnBrk="1" hangingPunct="1">
              <a:buNone/>
            </a:pPr>
            <a:r>
              <a:rPr lang="en-US" altLang="ja-JP" sz="3600" dirty="0"/>
              <a:t>Also have ternary op </a:t>
            </a:r>
          </a:p>
          <a:p>
            <a:pPr marL="0" indent="0" eaLnBrk="1" hangingPunct="1">
              <a:buNone/>
            </a:pPr>
            <a:r>
              <a:rPr lang="en-US" altLang="ja-JP" sz="3600" dirty="0"/>
              <a:t>(</a:t>
            </a:r>
            <a:r>
              <a:rPr lang="en-US" altLang="ja-JP" sz="3600" dirty="0" err="1"/>
              <a:t>cond</a:t>
            </a:r>
            <a:r>
              <a:rPr lang="en-US" altLang="ja-JP" sz="3600" dirty="0"/>
              <a:t>) ? val1 : val2 </a:t>
            </a:r>
          </a:p>
          <a:p>
            <a:pPr marL="0" indent="0" eaLnBrk="1" hangingPunct="1">
              <a:buNone/>
            </a:pPr>
            <a:endParaRPr lang="en-US" altLang="ja-JP" sz="3600" dirty="0"/>
          </a:p>
          <a:p>
            <a:pPr marL="0" indent="0" eaLnBrk="1" hangingPunct="1">
              <a:buNone/>
            </a:pPr>
            <a:endParaRPr lang="en-US" altLang="ja-JP" sz="3600" dirty="0"/>
          </a:p>
          <a:p>
            <a:pPr marL="0" indent="0" eaLnBrk="1" hangingPunct="1">
              <a:buNone/>
            </a:pPr>
            <a:endParaRPr lang="en-US" altLang="ja-JP" sz="3600" dirty="0"/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50173"/>
            <a:ext cx="5543035" cy="26776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ruby4.rb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abs(x)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(-x)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if x &lt;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 # need this? Try without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abs(-4)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8205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5: Convert to for loop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for var in range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end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9" y="1512000"/>
            <a:ext cx="5543035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ruby5.rb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factorial(m)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. . 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factorial 6 # so are ()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ruby5.rb: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9183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5: Convert to for loop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for var in range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 pitchFamily="2" charset="0"/>
              </a:rPr>
              <a:t>end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9" y="1512000"/>
            <a:ext cx="5543035" cy="37856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ruby5.rb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def factorial(m)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  for n in (1..m)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    x = x *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factorial 6 # so are ()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ruby5.rb: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64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920655"/>
            <a:ext cx="10515600" cy="341860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Today</a:t>
            </a:r>
            <a:br>
              <a:rPr lang="en-US" sz="5400" dirty="0"/>
            </a:br>
            <a:r>
              <a:rPr lang="en-US" sz="5400" dirty="0"/>
              <a:t>In class Ruby exercises</a:t>
            </a:r>
          </a:p>
        </p:txBody>
      </p:sp>
    </p:spTree>
    <p:extLst>
      <p:ext uri="{BB962C8B-B14F-4D97-AF65-F5344CB8AC3E}">
        <p14:creationId xmlns:p14="http://schemas.microsoft.com/office/powerpoint/2010/main" val="16044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Stop and explore: Range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3604" y="1327542"/>
            <a:ext cx="4072580" cy="5032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Low..High</a:t>
            </a:r>
            <a:endParaRPr lang="en-US" altLang="en-US" sz="4000" dirty="0"/>
          </a:p>
          <a:p>
            <a:pPr eaLnBrk="1" hangingPunct="1"/>
            <a:r>
              <a:rPr lang="en-US" altLang="en-US" sz="4000" dirty="0"/>
              <a:t>5..45</a:t>
            </a:r>
          </a:p>
          <a:p>
            <a:pPr eaLnBrk="1" hangingPunct="1"/>
            <a:r>
              <a:rPr lang="en-US" altLang="en-US" sz="4000" dirty="0"/>
              <a:t>‘</a:t>
            </a:r>
            <a:r>
              <a:rPr lang="en-US" altLang="en-US" sz="4000" dirty="0" err="1"/>
              <a:t>a’..’z</a:t>
            </a:r>
            <a:r>
              <a:rPr lang="en-US" altLang="en-US" sz="4000" dirty="0"/>
              <a:t>’</a:t>
            </a:r>
          </a:p>
          <a:p>
            <a:pPr eaLnBrk="1" hangingPunct="1"/>
            <a:r>
              <a:rPr lang="en-US" altLang="en-US" sz="4000" dirty="0" err="1"/>
              <a:t>n..m</a:t>
            </a:r>
            <a:endParaRPr lang="en-US" altLang="en-US" sz="4000" dirty="0"/>
          </a:p>
          <a:p>
            <a:pPr eaLnBrk="1" hangingPunct="1"/>
            <a:endParaRPr lang="en-US" altLang="en-US" sz="4000" dirty="0"/>
          </a:p>
          <a:p>
            <a:pPr eaLnBrk="1" hangingPunct="1"/>
            <a:r>
              <a:rPr lang="en-US" altLang="en-US" sz="4000" dirty="0"/>
              <a:t>10..4 ok?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18" y="1327542"/>
            <a:ext cx="7400668" cy="45243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Duchamp:rubyStuff</a:t>
            </a:r>
            <a:r>
              <a:rPr lang="en-US" altLang="en-US" sz="2400" b="1" dirty="0">
                <a:latin typeface="Courier New" panose="02070309020205020404" pitchFamily="49" charset="0"/>
              </a:rPr>
              <a:t> Eastman$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irb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irb:001:0&gt; </a:t>
            </a:r>
            <a:r>
              <a:rPr lang="en-US" altLang="en-US" sz="2400" b="1" dirty="0">
                <a:highlight>
                  <a:srgbClr val="00FF00"/>
                </a:highlight>
                <a:latin typeface="Courier New" panose="02070309020205020404" pitchFamily="49" charset="0"/>
              </a:rPr>
              <a:t>m =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=&gt;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irb:002:0&gt; </a:t>
            </a:r>
            <a:r>
              <a:rPr lang="en-US" altLang="en-US" sz="2400" b="1" dirty="0">
                <a:highlight>
                  <a:srgbClr val="00FF00"/>
                </a:highlight>
                <a:latin typeface="Courier New" panose="02070309020205020404" pitchFamily="49" charset="0"/>
              </a:rPr>
              <a:t>r = 1..m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=&gt;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1..3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irb</a:t>
            </a:r>
            <a:r>
              <a:rPr lang="en-US" altLang="en-US" sz="2400" b="1" dirty="0">
                <a:latin typeface="Courier New" panose="02070309020205020404" pitchFamily="49" charset="0"/>
              </a:rPr>
              <a:t>: 003:0&gt; </a:t>
            </a:r>
            <a:r>
              <a:rPr lang="en-US" altLang="en-US" sz="2400" b="1" dirty="0">
                <a:highlight>
                  <a:srgbClr val="00FF00"/>
                </a:highlight>
                <a:latin typeface="Courier New" panose="02070309020205020404" pitchFamily="49" charset="0"/>
              </a:rPr>
              <a:t>for n in r do puts n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=&gt; 1..3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Irb</a:t>
            </a:r>
            <a:r>
              <a:rPr lang="en-US" altLang="en-US" sz="2400" b="1" dirty="0">
                <a:latin typeface="Courier New" panose="02070309020205020404" pitchFamily="49" charset="0"/>
              </a:rPr>
              <a:t>: 004:0&gt; </a:t>
            </a:r>
            <a:r>
              <a:rPr lang="en-US" altLang="en-US" sz="2400" b="1" dirty="0" err="1">
                <a:highlight>
                  <a:srgbClr val="00FF00"/>
                </a:highlight>
                <a:latin typeface="Courier New" panose="02070309020205020404" pitchFamily="49" charset="0"/>
              </a:rPr>
              <a:t>r.class</a:t>
            </a:r>
            <a:endParaRPr lang="en-US" altLang="en-US" sz="2400" b="1" dirty="0">
              <a:highlight>
                <a:srgbClr val="00FF00"/>
              </a:highlight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=&gt;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480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Range is a class – so is everything!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56654" y="1688601"/>
            <a:ext cx="5008088" cy="5032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 method – gives class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42" y="1690688"/>
            <a:ext cx="4731609" cy="41549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(1..3).class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Range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Fixnum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Range.class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[1,3,4].class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Array</a:t>
            </a:r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6388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Range is a class – so is everything!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42" y="1690688"/>
            <a:ext cx="4731609" cy="41549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(1..3).class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Range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Fixnum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Range.class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[1,3,4].class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Array</a:t>
            </a:r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264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989E0DD-52C9-8E4A-ABEB-E5E0C66F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 and Classes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96211D07-BDBA-ED4F-8F08-D44EA1620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53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  <a:p>
            <a:pPr eaLnBrk="1" hangingPunct="1">
              <a:lnSpc>
                <a:spcPct val="95000"/>
              </a:lnSpc>
            </a:pPr>
            <a:endParaRPr lang="en-US" altLang="en-US" sz="2400" dirty="0"/>
          </a:p>
        </p:txBody>
      </p:sp>
      <p:graphicFrame>
        <p:nvGraphicFramePr>
          <p:cNvPr id="1460228" name="Group 4">
            <a:extLst>
              <a:ext uri="{FF2B5EF4-FFF2-40B4-BE49-F238E27FC236}">
                <a16:creationId xmlns:a16="http://schemas.microsoft.com/office/drawing/2014/main" id="{7EE1BA83-484C-5942-9F53-5551749B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41308"/>
              </p:ext>
            </p:extLst>
          </p:nvPr>
        </p:nvGraphicFramePr>
        <p:xfrm>
          <a:off x="1292772" y="1690689"/>
          <a:ext cx="7851228" cy="4632624"/>
        </p:xfrm>
        <a:graphic>
          <a:graphicData uri="http://schemas.openxmlformats.org/drawingml/2006/table">
            <a:tbl>
              <a:tblPr/>
              <a:tblGrid>
                <a:gridCol w="392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Object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Class (aka </a:t>
                      </a:r>
                      <a:r>
                        <a:rPr kumimoji="0" lang="en-US" altLang="x-non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)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Integer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-3.30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Float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"CMSC 330"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String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String.new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String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[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‘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’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‘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’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‘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’</a:t>
                      </a: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Array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Integer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Class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{ 1 =&gt; 12, 2 =&gt; 15 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x-non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Hash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5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9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methods</a:t>
            </a:r>
            <a:r>
              <a:rPr lang="en-US" altLang="en-US" dirty="0"/>
              <a:t>– gives array of all class methods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83701"/>
            <a:ext cx="9553832" cy="4339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 err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(1..3).methods			(1..3).count -&gt;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</a:rPr>
              <a:t>irb</a:t>
            </a:r>
            <a:r>
              <a:rPr lang="en-US" altLang="en-US" sz="1200" b="1" dirty="0">
                <a:latin typeface="Courier New" panose="02070309020205020404" pitchFamily="49" charset="0"/>
              </a:rPr>
              <a:t>(main):006:0&gt; (1..3).methods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=&gt; [:==, :===,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eql</a:t>
            </a:r>
            <a:r>
              <a:rPr lang="en-US" altLang="en-US" sz="1200" b="1" dirty="0">
                <a:latin typeface="Courier New" panose="02070309020205020404" pitchFamily="49" charset="0"/>
              </a:rPr>
              <a:t>?, :inspect, :size, :each,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to_s</a:t>
            </a:r>
            <a:r>
              <a:rPr lang="en-US" altLang="en-US" sz="1200" b="1" dirty="0">
                <a:latin typeface="Courier New" panose="02070309020205020404" pitchFamily="49" charset="0"/>
              </a:rPr>
              <a:t>, :hash, :include?, :first, :min, :max, :member?, :step, :last,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1200" b="1" dirty="0">
                <a:latin typeface="Courier New" panose="02070309020205020404" pitchFamily="49" charset="0"/>
              </a:rPr>
              <a:t>, :begin, :end,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exclude_end</a:t>
            </a:r>
            <a:r>
              <a:rPr lang="en-US" altLang="en-US" sz="1200" b="1" dirty="0">
                <a:latin typeface="Courier New" panose="02070309020205020404" pitchFamily="49" charset="0"/>
              </a:rPr>
              <a:t>?, :cover?,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to_a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to_h</a:t>
            </a:r>
            <a:r>
              <a:rPr lang="en-US" altLang="en-US" sz="1200" b="1" dirty="0">
                <a:latin typeface="Courier New" panose="02070309020205020404" pitchFamily="49" charset="0"/>
              </a:rPr>
              <a:t>, :find, :entries, :sort,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sort_by</a:t>
            </a:r>
            <a:r>
              <a:rPr lang="en-US" altLang="en-US" sz="1200" b="1" dirty="0">
                <a:latin typeface="Courier New" panose="02070309020205020404" pitchFamily="49" charset="0"/>
              </a:rPr>
              <a:t>, :grep,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grep_v</a:t>
            </a:r>
            <a:r>
              <a:rPr lang="en-US" altLang="en-US" sz="12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:count</a:t>
            </a:r>
            <a:r>
              <a:rPr lang="en-US" altLang="en-US" sz="1200" b="1" dirty="0">
                <a:latin typeface="Courier New" panose="02070309020205020404" pitchFamily="49" charset="0"/>
              </a:rPr>
              <a:t>, :detect,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find_index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find_all</a:t>
            </a:r>
            <a:r>
              <a:rPr lang="en-US" altLang="en-US" sz="1200" b="1" dirty="0">
                <a:latin typeface="Courier New" panose="02070309020205020404" pitchFamily="49" charset="0"/>
              </a:rPr>
              <a:t>, :select, :reject, :collect, :map,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flat_map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collect_concat</a:t>
            </a:r>
            <a:r>
              <a:rPr lang="en-US" altLang="en-US" sz="1200" b="1" dirty="0">
                <a:latin typeface="Courier New" panose="02070309020205020404" pitchFamily="49" charset="0"/>
              </a:rPr>
              <a:t>, :inject, :reduce, :partition,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group_by</a:t>
            </a:r>
            <a:r>
              <a:rPr lang="en-US" altLang="en-US" sz="1200" b="1" dirty="0">
                <a:latin typeface="Courier New" panose="02070309020205020404" pitchFamily="49" charset="0"/>
              </a:rPr>
              <a:t>, :all?, :any?, :one?, :none?, :minmax,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min_by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max_by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minmax_by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each_with_index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reverse_each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each_entry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each_slice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each_cons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each_with_object</a:t>
            </a:r>
            <a:r>
              <a:rPr lang="en-US" altLang="en-US" sz="1200" b="1" dirty="0">
                <a:latin typeface="Courier New" panose="02070309020205020404" pitchFamily="49" charset="0"/>
              </a:rPr>
              <a:t>, :zip, :take,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take_while</a:t>
            </a:r>
            <a:r>
              <a:rPr lang="en-US" altLang="en-US" sz="1200" b="1" dirty="0">
                <a:latin typeface="Courier New" panose="02070309020205020404" pitchFamily="49" charset="0"/>
              </a:rPr>
              <a:t>, :drop,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drop_while</a:t>
            </a:r>
            <a:r>
              <a:rPr lang="en-US" altLang="en-US" sz="1200" b="1" dirty="0">
                <a:latin typeface="Courier New" panose="02070309020205020404" pitchFamily="49" charset="0"/>
              </a:rPr>
              <a:t>, :cycle, :chunk,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slice_before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slice_after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slice_when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chunk_while</a:t>
            </a:r>
            <a:r>
              <a:rPr lang="en-US" altLang="en-US" sz="1200" b="1" dirty="0">
                <a:latin typeface="Courier New" panose="02070309020205020404" pitchFamily="49" charset="0"/>
              </a:rPr>
              <a:t>, :lazy, :tap,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public_send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instance_variables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instance_variable_set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instance_variable_defined</a:t>
            </a:r>
            <a:r>
              <a:rPr lang="en-US" altLang="en-US" sz="1200" b="1" dirty="0">
                <a:latin typeface="Courier New" panose="02070309020205020404" pitchFamily="49" charset="0"/>
              </a:rPr>
              <a:t>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remove_instance_variable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private_methods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kind_of</a:t>
            </a:r>
            <a:r>
              <a:rPr lang="en-US" altLang="en-US" sz="1200" b="1" dirty="0">
                <a:latin typeface="Courier New" panose="02070309020205020404" pitchFamily="49" charset="0"/>
              </a:rPr>
              <a:t>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is_a</a:t>
            </a:r>
            <a:r>
              <a:rPr lang="en-US" altLang="en-US" sz="1200" b="1" dirty="0">
                <a:latin typeface="Courier New" panose="02070309020205020404" pitchFamily="49" charset="0"/>
              </a:rPr>
              <a:t>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instance_variable_get</a:t>
            </a:r>
            <a:r>
              <a:rPr lang="en-US" altLang="en-US" sz="1200" b="1" dirty="0">
                <a:latin typeface="Courier New" panose="02070309020205020404" pitchFamily="49" charset="0"/>
              </a:rPr>
              <a:t>, :method,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public_method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singleton_method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instance_of</a:t>
            </a:r>
            <a:r>
              <a:rPr lang="en-US" altLang="en-US" sz="1200" b="1" dirty="0">
                <a:latin typeface="Courier New" panose="02070309020205020404" pitchFamily="49" charset="0"/>
              </a:rPr>
              <a:t>?, :extend,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define_singleton_method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to_enum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enum_for</a:t>
            </a:r>
            <a:r>
              <a:rPr lang="en-US" altLang="en-US" sz="1200" b="1" dirty="0">
                <a:latin typeface="Courier New" panose="02070309020205020404" pitchFamily="49" charset="0"/>
              </a:rPr>
              <a:t>, :&lt;=&gt;, :=~, :!~,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respond_to</a:t>
            </a:r>
            <a:r>
              <a:rPr lang="en-US" altLang="en-US" sz="1200" b="1" dirty="0">
                <a:latin typeface="Courier New" panose="02070309020205020404" pitchFamily="49" charset="0"/>
              </a:rPr>
              <a:t>?, :freeze,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object_id</a:t>
            </a:r>
            <a:r>
              <a:rPr lang="en-US" altLang="en-US" sz="1200" b="1" dirty="0">
                <a:latin typeface="Courier New" panose="02070309020205020404" pitchFamily="49" charset="0"/>
              </a:rPr>
              <a:t>, :display, :send, :nil?, :class,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singleton_class</a:t>
            </a:r>
            <a:r>
              <a:rPr lang="en-US" altLang="en-US" sz="1200" b="1" dirty="0">
                <a:latin typeface="Courier New" panose="02070309020205020404" pitchFamily="49" charset="0"/>
              </a:rPr>
              <a:t>, :clone, :dup, :itself, :taint, :tainted?,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untaint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untrust</a:t>
            </a:r>
            <a:r>
              <a:rPr lang="en-US" altLang="en-US" sz="1200" b="1" dirty="0">
                <a:latin typeface="Courier New" panose="02070309020205020404" pitchFamily="49" charset="0"/>
              </a:rPr>
              <a:t>, :trust, :untrusted?, :methods,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protected_methods</a:t>
            </a:r>
            <a:r>
              <a:rPr lang="en-US" altLang="en-US" sz="1200" b="1" dirty="0">
                <a:latin typeface="Courier New" panose="02070309020205020404" pitchFamily="49" charset="0"/>
              </a:rPr>
              <a:t>, :frozen?,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public_methods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singleton_methods</a:t>
            </a:r>
            <a:r>
              <a:rPr lang="en-US" altLang="en-US" sz="1200" b="1" dirty="0">
                <a:latin typeface="Courier New" panose="02070309020205020404" pitchFamily="49" charset="0"/>
              </a:rPr>
              <a:t>, :!, :!=, :__send__, :equal?,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instance_eval</a:t>
            </a:r>
            <a:r>
              <a:rPr lang="en-US" altLang="en-US" sz="1200" b="1" dirty="0">
                <a:latin typeface="Courier New" panose="02070309020205020404" pitchFamily="49" charset="0"/>
              </a:rPr>
              <a:t>, :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instance_exec</a:t>
            </a:r>
            <a:r>
              <a:rPr lang="en-US" altLang="en-US" sz="1200" b="1" dirty="0">
                <a:latin typeface="Courier New" panose="02070309020205020404" pitchFamily="49" charset="0"/>
              </a:rPr>
              <a:t>, :__id__]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 b="1" dirty="0" err="1">
                <a:latin typeface="Courier New" panose="02070309020205020404" pitchFamily="49" charset="0"/>
              </a:rPr>
              <a:t>irb</a:t>
            </a:r>
            <a:r>
              <a:rPr lang="en-US" altLang="en-US" sz="1200" b="1" dirty="0">
                <a:latin typeface="Courier New" panose="02070309020205020404" pitchFamily="49" charset="0"/>
              </a:rPr>
              <a:t>(main):007:0&gt; </a:t>
            </a:r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2817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Why :count?	:string is a </a:t>
            </a:r>
            <a:r>
              <a:rPr lang="en-US" sz="4800" i="1" dirty="0"/>
              <a:t>symbol</a:t>
            </a:r>
            <a:br>
              <a:rPr lang="en-US" sz="4800" dirty="0"/>
            </a:br>
            <a:r>
              <a:rPr lang="en-US" sz="4800" dirty="0"/>
              <a:t>				fixed string for identifier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081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Don’t know type of x?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600" dirty="0" err="1">
                <a:latin typeface="Courier" pitchFamily="2" charset="0"/>
              </a:rPr>
              <a:t>class_of_x</a:t>
            </a:r>
            <a:r>
              <a:rPr lang="en-US" altLang="en-US" sz="3600" dirty="0">
                <a:latin typeface="Courier" pitchFamily="2" charset="0"/>
              </a:rPr>
              <a:t> = </a:t>
            </a:r>
            <a:r>
              <a:rPr lang="en-US" altLang="en-US" sz="3600" dirty="0" err="1">
                <a:latin typeface="Courier" pitchFamily="2" charset="0"/>
              </a:rPr>
              <a:t>x.class</a:t>
            </a:r>
            <a:endParaRPr lang="en-US" altLang="en-US" sz="3600" dirty="0">
              <a:latin typeface="Courier" pitchFamily="2" charset="0"/>
            </a:endParaRPr>
          </a:p>
          <a:p>
            <a:endParaRPr lang="en-US" alt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if </a:t>
            </a:r>
            <a:r>
              <a:rPr lang="en-US" altLang="en-US" sz="3600" dirty="0" err="1">
                <a:latin typeface="Courier" pitchFamily="2" charset="0"/>
              </a:rPr>
              <a:t>class_of_x</a:t>
            </a:r>
            <a:r>
              <a:rPr lang="en-US" altLang="en-US" sz="3600" dirty="0">
                <a:latin typeface="Courier" pitchFamily="2" charset="0"/>
              </a:rPr>
              <a:t> == </a:t>
            </a:r>
            <a:r>
              <a:rPr lang="en-US" altLang="en-US" sz="3600" dirty="0" err="1">
                <a:latin typeface="Courier" pitchFamily="2" charset="0"/>
              </a:rPr>
              <a:t>Fixnum</a:t>
            </a:r>
            <a:endParaRPr lang="en-US" alt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   #do integer stuff</a:t>
            </a: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else</a:t>
            </a: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	# complain ..</a:t>
            </a:r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4512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classes and class hierarchy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/>
              <a:t>Try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1.class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</a:rPr>
              <a:t>Fixnum.ancestors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1.class.superclass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</a:rPr>
              <a:t>self.class</a:t>
            </a:r>
            <a:r>
              <a:rPr lang="en-US" sz="3600" dirty="0">
                <a:latin typeface="Courier" pitchFamily="2" charset="0"/>
              </a:rPr>
              <a:t>	# top level is Object 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</a:rPr>
              <a:t>true.class</a:t>
            </a:r>
            <a:endParaRPr lang="en-US" sz="3600" dirty="0">
              <a:latin typeface="Courier" pitchFamily="2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007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extensions to Ruby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/>
              <a:t>Try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def </a:t>
            </a:r>
            <a:r>
              <a:rPr lang="en-US" sz="3600" dirty="0" err="1">
                <a:latin typeface="Courier" pitchFamily="2" charset="0"/>
              </a:rPr>
              <a:t>anwar</a:t>
            </a:r>
            <a:r>
              <a:rPr lang="en-US" sz="3600" dirty="0">
                <a:latin typeface="Courier" pitchFamily="2" charset="0"/>
              </a:rPr>
              <a:t>; ”</a:t>
            </a:r>
            <a:r>
              <a:rPr lang="en-US" sz="3600" dirty="0" err="1">
                <a:latin typeface="Courier" pitchFamily="2" charset="0"/>
              </a:rPr>
              <a:t>anwar</a:t>
            </a:r>
            <a:r>
              <a:rPr lang="en-US" sz="3600" dirty="0">
                <a:latin typeface="Courier" pitchFamily="2" charset="0"/>
              </a:rPr>
              <a:t>”; end</a:t>
            </a:r>
          </a:p>
          <a:p>
            <a:pPr marL="0" indent="0">
              <a:buNone/>
            </a:pPr>
            <a:r>
              <a:rPr lang="en-US" sz="3600" b="1" i="1" dirty="0"/>
              <a:t>Now try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1.Anwar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</a:rPr>
              <a:t>Class.anwar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600" b="1" i="1" dirty="0"/>
              <a:t>Why?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1276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extensions to Ruby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/>
              <a:t>Try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def </a:t>
            </a:r>
            <a:r>
              <a:rPr lang="en-US" sz="3600" dirty="0" err="1">
                <a:latin typeface="Courier" pitchFamily="2" charset="0"/>
              </a:rPr>
              <a:t>anwar</a:t>
            </a:r>
            <a:r>
              <a:rPr lang="en-US" sz="3600" dirty="0">
                <a:latin typeface="Courier" pitchFamily="2" charset="0"/>
              </a:rPr>
              <a:t>; ”</a:t>
            </a:r>
            <a:r>
              <a:rPr lang="en-US" sz="3600" dirty="0" err="1">
                <a:latin typeface="Courier" pitchFamily="2" charset="0"/>
              </a:rPr>
              <a:t>anwar</a:t>
            </a:r>
            <a:r>
              <a:rPr lang="en-US" sz="3600" dirty="0">
                <a:latin typeface="Courier" pitchFamily="2" charset="0"/>
              </a:rPr>
              <a:t>”; end</a:t>
            </a:r>
          </a:p>
          <a:p>
            <a:pPr marL="0" indent="0">
              <a:buNone/>
            </a:pPr>
            <a:r>
              <a:rPr lang="en-US" sz="3600" b="1" i="1" dirty="0"/>
              <a:t>Now try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1.Anwar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</a:rPr>
              <a:t>Class.anwar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600" b="1" i="1" dirty="0"/>
              <a:t>Why?</a:t>
            </a:r>
            <a:r>
              <a:rPr lang="en-US" sz="3600" dirty="0"/>
              <a:t>	Top level adds to Object; everything inherits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373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EB049A-A45B-3A44-9250-6271A9610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Ruby – review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0C51513-F4BE-BB48-B099-032325BE6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Like Java - </a:t>
            </a:r>
            <a:r>
              <a:rPr lang="en-US" altLang="en-US" i="1" dirty="0"/>
              <a:t>object-oriented, imperative</a:t>
            </a:r>
          </a:p>
          <a:p>
            <a:endParaRPr lang="en-US" altLang="en-US" i="1" dirty="0"/>
          </a:p>
          <a:p>
            <a:r>
              <a:rPr lang="en-US" altLang="en-US" dirty="0"/>
              <a:t>Different goal – </a:t>
            </a:r>
            <a:r>
              <a:rPr lang="en-US" altLang="en-US" i="1" dirty="0"/>
              <a:t>lighter weight language for scripting</a:t>
            </a:r>
          </a:p>
          <a:p>
            <a:endParaRPr lang="en-US" altLang="en-US" i="1" dirty="0"/>
          </a:p>
          <a:p>
            <a:r>
              <a:rPr lang="en-US" altLang="en-US" dirty="0"/>
              <a:t>Not like Java</a:t>
            </a:r>
          </a:p>
          <a:p>
            <a:pPr lvl="1"/>
            <a:r>
              <a:rPr lang="en-US" altLang="en-US" i="1" dirty="0"/>
              <a:t>Fully OOP – everything is an object</a:t>
            </a:r>
          </a:p>
          <a:p>
            <a:pPr lvl="1"/>
            <a:r>
              <a:rPr lang="en-US" altLang="en-US" i="1" dirty="0"/>
              <a:t>Dynamic typing – variables implicitly, dynamically typed</a:t>
            </a:r>
          </a:p>
          <a:p>
            <a:pPr lvl="1"/>
            <a:r>
              <a:rPr lang="en-US" altLang="en-US" i="1" dirty="0"/>
              <a:t>Higher order programming – can pass methods more easily</a:t>
            </a:r>
          </a:p>
          <a:p>
            <a:pPr lvl="1"/>
            <a:r>
              <a:rPr lang="en-US" altLang="en-US" i="1" dirty="0"/>
              <a:t>Lighter weight grammar – more valid syntax options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72A19FD2-8E31-1643-B1F7-EB155F71E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F3C0E32-44C8-B348-9DA1-02F24D17B36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0F49A0AD-5C32-A647-A776-CFF6D1971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627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Writing a class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Class Greet1	# class names capitalized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</a:t>
            </a:r>
            <a:r>
              <a:rPr lang="en-US" sz="3200" dirty="0" err="1">
                <a:latin typeface="Courier" pitchFamily="2" charset="0"/>
              </a:rPr>
              <a:t>to_s</a:t>
            </a: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      “Hi”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  	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x = Greet1.new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puts </a:t>
            </a:r>
            <a:r>
              <a:rPr lang="en-US" sz="3200" dirty="0" err="1">
                <a:latin typeface="Courier" pitchFamily="2" charset="0"/>
              </a:rPr>
              <a:t>x.to_s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75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93683"/>
            <a:ext cx="10515600" cy="4910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Class Greet2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initialize(salutation)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	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@greeting </a:t>
            </a:r>
            <a:r>
              <a:rPr lang="en-US" sz="3200" dirty="0">
                <a:latin typeface="Courier" pitchFamily="2" charset="0"/>
              </a:rPr>
              <a:t>= salutation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display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	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@greeting</a:t>
            </a:r>
            <a:r>
              <a:rPr lang="en-US" sz="3200" dirty="0">
                <a:latin typeface="Courier" pitchFamily="2" charset="0"/>
              </a:rPr>
              <a:t>	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# @instance variable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  	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x = Greet2.new(“Bonjour”)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puts </a:t>
            </a:r>
            <a:r>
              <a:rPr lang="en-US" sz="3200" dirty="0" err="1">
                <a:latin typeface="Courier" pitchFamily="2" charset="0"/>
              </a:rPr>
              <a:t>x.to_s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143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93683"/>
            <a:ext cx="10515600" cy="4910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Class Greet3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@@name </a:t>
            </a:r>
            <a:r>
              <a:rPr lang="en-US" sz="3200" dirty="0">
                <a:latin typeface="Courier" pitchFamily="2" charset="0"/>
              </a:rPr>
              <a:t>= “Ruby”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# class variable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initialize(salutation)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	@greeting = salutation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</a:t>
            </a:r>
            <a:r>
              <a:rPr lang="en-US" sz="3200" dirty="0" err="1">
                <a:latin typeface="Courier" pitchFamily="2" charset="0"/>
              </a:rPr>
              <a:t>to_s</a:t>
            </a: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	 “#{@greeting} from #{@@name}”</a:t>
            </a:r>
            <a:endParaRPr lang="en-US" sz="32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  	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x = </a:t>
            </a:r>
            <a:r>
              <a:rPr lang="en-US" sz="3200" dirty="0" err="1">
                <a:latin typeface="Courier" pitchFamily="2" charset="0"/>
              </a:rPr>
              <a:t>Hello.new</a:t>
            </a:r>
            <a:r>
              <a:rPr lang="en-US" sz="3200" dirty="0">
                <a:latin typeface="Courier" pitchFamily="2" charset="0"/>
              </a:rPr>
              <a:t>(“Bonjour”)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puts </a:t>
            </a:r>
            <a:r>
              <a:rPr lang="en-US" sz="3200" dirty="0" err="1">
                <a:latin typeface="Courier" pitchFamily="2" charset="0"/>
              </a:rPr>
              <a:t>x.to_s</a:t>
            </a: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50132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Design choice:</a:t>
            </a:r>
            <a:br>
              <a:rPr lang="en-US" sz="4800" dirty="0"/>
            </a:br>
            <a:r>
              <a:rPr lang="en-US" sz="4800" dirty="0"/>
              <a:t>	Force use of @ and @@ </a:t>
            </a:r>
            <a:br>
              <a:rPr lang="en-US" sz="4800" dirty="0"/>
            </a:br>
            <a:r>
              <a:rPr lang="en-US" sz="4800" dirty="0"/>
              <a:t>	Clearly indicates instance/class vars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	$var is global, visible across all classes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9780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93682"/>
            <a:ext cx="10515600" cy="549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class Greet4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@@name = “Ruby”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. . .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. . .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def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self.name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	# class method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		puts @@name</a:t>
            </a:r>
            <a:endParaRPr lang="en-US" sz="32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  	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Greet4.name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86915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6: Write a People class w/ count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782" y="1479797"/>
            <a:ext cx="5543035" cy="4893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ruby6.rb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Person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...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initialize(name)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...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to_s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...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self.displayCount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...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494" y="181362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ruby6.rb: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C0D3EE4-9891-8249-9A57-489E5B42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4" y="2662466"/>
            <a:ext cx="5002283" cy="34163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ruby6test.rb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load ‘ruby6.rb’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gives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p1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Person.new</a:t>
            </a:r>
            <a:r>
              <a:rPr lang="en-US" altLang="en-US" sz="2400" b="1" dirty="0">
                <a:latin typeface="Courier New" panose="02070309020205020404" pitchFamily="49" charset="0"/>
              </a:rPr>
              <a:t>(“Ann”)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P2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Person.new</a:t>
            </a:r>
            <a:r>
              <a:rPr lang="en-US" altLang="en-US" sz="2400" b="1" dirty="0">
                <a:latin typeface="Courier New" panose="02070309020205020404" pitchFamily="49" charset="0"/>
              </a:rPr>
              <a:t>(“Bill”)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p2.to_s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gives 2</a:t>
            </a:r>
          </a:p>
        </p:txBody>
      </p:sp>
    </p:spTree>
    <p:extLst>
      <p:ext uri="{BB962C8B-B14F-4D97-AF65-F5344CB8AC3E}">
        <p14:creationId xmlns:p14="http://schemas.microsoft.com/office/powerpoint/2010/main" val="205216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6: Write a People class w/ count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782" y="1479797"/>
            <a:ext cx="5543035" cy="4893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ruby6.rb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Person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@@count =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initialize(name)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@name = name; @@count+=1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to_s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@name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self.displayCount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@@count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494" y="181362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ruby6.rb: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C0D3EE4-9891-8249-9A57-489E5B42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4" y="2662466"/>
            <a:ext cx="5002283" cy="34163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ruby6test.rb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load ‘ruby6.rb’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gives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p1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Person.new</a:t>
            </a:r>
            <a:r>
              <a:rPr lang="en-US" altLang="en-US" sz="2400" b="1" dirty="0">
                <a:latin typeface="Courier New" panose="02070309020205020404" pitchFamily="49" charset="0"/>
              </a:rPr>
              <a:t>(“Ann”)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P2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Person.new</a:t>
            </a:r>
            <a:r>
              <a:rPr lang="en-US" altLang="en-US" sz="2400" b="1" dirty="0">
                <a:latin typeface="Courier New" panose="02070309020205020404" pitchFamily="49" charset="0"/>
              </a:rPr>
              <a:t>(“Bill”)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p2.to_s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puts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Person.displayCount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gives 2</a:t>
            </a:r>
          </a:p>
        </p:txBody>
      </p:sp>
    </p:spTree>
    <p:extLst>
      <p:ext uri="{BB962C8B-B14F-4D97-AF65-F5344CB8AC3E}">
        <p14:creationId xmlns:p14="http://schemas.microsoft.com/office/powerpoint/2010/main" val="27971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Courier" pitchFamily="2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782" y="1479797"/>
            <a:ext cx="5543035" cy="34163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ruby7.rb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Student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&lt; Person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initialize(name, major)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@name = name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@major = major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def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to_s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</a:rPr>
              <a:t>super + </a:t>
            </a:r>
            <a:r>
              <a:rPr lang="en-US" altLang="en-US" sz="2400" b="1" dirty="0">
                <a:latin typeface="Courier New" panose="02070309020205020404" pitchFamily="49" charset="0"/>
              </a:rPr>
              <a:t>@major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494" y="181362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ruby7.rb: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4546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C629-92D7-624B-A238-122CBEB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FB88-15A8-5F4B-92DC-AD4BD22B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 method overloading (last defined used)</a:t>
            </a:r>
          </a:p>
          <a:p>
            <a:r>
              <a:rPr lang="en-US" sz="4000" dirty="0"/>
              <a:t>Boolean methods suffixed with ?</a:t>
            </a:r>
          </a:p>
          <a:p>
            <a:pPr lvl="1"/>
            <a:r>
              <a:rPr lang="en-US" sz="3600" dirty="0" err="1"/>
              <a:t>x.nil</a:t>
            </a:r>
            <a:r>
              <a:rPr lang="en-US" sz="3600" dirty="0"/>
              <a:t>?, </a:t>
            </a:r>
            <a:r>
              <a:rPr lang="en-US" sz="3600" dirty="0" err="1"/>
              <a:t>hash.key</a:t>
            </a:r>
            <a:r>
              <a:rPr lang="en-US" sz="3600" dirty="0"/>
              <a:t>? k, [1,2,4,3].member? 3</a:t>
            </a:r>
          </a:p>
          <a:p>
            <a:r>
              <a:rPr lang="en-US" sz="4000" dirty="0"/>
              <a:t>Mutating methods suffixed with !</a:t>
            </a:r>
          </a:p>
          <a:p>
            <a:pPr lvl="1"/>
            <a:r>
              <a:rPr lang="en-US" sz="3600" dirty="0"/>
              <a:t>a = [3,1,2]</a:t>
            </a:r>
          </a:p>
          <a:p>
            <a:pPr lvl="1"/>
            <a:r>
              <a:rPr lang="en-US" sz="3600" dirty="0" err="1"/>
              <a:t>a.sort</a:t>
            </a:r>
            <a:r>
              <a:rPr lang="en-US" sz="3600" dirty="0"/>
              <a:t>		# a still [3,1,2]</a:t>
            </a:r>
          </a:p>
          <a:p>
            <a:pPr lvl="1"/>
            <a:r>
              <a:rPr lang="en-US" sz="3600" dirty="0" err="1"/>
              <a:t>a.sort</a:t>
            </a:r>
            <a:r>
              <a:rPr lang="en-US" sz="3600" dirty="0"/>
              <a:t>!	# a now [1,2,3]</a:t>
            </a:r>
          </a:p>
          <a:p>
            <a:endParaRPr lang="en-US" sz="4000" dirty="0"/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398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920655"/>
            <a:ext cx="10515600" cy="341860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Containers</a:t>
            </a:r>
            <a:br>
              <a:rPr lang="en-US" sz="5400" dirty="0"/>
            </a:br>
            <a:r>
              <a:rPr lang="en-US" sz="5400" dirty="0"/>
              <a:t>Strings, Arrays, Hashes, Files</a:t>
            </a:r>
          </a:p>
        </p:txBody>
      </p:sp>
    </p:spTree>
    <p:extLst>
      <p:ext uri="{BB962C8B-B14F-4D97-AF65-F5344CB8AC3E}">
        <p14:creationId xmlns:p14="http://schemas.microsoft.com/office/powerpoint/2010/main" val="182485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216C-BDFD-3048-A439-344386F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new language – ideas from Tues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F67E-85B9-2D4F-8512-FC456B97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someone who knows it</a:t>
            </a:r>
          </a:p>
          <a:p>
            <a:r>
              <a:rPr lang="en-US" dirty="0"/>
              <a:t>Determine if it’s OOP (or other major characteristics)</a:t>
            </a:r>
          </a:p>
          <a:p>
            <a:r>
              <a:rPr lang="en-US" dirty="0" err="1"/>
              <a:t>Stackoverflow</a:t>
            </a:r>
            <a:r>
              <a:rPr lang="en-US" dirty="0"/>
              <a:t>!*</a:t>
            </a:r>
          </a:p>
          <a:p>
            <a:r>
              <a:rPr lang="en-US" dirty="0"/>
              <a:t>Find the documentation</a:t>
            </a:r>
          </a:p>
          <a:p>
            <a:r>
              <a:rPr lang="en-US" dirty="0"/>
              <a:t>Look for major projects build with the language (</a:t>
            </a:r>
            <a:r>
              <a:rPr lang="en-US" dirty="0" err="1"/>
              <a:t>eg</a:t>
            </a:r>
            <a:r>
              <a:rPr lang="en-US" dirty="0"/>
              <a:t>, 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Look for the year introduced to understand context</a:t>
            </a:r>
          </a:p>
          <a:p>
            <a:r>
              <a:rPr lang="en-US" dirty="0"/>
              <a:t>Translate a program you know in the new language</a:t>
            </a:r>
          </a:p>
          <a:p>
            <a:r>
              <a:rPr lang="en-US" i="1" dirty="0"/>
              <a:t>*(Not good as tutorial, but can show multiple ways to solve problem)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30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920655"/>
            <a:ext cx="10515600" cy="341860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Arrays</a:t>
            </a:r>
            <a:br>
              <a:rPr lang="en-US" sz="5400" dirty="0"/>
            </a:br>
            <a:r>
              <a:rPr lang="en-US" sz="5400" dirty="0"/>
              <a:t>Strings, Arrays, Hashes</a:t>
            </a:r>
          </a:p>
        </p:txBody>
      </p:sp>
    </p:spTree>
    <p:extLst>
      <p:ext uri="{BB962C8B-B14F-4D97-AF65-F5344CB8AC3E}">
        <p14:creationId xmlns:p14="http://schemas.microsoft.com/office/powerpoint/2010/main" val="423652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F96B-A7EA-E147-BF3F-C4D71452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3B09-0FD6-D547-8FB7-A1E7D911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Heterogeneous			a = [1, "foo", 2.15]</a:t>
            </a:r>
          </a:p>
          <a:p>
            <a:endParaRPr lang="en-US" sz="4000" dirty="0"/>
          </a:p>
          <a:p>
            <a:r>
              <a:rPr lang="en-US" sz="4000" dirty="0"/>
              <a:t>Indexed from 0			a[0] is 1</a:t>
            </a:r>
          </a:p>
          <a:p>
            <a:endParaRPr lang="en-US" sz="4000" dirty="0"/>
          </a:p>
          <a:p>
            <a:r>
              <a:rPr lang="en-US" sz="4000" dirty="0"/>
              <a:t>Return nil if out of range	puts a[4]	</a:t>
            </a:r>
          </a:p>
          <a:p>
            <a:endParaRPr lang="en-US" sz="4000" dirty="0"/>
          </a:p>
          <a:p>
            <a:r>
              <a:rPr lang="en-US" sz="4000" dirty="0"/>
              <a:t>Recursive				[1, 3, [4,5], ["last", 4]]</a:t>
            </a:r>
          </a:p>
        </p:txBody>
      </p:sp>
    </p:spTree>
    <p:extLst>
      <p:ext uri="{BB962C8B-B14F-4D97-AF65-F5344CB8AC3E}">
        <p14:creationId xmlns:p14="http://schemas.microsoft.com/office/powerpoint/2010/main" val="2861265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and inserting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1825625"/>
            <a:ext cx="11309131" cy="4667250"/>
          </a:xfrm>
        </p:spPr>
        <p:txBody>
          <a:bodyPr>
            <a:normAutofit/>
          </a:bodyPr>
          <a:lstStyle/>
          <a:p>
            <a:r>
              <a:rPr lang="en-US" sz="4000" dirty="0"/>
              <a:t>Empty array		a = []	or 	a = </a:t>
            </a:r>
            <a:r>
              <a:rPr lang="en-US" sz="4000" dirty="0" err="1"/>
              <a:t>Array.new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Insert			a[3] = 5		[nil,nil,nil,5] (grows)</a:t>
            </a:r>
            <a:br>
              <a:rPr lang="en-US" sz="4000" dirty="0"/>
            </a:br>
            <a:r>
              <a:rPr lang="en-US" sz="4000" dirty="0"/>
              <a:t>				a &lt;&lt; 8		[nil,nil,nil,5,8]</a:t>
            </a:r>
          </a:p>
          <a:p>
            <a:endParaRPr lang="en-US" sz="4000" dirty="0"/>
          </a:p>
          <a:p>
            <a:r>
              <a:rPr lang="en-US" sz="4000" dirty="0"/>
              <a:t>With variables	n = 3, x = "hi" </a:t>
            </a:r>
            <a:br>
              <a:rPr lang="en-US" sz="4000" dirty="0"/>
            </a:br>
            <a:r>
              <a:rPr lang="en-US" sz="4000" dirty="0"/>
              <a:t>				b = [n, x, a]	[3,"hi",[nil,nil,nil,5,8]]</a:t>
            </a:r>
          </a:p>
        </p:txBody>
      </p:sp>
    </p:spTree>
    <p:extLst>
      <p:ext uri="{BB962C8B-B14F-4D97-AF65-F5344CB8AC3E}">
        <p14:creationId xmlns:p14="http://schemas.microsoft.com/office/powerpoint/2010/main" val="2494261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and shrinking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Deleting by index	a = ["hi", "bye", "there"]</a:t>
            </a:r>
            <a:br>
              <a:rPr lang="en-US" sz="4000" dirty="0"/>
            </a:br>
            <a:r>
              <a:rPr lang="en-US" sz="4000" dirty="0"/>
              <a:t>					</a:t>
            </a:r>
            <a:r>
              <a:rPr lang="en-US" sz="4000" dirty="0" err="1"/>
              <a:t>a.delete_at</a:t>
            </a:r>
            <a:r>
              <a:rPr lang="en-US" sz="4000" dirty="0"/>
              <a:t>(2)</a:t>
            </a:r>
            <a:endParaRPr lang="en-US" sz="3600" dirty="0"/>
          </a:p>
          <a:p>
            <a:pPr lvl="1"/>
            <a:endParaRPr lang="en-US" sz="3600" dirty="0"/>
          </a:p>
          <a:p>
            <a:r>
              <a:rPr lang="en-US" sz="4000" dirty="0"/>
              <a:t>Deleting by value	</a:t>
            </a:r>
            <a:r>
              <a:rPr lang="en-US" sz="4000" dirty="0" err="1"/>
              <a:t>a.delete</a:t>
            </a:r>
            <a:r>
              <a:rPr lang="en-US" sz="4000" dirty="0"/>
              <a:t>("hi")</a:t>
            </a:r>
          </a:p>
          <a:p>
            <a:endParaRPr lang="en-US" sz="4000" dirty="0"/>
          </a:p>
          <a:p>
            <a:r>
              <a:rPr lang="en-US" sz="4000" dirty="0"/>
              <a:t>Array shrinks		["bye"]</a:t>
            </a:r>
          </a:p>
        </p:txBody>
      </p:sp>
    </p:spTree>
    <p:extLst>
      <p:ext uri="{BB962C8B-B14F-4D97-AF65-F5344CB8AC3E}">
        <p14:creationId xmlns:p14="http://schemas.microsoft.com/office/powerpoint/2010/main" val="2776081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as Stacks, Queues,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= [1, 2, 3]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a.push</a:t>
            </a:r>
            <a:r>
              <a:rPr lang="en-US" dirty="0"/>
              <a:t>("a") 	   </a:t>
            </a:r>
            <a:r>
              <a:rPr lang="en-US" dirty="0">
                <a:highlight>
                  <a:srgbClr val="FFFF00"/>
                </a:highlight>
              </a:rPr>
              <a:t># a = [1, 2, 3, "a"]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a.pop</a:t>
            </a:r>
            <a:r>
              <a:rPr lang="en-US" dirty="0"/>
              <a:t>	   </a:t>
            </a:r>
            <a:r>
              <a:rPr lang="en-US" dirty="0">
                <a:highlight>
                  <a:srgbClr val="FFFF00"/>
                </a:highlight>
              </a:rPr>
              <a:t># x = "a" </a:t>
            </a:r>
          </a:p>
          <a:p>
            <a:pPr marL="0" indent="0">
              <a:buNone/>
            </a:pPr>
            <a:endParaRPr lang="en-US" sz="4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/>
              <a:t>a.unshift</a:t>
            </a:r>
            <a:r>
              <a:rPr lang="en-US" dirty="0"/>
              <a:t>("b") </a:t>
            </a:r>
            <a:r>
              <a:rPr lang="en-US" dirty="0">
                <a:highlight>
                  <a:srgbClr val="FFFF00"/>
                </a:highlight>
              </a:rPr>
              <a:t> # a = ["b", 1, 2, 3]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a.shift</a:t>
            </a:r>
            <a:r>
              <a:rPr lang="en-US" dirty="0"/>
              <a:t>	   </a:t>
            </a:r>
            <a:r>
              <a:rPr lang="en-US" dirty="0">
                <a:highlight>
                  <a:srgbClr val="FFFF00"/>
                </a:highlight>
              </a:rPr>
              <a:t># y = "b" </a:t>
            </a:r>
            <a:endParaRPr lang="en-US" sz="4000" dirty="0">
              <a:effectLst/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1BDF-D236-A647-A5F5-A7323033D2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make a Queue class</a:t>
            </a:r>
          </a:p>
        </p:txBody>
      </p:sp>
    </p:spTree>
    <p:extLst>
      <p:ext uri="{BB962C8B-B14F-4D97-AF65-F5344CB8AC3E}">
        <p14:creationId xmlns:p14="http://schemas.microsoft.com/office/powerpoint/2010/main" val="214833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as Stacks, Queues,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= [1, 2, 3]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a.push</a:t>
            </a:r>
            <a:r>
              <a:rPr lang="en-US" dirty="0"/>
              <a:t>("a") 	   </a:t>
            </a:r>
            <a:r>
              <a:rPr lang="en-US" dirty="0">
                <a:highlight>
                  <a:srgbClr val="FFFF00"/>
                </a:highlight>
              </a:rPr>
              <a:t># a = [1, 2, 3, "a"]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a.pop</a:t>
            </a:r>
            <a:r>
              <a:rPr lang="en-US" dirty="0"/>
              <a:t>	   </a:t>
            </a:r>
            <a:r>
              <a:rPr lang="en-US" dirty="0">
                <a:highlight>
                  <a:srgbClr val="FFFF00"/>
                </a:highlight>
              </a:rPr>
              <a:t># x = "a" </a:t>
            </a:r>
          </a:p>
          <a:p>
            <a:pPr marL="0" indent="0">
              <a:buNone/>
            </a:pPr>
            <a:endParaRPr lang="en-US" sz="4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/>
              <a:t>a.unshift</a:t>
            </a:r>
            <a:r>
              <a:rPr lang="en-US" dirty="0"/>
              <a:t>("b")  </a:t>
            </a:r>
            <a:r>
              <a:rPr lang="en-US" dirty="0">
                <a:highlight>
                  <a:srgbClr val="FFFF00"/>
                </a:highlight>
              </a:rPr>
              <a:t> # a = ["b", 1, 2, 3]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a.shift</a:t>
            </a:r>
            <a:r>
              <a:rPr lang="en-US" dirty="0"/>
              <a:t>	   </a:t>
            </a:r>
            <a:r>
              <a:rPr lang="en-US" dirty="0">
                <a:highlight>
                  <a:srgbClr val="FFFF00"/>
                </a:highlight>
              </a:rPr>
              <a:t># y = "b" </a:t>
            </a:r>
            <a:endParaRPr lang="en-US" sz="4000" dirty="0">
              <a:effectLst/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1BDF-D236-A647-A5F5-A7323033D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6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initialize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@q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enqueue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dequeue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q.shift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1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E4DA-F9C1-8542-B47D-519145F9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3EB4-428A-774B-948D-D90D09AC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%&gt; a = [rand(10), rand(10), rand(10), rand(10), rand(10)] </a:t>
            </a:r>
          </a:p>
          <a:p>
            <a:pPr marL="0" indent="0">
              <a:buNone/>
            </a:pPr>
            <a:r>
              <a:rPr lang="en-US" sz="3200" dirty="0"/>
              <a:t>%&gt; a </a:t>
            </a:r>
          </a:p>
          <a:p>
            <a:pPr marL="0" indent="0">
              <a:buNone/>
            </a:pPr>
            <a:r>
              <a:rPr lang="en-US" sz="3200" dirty="0"/>
              <a:t>	[7,5,0,7,1]</a:t>
            </a:r>
          </a:p>
          <a:p>
            <a:pPr marL="0" indent="0">
              <a:buNone/>
            </a:pPr>
            <a:r>
              <a:rPr lang="en-US" sz="3200" dirty="0"/>
              <a:t>%&gt; </a:t>
            </a:r>
            <a:r>
              <a:rPr lang="en-US" sz="3200" dirty="0" err="1"/>
              <a:t>a.sort</a:t>
            </a:r>
            <a:r>
              <a:rPr lang="en-US" sz="3200" dirty="0"/>
              <a:t>				[0,1,5,7,7]</a:t>
            </a:r>
          </a:p>
          <a:p>
            <a:pPr marL="0" indent="0">
              <a:buNone/>
            </a:pPr>
            <a:r>
              <a:rPr lang="en-US" sz="3200" dirty="0"/>
              <a:t>%&gt; </a:t>
            </a:r>
            <a:r>
              <a:rPr lang="en-US" sz="3200" dirty="0" err="1"/>
              <a:t>a.uniq</a:t>
            </a:r>
            <a:r>
              <a:rPr lang="en-US" sz="3200" dirty="0"/>
              <a:t>!				[0,1,5,7]</a:t>
            </a:r>
          </a:p>
          <a:p>
            <a:pPr marL="0" indent="0">
              <a:buNone/>
            </a:pPr>
            <a:r>
              <a:rPr lang="en-US" sz="3200" dirty="0"/>
              <a:t>%&gt; </a:t>
            </a:r>
            <a:r>
              <a:rPr lang="en-US" sz="3200" dirty="0" err="1"/>
              <a:t>a.member</a:t>
            </a:r>
            <a:r>
              <a:rPr lang="en-US" sz="3200" dirty="0"/>
              <a:t>? 8		false</a:t>
            </a:r>
          </a:p>
          <a:p>
            <a:pPr marL="0" indent="0">
              <a:buNone/>
            </a:pPr>
            <a:r>
              <a:rPr lang="en-US" sz="3200" dirty="0"/>
              <a:t>%&gt; </a:t>
            </a:r>
            <a:r>
              <a:rPr lang="en-US" sz="3200" dirty="0" err="1"/>
              <a:t>a.length</a:t>
            </a:r>
            <a:r>
              <a:rPr lang="en-US" sz="3200" dirty="0"/>
              <a:t>			4	</a:t>
            </a:r>
          </a:p>
        </p:txBody>
      </p:sp>
    </p:spTree>
    <p:extLst>
      <p:ext uri="{BB962C8B-B14F-4D97-AF65-F5344CB8AC3E}">
        <p14:creationId xmlns:p14="http://schemas.microsoft.com/office/powerpoint/2010/main" val="3640476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Strings are Arrays of characters    "</a:t>
            </a:r>
            <a:r>
              <a:rPr lang="en-US" sz="4000" dirty="0" err="1"/>
              <a:t>abc</a:t>
            </a:r>
            <a:r>
              <a:rPr lang="en-US" sz="4000" dirty="0"/>
              <a:t>"[1] is "b"</a:t>
            </a:r>
          </a:p>
          <a:p>
            <a:r>
              <a:rPr lang="en-US" sz="4000" dirty="0"/>
              <a:t>But – no char type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"This is a </a:t>
            </a:r>
            <a:r>
              <a:rPr lang="en-US" sz="3600" dirty="0" err="1"/>
              <a:t>sentence".class</a:t>
            </a:r>
            <a:r>
              <a:rPr lang="en-US" sz="3600" dirty="0"/>
              <a:t> == String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'</a:t>
            </a:r>
            <a:r>
              <a:rPr lang="en-US" sz="3600" dirty="0" err="1"/>
              <a:t>a'.class</a:t>
            </a:r>
            <a:r>
              <a:rPr lang="en-US" sz="3600" dirty="0"/>
              <a:t> == String</a:t>
            </a:r>
          </a:p>
        </p:txBody>
      </p:sp>
    </p:spTree>
    <p:extLst>
      <p:ext uri="{BB962C8B-B14F-4D97-AF65-F5344CB8AC3E}">
        <p14:creationId xmlns:p14="http://schemas.microsoft.com/office/powerpoint/2010/main" val="354732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guess – substrings?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		"</a:t>
            </a:r>
            <a:r>
              <a:rPr lang="en-US" sz="4000" dirty="0" err="1"/>
              <a:t>abc</a:t>
            </a:r>
            <a:r>
              <a:rPr lang="en-US" sz="4000" dirty="0"/>
              <a:t>"[1] is "b"</a:t>
            </a:r>
          </a:p>
          <a:p>
            <a:r>
              <a:rPr lang="en-US" sz="4000" dirty="0"/>
              <a:t>Then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1765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guess – substrings?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If		"</a:t>
            </a:r>
            <a:r>
              <a:rPr lang="en-US" sz="4000" dirty="0" err="1"/>
              <a:t>abc</a:t>
            </a:r>
            <a:r>
              <a:rPr lang="en-US" sz="4000" dirty="0"/>
              <a:t>"[1] is "b"</a:t>
            </a:r>
          </a:p>
          <a:p>
            <a:r>
              <a:rPr lang="en-US" sz="4000" dirty="0"/>
              <a:t>Then 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(main):032:0&gt;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 = 1..3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1..3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(main):033:0&gt;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 = "string"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(main):034:0&gt;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s[r]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"tri"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920655"/>
            <a:ext cx="10515600" cy="341860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Setting up for today</a:t>
            </a:r>
          </a:p>
        </p:txBody>
      </p:sp>
    </p:spTree>
    <p:extLst>
      <p:ext uri="{BB962C8B-B14F-4D97-AF65-F5344CB8AC3E}">
        <p14:creationId xmlns:p14="http://schemas.microsoft.com/office/powerpoint/2010/main" val="4163515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968053-90E4-D946-8026-2BDA3080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74929"/>
              </p:ext>
            </p:extLst>
          </p:nvPr>
        </p:nvGraphicFramePr>
        <p:xfrm>
          <a:off x="771141" y="488210"/>
          <a:ext cx="10107066" cy="5786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6450">
                  <a:extLst>
                    <a:ext uri="{9D8B030D-6E8A-4147-A177-3AD203B41FA5}">
                      <a16:colId xmlns:a16="http://schemas.microsoft.com/office/drawing/2014/main" val="3710248917"/>
                    </a:ext>
                  </a:extLst>
                </a:gridCol>
                <a:gridCol w="6000616">
                  <a:extLst>
                    <a:ext uri="{9D8B030D-6E8A-4147-A177-3AD203B41FA5}">
                      <a16:colId xmlns:a16="http://schemas.microsoft.com/office/drawing/2014/main" val="4201361810"/>
                    </a:ext>
                  </a:extLst>
                </a:gridCol>
              </a:tblGrid>
              <a:tr h="44511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String classes and operators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03040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String literals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"String", 'String'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771640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Multi-line heredoc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 = &lt;&lt;-END String END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252195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Interpolation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"The value of x is #{x}"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65921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Concatenate/append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str1 + str2, str &lt;&lt; str2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283977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Conversion to String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obj.to_s, obj.inspect (eg, 5.to_s)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957704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Replication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"string" * 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47034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Length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s.length, s.size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930266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Substr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str[1], str[1,3], str[(2..10)]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926478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Substr include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"hello".include? "lo"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9411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Iterator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"hello".each_char { |c| puts c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997269"/>
                  </a:ext>
                </a:extLst>
              </a:tr>
              <a:tr h="445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Other useful fcns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s.split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s.chomp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s.to_i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s.upcase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125203"/>
                  </a:ext>
                </a:extLst>
              </a:tr>
              <a:tr h="44511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https://ruby-</a:t>
                      </a:r>
                      <a:r>
                        <a:rPr lang="en-US" sz="2400" dirty="0" err="1">
                          <a:effectLst/>
                        </a:rPr>
                        <a:t>doc.org</a:t>
                      </a:r>
                      <a:r>
                        <a:rPr lang="en-US" sz="2400" dirty="0">
                          <a:effectLst/>
                        </a:rPr>
                        <a:t>/core-2.4.0/</a:t>
                      </a:r>
                      <a:r>
                        <a:rPr lang="en-US" sz="2400" dirty="0" err="1">
                          <a:effectLst/>
                        </a:rPr>
                        <a:t>String.html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0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58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Associative array – array of (</a:t>
            </a:r>
            <a:r>
              <a:rPr lang="en-US" sz="4000" dirty="0" err="1"/>
              <a:t>key,value</a:t>
            </a:r>
            <a:r>
              <a:rPr lang="en-US" sz="4000" dirty="0"/>
              <a:t>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credits = { 			  # credits["cmsc330"] is 3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"cmsc131" =&gt; 4, 	  # credits["cmsc132"] =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"cmsc330" =&gt; 3,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"cmsc425" =&gt; 3	  # { } is empty hash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				  # credits["cmsc420"] is ??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7067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Associative array – table of (</a:t>
            </a:r>
            <a:r>
              <a:rPr lang="en-US" sz="4000" dirty="0" err="1"/>
              <a:t>key,value</a:t>
            </a:r>
            <a:r>
              <a:rPr lang="en-US" sz="4000" dirty="0"/>
              <a:t>) pairs</a:t>
            </a:r>
          </a:p>
          <a:p>
            <a:pPr marL="0" indent="0">
              <a:buNone/>
            </a:pPr>
            <a:r>
              <a:rPr lang="en-US" b="1" dirty="0"/>
              <a:t>				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credits = { 			  		( ("cmsc131",4),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"cmsc131" =&gt; 4, 	  		  ("cmsc330",3),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"cmsc330" =&gt; 3, 			  ("cmsc425",3) 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"cmsc425" =&gt; 3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						Empty { 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421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credits = {"cmsc131" =&gt; 4,"cmsc330" =&gt; 3,"cmsc425" =&gt; 3	 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cs typeface="Courier New" panose="02070309020205020404" pitchFamily="49" charset="0"/>
              </a:rPr>
              <a:t>Insert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credits["cmsc132"] = 4 </a:t>
            </a:r>
          </a:p>
          <a:p>
            <a:pPr marL="0" indent="0">
              <a:buNone/>
            </a:pPr>
            <a:r>
              <a:rPr lang="en-US" sz="3200" b="1" dirty="0">
                <a:cs typeface="Courier New" panose="02070309020205020404" pitchFamily="49" charset="0"/>
              </a:rPr>
              <a:t>Retrieve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 cred = credits["cmsc132"]</a:t>
            </a:r>
          </a:p>
          <a:p>
            <a:pPr marL="0" indent="0">
              <a:buNone/>
            </a:pPr>
            <a:r>
              <a:rPr lang="en-US" sz="3200" b="1" dirty="0">
                <a:cs typeface="Courier New" panose="02070309020205020404" pitchFamily="49" charset="0"/>
              </a:rPr>
              <a:t>If not found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credits["cmsc216"].nil? 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cs typeface="Courier New" panose="02070309020205020404" pitchFamily="49" charset="0"/>
              </a:rPr>
              <a:t>Array of keys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credits.keys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["cmsc131", …]</a:t>
            </a:r>
          </a:p>
          <a:p>
            <a:pPr marL="0" indent="0">
              <a:buNone/>
            </a:pPr>
            <a:r>
              <a:rPr lang="en-US" sz="3200" b="1" dirty="0">
                <a:cs typeface="Courier New" panose="02070309020205020404" pitchFamily="49" charset="0"/>
              </a:rPr>
              <a:t>Array of values 		 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credit.values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[4,3,3]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0037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Input/output</a:t>
            </a:r>
          </a:p>
          <a:p>
            <a:pPr marL="0" indent="0">
              <a:buNone/>
            </a:pPr>
            <a:r>
              <a:rPr lang="en-US" b="1" dirty="0"/>
              <a:t>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x =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12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"12\n"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%&gt; n =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gets.to_i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12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12</a:t>
            </a: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5488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556E-AE17-C84F-A52F-F8C46C1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2790-50CD-CA45-9107-0E59C050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		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file = </a:t>
            </a: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File.new</a:t>
            </a: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("</a:t>
            </a: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austen.txt","r</a:t>
            </a: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while !</a:t>
            </a: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file.eof</a:t>
            </a:r>
            <a:endParaRPr lang="en-US" sz="3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	line = </a:t>
            </a: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file.readline</a:t>
            </a:r>
            <a:endParaRPr lang="en-US" sz="3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	puts line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file.close</a:t>
            </a:r>
            <a:endParaRPr lang="en-US" sz="3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1701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914401"/>
            <a:ext cx="10515600" cy="4424856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Summary: Data in Ruby</a:t>
            </a:r>
            <a:br>
              <a:rPr lang="en-US" sz="5400" dirty="0"/>
            </a:br>
            <a:r>
              <a:rPr lang="en-US" sz="5400" dirty="0"/>
              <a:t>Classes +</a:t>
            </a:r>
            <a:br>
              <a:rPr lang="en-US" sz="5400" dirty="0"/>
            </a:br>
            <a:r>
              <a:rPr lang="en-US" sz="5400" dirty="0"/>
              <a:t>Arrays, Strings, Hashes, Files</a:t>
            </a:r>
          </a:p>
        </p:txBody>
      </p:sp>
    </p:spTree>
    <p:extLst>
      <p:ext uri="{BB962C8B-B14F-4D97-AF65-F5344CB8AC3E}">
        <p14:creationId xmlns:p14="http://schemas.microsoft.com/office/powerpoint/2010/main" val="30782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1. Open a web browser for documentation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870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1. Open a web browser for documentation</a:t>
            </a:r>
            <a:br>
              <a:rPr lang="en-US" sz="4800" dirty="0"/>
            </a:br>
            <a:r>
              <a:rPr lang="en-US" sz="4800" dirty="0"/>
              <a:t>2. Open interactive Ruby system (</a:t>
            </a:r>
            <a:r>
              <a:rPr lang="en-US" sz="4800" dirty="0" err="1"/>
              <a:t>eg</a:t>
            </a:r>
            <a:r>
              <a:rPr lang="en-US" sz="4800" dirty="0"/>
              <a:t>, IRB)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627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1. Open a web browser for documentation</a:t>
            </a:r>
            <a:br>
              <a:rPr lang="en-US" sz="4800" dirty="0"/>
            </a:br>
            <a:r>
              <a:rPr lang="en-US" sz="4800" dirty="0"/>
              <a:t>2. Open interactive Ruby system (</a:t>
            </a:r>
            <a:r>
              <a:rPr lang="en-US" sz="4800" dirty="0" err="1"/>
              <a:t>eg</a:t>
            </a:r>
            <a:r>
              <a:rPr lang="en-US" sz="4800" dirty="0"/>
              <a:t>, IRB)</a:t>
            </a:r>
            <a:br>
              <a:rPr lang="en-US" sz="4800" dirty="0"/>
            </a:br>
            <a:r>
              <a:rPr lang="en-US" sz="4800" dirty="0"/>
              <a:t>3. Open </a:t>
            </a:r>
            <a:r>
              <a:rPr lang="en-US" sz="4800" dirty="0" err="1"/>
              <a:t>cmd</a:t>
            </a:r>
            <a:r>
              <a:rPr lang="en-US" sz="4800" dirty="0"/>
              <a:t> window for Ruby + files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445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57655"/>
            <a:ext cx="10723179" cy="6516414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1. Open a web browser for documentation</a:t>
            </a:r>
            <a:br>
              <a:rPr lang="en-US" sz="4800" dirty="0"/>
            </a:br>
            <a:r>
              <a:rPr lang="en-US" sz="4800" dirty="0"/>
              <a:t>2. Open interactive Ruby system (</a:t>
            </a:r>
            <a:r>
              <a:rPr lang="en-US" sz="4800" dirty="0" err="1"/>
              <a:t>eg</a:t>
            </a:r>
            <a:r>
              <a:rPr lang="en-US" sz="4800" dirty="0"/>
              <a:t>, IRB)</a:t>
            </a:r>
            <a:br>
              <a:rPr lang="en-US" sz="4800" dirty="0"/>
            </a:br>
            <a:r>
              <a:rPr lang="en-US" sz="4800" dirty="0"/>
              <a:t>3. Open </a:t>
            </a:r>
            <a:r>
              <a:rPr lang="en-US" sz="4800" dirty="0" err="1"/>
              <a:t>cmd</a:t>
            </a:r>
            <a:r>
              <a:rPr lang="en-US" sz="4800" dirty="0"/>
              <a:t> window for Ruby + files</a:t>
            </a:r>
            <a:br>
              <a:rPr lang="en-US" sz="4800" dirty="0"/>
            </a:br>
            <a:r>
              <a:rPr lang="en-US" sz="4800" dirty="0"/>
              <a:t>4. Open Piazza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47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1686</Words>
  <Application>Microsoft Macintosh PowerPoint</Application>
  <PresentationFormat>Widescreen</PresentationFormat>
  <Paragraphs>585</Paragraphs>
  <Slides>56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</vt:lpstr>
      <vt:lpstr>Courier New</vt:lpstr>
      <vt:lpstr>Office Theme</vt:lpstr>
      <vt:lpstr>CMSC330.2xx Day 2- Ruby Data</vt:lpstr>
      <vt:lpstr>Today In class Ruby exercises</vt:lpstr>
      <vt:lpstr>Ruby – review</vt:lpstr>
      <vt:lpstr>Learning a new language – ideas from Tues</vt:lpstr>
      <vt:lpstr>Setting up for today</vt:lpstr>
      <vt:lpstr> 1. Open a web browser for documentation  </vt:lpstr>
      <vt:lpstr> 1. Open a web browser for documentation 2. Open interactive Ruby system (eg, IRB)  </vt:lpstr>
      <vt:lpstr> 1. Open a web browser for documentation 2. Open interactive Ruby system (eg, IRB) 3. Open cmd window for Ruby + files  </vt:lpstr>
      <vt:lpstr> 1. Open a web browser for documentation 2. Open interactive Ruby system (eg, IRB) 3. Open cmd window for Ruby + files 4. Open Piazza  </vt:lpstr>
      <vt:lpstr> 1. Open a web browser for documentation 2. Open interactive Ruby system (eg, IRB) 3. Open cmd window for Ruby + files 4. Open Piazza 5. Optional: open a text file for notes </vt:lpstr>
      <vt:lpstr>Problem 1: Hello world</vt:lpstr>
      <vt:lpstr> To run file in IRB: load ’ruby1.rb’  Load and executes file  Also works in .rb files   </vt:lpstr>
      <vt:lpstr>Problem 2: Factorial </vt:lpstr>
      <vt:lpstr>Problem 3: Convert factorial to method</vt:lpstr>
      <vt:lpstr>Problem 3: Convert factorial to method</vt:lpstr>
      <vt:lpstr>Problem 4: Write abs function</vt:lpstr>
      <vt:lpstr>Problem 4: Write abs function</vt:lpstr>
      <vt:lpstr>Problem 5: Convert to for loop</vt:lpstr>
      <vt:lpstr>Problem 5: Convert to for loop</vt:lpstr>
      <vt:lpstr>Stop and explore: Range</vt:lpstr>
      <vt:lpstr>Range is a class – so is everything!</vt:lpstr>
      <vt:lpstr>Range is a class – so is everything!</vt:lpstr>
      <vt:lpstr>Objects and Classes</vt:lpstr>
      <vt:lpstr>methods– gives array of all class methods</vt:lpstr>
      <vt:lpstr> Why :count? :string is a symbol     fixed string for identifier </vt:lpstr>
      <vt:lpstr>Don’t know type of x?</vt:lpstr>
      <vt:lpstr>Exploring classes and class hierarchy</vt:lpstr>
      <vt:lpstr>Dynamic extensions to Ruby</vt:lpstr>
      <vt:lpstr>Dynamic extensions to Ruby</vt:lpstr>
      <vt:lpstr>Writing a class</vt:lpstr>
      <vt:lpstr>PowerPoint Presentation</vt:lpstr>
      <vt:lpstr>PowerPoint Presentation</vt:lpstr>
      <vt:lpstr> Design choice:  Force use of @ and @@   Clearly indicates instance/class vars   $var is global, visible across all classes  </vt:lpstr>
      <vt:lpstr>PowerPoint Presentation</vt:lpstr>
      <vt:lpstr>Problem 6: Write a People class w/ count</vt:lpstr>
      <vt:lpstr>Problem 6: Write a People class w/ count</vt:lpstr>
      <vt:lpstr>Inheritance </vt:lpstr>
      <vt:lpstr>Quick notes</vt:lpstr>
      <vt:lpstr>Containers Strings, Arrays, Hashes, Files</vt:lpstr>
      <vt:lpstr>Arrays Strings, Arrays, Hashes</vt:lpstr>
      <vt:lpstr>Array essentials</vt:lpstr>
      <vt:lpstr>Creating and inserting</vt:lpstr>
      <vt:lpstr>Deleting and shrinking</vt:lpstr>
      <vt:lpstr>Arrays as Stacks, Queues, Sets</vt:lpstr>
      <vt:lpstr>Arrays as Stacks, Queues, Sets</vt:lpstr>
      <vt:lpstr>Other Array functions</vt:lpstr>
      <vt:lpstr>Strings</vt:lpstr>
      <vt:lpstr>You guess – substrings?</vt:lpstr>
      <vt:lpstr>You guess – substrings?</vt:lpstr>
      <vt:lpstr>PowerPoint Presentation</vt:lpstr>
      <vt:lpstr>Hashes</vt:lpstr>
      <vt:lpstr>Hashes</vt:lpstr>
      <vt:lpstr>Hashes</vt:lpstr>
      <vt:lpstr>Files</vt:lpstr>
      <vt:lpstr>Files</vt:lpstr>
      <vt:lpstr>Summary: Data in Ruby Classes + Arrays, Strings, Hashes,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CMSC330.2xx </dc:title>
  <dc:creator>Microsoft Office User</dc:creator>
  <cp:lastModifiedBy>Roger D. Eastman</cp:lastModifiedBy>
  <cp:revision>73</cp:revision>
  <dcterms:created xsi:type="dcterms:W3CDTF">2019-08-23T20:14:37Z</dcterms:created>
  <dcterms:modified xsi:type="dcterms:W3CDTF">2019-08-29T11:12:09Z</dcterms:modified>
</cp:coreProperties>
</file>