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839"/>
  </p:normalViewPr>
  <p:slideViewPr>
    <p:cSldViewPr snapToGrid="0">
      <p:cViewPr varScale="1">
        <p:scale>
          <a:sx n="155" d="100"/>
          <a:sy n="155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587F7-5A33-3872-1A26-F5164CA61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C46CE-D3AE-B5B3-FC1B-5D4A5BC8B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80143-49C7-D3A7-4DAE-13A0CCBF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01894-E938-83EA-3881-91E79691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19FE7-532A-6C13-6DE0-C5C7E90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5A99-504E-E302-C9F1-F41EABF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91C46-D538-3452-0165-28D521D3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2AD2C-9227-7681-3A53-F637ACF2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8236F-3440-61A3-45AF-5CAF25FD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14E58-A910-9809-6993-32B57F8B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5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BF4CF7-B124-9F1B-0BB0-235F9DDC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3CFCD-05D0-63EB-00AF-B3E5F14B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992A5-450A-67A3-0DDB-8C46302F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D7A4E-E83E-391F-A077-7E0FBF24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393D-C81D-A36D-0094-B39E682D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8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0053-8A09-B324-DF5D-241596B0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58C4B-5F25-8108-CA31-2D9AFDD6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9073C-DEFB-4E83-1209-1EF680A6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40F5-0A1E-1294-F9EA-EF66713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DFC64-7636-68EA-20BE-D6FA3904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89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37589-89D3-7F14-C134-5052AA40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61AE1-D6BA-951E-BADF-8DA8050B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E8E5C-AB4D-611E-D55C-EB2DBC3C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D20C6-BF4E-C655-6CD7-0F9DD3BB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C9F15-BF7A-A1DC-77FA-9FED34E2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2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4C46D-8929-F2D7-A03D-365051C7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91F20-37E8-A700-DCB4-543C1A83C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677D8-D8EB-657F-C2CF-B02BBD02A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A01D5-F430-C529-A1AB-4C4B94EE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6B6FC-B2AF-4E95-F563-ACCB930A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82F4C-94D5-5F62-B627-D0E3C926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01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19DB2-255F-B64B-06B3-4A6E094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40262-79FB-FBE4-5313-251962EE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05D2E-F2F8-6853-252C-7B10A10B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18174-B22B-1B8A-659F-7CF75EAD7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9F1ED-45F2-C10F-2CB2-DE4A18CDF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B398-611A-8A4C-2327-1BC15181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F7DDAA-37F1-DC34-F25F-1E1BDFD9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4EFA94-1FF3-A7D7-BF22-EDD31459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5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DE10F-1F36-75BE-22BB-7B8EE0F5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3BAFE-5F96-B085-3C64-E33631FA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7FEC5-28E0-23E8-C17A-26481B26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9953F-7B3F-80A8-3ADA-6C851C81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9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53E21-B890-C402-5C52-92AB9CFB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2BEABB-FD9A-337A-AAF0-72333F03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A4BE9-4A24-6F9F-CAF4-73231804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6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A82C-0A59-F1AD-078B-F1192E19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2DF38-BCEA-EC0F-CB5E-AF138FA7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6F599-C39D-4F01-7E03-F65E42ADB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3F671-8B3F-3701-4D19-D9E45D83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CB5AF-8622-9014-CEAB-63E3F59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9EA7E-83F6-8B0C-D641-FCB0CA9A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6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D3E2-A8AF-7935-E08B-15939413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4A8F4-9DAE-A154-26F2-18EC3711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DDADE-4EC3-8122-4F3B-D6B1FCA1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CCB29-90D8-A888-0670-E973EE10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D394F-02A1-F6A9-FE27-CB32524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2B21-6E60-1DC8-C3D9-F17591B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1054FC-A8B0-943F-8ED4-EED7DDC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115A3-6A53-1E2C-258F-FA81796B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26B40-0181-9168-E8D6-58B27404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A8A27-B867-9E44-8943-43654C051E5F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CCC59-F15B-CA90-284B-B7FCBE83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86D42-DDEF-F106-A906-3E6B36B61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90281E2F-A265-8E70-C378-2815EEA754A8}"/>
              </a:ext>
            </a:extLst>
          </p:cNvPr>
          <p:cNvGrpSpPr/>
          <p:nvPr/>
        </p:nvGrpSpPr>
        <p:grpSpPr>
          <a:xfrm>
            <a:off x="417651" y="888399"/>
            <a:ext cx="1871791" cy="5874401"/>
            <a:chOff x="417651" y="888399"/>
            <a:chExt cx="1871791" cy="58744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E12307-2D6D-7320-E4F0-FB28A07ACA3E}"/>
                </a:ext>
              </a:extLst>
            </p:cNvPr>
            <p:cNvSpPr/>
            <p:nvPr/>
          </p:nvSpPr>
          <p:spPr>
            <a:xfrm>
              <a:off x="1079966" y="3107137"/>
              <a:ext cx="950546" cy="49488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Outbound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52D0AEB3-832C-AA80-CF59-F58262BE40AA}"/>
                </a:ext>
              </a:extLst>
            </p:cNvPr>
            <p:cNvGrpSpPr/>
            <p:nvPr/>
          </p:nvGrpSpPr>
          <p:grpSpPr>
            <a:xfrm>
              <a:off x="821036" y="888399"/>
              <a:ext cx="1468406" cy="4915242"/>
              <a:chOff x="2312767" y="1664917"/>
              <a:chExt cx="1114424" cy="3645878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8406AAC-391C-57FE-0FB7-E2D47578B690}"/>
                  </a:ext>
                </a:extLst>
              </p:cNvPr>
              <p:cNvGrpSpPr/>
              <p:nvPr/>
            </p:nvGrpSpPr>
            <p:grpSpPr>
              <a:xfrm>
                <a:off x="2312767" y="1664917"/>
                <a:ext cx="1114424" cy="1002811"/>
                <a:chOff x="3093794" y="3246804"/>
                <a:chExt cx="1114424" cy="1002811"/>
              </a:xfrm>
            </p:grpSpPr>
            <p:sp>
              <p:nvSpPr>
                <p:cNvPr id="4" name="圆角矩形 3">
                  <a:extLst>
                    <a:ext uri="{FF2B5EF4-FFF2-40B4-BE49-F238E27FC236}">
                      <a16:creationId xmlns:a16="http://schemas.microsoft.com/office/drawing/2014/main" id="{05D835E8-9743-1621-8BEB-1D1F3E4C21EE}"/>
                    </a:ext>
                  </a:extLst>
                </p:cNvPr>
                <p:cNvSpPr/>
                <p:nvPr/>
              </p:nvSpPr>
              <p:spPr>
                <a:xfrm>
                  <a:off x="3093794" y="3425159"/>
                  <a:ext cx="1114424" cy="648610"/>
                </a:xfrm>
                <a:prstGeom prst="roundRect">
                  <a:avLst>
                    <a:gd name="adj" fmla="val 8717"/>
                  </a:avLst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 dirty="0"/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17AE3EF-E3CA-A762-7B51-C080EF0FE98F}"/>
                    </a:ext>
                  </a:extLst>
                </p:cNvPr>
                <p:cNvGrpSpPr/>
                <p:nvPr/>
              </p:nvGrpSpPr>
              <p:grpSpPr>
                <a:xfrm>
                  <a:off x="3327889" y="3246804"/>
                  <a:ext cx="646234" cy="1002811"/>
                  <a:chOff x="1885951" y="3246804"/>
                  <a:chExt cx="646234" cy="1002811"/>
                </a:xfrm>
              </p:grpSpPr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E0DCA215-8655-EDE8-BB3E-149EAD339F79}"/>
                      </a:ext>
                    </a:extLst>
                  </p:cNvPr>
                  <p:cNvSpPr/>
                  <p:nvPr/>
                </p:nvSpPr>
                <p:spPr>
                  <a:xfrm>
                    <a:off x="1885951" y="3246804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Ingress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B3038F3D-B3AF-1DCE-5C9D-906968A2C765}"/>
                      </a:ext>
                    </a:extLst>
                  </p:cNvPr>
                  <p:cNvSpPr/>
                  <p:nvPr/>
                </p:nvSpPr>
                <p:spPr>
                  <a:xfrm>
                    <a:off x="1885951" y="4073769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Egress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07E81F6-A2B5-A187-8DAB-E9030BD10401}"/>
                      </a:ext>
                    </a:extLst>
                  </p:cNvPr>
                  <p:cNvSpPr/>
                  <p:nvPr/>
                </p:nvSpPr>
                <p:spPr>
                  <a:xfrm>
                    <a:off x="1885951" y="3663462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App11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E11BEEB-3F5E-F606-6CBE-98AE0A366BFE}"/>
                  </a:ext>
                </a:extLst>
              </p:cNvPr>
              <p:cNvGrpSpPr/>
              <p:nvPr/>
            </p:nvGrpSpPr>
            <p:grpSpPr>
              <a:xfrm>
                <a:off x="2312767" y="4320684"/>
                <a:ext cx="1114424" cy="990111"/>
                <a:chOff x="3093794" y="3253154"/>
                <a:chExt cx="1114424" cy="990111"/>
              </a:xfrm>
            </p:grpSpPr>
            <p:sp>
              <p:nvSpPr>
                <p:cNvPr id="19" name="圆角矩形 18">
                  <a:extLst>
                    <a:ext uri="{FF2B5EF4-FFF2-40B4-BE49-F238E27FC236}">
                      <a16:creationId xmlns:a16="http://schemas.microsoft.com/office/drawing/2014/main" id="{8C57BD0E-BF38-F970-27E2-FA1895D0FB32}"/>
                    </a:ext>
                  </a:extLst>
                </p:cNvPr>
                <p:cNvSpPr/>
                <p:nvPr/>
              </p:nvSpPr>
              <p:spPr>
                <a:xfrm>
                  <a:off x="3093794" y="3428999"/>
                  <a:ext cx="1114424" cy="640929"/>
                </a:xfrm>
                <a:prstGeom prst="roundRect">
                  <a:avLst>
                    <a:gd name="adj" fmla="val 8717"/>
                  </a:avLst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02F3E164-95C4-37DB-1D07-699094289FEC}"/>
                    </a:ext>
                  </a:extLst>
                </p:cNvPr>
                <p:cNvGrpSpPr/>
                <p:nvPr/>
              </p:nvGrpSpPr>
              <p:grpSpPr>
                <a:xfrm>
                  <a:off x="3327889" y="3253154"/>
                  <a:ext cx="646234" cy="990111"/>
                  <a:chOff x="1885951" y="3253154"/>
                  <a:chExt cx="646234" cy="990111"/>
                </a:xfrm>
              </p:grpSpPr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48D033E-8672-07C5-13C4-DB5FA0CEEE49}"/>
                      </a:ext>
                    </a:extLst>
                  </p:cNvPr>
                  <p:cNvSpPr/>
                  <p:nvPr/>
                </p:nvSpPr>
                <p:spPr>
                  <a:xfrm>
                    <a:off x="1885951" y="3253154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Ingress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F2D1AE94-DD95-FB8E-3914-5D560E065F57}"/>
                      </a:ext>
                    </a:extLst>
                  </p:cNvPr>
                  <p:cNvSpPr/>
                  <p:nvPr/>
                </p:nvSpPr>
                <p:spPr>
                  <a:xfrm>
                    <a:off x="1885951" y="4067419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Egress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9632FE1-1EA4-A045-1251-ECA00BAFBB97}"/>
                      </a:ext>
                    </a:extLst>
                  </p:cNvPr>
                  <p:cNvSpPr/>
                  <p:nvPr/>
                </p:nvSpPr>
                <p:spPr>
                  <a:xfrm>
                    <a:off x="1885951" y="3663462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App12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</p:grpSp>
          </p:grpSp>
        </p:grp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ACD4F48-37E1-35B7-B82A-89C300ECFE6B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1555239" y="1687192"/>
              <a:ext cx="0" cy="3160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3EBE8091-A07D-31CA-2D43-8CABA069B055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1555239" y="4705878"/>
              <a:ext cx="0" cy="31609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B2E2517A-D763-5626-4878-97083A8C7B3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555238" y="5250479"/>
              <a:ext cx="1" cy="316092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>
              <a:extLst>
                <a:ext uri="{FF2B5EF4-FFF2-40B4-BE49-F238E27FC236}">
                  <a16:creationId xmlns:a16="http://schemas.microsoft.com/office/drawing/2014/main" id="{30FC0A8C-4699-8771-2A2A-23409778C756}"/>
                </a:ext>
              </a:extLst>
            </p:cNvPr>
            <p:cNvCxnSpPr>
              <a:cxnSpLocks/>
              <a:stCxn id="22" idx="2"/>
              <a:endCxn id="15" idx="3"/>
            </p:cNvCxnSpPr>
            <p:nvPr/>
          </p:nvCxnSpPr>
          <p:spPr>
            <a:xfrm rot="5400000" flipH="1" flipV="1">
              <a:off x="568344" y="4341474"/>
              <a:ext cx="2449060" cy="475273"/>
            </a:xfrm>
            <a:prstGeom prst="bentConnector4">
              <a:avLst>
                <a:gd name="adj1" fmla="val -12584"/>
                <a:gd name="adj2" fmla="val 240779"/>
              </a:avLst>
            </a:prstGeom>
            <a:ln w="19050">
              <a:solidFill>
                <a:srgbClr val="FFC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连接符 97">
              <a:extLst>
                <a:ext uri="{FF2B5EF4-FFF2-40B4-BE49-F238E27FC236}">
                  <a16:creationId xmlns:a16="http://schemas.microsoft.com/office/drawing/2014/main" id="{18A22BE6-DCCF-75D5-7B77-D830E1EDB650}"/>
                </a:ext>
              </a:extLst>
            </p:cNvPr>
            <p:cNvCxnSpPr>
              <a:cxnSpLocks/>
              <a:stCxn id="15" idx="1"/>
              <a:endCxn id="7" idx="0"/>
            </p:cNvCxnSpPr>
            <p:nvPr/>
          </p:nvCxnSpPr>
          <p:spPr>
            <a:xfrm rot="10800000" flipH="1">
              <a:off x="1079965" y="888400"/>
              <a:ext cx="475273" cy="2466182"/>
            </a:xfrm>
            <a:prstGeom prst="bentConnector4">
              <a:avLst>
                <a:gd name="adj1" fmla="val -154041"/>
                <a:gd name="adj2" fmla="val 112497"/>
              </a:avLst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03A13E51-9643-8F35-6722-39BD3EE4822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1555239" y="1125468"/>
              <a:ext cx="0" cy="32465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181D1FDE-531B-4BCF-BC53-AAEC2A96B268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1555239" y="2240353"/>
              <a:ext cx="0" cy="8667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BB29873-4DF3-4307-8450-69BAE1ACAD7D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>
            <a:xfrm>
              <a:off x="1555239" y="3602024"/>
              <a:ext cx="0" cy="86678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04BA385-D8B7-7648-9D62-71C065A332A9}"/>
                </a:ext>
              </a:extLst>
            </p:cNvPr>
            <p:cNvSpPr txBox="1"/>
            <p:nvPr/>
          </p:nvSpPr>
          <p:spPr>
            <a:xfrm>
              <a:off x="1700622" y="2533800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DNAT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B5E4EDD-E814-1DC8-C9A8-A9DEF78E4E3F}"/>
                </a:ext>
              </a:extLst>
            </p:cNvPr>
            <p:cNvSpPr txBox="1"/>
            <p:nvPr/>
          </p:nvSpPr>
          <p:spPr>
            <a:xfrm>
              <a:off x="907563" y="6424246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badi" panose="020B0604020104020204" pitchFamily="34" charset="0"/>
                </a:rPr>
                <a:t>Mesh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内互访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7F290F-AA5B-B0CA-4614-355477789C08}"/>
                </a:ext>
              </a:extLst>
            </p:cNvPr>
            <p:cNvSpPr txBox="1"/>
            <p:nvPr/>
          </p:nvSpPr>
          <p:spPr>
            <a:xfrm>
              <a:off x="1680419" y="4751089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843DF07-8A35-83BE-2DC1-7D77404BEC25}"/>
                </a:ext>
              </a:extLst>
            </p:cNvPr>
            <p:cNvSpPr>
              <a:spLocks/>
            </p:cNvSpPr>
            <p:nvPr/>
          </p:nvSpPr>
          <p:spPr>
            <a:xfrm>
              <a:off x="1627892" y="1794571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B0EB79-40D0-70BF-75D6-1AA5CC299BBD}"/>
                </a:ext>
              </a:extLst>
            </p:cNvPr>
            <p:cNvSpPr>
              <a:spLocks/>
            </p:cNvSpPr>
            <p:nvPr/>
          </p:nvSpPr>
          <p:spPr>
            <a:xfrm>
              <a:off x="1618930" y="2601394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266412F-AA1B-4B91-B08B-9ED6C3526CC8}"/>
                </a:ext>
              </a:extLst>
            </p:cNvPr>
            <p:cNvSpPr>
              <a:spLocks/>
            </p:cNvSpPr>
            <p:nvPr/>
          </p:nvSpPr>
          <p:spPr>
            <a:xfrm>
              <a:off x="1609958" y="3946103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997EF94-B7DD-F533-8FE5-02CB0CC4FDDE}"/>
                </a:ext>
              </a:extLst>
            </p:cNvPr>
            <p:cNvSpPr>
              <a:spLocks/>
            </p:cNvSpPr>
            <p:nvPr/>
          </p:nvSpPr>
          <p:spPr>
            <a:xfrm>
              <a:off x="1609957" y="4806716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6412582-EB6D-B932-2A9E-04942674F062}"/>
                </a:ext>
              </a:extLst>
            </p:cNvPr>
            <p:cNvSpPr>
              <a:spLocks/>
            </p:cNvSpPr>
            <p:nvPr/>
          </p:nvSpPr>
          <p:spPr>
            <a:xfrm>
              <a:off x="1609958" y="5344599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5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C64EAFC-554C-5E55-757C-01882CBDD628}"/>
                </a:ext>
              </a:extLst>
            </p:cNvPr>
            <p:cNvSpPr txBox="1"/>
            <p:nvPr/>
          </p:nvSpPr>
          <p:spPr>
            <a:xfrm>
              <a:off x="1680419" y="5817893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DD72BD8-DDDC-F3D5-E8CB-CF70B6539864}"/>
                </a:ext>
              </a:extLst>
            </p:cNvPr>
            <p:cNvSpPr>
              <a:spLocks/>
            </p:cNvSpPr>
            <p:nvPr/>
          </p:nvSpPr>
          <p:spPr>
            <a:xfrm>
              <a:off x="1609957" y="587352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6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796379B-C719-4D56-46B1-C428DC016111}"/>
                </a:ext>
              </a:extLst>
            </p:cNvPr>
            <p:cNvSpPr>
              <a:spLocks/>
            </p:cNvSpPr>
            <p:nvPr/>
          </p:nvSpPr>
          <p:spPr>
            <a:xfrm>
              <a:off x="417651" y="1946971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7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19152B7-1198-9873-99F5-AA88384A0F7A}"/>
                </a:ext>
              </a:extLst>
            </p:cNvPr>
            <p:cNvSpPr txBox="1"/>
            <p:nvPr/>
          </p:nvSpPr>
          <p:spPr>
            <a:xfrm>
              <a:off x="1688712" y="1170679"/>
              <a:ext cx="4651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SNAT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2CA39FD-5F24-3AD4-00B2-0D244BBA363F}"/>
                </a:ext>
              </a:extLst>
            </p:cNvPr>
            <p:cNvSpPr>
              <a:spLocks/>
            </p:cNvSpPr>
            <p:nvPr/>
          </p:nvSpPr>
          <p:spPr>
            <a:xfrm>
              <a:off x="1607020" y="1238273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8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C7F793-861F-9F58-DB37-6A35BCB9132D}"/>
              </a:ext>
            </a:extLst>
          </p:cNvPr>
          <p:cNvGrpSpPr/>
          <p:nvPr/>
        </p:nvGrpSpPr>
        <p:grpSpPr>
          <a:xfrm>
            <a:off x="4592715" y="1125467"/>
            <a:ext cx="3753676" cy="5637333"/>
            <a:chOff x="4592715" y="1125467"/>
            <a:chExt cx="3753676" cy="5637333"/>
          </a:xfrm>
        </p:grpSpPr>
        <p:sp>
          <p:nvSpPr>
            <p:cNvPr id="146" name="圆角矩形 145">
              <a:extLst>
                <a:ext uri="{FF2B5EF4-FFF2-40B4-BE49-F238E27FC236}">
                  <a16:creationId xmlns:a16="http://schemas.microsoft.com/office/drawing/2014/main" id="{7D140A1F-B6C6-2B93-6D11-68D3F05E9664}"/>
                </a:ext>
              </a:extLst>
            </p:cNvPr>
            <p:cNvSpPr/>
            <p:nvPr/>
          </p:nvSpPr>
          <p:spPr>
            <a:xfrm>
              <a:off x="5767842" y="1125467"/>
              <a:ext cx="1468406" cy="872638"/>
            </a:xfrm>
            <a:prstGeom prst="roundRect">
              <a:avLst>
                <a:gd name="adj" fmla="val 8717"/>
              </a:avLst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F1F1EF0-2F40-95C2-6980-0DE4CF417E49}"/>
                </a:ext>
              </a:extLst>
            </p:cNvPr>
            <p:cNvSpPr/>
            <p:nvPr/>
          </p:nvSpPr>
          <p:spPr>
            <a:xfrm>
              <a:off x="6076294" y="1444945"/>
              <a:ext cx="851502" cy="2370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App11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E5E15641-A7D6-3103-9D19-9275C0B162E4}"/>
                </a:ext>
              </a:extLst>
            </p:cNvPr>
            <p:cNvGrpSpPr/>
            <p:nvPr/>
          </p:nvGrpSpPr>
          <p:grpSpPr>
            <a:xfrm>
              <a:off x="5759604" y="4463631"/>
              <a:ext cx="1468406" cy="1343393"/>
              <a:chOff x="3093794" y="3253154"/>
              <a:chExt cx="1114424" cy="996461"/>
            </a:xfrm>
          </p:grpSpPr>
          <p:sp>
            <p:nvSpPr>
              <p:cNvPr id="141" name="圆角矩形 140">
                <a:extLst>
                  <a:ext uri="{FF2B5EF4-FFF2-40B4-BE49-F238E27FC236}">
                    <a16:creationId xmlns:a16="http://schemas.microsoft.com/office/drawing/2014/main" id="{7D524022-4A1E-F373-61F6-5F79888E2486}"/>
                  </a:ext>
                </a:extLst>
              </p:cNvPr>
              <p:cNvSpPr/>
              <p:nvPr/>
            </p:nvSpPr>
            <p:spPr>
              <a:xfrm>
                <a:off x="3093794" y="3429000"/>
                <a:ext cx="1114424" cy="644769"/>
              </a:xfrm>
              <a:prstGeom prst="roundRect">
                <a:avLst>
                  <a:gd name="adj" fmla="val 871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6D0BDCFA-6638-FC20-8737-86472C83C5A2}"/>
                  </a:ext>
                </a:extLst>
              </p:cNvPr>
              <p:cNvGrpSpPr/>
              <p:nvPr/>
            </p:nvGrpSpPr>
            <p:grpSpPr>
              <a:xfrm>
                <a:off x="3327889" y="3253154"/>
                <a:ext cx="646234" cy="996461"/>
                <a:chOff x="1885951" y="3253154"/>
                <a:chExt cx="646234" cy="996461"/>
              </a:xfrm>
            </p:grpSpPr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897C2CC3-9F3F-36A1-74E5-BD4B35320712}"/>
                    </a:ext>
                  </a:extLst>
                </p:cNvPr>
                <p:cNvSpPr/>
                <p:nvPr/>
              </p:nvSpPr>
              <p:spPr>
                <a:xfrm>
                  <a:off x="1885951" y="3663462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App12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ADBC9DD-D6F8-17D7-D3F5-636FABE01815}"/>
                    </a:ext>
                  </a:extLst>
                </p:cNvPr>
                <p:cNvSpPr/>
                <p:nvPr/>
              </p:nvSpPr>
              <p:spPr>
                <a:xfrm>
                  <a:off x="1885951" y="3253154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Ingress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A99ED051-E469-0E99-5B48-DF9F1413DDFD}"/>
                    </a:ext>
                  </a:extLst>
                </p:cNvPr>
                <p:cNvSpPr/>
                <p:nvPr/>
              </p:nvSpPr>
              <p:spPr>
                <a:xfrm>
                  <a:off x="1885951" y="4073769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Egress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</p:grpSp>
        </p:grpSp>
        <p:cxnSp>
          <p:nvCxnSpPr>
            <p:cNvPr id="154" name="肘形连接符 153">
              <a:extLst>
                <a:ext uri="{FF2B5EF4-FFF2-40B4-BE49-F238E27FC236}">
                  <a16:creationId xmlns:a16="http://schemas.microsoft.com/office/drawing/2014/main" id="{2C8E5623-836C-A520-111D-0E9F6598EA3C}"/>
                </a:ext>
              </a:extLst>
            </p:cNvPr>
            <p:cNvCxnSpPr>
              <a:cxnSpLocks/>
              <a:stCxn id="144" idx="2"/>
              <a:endCxn id="150" idx="0"/>
            </p:cNvCxnSpPr>
            <p:nvPr/>
          </p:nvCxnSpPr>
          <p:spPr>
            <a:xfrm rot="5400000" flipH="1" flipV="1">
              <a:off x="4316886" y="3621866"/>
              <a:ext cx="4362079" cy="8238"/>
            </a:xfrm>
            <a:prstGeom prst="bentConnector5">
              <a:avLst>
                <a:gd name="adj1" fmla="val -5241"/>
                <a:gd name="adj2" fmla="val 20642826"/>
                <a:gd name="adj3" fmla="val 114684"/>
              </a:avLst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503ABE5C-EC59-F9E3-B4FB-BE711BAF391F}"/>
                </a:ext>
              </a:extLst>
            </p:cNvPr>
            <p:cNvCxnSpPr>
              <a:cxnSpLocks/>
              <a:stCxn id="150" idx="2"/>
              <a:endCxn id="143" idx="0"/>
            </p:cNvCxnSpPr>
            <p:nvPr/>
          </p:nvCxnSpPr>
          <p:spPr>
            <a:xfrm flipH="1">
              <a:off x="6493807" y="1682014"/>
              <a:ext cx="8238" cy="27816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BBD0289-07B0-62E1-541D-CF7A92E318B7}"/>
                </a:ext>
              </a:extLst>
            </p:cNvPr>
            <p:cNvSpPr/>
            <p:nvPr/>
          </p:nvSpPr>
          <p:spPr>
            <a:xfrm>
              <a:off x="4592715" y="3019229"/>
              <a:ext cx="950546" cy="49488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Inbound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cxnSp>
          <p:nvCxnSpPr>
            <p:cNvPr id="169" name="肘形连接符 168">
              <a:extLst>
                <a:ext uri="{FF2B5EF4-FFF2-40B4-BE49-F238E27FC236}">
                  <a16:creationId xmlns:a16="http://schemas.microsoft.com/office/drawing/2014/main" id="{BFE6C0D6-3B56-B5EF-5134-36E6DF2CF246}"/>
                </a:ext>
              </a:extLst>
            </p:cNvPr>
            <p:cNvCxnSpPr>
              <a:cxnSpLocks/>
              <a:stCxn id="143" idx="3"/>
              <a:endCxn id="144" idx="3"/>
            </p:cNvCxnSpPr>
            <p:nvPr/>
          </p:nvCxnSpPr>
          <p:spPr>
            <a:xfrm>
              <a:off x="6919558" y="4582165"/>
              <a:ext cx="16734" cy="1106324"/>
            </a:xfrm>
            <a:prstGeom prst="bentConnector3">
              <a:avLst>
                <a:gd name="adj1" fmla="val 2400000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连接符 174">
              <a:extLst>
                <a:ext uri="{FF2B5EF4-FFF2-40B4-BE49-F238E27FC236}">
                  <a16:creationId xmlns:a16="http://schemas.microsoft.com/office/drawing/2014/main" id="{24EBAE52-D928-ABD1-CB08-A15B10F4E1FA}"/>
                </a:ext>
              </a:extLst>
            </p:cNvPr>
            <p:cNvCxnSpPr>
              <a:cxnSpLocks/>
              <a:stCxn id="168" idx="3"/>
              <a:endCxn id="143" idx="1"/>
            </p:cNvCxnSpPr>
            <p:nvPr/>
          </p:nvCxnSpPr>
          <p:spPr>
            <a:xfrm>
              <a:off x="5543261" y="3266672"/>
              <a:ext cx="524795" cy="13154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>
              <a:extLst>
                <a:ext uri="{FF2B5EF4-FFF2-40B4-BE49-F238E27FC236}">
                  <a16:creationId xmlns:a16="http://schemas.microsoft.com/office/drawing/2014/main" id="{A9DF9C47-49F7-959F-CF6C-96E201E68ECF}"/>
                </a:ext>
              </a:extLst>
            </p:cNvPr>
            <p:cNvCxnSpPr>
              <a:cxnSpLocks/>
              <a:stCxn id="144" idx="1"/>
              <a:endCxn id="168" idx="1"/>
            </p:cNvCxnSpPr>
            <p:nvPr/>
          </p:nvCxnSpPr>
          <p:spPr>
            <a:xfrm rot="10800000">
              <a:off x="4592716" y="3266674"/>
              <a:ext cx="1475341" cy="2421816"/>
            </a:xfrm>
            <a:prstGeom prst="bentConnector3">
              <a:avLst>
                <a:gd name="adj1" fmla="val 120416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5DD3B9A-9735-7270-E0ED-9097E19C497A}"/>
                </a:ext>
              </a:extLst>
            </p:cNvPr>
            <p:cNvSpPr txBox="1"/>
            <p:nvPr/>
          </p:nvSpPr>
          <p:spPr>
            <a:xfrm>
              <a:off x="7518766" y="4982942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XMAC</a:t>
              </a:r>
            </a:p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RDIR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473454A-5C97-D295-2875-A688215A0DF8}"/>
                </a:ext>
              </a:extLst>
            </p:cNvPr>
            <p:cNvSpPr>
              <a:spLocks/>
            </p:cNvSpPr>
            <p:nvPr/>
          </p:nvSpPr>
          <p:spPr>
            <a:xfrm>
              <a:off x="7443604" y="5040095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91A721-44E6-CB35-F9E2-69D4325874B0}"/>
                </a:ext>
              </a:extLst>
            </p:cNvPr>
            <p:cNvSpPr txBox="1"/>
            <p:nvPr/>
          </p:nvSpPr>
          <p:spPr>
            <a:xfrm>
              <a:off x="5186533" y="5691428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DNAT</a:t>
              </a:r>
            </a:p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SNAT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2294CF4-9035-0413-03DD-CB0F587CBAF0}"/>
                </a:ext>
              </a:extLst>
            </p:cNvPr>
            <p:cNvSpPr>
              <a:spLocks/>
            </p:cNvSpPr>
            <p:nvPr/>
          </p:nvSpPr>
          <p:spPr>
            <a:xfrm>
              <a:off x="5088694" y="5813348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85CFE4F-82A0-B7EC-1827-027FDE8CA3B2}"/>
                </a:ext>
              </a:extLst>
            </p:cNvPr>
            <p:cNvSpPr>
              <a:spLocks/>
            </p:cNvSpPr>
            <p:nvPr/>
          </p:nvSpPr>
          <p:spPr>
            <a:xfrm>
              <a:off x="7452569" y="520146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6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F0468A4-3DE4-7604-2E65-512108525D04}"/>
                </a:ext>
              </a:extLst>
            </p:cNvPr>
            <p:cNvSpPr txBox="1"/>
            <p:nvPr/>
          </p:nvSpPr>
          <p:spPr>
            <a:xfrm>
              <a:off x="7096837" y="6138944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682BECB-58F3-D61B-6EB4-5DDC79700F3E}"/>
                </a:ext>
              </a:extLst>
            </p:cNvPr>
            <p:cNvSpPr>
              <a:spLocks/>
            </p:cNvSpPr>
            <p:nvPr/>
          </p:nvSpPr>
          <p:spPr>
            <a:xfrm>
              <a:off x="6998998" y="6203198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7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D1F3065-E5FA-6045-5C54-0F88A9B8C5A7}"/>
                </a:ext>
              </a:extLst>
            </p:cNvPr>
            <p:cNvSpPr txBox="1"/>
            <p:nvPr/>
          </p:nvSpPr>
          <p:spPr>
            <a:xfrm>
              <a:off x="5635622" y="6424246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badi" panose="020B0604020104020204" pitchFamily="34" charset="0"/>
                </a:rPr>
                <a:t>Mesh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外访问</a:t>
              </a:r>
              <a:r>
                <a:rPr kumimoji="1" lang="en-US" altLang="zh-CN" sz="1600" dirty="0">
                  <a:latin typeface="Abadi" panose="020B0604020104020204" pitchFamily="34" charset="0"/>
                </a:rPr>
                <a:t>Mesh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内</a:t>
              </a:r>
            </a:p>
          </p:txBody>
        </p:sp>
        <p:cxnSp>
          <p:nvCxnSpPr>
            <p:cNvPr id="49" name="肘形连接符 48">
              <a:extLst>
                <a:ext uri="{FF2B5EF4-FFF2-40B4-BE49-F238E27FC236}">
                  <a16:creationId xmlns:a16="http://schemas.microsoft.com/office/drawing/2014/main" id="{77D2AD33-CEAC-2F51-8581-039CB66F2255}"/>
                </a:ext>
              </a:extLst>
            </p:cNvPr>
            <p:cNvCxnSpPr>
              <a:cxnSpLocks/>
              <a:stCxn id="168" idx="2"/>
              <a:endCxn id="145" idx="1"/>
            </p:cNvCxnSpPr>
            <p:nvPr/>
          </p:nvCxnSpPr>
          <p:spPr>
            <a:xfrm rot="16200000" flipH="1">
              <a:off x="4757416" y="3824688"/>
              <a:ext cx="1621213" cy="1000068"/>
            </a:xfrm>
            <a:prstGeom prst="bentConnector2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prstDash val="sysDash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4BEBDB1-1676-6548-0D90-3A37F7E708CF}"/>
                </a:ext>
              </a:extLst>
            </p:cNvPr>
            <p:cNvSpPr txBox="1"/>
            <p:nvPr/>
          </p:nvSpPr>
          <p:spPr>
            <a:xfrm>
              <a:off x="5009682" y="4284694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9DF1FE2-F387-323A-D238-1A5EE60B2F96}"/>
                </a:ext>
              </a:extLst>
            </p:cNvPr>
            <p:cNvSpPr>
              <a:spLocks/>
            </p:cNvSpPr>
            <p:nvPr/>
          </p:nvSpPr>
          <p:spPr>
            <a:xfrm>
              <a:off x="4911843" y="4348948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664C0C1-0559-0BA8-A66F-5CFF9825A3CD}"/>
                </a:ext>
              </a:extLst>
            </p:cNvPr>
            <p:cNvSpPr>
              <a:spLocks/>
            </p:cNvSpPr>
            <p:nvPr/>
          </p:nvSpPr>
          <p:spPr>
            <a:xfrm>
              <a:off x="6532430" y="283181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7440B8C-C9C4-2023-5E80-C7213DB1204F}"/>
                </a:ext>
              </a:extLst>
            </p:cNvPr>
            <p:cNvSpPr>
              <a:spLocks/>
            </p:cNvSpPr>
            <p:nvPr/>
          </p:nvSpPr>
          <p:spPr>
            <a:xfrm>
              <a:off x="5842146" y="3883349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5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A32984B-C6E2-C220-ED80-F6EC248CE672}"/>
                </a:ext>
              </a:extLst>
            </p:cNvPr>
            <p:cNvSpPr>
              <a:spLocks/>
            </p:cNvSpPr>
            <p:nvPr/>
          </p:nvSpPr>
          <p:spPr>
            <a:xfrm>
              <a:off x="8238391" y="284441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8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0261840-193F-C4EC-0A06-CE250AF954A7}"/>
              </a:ext>
            </a:extLst>
          </p:cNvPr>
          <p:cNvGrpSpPr/>
          <p:nvPr/>
        </p:nvGrpSpPr>
        <p:grpSpPr>
          <a:xfrm>
            <a:off x="9665815" y="3107137"/>
            <a:ext cx="2004267" cy="3655663"/>
            <a:chOff x="9468590" y="3107137"/>
            <a:chExt cx="2004267" cy="365566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B6B4B03-D06F-9830-7CB8-953F4785FCBC}"/>
                </a:ext>
              </a:extLst>
            </p:cNvPr>
            <p:cNvSpPr/>
            <p:nvPr/>
          </p:nvSpPr>
          <p:spPr>
            <a:xfrm>
              <a:off x="9728567" y="3107137"/>
              <a:ext cx="1472574" cy="49488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Inbound/Outbound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Listeners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B0C8ECC7-F1A8-768A-50FF-CD160A7DC603}"/>
                </a:ext>
              </a:extLst>
            </p:cNvPr>
            <p:cNvGrpSpPr/>
            <p:nvPr/>
          </p:nvGrpSpPr>
          <p:grpSpPr>
            <a:xfrm>
              <a:off x="9731688" y="4468809"/>
              <a:ext cx="1468406" cy="1334832"/>
              <a:chOff x="3093794" y="3253154"/>
              <a:chExt cx="1114424" cy="990111"/>
            </a:xfrm>
          </p:grpSpPr>
          <p:sp>
            <p:nvSpPr>
              <p:cNvPr id="102" name="圆角矩形 101">
                <a:extLst>
                  <a:ext uri="{FF2B5EF4-FFF2-40B4-BE49-F238E27FC236}">
                    <a16:creationId xmlns:a16="http://schemas.microsoft.com/office/drawing/2014/main" id="{3F8BB911-A884-7287-4861-8694577E0514}"/>
                  </a:ext>
                </a:extLst>
              </p:cNvPr>
              <p:cNvSpPr/>
              <p:nvPr/>
            </p:nvSpPr>
            <p:spPr>
              <a:xfrm>
                <a:off x="3093794" y="3428999"/>
                <a:ext cx="1114424" cy="640929"/>
              </a:xfrm>
              <a:prstGeom prst="roundRect">
                <a:avLst>
                  <a:gd name="adj" fmla="val 871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F79044A7-66E1-361F-3460-9F7FD98D8A71}"/>
                  </a:ext>
                </a:extLst>
              </p:cNvPr>
              <p:cNvGrpSpPr/>
              <p:nvPr/>
            </p:nvGrpSpPr>
            <p:grpSpPr>
              <a:xfrm>
                <a:off x="3327889" y="3253154"/>
                <a:ext cx="646234" cy="990111"/>
                <a:chOff x="1885951" y="3253154"/>
                <a:chExt cx="646234" cy="990111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B661F650-046D-B1F4-DEE8-4B73E2FE5E84}"/>
                    </a:ext>
                  </a:extLst>
                </p:cNvPr>
                <p:cNvSpPr/>
                <p:nvPr/>
              </p:nvSpPr>
              <p:spPr>
                <a:xfrm>
                  <a:off x="1885951" y="3253154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Ingress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609F5FC-8A86-F58C-103C-69E7ADA3BCCA}"/>
                    </a:ext>
                  </a:extLst>
                </p:cNvPr>
                <p:cNvSpPr/>
                <p:nvPr/>
              </p:nvSpPr>
              <p:spPr>
                <a:xfrm>
                  <a:off x="1885951" y="4067419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Egress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B6DF0C1-97C2-C25D-F79A-955014B9F526}"/>
                    </a:ext>
                  </a:extLst>
                </p:cNvPr>
                <p:cNvSpPr/>
                <p:nvPr/>
              </p:nvSpPr>
              <p:spPr>
                <a:xfrm>
                  <a:off x="1885951" y="3663462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App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</p:grp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D72CBEB8-C974-1E63-0967-F8E291FCD358}"/>
                </a:ext>
              </a:extLst>
            </p:cNvPr>
            <p:cNvCxnSpPr>
              <a:cxnSpLocks/>
              <a:stCxn id="104" idx="2"/>
              <a:endCxn id="106" idx="0"/>
            </p:cNvCxnSpPr>
            <p:nvPr/>
          </p:nvCxnSpPr>
          <p:spPr>
            <a:xfrm>
              <a:off x="10465891" y="4705878"/>
              <a:ext cx="0" cy="31609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1E7F1307-4628-7AD9-D652-EA82341E46D9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10465890" y="5250479"/>
              <a:ext cx="1" cy="316092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5C281F09-D3B3-078F-18C0-B038518B7D5E}"/>
                </a:ext>
              </a:extLst>
            </p:cNvPr>
            <p:cNvCxnSpPr>
              <a:cxnSpLocks/>
              <a:stCxn id="105" idx="2"/>
              <a:endCxn id="75" idx="3"/>
            </p:cNvCxnSpPr>
            <p:nvPr/>
          </p:nvCxnSpPr>
          <p:spPr>
            <a:xfrm rot="5400000" flipH="1" flipV="1">
              <a:off x="9608986" y="4211486"/>
              <a:ext cx="2449060" cy="735250"/>
            </a:xfrm>
            <a:prstGeom prst="bentConnector4">
              <a:avLst>
                <a:gd name="adj1" fmla="val -9334"/>
                <a:gd name="adj2" fmla="val 131091"/>
              </a:avLst>
            </a:prstGeom>
            <a:ln w="19050">
              <a:solidFill>
                <a:srgbClr val="FFC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0C902ACA-52B2-E4BC-2C43-826D6E01AC58}"/>
                </a:ext>
              </a:extLst>
            </p:cNvPr>
            <p:cNvCxnSpPr>
              <a:cxnSpLocks/>
              <a:stCxn id="75" idx="2"/>
              <a:endCxn id="104" idx="0"/>
            </p:cNvCxnSpPr>
            <p:nvPr/>
          </p:nvCxnSpPr>
          <p:spPr>
            <a:xfrm>
              <a:off x="10464854" y="3602024"/>
              <a:ext cx="1037" cy="86678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D1A3F02-6949-7BE9-8D9D-FAFEFBE1098B}"/>
                </a:ext>
              </a:extLst>
            </p:cNvPr>
            <p:cNvSpPr txBox="1"/>
            <p:nvPr/>
          </p:nvSpPr>
          <p:spPr>
            <a:xfrm>
              <a:off x="9468590" y="6424246"/>
              <a:ext cx="2004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badi" panose="020B0604020104020204" pitchFamily="34" charset="0"/>
                </a:rPr>
                <a:t>Gateway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访问</a:t>
              </a:r>
              <a:r>
                <a:rPr kumimoji="1" lang="en-US" altLang="zh-CN" sz="1600" dirty="0">
                  <a:latin typeface="Abadi" panose="020B0604020104020204" pitchFamily="34" charset="0"/>
                </a:rPr>
                <a:t>Mesh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内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9A41A98-C8D9-8C4F-973F-DF3C30EAAF58}"/>
                </a:ext>
              </a:extLst>
            </p:cNvPr>
            <p:cNvSpPr txBox="1"/>
            <p:nvPr/>
          </p:nvSpPr>
          <p:spPr>
            <a:xfrm>
              <a:off x="10591071" y="4751089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E5FA6A0-FA68-79DE-8E9F-85070F30EBE1}"/>
                </a:ext>
              </a:extLst>
            </p:cNvPr>
            <p:cNvSpPr>
              <a:spLocks/>
            </p:cNvSpPr>
            <p:nvPr/>
          </p:nvSpPr>
          <p:spPr>
            <a:xfrm>
              <a:off x="10520610" y="3946103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871B894-D752-82EE-9775-FF65AD37373B}"/>
                </a:ext>
              </a:extLst>
            </p:cNvPr>
            <p:cNvSpPr>
              <a:spLocks/>
            </p:cNvSpPr>
            <p:nvPr/>
          </p:nvSpPr>
          <p:spPr>
            <a:xfrm>
              <a:off x="10520609" y="4806716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9B5A9B8-A07A-1D13-4BA4-6A5CD9C41B82}"/>
                </a:ext>
              </a:extLst>
            </p:cNvPr>
            <p:cNvSpPr>
              <a:spLocks/>
            </p:cNvSpPr>
            <p:nvPr/>
          </p:nvSpPr>
          <p:spPr>
            <a:xfrm>
              <a:off x="10520610" y="5344599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34D8FCD-6110-A0BE-AF40-703163526933}"/>
                </a:ext>
              </a:extLst>
            </p:cNvPr>
            <p:cNvSpPr txBox="1"/>
            <p:nvPr/>
          </p:nvSpPr>
          <p:spPr>
            <a:xfrm>
              <a:off x="10591071" y="5817893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2A82FA12-91BF-8B12-6EA1-F4B6523033F7}"/>
                </a:ext>
              </a:extLst>
            </p:cNvPr>
            <p:cNvSpPr>
              <a:spLocks/>
            </p:cNvSpPr>
            <p:nvPr/>
          </p:nvSpPr>
          <p:spPr>
            <a:xfrm>
              <a:off x="10520609" y="587352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A5F5724-5B53-8FE0-322E-2B7FA925ADCB}"/>
              </a:ext>
            </a:extLst>
          </p:cNvPr>
          <p:cNvSpPr txBox="1"/>
          <p:nvPr/>
        </p:nvSpPr>
        <p:spPr>
          <a:xfrm>
            <a:off x="297504" y="80488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 基于信任</a:t>
            </a:r>
            <a:r>
              <a:rPr kumimoji="1" lang="en-US" altLang="zh-CN" dirty="0"/>
              <a:t> Gateway Outbound</a:t>
            </a:r>
            <a:r>
              <a:rPr kumimoji="1" lang="zh-CN" altLang="en-US" dirty="0"/>
              <a:t> 的流量模型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228C8E-A534-A229-8A89-44AE4F1DF754}"/>
              </a:ext>
            </a:extLst>
          </p:cNvPr>
          <p:cNvSpPr txBox="1"/>
          <p:nvPr/>
        </p:nvSpPr>
        <p:spPr>
          <a:xfrm>
            <a:off x="9154164" y="802639"/>
            <a:ext cx="2762959" cy="89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App</a:t>
            </a:r>
            <a:r>
              <a:rPr kumimoji="1" lang="zh-CN" altLang="en-US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进</a:t>
            </a: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</a:t>
            </a:r>
            <a:r>
              <a:rPr kumimoji="1" lang="zh-CN" altLang="en-US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出的流量只会被拦截给同</a:t>
            </a: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Node </a:t>
            </a:r>
            <a:r>
              <a:rPr kumimoji="1" lang="zh-CN" altLang="en-US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上的</a:t>
            </a: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FGW Listeners</a:t>
            </a:r>
            <a:endParaRPr kumimoji="1" lang="zh-CN" altLang="en-US" sz="1400" b="1" dirty="0">
              <a:solidFill>
                <a:srgbClr val="FF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6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D865-2F13-02C8-ABB7-13C40133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6D6D6B-97EE-C2A6-0F4B-5032CB665D28}"/>
              </a:ext>
            </a:extLst>
          </p:cNvPr>
          <p:cNvGrpSpPr/>
          <p:nvPr/>
        </p:nvGrpSpPr>
        <p:grpSpPr>
          <a:xfrm>
            <a:off x="6012469" y="939665"/>
            <a:ext cx="3753676" cy="5317856"/>
            <a:chOff x="4592715" y="1444944"/>
            <a:chExt cx="3753676" cy="531785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B60EEC3F-F41B-0581-27A8-E5D85F63D57D}"/>
                </a:ext>
              </a:extLst>
            </p:cNvPr>
            <p:cNvSpPr/>
            <p:nvPr/>
          </p:nvSpPr>
          <p:spPr>
            <a:xfrm>
              <a:off x="5966566" y="1444944"/>
              <a:ext cx="1074128" cy="4932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Outbound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Listeners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3E9D7219-D1E7-F7F5-FFC0-1B22BD53B0F4}"/>
                </a:ext>
              </a:extLst>
            </p:cNvPr>
            <p:cNvGrpSpPr/>
            <p:nvPr/>
          </p:nvGrpSpPr>
          <p:grpSpPr>
            <a:xfrm>
              <a:off x="5759604" y="4463631"/>
              <a:ext cx="1468406" cy="1343393"/>
              <a:chOff x="3093794" y="3253154"/>
              <a:chExt cx="1114424" cy="996461"/>
            </a:xfrm>
          </p:grpSpPr>
          <p:sp>
            <p:nvSpPr>
              <p:cNvPr id="141" name="圆角矩形 140">
                <a:extLst>
                  <a:ext uri="{FF2B5EF4-FFF2-40B4-BE49-F238E27FC236}">
                    <a16:creationId xmlns:a16="http://schemas.microsoft.com/office/drawing/2014/main" id="{11CA3831-3726-E6A1-A2F4-F1FEA857F379}"/>
                  </a:ext>
                </a:extLst>
              </p:cNvPr>
              <p:cNvSpPr/>
              <p:nvPr/>
            </p:nvSpPr>
            <p:spPr>
              <a:xfrm>
                <a:off x="3093794" y="3429000"/>
                <a:ext cx="1114424" cy="644769"/>
              </a:xfrm>
              <a:prstGeom prst="roundRect">
                <a:avLst>
                  <a:gd name="adj" fmla="val 871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E9D4C63A-EF75-42E6-19A7-3B5593D0C225}"/>
                  </a:ext>
                </a:extLst>
              </p:cNvPr>
              <p:cNvGrpSpPr/>
              <p:nvPr/>
            </p:nvGrpSpPr>
            <p:grpSpPr>
              <a:xfrm>
                <a:off x="3327889" y="3253154"/>
                <a:ext cx="646234" cy="996461"/>
                <a:chOff x="1885951" y="3253154"/>
                <a:chExt cx="646234" cy="996461"/>
              </a:xfrm>
            </p:grpSpPr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24D3B86-B1D1-0E03-3F52-09F611D30F80}"/>
                    </a:ext>
                  </a:extLst>
                </p:cNvPr>
                <p:cNvSpPr/>
                <p:nvPr/>
              </p:nvSpPr>
              <p:spPr>
                <a:xfrm>
                  <a:off x="1885951" y="3663462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App12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51FC6B0-14B9-6221-CDDF-D3B7B199AC5B}"/>
                    </a:ext>
                  </a:extLst>
                </p:cNvPr>
                <p:cNvSpPr/>
                <p:nvPr/>
              </p:nvSpPr>
              <p:spPr>
                <a:xfrm>
                  <a:off x="1885951" y="3253154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Ingress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018E7847-298C-838F-7089-6B10CEF21AD7}"/>
                    </a:ext>
                  </a:extLst>
                </p:cNvPr>
                <p:cNvSpPr/>
                <p:nvPr/>
              </p:nvSpPr>
              <p:spPr>
                <a:xfrm>
                  <a:off x="1885951" y="4073769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Egress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</p:grpSp>
        </p:grpSp>
        <p:cxnSp>
          <p:nvCxnSpPr>
            <p:cNvPr id="154" name="肘形连接符 153">
              <a:extLst>
                <a:ext uri="{FF2B5EF4-FFF2-40B4-BE49-F238E27FC236}">
                  <a16:creationId xmlns:a16="http://schemas.microsoft.com/office/drawing/2014/main" id="{0528091C-FFF9-BA1D-8184-5EC4A6A1F172}"/>
                </a:ext>
              </a:extLst>
            </p:cNvPr>
            <p:cNvCxnSpPr>
              <a:cxnSpLocks/>
              <a:stCxn id="144" idx="2"/>
              <a:endCxn id="150" idx="0"/>
            </p:cNvCxnSpPr>
            <p:nvPr/>
          </p:nvCxnSpPr>
          <p:spPr>
            <a:xfrm rot="5400000" flipH="1" flipV="1">
              <a:off x="4317678" y="3621072"/>
              <a:ext cx="4362080" cy="9823"/>
            </a:xfrm>
            <a:prstGeom prst="bentConnector5">
              <a:avLst>
                <a:gd name="adj1" fmla="val -5241"/>
                <a:gd name="adj2" fmla="val 16996508"/>
                <a:gd name="adj3" fmla="val 105241"/>
              </a:avLst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B8897692-3842-6D13-7B3F-047764CA0F76}"/>
                </a:ext>
              </a:extLst>
            </p:cNvPr>
            <p:cNvCxnSpPr>
              <a:cxnSpLocks/>
              <a:stCxn id="150" idx="2"/>
              <a:endCxn id="143" idx="0"/>
            </p:cNvCxnSpPr>
            <p:nvPr/>
          </p:nvCxnSpPr>
          <p:spPr>
            <a:xfrm flipH="1">
              <a:off x="6493807" y="1938144"/>
              <a:ext cx="9823" cy="25254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3EE9DED4-9502-1EFE-E6E4-CD7CA9CBEF9F}"/>
                </a:ext>
              </a:extLst>
            </p:cNvPr>
            <p:cNvSpPr/>
            <p:nvPr/>
          </p:nvSpPr>
          <p:spPr>
            <a:xfrm>
              <a:off x="4592715" y="3019229"/>
              <a:ext cx="950546" cy="49488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Inbound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cxnSp>
          <p:nvCxnSpPr>
            <p:cNvPr id="169" name="肘形连接符 168">
              <a:extLst>
                <a:ext uri="{FF2B5EF4-FFF2-40B4-BE49-F238E27FC236}">
                  <a16:creationId xmlns:a16="http://schemas.microsoft.com/office/drawing/2014/main" id="{2266B225-02AA-1F03-0AF5-5670FA570587}"/>
                </a:ext>
              </a:extLst>
            </p:cNvPr>
            <p:cNvCxnSpPr>
              <a:cxnSpLocks/>
              <a:stCxn id="143" idx="3"/>
              <a:endCxn id="144" idx="3"/>
            </p:cNvCxnSpPr>
            <p:nvPr/>
          </p:nvCxnSpPr>
          <p:spPr>
            <a:xfrm>
              <a:off x="6919558" y="4582165"/>
              <a:ext cx="16734" cy="1106324"/>
            </a:xfrm>
            <a:prstGeom prst="bentConnector3">
              <a:avLst>
                <a:gd name="adj1" fmla="val 2400000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连接符 174">
              <a:extLst>
                <a:ext uri="{FF2B5EF4-FFF2-40B4-BE49-F238E27FC236}">
                  <a16:creationId xmlns:a16="http://schemas.microsoft.com/office/drawing/2014/main" id="{C1F80FB6-5D72-885E-98F8-2651AF8ACE85}"/>
                </a:ext>
              </a:extLst>
            </p:cNvPr>
            <p:cNvCxnSpPr>
              <a:cxnSpLocks/>
              <a:stCxn id="168" idx="3"/>
              <a:endCxn id="143" idx="1"/>
            </p:cNvCxnSpPr>
            <p:nvPr/>
          </p:nvCxnSpPr>
          <p:spPr>
            <a:xfrm>
              <a:off x="5543261" y="3266672"/>
              <a:ext cx="524795" cy="13154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>
              <a:extLst>
                <a:ext uri="{FF2B5EF4-FFF2-40B4-BE49-F238E27FC236}">
                  <a16:creationId xmlns:a16="http://schemas.microsoft.com/office/drawing/2014/main" id="{7D5C8295-9FD1-3F9A-9839-B56100D0C665}"/>
                </a:ext>
              </a:extLst>
            </p:cNvPr>
            <p:cNvCxnSpPr>
              <a:cxnSpLocks/>
              <a:stCxn id="144" idx="1"/>
              <a:endCxn id="168" idx="1"/>
            </p:cNvCxnSpPr>
            <p:nvPr/>
          </p:nvCxnSpPr>
          <p:spPr>
            <a:xfrm rot="10800000">
              <a:off x="4592716" y="3266674"/>
              <a:ext cx="1475341" cy="2421816"/>
            </a:xfrm>
            <a:prstGeom prst="bentConnector3">
              <a:avLst>
                <a:gd name="adj1" fmla="val 120416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7485A1-1679-1BC5-E972-DB3B8C5BC908}"/>
                </a:ext>
              </a:extLst>
            </p:cNvPr>
            <p:cNvSpPr txBox="1"/>
            <p:nvPr/>
          </p:nvSpPr>
          <p:spPr>
            <a:xfrm>
              <a:off x="7518766" y="4982942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XMAC</a:t>
              </a:r>
            </a:p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RDIR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158E948-E0AA-4995-53D9-90438022ECA1}"/>
                </a:ext>
              </a:extLst>
            </p:cNvPr>
            <p:cNvSpPr>
              <a:spLocks/>
            </p:cNvSpPr>
            <p:nvPr/>
          </p:nvSpPr>
          <p:spPr>
            <a:xfrm>
              <a:off x="7443604" y="5040095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954CC84-6A48-DDA7-C528-BC2501E46009}"/>
                </a:ext>
              </a:extLst>
            </p:cNvPr>
            <p:cNvSpPr txBox="1"/>
            <p:nvPr/>
          </p:nvSpPr>
          <p:spPr>
            <a:xfrm>
              <a:off x="5186533" y="5691428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DNAT</a:t>
              </a:r>
            </a:p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SNAT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FEAF445-B440-612F-347A-4A1556C2ECF9}"/>
                </a:ext>
              </a:extLst>
            </p:cNvPr>
            <p:cNvSpPr>
              <a:spLocks/>
            </p:cNvSpPr>
            <p:nvPr/>
          </p:nvSpPr>
          <p:spPr>
            <a:xfrm>
              <a:off x="5088694" y="5813348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38ABB3-FFBC-174F-01BC-54C23DC7E992}"/>
                </a:ext>
              </a:extLst>
            </p:cNvPr>
            <p:cNvSpPr>
              <a:spLocks/>
            </p:cNvSpPr>
            <p:nvPr/>
          </p:nvSpPr>
          <p:spPr>
            <a:xfrm>
              <a:off x="7452569" y="520146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6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C7F88C6-15C5-C756-EC54-3178FD588FB8}"/>
                </a:ext>
              </a:extLst>
            </p:cNvPr>
            <p:cNvSpPr txBox="1"/>
            <p:nvPr/>
          </p:nvSpPr>
          <p:spPr>
            <a:xfrm>
              <a:off x="7096837" y="6138944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639B2CE-A9FC-5B8A-EBBB-C072C73B5AA3}"/>
                </a:ext>
              </a:extLst>
            </p:cNvPr>
            <p:cNvSpPr>
              <a:spLocks/>
            </p:cNvSpPr>
            <p:nvPr/>
          </p:nvSpPr>
          <p:spPr>
            <a:xfrm>
              <a:off x="6998998" y="6203198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7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15DA9D-45CE-31E2-305C-BA48C87A2C87}"/>
                </a:ext>
              </a:extLst>
            </p:cNvPr>
            <p:cNvSpPr txBox="1"/>
            <p:nvPr/>
          </p:nvSpPr>
          <p:spPr>
            <a:xfrm>
              <a:off x="4883782" y="6424246"/>
              <a:ext cx="29731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badi" panose="020B0604020104020204" pitchFamily="34" charset="0"/>
                </a:rPr>
                <a:t>Gateway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 </a:t>
              </a:r>
              <a:r>
                <a:rPr kumimoji="1" lang="en-US" altLang="zh-CN" sz="1600" dirty="0">
                  <a:latin typeface="Abadi" panose="020B0604020104020204" pitchFamily="34" charset="0"/>
                </a:rPr>
                <a:t>Outbound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 流量不可信</a:t>
              </a:r>
            </a:p>
          </p:txBody>
        </p:sp>
        <p:cxnSp>
          <p:nvCxnSpPr>
            <p:cNvPr id="49" name="肘形连接符 48">
              <a:extLst>
                <a:ext uri="{FF2B5EF4-FFF2-40B4-BE49-F238E27FC236}">
                  <a16:creationId xmlns:a16="http://schemas.microsoft.com/office/drawing/2014/main" id="{B0C3E751-3CC1-1A9D-EBF2-AA68CA69689F}"/>
                </a:ext>
              </a:extLst>
            </p:cNvPr>
            <p:cNvCxnSpPr>
              <a:cxnSpLocks/>
              <a:stCxn id="168" idx="2"/>
              <a:endCxn id="145" idx="1"/>
            </p:cNvCxnSpPr>
            <p:nvPr/>
          </p:nvCxnSpPr>
          <p:spPr>
            <a:xfrm rot="16200000" flipH="1">
              <a:off x="4757416" y="3824688"/>
              <a:ext cx="1621213" cy="1000068"/>
            </a:xfrm>
            <a:prstGeom prst="bentConnector2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prstDash val="sysDash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8F06019-4DD2-0CE0-F186-BF70EEC5049D}"/>
                </a:ext>
              </a:extLst>
            </p:cNvPr>
            <p:cNvSpPr txBox="1"/>
            <p:nvPr/>
          </p:nvSpPr>
          <p:spPr>
            <a:xfrm>
              <a:off x="5009682" y="4284694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A53FF1B-8B56-FE1D-1707-7DA75370D156}"/>
                </a:ext>
              </a:extLst>
            </p:cNvPr>
            <p:cNvSpPr>
              <a:spLocks/>
            </p:cNvSpPr>
            <p:nvPr/>
          </p:nvSpPr>
          <p:spPr>
            <a:xfrm>
              <a:off x="4911843" y="4348948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952E8CB-08F3-286E-3198-47C7BF6B9ADB}"/>
                </a:ext>
              </a:extLst>
            </p:cNvPr>
            <p:cNvSpPr>
              <a:spLocks/>
            </p:cNvSpPr>
            <p:nvPr/>
          </p:nvSpPr>
          <p:spPr>
            <a:xfrm>
              <a:off x="6532430" y="312645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F116A5C-D17C-3BCC-DE0C-E548175A877C}"/>
                </a:ext>
              </a:extLst>
            </p:cNvPr>
            <p:cNvSpPr>
              <a:spLocks/>
            </p:cNvSpPr>
            <p:nvPr/>
          </p:nvSpPr>
          <p:spPr>
            <a:xfrm>
              <a:off x="5842146" y="3883349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5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A06DDCB-E3B0-0993-A9F7-ECF0ECB4E677}"/>
                </a:ext>
              </a:extLst>
            </p:cNvPr>
            <p:cNvSpPr>
              <a:spLocks/>
            </p:cNvSpPr>
            <p:nvPr/>
          </p:nvSpPr>
          <p:spPr>
            <a:xfrm>
              <a:off x="8238391" y="359625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8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54AEAB4-1AF9-7E9C-C9F6-F1686B57C5A5}"/>
              </a:ext>
            </a:extLst>
          </p:cNvPr>
          <p:cNvGrpSpPr/>
          <p:nvPr/>
        </p:nvGrpSpPr>
        <p:grpSpPr>
          <a:xfrm>
            <a:off x="381141" y="2513950"/>
            <a:ext cx="2824428" cy="3655663"/>
            <a:chOff x="9011390" y="3107137"/>
            <a:chExt cx="2824428" cy="365566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C7340A3-7A1E-2B68-D691-FC6BA7389C86}"/>
                </a:ext>
              </a:extLst>
            </p:cNvPr>
            <p:cNvSpPr/>
            <p:nvPr/>
          </p:nvSpPr>
          <p:spPr>
            <a:xfrm>
              <a:off x="9996595" y="3107137"/>
              <a:ext cx="950546" cy="49488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Outbound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Listeners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AC70328-7FAF-4357-658D-299A0D42253B}"/>
                </a:ext>
              </a:extLst>
            </p:cNvPr>
            <p:cNvGrpSpPr/>
            <p:nvPr/>
          </p:nvGrpSpPr>
          <p:grpSpPr>
            <a:xfrm>
              <a:off x="9731688" y="4468809"/>
              <a:ext cx="1468406" cy="1334832"/>
              <a:chOff x="3093794" y="3253154"/>
              <a:chExt cx="1114424" cy="990111"/>
            </a:xfrm>
          </p:grpSpPr>
          <p:sp>
            <p:nvSpPr>
              <p:cNvPr id="102" name="圆角矩形 101">
                <a:extLst>
                  <a:ext uri="{FF2B5EF4-FFF2-40B4-BE49-F238E27FC236}">
                    <a16:creationId xmlns:a16="http://schemas.microsoft.com/office/drawing/2014/main" id="{E54B602A-26DC-31B3-42D5-EB960690DAEE}"/>
                  </a:ext>
                </a:extLst>
              </p:cNvPr>
              <p:cNvSpPr/>
              <p:nvPr/>
            </p:nvSpPr>
            <p:spPr>
              <a:xfrm>
                <a:off x="3093794" y="3428999"/>
                <a:ext cx="1114424" cy="640929"/>
              </a:xfrm>
              <a:prstGeom prst="roundRect">
                <a:avLst>
                  <a:gd name="adj" fmla="val 871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/>
              </a:p>
            </p:txBody>
          </p: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AB6D662-0D5A-2FAA-EB5D-04FE218BF861}"/>
                  </a:ext>
                </a:extLst>
              </p:cNvPr>
              <p:cNvGrpSpPr/>
              <p:nvPr/>
            </p:nvGrpSpPr>
            <p:grpSpPr>
              <a:xfrm>
                <a:off x="3327889" y="3253154"/>
                <a:ext cx="646234" cy="990111"/>
                <a:chOff x="1885951" y="3253154"/>
                <a:chExt cx="646234" cy="990111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5AE91F4-0081-8E3B-412D-32647623F297}"/>
                    </a:ext>
                  </a:extLst>
                </p:cNvPr>
                <p:cNvSpPr/>
                <p:nvPr/>
              </p:nvSpPr>
              <p:spPr>
                <a:xfrm>
                  <a:off x="1885951" y="3253154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rm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Ingress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68A8F634-5047-C048-91A4-61B86F120815}"/>
                    </a:ext>
                  </a:extLst>
                </p:cNvPr>
                <p:cNvSpPr/>
                <p:nvPr/>
              </p:nvSpPr>
              <p:spPr>
                <a:xfrm>
                  <a:off x="1885951" y="4067419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TC Egress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2A28058E-C58A-8A7B-F3B2-C4CBE75F479E}"/>
                    </a:ext>
                  </a:extLst>
                </p:cNvPr>
                <p:cNvSpPr/>
                <p:nvPr/>
              </p:nvSpPr>
              <p:spPr>
                <a:xfrm>
                  <a:off x="1885951" y="3663462"/>
                  <a:ext cx="646234" cy="175846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App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endParaRPr>
                </a:p>
              </p:txBody>
            </p:sp>
          </p:grp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C935C25A-5722-6618-6D2A-2BAB717EBE2D}"/>
                </a:ext>
              </a:extLst>
            </p:cNvPr>
            <p:cNvCxnSpPr>
              <a:cxnSpLocks/>
              <a:stCxn id="104" idx="2"/>
              <a:endCxn id="106" idx="0"/>
            </p:cNvCxnSpPr>
            <p:nvPr/>
          </p:nvCxnSpPr>
          <p:spPr>
            <a:xfrm>
              <a:off x="10465891" y="4705878"/>
              <a:ext cx="0" cy="31609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F0750125-FFE1-6582-E25A-5159784D9EE8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10465890" y="5250479"/>
              <a:ext cx="1" cy="316092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6204F098-1F2A-794A-D6FA-46861D662944}"/>
                </a:ext>
              </a:extLst>
            </p:cNvPr>
            <p:cNvCxnSpPr>
              <a:cxnSpLocks/>
              <a:stCxn id="105" idx="2"/>
              <a:endCxn id="75" idx="3"/>
            </p:cNvCxnSpPr>
            <p:nvPr/>
          </p:nvCxnSpPr>
          <p:spPr>
            <a:xfrm rot="5400000" flipH="1" flipV="1">
              <a:off x="9481986" y="4338486"/>
              <a:ext cx="2449060" cy="481250"/>
            </a:xfrm>
            <a:prstGeom prst="bentConnector4">
              <a:avLst>
                <a:gd name="adj1" fmla="val -9334"/>
                <a:gd name="adj2" fmla="val 231948"/>
              </a:avLst>
            </a:prstGeom>
            <a:ln w="19050">
              <a:solidFill>
                <a:srgbClr val="FFC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5DBFDB79-730F-5896-CB86-BBA9383D3C9A}"/>
                </a:ext>
              </a:extLst>
            </p:cNvPr>
            <p:cNvCxnSpPr>
              <a:cxnSpLocks/>
              <a:stCxn id="75" idx="2"/>
              <a:endCxn id="104" idx="0"/>
            </p:cNvCxnSpPr>
            <p:nvPr/>
          </p:nvCxnSpPr>
          <p:spPr>
            <a:xfrm flipH="1">
              <a:off x="10465891" y="3602024"/>
              <a:ext cx="5977" cy="86678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8DC9399-6BCC-12FD-9A2B-84F44AB0CF8F}"/>
                </a:ext>
              </a:extLst>
            </p:cNvPr>
            <p:cNvSpPr txBox="1"/>
            <p:nvPr/>
          </p:nvSpPr>
          <p:spPr>
            <a:xfrm>
              <a:off x="9011390" y="6424246"/>
              <a:ext cx="282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Abadi" panose="020B0604020104020204" pitchFamily="34" charset="0"/>
                </a:rPr>
                <a:t>Gateway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 </a:t>
              </a:r>
              <a:r>
                <a:rPr kumimoji="1" lang="en-US" altLang="zh-CN" sz="1600" dirty="0">
                  <a:latin typeface="Abadi" panose="020B0604020104020204" pitchFamily="34" charset="0"/>
                </a:rPr>
                <a:t>Outbound</a:t>
              </a:r>
              <a:r>
                <a:rPr kumimoji="1" lang="zh-CN" altLang="en-US" sz="1600" dirty="0">
                  <a:latin typeface="Abadi" panose="020B0604020104020204" pitchFamily="34" charset="0"/>
                </a:rPr>
                <a:t> 流量可信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17775AE-4726-E642-E7BD-B3684E38F855}"/>
                </a:ext>
              </a:extLst>
            </p:cNvPr>
            <p:cNvSpPr txBox="1"/>
            <p:nvPr/>
          </p:nvSpPr>
          <p:spPr>
            <a:xfrm>
              <a:off x="10591071" y="4751089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5C42EEE-1E57-670C-A56A-0DAB78F9E347}"/>
                </a:ext>
              </a:extLst>
            </p:cNvPr>
            <p:cNvSpPr>
              <a:spLocks/>
            </p:cNvSpPr>
            <p:nvPr/>
          </p:nvSpPr>
          <p:spPr>
            <a:xfrm>
              <a:off x="10520610" y="3946103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7E30C348-3C56-46FB-C775-8AFFE13A26DE}"/>
                </a:ext>
              </a:extLst>
            </p:cNvPr>
            <p:cNvSpPr>
              <a:spLocks/>
            </p:cNvSpPr>
            <p:nvPr/>
          </p:nvSpPr>
          <p:spPr>
            <a:xfrm>
              <a:off x="10520609" y="4806716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856B05A-8DD2-7C8B-F6A9-334C90C9CAAB}"/>
                </a:ext>
              </a:extLst>
            </p:cNvPr>
            <p:cNvSpPr>
              <a:spLocks/>
            </p:cNvSpPr>
            <p:nvPr/>
          </p:nvSpPr>
          <p:spPr>
            <a:xfrm>
              <a:off x="10520610" y="5344599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47525E3-54E3-1DA0-A6E4-07D758167A8C}"/>
                </a:ext>
              </a:extLst>
            </p:cNvPr>
            <p:cNvSpPr txBox="1"/>
            <p:nvPr/>
          </p:nvSpPr>
          <p:spPr>
            <a:xfrm>
              <a:off x="10591071" y="5817893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FF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NOOP</a:t>
              </a:r>
              <a:endParaRPr kumimoji="1" lang="zh-CN" altLang="en-US" sz="10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C3CF86E-77E5-E8D7-1108-A40FA6D4B6F2}"/>
                </a:ext>
              </a:extLst>
            </p:cNvPr>
            <p:cNvSpPr>
              <a:spLocks/>
            </p:cNvSpPr>
            <p:nvPr/>
          </p:nvSpPr>
          <p:spPr>
            <a:xfrm>
              <a:off x="10520609" y="5873520"/>
              <a:ext cx="108000" cy="1177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8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endParaRPr kumimoji="1" lang="zh-CN" altLang="en-US" sz="8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74E8292-9A38-9545-FAC0-91F36756AC0B}"/>
              </a:ext>
            </a:extLst>
          </p:cNvPr>
          <p:cNvSpPr txBox="1"/>
          <p:nvPr/>
        </p:nvSpPr>
        <p:spPr>
          <a:xfrm>
            <a:off x="297504" y="80488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 </a:t>
            </a:r>
            <a:r>
              <a:rPr kumimoji="1" lang="en-US" altLang="zh-CN" dirty="0"/>
              <a:t>Gateway Outbound</a:t>
            </a:r>
            <a:r>
              <a:rPr kumimoji="1" lang="zh-CN" altLang="en-US" dirty="0"/>
              <a:t> 信任与否的流量模型比较</a:t>
            </a:r>
          </a:p>
        </p:txBody>
      </p:sp>
      <p:sp>
        <p:nvSpPr>
          <p:cNvPr id="16" name="线形标注 1 (带强调线) 15">
            <a:extLst>
              <a:ext uri="{FF2B5EF4-FFF2-40B4-BE49-F238E27FC236}">
                <a16:creationId xmlns:a16="http://schemas.microsoft.com/office/drawing/2014/main" id="{C5027C33-3ABD-097A-E80D-104E598325D5}"/>
              </a:ext>
            </a:extLst>
          </p:cNvPr>
          <p:cNvSpPr/>
          <p:nvPr/>
        </p:nvSpPr>
        <p:spPr>
          <a:xfrm>
            <a:off x="9895840" y="388281"/>
            <a:ext cx="1286592" cy="612648"/>
          </a:xfrm>
          <a:prstGeom prst="accentCallout1">
            <a:avLst>
              <a:gd name="adj1" fmla="val 18750"/>
              <a:gd name="adj2" fmla="val -8333"/>
              <a:gd name="adj3" fmla="val 110842"/>
              <a:gd name="adj4" fmla="val -127222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分流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熔断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流量日志</a:t>
            </a:r>
          </a:p>
        </p:txBody>
      </p:sp>
      <p:sp>
        <p:nvSpPr>
          <p:cNvPr id="30" name="线形标注 1 (带强调线) 29">
            <a:extLst>
              <a:ext uri="{FF2B5EF4-FFF2-40B4-BE49-F238E27FC236}">
                <a16:creationId xmlns:a16="http://schemas.microsoft.com/office/drawing/2014/main" id="{D0EB700E-0ACD-0B48-C9A3-DCB95C84F326}"/>
              </a:ext>
            </a:extLst>
          </p:cNvPr>
          <p:cNvSpPr/>
          <p:nvPr/>
        </p:nvSpPr>
        <p:spPr>
          <a:xfrm>
            <a:off x="9956799" y="1136964"/>
            <a:ext cx="2042497" cy="966760"/>
          </a:xfrm>
          <a:prstGeom prst="accentCallout1">
            <a:avLst>
              <a:gd name="adj1" fmla="val 18750"/>
              <a:gd name="adj2" fmla="val -8333"/>
              <a:gd name="adj3" fmla="val 161472"/>
              <a:gd name="adj4" fmla="val -146045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限流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流量日志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权限校验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处理网格外和来自</a:t>
            </a:r>
            <a:r>
              <a:rPr kumimoji="1" lang="en-US" altLang="zh-CN" sz="1200" dirty="0">
                <a:solidFill>
                  <a:schemeClr val="tx1"/>
                </a:solidFill>
              </a:rPr>
              <a:t> FGW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Outbound </a:t>
            </a:r>
            <a:r>
              <a:rPr kumimoji="1" lang="zh-CN" altLang="en-US" sz="1200" dirty="0">
                <a:solidFill>
                  <a:schemeClr val="tx1"/>
                </a:solidFill>
              </a:rPr>
              <a:t>的流量</a:t>
            </a:r>
          </a:p>
        </p:txBody>
      </p:sp>
      <p:sp>
        <p:nvSpPr>
          <p:cNvPr id="31" name="线形标注 1 (带强调线) 30">
            <a:extLst>
              <a:ext uri="{FF2B5EF4-FFF2-40B4-BE49-F238E27FC236}">
                <a16:creationId xmlns:a16="http://schemas.microsoft.com/office/drawing/2014/main" id="{C8B4A04C-D85E-649D-4F23-6C92089DF17B}"/>
              </a:ext>
            </a:extLst>
          </p:cNvPr>
          <p:cNvSpPr/>
          <p:nvPr/>
        </p:nvSpPr>
        <p:spPr>
          <a:xfrm>
            <a:off x="3885828" y="1901302"/>
            <a:ext cx="1286592" cy="612648"/>
          </a:xfrm>
          <a:prstGeom prst="accentCallout1">
            <a:avLst>
              <a:gd name="adj1" fmla="val 18750"/>
              <a:gd name="adj2" fmla="val -8333"/>
              <a:gd name="adj3" fmla="val 127426"/>
              <a:gd name="adj4" fmla="val -124853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分流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熔断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流量日志</a:t>
            </a:r>
          </a:p>
        </p:txBody>
      </p:sp>
      <p:sp>
        <p:nvSpPr>
          <p:cNvPr id="32" name="线形标注 1 (带强调线) 31">
            <a:extLst>
              <a:ext uri="{FF2B5EF4-FFF2-40B4-BE49-F238E27FC236}">
                <a16:creationId xmlns:a16="http://schemas.microsoft.com/office/drawing/2014/main" id="{8952CC62-35F6-9C81-18BB-303D373E52B7}"/>
              </a:ext>
            </a:extLst>
          </p:cNvPr>
          <p:cNvSpPr/>
          <p:nvPr/>
        </p:nvSpPr>
        <p:spPr>
          <a:xfrm>
            <a:off x="3885828" y="2596035"/>
            <a:ext cx="1286592" cy="612648"/>
          </a:xfrm>
          <a:prstGeom prst="accentCallout1">
            <a:avLst>
              <a:gd name="adj1" fmla="val 18750"/>
              <a:gd name="adj2" fmla="val -8333"/>
              <a:gd name="adj3" fmla="val 41190"/>
              <a:gd name="adj4" fmla="val -124853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rgbClr val="FF0000"/>
                </a:solidFill>
              </a:rPr>
              <a:t>限流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流量日志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rgbClr val="FF0000"/>
                </a:solidFill>
              </a:rPr>
              <a:t>权限校验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E6FA29-E508-0AD9-A538-65CA59C9FBAF}"/>
              </a:ext>
            </a:extLst>
          </p:cNvPr>
          <p:cNvSpPr/>
          <p:nvPr/>
        </p:nvSpPr>
        <p:spPr>
          <a:xfrm>
            <a:off x="1360368" y="1608837"/>
            <a:ext cx="950546" cy="4948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Gateway Inbound</a:t>
            </a: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Listener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41" name="线形标注 1 (带强调线) 40">
            <a:extLst>
              <a:ext uri="{FF2B5EF4-FFF2-40B4-BE49-F238E27FC236}">
                <a16:creationId xmlns:a16="http://schemas.microsoft.com/office/drawing/2014/main" id="{34BB8AF8-3685-F294-8D50-8A5EDF6E5CE2}"/>
              </a:ext>
            </a:extLst>
          </p:cNvPr>
          <p:cNvSpPr/>
          <p:nvPr/>
        </p:nvSpPr>
        <p:spPr>
          <a:xfrm>
            <a:off x="3878985" y="720440"/>
            <a:ext cx="1759334" cy="813720"/>
          </a:xfrm>
          <a:prstGeom prst="accentCallout1">
            <a:avLst>
              <a:gd name="adj1" fmla="val 18750"/>
              <a:gd name="adj2" fmla="val -8333"/>
              <a:gd name="adj3" fmla="val 138490"/>
              <a:gd name="adj4" fmla="val -93091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限流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流量日志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权限校验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只处理网格外流量</a:t>
            </a:r>
          </a:p>
        </p:txBody>
      </p:sp>
      <p:sp>
        <p:nvSpPr>
          <p:cNvPr id="42" name="线形标注 1 (带强调线) 41">
            <a:extLst>
              <a:ext uri="{FF2B5EF4-FFF2-40B4-BE49-F238E27FC236}">
                <a16:creationId xmlns:a16="http://schemas.microsoft.com/office/drawing/2014/main" id="{55ABC43C-D60F-93C3-01D2-58C8B7D4BCFC}"/>
              </a:ext>
            </a:extLst>
          </p:cNvPr>
          <p:cNvSpPr/>
          <p:nvPr/>
        </p:nvSpPr>
        <p:spPr>
          <a:xfrm>
            <a:off x="3711432" y="5694012"/>
            <a:ext cx="1632727" cy="813720"/>
          </a:xfrm>
          <a:prstGeom prst="accentCallout1">
            <a:avLst>
              <a:gd name="adj1" fmla="val 18750"/>
              <a:gd name="adj2" fmla="val -8333"/>
              <a:gd name="adj3" fmla="val -115869"/>
              <a:gd name="adj4" fmla="val -43516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200" dirty="0">
                <a:solidFill>
                  <a:srgbClr val="FF0000"/>
                </a:solidFill>
              </a:rPr>
              <a:t>网格内的流量只需流经一次</a:t>
            </a:r>
            <a:r>
              <a:rPr kumimoji="1" lang="en-US" altLang="zh-CN" sz="1200" dirty="0">
                <a:solidFill>
                  <a:srgbClr val="FF0000"/>
                </a:solidFill>
              </a:rPr>
              <a:t>FGW,</a:t>
            </a:r>
            <a:r>
              <a:rPr kumimoji="1" lang="zh-CN" altLang="en-US" sz="1200" dirty="0">
                <a:solidFill>
                  <a:srgbClr val="FF0000"/>
                </a:solidFill>
              </a:rPr>
              <a:t>少一次处理</a:t>
            </a:r>
            <a:r>
              <a:rPr kumimoji="1" lang="en-US" altLang="zh-CN" sz="1200" dirty="0">
                <a:solidFill>
                  <a:srgbClr val="FF0000"/>
                </a:solidFill>
              </a:rPr>
              <a:t>,</a:t>
            </a:r>
            <a:r>
              <a:rPr kumimoji="1" lang="zh-CN" altLang="en-US" sz="1200" dirty="0">
                <a:solidFill>
                  <a:srgbClr val="FF0000"/>
                </a:solidFill>
              </a:rPr>
              <a:t>性能高</a:t>
            </a:r>
            <a:r>
              <a:rPr kumimoji="1" lang="en-US" altLang="zh-CN" sz="1200" dirty="0">
                <a:solidFill>
                  <a:srgbClr val="FF0000"/>
                </a:solidFill>
              </a:rPr>
              <a:t>;</a:t>
            </a:r>
            <a:r>
              <a:rPr kumimoji="1" lang="zh-CN" altLang="en-US" sz="1200" dirty="0">
                <a:solidFill>
                  <a:srgbClr val="FF0000"/>
                </a:solidFill>
              </a:rPr>
              <a:t>功能分散</a:t>
            </a:r>
            <a:r>
              <a:rPr kumimoji="1" lang="en-US" altLang="zh-CN" sz="1200" dirty="0">
                <a:solidFill>
                  <a:srgbClr val="FF0000"/>
                </a:solidFill>
              </a:rPr>
              <a:t>;</a:t>
            </a:r>
            <a:r>
              <a:rPr kumimoji="1" lang="zh-CN" altLang="en-US" sz="1200" dirty="0">
                <a:solidFill>
                  <a:srgbClr val="FF0000"/>
                </a:solidFill>
              </a:rPr>
              <a:t>无 </a:t>
            </a:r>
            <a:r>
              <a:rPr kumimoji="1" lang="en-US" altLang="zh-CN" sz="1200" dirty="0">
                <a:solidFill>
                  <a:srgbClr val="FF0000"/>
                </a:solidFill>
              </a:rPr>
              <a:t>mTLS</a:t>
            </a:r>
          </a:p>
        </p:txBody>
      </p:sp>
      <p:sp>
        <p:nvSpPr>
          <p:cNvPr id="43" name="线形标注 1 (带强调线) 42">
            <a:extLst>
              <a:ext uri="{FF2B5EF4-FFF2-40B4-BE49-F238E27FC236}">
                <a16:creationId xmlns:a16="http://schemas.microsoft.com/office/drawing/2014/main" id="{B64D3BEB-F654-66AC-C2AF-53FD5155AA67}"/>
              </a:ext>
            </a:extLst>
          </p:cNvPr>
          <p:cNvSpPr/>
          <p:nvPr/>
        </p:nvSpPr>
        <p:spPr>
          <a:xfrm>
            <a:off x="10421972" y="5651546"/>
            <a:ext cx="1632727" cy="813719"/>
          </a:xfrm>
          <a:prstGeom prst="accentCallout1">
            <a:avLst>
              <a:gd name="adj1" fmla="val 18750"/>
              <a:gd name="adj2" fmla="val -8333"/>
              <a:gd name="adj3" fmla="val -109626"/>
              <a:gd name="adj4" fmla="val -49739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200" dirty="0">
                <a:solidFill>
                  <a:srgbClr val="FF0000"/>
                </a:solidFill>
              </a:rPr>
              <a:t>网格内的流量需流经两次</a:t>
            </a:r>
            <a:r>
              <a:rPr kumimoji="1" lang="en-US" altLang="zh-CN" sz="1200" dirty="0">
                <a:solidFill>
                  <a:srgbClr val="FF0000"/>
                </a:solidFill>
              </a:rPr>
              <a:t>FGW;</a:t>
            </a:r>
            <a:r>
              <a:rPr kumimoji="1" lang="zh-CN" altLang="en-US" sz="1200" dirty="0">
                <a:solidFill>
                  <a:srgbClr val="FF0000"/>
                </a:solidFill>
              </a:rPr>
              <a:t>功能集中</a:t>
            </a:r>
            <a:r>
              <a:rPr kumimoji="1" lang="en-US" altLang="zh-CN" sz="1200" dirty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200" dirty="0">
                <a:solidFill>
                  <a:srgbClr val="FF0000"/>
                </a:solidFill>
              </a:rPr>
              <a:t>便于开发</a:t>
            </a:r>
            <a:r>
              <a:rPr kumimoji="1" lang="en-US" altLang="zh-CN" sz="1200" dirty="0">
                <a:solidFill>
                  <a:srgbClr val="FF0000"/>
                </a:solidFill>
              </a:rPr>
              <a:t>;FGW </a:t>
            </a:r>
            <a:r>
              <a:rPr kumimoji="1" lang="zh-CN" altLang="en-US" sz="1200" dirty="0">
                <a:solidFill>
                  <a:srgbClr val="FF0000"/>
                </a:solidFill>
              </a:rPr>
              <a:t>之间可用 </a:t>
            </a:r>
            <a:r>
              <a:rPr kumimoji="1" lang="en-US" altLang="zh-CN" sz="1200" dirty="0">
                <a:solidFill>
                  <a:srgbClr val="FF0000"/>
                </a:solidFill>
              </a:rPr>
              <a:t>mTLS</a:t>
            </a:r>
          </a:p>
        </p:txBody>
      </p:sp>
    </p:spTree>
    <p:extLst>
      <p:ext uri="{BB962C8B-B14F-4D97-AF65-F5344CB8AC3E}">
        <p14:creationId xmlns:p14="http://schemas.microsoft.com/office/powerpoint/2010/main" val="328079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40EA3-2EFC-CC7D-A7E6-0A8DE2A9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59EB18E-9A4F-F643-5D2F-B6B82386C606}"/>
              </a:ext>
            </a:extLst>
          </p:cNvPr>
          <p:cNvSpPr txBox="1"/>
          <p:nvPr/>
        </p:nvSpPr>
        <p:spPr>
          <a:xfrm>
            <a:off x="297504" y="80488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三 </a:t>
            </a:r>
            <a:r>
              <a:rPr kumimoji="1" lang="en-US" altLang="zh-CN" dirty="0"/>
              <a:t> Mesh </a:t>
            </a:r>
            <a:r>
              <a:rPr kumimoji="1" lang="zh-CN" altLang="en-US"/>
              <a:t>各控制层服务</a:t>
            </a:r>
            <a:r>
              <a:rPr kumimoji="1" lang="zh-CN" altLang="en-US" dirty="0"/>
              <a:t>部署示意图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D32A7A-AF75-E18B-291D-AB80F5881FB5}"/>
              </a:ext>
            </a:extLst>
          </p:cNvPr>
          <p:cNvSpPr/>
          <p:nvPr/>
        </p:nvSpPr>
        <p:spPr>
          <a:xfrm>
            <a:off x="1493764" y="3147843"/>
            <a:ext cx="851502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Controller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7BDDA5-ECDB-67F1-6B1E-D0E2BE492250}"/>
              </a:ext>
            </a:extLst>
          </p:cNvPr>
          <p:cNvSpPr/>
          <p:nvPr/>
        </p:nvSpPr>
        <p:spPr>
          <a:xfrm>
            <a:off x="1493764" y="2419205"/>
            <a:ext cx="851502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Bootstrap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2AC37-6D7F-8E54-8C51-E684F2FD317A}"/>
              </a:ext>
            </a:extLst>
          </p:cNvPr>
          <p:cNvSpPr/>
          <p:nvPr/>
        </p:nvSpPr>
        <p:spPr>
          <a:xfrm>
            <a:off x="1493764" y="3876482"/>
            <a:ext cx="851502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Injector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C2DB8D3-3C13-ADF4-95D0-34B0E8928055}"/>
              </a:ext>
            </a:extLst>
          </p:cNvPr>
          <p:cNvSpPr/>
          <p:nvPr/>
        </p:nvSpPr>
        <p:spPr>
          <a:xfrm>
            <a:off x="4595905" y="1142320"/>
            <a:ext cx="1822170" cy="4323982"/>
          </a:xfrm>
          <a:prstGeom prst="roundRect">
            <a:avLst>
              <a:gd name="adj" fmla="val 9065"/>
            </a:avLst>
          </a:prstGeom>
          <a:noFill/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badi" panose="020B0604020104020204" pitchFamily="34" charset="0"/>
              </a:rPr>
              <a:t>Node</a:t>
            </a:r>
            <a:endParaRPr kumimoji="1" lang="zh-CN" alt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F91319-BCEA-5055-8A89-54D375EEE6DC}"/>
              </a:ext>
            </a:extLst>
          </p:cNvPr>
          <p:cNvSpPr/>
          <p:nvPr/>
        </p:nvSpPr>
        <p:spPr>
          <a:xfrm>
            <a:off x="4894990" y="3321021"/>
            <a:ext cx="1224000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</a:rPr>
              <a:t>FGW-Connector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70CA1E-CEEF-BBA3-FA89-7526FC08BA1D}"/>
              </a:ext>
            </a:extLst>
          </p:cNvPr>
          <p:cNvSpPr/>
          <p:nvPr/>
        </p:nvSpPr>
        <p:spPr>
          <a:xfrm>
            <a:off x="4894990" y="1483638"/>
            <a:ext cx="1224000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</a:rPr>
              <a:t>FGW-HTTP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D56FAA-AFEA-8012-E039-98D0F7F51504}"/>
              </a:ext>
            </a:extLst>
          </p:cNvPr>
          <p:cNvSpPr/>
          <p:nvPr/>
        </p:nvSpPr>
        <p:spPr>
          <a:xfrm>
            <a:off x="4894990" y="2096099"/>
            <a:ext cx="1224000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</a:rPr>
              <a:t>FGW-TCP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F3CAC1-0AED-55E7-9294-C8AC8CCB54B0}"/>
              </a:ext>
            </a:extLst>
          </p:cNvPr>
          <p:cNvSpPr/>
          <p:nvPr/>
        </p:nvSpPr>
        <p:spPr>
          <a:xfrm>
            <a:off x="4894990" y="2708560"/>
            <a:ext cx="1224000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</a:rPr>
              <a:t>FGW-UDP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21" name="线形标注 1 (带强调线) 20">
            <a:extLst>
              <a:ext uri="{FF2B5EF4-FFF2-40B4-BE49-F238E27FC236}">
                <a16:creationId xmlns:a16="http://schemas.microsoft.com/office/drawing/2014/main" id="{560B9317-7B2A-634D-995C-069B7920D144}"/>
              </a:ext>
            </a:extLst>
          </p:cNvPr>
          <p:cNvSpPr/>
          <p:nvPr/>
        </p:nvSpPr>
        <p:spPr>
          <a:xfrm>
            <a:off x="7888655" y="3885511"/>
            <a:ext cx="3042955" cy="612648"/>
          </a:xfrm>
          <a:prstGeom prst="accentCallout1">
            <a:avLst>
              <a:gd name="adj1" fmla="val 18750"/>
              <a:gd name="adj2" fmla="val -8333"/>
              <a:gd name="adj3" fmla="val -70757"/>
              <a:gd name="adj4" fmla="val -58213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en-US" altLang="zh-CN" sz="1200" dirty="0">
                <a:solidFill>
                  <a:schemeClr val="tx1"/>
                </a:solidFill>
              </a:rPr>
              <a:t>Deployment</a:t>
            </a: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当前的</a:t>
            </a:r>
            <a:r>
              <a:rPr kumimoji="1" lang="en-US" altLang="zh-CN" sz="1200" dirty="0">
                <a:solidFill>
                  <a:schemeClr val="tx1"/>
                </a:solidFill>
              </a:rPr>
              <a:t> fgw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connector,</a:t>
            </a:r>
            <a:r>
              <a:rPr kumimoji="1" lang="zh-CN" altLang="en-US" sz="1200" dirty="0">
                <a:solidFill>
                  <a:schemeClr val="tx1"/>
                </a:solidFill>
              </a:rPr>
              <a:t> 负责生成</a:t>
            </a:r>
            <a:r>
              <a:rPr kumimoji="1" lang="en-US" altLang="zh-CN" sz="1200" dirty="0">
                <a:solidFill>
                  <a:schemeClr val="tx1"/>
                </a:solidFill>
              </a:rPr>
              <a:t> fgw </a:t>
            </a:r>
            <a:r>
              <a:rPr kumimoji="1" lang="zh-CN" altLang="en-US" sz="1200" dirty="0">
                <a:solidFill>
                  <a:schemeClr val="tx1"/>
                </a:solidFill>
              </a:rPr>
              <a:t>所使用的各种</a:t>
            </a:r>
            <a:r>
              <a:rPr kumimoji="1" lang="en-US" altLang="zh-CN" sz="1200" dirty="0">
                <a:solidFill>
                  <a:schemeClr val="tx1"/>
                </a:solidFill>
              </a:rPr>
              <a:t> routes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96B53C8-1D15-175A-2F1E-7C2504CECB1A}"/>
              </a:ext>
            </a:extLst>
          </p:cNvPr>
          <p:cNvGrpSpPr/>
          <p:nvPr/>
        </p:nvGrpSpPr>
        <p:grpSpPr>
          <a:xfrm>
            <a:off x="7936407" y="2085863"/>
            <a:ext cx="3662738" cy="1151609"/>
            <a:chOff x="6640172" y="1844703"/>
            <a:chExt cx="3662738" cy="873470"/>
          </a:xfrm>
        </p:grpSpPr>
        <p:sp>
          <p:nvSpPr>
            <p:cNvPr id="23" name="线形标注 1 (带强调线) 22">
              <a:extLst>
                <a:ext uri="{FF2B5EF4-FFF2-40B4-BE49-F238E27FC236}">
                  <a16:creationId xmlns:a16="http://schemas.microsoft.com/office/drawing/2014/main" id="{2069F4AA-1163-2892-50C7-A7262DFE8A59}"/>
                </a:ext>
              </a:extLst>
            </p:cNvPr>
            <p:cNvSpPr/>
            <p:nvPr/>
          </p:nvSpPr>
          <p:spPr>
            <a:xfrm>
              <a:off x="6641848" y="2027248"/>
              <a:ext cx="3659387" cy="84857"/>
            </a:xfrm>
            <a:prstGeom prst="accentCallout1">
              <a:avLst>
                <a:gd name="adj1" fmla="val 18750"/>
                <a:gd name="adj2" fmla="val -8333"/>
                <a:gd name="adj3" fmla="val -76135"/>
                <a:gd name="adj4" fmla="val -49009"/>
              </a:avLst>
            </a:prstGeom>
            <a:solidFill>
              <a:schemeClr val="bg1"/>
            </a:solidFill>
            <a:ln>
              <a:tailEnd type="arrow" w="med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线形标注 1 (带强调线) 23">
              <a:extLst>
                <a:ext uri="{FF2B5EF4-FFF2-40B4-BE49-F238E27FC236}">
                  <a16:creationId xmlns:a16="http://schemas.microsoft.com/office/drawing/2014/main" id="{14BB5B72-D325-BAC0-FF21-2C205D735D71}"/>
                </a:ext>
              </a:extLst>
            </p:cNvPr>
            <p:cNvSpPr/>
            <p:nvPr/>
          </p:nvSpPr>
          <p:spPr>
            <a:xfrm>
              <a:off x="6643523" y="2149504"/>
              <a:ext cx="3659387" cy="71182"/>
            </a:xfrm>
            <a:prstGeom prst="accentCallout1">
              <a:avLst>
                <a:gd name="adj1" fmla="val 18750"/>
                <a:gd name="adj2" fmla="val -8333"/>
                <a:gd name="adj3" fmla="val 371330"/>
                <a:gd name="adj4" fmla="val -49860"/>
              </a:avLst>
            </a:prstGeom>
            <a:solidFill>
              <a:schemeClr val="bg1"/>
            </a:solidFill>
            <a:ln>
              <a:tailEnd type="arrow" w="med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线形标注 1 (带强调线) 21">
              <a:extLst>
                <a:ext uri="{FF2B5EF4-FFF2-40B4-BE49-F238E27FC236}">
                  <a16:creationId xmlns:a16="http://schemas.microsoft.com/office/drawing/2014/main" id="{9B937F59-F508-CE4B-DE46-83810C20D590}"/>
                </a:ext>
              </a:extLst>
            </p:cNvPr>
            <p:cNvSpPr/>
            <p:nvPr/>
          </p:nvSpPr>
          <p:spPr>
            <a:xfrm>
              <a:off x="6640172" y="1844703"/>
              <a:ext cx="3659387" cy="873470"/>
            </a:xfrm>
            <a:prstGeom prst="accentCallout1">
              <a:avLst>
                <a:gd name="adj1" fmla="val 18750"/>
                <a:gd name="adj2" fmla="val -8333"/>
                <a:gd name="adj3" fmla="val -44937"/>
                <a:gd name="adj4" fmla="val -49459"/>
              </a:avLst>
            </a:prstGeom>
            <a:solidFill>
              <a:schemeClr val="bg1"/>
            </a:solidFill>
            <a:ln>
              <a:tailEnd type="arrow" w="med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28600" indent="-228600">
                <a:buFontTx/>
                <a:buAutoNum type="arabicPeriod"/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多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DaemonSet</a:t>
              </a:r>
            </a:p>
            <a:p>
              <a:pPr marL="228600" indent="-228600">
                <a:buFontTx/>
                <a:buAutoNum type="arabicPeriod"/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各协议的服务可共用同一个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 fgw</a:t>
              </a:r>
            </a:p>
            <a:p>
              <a:pPr marL="228600" indent="-228600">
                <a:buFontTx/>
                <a:buAutoNum type="arabicPeriod"/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特定服务可使用特定的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 fgw</a:t>
              </a:r>
            </a:p>
            <a:p>
              <a:pPr marL="228600" indent="-228600">
                <a:buFontTx/>
                <a:buAutoNum type="arabicPeriod"/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支持按服务粒度升降级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 marL="228600" indent="-228600">
                <a:buFontTx/>
                <a:buAutoNum type="arabicPeriod"/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支持业务流量无损升降级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 marL="228600" indent="-228600">
                <a:buFontTx/>
                <a:buAutoNum type="arabicPeriod"/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业务流量无损卸载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线形标注 1 (带强调线) 25">
            <a:extLst>
              <a:ext uri="{FF2B5EF4-FFF2-40B4-BE49-F238E27FC236}">
                <a16:creationId xmlns:a16="http://schemas.microsoft.com/office/drawing/2014/main" id="{154503DC-CFC9-7C95-08F8-E56DEEF2841F}"/>
              </a:ext>
            </a:extLst>
          </p:cNvPr>
          <p:cNvSpPr/>
          <p:nvPr/>
        </p:nvSpPr>
        <p:spPr>
          <a:xfrm>
            <a:off x="2865342" y="4188892"/>
            <a:ext cx="1700420" cy="612648"/>
          </a:xfrm>
          <a:prstGeom prst="accentCallout1">
            <a:avLst>
              <a:gd name="adj1" fmla="val 18750"/>
              <a:gd name="adj2" fmla="val -8333"/>
              <a:gd name="adj3" fmla="val -31851"/>
              <a:gd name="adj4" fmla="val -27144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只向被网格纳管的</a:t>
            </a:r>
            <a:r>
              <a:rPr kumimoji="1" lang="en-US" altLang="zh-CN" sz="1200" dirty="0">
                <a:solidFill>
                  <a:schemeClr val="tx1"/>
                </a:solidFill>
              </a:rPr>
              <a:t> POD </a:t>
            </a:r>
            <a:r>
              <a:rPr kumimoji="1" lang="zh-CN" altLang="en-US" sz="1200" dirty="0">
                <a:solidFill>
                  <a:schemeClr val="tx1"/>
                </a:solidFill>
              </a:rPr>
              <a:t>注入 </a:t>
            </a:r>
            <a:r>
              <a:rPr kumimoji="1" lang="en-US" altLang="zh-CN" sz="1200" dirty="0">
                <a:solidFill>
                  <a:schemeClr val="tx1"/>
                </a:solidFill>
              </a:rPr>
              <a:t>labels </a:t>
            </a:r>
            <a:r>
              <a:rPr kumimoji="1" lang="zh-CN" altLang="en-US" sz="1200" dirty="0">
                <a:solidFill>
                  <a:schemeClr val="tx1"/>
                </a:solidFill>
              </a:rPr>
              <a:t>和</a:t>
            </a:r>
            <a:r>
              <a:rPr kumimoji="1" lang="en-US" altLang="zh-CN" sz="1200" dirty="0">
                <a:solidFill>
                  <a:schemeClr val="tx1"/>
                </a:solidFill>
              </a:rPr>
              <a:t> annotations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线形标注 1 (带强调线) 26">
            <a:extLst>
              <a:ext uri="{FF2B5EF4-FFF2-40B4-BE49-F238E27FC236}">
                <a16:creationId xmlns:a16="http://schemas.microsoft.com/office/drawing/2014/main" id="{AED27315-8880-890C-B336-A3D15427DC86}"/>
              </a:ext>
            </a:extLst>
          </p:cNvPr>
          <p:cNvSpPr/>
          <p:nvPr/>
        </p:nvSpPr>
        <p:spPr>
          <a:xfrm>
            <a:off x="2867019" y="3487187"/>
            <a:ext cx="1700420" cy="369332"/>
          </a:xfrm>
          <a:prstGeom prst="accentCallout1">
            <a:avLst>
              <a:gd name="adj1" fmla="val 18750"/>
              <a:gd name="adj2" fmla="val -8333"/>
              <a:gd name="adj3" fmla="val -56337"/>
              <a:gd name="adj4" fmla="val -29507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现有逻辑将简化</a:t>
            </a:r>
          </a:p>
        </p:txBody>
      </p:sp>
      <p:sp>
        <p:nvSpPr>
          <p:cNvPr id="28" name="线形标注 1 (带强调线) 27">
            <a:extLst>
              <a:ext uri="{FF2B5EF4-FFF2-40B4-BE49-F238E27FC236}">
                <a16:creationId xmlns:a16="http://schemas.microsoft.com/office/drawing/2014/main" id="{CD27D37A-CAC5-AFF9-2109-944CEC48D6C2}"/>
              </a:ext>
            </a:extLst>
          </p:cNvPr>
          <p:cNvSpPr/>
          <p:nvPr/>
        </p:nvSpPr>
        <p:spPr>
          <a:xfrm>
            <a:off x="2868693" y="2735237"/>
            <a:ext cx="1700420" cy="369332"/>
          </a:xfrm>
          <a:prstGeom prst="accentCallout1">
            <a:avLst>
              <a:gd name="adj1" fmla="val 18750"/>
              <a:gd name="adj2" fmla="val -8333"/>
              <a:gd name="adj3" fmla="val -56337"/>
              <a:gd name="adj4" fmla="val -29507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逻辑不变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D639A595-8FFE-3E60-1F84-955484CD2FC0}"/>
              </a:ext>
            </a:extLst>
          </p:cNvPr>
          <p:cNvSpPr/>
          <p:nvPr/>
        </p:nvSpPr>
        <p:spPr>
          <a:xfrm>
            <a:off x="10412627" y="2425046"/>
            <a:ext cx="156521" cy="8124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86E28F-DD84-2214-6F8B-029B440F1EA7}"/>
              </a:ext>
            </a:extLst>
          </p:cNvPr>
          <p:cNvSpPr txBox="1"/>
          <p:nvPr/>
        </p:nvSpPr>
        <p:spPr>
          <a:xfrm>
            <a:off x="10613009" y="2680305"/>
            <a:ext cx="13400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zh-CN" altLang="en-US" sz="1000" dirty="0"/>
              <a:t>同一功能点</a:t>
            </a:r>
            <a:endParaRPr kumimoji="1" lang="en-US" altLang="zh-CN" sz="1000" dirty="0"/>
          </a:p>
          <a:p>
            <a:pPr algn="ctr"/>
            <a:r>
              <a:rPr kumimoji="1" lang="zh-CN" altLang="en-US" sz="1000" dirty="0"/>
              <a:t>灵活应用</a:t>
            </a:r>
            <a:endParaRPr kumimoji="1" lang="en-US" altLang="zh-CN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A7E2C3-0941-FFDD-E962-2EDBA42521F9}"/>
              </a:ext>
            </a:extLst>
          </p:cNvPr>
          <p:cNvSpPr/>
          <p:nvPr/>
        </p:nvSpPr>
        <p:spPr>
          <a:xfrm>
            <a:off x="4890869" y="3887307"/>
            <a:ext cx="1224000" cy="108895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</a:rPr>
              <a:t>xNetwork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A70720-D40D-BF7B-A3DE-9D611B7A69EF}"/>
              </a:ext>
            </a:extLst>
          </p:cNvPr>
          <p:cNvSpPr/>
          <p:nvPr/>
        </p:nvSpPr>
        <p:spPr>
          <a:xfrm>
            <a:off x="5212622" y="4029734"/>
            <a:ext cx="576000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</a:rPr>
              <a:t>xmgt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20" name="线形标注 1 (带强调线) 19">
            <a:extLst>
              <a:ext uri="{FF2B5EF4-FFF2-40B4-BE49-F238E27FC236}">
                <a16:creationId xmlns:a16="http://schemas.microsoft.com/office/drawing/2014/main" id="{7350F404-792A-C7B6-2C8D-5AC00A622B2A}"/>
              </a:ext>
            </a:extLst>
          </p:cNvPr>
          <p:cNvSpPr/>
          <p:nvPr/>
        </p:nvSpPr>
        <p:spPr>
          <a:xfrm>
            <a:off x="7936408" y="4700179"/>
            <a:ext cx="3659387" cy="449335"/>
          </a:xfrm>
          <a:prstGeom prst="accentCallout1">
            <a:avLst>
              <a:gd name="adj1" fmla="val 18750"/>
              <a:gd name="adj2" fmla="val -8333"/>
              <a:gd name="adj3" fmla="val -124829"/>
              <a:gd name="adj4" fmla="val -58478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Tx/>
              <a:buAutoNum type="arabicPeriod"/>
            </a:pPr>
            <a:r>
              <a:rPr kumimoji="1" lang="en-US" altLang="zh-CN" sz="1200" dirty="0">
                <a:solidFill>
                  <a:schemeClr val="tx1"/>
                </a:solidFill>
              </a:rPr>
              <a:t>DaemonSet</a:t>
            </a: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基于网格的策略设置</a:t>
            </a:r>
            <a:r>
              <a:rPr kumimoji="1" lang="en-US" altLang="zh-CN" sz="1200" dirty="0">
                <a:solidFill>
                  <a:schemeClr val="tx1"/>
                </a:solidFill>
              </a:rPr>
              <a:t> BPF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MAPS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C73FA0-61B2-7E12-8509-84ACF6301A2D}"/>
              </a:ext>
            </a:extLst>
          </p:cNvPr>
          <p:cNvSpPr/>
          <p:nvPr/>
        </p:nvSpPr>
        <p:spPr>
          <a:xfrm>
            <a:off x="5212622" y="4440062"/>
            <a:ext cx="576000" cy="23706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</a:rPr>
              <a:t>xnet</a:t>
            </a:r>
            <a:endParaRPr kumimoji="1" lang="zh-CN" altLang="en-US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19" name="线形标注 1 (带强调线) 18">
            <a:extLst>
              <a:ext uri="{FF2B5EF4-FFF2-40B4-BE49-F238E27FC236}">
                <a16:creationId xmlns:a16="http://schemas.microsoft.com/office/drawing/2014/main" id="{607F75A1-7BC0-5E11-5CF2-A3F6CFFE3DC7}"/>
              </a:ext>
            </a:extLst>
          </p:cNvPr>
          <p:cNvSpPr/>
          <p:nvPr/>
        </p:nvSpPr>
        <p:spPr>
          <a:xfrm>
            <a:off x="7936408" y="5159978"/>
            <a:ext cx="3659387" cy="413049"/>
          </a:xfrm>
          <a:prstGeom prst="accentCallout1">
            <a:avLst>
              <a:gd name="adj1" fmla="val 18750"/>
              <a:gd name="adj2" fmla="val -8333"/>
              <a:gd name="adj3" fmla="val -133084"/>
              <a:gd name="adj4" fmla="val -58215"/>
            </a:avLst>
          </a:prstGeom>
          <a:solidFill>
            <a:schemeClr val="bg1"/>
          </a:solidFill>
          <a:ln>
            <a:tailEnd type="arrow" w="med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kumimoji="1" lang="en-US" altLang="zh-CN" sz="1200" dirty="0">
                <a:solidFill>
                  <a:schemeClr val="tx1"/>
                </a:solidFill>
              </a:rPr>
              <a:t>DaemonSet</a:t>
            </a:r>
          </a:p>
          <a:p>
            <a:pPr marL="228600" indent="-228600">
              <a:buAutoNum type="arabicPeriod"/>
            </a:pPr>
            <a:r>
              <a:rPr kumimoji="1" lang="zh-CN" altLang="en-US" sz="1200" dirty="0">
                <a:solidFill>
                  <a:schemeClr val="tx1"/>
                </a:solidFill>
              </a:rPr>
              <a:t>为新启动的被网格纳管的</a:t>
            </a:r>
            <a:r>
              <a:rPr kumimoji="1" lang="en-US" altLang="zh-CN" sz="1200" dirty="0">
                <a:solidFill>
                  <a:schemeClr val="tx1"/>
                </a:solidFill>
              </a:rPr>
              <a:t> POD </a:t>
            </a:r>
            <a:r>
              <a:rPr kumimoji="1" lang="zh-CN" altLang="en-US" sz="1200" dirty="0">
                <a:solidFill>
                  <a:schemeClr val="tx1"/>
                </a:solidFill>
              </a:rPr>
              <a:t>挂载</a:t>
            </a:r>
            <a:r>
              <a:rPr kumimoji="1" lang="en-US" altLang="zh-CN" sz="1200" dirty="0">
                <a:solidFill>
                  <a:schemeClr val="tx1"/>
                </a:solidFill>
              </a:rPr>
              <a:t> BPF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1F0C2-31C0-8103-3A10-9F1D28F9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0E4676-0616-C17F-ECFF-471AFB0094A4}"/>
              </a:ext>
            </a:extLst>
          </p:cNvPr>
          <p:cNvSpPr txBox="1"/>
          <p:nvPr/>
        </p:nvSpPr>
        <p:spPr>
          <a:xfrm>
            <a:off x="297504" y="80488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四 </a:t>
            </a:r>
            <a:r>
              <a:rPr kumimoji="1" lang="en-US" altLang="zh-CN" dirty="0"/>
              <a:t> eBPF</a:t>
            </a:r>
            <a:r>
              <a:rPr kumimoji="1" lang="zh-CN" altLang="en-US" dirty="0"/>
              <a:t>流量处理逻辑流程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129160D-55B9-3CA7-44A4-1D3F33B5C932}"/>
              </a:ext>
            </a:extLst>
          </p:cNvPr>
          <p:cNvSpPr txBox="1"/>
          <p:nvPr/>
        </p:nvSpPr>
        <p:spPr>
          <a:xfrm>
            <a:off x="9083826" y="2605977"/>
            <a:ext cx="2762959" cy="89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TC </a:t>
            </a:r>
            <a:r>
              <a:rPr kumimoji="1" lang="zh-CN" altLang="en-US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的</a:t>
            </a: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Ingress </a:t>
            </a:r>
            <a:r>
              <a:rPr kumimoji="1" lang="zh-CN" altLang="en-US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和</a:t>
            </a: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Egress </a:t>
            </a:r>
            <a:r>
              <a:rPr kumimoji="1" lang="zh-CN" altLang="en-US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相同的处理流程</a:t>
            </a:r>
            <a:r>
              <a:rPr kumimoji="1" lang="en-US" altLang="zh-CN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,</a:t>
            </a:r>
            <a:r>
              <a:rPr kumimoji="1" lang="zh-CN" altLang="en-US" sz="1400" b="1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处理的方向相反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AA07DF3F-03DC-D845-068F-3AF89DF97E3E}"/>
              </a:ext>
            </a:extLst>
          </p:cNvPr>
          <p:cNvGrpSpPr/>
          <p:nvPr/>
        </p:nvGrpSpPr>
        <p:grpSpPr>
          <a:xfrm>
            <a:off x="2405610" y="172325"/>
            <a:ext cx="6551639" cy="6498202"/>
            <a:chOff x="2405610" y="172325"/>
            <a:chExt cx="6551639" cy="6498202"/>
          </a:xfrm>
        </p:grpSpPr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172510BD-0900-1DAC-BF30-2374F079A851}"/>
                </a:ext>
              </a:extLst>
            </p:cNvPr>
            <p:cNvSpPr/>
            <p:nvPr/>
          </p:nvSpPr>
          <p:spPr>
            <a:xfrm>
              <a:off x="3645049" y="2815666"/>
              <a:ext cx="4133839" cy="2940458"/>
            </a:xfrm>
            <a:prstGeom prst="roundRect">
              <a:avLst>
                <a:gd name="adj" fmla="val 2305"/>
              </a:avLst>
            </a:prstGeom>
            <a:solidFill>
              <a:schemeClr val="bg2">
                <a:lumMod val="90000"/>
                <a:alpha val="72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连接状态跟踪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75EB8D-6339-E982-0358-450F4797ADD8}"/>
                </a:ext>
              </a:extLst>
            </p:cNvPr>
            <p:cNvSpPr/>
            <p:nvPr/>
          </p:nvSpPr>
          <p:spPr>
            <a:xfrm>
              <a:off x="5252028" y="172325"/>
              <a:ext cx="851502" cy="32857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流量入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FAB3B0-A3D8-920E-4D05-BFDCB38D25B8}"/>
                </a:ext>
              </a:extLst>
            </p:cNvPr>
            <p:cNvSpPr/>
            <p:nvPr/>
          </p:nvSpPr>
          <p:spPr>
            <a:xfrm>
              <a:off x="5252028" y="804072"/>
              <a:ext cx="851502" cy="720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流量解析</a:t>
              </a:r>
              <a:endPara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配置加载</a:t>
              </a:r>
              <a:endPara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协议检查</a:t>
              </a:r>
              <a:endParaRPr kumimoji="1" lang="en-US" altLang="zh-CN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日志设置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AB1F8D8-47E8-3B39-5A01-E24D42E76490}"/>
                </a:ext>
              </a:extLst>
            </p:cNvPr>
            <p:cNvSpPr/>
            <p:nvPr/>
          </p:nvSpPr>
          <p:spPr>
            <a:xfrm>
              <a:off x="5252028" y="1827243"/>
              <a:ext cx="851502" cy="720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ACL  </a:t>
              </a:r>
            </a:p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检查</a:t>
              </a: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9471CAF-84F1-53A7-5291-6FDEBEF80C47}"/>
                </a:ext>
              </a:extLst>
            </p:cNvPr>
            <p:cNvGrpSpPr/>
            <p:nvPr/>
          </p:nvGrpSpPr>
          <p:grpSpPr>
            <a:xfrm>
              <a:off x="5252028" y="3873585"/>
              <a:ext cx="2474677" cy="720000"/>
              <a:chOff x="4799853" y="4301697"/>
              <a:chExt cx="2474677" cy="7200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8BE8FDE-8B5B-DB20-8F3F-33CEA193373A}"/>
                  </a:ext>
                </a:extLst>
              </p:cNvPr>
              <p:cNvSpPr/>
              <p:nvPr/>
            </p:nvSpPr>
            <p:spPr>
              <a:xfrm>
                <a:off x="4799853" y="4301697"/>
                <a:ext cx="851502" cy="720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状态机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F88E4B7-8BA1-E33E-3FBF-5B9114D2EBB1}"/>
                  </a:ext>
                </a:extLst>
              </p:cNvPr>
              <p:cNvSpPr/>
              <p:nvPr/>
            </p:nvSpPr>
            <p:spPr>
              <a:xfrm>
                <a:off x="6423028" y="4301697"/>
                <a:ext cx="851502" cy="720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CT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记录</a:t>
                </a:r>
                <a:endPara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OPT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记录 </a:t>
                </a:r>
                <a:endPara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创建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28E449CD-47A1-3290-E391-CD18D1F80156}"/>
                </a:ext>
              </a:extLst>
            </p:cNvPr>
            <p:cNvGrpSpPr/>
            <p:nvPr/>
          </p:nvGrpSpPr>
          <p:grpSpPr>
            <a:xfrm>
              <a:off x="5252028" y="2850414"/>
              <a:ext cx="2474677" cy="720000"/>
              <a:chOff x="4799853" y="3324045"/>
              <a:chExt cx="2474677" cy="7200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8616B6-2994-E636-CAE5-544C9F24FCDA}"/>
                  </a:ext>
                </a:extLst>
              </p:cNvPr>
              <p:cNvSpPr/>
              <p:nvPr/>
            </p:nvSpPr>
            <p:spPr>
              <a:xfrm>
                <a:off x="4799853" y="3324045"/>
                <a:ext cx="851502" cy="720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CT 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记录</a:t>
                </a:r>
                <a:endPara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查询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F9763F1-D6F7-B369-BB0D-3DE6A7023B33}"/>
                  </a:ext>
                </a:extLst>
              </p:cNvPr>
              <p:cNvSpPr/>
              <p:nvPr/>
            </p:nvSpPr>
            <p:spPr>
              <a:xfrm>
                <a:off x="6423028" y="3324045"/>
                <a:ext cx="851502" cy="720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负载均衡</a:t>
                </a:r>
                <a:endPara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BDA5CAA5-D07C-A402-42EF-222E8B5DD0B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677779" y="500901"/>
              <a:ext cx="0" cy="303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FD20BA8E-92C8-E643-1433-8A73BADE1BA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677779" y="1524072"/>
              <a:ext cx="0" cy="303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278AEDD-B796-6E85-4CBB-D743CB3B4F89}"/>
                </a:ext>
              </a:extLst>
            </p:cNvPr>
            <p:cNvCxnSpPr>
              <a:cxnSpLocks/>
              <a:stCxn id="31" idx="2"/>
              <a:endCxn id="29" idx="0"/>
            </p:cNvCxnSpPr>
            <p:nvPr/>
          </p:nvCxnSpPr>
          <p:spPr>
            <a:xfrm>
              <a:off x="7300954" y="3570414"/>
              <a:ext cx="0" cy="303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CC6ABF47-A2E2-78A1-4916-33FF2F62FFC0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5677779" y="2547243"/>
              <a:ext cx="0" cy="303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F5239188-4AAB-37C5-EC63-95EBC98539A5}"/>
                </a:ext>
              </a:extLst>
            </p:cNvPr>
            <p:cNvCxnSpPr>
              <a:cxnSpLocks/>
              <a:stCxn id="9" idx="3"/>
              <a:endCxn id="31" idx="1"/>
            </p:cNvCxnSpPr>
            <p:nvPr/>
          </p:nvCxnSpPr>
          <p:spPr>
            <a:xfrm>
              <a:off x="6103530" y="3210414"/>
              <a:ext cx="771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36DC1784-84A7-B99B-D31D-B117817BE15E}"/>
                </a:ext>
              </a:extLst>
            </p:cNvPr>
            <p:cNvCxnSpPr>
              <a:cxnSpLocks/>
              <a:stCxn id="29" idx="1"/>
              <a:endCxn id="16" idx="3"/>
            </p:cNvCxnSpPr>
            <p:nvPr/>
          </p:nvCxnSpPr>
          <p:spPr>
            <a:xfrm flipH="1">
              <a:off x="6103530" y="4233585"/>
              <a:ext cx="771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3F1809D-3731-FD99-4215-9A837D84411B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5677779" y="3570414"/>
              <a:ext cx="0" cy="303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99D6FB83-5A04-D843-D7EA-B23861F4DF1A}"/>
                </a:ext>
              </a:extLst>
            </p:cNvPr>
            <p:cNvCxnSpPr>
              <a:cxnSpLocks/>
              <a:stCxn id="16" idx="2"/>
              <a:endCxn id="53" idx="0"/>
            </p:cNvCxnSpPr>
            <p:nvPr/>
          </p:nvCxnSpPr>
          <p:spPr>
            <a:xfrm>
              <a:off x="5677779" y="4593585"/>
              <a:ext cx="0" cy="303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A64BBA57-997E-BD28-547F-8FFECE8876E2}"/>
                </a:ext>
              </a:extLst>
            </p:cNvPr>
            <p:cNvCxnSpPr>
              <a:cxnSpLocks/>
              <a:stCxn id="53" idx="2"/>
              <a:endCxn id="117" idx="0"/>
            </p:cNvCxnSpPr>
            <p:nvPr/>
          </p:nvCxnSpPr>
          <p:spPr>
            <a:xfrm>
              <a:off x="5677779" y="5616756"/>
              <a:ext cx="1662" cy="345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FDB1E3-72FD-6223-8A21-47AD7BAFA0AE}"/>
                </a:ext>
              </a:extLst>
            </p:cNvPr>
            <p:cNvSpPr/>
            <p:nvPr/>
          </p:nvSpPr>
          <p:spPr>
            <a:xfrm>
              <a:off x="8105747" y="6341951"/>
              <a:ext cx="851502" cy="3276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流量出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C65C3D6-3EF2-BE3E-610B-EC7BCFCE47F6}"/>
                </a:ext>
              </a:extLst>
            </p:cNvPr>
            <p:cNvSpPr/>
            <p:nvPr/>
          </p:nvSpPr>
          <p:spPr>
            <a:xfrm>
              <a:off x="2405610" y="6341951"/>
              <a:ext cx="851502" cy="32857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流量丢弃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2317DAE-F728-785F-D12C-A3AA816B2426}"/>
                </a:ext>
              </a:extLst>
            </p:cNvPr>
            <p:cNvSpPr txBox="1"/>
            <p:nvPr/>
          </p:nvSpPr>
          <p:spPr>
            <a:xfrm>
              <a:off x="3983708" y="918593"/>
              <a:ext cx="351685" cy="4381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禁用</a:t>
              </a:r>
              <a:endParaRPr kumimoji="1" lang="en-US" altLang="zh-CN" sz="1000" dirty="0"/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协议</a:t>
              </a:r>
            </a:p>
          </p:txBody>
        </p: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6DF3D923-5923-A05A-7D2D-ED97B70DD8D7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>
              <a:off x="6103530" y="1164072"/>
              <a:ext cx="2427968" cy="51778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D201033-447E-FE61-A95C-7AA4A0E0C632}"/>
                </a:ext>
              </a:extLst>
            </p:cNvPr>
            <p:cNvSpPr txBox="1"/>
            <p:nvPr/>
          </p:nvSpPr>
          <p:spPr>
            <a:xfrm>
              <a:off x="7150606" y="920269"/>
              <a:ext cx="351685" cy="4381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放行</a:t>
              </a:r>
              <a:endParaRPr kumimoji="1" lang="en-US" altLang="zh-CN" sz="1000" dirty="0"/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协议</a:t>
              </a:r>
            </a:p>
          </p:txBody>
        </p:sp>
        <p:cxnSp>
          <p:nvCxnSpPr>
            <p:cNvPr id="82" name="肘形连接符 81">
              <a:extLst>
                <a:ext uri="{FF2B5EF4-FFF2-40B4-BE49-F238E27FC236}">
                  <a16:creationId xmlns:a16="http://schemas.microsoft.com/office/drawing/2014/main" id="{E536F885-7B6C-3C89-96A8-B259B51F6C59}"/>
                </a:ext>
              </a:extLst>
            </p:cNvPr>
            <p:cNvCxnSpPr>
              <a:cxnSpLocks/>
              <a:stCxn id="8" idx="1"/>
              <a:endCxn id="68" idx="0"/>
            </p:cNvCxnSpPr>
            <p:nvPr/>
          </p:nvCxnSpPr>
          <p:spPr>
            <a:xfrm rot="10800000" flipV="1">
              <a:off x="2831362" y="1164071"/>
              <a:ext cx="2420667" cy="517787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6F1414C-69EE-17D9-9FAD-53F599054C04}"/>
                </a:ext>
              </a:extLst>
            </p:cNvPr>
            <p:cNvSpPr txBox="1"/>
            <p:nvPr/>
          </p:nvSpPr>
          <p:spPr>
            <a:xfrm>
              <a:off x="5680054" y="1570292"/>
              <a:ext cx="698829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审计协议</a:t>
              </a:r>
            </a:p>
          </p:txBody>
        </p:sp>
        <p:cxnSp>
          <p:nvCxnSpPr>
            <p:cNvPr id="86" name="肘形连接符 85">
              <a:extLst>
                <a:ext uri="{FF2B5EF4-FFF2-40B4-BE49-F238E27FC236}">
                  <a16:creationId xmlns:a16="http://schemas.microsoft.com/office/drawing/2014/main" id="{824837D8-D968-E05A-A7F6-D281E424EBF8}"/>
                </a:ext>
              </a:extLst>
            </p:cNvPr>
            <p:cNvCxnSpPr>
              <a:cxnSpLocks/>
              <a:stCxn id="10" idx="1"/>
              <a:endCxn id="68" idx="0"/>
            </p:cNvCxnSpPr>
            <p:nvPr/>
          </p:nvCxnSpPr>
          <p:spPr>
            <a:xfrm rot="10800000" flipV="1">
              <a:off x="2831362" y="2187243"/>
              <a:ext cx="2420667" cy="415470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>
              <a:extLst>
                <a:ext uri="{FF2B5EF4-FFF2-40B4-BE49-F238E27FC236}">
                  <a16:creationId xmlns:a16="http://schemas.microsoft.com/office/drawing/2014/main" id="{25E85283-80D5-3E67-A0D1-6B9FDBAA1B70}"/>
                </a:ext>
              </a:extLst>
            </p:cNvPr>
            <p:cNvCxnSpPr>
              <a:cxnSpLocks/>
              <a:stCxn id="10" idx="3"/>
              <a:endCxn id="7" idx="0"/>
            </p:cNvCxnSpPr>
            <p:nvPr/>
          </p:nvCxnSpPr>
          <p:spPr>
            <a:xfrm>
              <a:off x="6103530" y="2187243"/>
              <a:ext cx="2427968" cy="415470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0FF5CF3-6367-1F8C-7B7E-6C4606E25463}"/>
                </a:ext>
              </a:extLst>
            </p:cNvPr>
            <p:cNvSpPr txBox="1"/>
            <p:nvPr/>
          </p:nvSpPr>
          <p:spPr>
            <a:xfrm>
              <a:off x="4005483" y="1945195"/>
              <a:ext cx="351685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禁止</a:t>
              </a:r>
              <a:endParaRPr kumimoji="1" lang="en-US" altLang="zh-CN" sz="10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71022FA-CDA2-4CEC-B8E0-5E359454ECEA}"/>
                </a:ext>
              </a:extLst>
            </p:cNvPr>
            <p:cNvSpPr txBox="1"/>
            <p:nvPr/>
          </p:nvSpPr>
          <p:spPr>
            <a:xfrm>
              <a:off x="7152288" y="1956918"/>
              <a:ext cx="351685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信任</a:t>
              </a:r>
              <a:endParaRPr kumimoji="1" lang="en-US" altLang="zh-CN" sz="10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853656F-5569-4F78-1916-73FFA0252F19}"/>
                </a:ext>
              </a:extLst>
            </p:cNvPr>
            <p:cNvSpPr txBox="1"/>
            <p:nvPr/>
          </p:nvSpPr>
          <p:spPr>
            <a:xfrm>
              <a:off x="5681732" y="2566755"/>
              <a:ext cx="350902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审计  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C5BB80C-9A6E-962C-21C8-F34851A4AEBD}"/>
                </a:ext>
              </a:extLst>
            </p:cNvPr>
            <p:cNvSpPr txBox="1"/>
            <p:nvPr/>
          </p:nvSpPr>
          <p:spPr>
            <a:xfrm>
              <a:off x="6316450" y="2940213"/>
              <a:ext cx="350902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无  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00BAD6E-EF61-7AD8-AD6E-37E94A110B55}"/>
                </a:ext>
              </a:extLst>
            </p:cNvPr>
            <p:cNvSpPr txBox="1"/>
            <p:nvPr/>
          </p:nvSpPr>
          <p:spPr>
            <a:xfrm>
              <a:off x="5634844" y="3584984"/>
              <a:ext cx="449147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有  </a:t>
              </a: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4FCAEF13-0CB1-1E92-4EF9-056B8F620DEF}"/>
                </a:ext>
              </a:extLst>
            </p:cNvPr>
            <p:cNvGrpSpPr/>
            <p:nvPr/>
          </p:nvGrpSpPr>
          <p:grpSpPr>
            <a:xfrm>
              <a:off x="3685242" y="4896756"/>
              <a:ext cx="2418288" cy="720000"/>
              <a:chOff x="3233067" y="5357543"/>
              <a:chExt cx="2418288" cy="720000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B6E5C49-7FDC-6817-A56E-79D8EE200A5D}"/>
                  </a:ext>
                </a:extLst>
              </p:cNvPr>
              <p:cNvSpPr/>
              <p:nvPr/>
            </p:nvSpPr>
            <p:spPr>
              <a:xfrm>
                <a:off x="4799853" y="5357543"/>
                <a:ext cx="851502" cy="720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CT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记录</a:t>
                </a:r>
                <a:endPara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更新</a:t>
                </a:r>
                <a:endPara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endParaRPr>
              </a:p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时间戳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D886BA8-3A76-F8C4-6017-F39EE33BA678}"/>
                  </a:ext>
                </a:extLst>
              </p:cNvPr>
              <p:cNvSpPr/>
              <p:nvPr/>
            </p:nvSpPr>
            <p:spPr>
              <a:xfrm>
                <a:off x="3233067" y="5357543"/>
                <a:ext cx="851502" cy="720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CT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记录</a:t>
                </a:r>
                <a:endPara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OPT</a:t>
                </a:r>
                <a:r>
                  <a:rPr kumimoji="1" lang="zh-CN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记录 删除</a:t>
                </a:r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BFACF0F-D44C-605F-798B-078F663D9E61}"/>
                </a:ext>
              </a:extLst>
            </p:cNvPr>
            <p:cNvSpPr txBox="1"/>
            <p:nvPr/>
          </p:nvSpPr>
          <p:spPr>
            <a:xfrm>
              <a:off x="5683409" y="4648436"/>
              <a:ext cx="695474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连接建立 </a:t>
              </a:r>
            </a:p>
          </p:txBody>
        </p:sp>
        <p:cxnSp>
          <p:nvCxnSpPr>
            <p:cNvPr id="100" name="肘形连接符 99">
              <a:extLst>
                <a:ext uri="{FF2B5EF4-FFF2-40B4-BE49-F238E27FC236}">
                  <a16:creationId xmlns:a16="http://schemas.microsoft.com/office/drawing/2014/main" id="{C5640384-8CB3-CD83-4EB9-E5831060BE2A}"/>
                </a:ext>
              </a:extLst>
            </p:cNvPr>
            <p:cNvCxnSpPr>
              <a:cxnSpLocks/>
              <a:stCxn id="16" idx="1"/>
              <a:endCxn id="98" idx="0"/>
            </p:cNvCxnSpPr>
            <p:nvPr/>
          </p:nvCxnSpPr>
          <p:spPr>
            <a:xfrm rot="10800000" flipV="1">
              <a:off x="4110994" y="4233584"/>
              <a:ext cx="1141035" cy="66317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C5C415F-1C96-3B05-9731-891D7A6A0098}"/>
                </a:ext>
              </a:extLst>
            </p:cNvPr>
            <p:cNvSpPr txBox="1"/>
            <p:nvPr/>
          </p:nvSpPr>
          <p:spPr>
            <a:xfrm>
              <a:off x="4359585" y="4014966"/>
              <a:ext cx="695474" cy="2073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000" dirty="0"/>
                <a:t>连接关闭 </a:t>
              </a:r>
            </a:p>
          </p:txBody>
        </p:sp>
        <p:cxnSp>
          <p:nvCxnSpPr>
            <p:cNvPr id="104" name="肘形连接符 103">
              <a:extLst>
                <a:ext uri="{FF2B5EF4-FFF2-40B4-BE49-F238E27FC236}">
                  <a16:creationId xmlns:a16="http://schemas.microsoft.com/office/drawing/2014/main" id="{AF31B1DD-7BF6-5B49-5233-00F27E6B0F8C}"/>
                </a:ext>
              </a:extLst>
            </p:cNvPr>
            <p:cNvCxnSpPr>
              <a:cxnSpLocks/>
              <a:stCxn id="98" idx="2"/>
              <a:endCxn id="117" idx="1"/>
            </p:cNvCxnSpPr>
            <p:nvPr/>
          </p:nvCxnSpPr>
          <p:spPr>
            <a:xfrm rot="16200000" flipH="1">
              <a:off x="4427921" y="5299827"/>
              <a:ext cx="508841" cy="114269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E260CEF-B404-F4F7-D55F-90099E8FD1F8}"/>
                </a:ext>
              </a:extLst>
            </p:cNvPr>
            <p:cNvSpPr/>
            <p:nvPr/>
          </p:nvSpPr>
          <p:spPr>
            <a:xfrm>
              <a:off x="5253690" y="5961797"/>
              <a:ext cx="851502" cy="3276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流量封装</a:t>
              </a:r>
            </a:p>
          </p:txBody>
        </p: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9C17FACE-5678-81F4-FB2E-59797BD013E2}"/>
                </a:ext>
              </a:extLst>
            </p:cNvPr>
            <p:cNvCxnSpPr>
              <a:cxnSpLocks/>
              <a:stCxn id="117" idx="2"/>
              <a:endCxn id="7" idx="1"/>
            </p:cNvCxnSpPr>
            <p:nvPr/>
          </p:nvCxnSpPr>
          <p:spPr>
            <a:xfrm rot="16200000" flipH="1">
              <a:off x="6784417" y="5184421"/>
              <a:ext cx="216354" cy="242630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29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9F2F-44C1-0F2D-1884-BE80CC4DE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E66EAF-8231-D9CA-C7AE-B9D81AB638A5}"/>
              </a:ext>
            </a:extLst>
          </p:cNvPr>
          <p:cNvSpPr txBox="1"/>
          <p:nvPr/>
        </p:nvSpPr>
        <p:spPr>
          <a:xfrm>
            <a:off x="297504" y="8048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五 </a:t>
            </a:r>
            <a:r>
              <a:rPr kumimoji="1" lang="en-US" altLang="zh-CN" dirty="0"/>
              <a:t> </a:t>
            </a:r>
            <a:r>
              <a:rPr kumimoji="1" lang="zh-CN" altLang="en-US" dirty="0"/>
              <a:t>主要的</a:t>
            </a:r>
            <a:r>
              <a:rPr kumimoji="1" lang="en-US" altLang="zh-CN" dirty="0"/>
              <a:t> eBPF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maps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993544-8F6C-F246-633E-56464C94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32" y="258604"/>
            <a:ext cx="2423160" cy="6172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AA3132-5734-6417-4872-CD6A7E7B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15" y="258604"/>
            <a:ext cx="2423160" cy="61569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B7863A-C300-95EC-86E8-8DB263E47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1" y="479670"/>
            <a:ext cx="2819400" cy="6019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D0A0FD-B652-2987-2585-4293E1ABF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874" y="268652"/>
            <a:ext cx="2438400" cy="24574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E483144-EDA0-D0BD-8036-A8F6648C2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7349" y="3309000"/>
            <a:ext cx="2457450" cy="31623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07D401-2158-3EEE-1242-ED3C75BB4CB2}"/>
              </a:ext>
            </a:extLst>
          </p:cNvPr>
          <p:cNvSpPr txBox="1"/>
          <p:nvPr/>
        </p:nvSpPr>
        <p:spPr>
          <a:xfrm>
            <a:off x="1362902" y="6529320"/>
            <a:ext cx="698829" cy="2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" altLang="zh-CN" sz="1400" dirty="0"/>
              <a:t>fsm_xnat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2643B9-4BA9-29F2-D6FB-ABFF641B4263}"/>
              </a:ext>
            </a:extLst>
          </p:cNvPr>
          <p:cNvSpPr txBox="1"/>
          <p:nvPr/>
        </p:nvSpPr>
        <p:spPr>
          <a:xfrm>
            <a:off x="5102463" y="6489924"/>
            <a:ext cx="1097370" cy="2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" altLang="zh-CN" sz="1400" dirty="0"/>
              <a:t>fsm_xflow</a:t>
            </a:r>
            <a:endParaRPr kumimoji="1"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B46775-3F71-2C77-6F51-D987B781EB0A}"/>
              </a:ext>
            </a:extLst>
          </p:cNvPr>
          <p:cNvSpPr txBox="1"/>
          <p:nvPr/>
        </p:nvSpPr>
        <p:spPr>
          <a:xfrm>
            <a:off x="9977389" y="2727215"/>
            <a:ext cx="1097370" cy="2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" altLang="zh-CN" sz="1400" dirty="0"/>
              <a:t>fsm_xopt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0BA42A-799F-E86C-A4B4-B99A7CD6BCAE}"/>
              </a:ext>
            </a:extLst>
          </p:cNvPr>
          <p:cNvSpPr txBox="1"/>
          <p:nvPr/>
        </p:nvSpPr>
        <p:spPr>
          <a:xfrm>
            <a:off x="9977389" y="6473142"/>
            <a:ext cx="1097370" cy="2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" altLang="zh-CN" sz="1400" dirty="0"/>
              <a:t>fsm_xacl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25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59D29-FC0A-490B-7ED0-12152C48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9844DA-821B-E85C-108E-E9FA3AB6230B}"/>
              </a:ext>
            </a:extLst>
          </p:cNvPr>
          <p:cNvSpPr txBox="1"/>
          <p:nvPr/>
        </p:nvSpPr>
        <p:spPr>
          <a:xfrm>
            <a:off x="297504" y="8048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五 </a:t>
            </a:r>
            <a:r>
              <a:rPr kumimoji="1" lang="en-US" altLang="zh-CN" dirty="0"/>
              <a:t> </a:t>
            </a:r>
            <a:r>
              <a:rPr kumimoji="1" lang="zh-CN" altLang="en-US" dirty="0"/>
              <a:t>主要的</a:t>
            </a:r>
            <a:r>
              <a:rPr kumimoji="1" lang="en-US" altLang="zh-CN" dirty="0"/>
              <a:t> eBPF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C44B4-F8C9-AC21-7551-17A482FB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86" y="859211"/>
            <a:ext cx="2457450" cy="1581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3667CC-96F8-A81B-AE22-05BAA233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86" y="4023668"/>
            <a:ext cx="2438400" cy="156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C4C464-111E-18DF-DC4B-74A3B8F7C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" y="859211"/>
            <a:ext cx="4674187" cy="43458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EF720E-9831-DDC2-2E89-08018F3543EF}"/>
              </a:ext>
            </a:extLst>
          </p:cNvPr>
          <p:cNvSpPr txBox="1"/>
          <p:nvPr/>
        </p:nvSpPr>
        <p:spPr>
          <a:xfrm>
            <a:off x="6590597" y="6489126"/>
            <a:ext cx="698829" cy="2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" altLang="zh-CN" sz="1400" dirty="0"/>
              <a:t>fsm_xcfg</a:t>
            </a:r>
            <a:endParaRPr kumimoji="1"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37BD07-3303-A0BC-8D0D-09AD38EC7D84}"/>
              </a:ext>
            </a:extLst>
          </p:cNvPr>
          <p:cNvSpPr txBox="1"/>
          <p:nvPr/>
        </p:nvSpPr>
        <p:spPr>
          <a:xfrm>
            <a:off x="10206171" y="2543996"/>
            <a:ext cx="698829" cy="2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" altLang="zh-CN" sz="1400" dirty="0"/>
              <a:t>fsm_trip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500F70-4400-5BF3-079B-741CDE1EA6B8}"/>
              </a:ext>
            </a:extLst>
          </p:cNvPr>
          <p:cNvSpPr txBox="1"/>
          <p:nvPr/>
        </p:nvSpPr>
        <p:spPr>
          <a:xfrm>
            <a:off x="10206171" y="5708453"/>
            <a:ext cx="698829" cy="2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" altLang="zh-CN" sz="1400" dirty="0"/>
              <a:t>fsm_trpt</a:t>
            </a:r>
            <a:endParaRPr kumimoji="1"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C43843-552F-547D-64A2-EA7627AE0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791" y="859211"/>
            <a:ext cx="3926359" cy="5523078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3406C96-085E-DECB-F8B9-A1EEF2947DD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513996" y="1649786"/>
            <a:ext cx="1822390" cy="383661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08DF398-6D16-3CB0-43DC-42BB1BDD0792}"/>
              </a:ext>
            </a:extLst>
          </p:cNvPr>
          <p:cNvCxnSpPr>
            <a:cxnSpLocks/>
          </p:cNvCxnSpPr>
          <p:nvPr/>
        </p:nvCxnSpPr>
        <p:spPr>
          <a:xfrm flipV="1">
            <a:off x="7666396" y="4843630"/>
            <a:ext cx="1669990" cy="83408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3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541E-BF28-D20D-F5A4-4ADE3A34D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ABC8E6E-06D6-F9FB-9270-C725C1D0FCF8}"/>
              </a:ext>
            </a:extLst>
          </p:cNvPr>
          <p:cNvSpPr txBox="1"/>
          <p:nvPr/>
        </p:nvSpPr>
        <p:spPr>
          <a:xfrm>
            <a:off x="297504" y="8048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六 </a:t>
            </a:r>
            <a:r>
              <a:rPr kumimoji="1" lang="en-US" altLang="zh-CN" dirty="0"/>
              <a:t> </a:t>
            </a:r>
            <a:r>
              <a:rPr kumimoji="1" lang="zh-CN" altLang="en-US" dirty="0"/>
              <a:t>访问控制策略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D35D11-C2E0-7D3A-BEBC-DBE45DE5F321}"/>
              </a:ext>
            </a:extLst>
          </p:cNvPr>
          <p:cNvSpPr txBox="1"/>
          <p:nvPr/>
        </p:nvSpPr>
        <p:spPr>
          <a:xfrm>
            <a:off x="834014" y="1075173"/>
            <a:ext cx="8390197" cy="167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dirty="0"/>
              <a:t>优先按</a:t>
            </a:r>
            <a:r>
              <a:rPr kumimoji="1" lang="en-US" altLang="zh-CN" dirty="0"/>
              <a:t> IP+PORT</a:t>
            </a:r>
            <a:r>
              <a:rPr kumimoji="1" lang="zh-CN" altLang="en-US" dirty="0"/>
              <a:t>查询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其次是按</a:t>
            </a:r>
            <a:r>
              <a:rPr kumimoji="1" lang="en-US" altLang="zh-CN" dirty="0"/>
              <a:t> IP </a:t>
            </a:r>
            <a:r>
              <a:rPr kumimoji="1" lang="zh-CN" altLang="en-US" dirty="0"/>
              <a:t>查询</a:t>
            </a:r>
            <a:endParaRPr kumimoji="1"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/>
              <a:t> FGW </a:t>
            </a:r>
            <a:r>
              <a:rPr kumimoji="1" lang="zh-CN" altLang="en-US" dirty="0"/>
              <a:t>的</a:t>
            </a:r>
            <a:r>
              <a:rPr kumimoji="1" lang="en-US" altLang="zh-CN" dirty="0"/>
              <a:t> inbound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outbound </a:t>
            </a:r>
            <a:r>
              <a:rPr kumimoji="1" lang="zh-CN" altLang="en-US" dirty="0"/>
              <a:t>端口也要设置</a:t>
            </a:r>
            <a:r>
              <a:rPr kumimoji="1" lang="en-US" altLang="zh-CN" dirty="0"/>
              <a:t> ACL,</a:t>
            </a:r>
            <a:r>
              <a:rPr kumimoji="1" lang="zh-CN" altLang="en-US" dirty="0"/>
              <a:t>策略为</a:t>
            </a:r>
            <a:r>
              <a:rPr kumimoji="1" lang="en-US" altLang="zh-CN"/>
              <a:t> AUDIT,</a:t>
            </a:r>
            <a:r>
              <a:rPr kumimoji="1" lang="zh-CN" altLang="en-US" dirty="0"/>
              <a:t> 以便能做反向的</a:t>
            </a:r>
            <a:r>
              <a:rPr kumimoji="1" lang="en-US" altLang="zh-CN" dirty="0"/>
              <a:t> DNAT/SNAT</a:t>
            </a:r>
          </a:p>
        </p:txBody>
      </p:sp>
    </p:spTree>
    <p:extLst>
      <p:ext uri="{BB962C8B-B14F-4D97-AF65-F5344CB8AC3E}">
        <p14:creationId xmlns:p14="http://schemas.microsoft.com/office/powerpoint/2010/main" val="7689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9FD5-DB43-84CE-08A7-2C0D2FD0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703AF2-4335-D09A-8565-76FAB62F3223}"/>
              </a:ext>
            </a:extLst>
          </p:cNvPr>
          <p:cNvSpPr txBox="1"/>
          <p:nvPr/>
        </p:nvSpPr>
        <p:spPr>
          <a:xfrm>
            <a:off x="297504" y="8048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七 </a:t>
            </a:r>
            <a:r>
              <a:rPr kumimoji="1" lang="en-US" altLang="zh-CN" dirty="0"/>
              <a:t> </a:t>
            </a:r>
            <a:r>
              <a:rPr kumimoji="1" lang="zh-CN" altLang="en-US" dirty="0"/>
              <a:t>后续改进点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F3851F-C13C-8EBA-2E78-914AF2828FB2}"/>
              </a:ext>
            </a:extLst>
          </p:cNvPr>
          <p:cNvSpPr txBox="1"/>
          <p:nvPr/>
        </p:nvSpPr>
        <p:spPr>
          <a:xfrm>
            <a:off x="834014" y="1075173"/>
            <a:ext cx="8390197" cy="167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/>
              <a:t>TC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Ingress </a:t>
            </a:r>
            <a:r>
              <a:rPr kumimoji="1" lang="zh-CN" altLang="en-US" dirty="0"/>
              <a:t>前增加</a:t>
            </a:r>
            <a:r>
              <a:rPr kumimoji="1" lang="en-US" altLang="zh-CN" dirty="0"/>
              <a:t> XDP,</a:t>
            </a:r>
            <a:r>
              <a:rPr kumimoji="1" lang="zh-CN" altLang="en-US" dirty="0"/>
              <a:t> 处理</a:t>
            </a:r>
            <a:r>
              <a:rPr kumimoji="1" lang="en-US" altLang="zh-CN" dirty="0"/>
              <a:t> ACL,</a:t>
            </a:r>
            <a:r>
              <a:rPr kumimoji="1" lang="zh-CN" altLang="en-US" dirty="0"/>
              <a:t> 放行的流量不进入内核网络层</a:t>
            </a:r>
            <a:r>
              <a:rPr kumimoji="1" lang="en-US" altLang="zh-CN" dirty="0"/>
              <a:t>,</a:t>
            </a:r>
            <a:r>
              <a:rPr kumimoji="1" lang="zh-CN" altLang="en-US" dirty="0"/>
              <a:t> 直接转发出去</a:t>
            </a:r>
            <a:endParaRPr kumimoji="1"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dirty="0"/>
              <a:t>App </a:t>
            </a:r>
            <a:r>
              <a:rPr kumimoji="1" lang="zh-CN" altLang="en-US" dirty="0"/>
              <a:t>到</a:t>
            </a:r>
            <a:r>
              <a:rPr kumimoji="1" lang="en-US" altLang="zh-CN" dirty="0"/>
              <a:t> FGW</a:t>
            </a:r>
            <a:r>
              <a:rPr kumimoji="1" lang="zh-CN" altLang="en-US" dirty="0"/>
              <a:t>的</a:t>
            </a:r>
            <a:r>
              <a:rPr kumimoji="1" lang="en-US" altLang="zh-CN" dirty="0"/>
              <a:t> Inbound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Outbound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Listeners </a:t>
            </a:r>
            <a:r>
              <a:rPr kumimoji="1" lang="zh-CN" altLang="en-US" dirty="0"/>
              <a:t>的流量都是同节点流量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 适合加速处理</a:t>
            </a:r>
            <a:r>
              <a:rPr kumimoji="1" lang="en-US" altLang="zh-CN" dirty="0"/>
              <a:t>;</a:t>
            </a:r>
            <a:r>
              <a:rPr kumimoji="1" lang="zh-CN" altLang="en-US" dirty="0"/>
              <a:t> 需要较高的内核版本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不适用一些国产</a:t>
            </a:r>
            <a:r>
              <a:rPr kumimoji="1" lang="en-US" altLang="zh-CN" dirty="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171909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564</Words>
  <Application>Microsoft Macintosh PowerPoint</Application>
  <PresentationFormat>宽屏</PresentationFormat>
  <Paragraphs>197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Lantinghei SC Demibold</vt:lpstr>
      <vt:lpstr>等线</vt:lpstr>
      <vt:lpstr>等线 Light</vt:lpstr>
      <vt:lpstr>Abadi</vt:lpstr>
      <vt:lpstr>Arial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133</dc:creator>
  <cp:lastModifiedBy>133</cp:lastModifiedBy>
  <cp:revision>158</cp:revision>
  <cp:lastPrinted>2024-10-23T09:42:12Z</cp:lastPrinted>
  <dcterms:created xsi:type="dcterms:W3CDTF">2024-10-23T04:13:13Z</dcterms:created>
  <dcterms:modified xsi:type="dcterms:W3CDTF">2024-11-13T10:53:23Z</dcterms:modified>
</cp:coreProperties>
</file>