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83" r:id="rId7"/>
    <p:sldId id="275" r:id="rId8"/>
    <p:sldId id="284" r:id="rId9"/>
    <p:sldId id="285" r:id="rId10"/>
    <p:sldId id="277" r:id="rId11"/>
    <p:sldId id="287" r:id="rId12"/>
    <p:sldId id="292" r:id="rId13"/>
    <p:sldId id="293" r:id="rId14"/>
    <p:sldId id="288" r:id="rId15"/>
    <p:sldId id="290" r:id="rId16"/>
    <p:sldId id="278" r:id="rId17"/>
    <p:sldId id="280" r:id="rId18"/>
    <p:sldId id="294" r:id="rId19"/>
    <p:sldId id="291" r:id="rId20"/>
    <p:sldId id="281" r:id="rId21"/>
  </p:sldIdLst>
  <p:sldSz cx="9144000" cy="5143500" type="screen16x9"/>
  <p:notesSz cx="6858000" cy="9144000"/>
  <p:embeddedFontLs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4156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17515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7695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8870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55591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50660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20501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1336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50853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23004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0865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7351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04405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2" name="Google Shape;4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0965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09037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848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901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0153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986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12938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5460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ZQPjUT5B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hi0pDTAjp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aqR3G_NVoo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wWBy6J5gz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A2%D0%B8%D0%BC_%D0%9F%D0%B5%D1%82%D0%B5%D1%80%D1%81" TargetMode="External"/><Relationship Id="rId4" Type="http://schemas.openxmlformats.org/officeDocument/2006/relationships/hyperlink" Target="https://ru.wikipedia.org/wiki/%D0%90%D0%BB%D0%B3%D0%BE%D1%80%D0%B8%D1%82%D0%BC_%D1%81%D0%BE%D1%80%D1%82%D0%B8%D1%80%D0%BE%D0%B2%D0%BA%D0%B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E%D1%80%D1%82%D0%B8%D1%80%D0%BE%D0%B2%D0%BA%D0%B0_%D0%B2%D1%81%D1%82%D0%B0%D0%B2%D0%BA%D0%BE%D0%B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1%D0%BE%D1%80%D1%82%D0%B8%D1%80%D0%BE%D0%B2%D0%BA%D0%B0_%D1%81%D0%BB%D0%B8%D1%8F%D0%BD%D0%B8%D0%B5%D0%B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s4TPTC8wh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OalU379l3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5"/>
          <p:cNvSpPr txBox="1">
            <a:spLocks noGrp="1"/>
          </p:cNvSpPr>
          <p:nvPr>
            <p:ph type="body" idx="1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7</a:t>
            </a:r>
            <a:endParaRPr sz="26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3566250" y="1905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5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/>
          <p:nvPr/>
        </p:nvSpPr>
        <p:spPr>
          <a:xfrm>
            <a:off x="3570400" y="35913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99A8B7"/>
                </a:solidFill>
              </a:rPr>
              <a:t>Фундаментальные алгоритмы, алгоритмы встроенных функций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lang="ru-RU" sz="3200" dirty="0">
                <a:solidFill>
                  <a:srgbClr val="4C5D6E"/>
                </a:solidFill>
              </a:rPr>
              <a:t>пузырьком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87;p38">
            <a:extLst>
              <a:ext uri="{FF2B5EF4-FFF2-40B4-BE49-F238E27FC236}">
                <a16:creationId xmlns:a16="http://schemas.microsoft.com/office/drawing/2014/main" xmlns="" id="{E941983A-2CE9-452E-BB18-0F5B4E0B5083}"/>
              </a:ext>
            </a:extLst>
          </p:cNvPr>
          <p:cNvSpPr/>
          <p:nvPr/>
        </p:nvSpPr>
        <p:spPr>
          <a:xfrm>
            <a:off x="875675" y="759390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Последовательное сравнение и обмен соседних элементов, если предшествующий </a:t>
            </a:r>
            <a:r>
              <a:rPr lang="ru-RU"/>
              <a:t>больше текущего.</a:t>
            </a:r>
            <a:endParaRPr lang="ru-RU" dirty="0"/>
          </a:p>
        </p:txBody>
      </p:sp>
      <p:sp>
        <p:nvSpPr>
          <p:cNvPr id="4" name="Google Shape;187;p38">
            <a:extLst>
              <a:ext uri="{FF2B5EF4-FFF2-40B4-BE49-F238E27FC236}">
                <a16:creationId xmlns:a16="http://schemas.microsoft.com/office/drawing/2014/main" xmlns="" id="{D8F37CA8-E563-4273-B761-910C4619C039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3"/>
              </a:rPr>
              <a:t>https://www.youtube.com/watch?v=lyZQPjUT5B4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69E6C2D-3DAF-4090-B8E2-6227B2151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00" y="1950756"/>
            <a:ext cx="2881462" cy="29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4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lang="ru-RU" sz="3200" dirty="0">
                <a:solidFill>
                  <a:srgbClr val="4C5D6E"/>
                </a:solidFill>
              </a:rPr>
              <a:t>пузырьком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xmlns="" id="{71EEB156-232E-437A-B473-347680713B3E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Идем по массиву слева направо. Если текущий элемент больше предыдущего, меняем их местами.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Повторяем замены до тех пор, пока массив оказывается полностью отсортированным.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 итоге элемент с самым большим значением оказывается в конце массива (всплывает, как пузырек).</a:t>
            </a:r>
          </a:p>
        </p:txBody>
      </p:sp>
    </p:spTree>
    <p:extLst>
      <p:ext uri="{BB962C8B-B14F-4D97-AF65-F5344CB8AC3E}">
        <p14:creationId xmlns:p14="http://schemas.microsoft.com/office/powerpoint/2010/main" val="64036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Шейкерная</a:t>
            </a:r>
            <a:r>
              <a:rPr lang="ru-RU" sz="3200" b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с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ортировка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87;p38">
            <a:extLst>
              <a:ext uri="{FF2B5EF4-FFF2-40B4-BE49-F238E27FC236}">
                <a16:creationId xmlns:a16="http://schemas.microsoft.com/office/drawing/2014/main" xmlns="" id="{E941983A-2CE9-452E-BB18-0F5B4E0B5083}"/>
              </a:ext>
            </a:extLst>
          </p:cNvPr>
          <p:cNvSpPr/>
          <p:nvPr/>
        </p:nvSpPr>
        <p:spPr>
          <a:xfrm>
            <a:off x="875675" y="759390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Разновидность пузырьковой, но проход по массиву осуществляется в двух направлениях. Слева направо и справа налево.</a:t>
            </a:r>
          </a:p>
        </p:txBody>
      </p:sp>
      <p:sp>
        <p:nvSpPr>
          <p:cNvPr id="4" name="Google Shape;187;p38">
            <a:extLst>
              <a:ext uri="{FF2B5EF4-FFF2-40B4-BE49-F238E27FC236}">
                <a16:creationId xmlns:a16="http://schemas.microsoft.com/office/drawing/2014/main" xmlns="" id="{D8F37CA8-E563-4273-B761-910C4619C039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3"/>
              </a:rPr>
              <a:t>https://www.youtube.com/watch?v=ahi0pDTAjps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9A56084-D935-4826-8A07-63AD81EB8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277" y="2093935"/>
            <a:ext cx="3255195" cy="263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4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7;p38">
            <a:extLst>
              <a:ext uri="{FF2B5EF4-FFF2-40B4-BE49-F238E27FC236}">
                <a16:creationId xmlns:a16="http://schemas.microsoft.com/office/drawing/2014/main" xmlns="" id="{71EEB156-232E-437A-B473-347680713B3E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Обход массива осуществляется в двух направлениях поочередно.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Диапазон сортировки постепенно сужается.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За один проход в конец массива «всплывает» максимальный элемент из диапазона.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А за следующий проход в начало массива минимальный элемент (если сортировка ведется по возрастанию).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Эти элемент можно больше не анализировать и таким образом диапазон сужается с двух сторон.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Google Shape;186;p38">
            <a:extLst>
              <a:ext uri="{FF2B5EF4-FFF2-40B4-BE49-F238E27FC236}">
                <a16:creationId xmlns:a16="http://schemas.microsoft.com/office/drawing/2014/main" xmlns="" id="{ABB994B0-6A2D-4C01-8DF1-66AC93AB63A0}"/>
              </a:ext>
            </a:extLst>
          </p:cNvPr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Шейкерная</a:t>
            </a:r>
            <a:r>
              <a:rPr lang="ru-RU" sz="3200" b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с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ортировка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01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2120460" y="38204"/>
            <a:ext cx="44706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lang="ru-RU" sz="3200" dirty="0">
                <a:solidFill>
                  <a:srgbClr val="4C5D6E"/>
                </a:solidFill>
              </a:rPr>
              <a:t>слиянием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5" y="1821224"/>
            <a:ext cx="4229295" cy="2761094"/>
          </a:xfrm>
          <a:prstGeom prst="rect">
            <a:avLst/>
          </a:prstGeom>
        </p:spPr>
      </p:pic>
      <p:sp>
        <p:nvSpPr>
          <p:cNvPr id="6" name="Google Shape;186;p38"/>
          <p:cNvSpPr/>
          <p:nvPr/>
        </p:nvSpPr>
        <p:spPr>
          <a:xfrm>
            <a:off x="1716805" y="4134043"/>
            <a:ext cx="1491929" cy="27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4C5D6E"/>
                </a:solidFill>
                <a:sym typeface="Arial"/>
              </a:rPr>
              <a:t>Разбиение списка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112" y="1821224"/>
            <a:ext cx="3409493" cy="2873168"/>
          </a:xfrm>
          <a:prstGeom prst="rect">
            <a:avLst/>
          </a:prstGeom>
        </p:spPr>
      </p:pic>
      <p:sp>
        <p:nvSpPr>
          <p:cNvPr id="8" name="Google Shape;186;p38"/>
          <p:cNvSpPr/>
          <p:nvPr/>
        </p:nvSpPr>
        <p:spPr>
          <a:xfrm>
            <a:off x="5186471" y="4625542"/>
            <a:ext cx="2918225" cy="27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4C5D6E"/>
                </a:solidFill>
                <a:sym typeface="Arial"/>
              </a:rPr>
              <a:t>Списки, которые соединяются вместе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" name="Google Shape;187;p38">
            <a:extLst>
              <a:ext uri="{FF2B5EF4-FFF2-40B4-BE49-F238E27FC236}">
                <a16:creationId xmlns:a16="http://schemas.microsoft.com/office/drawing/2014/main" xmlns="" id="{2F5BA8A3-7A6E-49F7-8729-7E402F1FBE5F}"/>
              </a:ext>
            </a:extLst>
          </p:cNvPr>
          <p:cNvSpPr/>
          <p:nvPr/>
        </p:nvSpPr>
        <p:spPr>
          <a:xfrm>
            <a:off x="875675" y="737486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Разбиение задачи на подзадачи меньшего размера, решаемые по отдельности, далее их решения комбинируются для получения решения исходной задачи.</a:t>
            </a:r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</p:txBody>
      </p:sp>
      <p:sp>
        <p:nvSpPr>
          <p:cNvPr id="10" name="Google Shape;187;p38">
            <a:extLst>
              <a:ext uri="{FF2B5EF4-FFF2-40B4-BE49-F238E27FC236}">
                <a16:creationId xmlns:a16="http://schemas.microsoft.com/office/drawing/2014/main" xmlns="" id="{447D7C2C-EDB7-4B4C-9E65-AEFA7DDFAF83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5"/>
              </a:rPr>
              <a:t>https://www.youtube.com/watch?v=XaqR3G_NVoo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9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lang="ru-RU" sz="3200" dirty="0">
                <a:solidFill>
                  <a:srgbClr val="4C5D6E"/>
                </a:solidFill>
              </a:rPr>
              <a:t>слиянием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xmlns="" id="{71EEB156-232E-437A-B473-347680713B3E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Если в сортируемом массиве один элемент, то сортировка закончена и алгоритм завершает работу.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 противном случае массив разбивается на две части, сортируемые рекурсивно.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После сортировки двух частей массива, к ним применяется процедура слияния.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Процедура слияния по двум отсортированным частям формирует отсортированный массив.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7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117347" y="57882"/>
            <a:ext cx="6854400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Быстрая </a:t>
            </a:r>
            <a:r>
              <a:rPr lang="ru-RU" sz="3200" dirty="0">
                <a:solidFill>
                  <a:srgbClr val="4C5D6E"/>
                </a:solidFill>
              </a:rPr>
              <a:t>сортировка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2169090"/>
            <a:ext cx="3075297" cy="2646307"/>
          </a:xfrm>
          <a:prstGeom prst="rect">
            <a:avLst/>
          </a:prstGeom>
        </p:spPr>
      </p:pic>
      <p:sp>
        <p:nvSpPr>
          <p:cNvPr id="6" name="Google Shape;187;p38">
            <a:extLst>
              <a:ext uri="{FF2B5EF4-FFF2-40B4-BE49-F238E27FC236}">
                <a16:creationId xmlns:a16="http://schemas.microsoft.com/office/drawing/2014/main" xmlns="" id="{B6A7653D-7A00-472E-A2AD-6E106D722DD8}"/>
              </a:ext>
            </a:extLst>
          </p:cNvPr>
          <p:cNvSpPr/>
          <p:nvPr/>
        </p:nvSpPr>
        <p:spPr>
          <a:xfrm>
            <a:off x="885398" y="885085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Выбор опорного элемента и разделение массива на три </a:t>
            </a:r>
            <a:r>
              <a:rPr lang="ru-RU" dirty="0" err="1"/>
              <a:t>подмассива</a:t>
            </a:r>
            <a:r>
              <a:rPr lang="ru-RU" dirty="0"/>
              <a:t>, состоящих из элементов</a:t>
            </a:r>
            <a:r>
              <a:rPr lang="en-US" dirty="0"/>
              <a:t>: </a:t>
            </a:r>
            <a:r>
              <a:rPr lang="ru-RU" dirty="0"/>
              <a:t>меньших опорному, равных ему, больших опорного. Далее этот механизм применяется рекурсивно к </a:t>
            </a:r>
            <a:r>
              <a:rPr lang="ru-RU" dirty="0" err="1"/>
              <a:t>подмассивам</a:t>
            </a:r>
            <a:r>
              <a:rPr lang="ru-RU" dirty="0"/>
              <a:t>.</a:t>
            </a:r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xmlns="" id="{9F68D33A-3F19-440D-9D84-4A9720F1960A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4"/>
              </a:rPr>
              <a:t>https://www.youtube.com/watch?v=ywWBy6J5gz8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0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7;p38">
            <a:extLst>
              <a:ext uri="{FF2B5EF4-FFF2-40B4-BE49-F238E27FC236}">
                <a16:creationId xmlns:a16="http://schemas.microsoft.com/office/drawing/2014/main" xmlns="" id="{B0B98D17-082B-4B59-952A-880085B96B57}"/>
              </a:ext>
            </a:extLst>
          </p:cNvPr>
          <p:cNvSpPr/>
          <p:nvPr/>
        </p:nvSpPr>
        <p:spPr>
          <a:xfrm>
            <a:off x="961712" y="56254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 массиве случайным образом определяется опорный элемент.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Выполняется процедура разбиения массива, перемещающая все элементы, меньшие опорного влево от него, большие – вправо, равные – в третий </a:t>
            </a:r>
            <a:r>
              <a:rPr lang="ru-RU" dirty="0" err="1">
                <a:solidFill>
                  <a:srgbClr val="002060"/>
                </a:solidFill>
              </a:rPr>
              <a:t>подмассив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Для двух первых </a:t>
            </a:r>
            <a:r>
              <a:rPr lang="ru-RU" dirty="0" err="1">
                <a:solidFill>
                  <a:srgbClr val="002060"/>
                </a:solidFill>
              </a:rPr>
              <a:t>подмассивов</a:t>
            </a:r>
            <a:r>
              <a:rPr lang="ru-RU" dirty="0">
                <a:solidFill>
                  <a:srgbClr val="002060"/>
                </a:solidFill>
              </a:rPr>
              <a:t> рекурсивно повторяется эта же процедура, если в каждом </a:t>
            </a:r>
            <a:r>
              <a:rPr lang="ru-RU" dirty="0" err="1">
                <a:solidFill>
                  <a:srgbClr val="002060"/>
                </a:solidFill>
              </a:rPr>
              <a:t>подмассиве</a:t>
            </a:r>
            <a:r>
              <a:rPr lang="ru-RU" dirty="0">
                <a:solidFill>
                  <a:srgbClr val="002060"/>
                </a:solidFill>
              </a:rPr>
              <a:t> не более двух элементов.</a:t>
            </a:r>
          </a:p>
        </p:txBody>
      </p:sp>
      <p:sp>
        <p:nvSpPr>
          <p:cNvPr id="3" name="Google Shape;186;p38">
            <a:extLst>
              <a:ext uri="{FF2B5EF4-FFF2-40B4-BE49-F238E27FC236}">
                <a16:creationId xmlns:a16="http://schemas.microsoft.com/office/drawing/2014/main" xmlns="" id="{62EBDB64-3047-4356-91CF-CBE96C66201E}"/>
              </a:ext>
            </a:extLst>
          </p:cNvPr>
          <p:cNvSpPr/>
          <p:nvPr/>
        </p:nvSpPr>
        <p:spPr>
          <a:xfrm>
            <a:off x="2539747" y="268936"/>
            <a:ext cx="6854400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Быстрая </a:t>
            </a:r>
            <a:r>
              <a:rPr lang="ru-RU" sz="3200" dirty="0">
                <a:solidFill>
                  <a:srgbClr val="4C5D6E"/>
                </a:solidFill>
              </a:rPr>
              <a:t>сортировка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71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117347" y="57882"/>
            <a:ext cx="6854400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Встроенные функции </a:t>
            </a:r>
            <a:r>
              <a:rPr lang="ru-RU" sz="3200" dirty="0">
                <a:solidFill>
                  <a:srgbClr val="4C5D6E"/>
                </a:solidFill>
              </a:rPr>
              <a:t>сортировки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7;p38">
            <a:extLst>
              <a:ext uri="{FF2B5EF4-FFF2-40B4-BE49-F238E27FC236}">
                <a16:creationId xmlns:a16="http://schemas.microsoft.com/office/drawing/2014/main" xmlns="" id="{B6A7653D-7A00-472E-A2AD-6E106D722DD8}"/>
              </a:ext>
            </a:extLst>
          </p:cNvPr>
          <p:cNvSpPr/>
          <p:nvPr/>
        </p:nvSpPr>
        <p:spPr>
          <a:xfrm>
            <a:off x="853648" y="1019740"/>
            <a:ext cx="6854400" cy="1894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en-US" sz="2000" dirty="0">
                <a:solidFill>
                  <a:srgbClr val="FF0000"/>
                </a:solidFill>
              </a:rPr>
              <a:t>sorted()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Принимает на вход и сортирует итерируемый объект.</a:t>
            </a:r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  <a:p>
            <a:pPr marL="101600" lvl="0">
              <a:buClr>
                <a:srgbClr val="2C2D30"/>
              </a:buClr>
              <a:buSzPts val="2000"/>
            </a:pPr>
            <a:r>
              <a:rPr lang="en-US" sz="2000" dirty="0" err="1">
                <a:solidFill>
                  <a:srgbClr val="FF0000"/>
                </a:solidFill>
              </a:rPr>
              <a:t>list.sort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Сортирует список с заменой исходного.</a:t>
            </a:r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DDA58EF-CC6A-484B-9A20-16C2926AE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026" y="1967195"/>
            <a:ext cx="3381847" cy="895475"/>
          </a:xfrm>
          <a:prstGeom prst="rect">
            <a:avLst/>
          </a:prstGeom>
        </p:spPr>
      </p:pic>
      <p:sp>
        <p:nvSpPr>
          <p:cNvPr id="8" name="Google Shape;187;p38">
            <a:extLst>
              <a:ext uri="{FF2B5EF4-FFF2-40B4-BE49-F238E27FC236}">
                <a16:creationId xmlns:a16="http://schemas.microsoft.com/office/drawing/2014/main" xmlns="" id="{F5E75995-1FC4-4652-9F3E-F79E058CD354}"/>
              </a:ext>
            </a:extLst>
          </p:cNvPr>
          <p:cNvSpPr/>
          <p:nvPr/>
        </p:nvSpPr>
        <p:spPr>
          <a:xfrm>
            <a:off x="965199" y="2571750"/>
            <a:ext cx="5708651" cy="201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Гибридный </a:t>
            </a:r>
            <a:r>
              <a:rPr lang="ru-RU" dirty="0">
                <a:solidFill>
                  <a:srgbClr val="002060"/>
                </a:solidFill>
                <a:hlinkClick r:id="rId4" tooltip="Алгоритм сортировки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алгоритм сортировки</a:t>
            </a:r>
            <a:r>
              <a:rPr lang="ru-RU" dirty="0">
                <a:solidFill>
                  <a:srgbClr val="002060"/>
                </a:solidFill>
              </a:rPr>
              <a:t>, сочетающий сортировку вставками и сортировку слиянием, опубликованный в 2002 году </a:t>
            </a:r>
            <a:r>
              <a:rPr lang="ru-RU" dirty="0">
                <a:solidFill>
                  <a:srgbClr val="002060"/>
                </a:solidFill>
                <a:hlinkClick r:id="rId5" tooltip="Тим Петерс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Тимом Петерсом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xmlns="" id="{1BB9794B-5F29-4E02-BC6F-E8B86C9F97AC}"/>
              </a:ext>
            </a:extLst>
          </p:cNvPr>
          <p:cNvSpPr/>
          <p:nvPr/>
        </p:nvSpPr>
        <p:spPr>
          <a:xfrm>
            <a:off x="1117347" y="57882"/>
            <a:ext cx="6854400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Встроенные функции </a:t>
            </a:r>
            <a:r>
              <a:rPr lang="ru-RU" sz="3200" dirty="0">
                <a:solidFill>
                  <a:srgbClr val="4C5D6E"/>
                </a:solidFill>
              </a:rPr>
              <a:t>сортировки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7;p38">
            <a:extLst>
              <a:ext uri="{FF2B5EF4-FFF2-40B4-BE49-F238E27FC236}">
                <a16:creationId xmlns:a16="http://schemas.microsoft.com/office/drawing/2014/main" xmlns="" id="{DB0830BA-0E57-4A24-9E7F-667DED3F22CB}"/>
              </a:ext>
            </a:extLst>
          </p:cNvPr>
          <p:cNvSpPr/>
          <p:nvPr/>
        </p:nvSpPr>
        <p:spPr>
          <a:xfrm>
            <a:off x="961712" y="56254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По специальному алгоритму входной массив разделяется на </a:t>
            </a:r>
            <a:r>
              <a:rPr lang="ru-RU" dirty="0" err="1">
                <a:solidFill>
                  <a:srgbClr val="002060"/>
                </a:solidFill>
              </a:rPr>
              <a:t>подмассивы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Каждый </a:t>
            </a:r>
            <a:r>
              <a:rPr lang="ru-RU" dirty="0" err="1">
                <a:solidFill>
                  <a:srgbClr val="002060"/>
                </a:solidFill>
              </a:rPr>
              <a:t>подмассив</a:t>
            </a:r>
            <a:r>
              <a:rPr lang="ru-RU" dirty="0">
                <a:solidFill>
                  <a:srgbClr val="002060"/>
                </a:solidFill>
              </a:rPr>
              <a:t> сортируется </a:t>
            </a:r>
            <a:r>
              <a:rPr lang="ru-RU" dirty="0">
                <a:solidFill>
                  <a:srgbClr val="002060"/>
                </a:solidFill>
                <a:hlinkClick r:id="rId3" tooltip="Сортировка вставкой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сортировкой вставками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Отсортированные </a:t>
            </a:r>
            <a:r>
              <a:rPr lang="ru-RU" dirty="0" err="1">
                <a:solidFill>
                  <a:srgbClr val="002060"/>
                </a:solidFill>
              </a:rPr>
              <a:t>подмассивы</a:t>
            </a:r>
            <a:r>
              <a:rPr lang="ru-RU" dirty="0">
                <a:solidFill>
                  <a:srgbClr val="002060"/>
                </a:solidFill>
              </a:rPr>
              <a:t> собираются в единый массив с помощью модифицированной </a:t>
            </a:r>
            <a:r>
              <a:rPr lang="ru-RU" dirty="0">
                <a:solidFill>
                  <a:srgbClr val="002060"/>
                </a:solidFill>
                <a:hlinkClick r:id="rId4" tooltip="Сортировка слиянием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сортировки слиянием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22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Какой алгоритм сортировки выбрать для решения задачи?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Какой алгоритм сортировки лучше?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/>
          <p:nvPr/>
        </p:nvSpPr>
        <p:spPr>
          <a:xfrm>
            <a:off x="1144800" y="501252"/>
            <a:ext cx="6854400" cy="49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Оценка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сложности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алгоритмов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xmlns="" id="{828429BC-62EF-4AEB-8F23-F09929B94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87146"/>
              </p:ext>
            </p:extLst>
          </p:nvPr>
        </p:nvGraphicFramePr>
        <p:xfrm>
          <a:off x="1538928" y="13843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4598031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34121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30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Сортировка выбором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O(n^2)</a:t>
                      </a:r>
                      <a:endParaRPr lang="ru-RU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893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Сортировка вставками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O(n^2)</a:t>
                      </a:r>
                      <a:endParaRPr lang="ru-RU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026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Сортировка пузырьком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O(n^2)</a:t>
                      </a:r>
                      <a:endParaRPr lang="ru-RU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0868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rgbClr val="0070C0"/>
                          </a:solidFill>
                        </a:rPr>
                        <a:t>Шейкерная</a:t>
                      </a:r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 сортировка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O(n^2)</a:t>
                      </a:r>
                      <a:endParaRPr lang="ru-RU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692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Сортировка слиянием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O(n </a:t>
                      </a:r>
                      <a:r>
                        <a:rPr lang="ru-RU" sz="1400" b="0" i="0" u="none" strike="noStrike" cap="none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</a:t>
                      </a: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n)</a:t>
                      </a:r>
                      <a:endParaRPr lang="ru-RU" i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284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Быстрая сортировка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O(n </a:t>
                      </a:r>
                      <a:r>
                        <a:rPr lang="ru-RU" sz="1400" b="0" i="0" u="none" strike="noStrike" cap="none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</a:t>
                      </a: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n)</a:t>
                      </a:r>
                      <a:endParaRPr lang="ru-RU" i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175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Встроенная сортировка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O(n </a:t>
                      </a:r>
                      <a:r>
                        <a:rPr lang="ru-RU" sz="1400" b="0" i="0" u="none" strike="noStrike" cap="none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</a:t>
                      </a: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n)</a:t>
                      </a:r>
                      <a:endParaRPr lang="ru-RU" i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931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43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различные алгоритмы сортировки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методы оценки алгоритмов сортировки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сортировки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Сортировка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сложных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структур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использованием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ключа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xmlns="" id="{B3EBF798-8D2F-4F91-94DE-36A4DC1BD26B}"/>
              </a:ext>
            </a:extLst>
          </p:cNvPr>
          <p:cNvSpPr/>
          <p:nvPr/>
        </p:nvSpPr>
        <p:spPr>
          <a:xfrm>
            <a:off x="2292097" y="172182"/>
            <a:ext cx="44071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выбором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87;p38">
            <a:extLst>
              <a:ext uri="{FF2B5EF4-FFF2-40B4-BE49-F238E27FC236}">
                <a16:creationId xmlns:a16="http://schemas.microsoft.com/office/drawing/2014/main" xmlns="" id="{F556092A-7BD1-4269-8B34-01BC7DDE4E27}"/>
              </a:ext>
            </a:extLst>
          </p:cNvPr>
          <p:cNvSpPr/>
          <p:nvPr/>
        </p:nvSpPr>
        <p:spPr>
          <a:xfrm>
            <a:off x="875675" y="759390"/>
            <a:ext cx="6854400" cy="1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>
                <a:solidFill>
                  <a:srgbClr val="002060"/>
                </a:solidFill>
              </a:rPr>
              <a:t>Поиск в массиве минимального элемента и его обмен с первым элементом массива. Далее поиск и обмен выполняется вновь, но уже в расчет берется второй элемент массива, затем третий и т.д., пока массив не будет полностью отсортирован.</a:t>
            </a:r>
            <a:endParaRPr sz="20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46F1413-D401-4AC6-AB22-C509CE8D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12" y="2339741"/>
            <a:ext cx="3135322" cy="2528986"/>
          </a:xfrm>
          <a:prstGeom prst="rect">
            <a:avLst/>
          </a:prstGeom>
        </p:spPr>
      </p:pic>
      <p:sp>
        <p:nvSpPr>
          <p:cNvPr id="6" name="Google Shape;187;p38">
            <a:extLst>
              <a:ext uri="{FF2B5EF4-FFF2-40B4-BE49-F238E27FC236}">
                <a16:creationId xmlns:a16="http://schemas.microsoft.com/office/drawing/2014/main" xmlns="" id="{C7D58366-6C56-4182-BDC6-12CC0D8C11BC}"/>
              </a:ext>
            </a:extLst>
          </p:cNvPr>
          <p:cNvSpPr/>
          <p:nvPr/>
        </p:nvSpPr>
        <p:spPr>
          <a:xfrm>
            <a:off x="875674" y="190874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4"/>
              </a:rPr>
              <a:t>https://www.youtube.com/watch?v=Ns4TPTC8whw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xmlns="" id="{B3EBF798-8D2F-4F91-94DE-36A4DC1BD26B}"/>
              </a:ext>
            </a:extLst>
          </p:cNvPr>
          <p:cNvSpPr/>
          <p:nvPr/>
        </p:nvSpPr>
        <p:spPr>
          <a:xfrm>
            <a:off x="2292097" y="172182"/>
            <a:ext cx="44071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выбором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xmlns="" id="{9F2BE9D5-AE78-46B0-A8AF-23AFFD0E6E34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Определить минимальное значение массива.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Сделать его первым элементом массива, а первый элемент поместить в ту позицию, где ранее находился минимальный.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Повторно определить минимальный элемент массива. При этом первый уже не участвует в поиске.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Поставить второй минимальный элемент на вторую позицию массива. Элемент, который ранее был вторым поставить на освободившуюся позицию.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Продолжить поиск и обмены до достижения конца массива.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5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xmlns="" id="{B3EBF798-8D2F-4F91-94DE-36A4DC1BD26B}"/>
              </a:ext>
            </a:extLst>
          </p:cNvPr>
          <p:cNvSpPr/>
          <p:nvPr/>
        </p:nvSpPr>
        <p:spPr>
          <a:xfrm>
            <a:off x="2292097" y="172182"/>
            <a:ext cx="45722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вставками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87;p38">
            <a:extLst>
              <a:ext uri="{FF2B5EF4-FFF2-40B4-BE49-F238E27FC236}">
                <a16:creationId xmlns:a16="http://schemas.microsoft.com/office/drawing/2014/main" xmlns="" id="{F556092A-7BD1-4269-8B34-01BC7DDE4E27}"/>
              </a:ext>
            </a:extLst>
          </p:cNvPr>
          <p:cNvSpPr/>
          <p:nvPr/>
        </p:nvSpPr>
        <p:spPr>
          <a:xfrm>
            <a:off x="875675" y="759390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Извлечение на каждом шаге элемента массива, поиск позиции для вставки, вставка элемента.</a:t>
            </a:r>
          </a:p>
        </p:txBody>
      </p:sp>
      <p:sp>
        <p:nvSpPr>
          <p:cNvPr id="6" name="Google Shape;187;p38">
            <a:extLst>
              <a:ext uri="{FF2B5EF4-FFF2-40B4-BE49-F238E27FC236}">
                <a16:creationId xmlns:a16="http://schemas.microsoft.com/office/drawing/2014/main" xmlns="" id="{C7D58366-6C56-4182-BDC6-12CC0D8C11BC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3"/>
              </a:rPr>
              <a:t>https://www.youtube.com/watch?v=ROalU379l3U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D13FB44-0D7E-45A6-ACCB-2C33FC1FB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147" y="1999340"/>
            <a:ext cx="4203700" cy="26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xmlns="" id="{B3EBF798-8D2F-4F91-94DE-36A4DC1BD26B}"/>
              </a:ext>
            </a:extLst>
          </p:cNvPr>
          <p:cNvSpPr/>
          <p:nvPr/>
        </p:nvSpPr>
        <p:spPr>
          <a:xfrm>
            <a:off x="2292097" y="172182"/>
            <a:ext cx="45468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вставками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xmlns="" id="{9F2BE9D5-AE78-46B0-A8AF-23AFFD0E6E34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 основе данного алгоритма положение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ru-RU" dirty="0">
                <a:solidFill>
                  <a:srgbClr val="002060"/>
                </a:solidFill>
              </a:rPr>
              <a:t>массив делится на отсортированную и неотсортированную части.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Из неотсортированной части извлекается элемент.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Т.к. другая часть массива отсортирована, в ней легко найти позицию для вставки извлеченного элемента.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Элемент размещается в этой отсортированной части там, где требуется.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Отсортированная часть массива увеличивается, неотсортированная – уменьшается.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99780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686</Words>
  <Application>Microsoft Office PowerPoint</Application>
  <PresentationFormat>Экран (16:9)</PresentationFormat>
  <Paragraphs>137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Avenir</vt:lpstr>
      <vt:lpstr>Times New Roman</vt:lpstr>
      <vt:lpstr>Helvetica Neue</vt:lpstr>
      <vt:lpstr>Arial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dc:creator>Администратор</dc:creator>
  <cp:lastModifiedBy>1</cp:lastModifiedBy>
  <cp:revision>151</cp:revision>
  <dcterms:modified xsi:type="dcterms:W3CDTF">2021-04-27T10:44:45Z</dcterms:modified>
</cp:coreProperties>
</file>