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427458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353036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375651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6A37A-1B8C-414F-A437-4708AAC48033}"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312050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6A37A-1B8C-414F-A437-4708AAC48033}"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76332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76A37A-1B8C-414F-A437-4708AAC48033}"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186131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76A37A-1B8C-414F-A437-4708AAC48033}"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178581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76A37A-1B8C-414F-A437-4708AAC48033}" type="datetimeFigureOut">
              <a:rPr lang="en-IN" smtClean="0"/>
              <a:t>28-04-2022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42288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6A37A-1B8C-414F-A437-4708AAC48033}" type="datetimeFigureOut">
              <a:rPr lang="en-IN" smtClean="0"/>
              <a:t>28-04-2022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51731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6A37A-1B8C-414F-A437-4708AAC48033}"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14298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6A37A-1B8C-414F-A437-4708AAC48033}"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9A58A9-DC6C-49CA-884A-3A1446AF8E42}" type="slidenum">
              <a:rPr lang="en-IN" smtClean="0"/>
              <a:t>‹#›</a:t>
            </a:fld>
            <a:endParaRPr lang="en-IN"/>
          </a:p>
        </p:txBody>
      </p:sp>
    </p:spTree>
    <p:extLst>
      <p:ext uri="{BB962C8B-B14F-4D97-AF65-F5344CB8AC3E}">
        <p14:creationId xmlns:p14="http://schemas.microsoft.com/office/powerpoint/2010/main" val="211600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6A37A-1B8C-414F-A437-4708AAC48033}" type="datetimeFigureOut">
              <a:rPr lang="en-IN" smtClean="0"/>
              <a:t>28-04-2022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58A9-DC6C-49CA-884A-3A1446AF8E42}" type="slidenum">
              <a:rPr lang="en-IN" smtClean="0"/>
              <a:t>‹#›</a:t>
            </a:fld>
            <a:endParaRPr lang="en-IN"/>
          </a:p>
        </p:txBody>
      </p:sp>
    </p:spTree>
    <p:extLst>
      <p:ext uri="{BB962C8B-B14F-4D97-AF65-F5344CB8AC3E}">
        <p14:creationId xmlns:p14="http://schemas.microsoft.com/office/powerpoint/2010/main" val="2815167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332657"/>
            <a:ext cx="6712768" cy="648072"/>
          </a:xfrm>
        </p:spPr>
        <p:txBody>
          <a:bodyPr>
            <a:normAutofit fontScale="90000"/>
          </a:bodyPr>
          <a:lstStyle/>
          <a:p>
            <a:r>
              <a:rPr lang="en-IN" dirty="0" smtClean="0"/>
              <a:t>Housing Project</a:t>
            </a:r>
            <a:endParaRPr lang="en-IN" dirty="0"/>
          </a:p>
        </p:txBody>
      </p:sp>
      <p:sp>
        <p:nvSpPr>
          <p:cNvPr id="4" name="Rectangle 3"/>
          <p:cNvSpPr/>
          <p:nvPr/>
        </p:nvSpPr>
        <p:spPr>
          <a:xfrm>
            <a:off x="755576" y="1988840"/>
            <a:ext cx="7992888" cy="4524315"/>
          </a:xfrm>
          <a:prstGeom prst="rect">
            <a:avLst/>
          </a:prstGeom>
        </p:spPr>
        <p:txBody>
          <a:bodyPr wrap="square">
            <a:spAutoFit/>
          </a:bodyPr>
          <a:lstStyle/>
          <a:p>
            <a:r>
              <a:rPr lang="en-US" sz="16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smtClean="0"/>
              <a:t>modelling</a:t>
            </a:r>
            <a:r>
              <a:rPr lang="en-US" sz="1600" dirty="0" smtClean="0"/>
              <a:t>, Market mix </a:t>
            </a:r>
            <a:r>
              <a:rPr lang="en-US" sz="1600" dirty="0" err="1" smtClean="0"/>
              <a:t>modelling</a:t>
            </a:r>
            <a:r>
              <a:rPr lang="en-US" sz="1600" dirty="0" smtClean="0"/>
              <a:t>, recommendation systems are some of the machine learning techniques used for achieving the business goals for housing companies. Our problem is related to one such housing company.</a:t>
            </a:r>
          </a:p>
          <a:p>
            <a:endParaRPr lang="en-US" sz="1600" dirty="0" smtClean="0"/>
          </a:p>
          <a:p>
            <a:r>
              <a:rPr lang="en-US" sz="1600" dirty="0" smtClean="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p:txBody>
      </p:sp>
      <p:sp>
        <p:nvSpPr>
          <p:cNvPr id="5" name="Title 1"/>
          <p:cNvSpPr txBox="1">
            <a:spLocks/>
          </p:cNvSpPr>
          <p:nvPr/>
        </p:nvSpPr>
        <p:spPr>
          <a:xfrm>
            <a:off x="1115616" y="1016732"/>
            <a:ext cx="6712768" cy="64807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dirty="0" smtClean="0"/>
              <a:t>Problem Statement-</a:t>
            </a:r>
            <a:endParaRPr lang="en-IN" sz="3000" dirty="0"/>
          </a:p>
        </p:txBody>
      </p:sp>
    </p:spTree>
    <p:extLst>
      <p:ext uri="{BB962C8B-B14F-4D97-AF65-F5344CB8AC3E}">
        <p14:creationId xmlns:p14="http://schemas.microsoft.com/office/powerpoint/2010/main" val="1071847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u="sng" dirty="0"/>
              <a:t>Slope of property and Lot area</a:t>
            </a:r>
            <a:br>
              <a:rPr lang="en-US" sz="1800" b="1" u="sng" dirty="0"/>
            </a:br>
            <a:endParaRPr lang="en-IN" sz="1800" u="sng"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216" y="1700808"/>
            <a:ext cx="8229600" cy="216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568" y="4235480"/>
            <a:ext cx="8064896" cy="1477328"/>
          </a:xfrm>
          <a:prstGeom prst="rect">
            <a:avLst/>
          </a:prstGeom>
        </p:spPr>
        <p:txBody>
          <a:bodyPr wrap="square">
            <a:spAutoFit/>
          </a:bodyPr>
          <a:lstStyle/>
          <a:p>
            <a:r>
              <a:rPr lang="en-US" b="1" dirty="0" smtClean="0"/>
              <a:t>It is interesting to note that the slope has a low correlation, but as an expected negative. On the other hand, the lot size does not present such a significant correlation, contrary to the interaction between these two characteristics, which is better and also allow us to identify some outliers. Let's take a look at the effect of removing the outliers.</a:t>
            </a:r>
            <a:endParaRPr lang="en-IN" b="1" dirty="0"/>
          </a:p>
        </p:txBody>
      </p:sp>
    </p:spTree>
    <p:extLst>
      <p:ext uri="{BB962C8B-B14F-4D97-AF65-F5344CB8AC3E}">
        <p14:creationId xmlns:p14="http://schemas.microsoft.com/office/powerpoint/2010/main" val="3112652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1800" b="1" u="sng" dirty="0" smtClean="0"/>
              <a:t>Neighbourhood</a:t>
            </a:r>
            <a:endParaRPr lang="en-IN" sz="1800" b="1" u="sng"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136903"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25" y="3356992"/>
            <a:ext cx="8090213" cy="2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2224" y="5650805"/>
            <a:ext cx="8090213" cy="923330"/>
          </a:xfrm>
          <a:prstGeom prst="rect">
            <a:avLst/>
          </a:prstGeom>
        </p:spPr>
        <p:txBody>
          <a:bodyPr wrap="square">
            <a:spAutoFit/>
          </a:bodyPr>
          <a:lstStyle/>
          <a:p>
            <a:r>
              <a:rPr lang="en-US" b="1" dirty="0"/>
              <a:t>As we can see prices are affected by the neighborhood, yes, if more similar more they attract. But we will delve a little and see how the year and month of the sale also has great influence on the price variation and confirm the seasonality.</a:t>
            </a:r>
            <a:endParaRPr lang="en-IN" b="1" dirty="0"/>
          </a:p>
        </p:txBody>
      </p:sp>
    </p:spTree>
    <p:extLst>
      <p:ext uri="{BB962C8B-B14F-4D97-AF65-F5344CB8AC3E}">
        <p14:creationId xmlns:p14="http://schemas.microsoft.com/office/powerpoint/2010/main" val="362799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941168"/>
            <a:ext cx="8229600" cy="1656184"/>
          </a:xfrm>
        </p:spPr>
        <p:txBody>
          <a:bodyPr>
            <a:noAutofit/>
          </a:bodyPr>
          <a:lstStyle/>
          <a:p>
            <a:r>
              <a:rPr lang="en-US" sz="1600" b="1" dirty="0"/>
              <a:t>As we expected, the seasonality does have some effect, but of course we draw this conclusion based only on the above graphs is precipitated if not erroneous, given that even having restricted the views still exist houses with different characteristics in the same neighborhood.</a:t>
            </a:r>
            <a:br>
              <a:rPr lang="en-US" sz="1600" b="1" dirty="0"/>
            </a:br>
            <a:r>
              <a:rPr lang="en-US" sz="1600" b="1" dirty="0"/>
              <a:t>However, this is sufficient to understand that the timing of the sale matters, so the model will probably have to take this into account, or this will be part of the residual errors.</a:t>
            </a:r>
            <a:br>
              <a:rPr lang="en-US" sz="1600" b="1" dirty="0"/>
            </a:br>
            <a:endParaRPr lang="en-IN" sz="1600" b="1"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280920" cy="403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30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b="1" u="sng" dirty="0" smtClean="0"/>
              <a:t>Box-Plot For Outliers check</a:t>
            </a:r>
            <a:endParaRPr lang="en-IN" sz="1800" b="1" u="sng"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786232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19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81456" y="1600200"/>
            <a:ext cx="61810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510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339" y="2852936"/>
            <a:ext cx="8229600" cy="1287016"/>
          </a:xfrm>
        </p:spPr>
        <p:txBody>
          <a:bodyPr>
            <a:noAutofit/>
          </a:bodyPr>
          <a:lstStyle/>
          <a:p>
            <a:r>
              <a:rPr lang="en-US" sz="1600" b="1" dirty="0"/>
              <a:t>As we can see, the interaction between the two features did not present a better correlation than that already seen in the living area, include it improves to 0.74 with the cut of the outliers.</a:t>
            </a:r>
            <a:br>
              <a:rPr lang="en-US" sz="1600" b="1" dirty="0"/>
            </a:br>
            <a:r>
              <a:rPr lang="en-US" sz="1600" b="1" dirty="0"/>
              <a:t>On the other hand, the multiplication not only demonstrated the living area outliers already identified, but it still emphasized another. If the strategy is to drop the </a:t>
            </a:r>
            <a:r>
              <a:rPr lang="en-US" sz="1600" b="1" dirty="0" err="1"/>
              <a:t>TotRmsAbvGrd</a:t>
            </a:r>
            <a:r>
              <a:rPr lang="en-US" sz="1600" b="1" dirty="0"/>
              <a:t>, we should also exclude this additional outlier.</a:t>
            </a:r>
            <a:r>
              <a:rPr lang="en-US" sz="1600" dirty="0"/>
              <a:t/>
            </a:r>
            <a:br>
              <a:rPr lang="en-US" sz="1600" dirty="0"/>
            </a:br>
            <a:endParaRPr lang="en-IN" sz="1600"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7344816" cy="222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93096"/>
            <a:ext cx="7445127" cy="212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595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97152"/>
            <a:ext cx="8229600" cy="1143000"/>
          </a:xfrm>
        </p:spPr>
        <p:txBody>
          <a:bodyPr>
            <a:normAutofit/>
          </a:bodyPr>
          <a:lstStyle/>
          <a:p>
            <a:r>
              <a:rPr lang="en-US" sz="1600" b="1" dirty="0"/>
              <a:t>From the boxplot above, we can note that more than 3 parking cars and more than 900 of area are outliers, since a few number of their observations. Although there is a relationship between them, most likely with a smaller number of parking spaces, there may be more garage area for other purposes, reason why the correlation between them is 0.88 and not 1.</a:t>
            </a:r>
            <a:endParaRPr lang="en-IN" sz="16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556792"/>
            <a:ext cx="849694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23728" y="373306"/>
            <a:ext cx="4281172" cy="369332"/>
          </a:xfrm>
          <a:prstGeom prst="rect">
            <a:avLst/>
          </a:prstGeom>
        </p:spPr>
        <p:txBody>
          <a:bodyPr wrap="none">
            <a:spAutoFit/>
          </a:bodyPr>
          <a:lstStyle/>
          <a:p>
            <a:r>
              <a:rPr lang="en-US" b="1" u="sng" dirty="0"/>
              <a:t>Total Rooms above Ground and Living Area</a:t>
            </a:r>
          </a:p>
        </p:txBody>
      </p:sp>
    </p:spTree>
    <p:extLst>
      <p:ext uri="{BB962C8B-B14F-4D97-AF65-F5344CB8AC3E}">
        <p14:creationId xmlns:p14="http://schemas.microsoft.com/office/powerpoint/2010/main" val="420436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573016"/>
            <a:ext cx="8229600" cy="2520280"/>
          </a:xfrm>
        </p:spPr>
        <p:txBody>
          <a:bodyPr>
            <a:noAutofit/>
          </a:bodyPr>
          <a:lstStyle/>
          <a:p>
            <a:r>
              <a:rPr lang="en-US" sz="1600" b="1" dirty="0"/>
              <a:t>As can be seen the area by car is little useful, but contrary to common sense the multiplication of the area by the number of vacancies yes is. In the division we lose the magnitude and we have to maintain one or another functionality to recover it. With the multiplication we solve the problem of 1 parking space of 10 square feet against another of 10 with 1 square feet each. We could still improve the correlation by 0.06, already considering the exclusion of only 4 outliers.</a:t>
            </a:r>
            <a:br>
              <a:rPr lang="en-US" sz="1600" b="1" dirty="0"/>
            </a:br>
            <a:r>
              <a:rPr lang="en-US" sz="1600" b="1" dirty="0"/>
              <a:t>The identification of the outliers was facilitated, note that before we would have a greater number of outliers, since the respective of each features alone are not coincident.</a:t>
            </a:r>
            <a:br>
              <a:rPr lang="en-US" sz="1600" b="1" dirty="0"/>
            </a:br>
            <a:endParaRPr lang="en-IN" sz="1600" b="1"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229600" cy="235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31840" y="442726"/>
            <a:ext cx="2670090" cy="400110"/>
          </a:xfrm>
          <a:prstGeom prst="rect">
            <a:avLst/>
          </a:prstGeom>
        </p:spPr>
        <p:txBody>
          <a:bodyPr wrap="none">
            <a:spAutoFit/>
          </a:bodyPr>
          <a:lstStyle/>
          <a:p>
            <a:r>
              <a:rPr lang="en-IN" b="1" u="sng" dirty="0" smtClean="0"/>
              <a:t>Garage </a:t>
            </a:r>
            <a:r>
              <a:rPr lang="en-IN" sz="2000" b="1" u="sng" dirty="0" smtClean="0"/>
              <a:t>areas</a:t>
            </a:r>
            <a:r>
              <a:rPr lang="en-IN" b="1" u="sng" dirty="0" smtClean="0"/>
              <a:t> and parking</a:t>
            </a:r>
            <a:endParaRPr lang="en-IN" b="1" u="sng" dirty="0"/>
          </a:p>
        </p:txBody>
      </p:sp>
    </p:spTree>
    <p:extLst>
      <p:ext uri="{BB962C8B-B14F-4D97-AF65-F5344CB8AC3E}">
        <p14:creationId xmlns:p14="http://schemas.microsoft.com/office/powerpoint/2010/main" val="4282648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332656"/>
            <a:ext cx="8229600" cy="346050"/>
          </a:xfrm>
        </p:spPr>
        <p:txBody>
          <a:bodyPr>
            <a:noAutofit/>
          </a:bodyPr>
          <a:lstStyle/>
          <a:p>
            <a:r>
              <a:rPr lang="en-US" sz="1800" b="1" u="sng" dirty="0"/>
              <a:t>Total Basement Area </a:t>
            </a:r>
            <a:r>
              <a:rPr lang="en-US" sz="1800" b="1" u="sng" dirty="0" err="1"/>
              <a:t>Vs</a:t>
            </a:r>
            <a:r>
              <a:rPr lang="en-US" sz="1800" b="1" u="sng" dirty="0"/>
              <a:t> 1st Floor Area</a:t>
            </a:r>
            <a:br>
              <a:rPr lang="en-US" sz="1800" b="1" u="sng" dirty="0"/>
            </a:br>
            <a:endParaRPr lang="en-IN" sz="1800" u="sn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836712"/>
            <a:ext cx="8229600" cy="231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3212976"/>
            <a:ext cx="633670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536" y="6075172"/>
            <a:ext cx="8568952" cy="584775"/>
          </a:xfrm>
          <a:prstGeom prst="rect">
            <a:avLst/>
          </a:prstGeom>
        </p:spPr>
        <p:txBody>
          <a:bodyPr wrap="square">
            <a:spAutoFit/>
          </a:bodyPr>
          <a:lstStyle/>
          <a:p>
            <a:r>
              <a:rPr lang="en-US" sz="1600" b="1" dirty="0" err="1"/>
              <a:t>FullBath</a:t>
            </a:r>
            <a:r>
              <a:rPr lang="en-US" sz="1600" b="1" dirty="0"/>
              <a:t> has the largest correlation with </a:t>
            </a:r>
            <a:r>
              <a:rPr lang="en-US" sz="1600" b="1" dirty="0" err="1"/>
              <a:t>SalePrice</a:t>
            </a:r>
            <a:r>
              <a:rPr lang="en-US" sz="1600" b="1" dirty="0"/>
              <a:t> between than. The others individually, these features are not very important.</a:t>
            </a:r>
            <a:endParaRPr lang="en-IN" sz="1600" b="1" dirty="0"/>
          </a:p>
        </p:txBody>
      </p:sp>
    </p:spTree>
    <p:extLst>
      <p:ext uri="{BB962C8B-B14F-4D97-AF65-F5344CB8AC3E}">
        <p14:creationId xmlns:p14="http://schemas.microsoft.com/office/powerpoint/2010/main" val="2184809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8229600" cy="440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1560" y="5344510"/>
            <a:ext cx="8064896" cy="646331"/>
          </a:xfrm>
          <a:prstGeom prst="rect">
            <a:avLst/>
          </a:prstGeom>
        </p:spPr>
        <p:txBody>
          <a:bodyPr wrap="square">
            <a:spAutoFit/>
          </a:bodyPr>
          <a:lstStyle/>
          <a:p>
            <a:r>
              <a:rPr lang="en-US" b="1" dirty="0"/>
              <a:t>So, with our best predictor, we can cut only two outliers, use it and substitute all others bath features with a existence indicator</a:t>
            </a:r>
            <a:endParaRPr lang="en-IN" b="1" dirty="0"/>
          </a:p>
        </p:txBody>
      </p:sp>
    </p:spTree>
    <p:extLst>
      <p:ext uri="{BB962C8B-B14F-4D97-AF65-F5344CB8AC3E}">
        <p14:creationId xmlns:p14="http://schemas.microsoft.com/office/powerpoint/2010/main" val="2274593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1800" b="1" u="sng" dirty="0" smtClean="0"/>
              <a:t>Review </a:t>
            </a:r>
            <a:r>
              <a:rPr lang="en-IN" sz="1800" b="1" u="sng" dirty="0"/>
              <a:t>Porch Features</a:t>
            </a:r>
            <a:br>
              <a:rPr lang="en-IN" sz="1800" b="1" u="sng" dirty="0"/>
            </a:br>
            <a:endParaRPr lang="en-IN" sz="1800" u="sng"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229600" cy="425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396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013176"/>
            <a:ext cx="8229600" cy="1143000"/>
          </a:xfrm>
        </p:spPr>
        <p:txBody>
          <a:bodyPr>
            <a:normAutofit/>
          </a:bodyPr>
          <a:lstStyle/>
          <a:p>
            <a:r>
              <a:rPr lang="en-US" sz="1800" b="1" dirty="0" smtClean="0"/>
              <a:t>As we have seen, porch features have low correlation with price, and by the graphics we see all most has low bas and high variance, being a high risk to end complex models and fall into over fit</a:t>
            </a:r>
            <a:endParaRPr lang="en-IN" sz="1800" b="1"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229600" cy="424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4026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744</Words>
  <Application>Microsoft Office PowerPoint</Application>
  <PresentationFormat>On-screen Show (4:3)</PresentationFormat>
  <Paragraphs>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Housing Project</vt:lpstr>
      <vt:lpstr>EDA</vt:lpstr>
      <vt:lpstr>As we can see, the interaction between the two features did not present a better correlation than that already seen in the living area, include it improves to 0.74 with the cut of the outliers. On the other hand, the multiplication not only demonstrated the living area outliers already identified, but it still emphasized another. If the strategy is to drop the TotRmsAbvGrd, we should also exclude this additional outlier. </vt:lpstr>
      <vt:lpstr>From the boxplot above, we can note that more than 3 parking cars and more than 900 of area are outliers, since a few number of their observations. Although there is a relationship between them, most likely with a smaller number of parking spaces, there may be more garage area for other purposes, reason why the correlation between them is 0.88 and not 1.</vt:lpstr>
      <vt:lpstr>As can be seen the area by car is little useful, but contrary to common sense the multiplication of the area by the number of vacancies yes is. In the division we lose the magnitude and we have to maintain one or another functionality to recover it. With the multiplication we solve the problem of 1 parking space of 10 square feet against another of 10 with 1 square feet each. We could still improve the correlation by 0.06, already considering the exclusion of only 4 outliers. The identification of the outliers was facilitated, note that before we would have a greater number of outliers, since the respective of each features alone are not coincident. </vt:lpstr>
      <vt:lpstr>Total Basement Area Vs 1st Floor Area </vt:lpstr>
      <vt:lpstr>PowerPoint Presentation</vt:lpstr>
      <vt:lpstr>Review Porch Features </vt:lpstr>
      <vt:lpstr>As we have seen, porch features have low correlation with price, and by the graphics we see all most has low bas and high variance, being a high risk to end complex models and fall into over fit</vt:lpstr>
      <vt:lpstr>Slope of property and Lot area </vt:lpstr>
      <vt:lpstr>Neighbourhood</vt:lpstr>
      <vt:lpstr>As we expected, the seasonality does have some effect, but of course we draw this conclusion based only on the above graphs is precipitated if not erroneous, given that even having restricted the views still exist houses with different characteristics in the same neighborhood. However, this is sufficient to understand that the timing of the sale matters, so the model will probably have to take this into account, or this will be part of the residual errors. </vt:lpstr>
      <vt:lpstr>Box-Plot For Outliers check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Blade</dc:creator>
  <cp:lastModifiedBy>Blade</cp:lastModifiedBy>
  <cp:revision>4</cp:revision>
  <dcterms:created xsi:type="dcterms:W3CDTF">2022-04-28T15:01:13Z</dcterms:created>
  <dcterms:modified xsi:type="dcterms:W3CDTF">2022-04-28T15:38:09Z</dcterms:modified>
</cp:coreProperties>
</file>