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57" r:id="rId4"/>
    <p:sldId id="258" r:id="rId5"/>
    <p:sldId id="303" r:id="rId6"/>
    <p:sldId id="304" r:id="rId7"/>
    <p:sldId id="305" r:id="rId8"/>
    <p:sldId id="260" r:id="rId9"/>
    <p:sldId id="261"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306" r:id="rId35"/>
    <p:sldId id="292" r:id="rId36"/>
    <p:sldId id="293" r:id="rId37"/>
    <p:sldId id="294" r:id="rId38"/>
    <p:sldId id="295" r:id="rId39"/>
    <p:sldId id="296" r:id="rId40"/>
    <p:sldId id="297" r:id="rId41"/>
    <p:sldId id="298" r:id="rId42"/>
    <p:sldId id="299" r:id="rId43"/>
    <p:sldId id="300" r:id="rId44"/>
    <p:sldId id="301" r:id="rId45"/>
    <p:sldId id="26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43" d="100"/>
          <a:sy n="43" d="100"/>
        </p:scale>
        <p:origin x="24" y="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7B86F4F-54F4-44ED-ADB8-D1F1E0CE23AD}" type="datetimeFigureOut">
              <a:rPr lang="en-GB" smtClean="0"/>
              <a:t>24/09/2022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7CED95-82A8-41DF-BD6A-A1126C9C1A3A}" type="slidenum">
              <a:rPr lang="en-GB" smtClean="0"/>
              <a:t>‹#›</a:t>
            </a:fld>
            <a:endParaRPr lang="en-GB"/>
          </a:p>
        </p:txBody>
      </p:sp>
    </p:spTree>
    <p:extLst>
      <p:ext uri="{BB962C8B-B14F-4D97-AF65-F5344CB8AC3E}">
        <p14:creationId xmlns:p14="http://schemas.microsoft.com/office/powerpoint/2010/main" val="6114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B86F4F-54F4-44ED-ADB8-D1F1E0CE23AD}" type="datetimeFigureOut">
              <a:rPr lang="en-GB" smtClean="0"/>
              <a:t>24/09/2022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7CED95-82A8-41DF-BD6A-A1126C9C1A3A}" type="slidenum">
              <a:rPr lang="en-GB" smtClean="0"/>
              <a:t>‹#›</a:t>
            </a:fld>
            <a:endParaRPr lang="en-GB"/>
          </a:p>
        </p:txBody>
      </p:sp>
    </p:spTree>
    <p:extLst>
      <p:ext uri="{BB962C8B-B14F-4D97-AF65-F5344CB8AC3E}">
        <p14:creationId xmlns:p14="http://schemas.microsoft.com/office/powerpoint/2010/main" val="276252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B86F4F-54F4-44ED-ADB8-D1F1E0CE23AD}" type="datetimeFigureOut">
              <a:rPr lang="en-GB" smtClean="0"/>
              <a:t>24/09/2022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7CED95-82A8-41DF-BD6A-A1126C9C1A3A}" type="slidenum">
              <a:rPr lang="en-GB" smtClean="0"/>
              <a:t>‹#›</a:t>
            </a:fld>
            <a:endParaRPr lang="en-GB"/>
          </a:p>
        </p:txBody>
      </p:sp>
    </p:spTree>
    <p:extLst>
      <p:ext uri="{BB962C8B-B14F-4D97-AF65-F5344CB8AC3E}">
        <p14:creationId xmlns:p14="http://schemas.microsoft.com/office/powerpoint/2010/main" val="50464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B86F4F-54F4-44ED-ADB8-D1F1E0CE23AD}" type="datetimeFigureOut">
              <a:rPr lang="en-GB" smtClean="0"/>
              <a:t>24/09/2022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7CED95-82A8-41DF-BD6A-A1126C9C1A3A}" type="slidenum">
              <a:rPr lang="en-GB" smtClean="0"/>
              <a:t>‹#›</a:t>
            </a:fld>
            <a:endParaRPr lang="en-GB"/>
          </a:p>
        </p:txBody>
      </p:sp>
    </p:spTree>
    <p:extLst>
      <p:ext uri="{BB962C8B-B14F-4D97-AF65-F5344CB8AC3E}">
        <p14:creationId xmlns:p14="http://schemas.microsoft.com/office/powerpoint/2010/main" val="333650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B86F4F-54F4-44ED-ADB8-D1F1E0CE23AD}" type="datetimeFigureOut">
              <a:rPr lang="en-GB" smtClean="0"/>
              <a:t>24/09/2022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7CED95-82A8-41DF-BD6A-A1126C9C1A3A}" type="slidenum">
              <a:rPr lang="en-GB" smtClean="0"/>
              <a:t>‹#›</a:t>
            </a:fld>
            <a:endParaRPr lang="en-GB"/>
          </a:p>
        </p:txBody>
      </p:sp>
    </p:spTree>
    <p:extLst>
      <p:ext uri="{BB962C8B-B14F-4D97-AF65-F5344CB8AC3E}">
        <p14:creationId xmlns:p14="http://schemas.microsoft.com/office/powerpoint/2010/main" val="258830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7B86F4F-54F4-44ED-ADB8-D1F1E0CE23AD}" type="datetimeFigureOut">
              <a:rPr lang="en-GB" smtClean="0"/>
              <a:t>24/09/2022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7CED95-82A8-41DF-BD6A-A1126C9C1A3A}" type="slidenum">
              <a:rPr lang="en-GB" smtClean="0"/>
              <a:t>‹#›</a:t>
            </a:fld>
            <a:endParaRPr lang="en-GB"/>
          </a:p>
        </p:txBody>
      </p:sp>
    </p:spTree>
    <p:extLst>
      <p:ext uri="{BB962C8B-B14F-4D97-AF65-F5344CB8AC3E}">
        <p14:creationId xmlns:p14="http://schemas.microsoft.com/office/powerpoint/2010/main" val="151165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7B86F4F-54F4-44ED-ADB8-D1F1E0CE23AD}" type="datetimeFigureOut">
              <a:rPr lang="en-GB" smtClean="0"/>
              <a:t>24/09/2022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7CED95-82A8-41DF-BD6A-A1126C9C1A3A}" type="slidenum">
              <a:rPr lang="en-GB" smtClean="0"/>
              <a:t>‹#›</a:t>
            </a:fld>
            <a:endParaRPr lang="en-GB"/>
          </a:p>
        </p:txBody>
      </p:sp>
    </p:spTree>
    <p:extLst>
      <p:ext uri="{BB962C8B-B14F-4D97-AF65-F5344CB8AC3E}">
        <p14:creationId xmlns:p14="http://schemas.microsoft.com/office/powerpoint/2010/main" val="224356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7B86F4F-54F4-44ED-ADB8-D1F1E0CE23AD}" type="datetimeFigureOut">
              <a:rPr lang="en-GB" smtClean="0"/>
              <a:t>24/09/2022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7CED95-82A8-41DF-BD6A-A1126C9C1A3A}" type="slidenum">
              <a:rPr lang="en-GB" smtClean="0"/>
              <a:t>‹#›</a:t>
            </a:fld>
            <a:endParaRPr lang="en-GB"/>
          </a:p>
        </p:txBody>
      </p:sp>
    </p:spTree>
    <p:extLst>
      <p:ext uri="{BB962C8B-B14F-4D97-AF65-F5344CB8AC3E}">
        <p14:creationId xmlns:p14="http://schemas.microsoft.com/office/powerpoint/2010/main" val="210324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86F4F-54F4-44ED-ADB8-D1F1E0CE23AD}" type="datetimeFigureOut">
              <a:rPr lang="en-GB" smtClean="0"/>
              <a:t>24/09/2022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7CED95-82A8-41DF-BD6A-A1126C9C1A3A}" type="slidenum">
              <a:rPr lang="en-GB" smtClean="0"/>
              <a:t>‹#›</a:t>
            </a:fld>
            <a:endParaRPr lang="en-GB"/>
          </a:p>
        </p:txBody>
      </p:sp>
    </p:spTree>
    <p:extLst>
      <p:ext uri="{BB962C8B-B14F-4D97-AF65-F5344CB8AC3E}">
        <p14:creationId xmlns:p14="http://schemas.microsoft.com/office/powerpoint/2010/main" val="262012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B86F4F-54F4-44ED-ADB8-D1F1E0CE23AD}" type="datetimeFigureOut">
              <a:rPr lang="en-GB" smtClean="0"/>
              <a:t>24/09/2022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7CED95-82A8-41DF-BD6A-A1126C9C1A3A}" type="slidenum">
              <a:rPr lang="en-GB" smtClean="0"/>
              <a:t>‹#›</a:t>
            </a:fld>
            <a:endParaRPr lang="en-GB"/>
          </a:p>
        </p:txBody>
      </p:sp>
    </p:spTree>
    <p:extLst>
      <p:ext uri="{BB962C8B-B14F-4D97-AF65-F5344CB8AC3E}">
        <p14:creationId xmlns:p14="http://schemas.microsoft.com/office/powerpoint/2010/main" val="339703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B86F4F-54F4-44ED-ADB8-D1F1E0CE23AD}" type="datetimeFigureOut">
              <a:rPr lang="en-GB" smtClean="0"/>
              <a:t>24/09/2022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7CED95-82A8-41DF-BD6A-A1126C9C1A3A}" type="slidenum">
              <a:rPr lang="en-GB" smtClean="0"/>
              <a:t>‹#›</a:t>
            </a:fld>
            <a:endParaRPr lang="en-GB"/>
          </a:p>
        </p:txBody>
      </p:sp>
    </p:spTree>
    <p:extLst>
      <p:ext uri="{BB962C8B-B14F-4D97-AF65-F5344CB8AC3E}">
        <p14:creationId xmlns:p14="http://schemas.microsoft.com/office/powerpoint/2010/main" val="482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stretch>
            <a:fillRect t="-10000"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86F4F-54F4-44ED-ADB8-D1F1E0CE23AD}" type="datetimeFigureOut">
              <a:rPr lang="en-GB" smtClean="0"/>
              <a:t>24/09/2022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CED95-82A8-41DF-BD6A-A1126C9C1A3A}" type="slidenum">
              <a:rPr lang="en-GB" smtClean="0"/>
              <a:t>‹#›</a:t>
            </a:fld>
            <a:endParaRPr lang="en-GB"/>
          </a:p>
        </p:txBody>
      </p:sp>
    </p:spTree>
    <p:extLst>
      <p:ext uri="{BB962C8B-B14F-4D97-AF65-F5344CB8AC3E}">
        <p14:creationId xmlns:p14="http://schemas.microsoft.com/office/powerpoint/2010/main" val="3566561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8287" y="2364567"/>
            <a:ext cx="9144000" cy="2387600"/>
          </a:xfrm>
        </p:spPr>
        <p:txBody>
          <a:bodyPr>
            <a:normAutofit/>
          </a:bodyPr>
          <a:lstStyle/>
          <a:p>
            <a:r>
              <a:rPr lang="en-US" sz="4000" b="1" dirty="0" smtClean="0">
                <a:latin typeface="Times New Roman" panose="02020603050405020304" pitchFamily="18" charset="0"/>
                <a:cs typeface="Times New Roman" panose="02020603050405020304" pitchFamily="18" charset="0"/>
              </a:rPr>
              <a:t>E-retail factors for customer activation and retention: A case study from Indian e-commerce customers</a:t>
            </a:r>
            <a:br>
              <a:rPr lang="en-US" sz="4000" b="1" dirty="0" smtClean="0">
                <a:latin typeface="Times New Roman" panose="02020603050405020304" pitchFamily="18" charset="0"/>
                <a:cs typeface="Times New Roman" panose="02020603050405020304" pitchFamily="18" charset="0"/>
              </a:rPr>
            </a:br>
            <a:endParaRPr lang="en-GB"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461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382438" y="465766"/>
            <a:ext cx="4384376" cy="5016758"/>
          </a:xfrm>
          <a:prstGeom prst="rect">
            <a:avLst/>
          </a:prstGeom>
          <a:noFill/>
        </p:spPr>
        <p:txBody>
          <a:bodyPr wrap="square" rtlCol="0">
            <a:spAutoFit/>
          </a:bodyPr>
          <a:lstStyle/>
          <a:p>
            <a:pPr algn="just"/>
            <a:r>
              <a:rPr lang="en-US" sz="3200" dirty="0" smtClean="0">
                <a:latin typeface="Times New Roman" panose="02020603050405020304" pitchFamily="18" charset="0"/>
                <a:cs typeface="Times New Roman" panose="02020603050405020304" pitchFamily="18" charset="0"/>
              </a:rPr>
              <a:t>1.majority of the participants are in the age group of 31-40 years, and minimum participants are above age 51 years, who shop </a:t>
            </a:r>
            <a:r>
              <a:rPr lang="en-US" sz="3200" dirty="0" err="1" smtClean="0">
                <a:latin typeface="Times New Roman" panose="02020603050405020304" pitchFamily="18" charset="0"/>
                <a:cs typeface="Times New Roman" panose="02020603050405020304" pitchFamily="18" charset="0"/>
              </a:rPr>
              <a:t>shop</a:t>
            </a:r>
            <a:r>
              <a:rPr lang="en-US" sz="3200" dirty="0" smtClean="0">
                <a:latin typeface="Times New Roman" panose="02020603050405020304" pitchFamily="18" charset="0"/>
                <a:cs typeface="Times New Roman" panose="02020603050405020304" pitchFamily="18" charset="0"/>
              </a:rPr>
              <a:t> e-commerce. 2. people of age below 20years also shop less from e-commerce or online stores</a:t>
            </a:r>
            <a:endParaRPr lang="en-GB"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766814" y="610477"/>
            <a:ext cx="7277622" cy="4727336"/>
          </a:xfrm>
          <a:prstGeom prst="rect">
            <a:avLst/>
          </a:prstGeom>
        </p:spPr>
      </p:pic>
    </p:spTree>
    <p:extLst>
      <p:ext uri="{BB962C8B-B14F-4D97-AF65-F5344CB8AC3E}">
        <p14:creationId xmlns:p14="http://schemas.microsoft.com/office/powerpoint/2010/main" val="136784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382438" y="465766"/>
            <a:ext cx="4231976" cy="5509200"/>
          </a:xfrm>
          <a:prstGeom prst="rect">
            <a:avLst/>
          </a:prstGeom>
          <a:noFill/>
        </p:spPr>
        <p:txBody>
          <a:bodyPr wrap="square" rtlCol="0">
            <a:spAutoFit/>
          </a:bodyPr>
          <a:lstStyle/>
          <a:p>
            <a:pPr algn="just"/>
            <a:r>
              <a:rPr lang="en-US" sz="3200" dirty="0" smtClean="0">
                <a:latin typeface="Times New Roman" panose="02020603050405020304" pitchFamily="18" charset="0"/>
                <a:cs typeface="Times New Roman" panose="02020603050405020304" pitchFamily="18" charset="0"/>
              </a:rPr>
              <a:t>maximum e-commerce shoppers are from Delhi and the minimum shoppers are from </a:t>
            </a:r>
            <a:r>
              <a:rPr lang="en-US" sz="3200" dirty="0" err="1" smtClean="0">
                <a:latin typeface="Times New Roman" panose="02020603050405020304" pitchFamily="18" charset="0"/>
                <a:cs typeface="Times New Roman" panose="02020603050405020304" pitchFamily="18" charset="0"/>
              </a:rPr>
              <a:t>Bulandshahr</a:t>
            </a:r>
            <a:r>
              <a:rPr lang="en-US" sz="3200" dirty="0" smtClean="0">
                <a:latin typeface="Times New Roman" panose="02020603050405020304" pitchFamily="18" charset="0"/>
                <a:cs typeface="Times New Roman" panose="02020603050405020304" pitchFamily="18" charset="0"/>
              </a:rPr>
              <a:t>, it can also be abbreviated that in the regions of Moradabad, </a:t>
            </a:r>
            <a:r>
              <a:rPr lang="en-US" sz="3200" dirty="0" err="1" smtClean="0">
                <a:latin typeface="Times New Roman" panose="02020603050405020304" pitchFamily="18" charset="0"/>
                <a:cs typeface="Times New Roman" panose="02020603050405020304" pitchFamily="18" charset="0"/>
              </a:rPr>
              <a:t>Merut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Bulandshahr</a:t>
            </a:r>
            <a:r>
              <a:rPr lang="en-US" sz="3200" dirty="0" smtClean="0">
                <a:latin typeface="Times New Roman" panose="02020603050405020304" pitchFamily="18" charset="0"/>
                <a:cs typeface="Times New Roman" panose="02020603050405020304" pitchFamily="18" charset="0"/>
              </a:rPr>
              <a:t> people are reluctant to use online store</a:t>
            </a:r>
            <a:endParaRPr lang="en-GB"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614414" y="1014051"/>
            <a:ext cx="7425186" cy="3415586"/>
          </a:xfrm>
          <a:prstGeom prst="rect">
            <a:avLst/>
          </a:prstGeom>
        </p:spPr>
      </p:pic>
    </p:spTree>
    <p:extLst>
      <p:ext uri="{BB962C8B-B14F-4D97-AF65-F5344CB8AC3E}">
        <p14:creationId xmlns:p14="http://schemas.microsoft.com/office/powerpoint/2010/main" val="55293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490029" y="1415908"/>
            <a:ext cx="4231976" cy="3539430"/>
          </a:xfrm>
          <a:prstGeom prst="rect">
            <a:avLst/>
          </a:prstGeom>
          <a:noFill/>
        </p:spPr>
        <p:txBody>
          <a:bodyPr wrap="square" rtlCol="0">
            <a:spAutoFit/>
          </a:bodyPr>
          <a:lstStyle/>
          <a:p>
            <a:pPr algn="just"/>
            <a:r>
              <a:rPr lang="en-US" sz="3200" dirty="0" smtClean="0">
                <a:latin typeface="Times New Roman" panose="02020603050405020304" pitchFamily="18" charset="0"/>
                <a:cs typeface="Times New Roman" panose="02020603050405020304" pitchFamily="18" charset="0"/>
              </a:rPr>
              <a:t>21.6% of online shoppers are from Delhi,</a:t>
            </a:r>
          </a:p>
          <a:p>
            <a:pPr algn="just"/>
            <a:r>
              <a:rPr lang="en-US" sz="3200" dirty="0" smtClean="0">
                <a:latin typeface="Times New Roman" panose="02020603050405020304" pitchFamily="18" charset="0"/>
                <a:cs typeface="Times New Roman" panose="02020603050405020304" pitchFamily="18" charset="0"/>
              </a:rPr>
              <a:t>after Delhi, maximum shoppers are from Noida, Greater Noida, Bangalore</a:t>
            </a:r>
          </a:p>
          <a:p>
            <a:pPr algn="just"/>
            <a:endParaRPr lang="en-US" sz="32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227608" y="313366"/>
            <a:ext cx="6614542" cy="5661600"/>
          </a:xfrm>
          <a:prstGeom prst="rect">
            <a:avLst/>
          </a:prstGeom>
        </p:spPr>
      </p:pic>
    </p:spTree>
    <p:extLst>
      <p:ext uri="{BB962C8B-B14F-4D97-AF65-F5344CB8AC3E}">
        <p14:creationId xmlns:p14="http://schemas.microsoft.com/office/powerpoint/2010/main" val="292223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191317" y="160965"/>
            <a:ext cx="4231976" cy="4324261"/>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from the pie plot, we can observe that maximum online shoppers are from </a:t>
            </a:r>
            <a:r>
              <a:rPr lang="en-US" sz="2500" dirty="0" err="1" smtClean="0">
                <a:latin typeface="Times New Roman" panose="02020603050405020304" pitchFamily="18" charset="0"/>
                <a:cs typeface="Times New Roman" panose="02020603050405020304" pitchFamily="18" charset="0"/>
              </a:rPr>
              <a:t>pincode</a:t>
            </a:r>
            <a:r>
              <a:rPr lang="en-US" sz="2500" dirty="0" smtClean="0">
                <a:latin typeface="Times New Roman" panose="02020603050405020304" pitchFamily="18" charset="0"/>
                <a:cs typeface="Times New Roman" panose="02020603050405020304" pitchFamily="18" charset="0"/>
              </a:rPr>
              <a:t> 201308.</a:t>
            </a:r>
          </a:p>
          <a:p>
            <a:pPr algn="just"/>
            <a:r>
              <a:rPr lang="en-US" sz="2500" dirty="0" smtClean="0">
                <a:latin typeface="Times New Roman" panose="02020603050405020304" pitchFamily="18" charset="0"/>
                <a:cs typeface="Times New Roman" panose="02020603050405020304" pitchFamily="18" charset="0"/>
              </a:rPr>
              <a:t>below the above </a:t>
            </a:r>
            <a:r>
              <a:rPr lang="en-US" sz="2500" dirty="0" err="1" smtClean="0">
                <a:latin typeface="Times New Roman" panose="02020603050405020304" pitchFamily="18" charset="0"/>
                <a:cs typeface="Times New Roman" panose="02020603050405020304" pitchFamily="18" charset="0"/>
              </a:rPr>
              <a:t>pincode</a:t>
            </a:r>
            <a:r>
              <a:rPr lang="en-US" sz="2500" dirty="0" smtClean="0">
                <a:latin typeface="Times New Roman" panose="02020603050405020304" pitchFamily="18" charset="0"/>
                <a:cs typeface="Times New Roman" panose="02020603050405020304" pitchFamily="18" charset="0"/>
              </a:rPr>
              <a:t>, majority shoppers are from 132001 and 201310.</a:t>
            </a:r>
          </a:p>
          <a:p>
            <a:pPr algn="just"/>
            <a:r>
              <a:rPr lang="en-US" sz="2500" dirty="0" smtClean="0">
                <a:latin typeface="Times New Roman" panose="02020603050405020304" pitchFamily="18" charset="0"/>
                <a:cs typeface="Times New Roman" panose="02020603050405020304" pitchFamily="18" charset="0"/>
              </a:rPr>
              <a:t>the online retailers need to focus more on retention of the customers residing in these </a:t>
            </a:r>
            <a:r>
              <a:rPr lang="en-US" sz="2500" dirty="0" err="1" smtClean="0">
                <a:latin typeface="Times New Roman" panose="02020603050405020304" pitchFamily="18" charset="0"/>
                <a:cs typeface="Times New Roman" panose="02020603050405020304" pitchFamily="18" charset="0"/>
              </a:rPr>
              <a:t>pincode</a:t>
            </a:r>
            <a:endParaRPr lang="en-US" sz="25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071523" y="160965"/>
            <a:ext cx="6913345" cy="5687743"/>
          </a:xfrm>
          <a:prstGeom prst="rect">
            <a:avLst/>
          </a:prstGeom>
        </p:spPr>
      </p:pic>
    </p:spTree>
    <p:extLst>
      <p:ext uri="{BB962C8B-B14F-4D97-AF65-F5344CB8AC3E}">
        <p14:creationId xmlns:p14="http://schemas.microsoft.com/office/powerpoint/2010/main" val="93000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191317" y="160965"/>
            <a:ext cx="4231976" cy="4708981"/>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observation: more than 36.4% of the </a:t>
            </a:r>
            <a:r>
              <a:rPr lang="en-US" sz="2500" dirty="0" err="1" smtClean="0">
                <a:latin typeface="Times New Roman" panose="02020603050405020304" pitchFamily="18" charset="0"/>
                <a:cs typeface="Times New Roman" panose="02020603050405020304" pitchFamily="18" charset="0"/>
              </a:rPr>
              <a:t>respondants</a:t>
            </a:r>
            <a:r>
              <a:rPr lang="en-US" sz="2500" dirty="0" smtClean="0">
                <a:latin typeface="Times New Roman" panose="02020603050405020304" pitchFamily="18" charset="0"/>
                <a:cs typeface="Times New Roman" panose="02020603050405020304" pitchFamily="18" charset="0"/>
              </a:rPr>
              <a:t> are shopping online for more than 4 years,</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24.2% of them for 2 to 3 years,</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17.5 % for 3-4years,</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5.9% for 1 to 2 years</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16% of them for less than 1 year</a:t>
            </a:r>
          </a:p>
        </p:txBody>
      </p:sp>
      <p:pic>
        <p:nvPicPr>
          <p:cNvPr id="6" name="Picture 5"/>
          <p:cNvPicPr>
            <a:picLocks noChangeAspect="1"/>
          </p:cNvPicPr>
          <p:nvPr/>
        </p:nvPicPr>
        <p:blipFill>
          <a:blip r:embed="rId2"/>
          <a:stretch>
            <a:fillRect/>
          </a:stretch>
        </p:blipFill>
        <p:spPr>
          <a:xfrm>
            <a:off x="5726322" y="313366"/>
            <a:ext cx="5686425" cy="4714875"/>
          </a:xfrm>
          <a:prstGeom prst="rect">
            <a:avLst/>
          </a:prstGeom>
        </p:spPr>
      </p:pic>
    </p:spTree>
    <p:extLst>
      <p:ext uri="{BB962C8B-B14F-4D97-AF65-F5344CB8AC3E}">
        <p14:creationId xmlns:p14="http://schemas.microsoft.com/office/powerpoint/2010/main" val="1514295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191317" y="160965"/>
            <a:ext cx="4231976" cy="2785378"/>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maximum of the </a:t>
            </a:r>
            <a:r>
              <a:rPr lang="en-US" sz="2500" dirty="0" err="1" smtClean="0">
                <a:latin typeface="Times New Roman" panose="02020603050405020304" pitchFamily="18" charset="0"/>
                <a:cs typeface="Times New Roman" panose="02020603050405020304" pitchFamily="18" charset="0"/>
              </a:rPr>
              <a:t>respondants</a:t>
            </a:r>
            <a:r>
              <a:rPr lang="en-US" sz="2500" dirty="0" smtClean="0">
                <a:latin typeface="Times New Roman" panose="02020603050405020304" pitchFamily="18" charset="0"/>
                <a:cs typeface="Times New Roman" panose="02020603050405020304" pitchFamily="18" charset="0"/>
              </a:rPr>
              <a:t> (42.4%) shop online for less than 10 times in a year</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a small portion of </a:t>
            </a:r>
            <a:r>
              <a:rPr lang="en-US" sz="2500" dirty="0" err="1" smtClean="0">
                <a:latin typeface="Times New Roman" panose="02020603050405020304" pitchFamily="18" charset="0"/>
                <a:cs typeface="Times New Roman" panose="02020603050405020304" pitchFamily="18" charset="0"/>
              </a:rPr>
              <a:t>respondants</a:t>
            </a:r>
            <a:r>
              <a:rPr lang="en-US" sz="2500" dirty="0" smtClean="0">
                <a:latin typeface="Times New Roman" panose="02020603050405020304" pitchFamily="18" charset="0"/>
                <a:cs typeface="Times New Roman" panose="02020603050405020304" pitchFamily="18" charset="0"/>
              </a:rPr>
              <a:t> of nearly 2.2% shop online for more than 42 times</a:t>
            </a:r>
          </a:p>
        </p:txBody>
      </p:sp>
      <p:pic>
        <p:nvPicPr>
          <p:cNvPr id="4" name="Picture 3"/>
          <p:cNvPicPr>
            <a:picLocks noChangeAspect="1"/>
          </p:cNvPicPr>
          <p:nvPr/>
        </p:nvPicPr>
        <p:blipFill>
          <a:blip r:embed="rId2"/>
          <a:stretch>
            <a:fillRect/>
          </a:stretch>
        </p:blipFill>
        <p:spPr>
          <a:xfrm>
            <a:off x="6088092" y="313366"/>
            <a:ext cx="5886450" cy="4676775"/>
          </a:xfrm>
          <a:prstGeom prst="rect">
            <a:avLst/>
          </a:prstGeom>
        </p:spPr>
      </p:pic>
    </p:spTree>
    <p:extLst>
      <p:ext uri="{BB962C8B-B14F-4D97-AF65-F5344CB8AC3E}">
        <p14:creationId xmlns:p14="http://schemas.microsoft.com/office/powerpoint/2010/main" val="44611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661654" y="1696467"/>
            <a:ext cx="4231976" cy="2015936"/>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52.8% of the online shoppers use mobile data for online shopping</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28.3 % uses </a:t>
            </a:r>
            <a:r>
              <a:rPr lang="en-US" sz="2500" dirty="0" err="1" smtClean="0">
                <a:latin typeface="Times New Roman" panose="02020603050405020304" pitchFamily="18" charset="0"/>
                <a:cs typeface="Times New Roman" panose="02020603050405020304" pitchFamily="18" charset="0"/>
              </a:rPr>
              <a:t>wifi</a:t>
            </a:r>
            <a:r>
              <a:rPr lang="en-US" sz="2500" dirty="0" smtClean="0">
                <a:latin typeface="Times New Roman" panose="02020603050405020304" pitchFamily="18" charset="0"/>
                <a:cs typeface="Times New Roman" panose="02020603050405020304" pitchFamily="18" charset="0"/>
              </a:rPr>
              <a:t> connection</a:t>
            </a:r>
          </a:p>
        </p:txBody>
      </p:sp>
      <p:pic>
        <p:nvPicPr>
          <p:cNvPr id="6" name="Picture 5"/>
          <p:cNvPicPr>
            <a:picLocks noChangeAspect="1"/>
          </p:cNvPicPr>
          <p:nvPr/>
        </p:nvPicPr>
        <p:blipFill>
          <a:blip r:embed="rId2"/>
          <a:stretch>
            <a:fillRect/>
          </a:stretch>
        </p:blipFill>
        <p:spPr>
          <a:xfrm>
            <a:off x="5503050" y="465766"/>
            <a:ext cx="6442917" cy="5227668"/>
          </a:xfrm>
          <a:prstGeom prst="rect">
            <a:avLst/>
          </a:prstGeom>
        </p:spPr>
      </p:pic>
    </p:spTree>
    <p:extLst>
      <p:ext uri="{BB962C8B-B14F-4D97-AF65-F5344CB8AC3E}">
        <p14:creationId xmlns:p14="http://schemas.microsoft.com/office/powerpoint/2010/main" val="2791994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661654" y="1696467"/>
            <a:ext cx="4231976" cy="3939540"/>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majority of the shoppers uses </a:t>
            </a:r>
            <a:r>
              <a:rPr lang="en-US" sz="2500" dirty="0" err="1" smtClean="0">
                <a:latin typeface="Times New Roman" panose="02020603050405020304" pitchFamily="18" charset="0"/>
                <a:cs typeface="Times New Roman" panose="02020603050405020304" pitchFamily="18" charset="0"/>
              </a:rPr>
              <a:t>mobilephone</a:t>
            </a:r>
            <a:r>
              <a:rPr lang="en-US" sz="2500" dirty="0" smtClean="0">
                <a:latin typeface="Times New Roman" panose="02020603050405020304" pitchFamily="18" charset="0"/>
                <a:cs typeface="Times New Roman" panose="02020603050405020304" pitchFamily="18" charset="0"/>
              </a:rPr>
              <a:t> (52.4%) for online shopping 32% uses laptop, 11.2 % uses desktop and 4.5% uses tablet</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the companies need to focus on improvement and further development of their mobile applications</a:t>
            </a:r>
          </a:p>
        </p:txBody>
      </p:sp>
      <p:pic>
        <p:nvPicPr>
          <p:cNvPr id="4" name="Picture 3"/>
          <p:cNvPicPr>
            <a:picLocks noChangeAspect="1"/>
          </p:cNvPicPr>
          <p:nvPr/>
        </p:nvPicPr>
        <p:blipFill>
          <a:blip r:embed="rId2"/>
          <a:stretch>
            <a:fillRect/>
          </a:stretch>
        </p:blipFill>
        <p:spPr>
          <a:xfrm>
            <a:off x="6132906" y="922007"/>
            <a:ext cx="5381625" cy="4714875"/>
          </a:xfrm>
          <a:prstGeom prst="rect">
            <a:avLst/>
          </a:prstGeom>
        </p:spPr>
      </p:pic>
    </p:spTree>
    <p:extLst>
      <p:ext uri="{BB962C8B-B14F-4D97-AF65-F5344CB8AC3E}">
        <p14:creationId xmlns:p14="http://schemas.microsoft.com/office/powerpoint/2010/main" val="548550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534837" y="465766"/>
            <a:ext cx="4848045" cy="6632585"/>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36.8% of the </a:t>
            </a:r>
            <a:r>
              <a:rPr lang="en-US" sz="2500" dirty="0" err="1" smtClean="0">
                <a:latin typeface="Times New Roman" panose="02020603050405020304" pitchFamily="18" charset="0"/>
                <a:cs typeface="Times New Roman" panose="02020603050405020304" pitchFamily="18" charset="0"/>
              </a:rPr>
              <a:t>respondants</a:t>
            </a:r>
            <a:r>
              <a:rPr lang="en-US" sz="2500" dirty="0" smtClean="0">
                <a:latin typeface="Times New Roman" panose="02020603050405020304" pitchFamily="18" charset="0"/>
                <a:cs typeface="Times New Roman" panose="02020603050405020304" pitchFamily="18" charset="0"/>
              </a:rPr>
              <a:t> uses mobiles of screen size 5.5 inches,</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10.8% of the </a:t>
            </a:r>
            <a:r>
              <a:rPr lang="en-US" sz="2500" dirty="0" err="1" smtClean="0">
                <a:latin typeface="Times New Roman" panose="02020603050405020304" pitchFamily="18" charset="0"/>
                <a:cs typeface="Times New Roman" panose="02020603050405020304" pitchFamily="18" charset="0"/>
              </a:rPr>
              <a:t>respondants</a:t>
            </a:r>
            <a:r>
              <a:rPr lang="en-US" sz="2500" dirty="0" smtClean="0">
                <a:latin typeface="Times New Roman" panose="02020603050405020304" pitchFamily="18" charset="0"/>
                <a:cs typeface="Times New Roman" panose="02020603050405020304" pitchFamily="18" charset="0"/>
              </a:rPr>
              <a:t> uses mobiles of screen size 4.7 inches,</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2.6% of the </a:t>
            </a:r>
            <a:r>
              <a:rPr lang="en-US" sz="2500" dirty="0" err="1" smtClean="0">
                <a:latin typeface="Times New Roman" panose="02020603050405020304" pitchFamily="18" charset="0"/>
                <a:cs typeface="Times New Roman" panose="02020603050405020304" pitchFamily="18" charset="0"/>
              </a:rPr>
              <a:t>respondants</a:t>
            </a:r>
            <a:r>
              <a:rPr lang="en-US" sz="2500" dirty="0" smtClean="0">
                <a:latin typeface="Times New Roman" panose="02020603050405020304" pitchFamily="18" charset="0"/>
                <a:cs typeface="Times New Roman" panose="02020603050405020304" pitchFamily="18" charset="0"/>
              </a:rPr>
              <a:t> uses mobiles of screen size 5 inches,</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however, majority uses mobile devices of other display size, it can be abbreviated that the users uses devices of screen size greater than 5.5 inches because in the market majority of smartphones have size greater than 5.5 inches</a:t>
            </a:r>
          </a:p>
          <a:p>
            <a:pPr algn="just"/>
            <a:endParaRPr lang="en-US" sz="25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440685" y="967689"/>
            <a:ext cx="5351624" cy="4623512"/>
          </a:xfrm>
          <a:prstGeom prst="rect">
            <a:avLst/>
          </a:prstGeom>
        </p:spPr>
      </p:pic>
    </p:spTree>
    <p:extLst>
      <p:ext uri="{BB962C8B-B14F-4D97-AF65-F5344CB8AC3E}">
        <p14:creationId xmlns:p14="http://schemas.microsoft.com/office/powerpoint/2010/main" val="3295667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840177" y="1397419"/>
            <a:ext cx="4848045" cy="2400657"/>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majority of the online shoppers explore the e-retail store for making their purchase decision, this means that they focus on product research and product comparison.</a:t>
            </a:r>
          </a:p>
          <a:p>
            <a:pPr algn="just"/>
            <a:endParaRPr lang="en-US" sz="25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088092" y="465766"/>
            <a:ext cx="5648325" cy="5286375"/>
          </a:xfrm>
          <a:prstGeom prst="rect">
            <a:avLst/>
          </a:prstGeom>
        </p:spPr>
      </p:pic>
    </p:spTree>
    <p:extLst>
      <p:ext uri="{BB962C8B-B14F-4D97-AF65-F5344CB8AC3E}">
        <p14:creationId xmlns:p14="http://schemas.microsoft.com/office/powerpoint/2010/main" val="195704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6377" y="236958"/>
            <a:ext cx="9144000" cy="706436"/>
          </a:xfrm>
        </p:spPr>
        <p:txBody>
          <a:bodyPr>
            <a:normAutofit/>
          </a:bodyPr>
          <a:lstStyle/>
          <a:p>
            <a:r>
              <a:rPr lang="en-US" sz="4000" b="1" dirty="0" smtClean="0">
                <a:latin typeface="Times New Roman" panose="02020603050405020304" pitchFamily="18" charset="0"/>
                <a:cs typeface="Times New Roman" panose="02020603050405020304" pitchFamily="18" charset="0"/>
              </a:rPr>
              <a:t>Introduction</a:t>
            </a:r>
            <a:endParaRPr lang="en-GB" sz="4000" b="1"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602171" y="1276709"/>
            <a:ext cx="11194211" cy="50397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33477" y="1276709"/>
            <a:ext cx="10558732" cy="2400657"/>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Over the years with advancement of technology, the demand for online shopping and e-commerce websites have increased significantly. In the Indian online retail industry, some of the major players are Amazon, Myntra, Flipkart, Snapdeal and Paytm. They are strongly competing with each other and implementing effective strategies to enhance customer acquisition. The project will explore the insights drawn from the data collected from the customers.    </a:t>
            </a:r>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346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840177" y="1397419"/>
            <a:ext cx="4848045" cy="2015936"/>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the most preferred payment option of the online shoppers is </a:t>
            </a:r>
            <a:r>
              <a:rPr lang="en-US" sz="2500" dirty="0" err="1" smtClean="0">
                <a:latin typeface="Times New Roman" panose="02020603050405020304" pitchFamily="18" charset="0"/>
                <a:cs typeface="Times New Roman" panose="02020603050405020304" pitchFamily="18" charset="0"/>
              </a:rPr>
              <a:t>cerdit</a:t>
            </a:r>
            <a:r>
              <a:rPr lang="en-US" sz="2500" dirty="0" smtClean="0">
                <a:latin typeface="Times New Roman" panose="02020603050405020304" pitchFamily="18" charset="0"/>
                <a:cs typeface="Times New Roman" panose="02020603050405020304" pitchFamily="18" charset="0"/>
              </a:rPr>
              <a:t> and debit cards. this </a:t>
            </a:r>
            <a:r>
              <a:rPr lang="en-US" sz="2500" dirty="0" err="1" smtClean="0">
                <a:latin typeface="Times New Roman" panose="02020603050405020304" pitchFamily="18" charset="0"/>
                <a:cs typeface="Times New Roman" panose="02020603050405020304" pitchFamily="18" charset="0"/>
              </a:rPr>
              <a:t>suggets</a:t>
            </a:r>
            <a:r>
              <a:rPr lang="en-US" sz="2500" dirty="0" smtClean="0">
                <a:latin typeface="Times New Roman" panose="02020603050405020304" pitchFamily="18" charset="0"/>
                <a:cs typeface="Times New Roman" panose="02020603050405020304" pitchFamily="18" charset="0"/>
              </a:rPr>
              <a:t> that the e-retail stores have established trust among the customers</a:t>
            </a:r>
          </a:p>
        </p:txBody>
      </p:sp>
      <p:pic>
        <p:nvPicPr>
          <p:cNvPr id="6" name="Picture 5"/>
          <p:cNvPicPr>
            <a:picLocks noChangeAspect="1"/>
          </p:cNvPicPr>
          <p:nvPr/>
        </p:nvPicPr>
        <p:blipFill>
          <a:blip r:embed="rId2"/>
          <a:stretch>
            <a:fillRect/>
          </a:stretch>
        </p:blipFill>
        <p:spPr>
          <a:xfrm>
            <a:off x="5935692" y="881242"/>
            <a:ext cx="5934075" cy="4543425"/>
          </a:xfrm>
          <a:prstGeom prst="rect">
            <a:avLst/>
          </a:prstGeom>
        </p:spPr>
      </p:pic>
    </p:spTree>
    <p:extLst>
      <p:ext uri="{BB962C8B-B14F-4D97-AF65-F5344CB8AC3E}">
        <p14:creationId xmlns:p14="http://schemas.microsoft.com/office/powerpoint/2010/main" val="3856282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840177" y="1397419"/>
            <a:ext cx="4848045" cy="3554819"/>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very few customers selects an item and </a:t>
            </a:r>
            <a:r>
              <a:rPr lang="en-US" sz="2500" dirty="0" err="1" smtClean="0">
                <a:latin typeface="Times New Roman" panose="02020603050405020304" pitchFamily="18" charset="0"/>
                <a:cs typeface="Times New Roman" panose="02020603050405020304" pitchFamily="18" charset="0"/>
              </a:rPr>
              <a:t>nevers</a:t>
            </a:r>
            <a:r>
              <a:rPr lang="en-US" sz="2500" dirty="0" smtClean="0">
                <a:latin typeface="Times New Roman" panose="02020603050405020304" pitchFamily="18" charset="0"/>
                <a:cs typeface="Times New Roman" panose="02020603050405020304" pitchFamily="18" charset="0"/>
              </a:rPr>
              <a:t> proceeds for payment</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17.8% of the </a:t>
            </a:r>
            <a:r>
              <a:rPr lang="en-US" sz="2500" dirty="0" err="1" smtClean="0">
                <a:latin typeface="Times New Roman" panose="02020603050405020304" pitchFamily="18" charset="0"/>
                <a:cs typeface="Times New Roman" panose="02020603050405020304" pitchFamily="18" charset="0"/>
              </a:rPr>
              <a:t>respondants</a:t>
            </a:r>
            <a:r>
              <a:rPr lang="en-US" sz="2500" dirty="0" smtClean="0">
                <a:latin typeface="Times New Roman" panose="02020603050405020304" pitchFamily="18" charset="0"/>
                <a:cs typeface="Times New Roman" panose="02020603050405020304" pitchFamily="18" charset="0"/>
              </a:rPr>
              <a:t> always purchases as they adds product to cart</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13% of </a:t>
            </a:r>
            <a:r>
              <a:rPr lang="en-US" sz="2500" dirty="0" err="1" smtClean="0">
                <a:latin typeface="Times New Roman" panose="02020603050405020304" pitchFamily="18" charset="0"/>
                <a:cs typeface="Times New Roman" panose="02020603050405020304" pitchFamily="18" charset="0"/>
              </a:rPr>
              <a:t>respondants</a:t>
            </a:r>
            <a:r>
              <a:rPr lang="en-US" sz="2500" dirty="0" smtClean="0">
                <a:latin typeface="Times New Roman" panose="02020603050405020304" pitchFamily="18" charset="0"/>
                <a:cs typeface="Times New Roman" panose="02020603050405020304" pitchFamily="18" charset="0"/>
              </a:rPr>
              <a:t> frequently leaves without purchasing</a:t>
            </a:r>
          </a:p>
        </p:txBody>
      </p:sp>
      <p:pic>
        <p:nvPicPr>
          <p:cNvPr id="4" name="Picture 3"/>
          <p:cNvPicPr>
            <a:picLocks noChangeAspect="1"/>
          </p:cNvPicPr>
          <p:nvPr/>
        </p:nvPicPr>
        <p:blipFill>
          <a:blip r:embed="rId2"/>
          <a:stretch>
            <a:fillRect/>
          </a:stretch>
        </p:blipFill>
        <p:spPr>
          <a:xfrm>
            <a:off x="6088092" y="882949"/>
            <a:ext cx="6019800" cy="5438775"/>
          </a:xfrm>
          <a:prstGeom prst="rect">
            <a:avLst/>
          </a:prstGeom>
        </p:spPr>
      </p:pic>
    </p:spTree>
    <p:extLst>
      <p:ext uri="{BB962C8B-B14F-4D97-AF65-F5344CB8AC3E}">
        <p14:creationId xmlns:p14="http://schemas.microsoft.com/office/powerpoint/2010/main" val="3717772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534838" y="1328408"/>
            <a:ext cx="4848045" cy="2785378"/>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61% of the </a:t>
            </a:r>
            <a:r>
              <a:rPr lang="en-US" sz="2500" dirty="0" err="1" smtClean="0">
                <a:latin typeface="Times New Roman" panose="02020603050405020304" pitchFamily="18" charset="0"/>
                <a:cs typeface="Times New Roman" panose="02020603050405020304" pitchFamily="18" charset="0"/>
              </a:rPr>
              <a:t>respondants</a:t>
            </a:r>
            <a:r>
              <a:rPr lang="en-US" sz="2500" dirty="0" smtClean="0">
                <a:latin typeface="Times New Roman" panose="02020603050405020304" pitchFamily="18" charset="0"/>
                <a:cs typeface="Times New Roman" panose="02020603050405020304" pitchFamily="18" charset="0"/>
              </a:rPr>
              <a:t> strongly agree that the content must be easy for better understanding this means the online retailers need to focus on improvement of the interface to make it simple and clear for the users</a:t>
            </a:r>
          </a:p>
        </p:txBody>
      </p:sp>
      <p:pic>
        <p:nvPicPr>
          <p:cNvPr id="6" name="Picture 5"/>
          <p:cNvPicPr>
            <a:picLocks noChangeAspect="1"/>
          </p:cNvPicPr>
          <p:nvPr/>
        </p:nvPicPr>
        <p:blipFill>
          <a:blip r:embed="rId2"/>
          <a:stretch>
            <a:fillRect/>
          </a:stretch>
        </p:blipFill>
        <p:spPr>
          <a:xfrm>
            <a:off x="6088092" y="907720"/>
            <a:ext cx="5838825" cy="4743450"/>
          </a:xfrm>
          <a:prstGeom prst="rect">
            <a:avLst/>
          </a:prstGeom>
        </p:spPr>
      </p:pic>
    </p:spTree>
    <p:extLst>
      <p:ext uri="{BB962C8B-B14F-4D97-AF65-F5344CB8AC3E}">
        <p14:creationId xmlns:p14="http://schemas.microsoft.com/office/powerpoint/2010/main" val="2689469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5" name="TextBox 4"/>
          <p:cNvSpPr txBox="1"/>
          <p:nvPr/>
        </p:nvSpPr>
        <p:spPr>
          <a:xfrm>
            <a:off x="534838" y="1328408"/>
            <a:ext cx="4848045" cy="861774"/>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49.1% of the online shoppers agrees with this statement</a:t>
            </a:r>
          </a:p>
        </p:txBody>
      </p:sp>
      <p:pic>
        <p:nvPicPr>
          <p:cNvPr id="4" name="Picture 3"/>
          <p:cNvPicPr>
            <a:picLocks noChangeAspect="1"/>
          </p:cNvPicPr>
          <p:nvPr/>
        </p:nvPicPr>
        <p:blipFill>
          <a:blip r:embed="rId2"/>
          <a:stretch>
            <a:fillRect/>
          </a:stretch>
        </p:blipFill>
        <p:spPr>
          <a:xfrm>
            <a:off x="5802522" y="760082"/>
            <a:ext cx="5838825" cy="5038725"/>
          </a:xfrm>
          <a:prstGeom prst="rect">
            <a:avLst/>
          </a:prstGeom>
        </p:spPr>
      </p:pic>
    </p:spTree>
    <p:extLst>
      <p:ext uri="{BB962C8B-B14F-4D97-AF65-F5344CB8AC3E}">
        <p14:creationId xmlns:p14="http://schemas.microsoft.com/office/powerpoint/2010/main" val="4212574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6" name="Picture 5"/>
          <p:cNvPicPr>
            <a:picLocks noChangeAspect="1"/>
          </p:cNvPicPr>
          <p:nvPr/>
        </p:nvPicPr>
        <p:blipFill>
          <a:blip r:embed="rId2"/>
          <a:stretch>
            <a:fillRect/>
          </a:stretch>
        </p:blipFill>
        <p:spPr>
          <a:xfrm>
            <a:off x="382438" y="1211140"/>
            <a:ext cx="4962884" cy="3909904"/>
          </a:xfrm>
          <a:prstGeom prst="rect">
            <a:avLst/>
          </a:prstGeom>
        </p:spPr>
      </p:pic>
      <p:pic>
        <p:nvPicPr>
          <p:cNvPr id="7" name="Picture 6"/>
          <p:cNvPicPr>
            <a:picLocks noChangeAspect="1"/>
          </p:cNvPicPr>
          <p:nvPr/>
        </p:nvPicPr>
        <p:blipFill>
          <a:blip r:embed="rId3"/>
          <a:stretch>
            <a:fillRect/>
          </a:stretch>
        </p:blipFill>
        <p:spPr>
          <a:xfrm>
            <a:off x="6123729" y="965937"/>
            <a:ext cx="5365218" cy="4400310"/>
          </a:xfrm>
          <a:prstGeom prst="rect">
            <a:avLst/>
          </a:prstGeom>
        </p:spPr>
      </p:pic>
    </p:spTree>
    <p:extLst>
      <p:ext uri="{BB962C8B-B14F-4D97-AF65-F5344CB8AC3E}">
        <p14:creationId xmlns:p14="http://schemas.microsoft.com/office/powerpoint/2010/main" val="3660844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4" name="Picture 3"/>
          <p:cNvPicPr>
            <a:picLocks noChangeAspect="1"/>
          </p:cNvPicPr>
          <p:nvPr/>
        </p:nvPicPr>
        <p:blipFill>
          <a:blip r:embed="rId2"/>
          <a:stretch>
            <a:fillRect/>
          </a:stretch>
        </p:blipFill>
        <p:spPr>
          <a:xfrm>
            <a:off x="382438" y="1353204"/>
            <a:ext cx="5440699" cy="4545616"/>
          </a:xfrm>
          <a:prstGeom prst="rect">
            <a:avLst/>
          </a:prstGeom>
        </p:spPr>
      </p:pic>
      <p:pic>
        <p:nvPicPr>
          <p:cNvPr id="5" name="Picture 4"/>
          <p:cNvPicPr>
            <a:picLocks noChangeAspect="1"/>
          </p:cNvPicPr>
          <p:nvPr/>
        </p:nvPicPr>
        <p:blipFill>
          <a:blip r:embed="rId3"/>
          <a:stretch>
            <a:fillRect/>
          </a:stretch>
        </p:blipFill>
        <p:spPr>
          <a:xfrm>
            <a:off x="6088092" y="1411096"/>
            <a:ext cx="5700622" cy="4487724"/>
          </a:xfrm>
          <a:prstGeom prst="rect">
            <a:avLst/>
          </a:prstGeom>
        </p:spPr>
      </p:pic>
    </p:spTree>
    <p:extLst>
      <p:ext uri="{BB962C8B-B14F-4D97-AF65-F5344CB8AC3E}">
        <p14:creationId xmlns:p14="http://schemas.microsoft.com/office/powerpoint/2010/main" val="2527361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6" name="Picture 5"/>
          <p:cNvPicPr>
            <a:picLocks noChangeAspect="1"/>
          </p:cNvPicPr>
          <p:nvPr/>
        </p:nvPicPr>
        <p:blipFill>
          <a:blip r:embed="rId2"/>
          <a:stretch>
            <a:fillRect/>
          </a:stretch>
        </p:blipFill>
        <p:spPr>
          <a:xfrm>
            <a:off x="11142" y="1169620"/>
            <a:ext cx="5777183" cy="4772062"/>
          </a:xfrm>
          <a:prstGeom prst="rect">
            <a:avLst/>
          </a:prstGeom>
        </p:spPr>
      </p:pic>
      <p:pic>
        <p:nvPicPr>
          <p:cNvPr id="7" name="Picture 6"/>
          <p:cNvPicPr>
            <a:picLocks noChangeAspect="1"/>
          </p:cNvPicPr>
          <p:nvPr/>
        </p:nvPicPr>
        <p:blipFill>
          <a:blip r:embed="rId3"/>
          <a:stretch>
            <a:fillRect/>
          </a:stretch>
        </p:blipFill>
        <p:spPr>
          <a:xfrm>
            <a:off x="6290995" y="1169620"/>
            <a:ext cx="5569248" cy="4385783"/>
          </a:xfrm>
          <a:prstGeom prst="rect">
            <a:avLst/>
          </a:prstGeom>
        </p:spPr>
      </p:pic>
    </p:spTree>
    <p:extLst>
      <p:ext uri="{BB962C8B-B14F-4D97-AF65-F5344CB8AC3E}">
        <p14:creationId xmlns:p14="http://schemas.microsoft.com/office/powerpoint/2010/main" val="1172575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4" name="Picture 3"/>
          <p:cNvPicPr>
            <a:picLocks noChangeAspect="1"/>
          </p:cNvPicPr>
          <p:nvPr/>
        </p:nvPicPr>
        <p:blipFill>
          <a:blip r:embed="rId2"/>
          <a:stretch>
            <a:fillRect/>
          </a:stretch>
        </p:blipFill>
        <p:spPr>
          <a:xfrm>
            <a:off x="1" y="1238952"/>
            <a:ext cx="6382750" cy="4737711"/>
          </a:xfrm>
          <a:prstGeom prst="rect">
            <a:avLst/>
          </a:prstGeom>
        </p:spPr>
      </p:pic>
      <p:pic>
        <p:nvPicPr>
          <p:cNvPr id="5" name="Picture 4"/>
          <p:cNvPicPr>
            <a:picLocks noChangeAspect="1"/>
          </p:cNvPicPr>
          <p:nvPr/>
        </p:nvPicPr>
        <p:blipFill>
          <a:blip r:embed="rId3"/>
          <a:stretch>
            <a:fillRect/>
          </a:stretch>
        </p:blipFill>
        <p:spPr>
          <a:xfrm>
            <a:off x="6382751" y="1398105"/>
            <a:ext cx="5486155" cy="4419403"/>
          </a:xfrm>
          <a:prstGeom prst="rect">
            <a:avLst/>
          </a:prstGeom>
        </p:spPr>
      </p:pic>
    </p:spTree>
    <p:extLst>
      <p:ext uri="{BB962C8B-B14F-4D97-AF65-F5344CB8AC3E}">
        <p14:creationId xmlns:p14="http://schemas.microsoft.com/office/powerpoint/2010/main" val="4213864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6" name="Picture 5"/>
          <p:cNvPicPr>
            <a:picLocks noChangeAspect="1"/>
          </p:cNvPicPr>
          <p:nvPr/>
        </p:nvPicPr>
        <p:blipFill>
          <a:blip r:embed="rId2"/>
          <a:stretch>
            <a:fillRect/>
          </a:stretch>
        </p:blipFill>
        <p:spPr>
          <a:xfrm>
            <a:off x="252604" y="959758"/>
            <a:ext cx="5734050" cy="4857750"/>
          </a:xfrm>
          <a:prstGeom prst="rect">
            <a:avLst/>
          </a:prstGeom>
        </p:spPr>
      </p:pic>
      <p:pic>
        <p:nvPicPr>
          <p:cNvPr id="7" name="Picture 6"/>
          <p:cNvPicPr>
            <a:picLocks noChangeAspect="1"/>
          </p:cNvPicPr>
          <p:nvPr/>
        </p:nvPicPr>
        <p:blipFill>
          <a:blip r:embed="rId3"/>
          <a:stretch>
            <a:fillRect/>
          </a:stretch>
        </p:blipFill>
        <p:spPr>
          <a:xfrm>
            <a:off x="6268888" y="1285695"/>
            <a:ext cx="5773587" cy="4838700"/>
          </a:xfrm>
          <a:prstGeom prst="rect">
            <a:avLst/>
          </a:prstGeom>
        </p:spPr>
      </p:pic>
    </p:spTree>
    <p:extLst>
      <p:ext uri="{BB962C8B-B14F-4D97-AF65-F5344CB8AC3E}">
        <p14:creationId xmlns:p14="http://schemas.microsoft.com/office/powerpoint/2010/main" val="774913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4" name="Picture 3"/>
          <p:cNvPicPr>
            <a:picLocks noChangeAspect="1"/>
          </p:cNvPicPr>
          <p:nvPr/>
        </p:nvPicPr>
        <p:blipFill>
          <a:blip r:embed="rId2"/>
          <a:stretch>
            <a:fillRect/>
          </a:stretch>
        </p:blipFill>
        <p:spPr>
          <a:xfrm>
            <a:off x="133710" y="1069645"/>
            <a:ext cx="5248275" cy="4724400"/>
          </a:xfrm>
          <a:prstGeom prst="rect">
            <a:avLst/>
          </a:prstGeom>
        </p:spPr>
      </p:pic>
      <p:pic>
        <p:nvPicPr>
          <p:cNvPr id="5" name="Picture 4"/>
          <p:cNvPicPr>
            <a:picLocks noChangeAspect="1"/>
          </p:cNvPicPr>
          <p:nvPr/>
        </p:nvPicPr>
        <p:blipFill>
          <a:blip r:embed="rId3"/>
          <a:stretch>
            <a:fillRect/>
          </a:stretch>
        </p:blipFill>
        <p:spPr>
          <a:xfrm>
            <a:off x="6215512" y="1226807"/>
            <a:ext cx="5695950" cy="4410075"/>
          </a:xfrm>
          <a:prstGeom prst="rect">
            <a:avLst/>
          </a:prstGeom>
        </p:spPr>
      </p:pic>
    </p:spTree>
    <p:extLst>
      <p:ext uri="{BB962C8B-B14F-4D97-AF65-F5344CB8AC3E}">
        <p14:creationId xmlns:p14="http://schemas.microsoft.com/office/powerpoint/2010/main" val="212652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P</a:t>
            </a:r>
            <a:r>
              <a:rPr lang="en-GB" b="1" dirty="0" smtClean="0">
                <a:latin typeface="Times New Roman" panose="02020603050405020304" pitchFamily="18" charset="0"/>
                <a:cs typeface="Times New Roman" panose="02020603050405020304" pitchFamily="18" charset="0"/>
              </a:rPr>
              <a:t>roblem statement </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21587"/>
            <a:ext cx="10515600" cy="4351338"/>
          </a:xfrm>
        </p:spPr>
        <p:txBody>
          <a:bodyPr>
            <a:normAutofit fontScale="85000" lnSpcReduction="10000"/>
          </a:bodyPr>
          <a:lstStyle/>
          <a:p>
            <a:pPr marL="0" indent="0" algn="just">
              <a:buNone/>
            </a:pPr>
            <a:r>
              <a:rPr lang="en-US" dirty="0" smtClean="0">
                <a:latin typeface="Times New Roman" panose="02020603050405020304" pitchFamily="18" charset="0"/>
                <a:cs typeface="Times New Roman" panose="02020603050405020304" pitchFamily="18" charset="0"/>
              </a:rPr>
              <a:t>E-retail factors for customer activation and retention: A case study from Indian e-commerce customers</a:t>
            </a:r>
          </a:p>
          <a:p>
            <a:pPr marL="0" indent="0" algn="just">
              <a:buNone/>
            </a:pPr>
            <a:r>
              <a:rPr lang="en-US" dirty="0" smtClean="0">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001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6" name="Picture 5"/>
          <p:cNvPicPr>
            <a:picLocks noChangeAspect="1"/>
          </p:cNvPicPr>
          <p:nvPr/>
        </p:nvPicPr>
        <p:blipFill>
          <a:blip r:embed="rId2"/>
          <a:stretch>
            <a:fillRect/>
          </a:stretch>
        </p:blipFill>
        <p:spPr>
          <a:xfrm>
            <a:off x="192117" y="1309598"/>
            <a:ext cx="5743575" cy="4514850"/>
          </a:xfrm>
          <a:prstGeom prst="rect">
            <a:avLst/>
          </a:prstGeom>
        </p:spPr>
      </p:pic>
      <p:pic>
        <p:nvPicPr>
          <p:cNvPr id="7" name="Picture 6"/>
          <p:cNvPicPr>
            <a:picLocks noChangeAspect="1"/>
          </p:cNvPicPr>
          <p:nvPr/>
        </p:nvPicPr>
        <p:blipFill>
          <a:blip r:embed="rId3"/>
          <a:stretch>
            <a:fillRect/>
          </a:stretch>
        </p:blipFill>
        <p:spPr>
          <a:xfrm>
            <a:off x="6088810" y="1309598"/>
            <a:ext cx="5838825" cy="4543425"/>
          </a:xfrm>
          <a:prstGeom prst="rect">
            <a:avLst/>
          </a:prstGeom>
        </p:spPr>
      </p:pic>
    </p:spTree>
    <p:extLst>
      <p:ext uri="{BB962C8B-B14F-4D97-AF65-F5344CB8AC3E}">
        <p14:creationId xmlns:p14="http://schemas.microsoft.com/office/powerpoint/2010/main" val="2054765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4" name="Picture 3"/>
          <p:cNvPicPr>
            <a:picLocks noChangeAspect="1"/>
          </p:cNvPicPr>
          <p:nvPr/>
        </p:nvPicPr>
        <p:blipFill>
          <a:blip r:embed="rId2"/>
          <a:stretch>
            <a:fillRect/>
          </a:stretch>
        </p:blipFill>
        <p:spPr>
          <a:xfrm>
            <a:off x="122297" y="1031545"/>
            <a:ext cx="5667375" cy="4800600"/>
          </a:xfrm>
          <a:prstGeom prst="rect">
            <a:avLst/>
          </a:prstGeom>
        </p:spPr>
      </p:pic>
      <p:pic>
        <p:nvPicPr>
          <p:cNvPr id="5" name="Picture 4"/>
          <p:cNvPicPr>
            <a:picLocks noChangeAspect="1"/>
          </p:cNvPicPr>
          <p:nvPr/>
        </p:nvPicPr>
        <p:blipFill>
          <a:blip r:embed="rId3"/>
          <a:stretch>
            <a:fillRect/>
          </a:stretch>
        </p:blipFill>
        <p:spPr>
          <a:xfrm>
            <a:off x="6202213" y="1193470"/>
            <a:ext cx="5734050" cy="4638675"/>
          </a:xfrm>
          <a:prstGeom prst="rect">
            <a:avLst/>
          </a:prstGeom>
        </p:spPr>
      </p:pic>
    </p:spTree>
    <p:extLst>
      <p:ext uri="{BB962C8B-B14F-4D97-AF65-F5344CB8AC3E}">
        <p14:creationId xmlns:p14="http://schemas.microsoft.com/office/powerpoint/2010/main" val="2724524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6" name="Picture 5"/>
          <p:cNvPicPr>
            <a:picLocks noChangeAspect="1"/>
          </p:cNvPicPr>
          <p:nvPr/>
        </p:nvPicPr>
        <p:blipFill>
          <a:blip r:embed="rId2"/>
          <a:stretch>
            <a:fillRect/>
          </a:stretch>
        </p:blipFill>
        <p:spPr>
          <a:xfrm>
            <a:off x="68292" y="1317864"/>
            <a:ext cx="5867400" cy="4705350"/>
          </a:xfrm>
          <a:prstGeom prst="rect">
            <a:avLst/>
          </a:prstGeom>
        </p:spPr>
      </p:pic>
      <p:pic>
        <p:nvPicPr>
          <p:cNvPr id="7" name="Picture 6"/>
          <p:cNvPicPr>
            <a:picLocks noChangeAspect="1"/>
          </p:cNvPicPr>
          <p:nvPr/>
        </p:nvPicPr>
        <p:blipFill>
          <a:blip r:embed="rId3"/>
          <a:stretch>
            <a:fillRect/>
          </a:stretch>
        </p:blipFill>
        <p:spPr>
          <a:xfrm>
            <a:off x="6223239" y="1605560"/>
            <a:ext cx="5715000" cy="4505325"/>
          </a:xfrm>
          <a:prstGeom prst="rect">
            <a:avLst/>
          </a:prstGeom>
        </p:spPr>
      </p:pic>
    </p:spTree>
    <p:extLst>
      <p:ext uri="{BB962C8B-B14F-4D97-AF65-F5344CB8AC3E}">
        <p14:creationId xmlns:p14="http://schemas.microsoft.com/office/powerpoint/2010/main" val="3889970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8" name="Picture 7"/>
          <p:cNvPicPr>
            <a:picLocks noChangeAspect="1"/>
          </p:cNvPicPr>
          <p:nvPr/>
        </p:nvPicPr>
        <p:blipFill>
          <a:blip r:embed="rId2"/>
          <a:stretch>
            <a:fillRect/>
          </a:stretch>
        </p:blipFill>
        <p:spPr>
          <a:xfrm>
            <a:off x="3273454" y="1226088"/>
            <a:ext cx="5629275" cy="4791075"/>
          </a:xfrm>
          <a:prstGeom prst="rect">
            <a:avLst/>
          </a:prstGeom>
        </p:spPr>
      </p:pic>
    </p:spTree>
    <p:extLst>
      <p:ext uri="{BB962C8B-B14F-4D97-AF65-F5344CB8AC3E}">
        <p14:creationId xmlns:p14="http://schemas.microsoft.com/office/powerpoint/2010/main" val="1965341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825321"/>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Insights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GB" b="1"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sp>
        <p:nvSpPr>
          <p:cNvPr id="4" name="TextBox 3"/>
          <p:cNvSpPr txBox="1"/>
          <p:nvPr/>
        </p:nvSpPr>
        <p:spPr>
          <a:xfrm>
            <a:off x="687238" y="1509730"/>
            <a:ext cx="10649309" cy="3539430"/>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Majority of the shoppers strongly agrees on several aspects like ease of payment is important, information and description of the product, content of the website, information on seller details, ease of navigation, loading time of the website, convenience of payment, trust, securing the privacy of the customer, monetary benefits, loyalty programs, convenience and flexibility of shopping, and user satisfaction are all important for customer acquisition and retention in the online shopping industry in India. </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095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4" name="Picture 3"/>
          <p:cNvPicPr>
            <a:picLocks noChangeAspect="1"/>
          </p:cNvPicPr>
          <p:nvPr/>
        </p:nvPicPr>
        <p:blipFill>
          <a:blip r:embed="rId2"/>
          <a:stretch>
            <a:fillRect/>
          </a:stretch>
        </p:blipFill>
        <p:spPr>
          <a:xfrm>
            <a:off x="173067" y="1522082"/>
            <a:ext cx="5915025" cy="3514725"/>
          </a:xfrm>
          <a:prstGeom prst="rect">
            <a:avLst/>
          </a:prstGeom>
        </p:spPr>
      </p:pic>
      <p:pic>
        <p:nvPicPr>
          <p:cNvPr id="5" name="Picture 4"/>
          <p:cNvPicPr>
            <a:picLocks noChangeAspect="1"/>
          </p:cNvPicPr>
          <p:nvPr/>
        </p:nvPicPr>
        <p:blipFill>
          <a:blip r:embed="rId3"/>
          <a:stretch>
            <a:fillRect/>
          </a:stretch>
        </p:blipFill>
        <p:spPr>
          <a:xfrm>
            <a:off x="6240492" y="1522082"/>
            <a:ext cx="5905500" cy="3419475"/>
          </a:xfrm>
          <a:prstGeom prst="rect">
            <a:avLst/>
          </a:prstGeom>
        </p:spPr>
      </p:pic>
      <p:sp>
        <p:nvSpPr>
          <p:cNvPr id="6" name="TextBox 5"/>
          <p:cNvSpPr txBox="1"/>
          <p:nvPr/>
        </p:nvSpPr>
        <p:spPr>
          <a:xfrm>
            <a:off x="534838" y="5332396"/>
            <a:ext cx="10659343" cy="646331"/>
          </a:xfrm>
          <a:prstGeom prst="rect">
            <a:avLst/>
          </a:prstGeom>
          <a:noFill/>
        </p:spPr>
        <p:txBody>
          <a:bodyPr wrap="square" rtlCol="0">
            <a:spAutoFit/>
          </a:bodyPr>
          <a:lstStyle/>
          <a:p>
            <a:r>
              <a:rPr lang="en-US" dirty="0"/>
              <a:t>majority of people shops from all 5 retail stores and minority only shops from only </a:t>
            </a:r>
            <a:r>
              <a:rPr lang="en-US" dirty="0" err="1"/>
              <a:t>amazon,flipkart</a:t>
            </a:r>
            <a:r>
              <a:rPr lang="en-US" dirty="0"/>
              <a:t> and </a:t>
            </a:r>
            <a:r>
              <a:rPr lang="en-US" dirty="0" err="1" smtClean="0"/>
              <a:t>paytm</a:t>
            </a:r>
            <a:r>
              <a:rPr lang="en-US" dirty="0" smtClean="0"/>
              <a:t> and all of them suggests </a:t>
            </a:r>
            <a:r>
              <a:rPr lang="en-US" dirty="0"/>
              <a:t>that all the 5 applications are easy to use</a:t>
            </a:r>
            <a:endParaRPr lang="en-GB" dirty="0"/>
          </a:p>
        </p:txBody>
      </p:sp>
    </p:spTree>
    <p:extLst>
      <p:ext uri="{BB962C8B-B14F-4D97-AF65-F5344CB8AC3E}">
        <p14:creationId xmlns:p14="http://schemas.microsoft.com/office/powerpoint/2010/main" val="1116362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6" name="Picture 5"/>
          <p:cNvPicPr>
            <a:picLocks noChangeAspect="1"/>
          </p:cNvPicPr>
          <p:nvPr/>
        </p:nvPicPr>
        <p:blipFill>
          <a:blip r:embed="rId2"/>
          <a:stretch>
            <a:fillRect/>
          </a:stretch>
        </p:blipFill>
        <p:spPr>
          <a:xfrm>
            <a:off x="0" y="1503129"/>
            <a:ext cx="6445338" cy="3201606"/>
          </a:xfrm>
          <a:prstGeom prst="rect">
            <a:avLst/>
          </a:prstGeom>
        </p:spPr>
      </p:pic>
      <p:pic>
        <p:nvPicPr>
          <p:cNvPr id="7" name="Picture 6"/>
          <p:cNvPicPr>
            <a:picLocks noChangeAspect="1"/>
          </p:cNvPicPr>
          <p:nvPr/>
        </p:nvPicPr>
        <p:blipFill>
          <a:blip r:embed="rId3"/>
          <a:stretch>
            <a:fillRect/>
          </a:stretch>
        </p:blipFill>
        <p:spPr>
          <a:xfrm>
            <a:off x="6372225" y="898894"/>
            <a:ext cx="5819775" cy="4410075"/>
          </a:xfrm>
          <a:prstGeom prst="rect">
            <a:avLst/>
          </a:prstGeom>
        </p:spPr>
      </p:pic>
      <p:sp>
        <p:nvSpPr>
          <p:cNvPr id="8" name="TextBox 7"/>
          <p:cNvSpPr txBox="1"/>
          <p:nvPr/>
        </p:nvSpPr>
        <p:spPr>
          <a:xfrm>
            <a:off x="1042219" y="5476083"/>
            <a:ext cx="10446728" cy="769441"/>
          </a:xfrm>
          <a:prstGeom prst="rect">
            <a:avLst/>
          </a:prstGeom>
          <a:noFill/>
        </p:spPr>
        <p:txBody>
          <a:bodyPr wrap="square" rtlCol="0">
            <a:spAutoFit/>
          </a:bodyPr>
          <a:lstStyle/>
          <a:p>
            <a:r>
              <a:rPr lang="en-US" sz="2200" dirty="0"/>
              <a:t>majority suggests that only </a:t>
            </a:r>
            <a:r>
              <a:rPr lang="en-US" sz="2200" dirty="0" err="1"/>
              <a:t>flipkart</a:t>
            </a:r>
            <a:r>
              <a:rPr lang="en-US" sz="2200" dirty="0"/>
              <a:t> and amazon have only visually appealing web layout</a:t>
            </a:r>
            <a:r>
              <a:rPr lang="en-US" sz="2200" dirty="0" smtClean="0"/>
              <a:t>, others </a:t>
            </a:r>
            <a:r>
              <a:rPr lang="en-US" sz="2200" dirty="0"/>
              <a:t>need to work on </a:t>
            </a:r>
            <a:r>
              <a:rPr lang="en-US" sz="2200" dirty="0" smtClean="0"/>
              <a:t>it and only Flipkart and Amazon have a wide variety of products</a:t>
            </a:r>
            <a:endParaRPr lang="en-GB" sz="2200" dirty="0"/>
          </a:p>
        </p:txBody>
      </p:sp>
    </p:spTree>
    <p:extLst>
      <p:ext uri="{BB962C8B-B14F-4D97-AF65-F5344CB8AC3E}">
        <p14:creationId xmlns:p14="http://schemas.microsoft.com/office/powerpoint/2010/main" val="1239962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4" name="Picture 3"/>
          <p:cNvPicPr>
            <a:picLocks noChangeAspect="1"/>
          </p:cNvPicPr>
          <p:nvPr/>
        </p:nvPicPr>
        <p:blipFill>
          <a:blip r:embed="rId2"/>
          <a:stretch>
            <a:fillRect/>
          </a:stretch>
        </p:blipFill>
        <p:spPr>
          <a:xfrm>
            <a:off x="106392" y="1483982"/>
            <a:ext cx="5981700" cy="3590925"/>
          </a:xfrm>
          <a:prstGeom prst="rect">
            <a:avLst/>
          </a:prstGeom>
        </p:spPr>
      </p:pic>
      <p:pic>
        <p:nvPicPr>
          <p:cNvPr id="5" name="Picture 4"/>
          <p:cNvPicPr>
            <a:picLocks noChangeAspect="1"/>
          </p:cNvPicPr>
          <p:nvPr/>
        </p:nvPicPr>
        <p:blipFill>
          <a:blip r:embed="rId3"/>
          <a:stretch>
            <a:fillRect/>
          </a:stretch>
        </p:blipFill>
        <p:spPr>
          <a:xfrm>
            <a:off x="5694152" y="1656272"/>
            <a:ext cx="6373756" cy="2966917"/>
          </a:xfrm>
          <a:prstGeom prst="rect">
            <a:avLst/>
          </a:prstGeom>
        </p:spPr>
      </p:pic>
      <p:sp>
        <p:nvSpPr>
          <p:cNvPr id="8" name="TextBox 7"/>
          <p:cNvSpPr txBox="1"/>
          <p:nvPr/>
        </p:nvSpPr>
        <p:spPr>
          <a:xfrm>
            <a:off x="1042219" y="5476083"/>
            <a:ext cx="10446728" cy="1200329"/>
          </a:xfrm>
          <a:prstGeom prst="rect">
            <a:avLst/>
          </a:prstGeom>
          <a:noFill/>
        </p:spPr>
        <p:txBody>
          <a:bodyPr wrap="square" rtlCol="0">
            <a:spAutoFit/>
          </a:bodyPr>
          <a:lstStyle/>
          <a:p>
            <a:r>
              <a:rPr lang="en-US" sz="2400" dirty="0"/>
              <a:t>majority suggests that only amazon and </a:t>
            </a:r>
            <a:r>
              <a:rPr lang="en-US" sz="2400" dirty="0" err="1"/>
              <a:t>flipkart</a:t>
            </a:r>
            <a:r>
              <a:rPr lang="en-US" sz="2400" dirty="0"/>
              <a:t> have relevant product </a:t>
            </a:r>
            <a:r>
              <a:rPr lang="en-US" sz="2400" dirty="0" smtClean="0"/>
              <a:t>information and </a:t>
            </a:r>
            <a:r>
              <a:rPr lang="en-US" sz="2400" dirty="0"/>
              <a:t>19% </a:t>
            </a:r>
            <a:r>
              <a:rPr lang="en-US" sz="2400" dirty="0" err="1"/>
              <a:t>suggets</a:t>
            </a:r>
            <a:r>
              <a:rPr lang="en-US" sz="2400" dirty="0"/>
              <a:t> that only amazon has a fast loading website but more or less every application have fast loading website</a:t>
            </a:r>
            <a:endParaRPr lang="en-GB" sz="2200" dirty="0"/>
          </a:p>
        </p:txBody>
      </p:sp>
    </p:spTree>
    <p:extLst>
      <p:ext uri="{BB962C8B-B14F-4D97-AF65-F5344CB8AC3E}">
        <p14:creationId xmlns:p14="http://schemas.microsoft.com/office/powerpoint/2010/main" val="1044623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6" name="Picture 5"/>
          <p:cNvPicPr>
            <a:picLocks noChangeAspect="1"/>
          </p:cNvPicPr>
          <p:nvPr/>
        </p:nvPicPr>
        <p:blipFill>
          <a:blip r:embed="rId2"/>
          <a:stretch>
            <a:fillRect/>
          </a:stretch>
        </p:blipFill>
        <p:spPr>
          <a:xfrm>
            <a:off x="220692" y="1722107"/>
            <a:ext cx="5715000" cy="3419475"/>
          </a:xfrm>
          <a:prstGeom prst="rect">
            <a:avLst/>
          </a:prstGeom>
        </p:spPr>
      </p:pic>
      <p:pic>
        <p:nvPicPr>
          <p:cNvPr id="7" name="Picture 6"/>
          <p:cNvPicPr>
            <a:picLocks noChangeAspect="1"/>
          </p:cNvPicPr>
          <p:nvPr/>
        </p:nvPicPr>
        <p:blipFill>
          <a:blip r:embed="rId3"/>
          <a:stretch>
            <a:fillRect/>
          </a:stretch>
        </p:blipFill>
        <p:spPr>
          <a:xfrm>
            <a:off x="5935692" y="1655432"/>
            <a:ext cx="6067425" cy="3248025"/>
          </a:xfrm>
          <a:prstGeom prst="rect">
            <a:avLst/>
          </a:prstGeom>
        </p:spPr>
      </p:pic>
      <p:sp>
        <p:nvSpPr>
          <p:cNvPr id="8" name="TextBox 7"/>
          <p:cNvSpPr txBox="1"/>
          <p:nvPr/>
        </p:nvSpPr>
        <p:spPr>
          <a:xfrm>
            <a:off x="889819" y="5316657"/>
            <a:ext cx="10446728" cy="830997"/>
          </a:xfrm>
          <a:prstGeom prst="rect">
            <a:avLst/>
          </a:prstGeom>
          <a:noFill/>
        </p:spPr>
        <p:txBody>
          <a:bodyPr wrap="square" rtlCol="0">
            <a:spAutoFit/>
          </a:bodyPr>
          <a:lstStyle/>
          <a:p>
            <a:r>
              <a:rPr lang="en-US" sz="2400" dirty="0" smtClean="0"/>
              <a:t>amazon is the most reliable website to online shoppers and </a:t>
            </a:r>
            <a:r>
              <a:rPr lang="en-US" sz="2400" dirty="0"/>
              <a:t>majority suggests that amazon is the website where customers </a:t>
            </a:r>
            <a:r>
              <a:rPr lang="en-US" sz="2400" dirty="0" smtClean="0"/>
              <a:t>experience </a:t>
            </a:r>
            <a:r>
              <a:rPr lang="en-US" sz="2400" dirty="0"/>
              <a:t>quick purchase</a:t>
            </a:r>
            <a:endParaRPr lang="en-GB" sz="2200" dirty="0"/>
          </a:p>
        </p:txBody>
      </p:sp>
    </p:spTree>
    <p:extLst>
      <p:ext uri="{BB962C8B-B14F-4D97-AF65-F5344CB8AC3E}">
        <p14:creationId xmlns:p14="http://schemas.microsoft.com/office/powerpoint/2010/main" val="223905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4" name="Picture 3"/>
          <p:cNvPicPr>
            <a:picLocks noChangeAspect="1"/>
          </p:cNvPicPr>
          <p:nvPr/>
        </p:nvPicPr>
        <p:blipFill>
          <a:blip r:embed="rId2"/>
          <a:stretch>
            <a:fillRect/>
          </a:stretch>
        </p:blipFill>
        <p:spPr>
          <a:xfrm>
            <a:off x="134967" y="1555420"/>
            <a:ext cx="5953125" cy="3752850"/>
          </a:xfrm>
          <a:prstGeom prst="rect">
            <a:avLst/>
          </a:prstGeom>
        </p:spPr>
      </p:pic>
      <p:pic>
        <p:nvPicPr>
          <p:cNvPr id="5" name="Picture 4"/>
          <p:cNvPicPr>
            <a:picLocks noChangeAspect="1"/>
          </p:cNvPicPr>
          <p:nvPr/>
        </p:nvPicPr>
        <p:blipFill>
          <a:blip r:embed="rId3"/>
          <a:stretch>
            <a:fillRect/>
          </a:stretch>
        </p:blipFill>
        <p:spPr>
          <a:xfrm>
            <a:off x="5935692" y="1896313"/>
            <a:ext cx="5934075" cy="3324225"/>
          </a:xfrm>
          <a:prstGeom prst="rect">
            <a:avLst/>
          </a:prstGeom>
        </p:spPr>
      </p:pic>
      <p:sp>
        <p:nvSpPr>
          <p:cNvPr id="8" name="TextBox 7"/>
          <p:cNvSpPr txBox="1"/>
          <p:nvPr/>
        </p:nvSpPr>
        <p:spPr>
          <a:xfrm>
            <a:off x="701986" y="5525120"/>
            <a:ext cx="10446728" cy="830997"/>
          </a:xfrm>
          <a:prstGeom prst="rect">
            <a:avLst/>
          </a:prstGeom>
          <a:noFill/>
        </p:spPr>
        <p:txBody>
          <a:bodyPr wrap="square" rtlCol="0">
            <a:spAutoFit/>
          </a:bodyPr>
          <a:lstStyle/>
          <a:p>
            <a:r>
              <a:rPr lang="en-US" sz="2400" dirty="0"/>
              <a:t>amazon and </a:t>
            </a:r>
            <a:r>
              <a:rPr lang="en-US" sz="2400" dirty="0" smtClean="0"/>
              <a:t>Flipkart </a:t>
            </a:r>
            <a:r>
              <a:rPr lang="en-US" sz="2400" dirty="0"/>
              <a:t>have the mostly </a:t>
            </a:r>
            <a:r>
              <a:rPr lang="en-US" sz="2400" dirty="0" err="1"/>
              <a:t>avaialable</a:t>
            </a:r>
            <a:r>
              <a:rPr lang="en-US" sz="2400" dirty="0"/>
              <a:t> payment </a:t>
            </a:r>
            <a:r>
              <a:rPr lang="en-US" sz="2400" dirty="0" smtClean="0"/>
              <a:t>options and they are the most </a:t>
            </a:r>
            <a:r>
              <a:rPr lang="en-US" sz="2400" dirty="0"/>
              <a:t>trusted online applications that secures customer's financial information</a:t>
            </a:r>
            <a:endParaRPr lang="en-GB" sz="2200" dirty="0"/>
          </a:p>
        </p:txBody>
      </p:sp>
    </p:spTree>
    <p:extLst>
      <p:ext uri="{BB962C8B-B14F-4D97-AF65-F5344CB8AC3E}">
        <p14:creationId xmlns:p14="http://schemas.microsoft.com/office/powerpoint/2010/main" val="379596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091" y="365125"/>
            <a:ext cx="10801709" cy="5932158"/>
          </a:xfrm>
        </p:spPr>
        <p:txBody>
          <a:bodyPr>
            <a:noAutofit/>
          </a:bodyPr>
          <a:lstStyle/>
          <a:p>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Step 1:</a:t>
            </a:r>
            <a:br>
              <a:rPr lang="en-US" sz="3000" dirty="0" smtClean="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importing the libraries</a:t>
            </a:r>
            <a:br>
              <a:rPr lang="en-US" sz="3000" dirty="0" smtClean="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GB"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7037" y="1579562"/>
            <a:ext cx="8674593" cy="3017838"/>
          </a:xfrm>
          <a:prstGeom prst="rect">
            <a:avLst/>
          </a:prstGeom>
        </p:spPr>
      </p:pic>
    </p:spTree>
    <p:extLst>
      <p:ext uri="{BB962C8B-B14F-4D97-AF65-F5344CB8AC3E}">
        <p14:creationId xmlns:p14="http://schemas.microsoft.com/office/powerpoint/2010/main" val="3623452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6" name="Picture 5"/>
          <p:cNvPicPr>
            <a:picLocks noChangeAspect="1"/>
          </p:cNvPicPr>
          <p:nvPr/>
        </p:nvPicPr>
        <p:blipFill>
          <a:blip r:embed="rId2"/>
          <a:stretch>
            <a:fillRect/>
          </a:stretch>
        </p:blipFill>
        <p:spPr>
          <a:xfrm>
            <a:off x="296892" y="1745920"/>
            <a:ext cx="5791200" cy="3067050"/>
          </a:xfrm>
          <a:prstGeom prst="rect">
            <a:avLst/>
          </a:prstGeom>
        </p:spPr>
      </p:pic>
      <p:pic>
        <p:nvPicPr>
          <p:cNvPr id="7" name="Picture 6"/>
          <p:cNvPicPr>
            <a:picLocks noChangeAspect="1"/>
          </p:cNvPicPr>
          <p:nvPr/>
        </p:nvPicPr>
        <p:blipFill>
          <a:blip r:embed="rId3"/>
          <a:stretch>
            <a:fillRect/>
          </a:stretch>
        </p:blipFill>
        <p:spPr>
          <a:xfrm>
            <a:off x="5935692" y="1541132"/>
            <a:ext cx="5953125" cy="3476625"/>
          </a:xfrm>
          <a:prstGeom prst="rect">
            <a:avLst/>
          </a:prstGeom>
        </p:spPr>
      </p:pic>
      <p:sp>
        <p:nvSpPr>
          <p:cNvPr id="8" name="TextBox 7"/>
          <p:cNvSpPr txBox="1"/>
          <p:nvPr/>
        </p:nvSpPr>
        <p:spPr>
          <a:xfrm>
            <a:off x="701986" y="5525120"/>
            <a:ext cx="10446728" cy="1200329"/>
          </a:xfrm>
          <a:prstGeom prst="rect">
            <a:avLst/>
          </a:prstGeom>
          <a:noFill/>
        </p:spPr>
        <p:txBody>
          <a:bodyPr wrap="square" rtlCol="0">
            <a:spAutoFit/>
          </a:bodyPr>
          <a:lstStyle/>
          <a:p>
            <a:r>
              <a:rPr lang="en-US" sz="2400" dirty="0"/>
              <a:t>AMAZON is the most trusted online retail stores which got a vote of 28.3% amongst </a:t>
            </a:r>
            <a:r>
              <a:rPr lang="en-US" sz="2400" dirty="0" smtClean="0"/>
              <a:t>all and </a:t>
            </a:r>
            <a:r>
              <a:rPr lang="en-US" sz="2400" dirty="0"/>
              <a:t>amazon, </a:t>
            </a:r>
            <a:r>
              <a:rPr lang="en-US" sz="2400" dirty="0" err="1"/>
              <a:t>flipkart,snapdeal</a:t>
            </a:r>
            <a:r>
              <a:rPr lang="en-US" sz="2400" dirty="0"/>
              <a:t> and </a:t>
            </a:r>
            <a:r>
              <a:rPr lang="en-US" sz="2400" dirty="0" err="1"/>
              <a:t>myntra</a:t>
            </a:r>
            <a:r>
              <a:rPr lang="en-US" sz="2400" dirty="0"/>
              <a:t> all have online assistance through multi-channel</a:t>
            </a:r>
            <a:endParaRPr lang="en-GB" sz="2200" dirty="0"/>
          </a:p>
        </p:txBody>
      </p:sp>
    </p:spTree>
    <p:extLst>
      <p:ext uri="{BB962C8B-B14F-4D97-AF65-F5344CB8AC3E}">
        <p14:creationId xmlns:p14="http://schemas.microsoft.com/office/powerpoint/2010/main" val="569292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4" name="Picture 3"/>
          <p:cNvPicPr>
            <a:picLocks noChangeAspect="1"/>
          </p:cNvPicPr>
          <p:nvPr/>
        </p:nvPicPr>
        <p:blipFill>
          <a:blip r:embed="rId2"/>
          <a:stretch>
            <a:fillRect/>
          </a:stretch>
        </p:blipFill>
        <p:spPr>
          <a:xfrm>
            <a:off x="211167" y="1236332"/>
            <a:ext cx="5724525" cy="4086225"/>
          </a:xfrm>
          <a:prstGeom prst="rect">
            <a:avLst/>
          </a:prstGeom>
        </p:spPr>
      </p:pic>
      <p:pic>
        <p:nvPicPr>
          <p:cNvPr id="5" name="Picture 4"/>
          <p:cNvPicPr>
            <a:picLocks noChangeAspect="1"/>
          </p:cNvPicPr>
          <p:nvPr/>
        </p:nvPicPr>
        <p:blipFill>
          <a:blip r:embed="rId3"/>
          <a:stretch>
            <a:fillRect/>
          </a:stretch>
        </p:blipFill>
        <p:spPr>
          <a:xfrm>
            <a:off x="5935692" y="1324002"/>
            <a:ext cx="5772150" cy="4114800"/>
          </a:xfrm>
          <a:prstGeom prst="rect">
            <a:avLst/>
          </a:prstGeom>
        </p:spPr>
      </p:pic>
      <p:sp>
        <p:nvSpPr>
          <p:cNvPr id="8" name="TextBox 7"/>
          <p:cNvSpPr txBox="1"/>
          <p:nvPr/>
        </p:nvSpPr>
        <p:spPr>
          <a:xfrm>
            <a:off x="534838" y="5410227"/>
            <a:ext cx="10446728" cy="1200329"/>
          </a:xfrm>
          <a:prstGeom prst="rect">
            <a:avLst/>
          </a:prstGeom>
          <a:noFill/>
        </p:spPr>
        <p:txBody>
          <a:bodyPr wrap="square" rtlCol="0">
            <a:spAutoFit/>
          </a:bodyPr>
          <a:lstStyle/>
          <a:p>
            <a:r>
              <a:rPr lang="en-US" sz="2400" dirty="0"/>
              <a:t>amazon takes the longer time to log in during sales period. this means amazon has huge traffic during </a:t>
            </a:r>
            <a:r>
              <a:rPr lang="en-US" sz="2400" dirty="0" smtClean="0"/>
              <a:t>sales but </a:t>
            </a:r>
            <a:r>
              <a:rPr lang="en-US" sz="2400" dirty="0"/>
              <a:t>both amazon and </a:t>
            </a:r>
            <a:r>
              <a:rPr lang="en-US" sz="2400" dirty="0" err="1"/>
              <a:t>flipkart</a:t>
            </a:r>
            <a:r>
              <a:rPr lang="en-US" sz="2400" dirty="0"/>
              <a:t> taken longer to display photos during sales period</a:t>
            </a:r>
            <a:endParaRPr lang="en-GB" sz="2200" dirty="0"/>
          </a:p>
        </p:txBody>
      </p:sp>
    </p:spTree>
    <p:extLst>
      <p:ext uri="{BB962C8B-B14F-4D97-AF65-F5344CB8AC3E}">
        <p14:creationId xmlns:p14="http://schemas.microsoft.com/office/powerpoint/2010/main" val="2517621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6" name="Picture 5"/>
          <p:cNvPicPr>
            <a:picLocks noChangeAspect="1"/>
          </p:cNvPicPr>
          <p:nvPr/>
        </p:nvPicPr>
        <p:blipFill>
          <a:blip r:embed="rId2"/>
          <a:stretch>
            <a:fillRect/>
          </a:stretch>
        </p:blipFill>
        <p:spPr>
          <a:xfrm>
            <a:off x="230217" y="1460170"/>
            <a:ext cx="5705475" cy="3943350"/>
          </a:xfrm>
          <a:prstGeom prst="rect">
            <a:avLst/>
          </a:prstGeom>
        </p:spPr>
      </p:pic>
      <p:pic>
        <p:nvPicPr>
          <p:cNvPr id="7" name="Picture 6"/>
          <p:cNvPicPr>
            <a:picLocks noChangeAspect="1"/>
          </p:cNvPicPr>
          <p:nvPr/>
        </p:nvPicPr>
        <p:blipFill>
          <a:blip r:embed="rId3"/>
          <a:stretch>
            <a:fillRect/>
          </a:stretch>
        </p:blipFill>
        <p:spPr>
          <a:xfrm>
            <a:off x="6088092" y="1264907"/>
            <a:ext cx="5800725" cy="4029075"/>
          </a:xfrm>
          <a:prstGeom prst="rect">
            <a:avLst/>
          </a:prstGeom>
        </p:spPr>
      </p:pic>
      <p:sp>
        <p:nvSpPr>
          <p:cNvPr id="8" name="TextBox 7"/>
          <p:cNvSpPr txBox="1"/>
          <p:nvPr/>
        </p:nvSpPr>
        <p:spPr>
          <a:xfrm>
            <a:off x="534838" y="5410227"/>
            <a:ext cx="10446728" cy="830997"/>
          </a:xfrm>
          <a:prstGeom prst="rect">
            <a:avLst/>
          </a:prstGeom>
          <a:noFill/>
        </p:spPr>
        <p:txBody>
          <a:bodyPr wrap="square" rtlCol="0">
            <a:spAutoFit/>
          </a:bodyPr>
          <a:lstStyle/>
          <a:p>
            <a:r>
              <a:rPr lang="en-US" sz="2400" dirty="0" err="1" smtClean="0"/>
              <a:t>myntra</a:t>
            </a:r>
            <a:r>
              <a:rPr lang="en-US" sz="2400" dirty="0" smtClean="0"/>
              <a:t> is perceived to take longer for declaration of price and it </a:t>
            </a:r>
            <a:r>
              <a:rPr lang="en-US" sz="2400" dirty="0"/>
              <a:t>has the longest page loading time during sales</a:t>
            </a:r>
            <a:endParaRPr lang="en-GB" sz="2200" dirty="0"/>
          </a:p>
        </p:txBody>
      </p:sp>
    </p:spTree>
    <p:extLst>
      <p:ext uri="{BB962C8B-B14F-4D97-AF65-F5344CB8AC3E}">
        <p14:creationId xmlns:p14="http://schemas.microsoft.com/office/powerpoint/2010/main" val="3830805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4" name="Picture 3"/>
          <p:cNvPicPr>
            <a:picLocks noChangeAspect="1"/>
          </p:cNvPicPr>
          <p:nvPr/>
        </p:nvPicPr>
        <p:blipFill>
          <a:blip r:embed="rId2"/>
          <a:stretch>
            <a:fillRect/>
          </a:stretch>
        </p:blipFill>
        <p:spPr>
          <a:xfrm>
            <a:off x="0" y="313366"/>
            <a:ext cx="6124575" cy="4829175"/>
          </a:xfrm>
          <a:prstGeom prst="rect">
            <a:avLst/>
          </a:prstGeom>
        </p:spPr>
      </p:pic>
      <p:pic>
        <p:nvPicPr>
          <p:cNvPr id="5" name="Picture 4"/>
          <p:cNvPicPr>
            <a:picLocks noChangeAspect="1"/>
          </p:cNvPicPr>
          <p:nvPr/>
        </p:nvPicPr>
        <p:blipFill>
          <a:blip r:embed="rId3"/>
          <a:stretch>
            <a:fillRect/>
          </a:stretch>
        </p:blipFill>
        <p:spPr>
          <a:xfrm>
            <a:off x="6042085" y="450277"/>
            <a:ext cx="5829300" cy="4010025"/>
          </a:xfrm>
          <a:prstGeom prst="rect">
            <a:avLst/>
          </a:prstGeom>
        </p:spPr>
      </p:pic>
      <p:sp>
        <p:nvSpPr>
          <p:cNvPr id="8" name="TextBox 7"/>
          <p:cNvSpPr txBox="1"/>
          <p:nvPr/>
        </p:nvSpPr>
        <p:spPr>
          <a:xfrm>
            <a:off x="534838" y="5410227"/>
            <a:ext cx="10446728" cy="1200329"/>
          </a:xfrm>
          <a:prstGeom prst="rect">
            <a:avLst/>
          </a:prstGeom>
          <a:noFill/>
        </p:spPr>
        <p:txBody>
          <a:bodyPr wrap="square" rtlCol="0">
            <a:spAutoFit/>
          </a:bodyPr>
          <a:lstStyle/>
          <a:p>
            <a:r>
              <a:rPr lang="en-US" sz="2400" dirty="0" err="1"/>
              <a:t>paytm</a:t>
            </a:r>
            <a:r>
              <a:rPr lang="en-US" sz="2400" dirty="0"/>
              <a:t> has the longest delivery period and </a:t>
            </a:r>
            <a:r>
              <a:rPr lang="en-US" sz="2400" dirty="0" err="1"/>
              <a:t>myntra</a:t>
            </a:r>
            <a:r>
              <a:rPr lang="en-US" sz="2400" dirty="0"/>
              <a:t> has the </a:t>
            </a:r>
            <a:r>
              <a:rPr lang="en-US" sz="2400" dirty="0" smtClean="0"/>
              <a:t>fastest and </a:t>
            </a:r>
            <a:r>
              <a:rPr lang="en-US" sz="2400" dirty="0"/>
              <a:t>amazon is the one that frequently changes application and website design. this means they focus on customer convenience</a:t>
            </a:r>
            <a:endParaRPr lang="en-GB" sz="2200" dirty="0"/>
          </a:p>
        </p:txBody>
      </p:sp>
    </p:spTree>
    <p:extLst>
      <p:ext uri="{BB962C8B-B14F-4D97-AF65-F5344CB8AC3E}">
        <p14:creationId xmlns:p14="http://schemas.microsoft.com/office/powerpoint/2010/main" val="383022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6" name="Picture 5"/>
          <p:cNvPicPr>
            <a:picLocks noChangeAspect="1"/>
          </p:cNvPicPr>
          <p:nvPr/>
        </p:nvPicPr>
        <p:blipFill>
          <a:blip r:embed="rId2"/>
          <a:stretch>
            <a:fillRect/>
          </a:stretch>
        </p:blipFill>
        <p:spPr>
          <a:xfrm>
            <a:off x="109877" y="0"/>
            <a:ext cx="5648325" cy="4381500"/>
          </a:xfrm>
          <a:prstGeom prst="rect">
            <a:avLst/>
          </a:prstGeom>
        </p:spPr>
      </p:pic>
      <p:pic>
        <p:nvPicPr>
          <p:cNvPr id="7" name="Picture 6"/>
          <p:cNvPicPr>
            <a:picLocks noChangeAspect="1"/>
          </p:cNvPicPr>
          <p:nvPr/>
        </p:nvPicPr>
        <p:blipFill>
          <a:blip r:embed="rId3"/>
          <a:stretch>
            <a:fillRect/>
          </a:stretch>
        </p:blipFill>
        <p:spPr>
          <a:xfrm>
            <a:off x="6401009" y="160966"/>
            <a:ext cx="5838825" cy="4400550"/>
          </a:xfrm>
          <a:prstGeom prst="rect">
            <a:avLst/>
          </a:prstGeom>
        </p:spPr>
      </p:pic>
      <p:sp>
        <p:nvSpPr>
          <p:cNvPr id="8" name="TextBox 7"/>
          <p:cNvSpPr txBox="1"/>
          <p:nvPr/>
        </p:nvSpPr>
        <p:spPr>
          <a:xfrm>
            <a:off x="534838" y="5410227"/>
            <a:ext cx="10446728" cy="830997"/>
          </a:xfrm>
          <a:prstGeom prst="rect">
            <a:avLst/>
          </a:prstGeom>
          <a:noFill/>
        </p:spPr>
        <p:txBody>
          <a:bodyPr wrap="square" rtlCol="0">
            <a:spAutoFit/>
          </a:bodyPr>
          <a:lstStyle/>
          <a:p>
            <a:r>
              <a:rPr lang="en-US" sz="2400" dirty="0" smtClean="0"/>
              <a:t>Both </a:t>
            </a:r>
            <a:r>
              <a:rPr lang="en-US" sz="2400" dirty="0"/>
              <a:t>amazon and </a:t>
            </a:r>
            <a:r>
              <a:rPr lang="en-US" sz="2400" dirty="0" err="1"/>
              <a:t>myntra</a:t>
            </a:r>
            <a:r>
              <a:rPr lang="en-US" sz="2400" dirty="0"/>
              <a:t> has frequent page </a:t>
            </a:r>
            <a:r>
              <a:rPr lang="en-US" sz="2400" dirty="0" smtClean="0"/>
              <a:t>disruption but </a:t>
            </a:r>
            <a:r>
              <a:rPr lang="en-US" sz="2400" dirty="0"/>
              <a:t>amazon has the most efficient website</a:t>
            </a:r>
            <a:endParaRPr lang="en-GB" sz="2200" dirty="0"/>
          </a:p>
        </p:txBody>
      </p:sp>
    </p:spTree>
    <p:extLst>
      <p:ext uri="{BB962C8B-B14F-4D97-AF65-F5344CB8AC3E}">
        <p14:creationId xmlns:p14="http://schemas.microsoft.com/office/powerpoint/2010/main" val="1516516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762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388584" y="822762"/>
            <a:ext cx="10801709" cy="8867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b="1" dirty="0" smtClean="0">
              <a:latin typeface="Times New Roman" panose="02020603050405020304" pitchFamily="18" charset="0"/>
              <a:cs typeface="Times New Roman" panose="02020603050405020304" pitchFamily="18" charset="0"/>
            </a:endParaRPr>
          </a:p>
          <a:p>
            <a:pPr algn="just"/>
            <a:endParaRPr lang="en-US" sz="4000" b="1" dirty="0">
              <a:latin typeface="Times New Roman" panose="02020603050405020304" pitchFamily="18" charset="0"/>
              <a:cs typeface="Times New Roman" panose="02020603050405020304" pitchFamily="18" charset="0"/>
            </a:endParaRPr>
          </a:p>
          <a:p>
            <a:pPr algn="just"/>
            <a:endParaRPr lang="en-US" sz="4000" b="1" dirty="0" smtClean="0">
              <a:latin typeface="Times New Roman" panose="02020603050405020304" pitchFamily="18" charset="0"/>
              <a:cs typeface="Times New Roman" panose="02020603050405020304" pitchFamily="18" charset="0"/>
            </a:endParaRPr>
          </a:p>
          <a:p>
            <a:pPr algn="just"/>
            <a:endParaRPr lang="en-US" sz="4000" b="1" dirty="0">
              <a:latin typeface="Times New Roman" panose="02020603050405020304" pitchFamily="18" charset="0"/>
              <a:cs typeface="Times New Roman" panose="02020603050405020304" pitchFamily="18" charset="0"/>
            </a:endParaRPr>
          </a:p>
          <a:p>
            <a:pPr algn="just"/>
            <a:endParaRPr lang="en-US" sz="4000" b="1" dirty="0" smtClean="0">
              <a:latin typeface="Times New Roman" panose="02020603050405020304" pitchFamily="18" charset="0"/>
              <a:cs typeface="Times New Roman" panose="02020603050405020304" pitchFamily="18" charset="0"/>
            </a:endParaRPr>
          </a:p>
          <a:p>
            <a:pPr algn="just"/>
            <a:endParaRPr lang="en-US" sz="4000" b="1" dirty="0">
              <a:latin typeface="Times New Roman" panose="02020603050405020304" pitchFamily="18" charset="0"/>
              <a:cs typeface="Times New Roman" panose="02020603050405020304" pitchFamily="18" charset="0"/>
            </a:endParaRPr>
          </a:p>
          <a:p>
            <a:pPr algn="just"/>
            <a:endParaRPr lang="en-US" sz="4000" b="1" dirty="0" smtClean="0">
              <a:latin typeface="Times New Roman" panose="02020603050405020304" pitchFamily="18" charset="0"/>
              <a:cs typeface="Times New Roman" panose="02020603050405020304" pitchFamily="18" charset="0"/>
            </a:endParaRPr>
          </a:p>
          <a:p>
            <a:pPr algn="just"/>
            <a:endParaRPr lang="en-US" sz="4000" b="1" dirty="0">
              <a:latin typeface="Times New Roman" panose="02020603050405020304" pitchFamily="18" charset="0"/>
              <a:cs typeface="Times New Roman" panose="02020603050405020304" pitchFamily="18" charset="0"/>
            </a:endParaRPr>
          </a:p>
          <a:p>
            <a:pPr algn="just"/>
            <a:endParaRPr lang="en-US" sz="4000" b="1" dirty="0" smtClean="0">
              <a:latin typeface="Times New Roman" panose="02020603050405020304" pitchFamily="18" charset="0"/>
              <a:cs typeface="Times New Roman" panose="02020603050405020304" pitchFamily="18" charset="0"/>
            </a:endParaRPr>
          </a:p>
          <a:p>
            <a:pPr algn="just"/>
            <a:endParaRPr lang="en-US" sz="4000" b="1" dirty="0">
              <a:latin typeface="Times New Roman" panose="02020603050405020304" pitchFamily="18" charset="0"/>
              <a:cs typeface="Times New Roman" panose="02020603050405020304" pitchFamily="18" charset="0"/>
            </a:endParaRPr>
          </a:p>
          <a:p>
            <a:pPr algn="just"/>
            <a:endParaRPr lang="en-US" sz="4000" b="1" dirty="0" smtClean="0">
              <a:latin typeface="Times New Roman" panose="02020603050405020304" pitchFamily="18" charset="0"/>
              <a:cs typeface="Times New Roman" panose="02020603050405020304" pitchFamily="18" charset="0"/>
            </a:endParaRPr>
          </a:p>
          <a:p>
            <a:pPr algn="just"/>
            <a:endParaRPr lang="en-US" sz="4000" b="1" dirty="0">
              <a:latin typeface="Times New Roman" panose="02020603050405020304" pitchFamily="18" charset="0"/>
              <a:cs typeface="Times New Roman" panose="02020603050405020304" pitchFamily="18" charset="0"/>
            </a:endParaRPr>
          </a:p>
          <a:p>
            <a:pPr algn="just"/>
            <a:endParaRPr lang="en-US" sz="4000" b="1" dirty="0" smtClean="0">
              <a:latin typeface="Times New Roman" panose="02020603050405020304" pitchFamily="18" charset="0"/>
              <a:cs typeface="Times New Roman" panose="02020603050405020304" pitchFamily="18" charset="0"/>
            </a:endParaRPr>
          </a:p>
          <a:p>
            <a:pPr algn="just"/>
            <a:endParaRPr lang="en-US" sz="4000" b="1" dirty="0">
              <a:latin typeface="Times New Roman" panose="02020603050405020304" pitchFamily="18" charset="0"/>
              <a:cs typeface="Times New Roman" panose="02020603050405020304" pitchFamily="18" charset="0"/>
            </a:endParaRPr>
          </a:p>
          <a:p>
            <a:pPr algn="just"/>
            <a:endParaRPr lang="en-US" sz="4000" b="1" dirty="0" smtClean="0">
              <a:latin typeface="Times New Roman" panose="02020603050405020304" pitchFamily="18" charset="0"/>
              <a:cs typeface="Times New Roman" panose="02020603050405020304" pitchFamily="18" charset="0"/>
            </a:endParaRPr>
          </a:p>
          <a:p>
            <a:pPr algn="just"/>
            <a:r>
              <a:rPr lang="en-US" sz="4000" b="1" dirty="0" smtClean="0">
                <a:latin typeface="Times New Roman" panose="02020603050405020304" pitchFamily="18" charset="0"/>
                <a:cs typeface="Times New Roman" panose="02020603050405020304" pitchFamily="18" charset="0"/>
              </a:rPr>
              <a:t>Conclusion</a:t>
            </a:r>
          </a:p>
          <a:p>
            <a:pPr algn="just"/>
            <a:endParaRPr lang="en-US" sz="4000" b="1"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it can be concluded from the graphs and the figures that the major players in the Indian online retail industry are Amazon, Flipkart, Myntra, Paytm and Snapdeal. Amazon and Flipkart are the top most players in the industry because they have successfully established customer trust by offering a wide product variety, range and benefits. Further, the customers are also satisfied with the ease of payment modes, convenience of delivery, product details and information. But they further need to focus on improvement of their websites and applications in order to reduce the loading time during the period of sales. Moreover, Flipkart and Amazon also needs to focus on faster delivery in order to remain competitive. </a:t>
            </a:r>
          </a:p>
          <a:p>
            <a:pPr algn="just"/>
            <a:endParaRPr lang="en-US" sz="4000" b="1" dirty="0">
              <a:latin typeface="Times New Roman" panose="02020603050405020304" pitchFamily="18" charset="0"/>
              <a:cs typeface="Times New Roman" panose="02020603050405020304" pitchFamily="18" charset="0"/>
            </a:endParaRPr>
          </a:p>
          <a:p>
            <a:pPr algn="just"/>
            <a:endParaRPr lang="en-US" sz="4000" b="1" dirty="0" smtClean="0">
              <a:latin typeface="Times New Roman" panose="02020603050405020304" pitchFamily="18" charset="0"/>
              <a:cs typeface="Times New Roman" panose="02020603050405020304" pitchFamily="18" charset="0"/>
            </a:endParaRPr>
          </a:p>
          <a:p>
            <a:pPr algn="just"/>
            <a:endParaRPr lang="en-US" sz="4000" b="1" dirty="0">
              <a:latin typeface="Times New Roman" panose="02020603050405020304" pitchFamily="18" charset="0"/>
              <a:cs typeface="Times New Roman" panose="02020603050405020304" pitchFamily="18" charset="0"/>
            </a:endParaRPr>
          </a:p>
          <a:p>
            <a:pPr algn="just"/>
            <a:endParaRPr lang="en-US" sz="4000" b="1" dirty="0" smtClean="0">
              <a:latin typeface="Times New Roman" panose="02020603050405020304" pitchFamily="18" charset="0"/>
              <a:cs typeface="Times New Roman" panose="02020603050405020304" pitchFamily="18" charset="0"/>
            </a:endParaRPr>
          </a:p>
          <a:p>
            <a:pPr algn="just"/>
            <a:endParaRPr lang="en-US" sz="4000" b="1" dirty="0">
              <a:latin typeface="Times New Roman" panose="02020603050405020304" pitchFamily="18" charset="0"/>
              <a:cs typeface="Times New Roman" panose="02020603050405020304" pitchFamily="18" charset="0"/>
            </a:endParaRPr>
          </a:p>
          <a:p>
            <a:pPr algn="just"/>
            <a:endParaRPr lang="en-US" sz="4000" b="1" dirty="0" smtClean="0">
              <a:latin typeface="Times New Roman" panose="02020603050405020304" pitchFamily="18" charset="0"/>
              <a:cs typeface="Times New Roman" panose="02020603050405020304" pitchFamily="18" charset="0"/>
            </a:endParaRPr>
          </a:p>
          <a:p>
            <a:pPr algn="just"/>
            <a:endParaRPr lang="en-US" sz="4000" b="1" dirty="0" smtClean="0">
              <a:latin typeface="Times New Roman" panose="02020603050405020304" pitchFamily="18" charset="0"/>
              <a:cs typeface="Times New Roman" panose="02020603050405020304" pitchFamily="18" charset="0"/>
            </a:endParaRPr>
          </a:p>
          <a:p>
            <a:pPr algn="just"/>
            <a:endParaRPr lang="en-GB"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37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091" y="365125"/>
            <a:ext cx="10801709" cy="5932158"/>
          </a:xfrm>
        </p:spPr>
        <p:txBody>
          <a:bodyPr>
            <a:normAutofit/>
          </a:bodyPr>
          <a:lstStyle/>
          <a:p>
            <a:r>
              <a:rPr lang="en-US" sz="3000" b="1" dirty="0" smtClean="0">
                <a:latin typeface="Times New Roman" panose="02020603050405020304" pitchFamily="18" charset="0"/>
                <a:cs typeface="Times New Roman" panose="02020603050405020304" pitchFamily="18" charset="0"/>
              </a:rPr>
              <a:t>step 2:</a:t>
            </a:r>
            <a:br>
              <a:rPr lang="en-US" sz="3000" b="1" dirty="0" smtClean="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loading the dataset</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endParaRPr lang="en-GB" sz="3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257244" y="1347787"/>
            <a:ext cx="7858305" cy="5229225"/>
          </a:xfrm>
          <a:prstGeom prst="rect">
            <a:avLst/>
          </a:prstGeom>
        </p:spPr>
      </p:pic>
    </p:spTree>
    <p:extLst>
      <p:ext uri="{BB962C8B-B14F-4D97-AF65-F5344CB8AC3E}">
        <p14:creationId xmlns:p14="http://schemas.microsoft.com/office/powerpoint/2010/main" val="350874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091" y="365125"/>
            <a:ext cx="10801709" cy="5932158"/>
          </a:xfrm>
        </p:spPr>
        <p:txBody>
          <a:bodyPr>
            <a:normAutofit/>
          </a:bodyPr>
          <a:lstStyle/>
          <a:p>
            <a:r>
              <a:rPr lang="en-US" sz="3000" b="1" dirty="0" smtClean="0">
                <a:latin typeface="Times New Roman" panose="02020603050405020304" pitchFamily="18" charset="0"/>
                <a:cs typeface="Times New Roman" panose="02020603050405020304" pitchFamily="18" charset="0"/>
              </a:rPr>
              <a:t>step 3:</a:t>
            </a:r>
            <a:br>
              <a:rPr lang="en-US" sz="3000" b="1" dirty="0" smtClean="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Checking shape of the dataset</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endParaRPr lang="en-GB" sz="3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5900" y="1621222"/>
            <a:ext cx="8745683" cy="2023677"/>
          </a:xfrm>
          <a:prstGeom prst="rect">
            <a:avLst/>
          </a:prstGeom>
        </p:spPr>
      </p:pic>
    </p:spTree>
    <p:extLst>
      <p:ext uri="{BB962C8B-B14F-4D97-AF65-F5344CB8AC3E}">
        <p14:creationId xmlns:p14="http://schemas.microsoft.com/office/powerpoint/2010/main" val="232922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091" y="365125"/>
            <a:ext cx="10801709" cy="5932158"/>
          </a:xfrm>
        </p:spPr>
        <p:txBody>
          <a:bodyPr>
            <a:normAutofit/>
          </a:bodyPr>
          <a:lstStyle/>
          <a:p>
            <a:r>
              <a:rPr lang="en-US" sz="3000" b="1" dirty="0" smtClean="0">
                <a:latin typeface="Times New Roman" panose="02020603050405020304" pitchFamily="18" charset="0"/>
                <a:cs typeface="Times New Roman" panose="02020603050405020304" pitchFamily="18" charset="0"/>
              </a:rPr>
              <a:t>step 5:</a:t>
            </a:r>
            <a:br>
              <a:rPr lang="en-US" sz="3000" b="1" dirty="0" smtClean="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Checking number of unique values in the columns</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endParaRPr lang="en-GB" sz="3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52432" y="1741158"/>
            <a:ext cx="8201026" cy="4556125"/>
          </a:xfrm>
          <a:prstGeom prst="rect">
            <a:avLst/>
          </a:prstGeom>
        </p:spPr>
      </p:pic>
    </p:spTree>
    <p:extLst>
      <p:ext uri="{BB962C8B-B14F-4D97-AF65-F5344CB8AC3E}">
        <p14:creationId xmlns:p14="http://schemas.microsoft.com/office/powerpoint/2010/main" val="158807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dirty="0" smtClean="0">
              <a:latin typeface="Times New Roman" panose="02020603050405020304" pitchFamily="18" charset="0"/>
              <a:cs typeface="Times New Roman" panose="02020603050405020304" pitchFamily="18" charset="0"/>
            </a:endParaRPr>
          </a:p>
          <a:p>
            <a:endParaRPr lang="en-US" sz="3000" b="1" dirty="0">
              <a:latin typeface="Times New Roman" panose="02020603050405020304" pitchFamily="18" charset="0"/>
              <a:cs typeface="Times New Roman" panose="02020603050405020304" pitchFamily="18" charset="0"/>
            </a:endParaRPr>
          </a:p>
          <a:p>
            <a:endParaRPr lang="en-US" sz="3000" b="1" dirty="0" smtClean="0">
              <a:latin typeface="Times New Roman" panose="02020603050405020304" pitchFamily="18" charset="0"/>
              <a:cs typeface="Times New Roman" panose="02020603050405020304" pitchFamily="18" charset="0"/>
            </a:endParaRPr>
          </a:p>
          <a:p>
            <a:endParaRPr lang="en-US" sz="3000" b="1" dirty="0">
              <a:latin typeface="Times New Roman" panose="02020603050405020304" pitchFamily="18" charset="0"/>
              <a:cs typeface="Times New Roman" panose="02020603050405020304" pitchFamily="18" charset="0"/>
            </a:endParaRPr>
          </a:p>
          <a:p>
            <a:endParaRPr lang="en-US" sz="3000" b="1" dirty="0" smtClean="0">
              <a:latin typeface="Times New Roman" panose="02020603050405020304" pitchFamily="18" charset="0"/>
              <a:cs typeface="Times New Roman" panose="02020603050405020304" pitchFamily="18" charset="0"/>
            </a:endParaRPr>
          </a:p>
          <a:p>
            <a:endParaRPr lang="en-US" sz="3000" b="1" dirty="0">
              <a:latin typeface="Times New Roman" panose="02020603050405020304" pitchFamily="18" charset="0"/>
              <a:cs typeface="Times New Roman" panose="02020603050405020304" pitchFamily="18" charset="0"/>
            </a:endParaRPr>
          </a:p>
          <a:p>
            <a:endParaRPr lang="en-US" sz="3000" b="1" dirty="0" smtClean="0">
              <a:latin typeface="Times New Roman" panose="02020603050405020304" pitchFamily="18" charset="0"/>
              <a:cs typeface="Times New Roman" panose="02020603050405020304" pitchFamily="18" charset="0"/>
            </a:endParaRPr>
          </a:p>
          <a:p>
            <a:r>
              <a:rPr lang="en-US" sz="3000" b="1" dirty="0" smtClean="0">
                <a:latin typeface="Times New Roman" panose="02020603050405020304" pitchFamily="18" charset="0"/>
                <a:cs typeface="Times New Roman" panose="02020603050405020304" pitchFamily="18" charset="0"/>
              </a:rPr>
              <a:t>Step 7: EDA and </a:t>
            </a:r>
            <a:r>
              <a:rPr lang="en-US" sz="3000" b="1" dirty="0" err="1" smtClean="0">
                <a:latin typeface="Times New Roman" panose="02020603050405020304" pitchFamily="18" charset="0"/>
                <a:cs typeface="Times New Roman" panose="02020603050405020304" pitchFamily="18" charset="0"/>
              </a:rPr>
              <a:t>visualisation</a:t>
            </a:r>
            <a:endParaRPr lang="en-US" sz="3000" b="1" dirty="0" smtClean="0">
              <a:latin typeface="Times New Roman" panose="02020603050405020304" pitchFamily="18" charset="0"/>
              <a:cs typeface="Times New Roman" panose="02020603050405020304" pitchFamily="18" charset="0"/>
            </a:endParaRPr>
          </a:p>
          <a:p>
            <a:endParaRPr lang="en-US" sz="3000" b="1" dirty="0">
              <a:latin typeface="Times New Roman" panose="02020603050405020304" pitchFamily="18" charset="0"/>
              <a:cs typeface="Times New Roman" panose="02020603050405020304" pitchFamily="18" charset="0"/>
            </a:endParaRPr>
          </a:p>
          <a:p>
            <a:endParaRPr lang="en-US" sz="3000" b="1" dirty="0" smtClean="0">
              <a:latin typeface="Times New Roman" panose="02020603050405020304" pitchFamily="18" charset="0"/>
              <a:cs typeface="Times New Roman" panose="02020603050405020304" pitchFamily="18" charset="0"/>
            </a:endParaRPr>
          </a:p>
          <a:p>
            <a:endParaRPr lang="en-US" sz="3000" b="1" dirty="0">
              <a:latin typeface="Times New Roman" panose="02020603050405020304" pitchFamily="18" charset="0"/>
              <a:cs typeface="Times New Roman" panose="02020603050405020304" pitchFamily="18" charset="0"/>
            </a:endParaRPr>
          </a:p>
          <a:p>
            <a:endParaRPr lang="en-US" sz="3000" b="1" dirty="0" smtClean="0">
              <a:latin typeface="Times New Roman" panose="02020603050405020304" pitchFamily="18" charset="0"/>
              <a:cs typeface="Times New Roman" panose="02020603050405020304" pitchFamily="18" charset="0"/>
            </a:endParaRPr>
          </a:p>
          <a:p>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cs typeface="Times New Roman" panose="02020603050405020304" pitchFamily="18" charset="0"/>
              </a:rPr>
              <a:t/>
            </a:r>
            <a:br>
              <a:rPr lang="en-US" sz="3000" b="1" dirty="0" smtClean="0">
                <a:latin typeface="Times New Roman" panose="02020603050405020304" pitchFamily="18" charset="0"/>
                <a:cs typeface="Times New Roman" panose="02020603050405020304" pitchFamily="18" charset="0"/>
              </a:rPr>
            </a:br>
            <a:endParaRPr lang="en-GB"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13366"/>
            <a:ext cx="10801709" cy="593215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GB" dirty="0"/>
          </a:p>
        </p:txBody>
      </p:sp>
      <p:sp>
        <p:nvSpPr>
          <p:cNvPr id="3" name="Title 1"/>
          <p:cNvSpPr txBox="1">
            <a:spLocks/>
          </p:cNvSpPr>
          <p:nvPr/>
        </p:nvSpPr>
        <p:spPr>
          <a:xfrm>
            <a:off x="687238" y="465766"/>
            <a:ext cx="10801709" cy="5932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dirty="0"/>
          </a:p>
        </p:txBody>
      </p:sp>
      <p:pic>
        <p:nvPicPr>
          <p:cNvPr id="4" name="Picture 3"/>
          <p:cNvPicPr>
            <a:picLocks noChangeAspect="1"/>
          </p:cNvPicPr>
          <p:nvPr/>
        </p:nvPicPr>
        <p:blipFill>
          <a:blip r:embed="rId2"/>
          <a:stretch>
            <a:fillRect/>
          </a:stretch>
        </p:blipFill>
        <p:spPr>
          <a:xfrm>
            <a:off x="6751069" y="753073"/>
            <a:ext cx="5172075" cy="4638675"/>
          </a:xfrm>
          <a:prstGeom prst="rect">
            <a:avLst/>
          </a:prstGeom>
        </p:spPr>
      </p:pic>
      <p:sp>
        <p:nvSpPr>
          <p:cNvPr id="5" name="TextBox 4"/>
          <p:cNvSpPr txBox="1"/>
          <p:nvPr/>
        </p:nvSpPr>
        <p:spPr>
          <a:xfrm>
            <a:off x="396815" y="1104181"/>
            <a:ext cx="5917721" cy="1077218"/>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Number of female respondents is more than male counterparts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128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2533</TotalTime>
  <Words>1267</Words>
  <Application>Microsoft Office PowerPoint</Application>
  <PresentationFormat>Widescreen</PresentationFormat>
  <Paragraphs>138</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Times New Roman</vt:lpstr>
      <vt:lpstr>Office Theme</vt:lpstr>
      <vt:lpstr>E-retail factors for customer activation and retention: A case study from Indian e-commerce customers </vt:lpstr>
      <vt:lpstr>Introduction</vt:lpstr>
      <vt:lpstr>Problem statement </vt:lpstr>
      <vt:lpstr>    Step 1: importing the libraries                </vt:lpstr>
      <vt:lpstr>step 2: loading the dataset            </vt:lpstr>
      <vt:lpstr>step 3: Checking shape of the dataset            </vt:lpstr>
      <vt:lpstr>step 5: Checking number of unique values in the columns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Insights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Microsoft account</dc:creator>
  <cp:lastModifiedBy>Microsoft account</cp:lastModifiedBy>
  <cp:revision>14</cp:revision>
  <dcterms:created xsi:type="dcterms:W3CDTF">2022-09-24T16:21:33Z</dcterms:created>
  <dcterms:modified xsi:type="dcterms:W3CDTF">2022-09-26T10:35:01Z</dcterms:modified>
</cp:coreProperties>
</file>