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58" r:id="rId6"/>
    <p:sldId id="261" r:id="rId7"/>
    <p:sldId id="263" r:id="rId8"/>
    <p:sldId id="260" r:id="rId9"/>
    <p:sldId id="264" r:id="rId10"/>
  </p:sldIdLst>
  <p:sldSz cx="12192000" cy="6858000"/>
  <p:notesSz cx="6888163" cy="100203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2" d="100"/>
          <a:sy n="112" d="100"/>
        </p:scale>
        <p:origin x="54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57DDDD3-8992-4105-9A46-679F2CB672E6}" type="datetimeFigureOut">
              <a:rPr lang="it-IT" smtClean="0"/>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186732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7DDDD3-8992-4105-9A46-679F2CB672E6}" type="datetimeFigureOut">
              <a:rPr lang="it-IT" smtClean="0"/>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41730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7DDDD3-8992-4105-9A46-679F2CB672E6}" type="datetimeFigureOut">
              <a:rPr lang="it-IT" smtClean="0"/>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230429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57DDDD3-8992-4105-9A46-679F2CB672E6}" type="datetimeFigureOut">
              <a:rPr lang="it-IT" smtClean="0"/>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81397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57DDDD3-8992-4105-9A46-679F2CB672E6}" type="datetimeFigureOut">
              <a:rPr lang="it-IT" smtClean="0"/>
              <a:t>19/07/2016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2161852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57DDDD3-8992-4105-9A46-679F2CB672E6}" type="datetimeFigureOut">
              <a:rPr lang="it-IT" smtClean="0"/>
              <a:t>19/07/2016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360176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57DDDD3-8992-4105-9A46-679F2CB672E6}" type="datetimeFigureOut">
              <a:rPr lang="it-IT" smtClean="0"/>
              <a:t>19/07/2016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333188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57DDDD3-8992-4105-9A46-679F2CB672E6}" type="datetimeFigureOut">
              <a:rPr lang="it-IT" smtClean="0"/>
              <a:t>19/07/2016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85934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57DDDD3-8992-4105-9A46-679F2CB672E6}" type="datetimeFigureOut">
              <a:rPr lang="it-IT" smtClean="0"/>
              <a:t>19/07/2016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428668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57DDDD3-8992-4105-9A46-679F2CB672E6}" type="datetimeFigureOut">
              <a:rPr lang="it-IT" smtClean="0"/>
              <a:t>19/07/2016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167728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57DDDD3-8992-4105-9A46-679F2CB672E6}" type="datetimeFigureOut">
              <a:rPr lang="it-IT" smtClean="0"/>
              <a:t>19/07/2016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ED1FC5-CCF0-46FD-A1C2-DE08E7B79E96}" type="slidenum">
              <a:rPr lang="it-IT" smtClean="0"/>
              <a:t>‹N›</a:t>
            </a:fld>
            <a:endParaRPr lang="it-IT"/>
          </a:p>
        </p:txBody>
      </p:sp>
    </p:spTree>
    <p:extLst>
      <p:ext uri="{BB962C8B-B14F-4D97-AF65-F5344CB8AC3E}">
        <p14:creationId xmlns:p14="http://schemas.microsoft.com/office/powerpoint/2010/main" val="269018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DDDD3-8992-4105-9A46-679F2CB672E6}" type="datetimeFigureOut">
              <a:rPr lang="it-IT" smtClean="0"/>
              <a:t>19/07/2016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1FC5-CCF0-46FD-A1C2-DE08E7B79E96}" type="slidenum">
              <a:rPr lang="it-IT" smtClean="0"/>
              <a:t>‹N›</a:t>
            </a:fld>
            <a:endParaRPr lang="it-IT"/>
          </a:p>
        </p:txBody>
      </p:sp>
    </p:spTree>
    <p:extLst>
      <p:ext uri="{BB962C8B-B14F-4D97-AF65-F5344CB8AC3E}">
        <p14:creationId xmlns:p14="http://schemas.microsoft.com/office/powerpoint/2010/main" val="224116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lorenzo1.costantini@mail.polimi.it" TargetMode="External"/><Relationship Id="rId2" Type="http://schemas.openxmlformats.org/officeDocument/2006/relationships/hyperlink" Target="mailto:carolina.beretta@mail.polimi.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HYP Project 2015-206</a:t>
            </a:r>
            <a:br>
              <a:rPr lang="it-IT" dirty="0"/>
            </a:br>
            <a:r>
              <a:rPr lang="it-IT" dirty="0"/>
              <a:t>Part 1: Design </a:t>
            </a:r>
          </a:p>
        </p:txBody>
      </p:sp>
      <p:sp>
        <p:nvSpPr>
          <p:cNvPr id="3" name="Sottotitolo 2"/>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198798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Delivery Date: 20-07-2016</a:t>
            </a:r>
          </a:p>
        </p:txBody>
      </p:sp>
      <p:sp>
        <p:nvSpPr>
          <p:cNvPr id="3" name="Segnaposto contenuto 2"/>
          <p:cNvSpPr>
            <a:spLocks noGrp="1"/>
          </p:cNvSpPr>
          <p:nvPr>
            <p:ph idx="1"/>
          </p:nvPr>
        </p:nvSpPr>
        <p:spPr/>
        <p:txBody>
          <a:bodyPr/>
          <a:lstStyle/>
          <a:p>
            <a:r>
              <a:rPr lang="it-IT" dirty="0"/>
              <a:t>Beretta Carolina(852650): </a:t>
            </a:r>
            <a:r>
              <a:rPr lang="it-IT" dirty="0">
                <a:hlinkClick r:id="rId2"/>
              </a:rPr>
              <a:t>carolina.beretta@mail.polimi.it</a:t>
            </a:r>
            <a:endParaRPr lang="it-IT" dirty="0"/>
          </a:p>
          <a:p>
            <a:r>
              <a:rPr lang="it-IT" dirty="0"/>
              <a:t>Costantini Lorenzo(852599): </a:t>
            </a:r>
            <a:r>
              <a:rPr lang="it-IT" dirty="0">
                <a:hlinkClick r:id="rId3"/>
              </a:rPr>
              <a:t>lorenzo1.costantini@mail.polimi.it</a:t>
            </a:r>
            <a:endParaRPr lang="it-IT" dirty="0"/>
          </a:p>
          <a:p>
            <a:r>
              <a:rPr lang="it-IT" dirty="0"/>
              <a:t>Dell’Orto Alessandro(853050): </a:t>
            </a:r>
            <a:r>
              <a:rPr lang="it-IT" u="sng" dirty="0">
                <a:solidFill>
                  <a:schemeClr val="accent1">
                    <a:lumMod val="75000"/>
                  </a:schemeClr>
                </a:solidFill>
              </a:rPr>
              <a:t>alessandro2.dellorto@mail.polimi.it</a:t>
            </a:r>
          </a:p>
          <a:p>
            <a:endParaRPr lang="it-IT" dirty="0"/>
          </a:p>
          <a:p>
            <a:pPr marL="0" indent="0">
              <a:buNone/>
            </a:pPr>
            <a:r>
              <a:rPr lang="it-IT" dirty="0" err="1"/>
              <a:t>This</a:t>
            </a:r>
            <a:r>
              <a:rPr lang="it-IT" dirty="0"/>
              <a:t> </a:t>
            </a:r>
            <a:r>
              <a:rPr lang="it-IT" dirty="0" err="1"/>
              <a:t>document</a:t>
            </a:r>
            <a:r>
              <a:rPr lang="it-IT" dirty="0"/>
              <a:t> </a:t>
            </a:r>
            <a:r>
              <a:rPr lang="it-IT" dirty="0" err="1"/>
              <a:t>contains</a:t>
            </a:r>
            <a:r>
              <a:rPr lang="it-IT" dirty="0"/>
              <a:t> the design part of the </a:t>
            </a:r>
            <a:r>
              <a:rPr lang="it-IT" dirty="0" err="1"/>
              <a:t>project</a:t>
            </a:r>
            <a:r>
              <a:rPr lang="it-IT" dirty="0"/>
              <a:t>. </a:t>
            </a:r>
            <a:r>
              <a:rPr lang="it-IT" dirty="0" err="1"/>
              <a:t>It</a:t>
            </a:r>
            <a:r>
              <a:rPr lang="it-IT" dirty="0"/>
              <a:t> </a:t>
            </a:r>
            <a:r>
              <a:rPr lang="it-IT" dirty="0" err="1"/>
              <a:t>is</a:t>
            </a:r>
            <a:r>
              <a:rPr lang="it-IT" dirty="0"/>
              <a:t> </a:t>
            </a:r>
            <a:r>
              <a:rPr lang="it-IT" dirty="0" err="1"/>
              <a:t>composed</a:t>
            </a:r>
            <a:r>
              <a:rPr lang="it-IT" dirty="0"/>
              <a:t> by 3 </a:t>
            </a:r>
            <a:r>
              <a:rPr lang="it-IT" dirty="0" err="1"/>
              <a:t>schemas</a:t>
            </a:r>
            <a:r>
              <a:rPr lang="it-IT" dirty="0"/>
              <a:t>: C-IDM, L-IDM AND P-IDM. </a:t>
            </a:r>
            <a:r>
              <a:rPr lang="it-IT" dirty="0" err="1"/>
              <a:t>As</a:t>
            </a:r>
            <a:r>
              <a:rPr lang="it-IT" dirty="0"/>
              <a:t> </a:t>
            </a:r>
            <a:r>
              <a:rPr lang="it-IT" dirty="0" err="1"/>
              <a:t>prototyping</a:t>
            </a:r>
            <a:r>
              <a:rPr lang="it-IT" dirty="0"/>
              <a:t> </a:t>
            </a:r>
            <a:r>
              <a:rPr lang="it-IT" dirty="0" err="1"/>
              <a:t>tool</a:t>
            </a:r>
            <a:r>
              <a:rPr lang="it-IT" dirty="0"/>
              <a:t> for the </a:t>
            </a:r>
            <a:r>
              <a:rPr lang="it-IT" dirty="0" err="1"/>
              <a:t>interactive</a:t>
            </a:r>
            <a:r>
              <a:rPr lang="it-IT" dirty="0"/>
              <a:t> </a:t>
            </a:r>
            <a:r>
              <a:rPr lang="it-IT" dirty="0" err="1"/>
              <a:t>mock</a:t>
            </a:r>
            <a:r>
              <a:rPr lang="it-IT" dirty="0"/>
              <a:t>-up </a:t>
            </a:r>
            <a:r>
              <a:rPr lang="it-IT" dirty="0" err="1"/>
              <a:t>we</a:t>
            </a:r>
            <a:r>
              <a:rPr lang="it-IT" dirty="0"/>
              <a:t> </a:t>
            </a:r>
            <a:r>
              <a:rPr lang="it-IT" dirty="0" err="1"/>
              <a:t>have</a:t>
            </a:r>
            <a:r>
              <a:rPr lang="it-IT" dirty="0"/>
              <a:t> </a:t>
            </a:r>
            <a:r>
              <a:rPr lang="it-IT" dirty="0" err="1"/>
              <a:t>used</a:t>
            </a:r>
            <a:r>
              <a:rPr lang="it-IT" dirty="0"/>
              <a:t> </a:t>
            </a:r>
            <a:r>
              <a:rPr lang="it-IT" dirty="0" err="1"/>
              <a:t>Pencil</a:t>
            </a:r>
            <a:r>
              <a:rPr lang="it-IT" dirty="0"/>
              <a:t>.</a:t>
            </a:r>
          </a:p>
        </p:txBody>
      </p:sp>
    </p:spTree>
    <p:extLst>
      <p:ext uri="{BB962C8B-B14F-4D97-AF65-F5344CB8AC3E}">
        <p14:creationId xmlns:p14="http://schemas.microsoft.com/office/powerpoint/2010/main" val="33282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Forms and </a:t>
            </a:r>
            <a:r>
              <a:rPr lang="it-IT" b="1" dirty="0" err="1" smtClean="0"/>
              <a:t>Cardinality</a:t>
            </a:r>
            <a:endParaRPr lang="it-IT" b="1" dirty="0"/>
          </a:p>
        </p:txBody>
      </p:sp>
      <p:sp>
        <p:nvSpPr>
          <p:cNvPr id="3" name="Segnaposto contenuto 2"/>
          <p:cNvSpPr>
            <a:spLocks noGrp="1"/>
          </p:cNvSpPr>
          <p:nvPr>
            <p:ph idx="1"/>
          </p:nvPr>
        </p:nvSpPr>
        <p:spPr/>
        <p:txBody>
          <a:bodyPr>
            <a:normAutofit/>
          </a:bodyPr>
          <a:lstStyle/>
          <a:p>
            <a:r>
              <a:rPr lang="it-IT" sz="1600" dirty="0" err="1" smtClean="0"/>
              <a:t>We</a:t>
            </a:r>
            <a:r>
              <a:rPr lang="it-IT" sz="1600" dirty="0" smtClean="0"/>
              <a:t> </a:t>
            </a:r>
            <a:r>
              <a:rPr lang="it-IT" sz="1600" dirty="0" err="1" smtClean="0"/>
              <a:t>introduced</a:t>
            </a:r>
            <a:r>
              <a:rPr lang="it-IT" sz="1600" dirty="0" smtClean="0"/>
              <a:t> a new single </a:t>
            </a:r>
            <a:r>
              <a:rPr lang="it-IT" sz="1600" dirty="0" err="1" smtClean="0"/>
              <a:t>topic</a:t>
            </a:r>
            <a:r>
              <a:rPr lang="it-IT" sz="1600" dirty="0" smtClean="0"/>
              <a:t>: </a:t>
            </a:r>
            <a:r>
              <a:rPr lang="it-IT" sz="1600" b="1" dirty="0" err="1" smtClean="0"/>
              <a:t>contact</a:t>
            </a:r>
            <a:r>
              <a:rPr lang="it-IT" sz="1600" b="1" dirty="0" smtClean="0"/>
              <a:t> </a:t>
            </a:r>
            <a:r>
              <a:rPr lang="it-IT" sz="1600" b="1" dirty="0" err="1" smtClean="0"/>
              <a:t>us</a:t>
            </a:r>
            <a:r>
              <a:rPr lang="it-IT" sz="1600" dirty="0" smtClean="0"/>
              <a:t>. The single </a:t>
            </a:r>
            <a:r>
              <a:rPr lang="it-IT" sz="1600" dirty="0" err="1" smtClean="0"/>
              <a:t>topic</a:t>
            </a:r>
            <a:r>
              <a:rPr lang="it-IT" sz="1600" dirty="0" smtClean="0"/>
              <a:t> </a:t>
            </a:r>
            <a:r>
              <a:rPr lang="it-IT" sz="1600" dirty="0" err="1" smtClean="0"/>
              <a:t>is</a:t>
            </a:r>
            <a:r>
              <a:rPr lang="it-IT" sz="1600" dirty="0" smtClean="0"/>
              <a:t> </a:t>
            </a:r>
            <a:r>
              <a:rPr lang="it-IT" sz="1600" dirty="0" err="1" smtClean="0"/>
              <a:t>conceptually</a:t>
            </a:r>
            <a:r>
              <a:rPr lang="it-IT" sz="1600" dirty="0" smtClean="0"/>
              <a:t> made of </a:t>
            </a:r>
            <a:r>
              <a:rPr lang="it-IT" sz="1600" dirty="0" err="1" smtClean="0"/>
              <a:t>two</a:t>
            </a:r>
            <a:r>
              <a:rPr lang="it-IT" sz="1600" dirty="0" smtClean="0"/>
              <a:t> </a:t>
            </a:r>
            <a:r>
              <a:rPr lang="it-IT" sz="1600" dirty="0" err="1" smtClean="0"/>
              <a:t>pages</a:t>
            </a:r>
            <a:r>
              <a:rPr lang="it-IT" sz="1600" dirty="0" smtClean="0"/>
              <a:t> </a:t>
            </a:r>
            <a:r>
              <a:rPr lang="it-IT" sz="1600" dirty="0" err="1" smtClean="0"/>
              <a:t>that</a:t>
            </a:r>
            <a:r>
              <a:rPr lang="it-IT" sz="1600" dirty="0" smtClean="0"/>
              <a:t> are general </a:t>
            </a:r>
            <a:r>
              <a:rPr lang="it-IT" sz="1600" dirty="0" err="1" smtClean="0"/>
              <a:t>contact</a:t>
            </a:r>
            <a:r>
              <a:rPr lang="it-IT" sz="1600" dirty="0" smtClean="0"/>
              <a:t> </a:t>
            </a:r>
            <a:r>
              <a:rPr lang="it-IT" sz="1600" dirty="0" err="1" smtClean="0"/>
              <a:t>informations</a:t>
            </a:r>
            <a:r>
              <a:rPr lang="it-IT" sz="1600" dirty="0" smtClean="0"/>
              <a:t> (</a:t>
            </a:r>
            <a:r>
              <a:rPr lang="it-IT" sz="1600" i="1" dirty="0" smtClean="0"/>
              <a:t>info</a:t>
            </a:r>
            <a:r>
              <a:rPr lang="it-IT" sz="1600" dirty="0" smtClean="0"/>
              <a:t>) </a:t>
            </a:r>
            <a:r>
              <a:rPr lang="it-IT" sz="1600" dirty="0" err="1" smtClean="0"/>
              <a:t>such</a:t>
            </a:r>
            <a:r>
              <a:rPr lang="it-IT" sz="1600" dirty="0" smtClean="0"/>
              <a:t> </a:t>
            </a:r>
            <a:r>
              <a:rPr lang="it-IT" sz="1600" dirty="0" err="1" smtClean="0"/>
              <a:t>as</a:t>
            </a:r>
            <a:r>
              <a:rPr lang="it-IT" sz="1600" dirty="0" smtClean="0"/>
              <a:t> </a:t>
            </a:r>
            <a:r>
              <a:rPr lang="it-IT" sz="1600" dirty="0" err="1" smtClean="0"/>
              <a:t>phone</a:t>
            </a:r>
            <a:r>
              <a:rPr lang="it-IT" sz="1600" dirty="0" smtClean="0"/>
              <a:t> </a:t>
            </a:r>
            <a:r>
              <a:rPr lang="it-IT" sz="1600" dirty="0" err="1" smtClean="0"/>
              <a:t>number</a:t>
            </a:r>
            <a:r>
              <a:rPr lang="it-IT" sz="1600" dirty="0" smtClean="0"/>
              <a:t> for </a:t>
            </a:r>
            <a:r>
              <a:rPr lang="it-IT" sz="1600" dirty="0" err="1" smtClean="0"/>
              <a:t>customer</a:t>
            </a:r>
            <a:r>
              <a:rPr lang="it-IT" sz="1600" dirty="0" smtClean="0"/>
              <a:t> service and a </a:t>
            </a:r>
            <a:r>
              <a:rPr lang="it-IT" sz="1600" dirty="0" err="1" smtClean="0"/>
              <a:t>generic</a:t>
            </a:r>
            <a:r>
              <a:rPr lang="it-IT" sz="1600" dirty="0" smtClean="0"/>
              <a:t> </a:t>
            </a:r>
            <a:r>
              <a:rPr lang="it-IT" sz="1600" dirty="0" err="1" smtClean="0"/>
              <a:t>contact</a:t>
            </a:r>
            <a:r>
              <a:rPr lang="it-IT" sz="1600" dirty="0" smtClean="0"/>
              <a:t> </a:t>
            </a:r>
            <a:r>
              <a:rPr lang="it-IT" sz="1600" dirty="0" err="1" smtClean="0"/>
              <a:t>form</a:t>
            </a:r>
            <a:r>
              <a:rPr lang="it-IT" sz="1600" dirty="0" smtClean="0"/>
              <a:t> (</a:t>
            </a:r>
            <a:r>
              <a:rPr lang="it-IT" sz="1600" i="1" dirty="0" err="1" smtClean="0"/>
              <a:t>contact</a:t>
            </a:r>
            <a:r>
              <a:rPr lang="it-IT" sz="1600" i="1" dirty="0" smtClean="0"/>
              <a:t> </a:t>
            </a:r>
            <a:r>
              <a:rPr lang="it-IT" sz="1600" i="1" dirty="0" err="1" smtClean="0"/>
              <a:t>us</a:t>
            </a:r>
            <a:r>
              <a:rPr lang="it-IT" sz="1600" dirty="0" smtClean="0"/>
              <a:t>) the </a:t>
            </a:r>
            <a:r>
              <a:rPr lang="it-IT" sz="1600" dirty="0" err="1" smtClean="0"/>
              <a:t>customer</a:t>
            </a:r>
            <a:r>
              <a:rPr lang="it-IT" sz="1600" dirty="0" smtClean="0"/>
              <a:t> can </a:t>
            </a:r>
            <a:r>
              <a:rPr lang="it-IT" sz="1600" dirty="0" err="1" smtClean="0"/>
              <a:t>fill</a:t>
            </a:r>
            <a:r>
              <a:rPr lang="it-IT" sz="1600" dirty="0" smtClean="0"/>
              <a:t>. In the P-IDM </a:t>
            </a:r>
            <a:r>
              <a:rPr lang="it-IT" sz="1600" dirty="0" err="1" smtClean="0"/>
              <a:t>diagram</a:t>
            </a:r>
            <a:r>
              <a:rPr lang="it-IT" sz="1600" dirty="0" smtClean="0"/>
              <a:t> </a:t>
            </a:r>
            <a:r>
              <a:rPr lang="it-IT" sz="1600" dirty="0" err="1" smtClean="0"/>
              <a:t>these</a:t>
            </a:r>
            <a:r>
              <a:rPr lang="it-IT" sz="1600" dirty="0" smtClean="0"/>
              <a:t> </a:t>
            </a:r>
            <a:r>
              <a:rPr lang="it-IT" sz="1600" dirty="0" err="1" smtClean="0"/>
              <a:t>two</a:t>
            </a:r>
            <a:r>
              <a:rPr lang="it-IT" sz="1600" dirty="0" smtClean="0"/>
              <a:t> </a:t>
            </a:r>
            <a:r>
              <a:rPr lang="it-IT" sz="1600" dirty="0" err="1" smtClean="0"/>
              <a:t>pages</a:t>
            </a:r>
            <a:r>
              <a:rPr lang="it-IT" sz="1600" dirty="0" smtClean="0"/>
              <a:t> are </a:t>
            </a:r>
            <a:r>
              <a:rPr lang="it-IT" sz="1600" dirty="0" err="1" smtClean="0"/>
              <a:t>merged</a:t>
            </a:r>
            <a:r>
              <a:rPr lang="it-IT" sz="1600" dirty="0" smtClean="0"/>
              <a:t> </a:t>
            </a:r>
            <a:r>
              <a:rPr lang="it-IT" sz="1600" dirty="0" err="1" smtClean="0"/>
              <a:t>as</a:t>
            </a:r>
            <a:r>
              <a:rPr lang="it-IT" sz="1600" dirty="0" smtClean="0"/>
              <a:t> single </a:t>
            </a:r>
            <a:r>
              <a:rPr lang="it-IT" sz="1600" dirty="0" err="1" smtClean="0"/>
              <a:t>one</a:t>
            </a:r>
            <a:r>
              <a:rPr lang="it-IT" sz="1600" dirty="0" smtClean="0"/>
              <a:t>.</a:t>
            </a:r>
          </a:p>
          <a:p>
            <a:r>
              <a:rPr lang="it-IT" sz="1600" dirty="0" smtClean="0"/>
              <a:t>The </a:t>
            </a:r>
            <a:r>
              <a:rPr lang="it-IT" sz="1600" dirty="0" err="1" smtClean="0"/>
              <a:t>other</a:t>
            </a:r>
            <a:r>
              <a:rPr lang="it-IT" sz="1600" dirty="0" smtClean="0"/>
              <a:t> </a:t>
            </a:r>
            <a:r>
              <a:rPr lang="it-IT" sz="1600" dirty="0" err="1" smtClean="0"/>
              <a:t>form</a:t>
            </a:r>
            <a:r>
              <a:rPr lang="it-IT" sz="1600" dirty="0" smtClean="0"/>
              <a:t>, the </a:t>
            </a:r>
            <a:r>
              <a:rPr lang="it-IT" sz="1600" dirty="0" err="1" smtClean="0"/>
              <a:t>one</a:t>
            </a:r>
            <a:r>
              <a:rPr lang="it-IT" sz="1600" dirty="0" smtClean="0"/>
              <a:t> to </a:t>
            </a:r>
            <a:r>
              <a:rPr lang="it-IT" sz="1600" dirty="0" err="1" smtClean="0"/>
              <a:t>subscribe</a:t>
            </a:r>
            <a:r>
              <a:rPr lang="it-IT" sz="1600" dirty="0" smtClean="0"/>
              <a:t> to a </a:t>
            </a:r>
            <a:r>
              <a:rPr lang="it-IT" sz="1600" dirty="0" err="1" smtClean="0"/>
              <a:t>smart</a:t>
            </a:r>
            <a:r>
              <a:rPr lang="it-IT" sz="1600" dirty="0" smtClean="0"/>
              <a:t> life service, </a:t>
            </a:r>
            <a:r>
              <a:rPr lang="it-IT" sz="1600" dirty="0" err="1" smtClean="0"/>
              <a:t>is</a:t>
            </a:r>
            <a:r>
              <a:rPr lang="it-IT" sz="1600" dirty="0" smtClean="0"/>
              <a:t> </a:t>
            </a:r>
            <a:r>
              <a:rPr lang="it-IT" sz="1600" dirty="0" err="1" smtClean="0"/>
              <a:t>represented</a:t>
            </a:r>
            <a:r>
              <a:rPr lang="it-IT" sz="1600" dirty="0" smtClean="0"/>
              <a:t> </a:t>
            </a:r>
            <a:r>
              <a:rPr lang="it-IT" sz="1600" dirty="0" err="1" smtClean="0"/>
              <a:t>as</a:t>
            </a:r>
            <a:r>
              <a:rPr lang="it-IT" sz="1600" dirty="0" smtClean="0"/>
              <a:t> a page of the multiple </a:t>
            </a:r>
            <a:r>
              <a:rPr lang="it-IT" sz="1600" dirty="0" err="1" smtClean="0"/>
              <a:t>topic</a:t>
            </a:r>
            <a:r>
              <a:rPr lang="it-IT" sz="1600" dirty="0" smtClean="0"/>
              <a:t> </a:t>
            </a:r>
            <a:r>
              <a:rPr lang="it-IT" sz="1600" dirty="0" err="1" smtClean="0"/>
              <a:t>smart</a:t>
            </a:r>
            <a:r>
              <a:rPr lang="it-IT" sz="1600" dirty="0" smtClean="0"/>
              <a:t> life. </a:t>
            </a:r>
            <a:r>
              <a:rPr lang="it-IT" sz="1600" dirty="0" err="1" smtClean="0"/>
              <a:t>This</a:t>
            </a:r>
            <a:r>
              <a:rPr lang="it-IT" sz="1600" dirty="0" smtClean="0"/>
              <a:t> </a:t>
            </a:r>
            <a:r>
              <a:rPr lang="it-IT" sz="1600" dirty="0" err="1" smtClean="0"/>
              <a:t>form</a:t>
            </a:r>
            <a:r>
              <a:rPr lang="it-IT" sz="1600" dirty="0" smtClean="0"/>
              <a:t> </a:t>
            </a:r>
            <a:r>
              <a:rPr lang="it-IT" sz="1600" dirty="0" err="1" smtClean="0"/>
              <a:t>is</a:t>
            </a:r>
            <a:r>
              <a:rPr lang="it-IT" sz="1600" dirty="0" smtClean="0"/>
              <a:t> </a:t>
            </a:r>
            <a:r>
              <a:rPr lang="it-IT" sz="1600" dirty="0" err="1" smtClean="0"/>
              <a:t>marked</a:t>
            </a:r>
            <a:r>
              <a:rPr lang="it-IT" sz="1600" dirty="0" smtClean="0"/>
              <a:t> </a:t>
            </a:r>
            <a:r>
              <a:rPr lang="it-IT" sz="1600" dirty="0" err="1" smtClean="0"/>
              <a:t>as</a:t>
            </a:r>
            <a:r>
              <a:rPr lang="it-IT" sz="1600" dirty="0" smtClean="0"/>
              <a:t> optional, </a:t>
            </a:r>
            <a:r>
              <a:rPr lang="it-IT" sz="1600" dirty="0" err="1" smtClean="0"/>
              <a:t>as</a:t>
            </a:r>
            <a:r>
              <a:rPr lang="it-IT" sz="1600" dirty="0" smtClean="0"/>
              <a:t> </a:t>
            </a:r>
            <a:r>
              <a:rPr lang="it-IT" sz="1600" dirty="0" err="1" smtClean="0"/>
              <a:t>not</a:t>
            </a:r>
            <a:r>
              <a:rPr lang="it-IT" sz="1600" dirty="0" smtClean="0"/>
              <a:t> </a:t>
            </a:r>
            <a:r>
              <a:rPr lang="it-IT" sz="1600" dirty="0" err="1" smtClean="0"/>
              <a:t>all</a:t>
            </a:r>
            <a:r>
              <a:rPr lang="it-IT" sz="1600" dirty="0" smtClean="0"/>
              <a:t> the </a:t>
            </a:r>
            <a:r>
              <a:rPr lang="it-IT" sz="1600" dirty="0" err="1" smtClean="0"/>
              <a:t>services</a:t>
            </a:r>
            <a:r>
              <a:rPr lang="it-IT" sz="1600" dirty="0" smtClean="0"/>
              <a:t> </a:t>
            </a:r>
            <a:r>
              <a:rPr lang="it-IT" sz="1600" dirty="0" err="1" smtClean="0"/>
              <a:t>requieres</a:t>
            </a:r>
            <a:r>
              <a:rPr lang="it-IT" sz="1600" dirty="0" smtClean="0"/>
              <a:t> an </a:t>
            </a:r>
            <a:r>
              <a:rPr lang="it-IT" sz="1600" dirty="0" err="1" smtClean="0"/>
              <a:t>explicit</a:t>
            </a:r>
            <a:r>
              <a:rPr lang="it-IT" sz="1600" dirty="0" smtClean="0"/>
              <a:t> </a:t>
            </a:r>
            <a:r>
              <a:rPr lang="it-IT" sz="1600" dirty="0" err="1" smtClean="0"/>
              <a:t>subcription</a:t>
            </a:r>
            <a:r>
              <a:rPr lang="it-IT" sz="1600" dirty="0" smtClean="0"/>
              <a:t> </a:t>
            </a:r>
            <a:r>
              <a:rPr lang="it-IT" sz="1600" dirty="0" err="1" smtClean="0"/>
              <a:t>because</a:t>
            </a:r>
            <a:r>
              <a:rPr lang="it-IT" sz="1600" dirty="0" smtClean="0"/>
              <a:t> </a:t>
            </a:r>
            <a:r>
              <a:rPr lang="it-IT" sz="1600" dirty="0" err="1" smtClean="0"/>
              <a:t>they</a:t>
            </a:r>
            <a:r>
              <a:rPr lang="it-IT" sz="1600" dirty="0" smtClean="0"/>
              <a:t> can be for </a:t>
            </a:r>
            <a:r>
              <a:rPr lang="it-IT" sz="1600" dirty="0" err="1" smtClean="0"/>
              <a:t>example</a:t>
            </a:r>
            <a:r>
              <a:rPr lang="it-IT" sz="1600" dirty="0" smtClean="0"/>
              <a:t> </a:t>
            </a:r>
            <a:r>
              <a:rPr lang="it-IT" sz="1600" dirty="0" err="1" smtClean="0"/>
              <a:t>accessed</a:t>
            </a:r>
            <a:r>
              <a:rPr lang="it-IT" sz="1600" dirty="0" smtClean="0"/>
              <a:t> by downloading an </a:t>
            </a:r>
            <a:r>
              <a:rPr lang="it-IT" sz="1600" dirty="0" err="1" smtClean="0"/>
              <a:t>app</a:t>
            </a:r>
            <a:r>
              <a:rPr lang="it-IT" sz="1600" dirty="0" smtClean="0"/>
              <a:t> (</a:t>
            </a:r>
            <a:r>
              <a:rPr lang="it-IT" sz="1600" dirty="0" err="1" smtClean="0"/>
              <a:t>see</a:t>
            </a:r>
            <a:r>
              <a:rPr lang="it-IT" sz="1600" dirty="0" smtClean="0"/>
              <a:t> the </a:t>
            </a:r>
            <a:r>
              <a:rPr lang="it-IT" sz="1600" dirty="0" err="1" smtClean="0"/>
              <a:t>examples</a:t>
            </a:r>
            <a:r>
              <a:rPr lang="it-IT" sz="1600" dirty="0" smtClean="0"/>
              <a:t> in the </a:t>
            </a:r>
            <a:r>
              <a:rPr lang="it-IT" sz="1600" dirty="0" err="1" smtClean="0"/>
              <a:t>mock</a:t>
            </a:r>
            <a:r>
              <a:rPr lang="it-IT" sz="1600" dirty="0" smtClean="0"/>
              <a:t> up, </a:t>
            </a:r>
            <a:r>
              <a:rPr lang="it-IT" sz="1600" dirty="0" err="1" smtClean="0"/>
              <a:t>like</a:t>
            </a:r>
            <a:r>
              <a:rPr lang="it-IT" sz="1600" dirty="0" smtClean="0"/>
              <a:t> the «</a:t>
            </a:r>
            <a:r>
              <a:rPr lang="it-IT" sz="1600" dirty="0" err="1" smtClean="0"/>
              <a:t>Payments</a:t>
            </a:r>
            <a:r>
              <a:rPr lang="it-IT" sz="1600" dirty="0" smtClean="0"/>
              <a:t>» </a:t>
            </a:r>
            <a:r>
              <a:rPr lang="it-IT" sz="1600" dirty="0" err="1" smtClean="0"/>
              <a:t>one</a:t>
            </a:r>
            <a:r>
              <a:rPr lang="it-IT" sz="1600" dirty="0" smtClean="0"/>
              <a:t>)</a:t>
            </a:r>
          </a:p>
          <a:p>
            <a:r>
              <a:rPr lang="it-IT" sz="1600" dirty="0" err="1" smtClean="0"/>
              <a:t>We</a:t>
            </a:r>
            <a:r>
              <a:rPr lang="it-IT" sz="1600" dirty="0" smtClean="0"/>
              <a:t> </a:t>
            </a:r>
            <a:r>
              <a:rPr lang="it-IT" sz="1600" dirty="0" err="1" smtClean="0"/>
              <a:t>changed</a:t>
            </a:r>
            <a:r>
              <a:rPr lang="it-IT" sz="1600" dirty="0" smtClean="0"/>
              <a:t> the </a:t>
            </a:r>
            <a:r>
              <a:rPr lang="it-IT" sz="1600" dirty="0" err="1" smtClean="0"/>
              <a:t>cardinality</a:t>
            </a:r>
            <a:r>
              <a:rPr lang="it-IT" sz="1600" dirty="0" smtClean="0"/>
              <a:t> of the </a:t>
            </a:r>
            <a:r>
              <a:rPr lang="it-IT" sz="1600" dirty="0" err="1" smtClean="0"/>
              <a:t>the</a:t>
            </a:r>
            <a:r>
              <a:rPr lang="it-IT" sz="1600" dirty="0" smtClean="0"/>
              <a:t> </a:t>
            </a:r>
            <a:r>
              <a:rPr lang="it-IT" sz="1600" dirty="0" err="1" smtClean="0"/>
              <a:t>relationship</a:t>
            </a:r>
            <a:r>
              <a:rPr lang="it-IT" sz="1600" dirty="0" smtClean="0"/>
              <a:t> «</a:t>
            </a:r>
            <a:r>
              <a:rPr lang="it-IT" sz="1600" i="1" dirty="0" err="1" smtClean="0"/>
              <a:t>assistance</a:t>
            </a:r>
            <a:r>
              <a:rPr lang="it-IT" sz="1600" i="1" dirty="0" smtClean="0"/>
              <a:t> for</a:t>
            </a:r>
            <a:r>
              <a:rPr lang="it-IT" sz="1600" dirty="0" smtClean="0"/>
              <a:t>» and «</a:t>
            </a:r>
            <a:r>
              <a:rPr lang="it-IT" sz="1600" i="1" dirty="0" err="1" smtClean="0"/>
              <a:t>available</a:t>
            </a:r>
            <a:r>
              <a:rPr lang="it-IT" sz="1600" i="1" dirty="0" smtClean="0"/>
              <a:t> SL service</a:t>
            </a:r>
            <a:r>
              <a:rPr lang="it-IT" sz="1600" dirty="0" smtClean="0"/>
              <a:t>» to [0,n] </a:t>
            </a:r>
            <a:r>
              <a:rPr lang="it-IT" sz="1600" dirty="0" err="1" smtClean="0"/>
              <a:t>instead</a:t>
            </a:r>
            <a:r>
              <a:rPr lang="it-IT" sz="1600" dirty="0" smtClean="0"/>
              <a:t> of [1,n], to </a:t>
            </a:r>
            <a:r>
              <a:rPr lang="it-IT" sz="1600" dirty="0" err="1" smtClean="0"/>
              <a:t>underline</a:t>
            </a:r>
            <a:r>
              <a:rPr lang="it-IT" sz="1600" dirty="0" smtClean="0"/>
              <a:t> the </a:t>
            </a:r>
            <a:r>
              <a:rPr lang="it-IT" sz="1600" dirty="0" err="1" smtClean="0"/>
              <a:t>fact</a:t>
            </a:r>
            <a:r>
              <a:rPr lang="it-IT" sz="1600" dirty="0" smtClean="0"/>
              <a:t> </a:t>
            </a:r>
            <a:r>
              <a:rPr lang="it-IT" sz="1600" dirty="0" err="1" smtClean="0"/>
              <a:t>that</a:t>
            </a:r>
            <a:r>
              <a:rPr lang="it-IT" sz="1600" dirty="0" smtClean="0"/>
              <a:t> </a:t>
            </a:r>
            <a:r>
              <a:rPr lang="it-IT" sz="1600" dirty="0" err="1" smtClean="0"/>
              <a:t>sometimes</a:t>
            </a:r>
            <a:r>
              <a:rPr lang="it-IT" sz="1600" dirty="0" smtClean="0"/>
              <a:t> the </a:t>
            </a:r>
            <a:r>
              <a:rPr lang="it-IT" sz="1600" dirty="0" err="1" smtClean="0"/>
              <a:t>relationship</a:t>
            </a:r>
            <a:r>
              <a:rPr lang="it-IT" sz="1600" dirty="0" smtClean="0"/>
              <a:t> </a:t>
            </a:r>
            <a:r>
              <a:rPr lang="it-IT" sz="1600" dirty="0" err="1" smtClean="0"/>
              <a:t>doesn’t</a:t>
            </a:r>
            <a:r>
              <a:rPr lang="it-IT" sz="1600" dirty="0" smtClean="0"/>
              <a:t> </a:t>
            </a:r>
            <a:r>
              <a:rPr lang="it-IT" sz="1600" dirty="0" err="1" smtClean="0"/>
              <a:t>exist</a:t>
            </a:r>
            <a:r>
              <a:rPr lang="it-IT" sz="1600" dirty="0" smtClean="0"/>
              <a:t>, </a:t>
            </a:r>
            <a:r>
              <a:rPr lang="it-IT" sz="1600" dirty="0" err="1" smtClean="0"/>
              <a:t>like</a:t>
            </a:r>
            <a:r>
              <a:rPr lang="it-IT" sz="1600" dirty="0" smtClean="0"/>
              <a:t> a </a:t>
            </a:r>
            <a:r>
              <a:rPr lang="it-IT" sz="1600" dirty="0" err="1" smtClean="0"/>
              <a:t>device</a:t>
            </a:r>
            <a:r>
              <a:rPr lang="it-IT" sz="1600" dirty="0" smtClean="0"/>
              <a:t> </a:t>
            </a:r>
            <a:r>
              <a:rPr lang="it-IT" sz="1600" dirty="0" err="1" smtClean="0"/>
              <a:t>not</a:t>
            </a:r>
            <a:r>
              <a:rPr lang="it-IT" sz="1600" dirty="0" smtClean="0"/>
              <a:t> </a:t>
            </a:r>
            <a:r>
              <a:rPr lang="it-IT" sz="1600" dirty="0" err="1" smtClean="0"/>
              <a:t>having</a:t>
            </a:r>
            <a:r>
              <a:rPr lang="it-IT" sz="1600" dirty="0" smtClean="0"/>
              <a:t> </a:t>
            </a:r>
            <a:r>
              <a:rPr lang="it-IT" sz="1600" dirty="0" err="1" smtClean="0"/>
              <a:t>any</a:t>
            </a:r>
            <a:r>
              <a:rPr lang="it-IT" sz="1600" dirty="0" smtClean="0"/>
              <a:t> SL service or </a:t>
            </a:r>
            <a:r>
              <a:rPr lang="it-IT" sz="1600" dirty="0" err="1" smtClean="0"/>
              <a:t>particular</a:t>
            </a:r>
            <a:r>
              <a:rPr lang="it-IT" sz="1600" dirty="0" smtClean="0"/>
              <a:t> </a:t>
            </a:r>
            <a:r>
              <a:rPr lang="it-IT" sz="1600" dirty="0" err="1" smtClean="0"/>
              <a:t>assistance</a:t>
            </a:r>
            <a:r>
              <a:rPr lang="it-IT" sz="1600" dirty="0" smtClean="0"/>
              <a:t> service </a:t>
            </a:r>
            <a:r>
              <a:rPr lang="it-IT" sz="1600" dirty="0" err="1" smtClean="0"/>
              <a:t>associated</a:t>
            </a:r>
            <a:r>
              <a:rPr lang="it-IT" sz="1600" dirty="0" smtClean="0"/>
              <a:t>. </a:t>
            </a:r>
            <a:r>
              <a:rPr lang="it-IT" sz="1600" dirty="0" err="1" smtClean="0"/>
              <a:t>We</a:t>
            </a:r>
            <a:r>
              <a:rPr lang="it-IT" sz="1600" dirty="0" smtClean="0"/>
              <a:t> </a:t>
            </a:r>
            <a:r>
              <a:rPr lang="it-IT" sz="1600" dirty="0" err="1" smtClean="0"/>
              <a:t>took</a:t>
            </a:r>
            <a:r>
              <a:rPr lang="it-IT" sz="1600" dirty="0" smtClean="0"/>
              <a:t> </a:t>
            </a:r>
            <a:r>
              <a:rPr lang="it-IT" sz="1600" dirty="0" err="1" smtClean="0"/>
              <a:t>this</a:t>
            </a:r>
            <a:r>
              <a:rPr lang="it-IT" sz="1600" dirty="0" smtClean="0"/>
              <a:t> </a:t>
            </a:r>
            <a:r>
              <a:rPr lang="it-IT" sz="1600" dirty="0" err="1" smtClean="0"/>
              <a:t>decision</a:t>
            </a:r>
            <a:r>
              <a:rPr lang="it-IT" sz="1600" dirty="0" smtClean="0"/>
              <a:t> </a:t>
            </a:r>
            <a:r>
              <a:rPr lang="it-IT" sz="1600" dirty="0" err="1" smtClean="0"/>
              <a:t>after</a:t>
            </a:r>
            <a:r>
              <a:rPr lang="it-IT" sz="1600" dirty="0" smtClean="0"/>
              <a:t> </a:t>
            </a:r>
            <a:r>
              <a:rPr lang="it-IT" sz="1600" dirty="0" err="1" smtClean="0"/>
              <a:t>attending</a:t>
            </a:r>
            <a:r>
              <a:rPr lang="it-IT" sz="1600" dirty="0" smtClean="0"/>
              <a:t> the </a:t>
            </a:r>
            <a:r>
              <a:rPr lang="it-IT" sz="1600" dirty="0" err="1" smtClean="0"/>
              <a:t>lectures</a:t>
            </a:r>
            <a:r>
              <a:rPr lang="it-IT" sz="1600" dirty="0" smtClean="0"/>
              <a:t> </a:t>
            </a:r>
            <a:r>
              <a:rPr lang="it-IT" sz="1600" dirty="0" err="1" smtClean="0"/>
              <a:t>where</a:t>
            </a:r>
            <a:r>
              <a:rPr lang="it-IT" sz="1600" dirty="0" smtClean="0"/>
              <a:t> </a:t>
            </a:r>
            <a:r>
              <a:rPr lang="it-IT" sz="1600" dirty="0" err="1" smtClean="0"/>
              <a:t>this</a:t>
            </a:r>
            <a:r>
              <a:rPr lang="it-IT" sz="1600" dirty="0" smtClean="0"/>
              <a:t>  </a:t>
            </a:r>
            <a:r>
              <a:rPr lang="it-IT" sz="1600" dirty="0" err="1" smtClean="0"/>
              <a:t>possibility</a:t>
            </a:r>
            <a:r>
              <a:rPr lang="it-IT" sz="1600" dirty="0" smtClean="0"/>
              <a:t> </a:t>
            </a:r>
            <a:r>
              <a:rPr lang="it-IT" sz="1600" dirty="0" err="1" smtClean="0"/>
              <a:t>was</a:t>
            </a:r>
            <a:r>
              <a:rPr lang="it-IT" sz="1600" dirty="0" smtClean="0"/>
              <a:t> </a:t>
            </a:r>
            <a:r>
              <a:rPr lang="it-IT" sz="1600" dirty="0" err="1" smtClean="0"/>
              <a:t>pointed</a:t>
            </a:r>
            <a:r>
              <a:rPr lang="it-IT" sz="1600" dirty="0" smtClean="0"/>
              <a:t> out and </a:t>
            </a:r>
            <a:r>
              <a:rPr lang="it-IT" sz="1600" dirty="0" err="1" smtClean="0"/>
              <a:t>discussed</a:t>
            </a:r>
            <a:r>
              <a:rPr lang="it-IT" sz="1600" dirty="0" smtClean="0"/>
              <a:t>.</a:t>
            </a:r>
            <a:endParaRPr lang="it-IT" sz="1600" dirty="0"/>
          </a:p>
        </p:txBody>
      </p:sp>
    </p:spTree>
    <p:extLst>
      <p:ext uri="{BB962C8B-B14F-4D97-AF65-F5344CB8AC3E}">
        <p14:creationId xmlns:p14="http://schemas.microsoft.com/office/powerpoint/2010/main" val="321167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1"/>
          <p:cNvSpPr>
            <a:spLocks noChangeArrowheads="1"/>
          </p:cNvSpPr>
          <p:nvPr/>
        </p:nvSpPr>
        <p:spPr bwMode="auto">
          <a:xfrm>
            <a:off x="4399227" y="5787588"/>
            <a:ext cx="958548" cy="603553"/>
          </a:xfrm>
          <a:prstGeom prst="roundRect">
            <a:avLst>
              <a:gd name="adj" fmla="val 16667"/>
            </a:avLst>
          </a:prstGeom>
          <a:solidFill>
            <a:srgbClr val="EAEAEA"/>
          </a:solidFill>
          <a:ln w="9525">
            <a:solidFill>
              <a:schemeClr val="tx1"/>
            </a:solidFill>
            <a:round/>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4" name="AutoShape 21"/>
          <p:cNvSpPr>
            <a:spLocks noChangeArrowheads="1"/>
          </p:cNvSpPr>
          <p:nvPr/>
        </p:nvSpPr>
        <p:spPr bwMode="auto">
          <a:xfrm>
            <a:off x="6433762" y="5794738"/>
            <a:ext cx="958548" cy="603553"/>
          </a:xfrm>
          <a:prstGeom prst="roundRect">
            <a:avLst>
              <a:gd name="adj" fmla="val 16667"/>
            </a:avLst>
          </a:prstGeom>
          <a:solidFill>
            <a:srgbClr val="EAEAEA"/>
          </a:solidFill>
          <a:ln w="9525">
            <a:solidFill>
              <a:schemeClr val="tx1"/>
            </a:solidFill>
            <a:round/>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 name="AutoShape 15"/>
          <p:cNvSpPr>
            <a:spLocks noChangeArrowheads="1"/>
          </p:cNvSpPr>
          <p:nvPr/>
        </p:nvSpPr>
        <p:spPr bwMode="auto">
          <a:xfrm>
            <a:off x="10338929" y="2325807"/>
            <a:ext cx="1005921" cy="712409"/>
          </a:xfrm>
          <a:prstGeom prst="roundRect">
            <a:avLst>
              <a:gd name="adj" fmla="val 16667"/>
            </a:avLst>
          </a:prstGeom>
          <a:solidFill>
            <a:srgbClr val="EAEAEA"/>
          </a:solidFill>
          <a:ln w="60325" cmpd="dbl">
            <a:solidFill>
              <a:schemeClr val="tx1"/>
            </a:solidFill>
            <a:round/>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 name="AutoShape 15"/>
          <p:cNvSpPr>
            <a:spLocks noChangeArrowheads="1"/>
          </p:cNvSpPr>
          <p:nvPr/>
        </p:nvSpPr>
        <p:spPr bwMode="auto">
          <a:xfrm>
            <a:off x="5953168" y="2293637"/>
            <a:ext cx="1005921" cy="712409"/>
          </a:xfrm>
          <a:prstGeom prst="roundRect">
            <a:avLst>
              <a:gd name="adj" fmla="val 16667"/>
            </a:avLst>
          </a:prstGeom>
          <a:solidFill>
            <a:srgbClr val="EAEAEA"/>
          </a:solidFill>
          <a:ln w="60325" cmpd="dbl">
            <a:solidFill>
              <a:schemeClr val="tx1"/>
            </a:solidFill>
            <a:round/>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7" name="AutoShape 15"/>
          <p:cNvSpPr>
            <a:spLocks noChangeArrowheads="1"/>
          </p:cNvSpPr>
          <p:nvPr/>
        </p:nvSpPr>
        <p:spPr bwMode="auto">
          <a:xfrm>
            <a:off x="1645696" y="2309735"/>
            <a:ext cx="1005921" cy="712409"/>
          </a:xfrm>
          <a:prstGeom prst="roundRect">
            <a:avLst>
              <a:gd name="adj" fmla="val 16667"/>
            </a:avLst>
          </a:prstGeom>
          <a:solidFill>
            <a:srgbClr val="EAEAEA"/>
          </a:solidFill>
          <a:ln w="60325" cmpd="dbl">
            <a:solidFill>
              <a:schemeClr val="tx1"/>
            </a:solidFill>
            <a:round/>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8" name="AutoShape 18"/>
          <p:cNvSpPr>
            <a:spLocks noChangeArrowheads="1"/>
          </p:cNvSpPr>
          <p:nvPr/>
        </p:nvSpPr>
        <p:spPr bwMode="auto">
          <a:xfrm flipV="1">
            <a:off x="6320260" y="4399342"/>
            <a:ext cx="252750" cy="252239"/>
          </a:xfrm>
          <a:prstGeom prst="diamond">
            <a:avLst/>
          </a:prstGeom>
          <a:solidFill>
            <a:schemeClr val="bg1"/>
          </a:solid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11" name="AutoShape 17"/>
          <p:cNvSpPr>
            <a:spLocks noChangeArrowheads="1"/>
          </p:cNvSpPr>
          <p:nvPr/>
        </p:nvSpPr>
        <p:spPr bwMode="auto">
          <a:xfrm flipV="1">
            <a:off x="6330148" y="3632106"/>
            <a:ext cx="243739" cy="227480"/>
          </a:xfrm>
          <a:prstGeom prst="diamond">
            <a:avLst/>
          </a:prstGeom>
          <a:solidFill>
            <a:schemeClr val="bg1"/>
          </a:solidFill>
          <a:ln w="38100" cmpd="dbl">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AutoShape 38"/>
          <p:cNvSpPr>
            <a:spLocks noChangeArrowheads="1"/>
          </p:cNvSpPr>
          <p:nvPr/>
        </p:nvSpPr>
        <p:spPr bwMode="auto">
          <a:xfrm rot="16200000">
            <a:off x="6272852" y="3188295"/>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15" name="Rettangolo 14"/>
          <p:cNvSpPr/>
          <p:nvPr/>
        </p:nvSpPr>
        <p:spPr>
          <a:xfrm>
            <a:off x="4351854" y="5440794"/>
            <a:ext cx="1050288" cy="276999"/>
          </a:xfrm>
          <a:prstGeom prst="rect">
            <a:avLst/>
          </a:prstGeom>
        </p:spPr>
        <p:txBody>
          <a:bodyPr wrap="none">
            <a:spAutoFit/>
          </a:bodyPr>
          <a:lstStyle/>
          <a:p>
            <a:r>
              <a:rPr lang="it-IT" sz="1200" dirty="0"/>
              <a:t>WHO WE ARE</a:t>
            </a:r>
          </a:p>
        </p:txBody>
      </p:sp>
      <p:sp>
        <p:nvSpPr>
          <p:cNvPr id="16" name="Rettangolo 15"/>
          <p:cNvSpPr/>
          <p:nvPr/>
        </p:nvSpPr>
        <p:spPr>
          <a:xfrm>
            <a:off x="6433762" y="5440794"/>
            <a:ext cx="960648" cy="276999"/>
          </a:xfrm>
          <a:prstGeom prst="rect">
            <a:avLst/>
          </a:prstGeom>
        </p:spPr>
        <p:txBody>
          <a:bodyPr wrap="none">
            <a:spAutoFit/>
          </a:bodyPr>
          <a:lstStyle/>
          <a:p>
            <a:r>
              <a:rPr lang="it-IT" sz="1100" dirty="0"/>
              <a:t> </a:t>
            </a:r>
            <a:r>
              <a:rPr lang="it-IT" sz="1200" dirty="0" smtClean="0"/>
              <a:t>THE GROUP</a:t>
            </a:r>
            <a:endParaRPr lang="it-IT" sz="1100" dirty="0"/>
          </a:p>
        </p:txBody>
      </p:sp>
      <p:sp>
        <p:nvSpPr>
          <p:cNvPr id="17" name="Rettangolo 16"/>
          <p:cNvSpPr/>
          <p:nvPr/>
        </p:nvSpPr>
        <p:spPr>
          <a:xfrm>
            <a:off x="5873725" y="1937051"/>
            <a:ext cx="1219436" cy="276999"/>
          </a:xfrm>
          <a:prstGeom prst="rect">
            <a:avLst/>
          </a:prstGeom>
        </p:spPr>
        <p:txBody>
          <a:bodyPr wrap="none">
            <a:spAutoFit/>
          </a:bodyPr>
          <a:lstStyle/>
          <a:p>
            <a:r>
              <a:rPr lang="it-IT" sz="1200" b="1" dirty="0"/>
              <a:t>Device [10-100] </a:t>
            </a:r>
          </a:p>
        </p:txBody>
      </p:sp>
      <p:sp>
        <p:nvSpPr>
          <p:cNvPr id="18" name="Rettangolo 17"/>
          <p:cNvSpPr/>
          <p:nvPr/>
        </p:nvSpPr>
        <p:spPr>
          <a:xfrm>
            <a:off x="10338929" y="1844719"/>
            <a:ext cx="1136593" cy="461665"/>
          </a:xfrm>
          <a:prstGeom prst="rect">
            <a:avLst/>
          </a:prstGeom>
        </p:spPr>
        <p:txBody>
          <a:bodyPr wrap="none">
            <a:spAutoFit/>
          </a:bodyPr>
          <a:lstStyle/>
          <a:p>
            <a:r>
              <a:rPr lang="it-IT" sz="1200" b="1" dirty="0"/>
              <a:t>Smart Life (SL) </a:t>
            </a:r>
          </a:p>
          <a:p>
            <a:r>
              <a:rPr lang="it-IT" sz="1200" b="1" dirty="0"/>
              <a:t>Service [10-50]</a:t>
            </a:r>
          </a:p>
        </p:txBody>
      </p:sp>
      <p:sp>
        <p:nvSpPr>
          <p:cNvPr id="19" name="Rettangolo 18"/>
          <p:cNvSpPr/>
          <p:nvPr/>
        </p:nvSpPr>
        <p:spPr>
          <a:xfrm>
            <a:off x="1350230" y="1934378"/>
            <a:ext cx="1667188" cy="276999"/>
          </a:xfrm>
          <a:prstGeom prst="rect">
            <a:avLst/>
          </a:prstGeom>
        </p:spPr>
        <p:txBody>
          <a:bodyPr wrap="none">
            <a:spAutoFit/>
          </a:bodyPr>
          <a:lstStyle/>
          <a:p>
            <a:r>
              <a:rPr lang="it-IT" sz="1200" b="1" dirty="0"/>
              <a:t>Assistance Service [50] </a:t>
            </a:r>
          </a:p>
        </p:txBody>
      </p:sp>
      <p:cxnSp>
        <p:nvCxnSpPr>
          <p:cNvPr id="20" name="AutoShape 30"/>
          <p:cNvCxnSpPr>
            <a:cxnSpLocks noChangeShapeType="1"/>
          </p:cNvCxnSpPr>
          <p:nvPr/>
        </p:nvCxnSpPr>
        <p:spPr bwMode="auto">
          <a:xfrm flipV="1">
            <a:off x="7004155" y="2603207"/>
            <a:ext cx="3259614" cy="2569"/>
          </a:xfrm>
          <a:prstGeom prst="straightConnector1">
            <a:avLst/>
          </a:prstGeom>
          <a:noFill/>
          <a:ln w="25400">
            <a:solidFill>
              <a:schemeClr val="tx1"/>
            </a:solidFill>
            <a:round/>
            <a:headEnd/>
            <a:tailEnd type="triangle" w="med" len="med"/>
          </a:ln>
        </p:spPr>
      </p:cxnSp>
      <p:sp>
        <p:nvSpPr>
          <p:cNvPr id="22" name="Rettangolo 21"/>
          <p:cNvSpPr/>
          <p:nvPr/>
        </p:nvSpPr>
        <p:spPr>
          <a:xfrm>
            <a:off x="7803521" y="2286971"/>
            <a:ext cx="1690976" cy="276999"/>
          </a:xfrm>
          <a:prstGeom prst="rect">
            <a:avLst/>
          </a:prstGeom>
        </p:spPr>
        <p:txBody>
          <a:bodyPr wrap="none">
            <a:spAutoFit/>
          </a:bodyPr>
          <a:lstStyle/>
          <a:p>
            <a:r>
              <a:rPr lang="it-IT" sz="1200" dirty="0" err="1"/>
              <a:t>Available</a:t>
            </a:r>
            <a:r>
              <a:rPr lang="it-IT" sz="1200" dirty="0"/>
              <a:t> SL </a:t>
            </a:r>
            <a:r>
              <a:rPr lang="it-IT" sz="1200" dirty="0" smtClean="0"/>
              <a:t>Service[0,5</a:t>
            </a:r>
            <a:r>
              <a:rPr lang="it-IT" sz="1200" dirty="0"/>
              <a:t>]</a:t>
            </a:r>
          </a:p>
        </p:txBody>
      </p:sp>
      <p:sp>
        <p:nvSpPr>
          <p:cNvPr id="23" name="Rettangolo 22"/>
          <p:cNvSpPr/>
          <p:nvPr/>
        </p:nvSpPr>
        <p:spPr>
          <a:xfrm>
            <a:off x="7880048" y="2752532"/>
            <a:ext cx="1537922" cy="276999"/>
          </a:xfrm>
          <a:prstGeom prst="rect">
            <a:avLst/>
          </a:prstGeom>
        </p:spPr>
        <p:txBody>
          <a:bodyPr wrap="none">
            <a:spAutoFit/>
          </a:bodyPr>
          <a:lstStyle/>
          <a:p>
            <a:r>
              <a:rPr lang="it-IT" sz="1200" dirty="0"/>
              <a:t>For </a:t>
            </a:r>
            <a:r>
              <a:rPr lang="it-IT" sz="1200" dirty="0" err="1"/>
              <a:t>device</a:t>
            </a:r>
            <a:r>
              <a:rPr lang="it-IT" sz="1200" dirty="0"/>
              <a:t>(s)_1 </a:t>
            </a:r>
            <a:r>
              <a:rPr lang="it-IT" sz="1200" dirty="0" smtClean="0"/>
              <a:t>[1,30</a:t>
            </a:r>
            <a:r>
              <a:rPr lang="it-IT" sz="1200" dirty="0"/>
              <a:t>]</a:t>
            </a:r>
          </a:p>
        </p:txBody>
      </p:sp>
      <p:cxnSp>
        <p:nvCxnSpPr>
          <p:cNvPr id="24" name="AutoShape 30"/>
          <p:cNvCxnSpPr>
            <a:cxnSpLocks noChangeShapeType="1"/>
          </p:cNvCxnSpPr>
          <p:nvPr/>
        </p:nvCxnSpPr>
        <p:spPr bwMode="auto">
          <a:xfrm flipH="1" flipV="1">
            <a:off x="2726777" y="2603207"/>
            <a:ext cx="3185055" cy="668"/>
          </a:xfrm>
          <a:prstGeom prst="straightConnector1">
            <a:avLst/>
          </a:prstGeom>
          <a:noFill/>
          <a:ln w="25400">
            <a:solidFill>
              <a:schemeClr val="tx1"/>
            </a:solidFill>
            <a:round/>
            <a:headEnd/>
            <a:tailEnd type="triangle" w="med" len="med"/>
          </a:ln>
        </p:spPr>
      </p:cxnSp>
      <p:cxnSp>
        <p:nvCxnSpPr>
          <p:cNvPr id="27" name="AutoShape 30"/>
          <p:cNvCxnSpPr>
            <a:cxnSpLocks noChangeShapeType="1"/>
          </p:cNvCxnSpPr>
          <p:nvPr/>
        </p:nvCxnSpPr>
        <p:spPr bwMode="auto">
          <a:xfrm flipH="1" flipV="1">
            <a:off x="7000425" y="2751953"/>
            <a:ext cx="3254761" cy="10723"/>
          </a:xfrm>
          <a:prstGeom prst="straightConnector1">
            <a:avLst/>
          </a:prstGeom>
          <a:noFill/>
          <a:ln w="25400">
            <a:solidFill>
              <a:schemeClr val="tx1"/>
            </a:solidFill>
            <a:round/>
            <a:headEnd/>
            <a:tailEnd type="triangle" w="med" len="med"/>
          </a:ln>
        </p:spPr>
      </p:cxnSp>
      <p:sp>
        <p:nvSpPr>
          <p:cNvPr id="29" name="Rettangolo 28"/>
          <p:cNvSpPr/>
          <p:nvPr/>
        </p:nvSpPr>
        <p:spPr>
          <a:xfrm>
            <a:off x="3615408" y="2339434"/>
            <a:ext cx="1452257" cy="276999"/>
          </a:xfrm>
          <a:prstGeom prst="rect">
            <a:avLst/>
          </a:prstGeom>
        </p:spPr>
        <p:txBody>
          <a:bodyPr wrap="none">
            <a:spAutoFit/>
          </a:bodyPr>
          <a:lstStyle/>
          <a:p>
            <a:r>
              <a:rPr lang="it-IT" sz="1200" dirty="0"/>
              <a:t>Assistance for </a:t>
            </a:r>
            <a:r>
              <a:rPr lang="it-IT" sz="1200" dirty="0" smtClean="0"/>
              <a:t>[0,10</a:t>
            </a:r>
            <a:r>
              <a:rPr lang="it-IT" sz="1200" dirty="0"/>
              <a:t>]</a:t>
            </a:r>
          </a:p>
        </p:txBody>
      </p:sp>
      <p:sp>
        <p:nvSpPr>
          <p:cNvPr id="30" name="Rettangolo 29"/>
          <p:cNvSpPr/>
          <p:nvPr/>
        </p:nvSpPr>
        <p:spPr>
          <a:xfrm>
            <a:off x="3578030" y="2765990"/>
            <a:ext cx="1537922" cy="276999"/>
          </a:xfrm>
          <a:prstGeom prst="rect">
            <a:avLst/>
          </a:prstGeom>
        </p:spPr>
        <p:txBody>
          <a:bodyPr wrap="none">
            <a:spAutoFit/>
          </a:bodyPr>
          <a:lstStyle/>
          <a:p>
            <a:r>
              <a:rPr lang="it-IT" sz="1200" dirty="0"/>
              <a:t>For </a:t>
            </a:r>
            <a:r>
              <a:rPr lang="it-IT" sz="1200" dirty="0" err="1"/>
              <a:t>device</a:t>
            </a:r>
            <a:r>
              <a:rPr lang="it-IT" sz="1200" dirty="0"/>
              <a:t>(s)_2 </a:t>
            </a:r>
            <a:r>
              <a:rPr lang="it-IT" sz="1200" dirty="0" smtClean="0"/>
              <a:t>[1,10</a:t>
            </a:r>
            <a:r>
              <a:rPr lang="it-IT" sz="1200" dirty="0"/>
              <a:t>]</a:t>
            </a:r>
          </a:p>
        </p:txBody>
      </p:sp>
      <p:cxnSp>
        <p:nvCxnSpPr>
          <p:cNvPr id="31" name="AutoShape 30"/>
          <p:cNvCxnSpPr>
            <a:cxnSpLocks noChangeShapeType="1"/>
          </p:cNvCxnSpPr>
          <p:nvPr/>
        </p:nvCxnSpPr>
        <p:spPr bwMode="auto">
          <a:xfrm>
            <a:off x="2753208" y="2759053"/>
            <a:ext cx="3154894" cy="1"/>
          </a:xfrm>
          <a:prstGeom prst="straightConnector1">
            <a:avLst/>
          </a:prstGeom>
          <a:noFill/>
          <a:ln w="25400">
            <a:solidFill>
              <a:schemeClr val="tx1"/>
            </a:solidFill>
            <a:round/>
            <a:headEnd/>
            <a:tailEnd type="triangle" w="med" len="med"/>
          </a:ln>
        </p:spPr>
      </p:cxnSp>
      <p:sp>
        <p:nvSpPr>
          <p:cNvPr id="36" name="Rettangolo 35"/>
          <p:cNvSpPr/>
          <p:nvPr/>
        </p:nvSpPr>
        <p:spPr>
          <a:xfrm>
            <a:off x="6573887" y="3607346"/>
            <a:ext cx="1420838" cy="276999"/>
          </a:xfrm>
          <a:prstGeom prst="rect">
            <a:avLst/>
          </a:prstGeom>
        </p:spPr>
        <p:txBody>
          <a:bodyPr wrap="none">
            <a:spAutoFit/>
          </a:bodyPr>
          <a:lstStyle/>
          <a:p>
            <a:r>
              <a:rPr lang="it-IT" sz="1200" dirty="0" err="1"/>
              <a:t>Devices</a:t>
            </a:r>
            <a:r>
              <a:rPr lang="it-IT" sz="1200" dirty="0"/>
              <a:t> by </a:t>
            </a:r>
            <a:r>
              <a:rPr lang="it-IT" sz="1200" dirty="0" err="1"/>
              <a:t>category</a:t>
            </a:r>
            <a:endParaRPr lang="it-IT" sz="1200" dirty="0"/>
          </a:p>
        </p:txBody>
      </p:sp>
      <p:sp>
        <p:nvSpPr>
          <p:cNvPr id="37" name="AutoShape 38"/>
          <p:cNvSpPr>
            <a:spLocks noChangeArrowheads="1"/>
          </p:cNvSpPr>
          <p:nvPr/>
        </p:nvSpPr>
        <p:spPr bwMode="auto">
          <a:xfrm rot="16200000">
            <a:off x="6272852" y="3956132"/>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40" name="Rettangolo 39"/>
          <p:cNvSpPr/>
          <p:nvPr/>
        </p:nvSpPr>
        <p:spPr>
          <a:xfrm>
            <a:off x="6501130" y="4374582"/>
            <a:ext cx="1507079" cy="276999"/>
          </a:xfrm>
          <a:prstGeom prst="rect">
            <a:avLst/>
          </a:prstGeom>
        </p:spPr>
        <p:txBody>
          <a:bodyPr wrap="none">
            <a:spAutoFit/>
          </a:bodyPr>
          <a:lstStyle/>
          <a:p>
            <a:r>
              <a:rPr lang="it-IT" sz="1200" dirty="0" err="1"/>
              <a:t>Categories</a:t>
            </a:r>
            <a:r>
              <a:rPr lang="it-IT" sz="1200" dirty="0"/>
              <a:t> of </a:t>
            </a:r>
            <a:r>
              <a:rPr lang="it-IT" sz="1200" dirty="0" err="1"/>
              <a:t>devices</a:t>
            </a:r>
            <a:endParaRPr lang="it-IT" sz="1200" dirty="0"/>
          </a:p>
        </p:txBody>
      </p:sp>
      <p:sp>
        <p:nvSpPr>
          <p:cNvPr id="45" name="AutoShape 18"/>
          <p:cNvSpPr>
            <a:spLocks noChangeArrowheads="1"/>
          </p:cNvSpPr>
          <p:nvPr/>
        </p:nvSpPr>
        <p:spPr bwMode="auto">
          <a:xfrm flipV="1">
            <a:off x="1999351" y="4456870"/>
            <a:ext cx="252750" cy="252239"/>
          </a:xfrm>
          <a:prstGeom prst="diamond">
            <a:avLst/>
          </a:prstGeom>
          <a:solidFill>
            <a:schemeClr val="bg1"/>
          </a:solid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47" name="AutoShape 38"/>
          <p:cNvSpPr>
            <a:spLocks noChangeArrowheads="1"/>
          </p:cNvSpPr>
          <p:nvPr/>
        </p:nvSpPr>
        <p:spPr bwMode="auto">
          <a:xfrm rot="16200000">
            <a:off x="1969798" y="3138776"/>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48" name="AutoShape 38"/>
          <p:cNvSpPr>
            <a:spLocks noChangeArrowheads="1"/>
          </p:cNvSpPr>
          <p:nvPr/>
        </p:nvSpPr>
        <p:spPr bwMode="auto">
          <a:xfrm rot="16200000">
            <a:off x="1951943" y="4013660"/>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0" name="Rettangolo 49"/>
          <p:cNvSpPr/>
          <p:nvPr/>
        </p:nvSpPr>
        <p:spPr>
          <a:xfrm>
            <a:off x="2291877" y="4352156"/>
            <a:ext cx="1574553" cy="461665"/>
          </a:xfrm>
          <a:prstGeom prst="rect">
            <a:avLst/>
          </a:prstGeom>
        </p:spPr>
        <p:txBody>
          <a:bodyPr wrap="square">
            <a:spAutoFit/>
          </a:bodyPr>
          <a:lstStyle/>
          <a:p>
            <a:r>
              <a:rPr lang="it-IT" sz="1200" dirty="0" err="1"/>
              <a:t>Categories</a:t>
            </a:r>
            <a:r>
              <a:rPr lang="it-IT" sz="1200" dirty="0"/>
              <a:t> of Assistance Services</a:t>
            </a:r>
          </a:p>
        </p:txBody>
      </p:sp>
      <p:sp>
        <p:nvSpPr>
          <p:cNvPr id="51" name="AutoShape 18"/>
          <p:cNvSpPr>
            <a:spLocks noChangeArrowheads="1"/>
          </p:cNvSpPr>
          <p:nvPr/>
        </p:nvSpPr>
        <p:spPr bwMode="auto">
          <a:xfrm flipV="1">
            <a:off x="10662933" y="5028646"/>
            <a:ext cx="252750" cy="252239"/>
          </a:xfrm>
          <a:prstGeom prst="diamond">
            <a:avLst/>
          </a:prstGeom>
          <a:solidFill>
            <a:schemeClr val="bg1"/>
          </a:solid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2" name="AutoShape 17"/>
          <p:cNvSpPr>
            <a:spLocks noChangeArrowheads="1"/>
          </p:cNvSpPr>
          <p:nvPr/>
        </p:nvSpPr>
        <p:spPr bwMode="auto">
          <a:xfrm flipV="1">
            <a:off x="10672821" y="3573423"/>
            <a:ext cx="243739" cy="227480"/>
          </a:xfrm>
          <a:prstGeom prst="diamond">
            <a:avLst/>
          </a:prstGeom>
          <a:solidFill>
            <a:schemeClr val="bg1"/>
          </a:solidFill>
          <a:ln w="38100" cmpd="dbl">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AutoShape 38"/>
          <p:cNvSpPr>
            <a:spLocks noChangeArrowheads="1"/>
          </p:cNvSpPr>
          <p:nvPr/>
        </p:nvSpPr>
        <p:spPr bwMode="auto">
          <a:xfrm rot="16200000">
            <a:off x="10615525" y="3129612"/>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4" name="AutoShape 38"/>
          <p:cNvSpPr>
            <a:spLocks noChangeArrowheads="1"/>
          </p:cNvSpPr>
          <p:nvPr/>
        </p:nvSpPr>
        <p:spPr bwMode="auto">
          <a:xfrm rot="16200000">
            <a:off x="10615525" y="4585436"/>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5" name="Rettangolo 54"/>
          <p:cNvSpPr/>
          <p:nvPr/>
        </p:nvSpPr>
        <p:spPr>
          <a:xfrm>
            <a:off x="9440514" y="4994724"/>
            <a:ext cx="1561044" cy="461665"/>
          </a:xfrm>
          <a:prstGeom prst="rect">
            <a:avLst/>
          </a:prstGeom>
        </p:spPr>
        <p:txBody>
          <a:bodyPr wrap="square">
            <a:spAutoFit/>
          </a:bodyPr>
          <a:lstStyle/>
          <a:p>
            <a:r>
              <a:rPr lang="it-IT" sz="1200" dirty="0" err="1"/>
              <a:t>Categories</a:t>
            </a:r>
            <a:r>
              <a:rPr lang="it-IT" sz="1200" dirty="0"/>
              <a:t> of SL Services</a:t>
            </a:r>
          </a:p>
        </p:txBody>
      </p:sp>
      <p:sp>
        <p:nvSpPr>
          <p:cNvPr id="56" name="Rettangolo 55"/>
          <p:cNvSpPr/>
          <p:nvPr/>
        </p:nvSpPr>
        <p:spPr>
          <a:xfrm>
            <a:off x="9548529" y="3370269"/>
            <a:ext cx="1211614" cy="830997"/>
          </a:xfrm>
          <a:prstGeom prst="rect">
            <a:avLst/>
          </a:prstGeom>
        </p:spPr>
        <p:txBody>
          <a:bodyPr wrap="none">
            <a:spAutoFit/>
          </a:bodyPr>
          <a:lstStyle/>
          <a:p>
            <a:r>
              <a:rPr lang="it-IT" sz="1200" dirty="0"/>
              <a:t>SL </a:t>
            </a:r>
            <a:r>
              <a:rPr lang="it-IT" sz="1200" dirty="0" err="1"/>
              <a:t>services</a:t>
            </a:r>
            <a:r>
              <a:rPr lang="it-IT" sz="1200" dirty="0"/>
              <a:t> </a:t>
            </a:r>
          </a:p>
          <a:p>
            <a:r>
              <a:rPr lang="it-IT" sz="1200" dirty="0"/>
              <a:t>by </a:t>
            </a:r>
            <a:r>
              <a:rPr lang="it-IT" sz="1200" dirty="0" err="1"/>
              <a:t>category</a:t>
            </a:r>
            <a:r>
              <a:rPr lang="it-IT" sz="1200" dirty="0"/>
              <a:t> and </a:t>
            </a:r>
          </a:p>
          <a:p>
            <a:r>
              <a:rPr lang="it-IT" sz="1200" dirty="0" err="1"/>
              <a:t>subcategory</a:t>
            </a:r>
            <a:endParaRPr lang="it-IT" sz="1200" dirty="0"/>
          </a:p>
          <a:p>
            <a:r>
              <a:rPr lang="it-IT" sz="1200" dirty="0"/>
              <a:t> </a:t>
            </a:r>
          </a:p>
        </p:txBody>
      </p:sp>
      <p:sp>
        <p:nvSpPr>
          <p:cNvPr id="57" name="Rettangolo 56"/>
          <p:cNvSpPr/>
          <p:nvPr/>
        </p:nvSpPr>
        <p:spPr>
          <a:xfrm>
            <a:off x="91759" y="2523502"/>
            <a:ext cx="802014" cy="276999"/>
          </a:xfrm>
          <a:prstGeom prst="rect">
            <a:avLst/>
          </a:prstGeom>
        </p:spPr>
        <p:txBody>
          <a:bodyPr wrap="none">
            <a:spAutoFit/>
          </a:bodyPr>
          <a:lstStyle/>
          <a:p>
            <a:r>
              <a:rPr lang="it-IT" sz="1200" dirty="0" err="1"/>
              <a:t>Highlights</a:t>
            </a:r>
            <a:endParaRPr lang="it-IT" sz="1200" dirty="0"/>
          </a:p>
        </p:txBody>
      </p:sp>
      <p:sp>
        <p:nvSpPr>
          <p:cNvPr id="58" name="AutoShape 18"/>
          <p:cNvSpPr>
            <a:spLocks noChangeArrowheads="1"/>
          </p:cNvSpPr>
          <p:nvPr/>
        </p:nvSpPr>
        <p:spPr bwMode="auto">
          <a:xfrm flipV="1">
            <a:off x="868210" y="2563970"/>
            <a:ext cx="252750" cy="252239"/>
          </a:xfrm>
          <a:prstGeom prst="diamond">
            <a:avLst/>
          </a:prstGeom>
          <a:solidFill>
            <a:schemeClr val="bg1"/>
          </a:solid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9" name="AutoShape 38"/>
          <p:cNvSpPr>
            <a:spLocks noChangeArrowheads="1"/>
          </p:cNvSpPr>
          <p:nvPr/>
        </p:nvSpPr>
        <p:spPr bwMode="auto">
          <a:xfrm>
            <a:off x="1170946" y="2528536"/>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1" name="AutoShape 18"/>
          <p:cNvSpPr>
            <a:spLocks noChangeArrowheads="1"/>
          </p:cNvSpPr>
          <p:nvPr/>
        </p:nvSpPr>
        <p:spPr bwMode="auto">
          <a:xfrm flipV="1">
            <a:off x="8373040" y="1014509"/>
            <a:ext cx="252750" cy="252239"/>
          </a:xfrm>
          <a:prstGeom prst="diamond">
            <a:avLst/>
          </a:prstGeom>
          <a:solidFill>
            <a:schemeClr val="bg1"/>
          </a:solid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3" name="AutoShape 38"/>
          <p:cNvSpPr>
            <a:spLocks noChangeArrowheads="1"/>
          </p:cNvSpPr>
          <p:nvPr/>
        </p:nvSpPr>
        <p:spPr bwMode="auto">
          <a:xfrm rot="8015654">
            <a:off x="6843110" y="1541890"/>
            <a:ext cx="1381189" cy="185844"/>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6" name="Rettangolo 65"/>
          <p:cNvSpPr/>
          <p:nvPr/>
        </p:nvSpPr>
        <p:spPr>
          <a:xfrm>
            <a:off x="8132095" y="681431"/>
            <a:ext cx="911532" cy="276999"/>
          </a:xfrm>
          <a:prstGeom prst="rect">
            <a:avLst/>
          </a:prstGeom>
        </p:spPr>
        <p:txBody>
          <a:bodyPr wrap="none">
            <a:spAutoFit/>
          </a:bodyPr>
          <a:lstStyle/>
          <a:p>
            <a:r>
              <a:rPr lang="it-IT" sz="1200" dirty="0" err="1"/>
              <a:t>Promotions</a:t>
            </a:r>
            <a:endParaRPr lang="it-IT" sz="1200" dirty="0"/>
          </a:p>
        </p:txBody>
      </p:sp>
      <p:sp>
        <p:nvSpPr>
          <p:cNvPr id="67" name="Rettangolo 66"/>
          <p:cNvSpPr/>
          <p:nvPr/>
        </p:nvSpPr>
        <p:spPr>
          <a:xfrm>
            <a:off x="200504" y="70920"/>
            <a:ext cx="1840911" cy="830997"/>
          </a:xfrm>
          <a:prstGeom prst="rect">
            <a:avLst/>
          </a:prstGeom>
          <a:noFill/>
        </p:spPr>
        <p:txBody>
          <a:bodyPr wrap="square" lIns="91440" tIns="45720" rIns="91440" bIns="45720">
            <a:spAutoFit/>
          </a:bodyPr>
          <a:lstStyle/>
          <a:p>
            <a:pPr algn="ctr"/>
            <a:r>
              <a:rPr lang="it-IT" sz="4800" b="0" cap="none" spc="0" dirty="0">
                <a:ln w="0"/>
                <a:effectLst/>
              </a:rPr>
              <a:t>C-IDM</a:t>
            </a:r>
          </a:p>
        </p:txBody>
      </p:sp>
      <p:sp>
        <p:nvSpPr>
          <p:cNvPr id="65" name="AutoShape 38"/>
          <p:cNvSpPr>
            <a:spLocks noChangeArrowheads="1"/>
          </p:cNvSpPr>
          <p:nvPr/>
        </p:nvSpPr>
        <p:spPr bwMode="auto">
          <a:xfrm rot="2540430">
            <a:off x="8800791" y="1605645"/>
            <a:ext cx="1460979" cy="206978"/>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0" name="AutoShape 17"/>
          <p:cNvSpPr>
            <a:spLocks noChangeArrowheads="1"/>
          </p:cNvSpPr>
          <p:nvPr/>
        </p:nvSpPr>
        <p:spPr bwMode="auto">
          <a:xfrm flipV="1">
            <a:off x="10677007" y="4301335"/>
            <a:ext cx="243739" cy="227480"/>
          </a:xfrm>
          <a:prstGeom prst="diamond">
            <a:avLst/>
          </a:prstGeom>
          <a:solidFill>
            <a:schemeClr val="bg1"/>
          </a:solidFill>
          <a:ln w="38100" cmpd="dbl">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AutoShape 38"/>
          <p:cNvSpPr>
            <a:spLocks noChangeArrowheads="1"/>
          </p:cNvSpPr>
          <p:nvPr/>
        </p:nvSpPr>
        <p:spPr bwMode="auto">
          <a:xfrm rot="16200000">
            <a:off x="10619711" y="3857524"/>
            <a:ext cx="347566" cy="323106"/>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64" name="Rettangolo 63"/>
          <p:cNvSpPr/>
          <p:nvPr/>
        </p:nvSpPr>
        <p:spPr>
          <a:xfrm>
            <a:off x="9610744" y="4184242"/>
            <a:ext cx="942309" cy="461665"/>
          </a:xfrm>
          <a:prstGeom prst="rect">
            <a:avLst/>
          </a:prstGeom>
        </p:spPr>
        <p:txBody>
          <a:bodyPr wrap="none">
            <a:spAutoFit/>
          </a:bodyPr>
          <a:lstStyle/>
          <a:p>
            <a:r>
              <a:rPr lang="it-IT" sz="1200" dirty="0"/>
              <a:t>SL </a:t>
            </a:r>
            <a:r>
              <a:rPr lang="it-IT" sz="1200" dirty="0" err="1"/>
              <a:t>services</a:t>
            </a:r>
            <a:r>
              <a:rPr lang="it-IT" sz="1200" dirty="0"/>
              <a:t> </a:t>
            </a:r>
          </a:p>
          <a:p>
            <a:r>
              <a:rPr lang="it-IT" sz="1200" dirty="0"/>
              <a:t>by </a:t>
            </a:r>
            <a:r>
              <a:rPr lang="it-IT" sz="1200" dirty="0" err="1"/>
              <a:t>category</a:t>
            </a:r>
            <a:r>
              <a:rPr lang="it-IT" sz="1200" dirty="0"/>
              <a:t> </a:t>
            </a:r>
          </a:p>
        </p:txBody>
      </p:sp>
      <p:sp>
        <p:nvSpPr>
          <p:cNvPr id="68" name="AutoShape 17"/>
          <p:cNvSpPr>
            <a:spLocks noChangeArrowheads="1"/>
          </p:cNvSpPr>
          <p:nvPr/>
        </p:nvSpPr>
        <p:spPr bwMode="auto">
          <a:xfrm flipV="1">
            <a:off x="2023288" y="3626853"/>
            <a:ext cx="243739" cy="227480"/>
          </a:xfrm>
          <a:prstGeom prst="diamond">
            <a:avLst/>
          </a:prstGeom>
          <a:solidFill>
            <a:schemeClr val="bg1"/>
          </a:solidFill>
          <a:ln w="38100" cmpd="dbl">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Rettangolo 69"/>
          <p:cNvSpPr/>
          <p:nvPr/>
        </p:nvSpPr>
        <p:spPr>
          <a:xfrm>
            <a:off x="2266150" y="3524353"/>
            <a:ext cx="1381532" cy="461665"/>
          </a:xfrm>
          <a:prstGeom prst="rect">
            <a:avLst/>
          </a:prstGeom>
        </p:spPr>
        <p:txBody>
          <a:bodyPr wrap="none">
            <a:spAutoFit/>
          </a:bodyPr>
          <a:lstStyle/>
          <a:p>
            <a:r>
              <a:rPr lang="it-IT" sz="1200" dirty="0"/>
              <a:t>Assistance Services</a:t>
            </a:r>
          </a:p>
          <a:p>
            <a:r>
              <a:rPr lang="it-IT" sz="1200" dirty="0"/>
              <a:t> by </a:t>
            </a:r>
            <a:r>
              <a:rPr lang="it-IT" sz="1200" dirty="0" err="1"/>
              <a:t>category</a:t>
            </a:r>
            <a:r>
              <a:rPr lang="it-IT" sz="1200" dirty="0"/>
              <a:t> </a:t>
            </a:r>
          </a:p>
        </p:txBody>
      </p:sp>
      <p:sp>
        <p:nvSpPr>
          <p:cNvPr id="75" name="AutoShape 38"/>
          <p:cNvSpPr>
            <a:spLocks noChangeArrowheads="1"/>
          </p:cNvSpPr>
          <p:nvPr/>
        </p:nvSpPr>
        <p:spPr bwMode="auto">
          <a:xfrm rot="16710242">
            <a:off x="10507230" y="3626181"/>
            <a:ext cx="1239627" cy="170930"/>
          </a:xfrm>
          <a:prstGeom prst="rightArrow">
            <a:avLst>
              <a:gd name="adj1" fmla="val 47528"/>
              <a:gd name="adj2" fmla="val 48036"/>
            </a:avLst>
          </a:prstGeom>
          <a:noFill/>
          <a:ln w="9525">
            <a:solidFill>
              <a:schemeClr val="tx1"/>
            </a:solidFill>
            <a:miter lim="800000"/>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71" name="Rettangolo 70"/>
          <p:cNvSpPr/>
          <p:nvPr/>
        </p:nvSpPr>
        <p:spPr>
          <a:xfrm>
            <a:off x="6757502" y="47608"/>
            <a:ext cx="5544338" cy="276999"/>
          </a:xfrm>
          <a:prstGeom prst="rect">
            <a:avLst/>
          </a:prstGeom>
        </p:spPr>
        <p:txBody>
          <a:bodyPr wrap="none">
            <a:spAutoFit/>
          </a:bodyPr>
          <a:lstStyle/>
          <a:p>
            <a:r>
              <a:rPr lang="it-IT" sz="1200" dirty="0"/>
              <a:t>Beretta Carolina (852650), Costantini Lorenzo (852599), Dell’Orto Alessandro(853050)</a:t>
            </a:r>
          </a:p>
        </p:txBody>
      </p:sp>
      <p:sp>
        <p:nvSpPr>
          <p:cNvPr id="69" name="AutoShape 21"/>
          <p:cNvSpPr>
            <a:spLocks noChangeArrowheads="1"/>
          </p:cNvSpPr>
          <p:nvPr/>
        </p:nvSpPr>
        <p:spPr bwMode="auto">
          <a:xfrm>
            <a:off x="2423412" y="5794738"/>
            <a:ext cx="958548" cy="603553"/>
          </a:xfrm>
          <a:prstGeom prst="roundRect">
            <a:avLst>
              <a:gd name="adj" fmla="val 16667"/>
            </a:avLst>
          </a:prstGeom>
          <a:solidFill>
            <a:srgbClr val="EAEAEA"/>
          </a:solidFill>
          <a:ln w="9525">
            <a:solidFill>
              <a:schemeClr val="tx1"/>
            </a:solidFill>
            <a:round/>
            <a:headEnd/>
            <a:tailEnd/>
          </a:ln>
        </p:spPr>
        <p:txBody>
          <a:bodyPr wrap="none" lIns="62518" tIns="31259" rIns="62518" bIns="31259" anchor="ct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72" name="Rettangolo 71"/>
          <p:cNvSpPr/>
          <p:nvPr/>
        </p:nvSpPr>
        <p:spPr>
          <a:xfrm>
            <a:off x="2423412" y="5440793"/>
            <a:ext cx="982000" cy="276999"/>
          </a:xfrm>
          <a:prstGeom prst="rect">
            <a:avLst/>
          </a:prstGeom>
        </p:spPr>
        <p:txBody>
          <a:bodyPr wrap="none">
            <a:spAutoFit/>
          </a:bodyPr>
          <a:lstStyle/>
          <a:p>
            <a:r>
              <a:rPr lang="it-IT" sz="1200" dirty="0" smtClean="0"/>
              <a:t>CONTACT US</a:t>
            </a:r>
            <a:endParaRPr lang="it-IT" sz="1200" dirty="0"/>
          </a:p>
        </p:txBody>
      </p:sp>
    </p:spTree>
    <p:extLst>
      <p:ext uri="{BB962C8B-B14F-4D97-AF65-F5344CB8AC3E}">
        <p14:creationId xmlns:p14="http://schemas.microsoft.com/office/powerpoint/2010/main" val="111660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31"/>
          <p:cNvGrpSpPr/>
          <p:nvPr/>
        </p:nvGrpSpPr>
        <p:grpSpPr>
          <a:xfrm>
            <a:off x="6265686" y="5111021"/>
            <a:ext cx="1790945" cy="1435119"/>
            <a:chOff x="6329207" y="4769470"/>
            <a:chExt cx="2209800" cy="1505141"/>
          </a:xfrm>
        </p:grpSpPr>
        <p:sp>
          <p:nvSpPr>
            <p:cNvPr id="46" name="Rounded Rectangle 29"/>
            <p:cNvSpPr/>
            <p:nvPr/>
          </p:nvSpPr>
          <p:spPr>
            <a:xfrm>
              <a:off x="6329207" y="5131611"/>
              <a:ext cx="2209800" cy="11430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dirty="0"/>
            </a:p>
          </p:txBody>
        </p:sp>
        <p:sp>
          <p:nvSpPr>
            <p:cNvPr id="47" name="TextBox 30"/>
            <p:cNvSpPr txBox="1"/>
            <p:nvPr/>
          </p:nvSpPr>
          <p:spPr>
            <a:xfrm>
              <a:off x="6329207" y="4769470"/>
              <a:ext cx="227935" cy="355073"/>
            </a:xfrm>
            <a:prstGeom prst="rect">
              <a:avLst/>
            </a:prstGeom>
            <a:noFill/>
          </p:spPr>
          <p:txBody>
            <a:bodyPr wrap="non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t-IT" sz="1600" dirty="0"/>
            </a:p>
          </p:txBody>
        </p:sp>
      </p:grpSp>
      <p:grpSp>
        <p:nvGrpSpPr>
          <p:cNvPr id="42" name="Group 31"/>
          <p:cNvGrpSpPr/>
          <p:nvPr/>
        </p:nvGrpSpPr>
        <p:grpSpPr>
          <a:xfrm>
            <a:off x="4097317" y="5093648"/>
            <a:ext cx="1790945" cy="1435119"/>
            <a:chOff x="6329207" y="4769470"/>
            <a:chExt cx="2209800" cy="1505141"/>
          </a:xfrm>
        </p:grpSpPr>
        <p:sp>
          <p:nvSpPr>
            <p:cNvPr id="43" name="Rounded Rectangle 29"/>
            <p:cNvSpPr/>
            <p:nvPr/>
          </p:nvSpPr>
          <p:spPr>
            <a:xfrm>
              <a:off x="6329207" y="5131611"/>
              <a:ext cx="2209800" cy="11430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dirty="0"/>
            </a:p>
          </p:txBody>
        </p:sp>
        <p:sp>
          <p:nvSpPr>
            <p:cNvPr id="44" name="TextBox 30"/>
            <p:cNvSpPr txBox="1"/>
            <p:nvPr/>
          </p:nvSpPr>
          <p:spPr>
            <a:xfrm>
              <a:off x="6329207" y="4769470"/>
              <a:ext cx="227935" cy="355073"/>
            </a:xfrm>
            <a:prstGeom prst="rect">
              <a:avLst/>
            </a:prstGeom>
            <a:noFill/>
          </p:spPr>
          <p:txBody>
            <a:bodyPr wrap="non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t-IT" sz="1600" dirty="0"/>
            </a:p>
          </p:txBody>
        </p:sp>
      </p:grpSp>
      <p:grpSp>
        <p:nvGrpSpPr>
          <p:cNvPr id="3" name="Group 31"/>
          <p:cNvGrpSpPr/>
          <p:nvPr/>
        </p:nvGrpSpPr>
        <p:grpSpPr>
          <a:xfrm>
            <a:off x="993193" y="1257936"/>
            <a:ext cx="1790945" cy="1435119"/>
            <a:chOff x="6329207" y="4769470"/>
            <a:chExt cx="2209800" cy="1505141"/>
          </a:xfrm>
        </p:grpSpPr>
        <p:sp>
          <p:nvSpPr>
            <p:cNvPr id="4" name="Rounded Rectangle 29"/>
            <p:cNvSpPr/>
            <p:nvPr/>
          </p:nvSpPr>
          <p:spPr>
            <a:xfrm>
              <a:off x="6329207" y="5131611"/>
              <a:ext cx="2209800" cy="11430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dirty="0"/>
            </a:p>
          </p:txBody>
        </p:sp>
        <p:sp>
          <p:nvSpPr>
            <p:cNvPr id="5" name="TextBox 30"/>
            <p:cNvSpPr txBox="1"/>
            <p:nvPr/>
          </p:nvSpPr>
          <p:spPr>
            <a:xfrm>
              <a:off x="6329207" y="4769470"/>
              <a:ext cx="227935" cy="355073"/>
            </a:xfrm>
            <a:prstGeom prst="rect">
              <a:avLst/>
            </a:prstGeom>
            <a:noFill/>
          </p:spPr>
          <p:txBody>
            <a:bodyPr wrap="non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t-IT" sz="1600" dirty="0"/>
            </a:p>
          </p:txBody>
        </p:sp>
      </p:grpSp>
      <p:grpSp>
        <p:nvGrpSpPr>
          <p:cNvPr id="19" name="Group 31"/>
          <p:cNvGrpSpPr/>
          <p:nvPr/>
        </p:nvGrpSpPr>
        <p:grpSpPr>
          <a:xfrm>
            <a:off x="9625046" y="1257936"/>
            <a:ext cx="1790945" cy="1435119"/>
            <a:chOff x="6329207" y="4769470"/>
            <a:chExt cx="2209800" cy="1505141"/>
          </a:xfrm>
        </p:grpSpPr>
        <p:sp>
          <p:nvSpPr>
            <p:cNvPr id="20" name="Rounded Rectangle 29"/>
            <p:cNvSpPr/>
            <p:nvPr/>
          </p:nvSpPr>
          <p:spPr>
            <a:xfrm>
              <a:off x="6329207" y="5131611"/>
              <a:ext cx="2209800" cy="11430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dirty="0"/>
            </a:p>
          </p:txBody>
        </p:sp>
        <p:sp>
          <p:nvSpPr>
            <p:cNvPr id="21" name="TextBox 30"/>
            <p:cNvSpPr txBox="1"/>
            <p:nvPr/>
          </p:nvSpPr>
          <p:spPr>
            <a:xfrm>
              <a:off x="6329207" y="4769470"/>
              <a:ext cx="227935" cy="355073"/>
            </a:xfrm>
            <a:prstGeom prst="rect">
              <a:avLst/>
            </a:prstGeom>
            <a:noFill/>
          </p:spPr>
          <p:txBody>
            <a:bodyPr wrap="non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t-IT" sz="1600" dirty="0"/>
            </a:p>
          </p:txBody>
        </p:sp>
      </p:grpSp>
      <p:grpSp>
        <p:nvGrpSpPr>
          <p:cNvPr id="22" name="Group 31"/>
          <p:cNvGrpSpPr/>
          <p:nvPr/>
        </p:nvGrpSpPr>
        <p:grpSpPr>
          <a:xfrm>
            <a:off x="5009804" y="1259911"/>
            <a:ext cx="1790945" cy="1435119"/>
            <a:chOff x="6329207" y="4769470"/>
            <a:chExt cx="2209800" cy="1505141"/>
          </a:xfrm>
        </p:grpSpPr>
        <p:sp>
          <p:nvSpPr>
            <p:cNvPr id="23" name="Rounded Rectangle 29"/>
            <p:cNvSpPr/>
            <p:nvPr/>
          </p:nvSpPr>
          <p:spPr>
            <a:xfrm>
              <a:off x="6329207" y="5131611"/>
              <a:ext cx="2209800" cy="11430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dirty="0"/>
            </a:p>
          </p:txBody>
        </p:sp>
        <p:sp>
          <p:nvSpPr>
            <p:cNvPr id="24" name="TextBox 30"/>
            <p:cNvSpPr txBox="1"/>
            <p:nvPr/>
          </p:nvSpPr>
          <p:spPr>
            <a:xfrm>
              <a:off x="6329207" y="4769470"/>
              <a:ext cx="227935" cy="355073"/>
            </a:xfrm>
            <a:prstGeom prst="rect">
              <a:avLst/>
            </a:prstGeom>
            <a:noFill/>
          </p:spPr>
          <p:txBody>
            <a:bodyPr wrap="non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t-IT" sz="1600" dirty="0"/>
            </a:p>
          </p:txBody>
        </p:sp>
      </p:grpSp>
      <p:cxnSp>
        <p:nvCxnSpPr>
          <p:cNvPr id="25" name="Straight Arrow Connector 38"/>
          <p:cNvCxnSpPr/>
          <p:nvPr/>
        </p:nvCxnSpPr>
        <p:spPr>
          <a:xfrm flipH="1">
            <a:off x="2760731" y="1894708"/>
            <a:ext cx="2242947" cy="726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38"/>
          <p:cNvCxnSpPr>
            <a:stCxn id="4" idx="3"/>
            <a:endCxn id="23" idx="1"/>
          </p:cNvCxnSpPr>
          <p:nvPr/>
        </p:nvCxnSpPr>
        <p:spPr>
          <a:xfrm>
            <a:off x="2784138" y="2148143"/>
            <a:ext cx="2225666" cy="19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8"/>
          <p:cNvCxnSpPr/>
          <p:nvPr/>
        </p:nvCxnSpPr>
        <p:spPr>
          <a:xfrm flipV="1">
            <a:off x="6794622" y="1892733"/>
            <a:ext cx="2824297" cy="19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8"/>
          <p:cNvCxnSpPr/>
          <p:nvPr/>
        </p:nvCxnSpPr>
        <p:spPr>
          <a:xfrm flipH="1">
            <a:off x="6799818" y="2149655"/>
            <a:ext cx="282429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Rettangolo 37"/>
          <p:cNvSpPr/>
          <p:nvPr/>
        </p:nvSpPr>
        <p:spPr>
          <a:xfrm>
            <a:off x="2852478" y="1359744"/>
            <a:ext cx="1452257" cy="276999"/>
          </a:xfrm>
          <a:prstGeom prst="rect">
            <a:avLst/>
          </a:prstGeom>
        </p:spPr>
        <p:txBody>
          <a:bodyPr wrap="none">
            <a:spAutoFit/>
          </a:bodyPr>
          <a:lstStyle/>
          <a:p>
            <a:r>
              <a:rPr lang="it-IT" sz="1200" dirty="0"/>
              <a:t>Assistance for </a:t>
            </a:r>
            <a:r>
              <a:rPr lang="it-IT" sz="1200" dirty="0" smtClean="0"/>
              <a:t>[0,10</a:t>
            </a:r>
            <a:r>
              <a:rPr lang="it-IT" sz="1200" dirty="0"/>
              <a:t>]</a:t>
            </a:r>
          </a:p>
        </p:txBody>
      </p:sp>
      <p:sp>
        <p:nvSpPr>
          <p:cNvPr id="39" name="Rettangolo 38"/>
          <p:cNvSpPr/>
          <p:nvPr/>
        </p:nvSpPr>
        <p:spPr>
          <a:xfrm>
            <a:off x="3107286" y="2284075"/>
            <a:ext cx="1537922" cy="276999"/>
          </a:xfrm>
          <a:prstGeom prst="rect">
            <a:avLst/>
          </a:prstGeom>
        </p:spPr>
        <p:txBody>
          <a:bodyPr wrap="none">
            <a:spAutoFit/>
          </a:bodyPr>
          <a:lstStyle/>
          <a:p>
            <a:r>
              <a:rPr lang="it-IT" sz="1200" dirty="0"/>
              <a:t>For </a:t>
            </a:r>
            <a:r>
              <a:rPr lang="it-IT" sz="1200" dirty="0" err="1"/>
              <a:t>device</a:t>
            </a:r>
            <a:r>
              <a:rPr lang="it-IT" sz="1200" dirty="0"/>
              <a:t>(s)_2 </a:t>
            </a:r>
            <a:r>
              <a:rPr lang="it-IT" sz="1200" dirty="0" smtClean="0"/>
              <a:t>[1,10</a:t>
            </a:r>
            <a:r>
              <a:rPr lang="it-IT" sz="1200" dirty="0"/>
              <a:t>]</a:t>
            </a:r>
          </a:p>
        </p:txBody>
      </p:sp>
      <p:sp>
        <p:nvSpPr>
          <p:cNvPr id="40" name="Rettangolo 39"/>
          <p:cNvSpPr/>
          <p:nvPr/>
        </p:nvSpPr>
        <p:spPr>
          <a:xfrm>
            <a:off x="7458118" y="1512910"/>
            <a:ext cx="1690976" cy="276999"/>
          </a:xfrm>
          <a:prstGeom prst="rect">
            <a:avLst/>
          </a:prstGeom>
        </p:spPr>
        <p:txBody>
          <a:bodyPr wrap="none">
            <a:spAutoFit/>
          </a:bodyPr>
          <a:lstStyle/>
          <a:p>
            <a:r>
              <a:rPr lang="it-IT" sz="1200" dirty="0" err="1"/>
              <a:t>Available</a:t>
            </a:r>
            <a:r>
              <a:rPr lang="it-IT" sz="1200" dirty="0"/>
              <a:t> SL </a:t>
            </a:r>
            <a:r>
              <a:rPr lang="it-IT" sz="1200" dirty="0" smtClean="0"/>
              <a:t>Service[0,5</a:t>
            </a:r>
            <a:r>
              <a:rPr lang="it-IT" sz="1200" dirty="0"/>
              <a:t>]</a:t>
            </a:r>
          </a:p>
        </p:txBody>
      </p:sp>
      <p:sp>
        <p:nvSpPr>
          <p:cNvPr id="41" name="Rettangolo 40"/>
          <p:cNvSpPr/>
          <p:nvPr/>
        </p:nvSpPr>
        <p:spPr>
          <a:xfrm>
            <a:off x="7471717" y="2262614"/>
            <a:ext cx="1537922" cy="276999"/>
          </a:xfrm>
          <a:prstGeom prst="rect">
            <a:avLst/>
          </a:prstGeom>
        </p:spPr>
        <p:txBody>
          <a:bodyPr wrap="none">
            <a:spAutoFit/>
          </a:bodyPr>
          <a:lstStyle/>
          <a:p>
            <a:r>
              <a:rPr lang="it-IT" sz="1200" dirty="0"/>
              <a:t>For </a:t>
            </a:r>
            <a:r>
              <a:rPr lang="it-IT" sz="1200" dirty="0" err="1"/>
              <a:t>device</a:t>
            </a:r>
            <a:r>
              <a:rPr lang="it-IT" sz="1200" dirty="0"/>
              <a:t>(s)_1 </a:t>
            </a:r>
            <a:r>
              <a:rPr lang="it-IT" sz="1200" dirty="0" smtClean="0"/>
              <a:t>[1,30</a:t>
            </a:r>
            <a:r>
              <a:rPr lang="it-IT" sz="1200" dirty="0"/>
              <a:t>]</a:t>
            </a:r>
          </a:p>
        </p:txBody>
      </p:sp>
      <p:sp>
        <p:nvSpPr>
          <p:cNvPr id="48" name="Rettangolo 47"/>
          <p:cNvSpPr/>
          <p:nvPr/>
        </p:nvSpPr>
        <p:spPr>
          <a:xfrm>
            <a:off x="5299708" y="1288713"/>
            <a:ext cx="1219436" cy="276999"/>
          </a:xfrm>
          <a:prstGeom prst="rect">
            <a:avLst/>
          </a:prstGeom>
        </p:spPr>
        <p:txBody>
          <a:bodyPr wrap="none">
            <a:spAutoFit/>
          </a:bodyPr>
          <a:lstStyle/>
          <a:p>
            <a:r>
              <a:rPr lang="it-IT" sz="1200" b="1" dirty="0"/>
              <a:t>Device [10-100] </a:t>
            </a:r>
          </a:p>
        </p:txBody>
      </p:sp>
      <p:sp>
        <p:nvSpPr>
          <p:cNvPr id="49" name="Rettangolo 48"/>
          <p:cNvSpPr/>
          <p:nvPr/>
        </p:nvSpPr>
        <p:spPr>
          <a:xfrm>
            <a:off x="9959403" y="1154069"/>
            <a:ext cx="1136593" cy="461665"/>
          </a:xfrm>
          <a:prstGeom prst="rect">
            <a:avLst/>
          </a:prstGeom>
        </p:spPr>
        <p:txBody>
          <a:bodyPr wrap="none">
            <a:spAutoFit/>
          </a:bodyPr>
          <a:lstStyle/>
          <a:p>
            <a:r>
              <a:rPr lang="it-IT" sz="1200" b="1" dirty="0"/>
              <a:t>Smart Life (SL) </a:t>
            </a:r>
          </a:p>
          <a:p>
            <a:r>
              <a:rPr lang="it-IT" sz="1200" b="1" dirty="0"/>
              <a:t>Service [10-50]</a:t>
            </a:r>
          </a:p>
        </p:txBody>
      </p:sp>
      <p:sp>
        <p:nvSpPr>
          <p:cNvPr id="50" name="Rettangolo 49"/>
          <p:cNvSpPr/>
          <p:nvPr/>
        </p:nvSpPr>
        <p:spPr>
          <a:xfrm>
            <a:off x="1142919" y="1262428"/>
            <a:ext cx="1667188" cy="276999"/>
          </a:xfrm>
          <a:prstGeom prst="rect">
            <a:avLst/>
          </a:prstGeom>
        </p:spPr>
        <p:txBody>
          <a:bodyPr wrap="none">
            <a:spAutoFit/>
          </a:bodyPr>
          <a:lstStyle/>
          <a:p>
            <a:r>
              <a:rPr lang="it-IT" sz="1200" b="1" dirty="0"/>
              <a:t>Assistance Service [50] </a:t>
            </a:r>
          </a:p>
        </p:txBody>
      </p:sp>
      <p:sp>
        <p:nvSpPr>
          <p:cNvPr id="51" name="Rettangolo 50"/>
          <p:cNvSpPr/>
          <p:nvPr/>
        </p:nvSpPr>
        <p:spPr>
          <a:xfrm>
            <a:off x="4500356" y="5490126"/>
            <a:ext cx="887231" cy="276999"/>
          </a:xfrm>
          <a:prstGeom prst="rect">
            <a:avLst/>
          </a:prstGeom>
        </p:spPr>
        <p:txBody>
          <a:bodyPr wrap="none">
            <a:spAutoFit/>
          </a:bodyPr>
          <a:lstStyle/>
          <a:p>
            <a:r>
              <a:rPr lang="it-IT" sz="1200" u="sng" dirty="0" err="1"/>
              <a:t>Innovation</a:t>
            </a:r>
            <a:r>
              <a:rPr lang="it-IT" sz="1200" u="sng" dirty="0"/>
              <a:t> </a:t>
            </a:r>
          </a:p>
        </p:txBody>
      </p:sp>
      <p:sp>
        <p:nvSpPr>
          <p:cNvPr id="52" name="Rettangolo 51"/>
          <p:cNvSpPr/>
          <p:nvPr/>
        </p:nvSpPr>
        <p:spPr>
          <a:xfrm>
            <a:off x="4464243" y="5116465"/>
            <a:ext cx="1050288" cy="276999"/>
          </a:xfrm>
          <a:prstGeom prst="rect">
            <a:avLst/>
          </a:prstGeom>
        </p:spPr>
        <p:txBody>
          <a:bodyPr wrap="none">
            <a:spAutoFit/>
          </a:bodyPr>
          <a:lstStyle/>
          <a:p>
            <a:r>
              <a:rPr lang="it-IT" sz="1200" dirty="0"/>
              <a:t>WHO WE ARE</a:t>
            </a:r>
          </a:p>
        </p:txBody>
      </p:sp>
      <p:sp>
        <p:nvSpPr>
          <p:cNvPr id="53" name="Rettangolo 52"/>
          <p:cNvSpPr/>
          <p:nvPr/>
        </p:nvSpPr>
        <p:spPr>
          <a:xfrm>
            <a:off x="6688919" y="5151101"/>
            <a:ext cx="917239" cy="276999"/>
          </a:xfrm>
          <a:prstGeom prst="rect">
            <a:avLst/>
          </a:prstGeom>
        </p:spPr>
        <p:txBody>
          <a:bodyPr wrap="none">
            <a:spAutoFit/>
          </a:bodyPr>
          <a:lstStyle/>
          <a:p>
            <a:r>
              <a:rPr lang="it-IT" sz="1100" dirty="0"/>
              <a:t> </a:t>
            </a:r>
            <a:r>
              <a:rPr lang="it-IT" sz="1200" dirty="0"/>
              <a:t>THE</a:t>
            </a:r>
            <a:r>
              <a:rPr lang="it-IT" sz="1100" dirty="0"/>
              <a:t> GROUP</a:t>
            </a:r>
          </a:p>
        </p:txBody>
      </p:sp>
      <p:sp>
        <p:nvSpPr>
          <p:cNvPr id="54" name="Rettangolo 53"/>
          <p:cNvSpPr/>
          <p:nvPr/>
        </p:nvSpPr>
        <p:spPr>
          <a:xfrm>
            <a:off x="4491975" y="5845354"/>
            <a:ext cx="994824" cy="276999"/>
          </a:xfrm>
          <a:prstGeom prst="rect">
            <a:avLst/>
          </a:prstGeom>
        </p:spPr>
        <p:txBody>
          <a:bodyPr wrap="none">
            <a:spAutoFit/>
          </a:bodyPr>
          <a:lstStyle/>
          <a:p>
            <a:r>
              <a:rPr lang="it-IT" sz="1200" dirty="0"/>
              <a:t>Testimonials </a:t>
            </a:r>
          </a:p>
        </p:txBody>
      </p:sp>
      <p:sp>
        <p:nvSpPr>
          <p:cNvPr id="55" name="Rettangolo 54"/>
          <p:cNvSpPr/>
          <p:nvPr/>
        </p:nvSpPr>
        <p:spPr>
          <a:xfrm>
            <a:off x="4500356" y="6129093"/>
            <a:ext cx="688715" cy="276999"/>
          </a:xfrm>
          <a:prstGeom prst="rect">
            <a:avLst/>
          </a:prstGeom>
        </p:spPr>
        <p:txBody>
          <a:bodyPr wrap="none">
            <a:spAutoFit/>
          </a:bodyPr>
          <a:lstStyle/>
          <a:p>
            <a:r>
              <a:rPr lang="it-IT" sz="1200" dirty="0" err="1"/>
              <a:t>Projects</a:t>
            </a:r>
            <a:endParaRPr lang="it-IT" sz="1200" dirty="0"/>
          </a:p>
        </p:txBody>
      </p:sp>
      <p:sp>
        <p:nvSpPr>
          <p:cNvPr id="56" name="Oval 32"/>
          <p:cNvSpPr/>
          <p:nvPr/>
        </p:nvSpPr>
        <p:spPr>
          <a:xfrm>
            <a:off x="6382378" y="5544624"/>
            <a:ext cx="152699" cy="120611"/>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57" name="Oval 32"/>
          <p:cNvSpPr/>
          <p:nvPr/>
        </p:nvSpPr>
        <p:spPr>
          <a:xfrm>
            <a:off x="1172535" y="1767699"/>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58" name="Oval 32"/>
          <p:cNvSpPr/>
          <p:nvPr/>
        </p:nvSpPr>
        <p:spPr>
          <a:xfrm>
            <a:off x="5023467" y="1906958"/>
            <a:ext cx="157401" cy="12432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59" name="Oval 32"/>
          <p:cNvSpPr/>
          <p:nvPr/>
        </p:nvSpPr>
        <p:spPr>
          <a:xfrm>
            <a:off x="4247043" y="5897027"/>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60" name="Oval 32"/>
          <p:cNvSpPr/>
          <p:nvPr/>
        </p:nvSpPr>
        <p:spPr>
          <a:xfrm>
            <a:off x="4247043" y="6193509"/>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61" name="Oval 32"/>
          <p:cNvSpPr/>
          <p:nvPr/>
        </p:nvSpPr>
        <p:spPr>
          <a:xfrm>
            <a:off x="4265667" y="5565500"/>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62" name="Rettangolo 61"/>
          <p:cNvSpPr/>
          <p:nvPr/>
        </p:nvSpPr>
        <p:spPr>
          <a:xfrm>
            <a:off x="6594261" y="5479979"/>
            <a:ext cx="1445687" cy="1015663"/>
          </a:xfrm>
          <a:prstGeom prst="rect">
            <a:avLst/>
          </a:prstGeom>
        </p:spPr>
        <p:txBody>
          <a:bodyPr wrap="square">
            <a:spAutoFit/>
          </a:bodyPr>
          <a:lstStyle/>
          <a:p>
            <a:r>
              <a:rPr lang="it-IT" sz="1200" u="sng" dirty="0"/>
              <a:t>Group </a:t>
            </a:r>
            <a:r>
              <a:rPr lang="it-IT" sz="1200" u="sng" dirty="0" err="1"/>
              <a:t>Description</a:t>
            </a:r>
            <a:r>
              <a:rPr lang="it-IT" sz="1200" u="sng" dirty="0"/>
              <a:t> </a:t>
            </a:r>
          </a:p>
          <a:p>
            <a:r>
              <a:rPr lang="it-IT" sz="1200" dirty="0"/>
              <a:t>News</a:t>
            </a:r>
          </a:p>
          <a:p>
            <a:r>
              <a:rPr lang="it-IT" sz="1200" dirty="0" err="1"/>
              <a:t>Governance</a:t>
            </a:r>
            <a:endParaRPr lang="it-IT" sz="1200" dirty="0"/>
          </a:p>
          <a:p>
            <a:r>
              <a:rPr lang="it-IT" sz="1200" dirty="0"/>
              <a:t>Business &amp; Market </a:t>
            </a:r>
          </a:p>
          <a:p>
            <a:r>
              <a:rPr lang="it-IT" sz="1200" dirty="0"/>
              <a:t>For </a:t>
            </a:r>
            <a:r>
              <a:rPr lang="it-IT" sz="1200" dirty="0" err="1"/>
              <a:t>investors</a:t>
            </a:r>
            <a:r>
              <a:rPr lang="it-IT" sz="1200" dirty="0"/>
              <a:t> </a:t>
            </a:r>
          </a:p>
        </p:txBody>
      </p:sp>
      <p:sp>
        <p:nvSpPr>
          <p:cNvPr id="63" name="Oval 32"/>
          <p:cNvSpPr/>
          <p:nvPr/>
        </p:nvSpPr>
        <p:spPr>
          <a:xfrm>
            <a:off x="6380458" y="5742039"/>
            <a:ext cx="164575" cy="129991"/>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sz="1200"/>
          </a:p>
        </p:txBody>
      </p:sp>
      <p:sp>
        <p:nvSpPr>
          <p:cNvPr id="64" name="Oval 32"/>
          <p:cNvSpPr/>
          <p:nvPr/>
        </p:nvSpPr>
        <p:spPr>
          <a:xfrm>
            <a:off x="6388247" y="5951327"/>
            <a:ext cx="152612" cy="120542"/>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67" name="Oval 32"/>
          <p:cNvSpPr/>
          <p:nvPr/>
        </p:nvSpPr>
        <p:spPr>
          <a:xfrm>
            <a:off x="6399032" y="6141708"/>
            <a:ext cx="152612" cy="120542"/>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68" name="Oval 32"/>
          <p:cNvSpPr/>
          <p:nvPr/>
        </p:nvSpPr>
        <p:spPr>
          <a:xfrm>
            <a:off x="6399032" y="6308079"/>
            <a:ext cx="152612" cy="120542"/>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69" name="Rettangolo 68"/>
          <p:cNvSpPr/>
          <p:nvPr/>
        </p:nvSpPr>
        <p:spPr>
          <a:xfrm>
            <a:off x="5142921" y="1841782"/>
            <a:ext cx="1740541" cy="646331"/>
          </a:xfrm>
          <a:prstGeom prst="rect">
            <a:avLst/>
          </a:prstGeom>
        </p:spPr>
        <p:txBody>
          <a:bodyPr wrap="none">
            <a:spAutoFit/>
          </a:bodyPr>
          <a:lstStyle/>
          <a:p>
            <a:r>
              <a:rPr lang="it-IT" sz="1200" u="sng" dirty="0"/>
              <a:t>Presentation</a:t>
            </a:r>
          </a:p>
          <a:p>
            <a:endParaRPr lang="it-IT" sz="1200" dirty="0"/>
          </a:p>
          <a:p>
            <a:r>
              <a:rPr lang="it-IT" sz="1200" dirty="0"/>
              <a:t>Technical </a:t>
            </a:r>
            <a:r>
              <a:rPr lang="it-IT" sz="1200" dirty="0" err="1"/>
              <a:t>Characteristics</a:t>
            </a:r>
            <a:r>
              <a:rPr lang="it-IT" sz="1200" dirty="0"/>
              <a:t> </a:t>
            </a:r>
          </a:p>
        </p:txBody>
      </p:sp>
      <p:sp>
        <p:nvSpPr>
          <p:cNvPr id="70" name="Oval 32"/>
          <p:cNvSpPr/>
          <p:nvPr/>
        </p:nvSpPr>
        <p:spPr>
          <a:xfrm>
            <a:off x="5020360" y="2276788"/>
            <a:ext cx="157401" cy="12432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71" name="Rettangolo 70"/>
          <p:cNvSpPr/>
          <p:nvPr/>
        </p:nvSpPr>
        <p:spPr>
          <a:xfrm>
            <a:off x="9960593" y="1638864"/>
            <a:ext cx="1455398" cy="1015663"/>
          </a:xfrm>
          <a:prstGeom prst="rect">
            <a:avLst/>
          </a:prstGeom>
        </p:spPr>
        <p:txBody>
          <a:bodyPr wrap="none">
            <a:spAutoFit/>
          </a:bodyPr>
          <a:lstStyle/>
          <a:p>
            <a:r>
              <a:rPr lang="it-IT" sz="1200" u="sng" dirty="0" err="1"/>
              <a:t>Description</a:t>
            </a:r>
            <a:endParaRPr lang="it-IT" sz="1200" u="sng" dirty="0"/>
          </a:p>
          <a:p>
            <a:endParaRPr lang="it-IT" sz="1200" dirty="0"/>
          </a:p>
          <a:p>
            <a:r>
              <a:rPr lang="it-IT" sz="1200" dirty="0" err="1"/>
              <a:t>Activation</a:t>
            </a:r>
            <a:r>
              <a:rPr lang="it-IT" sz="1200" dirty="0"/>
              <a:t> and </a:t>
            </a:r>
            <a:r>
              <a:rPr lang="it-IT" sz="1200" dirty="0" err="1"/>
              <a:t>Rules</a:t>
            </a:r>
            <a:endParaRPr lang="it-IT" sz="1200" dirty="0"/>
          </a:p>
          <a:p>
            <a:endParaRPr lang="it-IT" sz="1200" dirty="0"/>
          </a:p>
          <a:p>
            <a:r>
              <a:rPr lang="it-IT" sz="1200" dirty="0" err="1" smtClean="0"/>
              <a:t>Subscribe</a:t>
            </a:r>
            <a:endParaRPr lang="it-IT" sz="1200" dirty="0"/>
          </a:p>
        </p:txBody>
      </p:sp>
      <p:sp>
        <p:nvSpPr>
          <p:cNvPr id="72" name="Oval 32"/>
          <p:cNvSpPr/>
          <p:nvPr/>
        </p:nvSpPr>
        <p:spPr>
          <a:xfrm>
            <a:off x="9716821" y="1754233"/>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73" name="Oval 32"/>
          <p:cNvSpPr/>
          <p:nvPr/>
        </p:nvSpPr>
        <p:spPr>
          <a:xfrm>
            <a:off x="9715985" y="2090864"/>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75" name="Rettangolo 74"/>
          <p:cNvSpPr/>
          <p:nvPr/>
        </p:nvSpPr>
        <p:spPr>
          <a:xfrm>
            <a:off x="1396232" y="1726819"/>
            <a:ext cx="898900" cy="830997"/>
          </a:xfrm>
          <a:prstGeom prst="rect">
            <a:avLst/>
          </a:prstGeom>
        </p:spPr>
        <p:txBody>
          <a:bodyPr wrap="none">
            <a:spAutoFit/>
          </a:bodyPr>
          <a:lstStyle/>
          <a:p>
            <a:r>
              <a:rPr lang="it-IT" sz="1200" u="sng" dirty="0" err="1"/>
              <a:t>Description</a:t>
            </a:r>
            <a:endParaRPr lang="it-IT" sz="1200" u="sng" dirty="0"/>
          </a:p>
          <a:p>
            <a:endParaRPr lang="it-IT" sz="1200" dirty="0"/>
          </a:p>
          <a:p>
            <a:r>
              <a:rPr lang="it-IT" sz="1200" dirty="0"/>
              <a:t>FAQ</a:t>
            </a:r>
          </a:p>
          <a:p>
            <a:endParaRPr lang="it-IT" sz="1200" dirty="0"/>
          </a:p>
        </p:txBody>
      </p:sp>
      <p:grpSp>
        <p:nvGrpSpPr>
          <p:cNvPr id="76" name="Group 26"/>
          <p:cNvGrpSpPr/>
          <p:nvPr/>
        </p:nvGrpSpPr>
        <p:grpSpPr>
          <a:xfrm>
            <a:off x="3463347" y="2060307"/>
            <a:ext cx="235528" cy="228600"/>
            <a:chOff x="4114800" y="2590800"/>
            <a:chExt cx="1524000" cy="1535668"/>
          </a:xfrm>
        </p:grpSpPr>
        <p:sp>
          <p:nvSpPr>
            <p:cNvPr id="77" name="Oval 20"/>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78" name="Straight Connector 23"/>
            <p:cNvCxnSpPr/>
            <p:nvPr/>
          </p:nvCxnSpPr>
          <p:spPr>
            <a:xfrm>
              <a:off x="4419600" y="3048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24"/>
            <p:cNvCxnSpPr/>
            <p:nvPr/>
          </p:nvCxnSpPr>
          <p:spPr>
            <a:xfrm>
              <a:off x="4419600" y="3429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25"/>
            <p:cNvCxnSpPr/>
            <p:nvPr/>
          </p:nvCxnSpPr>
          <p:spPr>
            <a:xfrm>
              <a:off x="4419600" y="37338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1" name="Group 26"/>
          <p:cNvGrpSpPr/>
          <p:nvPr/>
        </p:nvGrpSpPr>
        <p:grpSpPr>
          <a:xfrm>
            <a:off x="8203331" y="2060307"/>
            <a:ext cx="235528" cy="228600"/>
            <a:chOff x="4114800" y="2590800"/>
            <a:chExt cx="1524000" cy="1535668"/>
          </a:xfrm>
        </p:grpSpPr>
        <p:sp>
          <p:nvSpPr>
            <p:cNvPr id="82" name="Oval 20"/>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83" name="Straight Connector 23"/>
            <p:cNvCxnSpPr/>
            <p:nvPr/>
          </p:nvCxnSpPr>
          <p:spPr>
            <a:xfrm>
              <a:off x="4419600" y="3048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24"/>
            <p:cNvCxnSpPr/>
            <p:nvPr/>
          </p:nvCxnSpPr>
          <p:spPr>
            <a:xfrm>
              <a:off x="4419600" y="3429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25"/>
            <p:cNvCxnSpPr/>
            <p:nvPr/>
          </p:nvCxnSpPr>
          <p:spPr>
            <a:xfrm>
              <a:off x="4419600" y="37338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6" name="Group 26"/>
          <p:cNvGrpSpPr/>
          <p:nvPr/>
        </p:nvGrpSpPr>
        <p:grpSpPr>
          <a:xfrm>
            <a:off x="8203331" y="1777193"/>
            <a:ext cx="235528" cy="228600"/>
            <a:chOff x="4114800" y="2590800"/>
            <a:chExt cx="1524000" cy="1535668"/>
          </a:xfrm>
        </p:grpSpPr>
        <p:sp>
          <p:nvSpPr>
            <p:cNvPr id="87" name="Oval 20"/>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88" name="Straight Connector 23"/>
            <p:cNvCxnSpPr/>
            <p:nvPr/>
          </p:nvCxnSpPr>
          <p:spPr>
            <a:xfrm>
              <a:off x="4419600" y="3048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24"/>
            <p:cNvCxnSpPr/>
            <p:nvPr/>
          </p:nvCxnSpPr>
          <p:spPr>
            <a:xfrm>
              <a:off x="4419600" y="3429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25"/>
            <p:cNvCxnSpPr/>
            <p:nvPr/>
          </p:nvCxnSpPr>
          <p:spPr>
            <a:xfrm>
              <a:off x="4419600" y="37338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1" name="Group 31"/>
          <p:cNvGrpSpPr/>
          <p:nvPr/>
        </p:nvGrpSpPr>
        <p:grpSpPr>
          <a:xfrm>
            <a:off x="10293957" y="3188036"/>
            <a:ext cx="425506" cy="481343"/>
            <a:chOff x="6366162" y="827264"/>
            <a:chExt cx="2554972" cy="3114606"/>
          </a:xfrm>
        </p:grpSpPr>
        <p:sp>
          <p:nvSpPr>
            <p:cNvPr id="92" name="Oval 30"/>
            <p:cNvSpPr/>
            <p:nvPr/>
          </p:nvSpPr>
          <p:spPr>
            <a:xfrm>
              <a:off x="6366162" y="827264"/>
              <a:ext cx="2554972" cy="2642053"/>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93" name="Group 4"/>
            <p:cNvGrpSpPr/>
            <p:nvPr/>
          </p:nvGrpSpPr>
          <p:grpSpPr>
            <a:xfrm>
              <a:off x="6523973" y="1008885"/>
              <a:ext cx="2234389" cy="2271161"/>
              <a:chOff x="4131110" y="2656650"/>
              <a:chExt cx="1665983" cy="1595749"/>
            </a:xfrm>
          </p:grpSpPr>
          <p:sp>
            <p:nvSpPr>
              <p:cNvPr id="95" name="Oval 26"/>
              <p:cNvSpPr/>
              <p:nvPr/>
            </p:nvSpPr>
            <p:spPr>
              <a:xfrm>
                <a:off x="4131110" y="2656650"/>
                <a:ext cx="1665983" cy="1595749"/>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96" name="Straight Connector 27"/>
              <p:cNvCxnSpPr/>
              <p:nvPr/>
            </p:nvCxnSpPr>
            <p:spPr>
              <a:xfrm>
                <a:off x="4506900" y="3361115"/>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28"/>
              <p:cNvCxnSpPr/>
              <p:nvPr/>
            </p:nvCxnSpPr>
            <p:spPr>
              <a:xfrm>
                <a:off x="4501985" y="3842184"/>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29"/>
              <p:cNvCxnSpPr/>
              <p:nvPr/>
            </p:nvCxnSpPr>
            <p:spPr>
              <a:xfrm>
                <a:off x="4506900" y="3601650"/>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4" name="Chord 25"/>
            <p:cNvSpPr/>
            <p:nvPr/>
          </p:nvSpPr>
          <p:spPr>
            <a:xfrm>
              <a:off x="6465616" y="996045"/>
              <a:ext cx="2335158" cy="2945825"/>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sp>
        <p:nvSpPr>
          <p:cNvPr id="99" name="Left Arrow 74"/>
          <p:cNvSpPr/>
          <p:nvPr/>
        </p:nvSpPr>
        <p:spPr>
          <a:xfrm rot="5400000">
            <a:off x="10314154" y="4679251"/>
            <a:ext cx="445089" cy="28296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00" name="Rettangolo 99"/>
          <p:cNvSpPr/>
          <p:nvPr/>
        </p:nvSpPr>
        <p:spPr>
          <a:xfrm>
            <a:off x="8680619" y="4766280"/>
            <a:ext cx="1722459" cy="276999"/>
          </a:xfrm>
          <a:prstGeom prst="rect">
            <a:avLst/>
          </a:prstGeom>
        </p:spPr>
        <p:txBody>
          <a:bodyPr wrap="none">
            <a:spAutoFit/>
          </a:bodyPr>
          <a:lstStyle/>
          <a:p>
            <a:r>
              <a:rPr lang="it-IT" sz="1200" dirty="0" err="1"/>
              <a:t>Categories</a:t>
            </a:r>
            <a:r>
              <a:rPr lang="it-IT" sz="1200" dirty="0"/>
              <a:t> of SL Services</a:t>
            </a:r>
          </a:p>
        </p:txBody>
      </p:sp>
      <p:sp>
        <p:nvSpPr>
          <p:cNvPr id="101" name="Rettangolo 100"/>
          <p:cNvSpPr/>
          <p:nvPr/>
        </p:nvSpPr>
        <p:spPr>
          <a:xfrm>
            <a:off x="9079591" y="3026034"/>
            <a:ext cx="1211614" cy="646331"/>
          </a:xfrm>
          <a:prstGeom prst="rect">
            <a:avLst/>
          </a:prstGeom>
        </p:spPr>
        <p:txBody>
          <a:bodyPr wrap="none">
            <a:spAutoFit/>
          </a:bodyPr>
          <a:lstStyle/>
          <a:p>
            <a:r>
              <a:rPr lang="it-IT" sz="1200" dirty="0"/>
              <a:t>SL </a:t>
            </a:r>
            <a:r>
              <a:rPr lang="it-IT" sz="1200" dirty="0" err="1"/>
              <a:t>services</a:t>
            </a:r>
            <a:r>
              <a:rPr lang="it-IT" sz="1200" dirty="0"/>
              <a:t> </a:t>
            </a:r>
          </a:p>
          <a:p>
            <a:r>
              <a:rPr lang="it-IT" sz="1200" dirty="0"/>
              <a:t>by </a:t>
            </a:r>
            <a:r>
              <a:rPr lang="it-IT" sz="1200" dirty="0" err="1"/>
              <a:t>category</a:t>
            </a:r>
            <a:r>
              <a:rPr lang="it-IT" sz="1200" dirty="0"/>
              <a:t> and </a:t>
            </a:r>
          </a:p>
          <a:p>
            <a:r>
              <a:rPr lang="it-IT" sz="1200" dirty="0" err="1"/>
              <a:t>subcategory</a:t>
            </a:r>
            <a:r>
              <a:rPr lang="it-IT" sz="1200" dirty="0"/>
              <a:t> </a:t>
            </a:r>
          </a:p>
        </p:txBody>
      </p:sp>
      <p:sp>
        <p:nvSpPr>
          <p:cNvPr id="102" name="Left Arrow 74"/>
          <p:cNvSpPr/>
          <p:nvPr/>
        </p:nvSpPr>
        <p:spPr>
          <a:xfrm rot="5400000">
            <a:off x="10286664" y="2792978"/>
            <a:ext cx="398435" cy="28296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03" name="Rettangolo 102"/>
          <p:cNvSpPr/>
          <p:nvPr/>
        </p:nvSpPr>
        <p:spPr>
          <a:xfrm>
            <a:off x="6242030" y="3233035"/>
            <a:ext cx="1420838" cy="276999"/>
          </a:xfrm>
          <a:prstGeom prst="rect">
            <a:avLst/>
          </a:prstGeom>
        </p:spPr>
        <p:txBody>
          <a:bodyPr wrap="none">
            <a:spAutoFit/>
          </a:bodyPr>
          <a:lstStyle/>
          <a:p>
            <a:r>
              <a:rPr lang="it-IT" sz="1200" dirty="0" err="1"/>
              <a:t>Devices</a:t>
            </a:r>
            <a:r>
              <a:rPr lang="it-IT" sz="1200" dirty="0"/>
              <a:t> by </a:t>
            </a:r>
            <a:r>
              <a:rPr lang="it-IT" sz="1200" dirty="0" err="1"/>
              <a:t>category</a:t>
            </a:r>
            <a:endParaRPr lang="it-IT" sz="1200" dirty="0"/>
          </a:p>
        </p:txBody>
      </p:sp>
      <p:sp>
        <p:nvSpPr>
          <p:cNvPr id="104" name="Rettangolo 103"/>
          <p:cNvSpPr/>
          <p:nvPr/>
        </p:nvSpPr>
        <p:spPr>
          <a:xfrm>
            <a:off x="6169491" y="4186321"/>
            <a:ext cx="1507079" cy="276999"/>
          </a:xfrm>
          <a:prstGeom prst="rect">
            <a:avLst/>
          </a:prstGeom>
        </p:spPr>
        <p:txBody>
          <a:bodyPr wrap="none">
            <a:spAutoFit/>
          </a:bodyPr>
          <a:lstStyle/>
          <a:p>
            <a:r>
              <a:rPr lang="it-IT" sz="1200" dirty="0" err="1"/>
              <a:t>Categories</a:t>
            </a:r>
            <a:r>
              <a:rPr lang="it-IT" sz="1200" dirty="0"/>
              <a:t> of </a:t>
            </a:r>
            <a:r>
              <a:rPr lang="it-IT" sz="1200" dirty="0" err="1"/>
              <a:t>devices</a:t>
            </a:r>
            <a:endParaRPr lang="it-IT" sz="1200" dirty="0"/>
          </a:p>
        </p:txBody>
      </p:sp>
      <p:grpSp>
        <p:nvGrpSpPr>
          <p:cNvPr id="105" name="Group 11"/>
          <p:cNvGrpSpPr/>
          <p:nvPr/>
        </p:nvGrpSpPr>
        <p:grpSpPr>
          <a:xfrm>
            <a:off x="5775169" y="4161832"/>
            <a:ext cx="411626" cy="404805"/>
            <a:chOff x="4318000" y="2493818"/>
            <a:chExt cx="2921000" cy="3297382"/>
          </a:xfrm>
        </p:grpSpPr>
        <p:grpSp>
          <p:nvGrpSpPr>
            <p:cNvPr id="106" name="Group 4"/>
            <p:cNvGrpSpPr/>
            <p:nvPr/>
          </p:nvGrpSpPr>
          <p:grpSpPr>
            <a:xfrm>
              <a:off x="4450379" y="2515092"/>
              <a:ext cx="2671089" cy="2496083"/>
              <a:chOff x="4114800" y="2590800"/>
              <a:chExt cx="1524000" cy="1535668"/>
            </a:xfrm>
          </p:grpSpPr>
          <p:sp>
            <p:nvSpPr>
              <p:cNvPr id="108"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09"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7"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120" name="Left Arrow 74"/>
          <p:cNvSpPr/>
          <p:nvPr/>
        </p:nvSpPr>
        <p:spPr>
          <a:xfrm rot="5400000">
            <a:off x="5753751" y="3715905"/>
            <a:ext cx="445089" cy="28296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21" name="Left Arrow 74"/>
          <p:cNvSpPr/>
          <p:nvPr/>
        </p:nvSpPr>
        <p:spPr>
          <a:xfrm rot="5400000">
            <a:off x="5777077" y="2835586"/>
            <a:ext cx="398435" cy="28296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122" name="Group 11"/>
          <p:cNvGrpSpPr/>
          <p:nvPr/>
        </p:nvGrpSpPr>
        <p:grpSpPr>
          <a:xfrm>
            <a:off x="1694834" y="4599018"/>
            <a:ext cx="411626" cy="404805"/>
            <a:chOff x="4318000" y="2493818"/>
            <a:chExt cx="2921000" cy="3297382"/>
          </a:xfrm>
        </p:grpSpPr>
        <p:grpSp>
          <p:nvGrpSpPr>
            <p:cNvPr id="123" name="Group 4"/>
            <p:cNvGrpSpPr/>
            <p:nvPr/>
          </p:nvGrpSpPr>
          <p:grpSpPr>
            <a:xfrm>
              <a:off x="4450379" y="2515092"/>
              <a:ext cx="2671089" cy="2496083"/>
              <a:chOff x="4114800" y="2590800"/>
              <a:chExt cx="1524000" cy="1535668"/>
            </a:xfrm>
          </p:grpSpPr>
          <p:sp>
            <p:nvSpPr>
              <p:cNvPr id="125"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26"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4"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137" name="Left Arrow 74"/>
          <p:cNvSpPr/>
          <p:nvPr/>
        </p:nvSpPr>
        <p:spPr>
          <a:xfrm rot="5400000">
            <a:off x="1671458" y="4024338"/>
            <a:ext cx="445089" cy="28296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40" name="Rettangolo 139"/>
          <p:cNvSpPr/>
          <p:nvPr/>
        </p:nvSpPr>
        <p:spPr>
          <a:xfrm>
            <a:off x="2149077" y="4513285"/>
            <a:ext cx="1574553" cy="461665"/>
          </a:xfrm>
          <a:prstGeom prst="rect">
            <a:avLst/>
          </a:prstGeom>
        </p:spPr>
        <p:txBody>
          <a:bodyPr wrap="square">
            <a:spAutoFit/>
          </a:bodyPr>
          <a:lstStyle/>
          <a:p>
            <a:r>
              <a:rPr lang="it-IT" sz="1200" dirty="0" err="1"/>
              <a:t>Categories</a:t>
            </a:r>
            <a:r>
              <a:rPr lang="it-IT" sz="1200" dirty="0"/>
              <a:t> of Assistance Services</a:t>
            </a:r>
          </a:p>
        </p:txBody>
      </p:sp>
      <p:grpSp>
        <p:nvGrpSpPr>
          <p:cNvPr id="141" name="Group 11"/>
          <p:cNvGrpSpPr/>
          <p:nvPr/>
        </p:nvGrpSpPr>
        <p:grpSpPr>
          <a:xfrm>
            <a:off x="23220" y="1655502"/>
            <a:ext cx="339006" cy="404805"/>
            <a:chOff x="4318000" y="2493818"/>
            <a:chExt cx="2921000" cy="3297382"/>
          </a:xfrm>
        </p:grpSpPr>
        <p:grpSp>
          <p:nvGrpSpPr>
            <p:cNvPr id="142" name="Group 4"/>
            <p:cNvGrpSpPr/>
            <p:nvPr/>
          </p:nvGrpSpPr>
          <p:grpSpPr>
            <a:xfrm>
              <a:off x="4450379" y="2515092"/>
              <a:ext cx="2671089" cy="2496083"/>
              <a:chOff x="4114800" y="2590800"/>
              <a:chExt cx="1524000" cy="1535668"/>
            </a:xfrm>
          </p:grpSpPr>
          <p:sp>
            <p:nvSpPr>
              <p:cNvPr id="144"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45"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7"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3"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148" name="Left Arrow 74"/>
          <p:cNvSpPr/>
          <p:nvPr/>
        </p:nvSpPr>
        <p:spPr>
          <a:xfrm rot="10800000">
            <a:off x="517241" y="1678402"/>
            <a:ext cx="386342" cy="299825"/>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49" name="Rettangolo 148"/>
          <p:cNvSpPr/>
          <p:nvPr/>
        </p:nvSpPr>
        <p:spPr>
          <a:xfrm>
            <a:off x="-63428" y="2071136"/>
            <a:ext cx="802014" cy="276999"/>
          </a:xfrm>
          <a:prstGeom prst="rect">
            <a:avLst/>
          </a:prstGeom>
        </p:spPr>
        <p:txBody>
          <a:bodyPr wrap="none">
            <a:spAutoFit/>
          </a:bodyPr>
          <a:lstStyle/>
          <a:p>
            <a:r>
              <a:rPr lang="it-IT" sz="1200" dirty="0" err="1"/>
              <a:t>Highlights</a:t>
            </a:r>
            <a:endParaRPr lang="it-IT" sz="1200" dirty="0"/>
          </a:p>
        </p:txBody>
      </p:sp>
      <p:grpSp>
        <p:nvGrpSpPr>
          <p:cNvPr id="14" name="Group 26"/>
          <p:cNvGrpSpPr/>
          <p:nvPr/>
        </p:nvGrpSpPr>
        <p:grpSpPr>
          <a:xfrm>
            <a:off x="3452597" y="1727482"/>
            <a:ext cx="235528" cy="228600"/>
            <a:chOff x="4114800" y="2590800"/>
            <a:chExt cx="1524000" cy="1535668"/>
          </a:xfrm>
        </p:grpSpPr>
        <p:sp>
          <p:nvSpPr>
            <p:cNvPr id="15" name="Oval 20"/>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16" name="Straight Connector 23"/>
            <p:cNvCxnSpPr/>
            <p:nvPr/>
          </p:nvCxnSpPr>
          <p:spPr>
            <a:xfrm>
              <a:off x="4419600" y="3048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24"/>
            <p:cNvCxnSpPr/>
            <p:nvPr/>
          </p:nvCxnSpPr>
          <p:spPr>
            <a:xfrm>
              <a:off x="4419600" y="34290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25"/>
            <p:cNvCxnSpPr/>
            <p:nvPr/>
          </p:nvCxnSpPr>
          <p:spPr>
            <a:xfrm>
              <a:off x="4419600" y="3733800"/>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2" name="Rettangolo 151"/>
          <p:cNvSpPr/>
          <p:nvPr/>
        </p:nvSpPr>
        <p:spPr>
          <a:xfrm>
            <a:off x="8293464" y="464224"/>
            <a:ext cx="911532" cy="276999"/>
          </a:xfrm>
          <a:prstGeom prst="rect">
            <a:avLst/>
          </a:prstGeom>
        </p:spPr>
        <p:txBody>
          <a:bodyPr wrap="none">
            <a:spAutoFit/>
          </a:bodyPr>
          <a:lstStyle/>
          <a:p>
            <a:r>
              <a:rPr lang="it-IT" sz="1200" dirty="0" err="1"/>
              <a:t>Promotions</a:t>
            </a:r>
            <a:endParaRPr lang="it-IT" sz="1200" dirty="0"/>
          </a:p>
        </p:txBody>
      </p:sp>
      <p:grpSp>
        <p:nvGrpSpPr>
          <p:cNvPr id="153" name="Group 11"/>
          <p:cNvGrpSpPr/>
          <p:nvPr/>
        </p:nvGrpSpPr>
        <p:grpSpPr>
          <a:xfrm>
            <a:off x="7813132" y="564706"/>
            <a:ext cx="411626" cy="404805"/>
            <a:chOff x="4318000" y="2493818"/>
            <a:chExt cx="2921000" cy="3297382"/>
          </a:xfrm>
        </p:grpSpPr>
        <p:grpSp>
          <p:nvGrpSpPr>
            <p:cNvPr id="154" name="Group 4"/>
            <p:cNvGrpSpPr/>
            <p:nvPr/>
          </p:nvGrpSpPr>
          <p:grpSpPr>
            <a:xfrm>
              <a:off x="4450379" y="2515092"/>
              <a:ext cx="2671089" cy="2496083"/>
              <a:chOff x="4114800" y="2590800"/>
              <a:chExt cx="1524000" cy="1535668"/>
            </a:xfrm>
          </p:grpSpPr>
          <p:sp>
            <p:nvSpPr>
              <p:cNvPr id="156"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57"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5"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161" name="Left Arrow 74"/>
          <p:cNvSpPr/>
          <p:nvPr/>
        </p:nvSpPr>
        <p:spPr>
          <a:xfrm rot="19267948">
            <a:off x="6657381" y="1067223"/>
            <a:ext cx="1125315" cy="27505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69" name="Left Arrow 74"/>
          <p:cNvSpPr/>
          <p:nvPr/>
        </p:nvSpPr>
        <p:spPr>
          <a:xfrm rot="12615526">
            <a:off x="8410583" y="1016540"/>
            <a:ext cx="1125315" cy="27505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50" name="Oval 32"/>
          <p:cNvSpPr/>
          <p:nvPr/>
        </p:nvSpPr>
        <p:spPr>
          <a:xfrm>
            <a:off x="1169875" y="2170691"/>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168" name="Rettangolo 167"/>
          <p:cNvSpPr/>
          <p:nvPr/>
        </p:nvSpPr>
        <p:spPr>
          <a:xfrm>
            <a:off x="9184040" y="3995626"/>
            <a:ext cx="923048" cy="461665"/>
          </a:xfrm>
          <a:prstGeom prst="rect">
            <a:avLst/>
          </a:prstGeom>
        </p:spPr>
        <p:txBody>
          <a:bodyPr wrap="square">
            <a:spAutoFit/>
          </a:bodyPr>
          <a:lstStyle/>
          <a:p>
            <a:r>
              <a:rPr lang="it-IT" sz="1200" dirty="0"/>
              <a:t>SL </a:t>
            </a:r>
            <a:r>
              <a:rPr lang="it-IT" sz="1200" dirty="0" err="1"/>
              <a:t>services</a:t>
            </a:r>
            <a:r>
              <a:rPr lang="it-IT" sz="1200" dirty="0"/>
              <a:t> </a:t>
            </a:r>
          </a:p>
          <a:p>
            <a:r>
              <a:rPr lang="it-IT" sz="1200" dirty="0"/>
              <a:t>by </a:t>
            </a:r>
            <a:r>
              <a:rPr lang="it-IT" sz="1200" dirty="0" err="1"/>
              <a:t>category</a:t>
            </a:r>
            <a:r>
              <a:rPr lang="it-IT" sz="1200" dirty="0"/>
              <a:t> </a:t>
            </a:r>
          </a:p>
        </p:txBody>
      </p:sp>
      <p:sp>
        <p:nvSpPr>
          <p:cNvPr id="170" name="Left Arrow 74"/>
          <p:cNvSpPr/>
          <p:nvPr/>
        </p:nvSpPr>
        <p:spPr>
          <a:xfrm rot="5400000">
            <a:off x="10311483" y="3692653"/>
            <a:ext cx="398435" cy="277183"/>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71" name="Left Arrow 74"/>
          <p:cNvSpPr/>
          <p:nvPr/>
        </p:nvSpPr>
        <p:spPr>
          <a:xfrm rot="6696934">
            <a:off x="10338154" y="3354807"/>
            <a:ext cx="1295172" cy="180253"/>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80" name="Left Arrow 74"/>
          <p:cNvSpPr/>
          <p:nvPr/>
        </p:nvSpPr>
        <p:spPr>
          <a:xfrm rot="5400000">
            <a:off x="1670208" y="2812105"/>
            <a:ext cx="521066" cy="282967"/>
          </a:xfrm>
          <a:prstGeom prst="leftArrow">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sp>
        <p:nvSpPr>
          <p:cNvPr id="181" name="Rettangolo 180"/>
          <p:cNvSpPr/>
          <p:nvPr/>
        </p:nvSpPr>
        <p:spPr>
          <a:xfrm>
            <a:off x="2076602" y="3242164"/>
            <a:ext cx="1381532" cy="461665"/>
          </a:xfrm>
          <a:prstGeom prst="rect">
            <a:avLst/>
          </a:prstGeom>
        </p:spPr>
        <p:txBody>
          <a:bodyPr wrap="none">
            <a:spAutoFit/>
          </a:bodyPr>
          <a:lstStyle/>
          <a:p>
            <a:r>
              <a:rPr lang="it-IT" sz="1200" dirty="0"/>
              <a:t>Assistance Services</a:t>
            </a:r>
          </a:p>
          <a:p>
            <a:r>
              <a:rPr lang="it-IT" sz="1200" dirty="0"/>
              <a:t> by </a:t>
            </a:r>
            <a:r>
              <a:rPr lang="it-IT" sz="1200" dirty="0" err="1"/>
              <a:t>category</a:t>
            </a:r>
            <a:r>
              <a:rPr lang="it-IT" sz="1200" dirty="0"/>
              <a:t> </a:t>
            </a:r>
          </a:p>
        </p:txBody>
      </p:sp>
      <p:grpSp>
        <p:nvGrpSpPr>
          <p:cNvPr id="199" name="Group 31"/>
          <p:cNvGrpSpPr/>
          <p:nvPr/>
        </p:nvGrpSpPr>
        <p:grpSpPr>
          <a:xfrm>
            <a:off x="10314002" y="4112450"/>
            <a:ext cx="425506" cy="481343"/>
            <a:chOff x="6366162" y="827264"/>
            <a:chExt cx="2554972" cy="3114606"/>
          </a:xfrm>
        </p:grpSpPr>
        <p:sp>
          <p:nvSpPr>
            <p:cNvPr id="200" name="Oval 30"/>
            <p:cNvSpPr/>
            <p:nvPr/>
          </p:nvSpPr>
          <p:spPr>
            <a:xfrm>
              <a:off x="6366162" y="827264"/>
              <a:ext cx="2554972" cy="2642053"/>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201" name="Group 4"/>
            <p:cNvGrpSpPr/>
            <p:nvPr/>
          </p:nvGrpSpPr>
          <p:grpSpPr>
            <a:xfrm>
              <a:off x="6523973" y="1008885"/>
              <a:ext cx="2234389" cy="2271161"/>
              <a:chOff x="4131110" y="2656650"/>
              <a:chExt cx="1665983" cy="1595749"/>
            </a:xfrm>
          </p:grpSpPr>
          <p:sp>
            <p:nvSpPr>
              <p:cNvPr id="203" name="Oval 26"/>
              <p:cNvSpPr/>
              <p:nvPr/>
            </p:nvSpPr>
            <p:spPr>
              <a:xfrm>
                <a:off x="4131110" y="2656650"/>
                <a:ext cx="1665983" cy="1595749"/>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204" name="Straight Connector 27"/>
              <p:cNvCxnSpPr/>
              <p:nvPr/>
            </p:nvCxnSpPr>
            <p:spPr>
              <a:xfrm>
                <a:off x="4506900" y="3361115"/>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8"/>
              <p:cNvCxnSpPr/>
              <p:nvPr/>
            </p:nvCxnSpPr>
            <p:spPr>
              <a:xfrm>
                <a:off x="4501985" y="3842184"/>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9"/>
              <p:cNvCxnSpPr/>
              <p:nvPr/>
            </p:nvCxnSpPr>
            <p:spPr>
              <a:xfrm>
                <a:off x="4506900" y="3601650"/>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Chord 25"/>
            <p:cNvSpPr/>
            <p:nvPr/>
          </p:nvSpPr>
          <p:spPr>
            <a:xfrm>
              <a:off x="6465616" y="996045"/>
              <a:ext cx="2335158" cy="2945825"/>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grpSp>
        <p:nvGrpSpPr>
          <p:cNvPr id="207" name="Group 31"/>
          <p:cNvGrpSpPr/>
          <p:nvPr/>
        </p:nvGrpSpPr>
        <p:grpSpPr>
          <a:xfrm>
            <a:off x="5759620" y="3205226"/>
            <a:ext cx="425506" cy="481343"/>
            <a:chOff x="6366162" y="827264"/>
            <a:chExt cx="2554972" cy="3114606"/>
          </a:xfrm>
        </p:grpSpPr>
        <p:sp>
          <p:nvSpPr>
            <p:cNvPr id="208" name="Oval 30"/>
            <p:cNvSpPr/>
            <p:nvPr/>
          </p:nvSpPr>
          <p:spPr>
            <a:xfrm>
              <a:off x="6366162" y="827264"/>
              <a:ext cx="2554972" cy="2642053"/>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209" name="Group 4"/>
            <p:cNvGrpSpPr/>
            <p:nvPr/>
          </p:nvGrpSpPr>
          <p:grpSpPr>
            <a:xfrm>
              <a:off x="6523973" y="1008885"/>
              <a:ext cx="2234389" cy="2271161"/>
              <a:chOff x="4131110" y="2656650"/>
              <a:chExt cx="1665983" cy="1595749"/>
            </a:xfrm>
          </p:grpSpPr>
          <p:sp>
            <p:nvSpPr>
              <p:cNvPr id="211" name="Oval 26"/>
              <p:cNvSpPr/>
              <p:nvPr/>
            </p:nvSpPr>
            <p:spPr>
              <a:xfrm>
                <a:off x="4131110" y="2656650"/>
                <a:ext cx="1665983" cy="1595749"/>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212" name="Straight Connector 27"/>
              <p:cNvCxnSpPr/>
              <p:nvPr/>
            </p:nvCxnSpPr>
            <p:spPr>
              <a:xfrm>
                <a:off x="4506900" y="3361115"/>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3" name="Straight Connector 28"/>
              <p:cNvCxnSpPr/>
              <p:nvPr/>
            </p:nvCxnSpPr>
            <p:spPr>
              <a:xfrm>
                <a:off x="4501985" y="3842184"/>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4" name="Straight Connector 29"/>
              <p:cNvCxnSpPr/>
              <p:nvPr/>
            </p:nvCxnSpPr>
            <p:spPr>
              <a:xfrm>
                <a:off x="4506900" y="3601650"/>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10" name="Chord 25"/>
            <p:cNvSpPr/>
            <p:nvPr/>
          </p:nvSpPr>
          <p:spPr>
            <a:xfrm>
              <a:off x="6465616" y="996045"/>
              <a:ext cx="2335158" cy="2945825"/>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grpSp>
        <p:nvGrpSpPr>
          <p:cNvPr id="223" name="Group 31"/>
          <p:cNvGrpSpPr/>
          <p:nvPr/>
        </p:nvGrpSpPr>
        <p:grpSpPr>
          <a:xfrm>
            <a:off x="1694834" y="3378126"/>
            <a:ext cx="425506" cy="481343"/>
            <a:chOff x="6366162" y="827264"/>
            <a:chExt cx="2554972" cy="3114606"/>
          </a:xfrm>
        </p:grpSpPr>
        <p:sp>
          <p:nvSpPr>
            <p:cNvPr id="224" name="Oval 30"/>
            <p:cNvSpPr/>
            <p:nvPr/>
          </p:nvSpPr>
          <p:spPr>
            <a:xfrm>
              <a:off x="6366162" y="827264"/>
              <a:ext cx="2554972" cy="2642053"/>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225" name="Group 4"/>
            <p:cNvGrpSpPr/>
            <p:nvPr/>
          </p:nvGrpSpPr>
          <p:grpSpPr>
            <a:xfrm>
              <a:off x="6523973" y="1008885"/>
              <a:ext cx="2234389" cy="2271161"/>
              <a:chOff x="4131110" y="2656650"/>
              <a:chExt cx="1665983" cy="1595749"/>
            </a:xfrm>
          </p:grpSpPr>
          <p:sp>
            <p:nvSpPr>
              <p:cNvPr id="227" name="Oval 26"/>
              <p:cNvSpPr/>
              <p:nvPr/>
            </p:nvSpPr>
            <p:spPr>
              <a:xfrm>
                <a:off x="4131110" y="2656650"/>
                <a:ext cx="1665983" cy="1595749"/>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228" name="Straight Connector 27"/>
              <p:cNvCxnSpPr/>
              <p:nvPr/>
            </p:nvCxnSpPr>
            <p:spPr>
              <a:xfrm>
                <a:off x="4506900" y="3361115"/>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9" name="Straight Connector 28"/>
              <p:cNvCxnSpPr/>
              <p:nvPr/>
            </p:nvCxnSpPr>
            <p:spPr>
              <a:xfrm>
                <a:off x="4501985" y="3842184"/>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0" name="Straight Connector 29"/>
              <p:cNvCxnSpPr/>
              <p:nvPr/>
            </p:nvCxnSpPr>
            <p:spPr>
              <a:xfrm>
                <a:off x="4506900" y="3601650"/>
                <a:ext cx="914402"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6" name="Chord 25"/>
            <p:cNvSpPr/>
            <p:nvPr/>
          </p:nvSpPr>
          <p:spPr>
            <a:xfrm>
              <a:off x="6465616" y="996045"/>
              <a:ext cx="2335158" cy="2945825"/>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sp>
        <p:nvSpPr>
          <p:cNvPr id="231" name="Rettangolo 230"/>
          <p:cNvSpPr/>
          <p:nvPr/>
        </p:nvSpPr>
        <p:spPr>
          <a:xfrm>
            <a:off x="200504" y="70920"/>
            <a:ext cx="1840911" cy="830997"/>
          </a:xfrm>
          <a:prstGeom prst="rect">
            <a:avLst/>
          </a:prstGeom>
          <a:noFill/>
        </p:spPr>
        <p:txBody>
          <a:bodyPr wrap="square" lIns="91440" tIns="45720" rIns="91440" bIns="45720">
            <a:spAutoFit/>
          </a:bodyPr>
          <a:lstStyle/>
          <a:p>
            <a:pPr algn="ctr"/>
            <a:r>
              <a:rPr lang="it-IT" sz="4800" dirty="0">
                <a:ln w="0"/>
              </a:rPr>
              <a:t>L</a:t>
            </a:r>
            <a:r>
              <a:rPr lang="it-IT" sz="4800" b="0" cap="none" spc="0" dirty="0">
                <a:ln w="0"/>
                <a:effectLst/>
              </a:rPr>
              <a:t>-IDM</a:t>
            </a:r>
          </a:p>
        </p:txBody>
      </p:sp>
      <p:sp>
        <p:nvSpPr>
          <p:cNvPr id="232" name="Rettangolo 231"/>
          <p:cNvSpPr/>
          <p:nvPr/>
        </p:nvSpPr>
        <p:spPr>
          <a:xfrm>
            <a:off x="6768118" y="26082"/>
            <a:ext cx="5544338" cy="276999"/>
          </a:xfrm>
          <a:prstGeom prst="rect">
            <a:avLst/>
          </a:prstGeom>
        </p:spPr>
        <p:txBody>
          <a:bodyPr wrap="none">
            <a:spAutoFit/>
          </a:bodyPr>
          <a:lstStyle/>
          <a:p>
            <a:r>
              <a:rPr lang="it-IT" sz="1200" dirty="0"/>
              <a:t>Beretta Carolina (852650), Costantini Lorenzo (852599), Dell’Orto Alessandro(853050)</a:t>
            </a:r>
          </a:p>
        </p:txBody>
      </p:sp>
      <p:grpSp>
        <p:nvGrpSpPr>
          <p:cNvPr id="160" name="Group 31"/>
          <p:cNvGrpSpPr/>
          <p:nvPr/>
        </p:nvGrpSpPr>
        <p:grpSpPr>
          <a:xfrm>
            <a:off x="1520904" y="5152443"/>
            <a:ext cx="1790945" cy="1435119"/>
            <a:chOff x="6329207" y="4769470"/>
            <a:chExt cx="2209800" cy="1505141"/>
          </a:xfrm>
        </p:grpSpPr>
        <p:sp>
          <p:nvSpPr>
            <p:cNvPr id="162" name="Rounded Rectangle 29"/>
            <p:cNvSpPr/>
            <p:nvPr/>
          </p:nvSpPr>
          <p:spPr>
            <a:xfrm>
              <a:off x="6329207" y="5131611"/>
              <a:ext cx="2209800" cy="1143000"/>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dirty="0"/>
            </a:p>
          </p:txBody>
        </p:sp>
        <p:sp>
          <p:nvSpPr>
            <p:cNvPr id="163" name="TextBox 30"/>
            <p:cNvSpPr txBox="1"/>
            <p:nvPr/>
          </p:nvSpPr>
          <p:spPr>
            <a:xfrm>
              <a:off x="6329207" y="4769470"/>
              <a:ext cx="227935" cy="355073"/>
            </a:xfrm>
            <a:prstGeom prst="rect">
              <a:avLst/>
            </a:prstGeom>
            <a:noFill/>
          </p:spPr>
          <p:txBody>
            <a:bodyPr wrap="none" rtlCol="0">
              <a:spAutoFit/>
            </a:bodyPr>
            <a:ls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it-IT" sz="1600" dirty="0"/>
            </a:p>
          </p:txBody>
        </p:sp>
      </p:grpSp>
      <p:sp>
        <p:nvSpPr>
          <p:cNvPr id="167" name="Rettangolo 166"/>
          <p:cNvSpPr/>
          <p:nvPr/>
        </p:nvSpPr>
        <p:spPr>
          <a:xfrm>
            <a:off x="1873512" y="5246249"/>
            <a:ext cx="982000" cy="276999"/>
          </a:xfrm>
          <a:prstGeom prst="rect">
            <a:avLst/>
          </a:prstGeom>
        </p:spPr>
        <p:txBody>
          <a:bodyPr wrap="none">
            <a:spAutoFit/>
          </a:bodyPr>
          <a:lstStyle/>
          <a:p>
            <a:r>
              <a:rPr lang="it-IT" sz="1200" dirty="0" smtClean="0"/>
              <a:t>CONTACT US</a:t>
            </a:r>
            <a:endParaRPr lang="it-IT" sz="1200" dirty="0"/>
          </a:p>
        </p:txBody>
      </p:sp>
      <p:sp>
        <p:nvSpPr>
          <p:cNvPr id="172" name="Oval 32"/>
          <p:cNvSpPr/>
          <p:nvPr/>
        </p:nvSpPr>
        <p:spPr>
          <a:xfrm>
            <a:off x="9707759" y="2403864"/>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173" name="Oval 32"/>
          <p:cNvSpPr/>
          <p:nvPr/>
        </p:nvSpPr>
        <p:spPr>
          <a:xfrm>
            <a:off x="1627324" y="5609124"/>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2" name="CasellaDiTesto 1"/>
          <p:cNvSpPr txBox="1"/>
          <p:nvPr/>
        </p:nvSpPr>
        <p:spPr>
          <a:xfrm>
            <a:off x="1845682" y="5563774"/>
            <a:ext cx="1319455" cy="276999"/>
          </a:xfrm>
          <a:prstGeom prst="rect">
            <a:avLst/>
          </a:prstGeom>
          <a:noFill/>
        </p:spPr>
        <p:txBody>
          <a:bodyPr wrap="square" rtlCol="0">
            <a:spAutoFit/>
          </a:bodyPr>
          <a:lstStyle/>
          <a:p>
            <a:r>
              <a:rPr lang="it-IT" sz="1200" u="sng" dirty="0" smtClean="0"/>
              <a:t>Info</a:t>
            </a:r>
            <a:endParaRPr lang="it-IT" sz="1200" u="sng" dirty="0"/>
          </a:p>
        </p:txBody>
      </p:sp>
      <p:sp>
        <p:nvSpPr>
          <p:cNvPr id="174" name="Oval 32"/>
          <p:cNvSpPr/>
          <p:nvPr/>
        </p:nvSpPr>
        <p:spPr>
          <a:xfrm>
            <a:off x="1632949" y="5896240"/>
            <a:ext cx="187584" cy="148165"/>
          </a:xfrm>
          <a:prstGeom prst="ellipse">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chorCtr="0"/>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
        <p:nvSpPr>
          <p:cNvPr id="175" name="CasellaDiTesto 174"/>
          <p:cNvSpPr txBox="1"/>
          <p:nvPr/>
        </p:nvSpPr>
        <p:spPr>
          <a:xfrm>
            <a:off x="1839538" y="5840773"/>
            <a:ext cx="1319455" cy="276999"/>
          </a:xfrm>
          <a:prstGeom prst="rect">
            <a:avLst/>
          </a:prstGeom>
          <a:noFill/>
        </p:spPr>
        <p:txBody>
          <a:bodyPr wrap="square" rtlCol="0">
            <a:spAutoFit/>
          </a:bodyPr>
          <a:lstStyle/>
          <a:p>
            <a:r>
              <a:rPr lang="it-IT" sz="1200" dirty="0" err="1" smtClean="0"/>
              <a:t>Contact</a:t>
            </a:r>
            <a:r>
              <a:rPr lang="it-IT" sz="1200" dirty="0" smtClean="0"/>
              <a:t> </a:t>
            </a:r>
            <a:r>
              <a:rPr lang="it-IT" sz="1200" dirty="0" err="1" smtClean="0"/>
              <a:t>us</a:t>
            </a:r>
            <a:endParaRPr lang="it-IT" sz="1200" dirty="0"/>
          </a:p>
        </p:txBody>
      </p:sp>
    </p:spTree>
    <p:extLst>
      <p:ext uri="{BB962C8B-B14F-4D97-AF65-F5344CB8AC3E}">
        <p14:creationId xmlns:p14="http://schemas.microsoft.com/office/powerpoint/2010/main" val="306135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p:cNvSpPr txBox="1"/>
          <p:nvPr/>
        </p:nvSpPr>
        <p:spPr>
          <a:xfrm>
            <a:off x="624419" y="376535"/>
            <a:ext cx="4998720" cy="646331"/>
          </a:xfrm>
          <a:prstGeom prst="rect">
            <a:avLst/>
          </a:prstGeom>
          <a:noFill/>
        </p:spPr>
        <p:txBody>
          <a:bodyPr wrap="square" rtlCol="0">
            <a:spAutoFit/>
          </a:bodyPr>
          <a:lstStyle/>
          <a:p>
            <a:r>
              <a:rPr lang="it-IT" sz="3600" b="1" dirty="0"/>
              <a:t>Design </a:t>
            </a:r>
            <a:r>
              <a:rPr lang="it-IT" sz="3600" b="1" dirty="0" err="1"/>
              <a:t>Decision</a:t>
            </a:r>
            <a:endParaRPr lang="it-IT" sz="3600" b="1" dirty="0"/>
          </a:p>
        </p:txBody>
      </p:sp>
      <p:sp>
        <p:nvSpPr>
          <p:cNvPr id="12" name="CasellaDiTesto 11"/>
          <p:cNvSpPr txBox="1"/>
          <p:nvPr/>
        </p:nvSpPr>
        <p:spPr>
          <a:xfrm>
            <a:off x="624419" y="1333553"/>
            <a:ext cx="10757956" cy="5262979"/>
          </a:xfrm>
          <a:prstGeom prst="rect">
            <a:avLst/>
          </a:prstGeom>
          <a:noFill/>
        </p:spPr>
        <p:txBody>
          <a:bodyPr wrap="square" rtlCol="0">
            <a:spAutoFit/>
          </a:bodyPr>
          <a:lstStyle/>
          <a:p>
            <a:pPr marL="285750" indent="-285750">
              <a:buFont typeface="Arial" panose="020B0604020202020204" pitchFamily="34" charset="0"/>
              <a:buChar char="•"/>
            </a:pPr>
            <a:r>
              <a:rPr lang="it-IT" sz="1600" b="1" dirty="0"/>
              <a:t>Embedded </a:t>
            </a:r>
            <a:r>
              <a:rPr lang="it-IT" sz="1600" b="1" dirty="0" err="1"/>
              <a:t>links</a:t>
            </a:r>
            <a:r>
              <a:rPr lang="it-IT" sz="1600" dirty="0"/>
              <a:t>: </a:t>
            </a:r>
            <a:r>
              <a:rPr lang="it-IT" sz="1600" dirty="0" err="1"/>
              <a:t>we</a:t>
            </a:r>
            <a:r>
              <a:rPr lang="it-IT" sz="1600" dirty="0"/>
              <a:t> </a:t>
            </a:r>
            <a:r>
              <a:rPr lang="it-IT" sz="1600" dirty="0" err="1"/>
              <a:t>decided</a:t>
            </a:r>
            <a:r>
              <a:rPr lang="it-IT" sz="1600" dirty="0"/>
              <a:t> to </a:t>
            </a:r>
            <a:r>
              <a:rPr lang="it-IT" sz="1600" dirty="0" err="1"/>
              <a:t>implement</a:t>
            </a:r>
            <a:r>
              <a:rPr lang="it-IT" sz="1600" dirty="0"/>
              <a:t> the </a:t>
            </a:r>
            <a:r>
              <a:rPr lang="it-IT" sz="1600" dirty="0" err="1"/>
              <a:t>introductory</a:t>
            </a:r>
            <a:r>
              <a:rPr lang="it-IT" sz="1600" dirty="0"/>
              <a:t> </a:t>
            </a:r>
            <a:r>
              <a:rPr lang="it-IT" sz="1600" dirty="0" err="1"/>
              <a:t>pages</a:t>
            </a:r>
            <a:r>
              <a:rPr lang="it-IT" sz="1600" dirty="0"/>
              <a:t> of the single </a:t>
            </a:r>
            <a:r>
              <a:rPr lang="it-IT" sz="1600" dirty="0" err="1"/>
              <a:t>groups</a:t>
            </a:r>
            <a:r>
              <a:rPr lang="it-IT" sz="1600" dirty="0"/>
              <a:t> of </a:t>
            </a:r>
            <a:r>
              <a:rPr lang="it-IT" sz="1600" dirty="0" err="1"/>
              <a:t>devices</a:t>
            </a:r>
            <a:r>
              <a:rPr lang="it-IT" sz="1600" dirty="0"/>
              <a:t>, </a:t>
            </a:r>
            <a:r>
              <a:rPr lang="it-IT" sz="1600" dirty="0" err="1"/>
              <a:t>assistance</a:t>
            </a:r>
            <a:r>
              <a:rPr lang="it-IT" sz="1600" dirty="0"/>
              <a:t> </a:t>
            </a:r>
            <a:r>
              <a:rPr lang="it-IT" sz="1600" dirty="0" err="1"/>
              <a:t>services</a:t>
            </a:r>
            <a:r>
              <a:rPr lang="it-IT" sz="1600" dirty="0"/>
              <a:t> and </a:t>
            </a:r>
            <a:r>
              <a:rPr lang="it-IT" sz="1600" dirty="0" err="1"/>
              <a:t>smart</a:t>
            </a:r>
            <a:r>
              <a:rPr lang="it-IT" sz="1600" dirty="0"/>
              <a:t> life </a:t>
            </a:r>
            <a:r>
              <a:rPr lang="it-IT" sz="1600" dirty="0" err="1"/>
              <a:t>as</a:t>
            </a:r>
            <a:r>
              <a:rPr lang="it-IT" sz="1600" dirty="0"/>
              <a:t> </a:t>
            </a:r>
            <a:r>
              <a:rPr lang="it-IT" sz="1600" dirty="0" err="1"/>
              <a:t>embedded</a:t>
            </a:r>
            <a:r>
              <a:rPr lang="it-IT" sz="1600" dirty="0"/>
              <a:t> </a:t>
            </a:r>
            <a:r>
              <a:rPr lang="it-IT" sz="1600" dirty="0" err="1"/>
              <a:t>menus</a:t>
            </a:r>
            <a:r>
              <a:rPr lang="it-IT" sz="1600" dirty="0"/>
              <a:t>. </a:t>
            </a:r>
            <a:r>
              <a:rPr lang="it-IT" sz="1600" dirty="0" err="1"/>
              <a:t>This</a:t>
            </a:r>
            <a:r>
              <a:rPr lang="it-IT" sz="1600" dirty="0"/>
              <a:t> </a:t>
            </a:r>
            <a:r>
              <a:rPr lang="it-IT" sz="1600" dirty="0" err="1"/>
              <a:t>decision</a:t>
            </a:r>
            <a:r>
              <a:rPr lang="it-IT" sz="1600" dirty="0"/>
              <a:t> </a:t>
            </a:r>
            <a:r>
              <a:rPr lang="it-IT" sz="1600" dirty="0" err="1"/>
              <a:t>was</a:t>
            </a:r>
            <a:r>
              <a:rPr lang="it-IT" sz="1600" dirty="0"/>
              <a:t> </a:t>
            </a:r>
            <a:r>
              <a:rPr lang="it-IT" sz="1600" dirty="0" err="1"/>
              <a:t>taken</a:t>
            </a:r>
            <a:r>
              <a:rPr lang="it-IT" sz="1600" dirty="0"/>
              <a:t> </a:t>
            </a:r>
            <a:r>
              <a:rPr lang="it-IT" sz="1600" dirty="0" err="1"/>
              <a:t>as</a:t>
            </a:r>
            <a:r>
              <a:rPr lang="it-IT" sz="1600" dirty="0"/>
              <a:t> the </a:t>
            </a:r>
            <a:r>
              <a:rPr lang="it-IT" sz="1600" dirty="0" err="1"/>
              <a:t>number</a:t>
            </a:r>
            <a:r>
              <a:rPr lang="it-IT" sz="1600" dirty="0"/>
              <a:t> of </a:t>
            </a:r>
            <a:r>
              <a:rPr lang="it-IT" sz="1600" dirty="0" err="1"/>
              <a:t>subcategory</a:t>
            </a:r>
            <a:r>
              <a:rPr lang="it-IT" sz="1600" dirty="0"/>
              <a:t> for </a:t>
            </a:r>
            <a:r>
              <a:rPr lang="it-IT" sz="1600" dirty="0" err="1"/>
              <a:t>each</a:t>
            </a:r>
            <a:r>
              <a:rPr lang="it-IT" sz="1600" dirty="0"/>
              <a:t> </a:t>
            </a:r>
            <a:r>
              <a:rPr lang="it-IT" sz="1600" dirty="0" err="1"/>
              <a:t>category</a:t>
            </a:r>
            <a:r>
              <a:rPr lang="it-IT" sz="1600" dirty="0"/>
              <a:t> </a:t>
            </a:r>
            <a:r>
              <a:rPr lang="it-IT" sz="1600" dirty="0" err="1"/>
              <a:t>is</a:t>
            </a:r>
            <a:r>
              <a:rPr lang="it-IT" sz="1600" dirty="0"/>
              <a:t> </a:t>
            </a:r>
            <a:r>
              <a:rPr lang="it-IT" sz="1600" dirty="0" err="1"/>
              <a:t>very</a:t>
            </a:r>
            <a:r>
              <a:rPr lang="it-IT" sz="1600" dirty="0"/>
              <a:t> small and </a:t>
            </a:r>
            <a:r>
              <a:rPr lang="it-IT" sz="1600" dirty="0" err="1"/>
              <a:t>it’s</a:t>
            </a:r>
            <a:r>
              <a:rPr lang="it-IT" sz="1600" dirty="0"/>
              <a:t> a common pattern </a:t>
            </a:r>
            <a:r>
              <a:rPr lang="it-IT" sz="1600" dirty="0" err="1"/>
              <a:t>used</a:t>
            </a:r>
            <a:r>
              <a:rPr lang="it-IT" sz="1600" dirty="0"/>
              <a:t> in </a:t>
            </a:r>
            <a:r>
              <a:rPr lang="it-IT" sz="1600" dirty="0" err="1"/>
              <a:t>webdesign</a:t>
            </a:r>
            <a:r>
              <a:rPr lang="it-IT" sz="1600" dirty="0"/>
              <a:t>, so the </a:t>
            </a:r>
            <a:r>
              <a:rPr lang="it-IT" sz="1600" dirty="0" err="1"/>
              <a:t>user</a:t>
            </a:r>
            <a:r>
              <a:rPr lang="it-IT" sz="1600" dirty="0"/>
              <a:t> </a:t>
            </a:r>
            <a:r>
              <a:rPr lang="it-IT" sz="1600" dirty="0" err="1"/>
              <a:t>will</a:t>
            </a:r>
            <a:r>
              <a:rPr lang="it-IT" sz="1600" dirty="0"/>
              <a:t> be </a:t>
            </a:r>
            <a:r>
              <a:rPr lang="it-IT" sz="1600" dirty="0" err="1"/>
              <a:t>familiar</a:t>
            </a:r>
            <a:r>
              <a:rPr lang="it-IT" sz="1600" dirty="0"/>
              <a:t> with </a:t>
            </a:r>
            <a:r>
              <a:rPr lang="it-IT" sz="1600" dirty="0" err="1"/>
              <a:t>it</a:t>
            </a:r>
            <a:r>
              <a:rPr lang="it-IT" sz="1600" dirty="0"/>
              <a:t> .</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err="1"/>
              <a:t>Subcategory</a:t>
            </a:r>
            <a:r>
              <a:rPr lang="it-IT" sz="1600" b="1" dirty="0"/>
              <a:t> of SL </a:t>
            </a:r>
            <a:r>
              <a:rPr lang="it-IT" sz="1600" b="1" dirty="0" err="1"/>
              <a:t>services</a:t>
            </a:r>
            <a:r>
              <a:rPr lang="it-IT" sz="1600" b="1" dirty="0"/>
              <a:t>: </a:t>
            </a:r>
            <a:r>
              <a:rPr lang="it-IT" sz="1600" dirty="0" err="1"/>
              <a:t>as</a:t>
            </a:r>
            <a:r>
              <a:rPr lang="it-IT" sz="1600" dirty="0"/>
              <a:t> </a:t>
            </a:r>
            <a:r>
              <a:rPr lang="it-IT" sz="1600" dirty="0" err="1"/>
              <a:t>suggested</a:t>
            </a:r>
            <a:r>
              <a:rPr lang="it-IT" sz="1600" dirty="0"/>
              <a:t> </a:t>
            </a:r>
            <a:r>
              <a:rPr lang="it-IT" sz="1600" dirty="0" err="1"/>
              <a:t>during</a:t>
            </a:r>
            <a:r>
              <a:rPr lang="it-IT" sz="1600" dirty="0"/>
              <a:t> the </a:t>
            </a:r>
            <a:r>
              <a:rPr lang="it-IT" sz="1600" dirty="0" err="1"/>
              <a:t>lectures</a:t>
            </a:r>
            <a:r>
              <a:rPr lang="it-IT" sz="1600" dirty="0"/>
              <a:t> </a:t>
            </a:r>
            <a:r>
              <a:rPr lang="it-IT" sz="1600" dirty="0" err="1"/>
              <a:t>we</a:t>
            </a:r>
            <a:r>
              <a:rPr lang="it-IT" sz="1600" dirty="0"/>
              <a:t> </a:t>
            </a:r>
            <a:r>
              <a:rPr lang="it-IT" sz="1600" dirty="0" err="1"/>
              <a:t>decided</a:t>
            </a:r>
            <a:r>
              <a:rPr lang="it-IT" sz="1600" dirty="0"/>
              <a:t> to </a:t>
            </a:r>
            <a:r>
              <a:rPr lang="it-IT" sz="1600" dirty="0" err="1"/>
              <a:t>add</a:t>
            </a:r>
            <a:r>
              <a:rPr lang="it-IT" sz="1600" dirty="0"/>
              <a:t> </a:t>
            </a:r>
            <a:r>
              <a:rPr lang="it-IT" sz="1600" dirty="0" err="1"/>
              <a:t>another</a:t>
            </a:r>
            <a:r>
              <a:rPr lang="it-IT" sz="1600" dirty="0"/>
              <a:t> </a:t>
            </a:r>
            <a:r>
              <a:rPr lang="it-IT" sz="1600" dirty="0" err="1"/>
              <a:t>level</a:t>
            </a:r>
            <a:r>
              <a:rPr lang="it-IT" sz="1600" dirty="0"/>
              <a:t> of </a:t>
            </a:r>
            <a:r>
              <a:rPr lang="it-IT" sz="1600" dirty="0" err="1"/>
              <a:t>hierarchy</a:t>
            </a:r>
            <a:r>
              <a:rPr lang="it-IT" sz="1600" dirty="0"/>
              <a:t> for the </a:t>
            </a:r>
            <a:r>
              <a:rPr lang="it-IT" sz="1600" dirty="0" err="1"/>
              <a:t>smart</a:t>
            </a:r>
            <a:r>
              <a:rPr lang="it-IT" sz="1600" dirty="0"/>
              <a:t> life </a:t>
            </a:r>
            <a:r>
              <a:rPr lang="it-IT" sz="1600" dirty="0" err="1"/>
              <a:t>services</a:t>
            </a:r>
            <a:r>
              <a:rPr lang="it-IT" sz="1600" dirty="0"/>
              <a:t>. </a:t>
            </a:r>
            <a:r>
              <a:rPr lang="it-IT" sz="1600" dirty="0" err="1"/>
              <a:t>This</a:t>
            </a:r>
            <a:r>
              <a:rPr lang="it-IT" sz="1600" dirty="0"/>
              <a:t> </a:t>
            </a:r>
            <a:r>
              <a:rPr lang="it-IT" sz="1600" dirty="0" err="1"/>
              <a:t>additional</a:t>
            </a:r>
            <a:r>
              <a:rPr lang="it-IT" sz="1600" dirty="0"/>
              <a:t> </a:t>
            </a:r>
            <a:r>
              <a:rPr lang="it-IT" sz="1600" dirty="0" err="1"/>
              <a:t>level</a:t>
            </a:r>
            <a:r>
              <a:rPr lang="it-IT" sz="1600" dirty="0"/>
              <a:t> </a:t>
            </a:r>
            <a:r>
              <a:rPr lang="it-IT" sz="1600" dirty="0" err="1"/>
              <a:t>is</a:t>
            </a:r>
            <a:r>
              <a:rPr lang="it-IT" sz="1600" dirty="0"/>
              <a:t> </a:t>
            </a:r>
            <a:r>
              <a:rPr lang="it-IT" sz="1600" dirty="0" err="1"/>
              <a:t>however</a:t>
            </a:r>
            <a:r>
              <a:rPr lang="it-IT" sz="1600" dirty="0"/>
              <a:t> </a:t>
            </a:r>
            <a:r>
              <a:rPr lang="it-IT" sz="1600" dirty="0" err="1"/>
              <a:t>present</a:t>
            </a:r>
            <a:r>
              <a:rPr lang="it-IT" sz="1600" dirty="0"/>
              <a:t> for </a:t>
            </a:r>
            <a:r>
              <a:rPr lang="it-IT" sz="1600" dirty="0" err="1"/>
              <a:t>one</a:t>
            </a:r>
            <a:r>
              <a:rPr lang="it-IT" sz="1600" dirty="0"/>
              <a:t> </a:t>
            </a:r>
            <a:r>
              <a:rPr lang="it-IT" sz="1600" dirty="0" err="1"/>
              <a:t>category</a:t>
            </a:r>
            <a:r>
              <a:rPr lang="it-IT" sz="1600" dirty="0"/>
              <a:t> </a:t>
            </a:r>
            <a:r>
              <a:rPr lang="it-IT" sz="1600" dirty="0" err="1"/>
              <a:t>only</a:t>
            </a:r>
            <a:r>
              <a:rPr lang="it-IT" sz="1600" dirty="0"/>
              <a:t> (TV &amp; </a:t>
            </a:r>
            <a:r>
              <a:rPr lang="it-IT" sz="1600" dirty="0" err="1"/>
              <a:t>Entertainement</a:t>
            </a:r>
            <a:r>
              <a:rPr lang="it-IT" sz="1600" dirty="0"/>
              <a:t>) due to the </a:t>
            </a:r>
            <a:r>
              <a:rPr lang="it-IT" sz="1600" dirty="0" err="1"/>
              <a:t>huge</a:t>
            </a:r>
            <a:r>
              <a:rPr lang="it-IT" sz="1600" dirty="0"/>
              <a:t> </a:t>
            </a:r>
            <a:r>
              <a:rPr lang="it-IT" sz="1600" dirty="0" err="1"/>
              <a:t>amount</a:t>
            </a:r>
            <a:r>
              <a:rPr lang="it-IT" sz="1600" dirty="0"/>
              <a:t> of </a:t>
            </a:r>
            <a:r>
              <a:rPr lang="it-IT" sz="1600" dirty="0" err="1"/>
              <a:t>content</a:t>
            </a:r>
            <a:r>
              <a:rPr lang="it-IT" sz="1600" dirty="0"/>
              <a:t> </a:t>
            </a:r>
            <a:r>
              <a:rPr lang="it-IT" sz="1600" dirty="0" err="1"/>
              <a:t>present</a:t>
            </a:r>
            <a:r>
              <a:rPr lang="it-IT" sz="1600" dirty="0"/>
              <a:t>. </a:t>
            </a:r>
          </a:p>
          <a:p>
            <a:pPr marL="285750" indent="-285750">
              <a:buFont typeface="Arial" panose="020B0604020202020204" pitchFamily="34" charset="0"/>
              <a:buChar char="•"/>
            </a:pPr>
            <a:endParaRPr lang="it-IT" sz="1600" b="1" dirty="0"/>
          </a:p>
          <a:p>
            <a:pPr marL="285750" indent="-285750">
              <a:buFont typeface="Arial" panose="020B0604020202020204" pitchFamily="34" charset="0"/>
              <a:buChar char="•"/>
            </a:pPr>
            <a:r>
              <a:rPr lang="it-IT" sz="1600" b="1" dirty="0"/>
              <a:t>SL-&gt;Device and Assistance Service -&gt; Device: </a:t>
            </a:r>
            <a:r>
              <a:rPr lang="it-IT" sz="1600" dirty="0"/>
              <a:t>due to the </a:t>
            </a:r>
            <a:r>
              <a:rPr lang="it-IT" sz="1600" dirty="0" err="1"/>
              <a:t>possible</a:t>
            </a:r>
            <a:r>
              <a:rPr lang="it-IT" sz="1600" dirty="0"/>
              <a:t> high </a:t>
            </a:r>
            <a:r>
              <a:rPr lang="it-IT" sz="1600" dirty="0" err="1"/>
              <a:t>number</a:t>
            </a:r>
            <a:r>
              <a:rPr lang="it-IT" sz="1600" dirty="0"/>
              <a:t> of </a:t>
            </a:r>
            <a:r>
              <a:rPr lang="it-IT" sz="1600" dirty="0" err="1"/>
              <a:t>transitional</a:t>
            </a:r>
            <a:r>
              <a:rPr lang="it-IT" sz="1600" dirty="0"/>
              <a:t> link </a:t>
            </a:r>
            <a:r>
              <a:rPr lang="it-IT" sz="1600" dirty="0" err="1"/>
              <a:t>we</a:t>
            </a:r>
            <a:r>
              <a:rPr lang="it-IT" sz="1600" dirty="0"/>
              <a:t> </a:t>
            </a:r>
            <a:r>
              <a:rPr lang="it-IT" sz="1600" dirty="0" err="1"/>
              <a:t>decided</a:t>
            </a:r>
            <a:r>
              <a:rPr lang="it-IT" sz="1600" dirty="0"/>
              <a:t> to introduce a </a:t>
            </a:r>
            <a:r>
              <a:rPr lang="it-IT" sz="1600" dirty="0" err="1"/>
              <a:t>transitional</a:t>
            </a:r>
            <a:r>
              <a:rPr lang="it-IT" sz="1600" dirty="0"/>
              <a:t> page to </a:t>
            </a:r>
            <a:r>
              <a:rPr lang="it-IT" sz="1600" dirty="0" err="1"/>
              <a:t>represent</a:t>
            </a:r>
            <a:r>
              <a:rPr lang="it-IT" sz="1600" dirty="0"/>
              <a:t> </a:t>
            </a:r>
            <a:r>
              <a:rPr lang="it-IT" sz="1600" dirty="0" err="1"/>
              <a:t>this</a:t>
            </a:r>
            <a:r>
              <a:rPr lang="it-IT" sz="1600" dirty="0"/>
              <a:t> </a:t>
            </a:r>
            <a:r>
              <a:rPr lang="it-IT" sz="1600" dirty="0" err="1"/>
              <a:t>relationship</a:t>
            </a:r>
            <a:r>
              <a:rPr lang="it-IT" sz="1600" dirty="0"/>
              <a:t>. </a:t>
            </a:r>
            <a:r>
              <a:rPr lang="it-IT" sz="1600" dirty="0" err="1"/>
              <a:t>However</a:t>
            </a:r>
            <a:r>
              <a:rPr lang="it-IT" sz="1600" dirty="0"/>
              <a:t> </a:t>
            </a:r>
            <a:r>
              <a:rPr lang="it-IT" sz="1600" dirty="0" err="1"/>
              <a:t>there</a:t>
            </a:r>
            <a:r>
              <a:rPr lang="it-IT" sz="1600" dirty="0"/>
              <a:t> </a:t>
            </a:r>
            <a:r>
              <a:rPr lang="it-IT" sz="1600" dirty="0" err="1"/>
              <a:t>may</a:t>
            </a:r>
            <a:r>
              <a:rPr lang="it-IT" sz="1600" dirty="0"/>
              <a:t> be </a:t>
            </a:r>
            <a:r>
              <a:rPr lang="it-IT" sz="1600" dirty="0" err="1"/>
              <a:t>example</a:t>
            </a:r>
            <a:r>
              <a:rPr lang="it-IT" sz="1600" dirty="0"/>
              <a:t> </a:t>
            </a:r>
            <a:r>
              <a:rPr lang="it-IT" sz="1600" dirty="0" err="1"/>
              <a:t>where</a:t>
            </a:r>
            <a:r>
              <a:rPr lang="it-IT" sz="1600" dirty="0"/>
              <a:t> the </a:t>
            </a:r>
            <a:r>
              <a:rPr lang="it-IT" sz="1600" dirty="0" err="1"/>
              <a:t>number</a:t>
            </a:r>
            <a:r>
              <a:rPr lang="it-IT" sz="1600" dirty="0"/>
              <a:t> of link </a:t>
            </a:r>
            <a:r>
              <a:rPr lang="it-IT" sz="1600" dirty="0" err="1"/>
              <a:t>is</a:t>
            </a:r>
            <a:r>
              <a:rPr lang="it-IT" sz="1600" dirty="0"/>
              <a:t> small, or </a:t>
            </a:r>
            <a:r>
              <a:rPr lang="it-IT" sz="1600" dirty="0" err="1"/>
              <a:t>even</a:t>
            </a:r>
            <a:r>
              <a:rPr lang="it-IT" sz="1600" dirty="0"/>
              <a:t> just a single </a:t>
            </a:r>
            <a:r>
              <a:rPr lang="it-IT" sz="1600" dirty="0" err="1"/>
              <a:t>one</a:t>
            </a:r>
            <a:r>
              <a:rPr lang="it-IT" sz="1600" dirty="0"/>
              <a:t> (</a:t>
            </a:r>
            <a:r>
              <a:rPr lang="it-IT" sz="1600" dirty="0" err="1"/>
              <a:t>like</a:t>
            </a:r>
            <a:r>
              <a:rPr lang="it-IT" sz="1600" dirty="0"/>
              <a:t> the TIM Tag </a:t>
            </a:r>
            <a:r>
              <a:rPr lang="it-IT" sz="1600" dirty="0" err="1"/>
              <a:t>example</a:t>
            </a:r>
            <a:r>
              <a:rPr lang="it-IT" sz="1600" dirty="0"/>
              <a:t> </a:t>
            </a:r>
            <a:r>
              <a:rPr lang="it-IT" sz="1600" dirty="0" err="1"/>
              <a:t>implemented</a:t>
            </a:r>
            <a:r>
              <a:rPr lang="it-IT" sz="1600" dirty="0"/>
              <a:t> in the </a:t>
            </a:r>
            <a:r>
              <a:rPr lang="it-IT" sz="1600" dirty="0" err="1"/>
              <a:t>mock</a:t>
            </a:r>
            <a:r>
              <a:rPr lang="it-IT" sz="1600" dirty="0"/>
              <a:t>-up). In the </a:t>
            </a:r>
            <a:r>
              <a:rPr lang="it-IT" sz="1600" dirty="0" err="1"/>
              <a:t>final</a:t>
            </a:r>
            <a:r>
              <a:rPr lang="it-IT" sz="1600" dirty="0"/>
              <a:t> P-IDM </a:t>
            </a:r>
            <a:r>
              <a:rPr lang="it-IT" sz="1600" dirty="0" err="1"/>
              <a:t>this</a:t>
            </a:r>
            <a:r>
              <a:rPr lang="it-IT" sz="1600" dirty="0"/>
              <a:t> </a:t>
            </a:r>
            <a:r>
              <a:rPr lang="it-IT" sz="1600" dirty="0" err="1"/>
              <a:t>possibility</a:t>
            </a:r>
            <a:r>
              <a:rPr lang="it-IT" sz="1600" dirty="0"/>
              <a:t> </a:t>
            </a:r>
            <a:r>
              <a:rPr lang="it-IT" sz="1600" dirty="0" err="1"/>
              <a:t>is</a:t>
            </a:r>
            <a:r>
              <a:rPr lang="it-IT" sz="1600" dirty="0"/>
              <a:t> </a:t>
            </a:r>
            <a:r>
              <a:rPr lang="it-IT" sz="1600" dirty="0" err="1"/>
              <a:t>represented</a:t>
            </a:r>
            <a:r>
              <a:rPr lang="it-IT" sz="1600" dirty="0"/>
              <a:t> </a:t>
            </a:r>
            <a:r>
              <a:rPr lang="it-IT" sz="1600" dirty="0" err="1"/>
              <a:t>as</a:t>
            </a:r>
            <a:r>
              <a:rPr lang="it-IT" sz="1600" dirty="0"/>
              <a:t> a </a:t>
            </a:r>
            <a:r>
              <a:rPr lang="it-IT" sz="1600" dirty="0" err="1"/>
              <a:t>transitional</a:t>
            </a:r>
            <a:r>
              <a:rPr lang="it-IT" sz="1600" dirty="0"/>
              <a:t> page with an «(OPT)» inside, </a:t>
            </a:r>
            <a:r>
              <a:rPr lang="it-IT" sz="1600" dirty="0" err="1"/>
              <a:t>indicating</a:t>
            </a:r>
            <a:r>
              <a:rPr lang="it-IT" sz="1600" dirty="0"/>
              <a:t> </a:t>
            </a:r>
            <a:r>
              <a:rPr lang="it-IT" sz="1600" dirty="0" err="1"/>
              <a:t>optionality</a:t>
            </a:r>
            <a:r>
              <a:rPr lang="it-IT" sz="1600" dirty="0"/>
              <a:t>.</a:t>
            </a:r>
          </a:p>
          <a:p>
            <a:pPr marL="285750" indent="-285750">
              <a:buFont typeface="Arial" panose="020B0604020202020204" pitchFamily="34" charset="0"/>
              <a:buChar char="•"/>
            </a:pPr>
            <a:endParaRPr lang="it-IT" sz="1600" b="1" dirty="0"/>
          </a:p>
          <a:p>
            <a:pPr marL="285750" indent="-285750">
              <a:buFont typeface="Arial" panose="020B0604020202020204" pitchFamily="34" charset="0"/>
              <a:buChar char="•"/>
            </a:pPr>
            <a:r>
              <a:rPr lang="en-US" sz="1600" dirty="0"/>
              <a:t>In the P-IDM diagram, we interpreted Description and FAQs of Assistance Services as separated pages even if they will be loaded at the same time when the user access to the page in the final implementation. We did this choice because visually, from the user perspective, they can be considered different pages and also, by making this choice, we could specify in the diagram that the </a:t>
            </a:r>
            <a:r>
              <a:rPr lang="en-US" sz="1600" dirty="0" smtClean="0"/>
              <a:t>entry point marker enters to </a:t>
            </a:r>
            <a:r>
              <a:rPr lang="en-US" sz="1600" dirty="0"/>
              <a:t>the description page</a:t>
            </a:r>
            <a:r>
              <a:rPr lang="en-US" sz="1600" dirty="0" smtClean="0"/>
              <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dirty="0" smtClean="0"/>
              <a:t>We chose to use a different color symbol for the assistance services local landmarks to explain better the design decision. Another choice would have been to introduce a link from “assistance services by category” to “assistance services by subcategory” with the symbol E of embedded pages, but was not clear enough in our opinion.</a:t>
            </a:r>
            <a:endParaRPr lang="it-IT" sz="1600" b="1" dirty="0"/>
          </a:p>
        </p:txBody>
      </p:sp>
    </p:spTree>
    <p:extLst>
      <p:ext uri="{BB962C8B-B14F-4D97-AF65-F5344CB8AC3E}">
        <p14:creationId xmlns:p14="http://schemas.microsoft.com/office/powerpoint/2010/main" val="142939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757275" y="1084339"/>
            <a:ext cx="4998720" cy="365760"/>
          </a:xfrm>
          <a:prstGeom prst="rect">
            <a:avLst/>
          </a:prstGeom>
          <a:noFill/>
        </p:spPr>
        <p:txBody>
          <a:bodyPr wrap="square" rtlCol="0">
            <a:spAutoFit/>
          </a:bodyPr>
          <a:lstStyle/>
          <a:p>
            <a:r>
              <a:rPr lang="it-IT" b="1" dirty="0">
                <a:solidFill>
                  <a:schemeClr val="accent1"/>
                </a:solidFill>
              </a:rPr>
              <a:t>F (FILTERS)</a:t>
            </a:r>
          </a:p>
        </p:txBody>
      </p:sp>
      <p:sp>
        <p:nvSpPr>
          <p:cNvPr id="4" name="CasellaDiTesto 3"/>
          <p:cNvSpPr txBox="1"/>
          <p:nvPr/>
        </p:nvSpPr>
        <p:spPr>
          <a:xfrm>
            <a:off x="757275" y="1898833"/>
            <a:ext cx="4998720" cy="365760"/>
          </a:xfrm>
          <a:prstGeom prst="rect">
            <a:avLst/>
          </a:prstGeom>
          <a:noFill/>
        </p:spPr>
        <p:txBody>
          <a:bodyPr wrap="square" rtlCol="0">
            <a:spAutoFit/>
          </a:bodyPr>
          <a:lstStyle/>
          <a:p>
            <a:r>
              <a:rPr lang="it-IT" b="1" dirty="0">
                <a:solidFill>
                  <a:schemeClr val="accent1"/>
                </a:solidFill>
              </a:rPr>
              <a:t>E (EMBEDDED LINKS)</a:t>
            </a:r>
          </a:p>
        </p:txBody>
      </p:sp>
      <p:sp>
        <p:nvSpPr>
          <p:cNvPr id="5" name="CasellaDiTesto 4"/>
          <p:cNvSpPr txBox="1"/>
          <p:nvPr/>
        </p:nvSpPr>
        <p:spPr>
          <a:xfrm>
            <a:off x="1030983" y="2774257"/>
            <a:ext cx="4998720" cy="365760"/>
          </a:xfrm>
          <a:prstGeom prst="rect">
            <a:avLst/>
          </a:prstGeom>
          <a:noFill/>
        </p:spPr>
        <p:txBody>
          <a:bodyPr wrap="square" rtlCol="0">
            <a:spAutoFit/>
          </a:bodyPr>
          <a:lstStyle/>
          <a:p>
            <a:r>
              <a:rPr lang="it-IT" b="1" dirty="0">
                <a:solidFill>
                  <a:schemeClr val="accent1"/>
                </a:solidFill>
              </a:rPr>
              <a:t>LOCAL LANDMARK</a:t>
            </a:r>
          </a:p>
        </p:txBody>
      </p:sp>
      <p:sp>
        <p:nvSpPr>
          <p:cNvPr id="6" name="Quad Arrow 194"/>
          <p:cNvSpPr/>
          <p:nvPr/>
        </p:nvSpPr>
        <p:spPr>
          <a:xfrm rot="2687749">
            <a:off x="799253" y="2846959"/>
            <a:ext cx="238054" cy="217264"/>
          </a:xfrm>
          <a:prstGeom prst="quadArrow">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asellaDiTesto 6"/>
          <p:cNvSpPr txBox="1"/>
          <p:nvPr/>
        </p:nvSpPr>
        <p:spPr>
          <a:xfrm>
            <a:off x="723016" y="1369075"/>
            <a:ext cx="9731728" cy="338554"/>
          </a:xfrm>
          <a:prstGeom prst="rect">
            <a:avLst/>
          </a:prstGeom>
          <a:noFill/>
        </p:spPr>
        <p:txBody>
          <a:bodyPr wrap="square" rtlCol="0">
            <a:spAutoFit/>
          </a:bodyPr>
          <a:lstStyle/>
          <a:p>
            <a:r>
              <a:rPr lang="it-IT" sz="1600" dirty="0"/>
              <a:t>The page </a:t>
            </a:r>
            <a:r>
              <a:rPr lang="it-IT" sz="1600" dirty="0" err="1"/>
              <a:t>contains</a:t>
            </a:r>
            <a:r>
              <a:rPr lang="it-IT" sz="1600" dirty="0"/>
              <a:t> </a:t>
            </a:r>
            <a:r>
              <a:rPr lang="it-IT" sz="1600" dirty="0" err="1"/>
              <a:t>filtering</a:t>
            </a:r>
            <a:r>
              <a:rPr lang="it-IT" sz="1600" dirty="0"/>
              <a:t> </a:t>
            </a:r>
            <a:r>
              <a:rPr lang="it-IT" sz="1600" dirty="0" err="1"/>
              <a:t>options</a:t>
            </a:r>
            <a:r>
              <a:rPr lang="it-IT" sz="1600" dirty="0"/>
              <a:t> to </a:t>
            </a:r>
            <a:r>
              <a:rPr lang="it-IT" sz="1600" dirty="0" err="1"/>
              <a:t>sort</a:t>
            </a:r>
            <a:r>
              <a:rPr lang="it-IT" sz="1600" dirty="0"/>
              <a:t> the </a:t>
            </a:r>
            <a:r>
              <a:rPr lang="it-IT" sz="1600" dirty="0" err="1"/>
              <a:t>results</a:t>
            </a:r>
            <a:r>
              <a:rPr lang="it-IT" sz="1600" dirty="0"/>
              <a:t> </a:t>
            </a:r>
            <a:r>
              <a:rPr lang="it-IT" sz="1600" dirty="0" err="1"/>
              <a:t>according</a:t>
            </a:r>
            <a:r>
              <a:rPr lang="it-IT" sz="1600" dirty="0"/>
              <a:t> to some </a:t>
            </a:r>
            <a:r>
              <a:rPr lang="it-IT" sz="1600" dirty="0" err="1"/>
              <a:t>criteria</a:t>
            </a:r>
            <a:r>
              <a:rPr lang="it-IT" sz="1600" dirty="0"/>
              <a:t>, </a:t>
            </a:r>
            <a:r>
              <a:rPr lang="it-IT" sz="1600" dirty="0" err="1"/>
              <a:t>like</a:t>
            </a:r>
            <a:r>
              <a:rPr lang="it-IT" sz="1600" dirty="0"/>
              <a:t> </a:t>
            </a:r>
            <a:r>
              <a:rPr lang="it-IT" sz="1600" dirty="0" err="1"/>
              <a:t>price</a:t>
            </a:r>
            <a:r>
              <a:rPr lang="it-IT" sz="1600" dirty="0"/>
              <a:t> or brand.</a:t>
            </a:r>
          </a:p>
        </p:txBody>
      </p:sp>
      <p:sp>
        <p:nvSpPr>
          <p:cNvPr id="8" name="CasellaDiTesto 7"/>
          <p:cNvSpPr txBox="1"/>
          <p:nvPr/>
        </p:nvSpPr>
        <p:spPr>
          <a:xfrm>
            <a:off x="757275" y="3160398"/>
            <a:ext cx="9731728" cy="584775"/>
          </a:xfrm>
          <a:prstGeom prst="rect">
            <a:avLst/>
          </a:prstGeom>
          <a:noFill/>
        </p:spPr>
        <p:txBody>
          <a:bodyPr wrap="square" rtlCol="0">
            <a:spAutoFit/>
          </a:bodyPr>
          <a:lstStyle/>
          <a:p>
            <a:r>
              <a:rPr lang="it-IT" sz="1600" dirty="0"/>
              <a:t>The </a:t>
            </a:r>
            <a:r>
              <a:rPr lang="it-IT" sz="1600" dirty="0" err="1"/>
              <a:t>different</a:t>
            </a:r>
            <a:r>
              <a:rPr lang="it-IT" sz="1600" dirty="0"/>
              <a:t> </a:t>
            </a:r>
            <a:r>
              <a:rPr lang="en-US" sz="1600" dirty="0"/>
              <a:t>introductory </a:t>
            </a:r>
            <a:r>
              <a:rPr lang="en-US" sz="1600" dirty="0" smtClean="0"/>
              <a:t>pages </a:t>
            </a:r>
            <a:r>
              <a:rPr lang="en-US" sz="1600" dirty="0"/>
              <a:t>(corresponding to the introductory dialogue act of a multiple group) contain links to the other introductory pages of the same level.</a:t>
            </a:r>
            <a:endParaRPr lang="it-IT" sz="1600" dirty="0"/>
          </a:p>
        </p:txBody>
      </p:sp>
      <p:sp>
        <p:nvSpPr>
          <p:cNvPr id="10" name="CasellaDiTesto 9"/>
          <p:cNvSpPr txBox="1"/>
          <p:nvPr/>
        </p:nvSpPr>
        <p:spPr>
          <a:xfrm>
            <a:off x="723016" y="2254544"/>
            <a:ext cx="9731728" cy="338554"/>
          </a:xfrm>
          <a:prstGeom prst="rect">
            <a:avLst/>
          </a:prstGeom>
          <a:noFill/>
        </p:spPr>
        <p:txBody>
          <a:bodyPr wrap="square" rtlCol="0">
            <a:spAutoFit/>
          </a:bodyPr>
          <a:lstStyle/>
          <a:p>
            <a:r>
              <a:rPr lang="it-IT" sz="1600" dirty="0"/>
              <a:t>The </a:t>
            </a:r>
            <a:r>
              <a:rPr lang="it-IT" sz="1600" dirty="0" err="1"/>
              <a:t>introductory</a:t>
            </a:r>
            <a:r>
              <a:rPr lang="it-IT" sz="1600" dirty="0"/>
              <a:t> page </a:t>
            </a:r>
            <a:r>
              <a:rPr lang="it-IT" sz="1600" dirty="0" err="1"/>
              <a:t>is</a:t>
            </a:r>
            <a:r>
              <a:rPr lang="it-IT" sz="1600" dirty="0"/>
              <a:t> </a:t>
            </a:r>
            <a:r>
              <a:rPr lang="it-IT" sz="1600" dirty="0" err="1"/>
              <a:t>implemented</a:t>
            </a:r>
            <a:r>
              <a:rPr lang="it-IT" sz="1600" dirty="0"/>
              <a:t> </a:t>
            </a:r>
            <a:r>
              <a:rPr lang="it-IT" sz="1600" dirty="0" err="1"/>
              <a:t>as</a:t>
            </a:r>
            <a:r>
              <a:rPr lang="it-IT" sz="1600" dirty="0"/>
              <a:t> a </a:t>
            </a:r>
            <a:r>
              <a:rPr lang="it-IT" sz="1600" dirty="0" err="1"/>
              <a:t>dropdown</a:t>
            </a:r>
            <a:r>
              <a:rPr lang="it-IT" sz="1600" dirty="0"/>
              <a:t> menu, </a:t>
            </a:r>
            <a:r>
              <a:rPr lang="it-IT" sz="1600" dirty="0" err="1"/>
              <a:t>that</a:t>
            </a:r>
            <a:r>
              <a:rPr lang="it-IT" sz="1600" dirty="0"/>
              <a:t> </a:t>
            </a:r>
            <a:r>
              <a:rPr lang="it-IT" sz="1600" dirty="0" err="1"/>
              <a:t>is</a:t>
            </a:r>
            <a:r>
              <a:rPr lang="it-IT" sz="1600" dirty="0"/>
              <a:t> </a:t>
            </a:r>
            <a:r>
              <a:rPr lang="it-IT" sz="1600" dirty="0" err="1"/>
              <a:t>embedded</a:t>
            </a:r>
            <a:r>
              <a:rPr lang="it-IT" sz="1600" dirty="0"/>
              <a:t> </a:t>
            </a:r>
            <a:r>
              <a:rPr lang="it-IT" sz="1600" dirty="0" err="1"/>
              <a:t>into</a:t>
            </a:r>
            <a:r>
              <a:rPr lang="it-IT" sz="1600" dirty="0"/>
              <a:t> the home page. </a:t>
            </a:r>
          </a:p>
        </p:txBody>
      </p:sp>
      <p:sp>
        <p:nvSpPr>
          <p:cNvPr id="9" name="CasellaDiTesto 8"/>
          <p:cNvSpPr txBox="1"/>
          <p:nvPr/>
        </p:nvSpPr>
        <p:spPr>
          <a:xfrm>
            <a:off x="624419" y="376535"/>
            <a:ext cx="4998720" cy="646331"/>
          </a:xfrm>
          <a:prstGeom prst="rect">
            <a:avLst/>
          </a:prstGeom>
          <a:noFill/>
        </p:spPr>
        <p:txBody>
          <a:bodyPr wrap="square" rtlCol="0">
            <a:spAutoFit/>
          </a:bodyPr>
          <a:lstStyle/>
          <a:p>
            <a:r>
              <a:rPr lang="it-IT" sz="3600" b="1" dirty="0" err="1"/>
              <a:t>Symbols</a:t>
            </a:r>
            <a:r>
              <a:rPr lang="it-IT" sz="3600" b="1" dirty="0"/>
              <a:t> </a:t>
            </a:r>
            <a:r>
              <a:rPr lang="it-IT" sz="3600" b="1" dirty="0" err="1"/>
              <a:t>Explanation</a:t>
            </a:r>
            <a:endParaRPr lang="it-IT" sz="3600" b="1" dirty="0"/>
          </a:p>
        </p:txBody>
      </p:sp>
      <p:sp>
        <p:nvSpPr>
          <p:cNvPr id="11" name="CasellaDiTesto 10"/>
          <p:cNvSpPr txBox="1"/>
          <p:nvPr/>
        </p:nvSpPr>
        <p:spPr>
          <a:xfrm>
            <a:off x="771307" y="4970389"/>
            <a:ext cx="4998720" cy="365760"/>
          </a:xfrm>
          <a:prstGeom prst="rect">
            <a:avLst/>
          </a:prstGeom>
          <a:noFill/>
        </p:spPr>
        <p:txBody>
          <a:bodyPr wrap="square" rtlCol="0">
            <a:spAutoFit/>
          </a:bodyPr>
          <a:lstStyle/>
          <a:p>
            <a:r>
              <a:rPr lang="it-IT" b="1" dirty="0">
                <a:solidFill>
                  <a:schemeClr val="accent1"/>
                </a:solidFill>
              </a:rPr>
              <a:t>I (INPUT FORM)</a:t>
            </a:r>
          </a:p>
        </p:txBody>
      </p:sp>
      <p:sp>
        <p:nvSpPr>
          <p:cNvPr id="12" name="CasellaDiTesto 11"/>
          <p:cNvSpPr txBox="1"/>
          <p:nvPr/>
        </p:nvSpPr>
        <p:spPr>
          <a:xfrm>
            <a:off x="757274" y="5373357"/>
            <a:ext cx="9731728" cy="1323439"/>
          </a:xfrm>
          <a:prstGeom prst="rect">
            <a:avLst/>
          </a:prstGeom>
          <a:noFill/>
        </p:spPr>
        <p:txBody>
          <a:bodyPr wrap="square" rtlCol="0">
            <a:spAutoFit/>
          </a:bodyPr>
          <a:lstStyle/>
          <a:p>
            <a:r>
              <a:rPr lang="it-IT" sz="1600" dirty="0"/>
              <a:t>The page </a:t>
            </a:r>
            <a:r>
              <a:rPr lang="it-IT" sz="1600" dirty="0" err="1"/>
              <a:t>is</a:t>
            </a:r>
            <a:r>
              <a:rPr lang="it-IT" sz="1600" dirty="0"/>
              <a:t> an input </a:t>
            </a:r>
            <a:r>
              <a:rPr lang="it-IT" sz="1600" dirty="0" err="1"/>
              <a:t>form</a:t>
            </a:r>
            <a:r>
              <a:rPr lang="it-IT" sz="1600" dirty="0"/>
              <a:t> </a:t>
            </a:r>
            <a:r>
              <a:rPr lang="it-IT" sz="1600" dirty="0" err="1"/>
              <a:t>that</a:t>
            </a:r>
            <a:r>
              <a:rPr lang="it-IT" sz="1600" dirty="0"/>
              <a:t> the </a:t>
            </a:r>
            <a:r>
              <a:rPr lang="it-IT" sz="1600" dirty="0" err="1"/>
              <a:t>user</a:t>
            </a:r>
            <a:r>
              <a:rPr lang="it-IT" sz="1600" dirty="0"/>
              <a:t> can </a:t>
            </a:r>
            <a:r>
              <a:rPr lang="it-IT" sz="1600" dirty="0" err="1"/>
              <a:t>fill</a:t>
            </a:r>
            <a:r>
              <a:rPr lang="it-IT" sz="1600" dirty="0"/>
              <a:t> and </a:t>
            </a:r>
            <a:r>
              <a:rPr lang="it-IT" sz="1600" dirty="0" err="1"/>
              <a:t>submit</a:t>
            </a:r>
            <a:r>
              <a:rPr lang="it-IT" sz="1600" dirty="0"/>
              <a:t>. </a:t>
            </a:r>
            <a:r>
              <a:rPr lang="it-IT" sz="1600" dirty="0" err="1"/>
              <a:t>There</a:t>
            </a:r>
            <a:r>
              <a:rPr lang="it-IT" sz="1600" dirty="0"/>
              <a:t> are </a:t>
            </a:r>
            <a:r>
              <a:rPr lang="it-IT" sz="1600" dirty="0" err="1"/>
              <a:t>two</a:t>
            </a:r>
            <a:r>
              <a:rPr lang="it-IT" sz="1600" dirty="0"/>
              <a:t> </a:t>
            </a:r>
            <a:r>
              <a:rPr lang="it-IT" sz="1600" dirty="0" err="1"/>
              <a:t>different</a:t>
            </a:r>
            <a:r>
              <a:rPr lang="it-IT" sz="1600" dirty="0"/>
              <a:t> </a:t>
            </a:r>
            <a:r>
              <a:rPr lang="it-IT" sz="1600" dirty="0" err="1"/>
              <a:t>forms</a:t>
            </a:r>
            <a:r>
              <a:rPr lang="it-IT" sz="1600" dirty="0"/>
              <a:t>:</a:t>
            </a:r>
          </a:p>
          <a:p>
            <a:pPr marL="285750" indent="-285750">
              <a:buFont typeface="Arial" panose="020B0604020202020204" pitchFamily="34" charset="0"/>
              <a:buChar char="•"/>
            </a:pPr>
            <a:r>
              <a:rPr lang="it-IT" sz="1600" dirty="0" err="1"/>
              <a:t>Subscribe</a:t>
            </a:r>
            <a:r>
              <a:rPr lang="it-IT" sz="1600" dirty="0"/>
              <a:t> to a SL service: </a:t>
            </a:r>
            <a:r>
              <a:rPr lang="it-IT" sz="1600" dirty="0" err="1"/>
              <a:t>it</a:t>
            </a:r>
            <a:r>
              <a:rPr lang="it-IT" sz="1600" dirty="0"/>
              <a:t> </a:t>
            </a:r>
            <a:r>
              <a:rPr lang="it-IT" sz="1600" dirty="0" err="1"/>
              <a:t>is</a:t>
            </a:r>
            <a:r>
              <a:rPr lang="it-IT" sz="1600" dirty="0"/>
              <a:t> </a:t>
            </a:r>
            <a:r>
              <a:rPr lang="it-IT" sz="1600" dirty="0" err="1"/>
              <a:t>reachable</a:t>
            </a:r>
            <a:r>
              <a:rPr lang="it-IT" sz="1600" dirty="0"/>
              <a:t> </a:t>
            </a:r>
            <a:r>
              <a:rPr lang="it-IT" sz="1600" dirty="0" err="1"/>
              <a:t>only</a:t>
            </a:r>
            <a:r>
              <a:rPr lang="it-IT" sz="1600" dirty="0"/>
              <a:t> from the page of the SL service (</a:t>
            </a:r>
            <a:r>
              <a:rPr lang="it-IT" sz="1600" dirty="0" err="1"/>
              <a:t>if</a:t>
            </a:r>
            <a:r>
              <a:rPr lang="it-IT" sz="1600" dirty="0"/>
              <a:t> </a:t>
            </a:r>
            <a:r>
              <a:rPr lang="it-IT" sz="1600" dirty="0" err="1"/>
              <a:t>any</a:t>
            </a:r>
            <a:r>
              <a:rPr lang="it-IT" sz="1600" dirty="0"/>
              <a:t>, </a:t>
            </a:r>
            <a:r>
              <a:rPr lang="it-IT" sz="1600" dirty="0" err="1"/>
              <a:t>as</a:t>
            </a:r>
            <a:r>
              <a:rPr lang="it-IT" sz="1600" dirty="0"/>
              <a:t> some </a:t>
            </a:r>
            <a:r>
              <a:rPr lang="it-IT" sz="1600" dirty="0" err="1"/>
              <a:t>services</a:t>
            </a:r>
            <a:r>
              <a:rPr lang="it-IT" sz="1600" dirty="0"/>
              <a:t> </a:t>
            </a:r>
            <a:r>
              <a:rPr lang="it-IT" sz="1600" dirty="0" err="1"/>
              <a:t>may</a:t>
            </a:r>
            <a:r>
              <a:rPr lang="it-IT" sz="1600" dirty="0"/>
              <a:t> </a:t>
            </a:r>
            <a:r>
              <a:rPr lang="it-IT" sz="1600" dirty="0" err="1"/>
              <a:t>not</a:t>
            </a:r>
            <a:r>
              <a:rPr lang="it-IT" sz="1600" dirty="0"/>
              <a:t> </a:t>
            </a:r>
            <a:r>
              <a:rPr lang="it-IT" sz="1600" dirty="0" err="1"/>
              <a:t>require</a:t>
            </a:r>
            <a:r>
              <a:rPr lang="it-IT" sz="1600" dirty="0"/>
              <a:t> a </a:t>
            </a:r>
            <a:r>
              <a:rPr lang="it-IT" sz="1600" dirty="0" err="1"/>
              <a:t>subscription</a:t>
            </a:r>
            <a:r>
              <a:rPr lang="it-IT" sz="1600" dirty="0"/>
              <a:t>) and the </a:t>
            </a:r>
            <a:r>
              <a:rPr lang="it-IT" sz="1600" dirty="0" err="1"/>
              <a:t>user</a:t>
            </a:r>
            <a:r>
              <a:rPr lang="it-IT" sz="1600" dirty="0"/>
              <a:t> </a:t>
            </a:r>
            <a:r>
              <a:rPr lang="it-IT" sz="1600" dirty="0" err="1"/>
              <a:t>is</a:t>
            </a:r>
            <a:r>
              <a:rPr lang="it-IT" sz="1600" dirty="0"/>
              <a:t> </a:t>
            </a:r>
            <a:r>
              <a:rPr lang="it-IT" sz="1600" dirty="0" err="1"/>
              <a:t>able</a:t>
            </a:r>
            <a:r>
              <a:rPr lang="it-IT" sz="1600" dirty="0"/>
              <a:t> to </a:t>
            </a:r>
            <a:r>
              <a:rPr lang="it-IT" sz="1600" dirty="0" err="1"/>
              <a:t>return</a:t>
            </a:r>
            <a:r>
              <a:rPr lang="it-IT" sz="1600" dirty="0"/>
              <a:t> to the page of the SL service from the </a:t>
            </a:r>
            <a:r>
              <a:rPr lang="it-IT" sz="1600" dirty="0" err="1"/>
              <a:t>form</a:t>
            </a:r>
            <a:r>
              <a:rPr lang="it-IT" sz="1600" dirty="0"/>
              <a:t> page.</a:t>
            </a:r>
          </a:p>
          <a:p>
            <a:pPr marL="285750" indent="-285750">
              <a:buFont typeface="Arial" panose="020B0604020202020204" pitchFamily="34" charset="0"/>
              <a:buChar char="•"/>
            </a:pPr>
            <a:r>
              <a:rPr lang="it-IT" sz="1600" dirty="0"/>
              <a:t>General </a:t>
            </a:r>
            <a:r>
              <a:rPr lang="it-IT" sz="1600" dirty="0" err="1"/>
              <a:t>contact</a:t>
            </a:r>
            <a:r>
              <a:rPr lang="it-IT" sz="1600" dirty="0"/>
              <a:t> </a:t>
            </a:r>
            <a:r>
              <a:rPr lang="it-IT" sz="1600" dirty="0" err="1"/>
              <a:t>form</a:t>
            </a:r>
            <a:r>
              <a:rPr lang="it-IT" sz="1600" dirty="0"/>
              <a:t>: </a:t>
            </a:r>
            <a:r>
              <a:rPr lang="it-IT" sz="1600" dirty="0" err="1"/>
              <a:t>it</a:t>
            </a:r>
            <a:r>
              <a:rPr lang="it-IT" sz="1600" dirty="0"/>
              <a:t> </a:t>
            </a:r>
            <a:r>
              <a:rPr lang="it-IT" sz="1600" dirty="0" err="1"/>
              <a:t>is</a:t>
            </a:r>
            <a:r>
              <a:rPr lang="it-IT" sz="1600" dirty="0"/>
              <a:t> </a:t>
            </a:r>
            <a:r>
              <a:rPr lang="it-IT" sz="1600" dirty="0" err="1"/>
              <a:t>reachable</a:t>
            </a:r>
            <a:r>
              <a:rPr lang="it-IT" sz="1600" dirty="0"/>
              <a:t> from </a:t>
            </a:r>
            <a:r>
              <a:rPr lang="it-IT" sz="1600" dirty="0" err="1"/>
              <a:t>any</a:t>
            </a:r>
            <a:r>
              <a:rPr lang="it-IT" sz="1600" dirty="0"/>
              <a:t> page, </a:t>
            </a:r>
            <a:r>
              <a:rPr lang="it-IT" sz="1600" dirty="0" err="1"/>
              <a:t>as</a:t>
            </a:r>
            <a:r>
              <a:rPr lang="it-IT" sz="1600" dirty="0"/>
              <a:t> the </a:t>
            </a:r>
            <a:r>
              <a:rPr lang="it-IT" sz="1600" dirty="0" err="1"/>
              <a:t>user</a:t>
            </a:r>
            <a:r>
              <a:rPr lang="it-IT" sz="1600" dirty="0"/>
              <a:t> </a:t>
            </a:r>
            <a:r>
              <a:rPr lang="it-IT" sz="1600" dirty="0" err="1"/>
              <a:t>may</a:t>
            </a:r>
            <a:r>
              <a:rPr lang="it-IT" sz="1600" dirty="0"/>
              <a:t> </a:t>
            </a:r>
            <a:r>
              <a:rPr lang="it-IT" sz="1600" dirty="0" err="1"/>
              <a:t>have</a:t>
            </a:r>
            <a:r>
              <a:rPr lang="it-IT" sz="1600" dirty="0"/>
              <a:t> the </a:t>
            </a:r>
            <a:r>
              <a:rPr lang="it-IT" sz="1600" dirty="0" err="1"/>
              <a:t>need</a:t>
            </a:r>
            <a:r>
              <a:rPr lang="it-IT" sz="1600" dirty="0"/>
              <a:t> to </a:t>
            </a:r>
            <a:r>
              <a:rPr lang="it-IT" sz="1600" dirty="0" err="1"/>
              <a:t>contact</a:t>
            </a:r>
            <a:r>
              <a:rPr lang="it-IT" sz="1600" dirty="0"/>
              <a:t> the company </a:t>
            </a:r>
            <a:r>
              <a:rPr lang="it-IT" sz="1600" dirty="0" err="1"/>
              <a:t>at</a:t>
            </a:r>
            <a:r>
              <a:rPr lang="it-IT" sz="1600" dirty="0"/>
              <a:t> </a:t>
            </a:r>
            <a:r>
              <a:rPr lang="it-IT" sz="1600" dirty="0" err="1"/>
              <a:t>any</a:t>
            </a:r>
            <a:r>
              <a:rPr lang="it-IT" sz="1600" dirty="0"/>
              <a:t> </a:t>
            </a:r>
            <a:r>
              <a:rPr lang="it-IT" sz="1600" dirty="0" err="1"/>
              <a:t>point</a:t>
            </a:r>
            <a:r>
              <a:rPr lang="it-IT" sz="1600" dirty="0"/>
              <a:t> in the </a:t>
            </a:r>
            <a:r>
              <a:rPr lang="it-IT" sz="1600" dirty="0" err="1"/>
              <a:t>navigation</a:t>
            </a:r>
            <a:r>
              <a:rPr lang="it-IT" sz="1600" dirty="0"/>
              <a:t> of the website.</a:t>
            </a:r>
          </a:p>
        </p:txBody>
      </p:sp>
      <p:sp>
        <p:nvSpPr>
          <p:cNvPr id="13" name="CasellaDiTesto 12"/>
          <p:cNvSpPr txBox="1"/>
          <p:nvPr/>
        </p:nvSpPr>
        <p:spPr>
          <a:xfrm>
            <a:off x="1030982" y="3838563"/>
            <a:ext cx="4998720" cy="365760"/>
          </a:xfrm>
          <a:prstGeom prst="rect">
            <a:avLst/>
          </a:prstGeom>
          <a:noFill/>
        </p:spPr>
        <p:txBody>
          <a:bodyPr wrap="square" rtlCol="0">
            <a:spAutoFit/>
          </a:bodyPr>
          <a:lstStyle/>
          <a:p>
            <a:r>
              <a:rPr lang="it-IT" b="1" dirty="0">
                <a:solidFill>
                  <a:schemeClr val="accent1"/>
                </a:solidFill>
              </a:rPr>
              <a:t>LOCAL LANDMARK</a:t>
            </a:r>
          </a:p>
        </p:txBody>
      </p:sp>
      <p:sp>
        <p:nvSpPr>
          <p:cNvPr id="14" name="Quad Arrow 194"/>
          <p:cNvSpPr/>
          <p:nvPr/>
        </p:nvSpPr>
        <p:spPr>
          <a:xfrm rot="2687749">
            <a:off x="799252" y="3911265"/>
            <a:ext cx="238054" cy="217264"/>
          </a:xfrm>
          <a:prstGeom prst="quadArrow">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CasellaDiTesto 16"/>
          <p:cNvSpPr txBox="1"/>
          <p:nvPr/>
        </p:nvSpPr>
        <p:spPr>
          <a:xfrm>
            <a:off x="771307" y="4169848"/>
            <a:ext cx="9731728" cy="830997"/>
          </a:xfrm>
          <a:prstGeom prst="rect">
            <a:avLst/>
          </a:prstGeom>
          <a:noFill/>
        </p:spPr>
        <p:txBody>
          <a:bodyPr wrap="square" rtlCol="0">
            <a:spAutoFit/>
          </a:bodyPr>
          <a:lstStyle/>
          <a:p>
            <a:r>
              <a:rPr lang="it-IT" sz="1600" dirty="0"/>
              <a:t>The </a:t>
            </a:r>
            <a:r>
              <a:rPr lang="it-IT" sz="1600" dirty="0" err="1"/>
              <a:t>different</a:t>
            </a:r>
            <a:r>
              <a:rPr lang="it-IT" sz="1600" dirty="0"/>
              <a:t> </a:t>
            </a:r>
            <a:r>
              <a:rPr lang="en-US" sz="1600" dirty="0" smtClean="0"/>
              <a:t>multiple topics contain </a:t>
            </a:r>
            <a:r>
              <a:rPr lang="en-US" sz="1600" dirty="0"/>
              <a:t>links to the other </a:t>
            </a:r>
            <a:r>
              <a:rPr lang="en-US" sz="1600" dirty="0" smtClean="0"/>
              <a:t>pages </a:t>
            </a:r>
            <a:r>
              <a:rPr lang="en-US" sz="1600" dirty="0"/>
              <a:t>of the same </a:t>
            </a:r>
            <a:r>
              <a:rPr lang="en-US" sz="1600" dirty="0" smtClean="0"/>
              <a:t>level, but only the ones that belong to the same subcategory of multiple topics, inside a certain category. The division in subcategories is readable in each one of the multiple groups that contain the subcategories (in our case, in the “Assistance services by category” pages).</a:t>
            </a:r>
            <a:endParaRPr lang="it-IT" sz="1600" dirty="0"/>
          </a:p>
        </p:txBody>
      </p:sp>
    </p:spTree>
    <p:extLst>
      <p:ext uri="{BB962C8B-B14F-4D97-AF65-F5344CB8AC3E}">
        <p14:creationId xmlns:p14="http://schemas.microsoft.com/office/powerpoint/2010/main" val="328733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23"/>
          <p:cNvSpPr/>
          <p:nvPr/>
        </p:nvSpPr>
        <p:spPr>
          <a:xfrm>
            <a:off x="3597810" y="278841"/>
            <a:ext cx="1266051" cy="479197"/>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24" name="Rectangle 23"/>
          <p:cNvSpPr/>
          <p:nvPr/>
        </p:nvSpPr>
        <p:spPr>
          <a:xfrm>
            <a:off x="10076757" y="4587974"/>
            <a:ext cx="1416218" cy="1330056"/>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12" name="Rectangle 23"/>
          <p:cNvSpPr/>
          <p:nvPr/>
        </p:nvSpPr>
        <p:spPr>
          <a:xfrm>
            <a:off x="10112493" y="4632715"/>
            <a:ext cx="1346869" cy="1210224"/>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06" name="Rectangle 23"/>
          <p:cNvSpPr/>
          <p:nvPr/>
        </p:nvSpPr>
        <p:spPr>
          <a:xfrm>
            <a:off x="2647558" y="4478254"/>
            <a:ext cx="1445169" cy="926990"/>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11" name="Rectangle 23"/>
          <p:cNvSpPr/>
          <p:nvPr/>
        </p:nvSpPr>
        <p:spPr>
          <a:xfrm>
            <a:off x="2746762" y="4572923"/>
            <a:ext cx="1260276" cy="771302"/>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90" name="Rectangle 23"/>
          <p:cNvSpPr/>
          <p:nvPr/>
        </p:nvSpPr>
        <p:spPr>
          <a:xfrm>
            <a:off x="6885174" y="4561664"/>
            <a:ext cx="1455637" cy="1352335"/>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10" name="Rectangle 23"/>
          <p:cNvSpPr/>
          <p:nvPr/>
        </p:nvSpPr>
        <p:spPr>
          <a:xfrm>
            <a:off x="6967593" y="4603508"/>
            <a:ext cx="1296013" cy="1270406"/>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3" name="Rettangolo con singolo angolo ritagliato 2"/>
          <p:cNvSpPr/>
          <p:nvPr/>
        </p:nvSpPr>
        <p:spPr>
          <a:xfrm>
            <a:off x="5458366" y="640502"/>
            <a:ext cx="618186" cy="425002"/>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Quad Arrow 194"/>
          <p:cNvSpPr/>
          <p:nvPr/>
        </p:nvSpPr>
        <p:spPr>
          <a:xfrm>
            <a:off x="5896147" y="539656"/>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23"/>
          <p:cNvSpPr/>
          <p:nvPr/>
        </p:nvSpPr>
        <p:spPr>
          <a:xfrm>
            <a:off x="358201" y="1507260"/>
            <a:ext cx="1266051" cy="1406251"/>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6" name="Rettangolo con singolo angolo ritagliato 5"/>
          <p:cNvSpPr/>
          <p:nvPr/>
        </p:nvSpPr>
        <p:spPr>
          <a:xfrm>
            <a:off x="495069" y="1850078"/>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649616" y="1795291"/>
            <a:ext cx="851965" cy="276999"/>
          </a:xfrm>
          <a:prstGeom prst="rect">
            <a:avLst/>
          </a:prstGeom>
        </p:spPr>
        <p:txBody>
          <a:bodyPr wrap="none">
            <a:spAutoFit/>
          </a:bodyPr>
          <a:lstStyle/>
          <a:p>
            <a:r>
              <a:rPr lang="it-IT" sz="1200" dirty="0" err="1"/>
              <a:t>Innovation</a:t>
            </a:r>
            <a:endParaRPr lang="it-IT" sz="1200" dirty="0"/>
          </a:p>
        </p:txBody>
      </p:sp>
      <p:sp>
        <p:nvSpPr>
          <p:cNvPr id="8" name="Rettangolo con singolo angolo ritagliato 7"/>
          <p:cNvSpPr/>
          <p:nvPr/>
        </p:nvSpPr>
        <p:spPr>
          <a:xfrm>
            <a:off x="495068" y="2155085"/>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651573" y="2100215"/>
            <a:ext cx="898644" cy="276999"/>
          </a:xfrm>
          <a:prstGeom prst="rect">
            <a:avLst/>
          </a:prstGeom>
        </p:spPr>
        <p:txBody>
          <a:bodyPr wrap="none">
            <a:spAutoFit/>
          </a:bodyPr>
          <a:lstStyle/>
          <a:p>
            <a:r>
              <a:rPr lang="it-IT" sz="1200" dirty="0"/>
              <a:t>Testimonial</a:t>
            </a:r>
          </a:p>
        </p:txBody>
      </p:sp>
      <p:sp>
        <p:nvSpPr>
          <p:cNvPr id="10" name="Rettangolo 9"/>
          <p:cNvSpPr/>
          <p:nvPr/>
        </p:nvSpPr>
        <p:spPr>
          <a:xfrm>
            <a:off x="659351" y="2408874"/>
            <a:ext cx="688715" cy="276999"/>
          </a:xfrm>
          <a:prstGeom prst="rect">
            <a:avLst/>
          </a:prstGeom>
        </p:spPr>
        <p:txBody>
          <a:bodyPr wrap="none">
            <a:spAutoFit/>
          </a:bodyPr>
          <a:lstStyle/>
          <a:p>
            <a:r>
              <a:rPr lang="it-IT" sz="1200" dirty="0" err="1"/>
              <a:t>Projects</a:t>
            </a:r>
            <a:endParaRPr lang="it-IT" sz="1200" dirty="0"/>
          </a:p>
        </p:txBody>
      </p:sp>
      <p:sp>
        <p:nvSpPr>
          <p:cNvPr id="11" name="Rettangolo con singolo angolo ritagliato 10"/>
          <p:cNvSpPr/>
          <p:nvPr/>
        </p:nvSpPr>
        <p:spPr>
          <a:xfrm>
            <a:off x="495068" y="2462456"/>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25"/>
          <p:cNvSpPr/>
          <p:nvPr/>
        </p:nvSpPr>
        <p:spPr>
          <a:xfrm>
            <a:off x="245104" y="1646194"/>
            <a:ext cx="422054" cy="128055"/>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4" name="Straight Arrow Connector 29"/>
          <p:cNvCxnSpPr/>
          <p:nvPr/>
        </p:nvCxnSpPr>
        <p:spPr>
          <a:xfrm>
            <a:off x="468906" y="1770790"/>
            <a:ext cx="119336" cy="1746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Rettangolo 21"/>
          <p:cNvSpPr/>
          <p:nvPr/>
        </p:nvSpPr>
        <p:spPr>
          <a:xfrm>
            <a:off x="346721" y="1222246"/>
            <a:ext cx="978473" cy="276999"/>
          </a:xfrm>
          <a:prstGeom prst="rect">
            <a:avLst/>
          </a:prstGeom>
        </p:spPr>
        <p:txBody>
          <a:bodyPr wrap="none">
            <a:spAutoFit/>
          </a:bodyPr>
          <a:lstStyle/>
          <a:p>
            <a:r>
              <a:rPr lang="it-IT" sz="1200" dirty="0" err="1"/>
              <a:t>Who</a:t>
            </a:r>
            <a:r>
              <a:rPr lang="it-IT" sz="1200" dirty="0"/>
              <a:t> </a:t>
            </a:r>
            <a:r>
              <a:rPr lang="it-IT" sz="1200" dirty="0" err="1"/>
              <a:t>We</a:t>
            </a:r>
            <a:r>
              <a:rPr lang="it-IT" sz="1200" dirty="0"/>
              <a:t> Are</a:t>
            </a:r>
          </a:p>
        </p:txBody>
      </p:sp>
      <p:sp>
        <p:nvSpPr>
          <p:cNvPr id="23" name="Quad Arrow 194"/>
          <p:cNvSpPr/>
          <p:nvPr/>
        </p:nvSpPr>
        <p:spPr>
          <a:xfrm>
            <a:off x="1459068" y="1409606"/>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ttangolo 23"/>
          <p:cNvSpPr/>
          <p:nvPr/>
        </p:nvSpPr>
        <p:spPr>
          <a:xfrm>
            <a:off x="322514" y="2638904"/>
            <a:ext cx="484428" cy="307777"/>
          </a:xfrm>
          <a:prstGeom prst="rect">
            <a:avLst/>
          </a:prstGeom>
        </p:spPr>
        <p:txBody>
          <a:bodyPr wrap="none">
            <a:spAutoFit/>
          </a:bodyPr>
          <a:lstStyle/>
          <a:p>
            <a:r>
              <a:rPr lang="it-IT" sz="1400" dirty="0"/>
              <a:t>A2A</a:t>
            </a:r>
          </a:p>
        </p:txBody>
      </p:sp>
      <p:sp>
        <p:nvSpPr>
          <p:cNvPr id="25" name="Rectangle 23"/>
          <p:cNvSpPr/>
          <p:nvPr/>
        </p:nvSpPr>
        <p:spPr>
          <a:xfrm>
            <a:off x="282773" y="3383656"/>
            <a:ext cx="1594561" cy="1834299"/>
          </a:xfrm>
          <a:prstGeom prst="rect">
            <a:avLst/>
          </a:prstGeom>
          <a:ln>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6" name="Rettangolo con singolo angolo ritagliato 25"/>
          <p:cNvSpPr/>
          <p:nvPr/>
        </p:nvSpPr>
        <p:spPr>
          <a:xfrm>
            <a:off x="419641" y="3726474"/>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p:cNvSpPr/>
          <p:nvPr/>
        </p:nvSpPr>
        <p:spPr>
          <a:xfrm>
            <a:off x="574188" y="3671687"/>
            <a:ext cx="1309974" cy="461665"/>
          </a:xfrm>
          <a:prstGeom prst="rect">
            <a:avLst/>
          </a:prstGeom>
        </p:spPr>
        <p:txBody>
          <a:bodyPr wrap="none">
            <a:spAutoFit/>
          </a:bodyPr>
          <a:lstStyle/>
          <a:p>
            <a:r>
              <a:rPr lang="it-IT" sz="1200" dirty="0"/>
              <a:t>Group </a:t>
            </a:r>
            <a:r>
              <a:rPr lang="it-IT" sz="1200" dirty="0" err="1"/>
              <a:t>description</a:t>
            </a:r>
            <a:endParaRPr lang="it-IT" sz="1200" dirty="0"/>
          </a:p>
          <a:p>
            <a:r>
              <a:rPr lang="it-IT" sz="1200" dirty="0"/>
              <a:t>+ News</a:t>
            </a:r>
          </a:p>
        </p:txBody>
      </p:sp>
      <p:sp>
        <p:nvSpPr>
          <p:cNvPr id="30" name="Rettangolo 29"/>
          <p:cNvSpPr/>
          <p:nvPr/>
        </p:nvSpPr>
        <p:spPr>
          <a:xfrm>
            <a:off x="567388" y="4064320"/>
            <a:ext cx="937501" cy="276999"/>
          </a:xfrm>
          <a:prstGeom prst="rect">
            <a:avLst/>
          </a:prstGeom>
        </p:spPr>
        <p:txBody>
          <a:bodyPr wrap="none">
            <a:spAutoFit/>
          </a:bodyPr>
          <a:lstStyle/>
          <a:p>
            <a:r>
              <a:rPr lang="it-IT" sz="1200" dirty="0" err="1"/>
              <a:t>Governance</a:t>
            </a:r>
            <a:endParaRPr lang="it-IT" sz="1200" dirty="0"/>
          </a:p>
        </p:txBody>
      </p:sp>
      <p:sp>
        <p:nvSpPr>
          <p:cNvPr id="31" name="Rettangolo con singolo angolo ritagliato 30"/>
          <p:cNvSpPr/>
          <p:nvPr/>
        </p:nvSpPr>
        <p:spPr>
          <a:xfrm>
            <a:off x="419641" y="4133041"/>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ctangle 25"/>
          <p:cNvSpPr/>
          <p:nvPr/>
        </p:nvSpPr>
        <p:spPr>
          <a:xfrm>
            <a:off x="208614" y="3438525"/>
            <a:ext cx="422054" cy="15529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33" name="Straight Arrow Connector 29"/>
          <p:cNvCxnSpPr/>
          <p:nvPr/>
        </p:nvCxnSpPr>
        <p:spPr>
          <a:xfrm>
            <a:off x="429375" y="3601834"/>
            <a:ext cx="119336" cy="1746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ttangolo 33"/>
          <p:cNvSpPr/>
          <p:nvPr/>
        </p:nvSpPr>
        <p:spPr>
          <a:xfrm>
            <a:off x="176039" y="3125725"/>
            <a:ext cx="842603" cy="276999"/>
          </a:xfrm>
          <a:prstGeom prst="rect">
            <a:avLst/>
          </a:prstGeom>
        </p:spPr>
        <p:txBody>
          <a:bodyPr wrap="none">
            <a:spAutoFit/>
          </a:bodyPr>
          <a:lstStyle/>
          <a:p>
            <a:r>
              <a:rPr lang="it-IT" sz="1200" dirty="0"/>
              <a:t>The Group</a:t>
            </a:r>
          </a:p>
        </p:txBody>
      </p:sp>
      <p:sp>
        <p:nvSpPr>
          <p:cNvPr id="36" name="Rettangolo 35"/>
          <p:cNvSpPr/>
          <p:nvPr/>
        </p:nvSpPr>
        <p:spPr>
          <a:xfrm>
            <a:off x="288127" y="4993735"/>
            <a:ext cx="484428" cy="307777"/>
          </a:xfrm>
          <a:prstGeom prst="rect">
            <a:avLst/>
          </a:prstGeom>
        </p:spPr>
        <p:txBody>
          <a:bodyPr wrap="none">
            <a:spAutoFit/>
          </a:bodyPr>
          <a:lstStyle/>
          <a:p>
            <a:r>
              <a:rPr lang="it-IT" sz="1400" dirty="0"/>
              <a:t>A2A</a:t>
            </a:r>
          </a:p>
        </p:txBody>
      </p:sp>
      <p:sp>
        <p:nvSpPr>
          <p:cNvPr id="37" name="Rettangolo con singolo angolo ritagliato 36"/>
          <p:cNvSpPr/>
          <p:nvPr/>
        </p:nvSpPr>
        <p:spPr>
          <a:xfrm>
            <a:off x="429375" y="4473422"/>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con singolo angolo ritagliato 37"/>
          <p:cNvSpPr/>
          <p:nvPr/>
        </p:nvSpPr>
        <p:spPr>
          <a:xfrm>
            <a:off x="435880" y="4779299"/>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p:cNvSpPr/>
          <p:nvPr/>
        </p:nvSpPr>
        <p:spPr>
          <a:xfrm>
            <a:off x="583922" y="4406739"/>
            <a:ext cx="1349087" cy="276999"/>
          </a:xfrm>
          <a:prstGeom prst="rect">
            <a:avLst/>
          </a:prstGeom>
        </p:spPr>
        <p:txBody>
          <a:bodyPr wrap="none">
            <a:spAutoFit/>
          </a:bodyPr>
          <a:lstStyle/>
          <a:p>
            <a:r>
              <a:rPr lang="it-IT" sz="1200" dirty="0"/>
              <a:t>Business &amp; Market</a:t>
            </a:r>
          </a:p>
        </p:txBody>
      </p:sp>
      <p:sp>
        <p:nvSpPr>
          <p:cNvPr id="40" name="Rettangolo 39"/>
          <p:cNvSpPr/>
          <p:nvPr/>
        </p:nvSpPr>
        <p:spPr>
          <a:xfrm>
            <a:off x="632530" y="4740185"/>
            <a:ext cx="985398" cy="276999"/>
          </a:xfrm>
          <a:prstGeom prst="rect">
            <a:avLst/>
          </a:prstGeom>
        </p:spPr>
        <p:txBody>
          <a:bodyPr wrap="none">
            <a:spAutoFit/>
          </a:bodyPr>
          <a:lstStyle/>
          <a:p>
            <a:r>
              <a:rPr lang="it-IT" sz="1200" dirty="0"/>
              <a:t>For </a:t>
            </a:r>
            <a:r>
              <a:rPr lang="it-IT" sz="1200" dirty="0" err="1"/>
              <a:t>Investors</a:t>
            </a:r>
            <a:endParaRPr lang="it-IT" sz="1200" dirty="0"/>
          </a:p>
        </p:txBody>
      </p:sp>
      <p:sp>
        <p:nvSpPr>
          <p:cNvPr id="42" name="Rettangolo con singolo angolo ritagliato 41"/>
          <p:cNvSpPr/>
          <p:nvPr/>
        </p:nvSpPr>
        <p:spPr>
          <a:xfrm>
            <a:off x="6537151" y="1405641"/>
            <a:ext cx="973847" cy="693163"/>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p:cNvSpPr/>
          <p:nvPr/>
        </p:nvSpPr>
        <p:spPr>
          <a:xfrm>
            <a:off x="6549174" y="1515591"/>
            <a:ext cx="875939" cy="461665"/>
          </a:xfrm>
          <a:prstGeom prst="rect">
            <a:avLst/>
          </a:prstGeom>
        </p:spPr>
        <p:txBody>
          <a:bodyPr wrap="square">
            <a:spAutoFit/>
          </a:bodyPr>
          <a:lstStyle/>
          <a:p>
            <a:r>
              <a:rPr lang="it-IT" sz="1200" dirty="0" err="1"/>
              <a:t>Categories</a:t>
            </a:r>
            <a:r>
              <a:rPr lang="it-IT" sz="1200" dirty="0"/>
              <a:t> of </a:t>
            </a:r>
            <a:r>
              <a:rPr lang="it-IT" sz="1200" dirty="0" err="1"/>
              <a:t>devices</a:t>
            </a:r>
            <a:endParaRPr lang="it-IT" sz="1200" dirty="0"/>
          </a:p>
        </p:txBody>
      </p:sp>
      <p:sp>
        <p:nvSpPr>
          <p:cNvPr id="50" name="Quad Arrow 194"/>
          <p:cNvSpPr/>
          <p:nvPr/>
        </p:nvSpPr>
        <p:spPr>
          <a:xfrm>
            <a:off x="7349119" y="1271675"/>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ttangolo con singolo angolo ritagliato 90"/>
          <p:cNvSpPr/>
          <p:nvPr/>
        </p:nvSpPr>
        <p:spPr>
          <a:xfrm>
            <a:off x="7022042" y="4904482"/>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Rettangolo 91"/>
          <p:cNvSpPr/>
          <p:nvPr/>
        </p:nvSpPr>
        <p:spPr>
          <a:xfrm>
            <a:off x="7139980" y="4874640"/>
            <a:ext cx="1096054" cy="830997"/>
          </a:xfrm>
          <a:prstGeom prst="rect">
            <a:avLst/>
          </a:prstGeom>
        </p:spPr>
        <p:txBody>
          <a:bodyPr wrap="square">
            <a:spAutoFit/>
          </a:bodyPr>
          <a:lstStyle/>
          <a:p>
            <a:r>
              <a:rPr lang="it-IT" sz="1200" dirty="0"/>
              <a:t>Presentation + Technical </a:t>
            </a:r>
          </a:p>
          <a:p>
            <a:r>
              <a:rPr lang="it-IT" sz="1200" dirty="0" err="1"/>
              <a:t>characteristic</a:t>
            </a:r>
            <a:endParaRPr lang="it-IT" sz="1200" dirty="0"/>
          </a:p>
          <a:p>
            <a:endParaRPr lang="it-IT" sz="1200" dirty="0"/>
          </a:p>
        </p:txBody>
      </p:sp>
      <p:sp>
        <p:nvSpPr>
          <p:cNvPr id="97" name="Rectangle 25"/>
          <p:cNvSpPr/>
          <p:nvPr/>
        </p:nvSpPr>
        <p:spPr>
          <a:xfrm>
            <a:off x="6761418" y="4663192"/>
            <a:ext cx="422054" cy="15529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98" name="Straight Arrow Connector 29"/>
          <p:cNvCxnSpPr>
            <a:stCxn id="97" idx="2"/>
          </p:cNvCxnSpPr>
          <p:nvPr/>
        </p:nvCxnSpPr>
        <p:spPr>
          <a:xfrm>
            <a:off x="6972445" y="4818482"/>
            <a:ext cx="119336" cy="1746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9" name="Rettangolo 98"/>
          <p:cNvSpPr/>
          <p:nvPr/>
        </p:nvSpPr>
        <p:spPr>
          <a:xfrm>
            <a:off x="7047611" y="4302760"/>
            <a:ext cx="1230658" cy="276999"/>
          </a:xfrm>
          <a:prstGeom prst="rect">
            <a:avLst/>
          </a:prstGeom>
        </p:spPr>
        <p:txBody>
          <a:bodyPr wrap="none">
            <a:spAutoFit/>
          </a:bodyPr>
          <a:lstStyle/>
          <a:p>
            <a:r>
              <a:rPr lang="it-IT" sz="1200" dirty="0" err="1"/>
              <a:t>Devices</a:t>
            </a:r>
            <a:r>
              <a:rPr lang="it-IT" sz="1200" dirty="0"/>
              <a:t> [10-100]</a:t>
            </a:r>
          </a:p>
        </p:txBody>
      </p:sp>
      <p:sp>
        <p:nvSpPr>
          <p:cNvPr id="108" name="Rettangolo 107"/>
          <p:cNvSpPr/>
          <p:nvPr/>
        </p:nvSpPr>
        <p:spPr>
          <a:xfrm>
            <a:off x="2979177" y="4630564"/>
            <a:ext cx="898900" cy="276999"/>
          </a:xfrm>
          <a:prstGeom prst="rect">
            <a:avLst/>
          </a:prstGeom>
        </p:spPr>
        <p:txBody>
          <a:bodyPr wrap="none">
            <a:spAutoFit/>
          </a:bodyPr>
          <a:lstStyle/>
          <a:p>
            <a:r>
              <a:rPr lang="it-IT" sz="1200" dirty="0" err="1"/>
              <a:t>Description</a:t>
            </a:r>
            <a:endParaRPr lang="it-IT" sz="1200" dirty="0"/>
          </a:p>
        </p:txBody>
      </p:sp>
      <p:sp>
        <p:nvSpPr>
          <p:cNvPr id="113" name="Rettangolo 112"/>
          <p:cNvSpPr/>
          <p:nvPr/>
        </p:nvSpPr>
        <p:spPr>
          <a:xfrm>
            <a:off x="2654107" y="4161967"/>
            <a:ext cx="1666867" cy="276999"/>
          </a:xfrm>
          <a:prstGeom prst="rect">
            <a:avLst/>
          </a:prstGeom>
        </p:spPr>
        <p:txBody>
          <a:bodyPr wrap="none">
            <a:spAutoFit/>
          </a:bodyPr>
          <a:lstStyle/>
          <a:p>
            <a:r>
              <a:rPr lang="it-IT" sz="1200" dirty="0"/>
              <a:t>Assistance Services [50</a:t>
            </a:r>
            <a:r>
              <a:rPr lang="it-IT" sz="1200" dirty="0" smtClean="0"/>
              <a:t>]</a:t>
            </a:r>
            <a:endParaRPr lang="it-IT" sz="1200" dirty="0"/>
          </a:p>
        </p:txBody>
      </p:sp>
      <p:sp>
        <p:nvSpPr>
          <p:cNvPr id="125" name="Rettangolo con singolo angolo ritagliato 124"/>
          <p:cNvSpPr/>
          <p:nvPr/>
        </p:nvSpPr>
        <p:spPr>
          <a:xfrm>
            <a:off x="10225376" y="4806778"/>
            <a:ext cx="173456" cy="18901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6" name="Rettangolo 125"/>
          <p:cNvSpPr/>
          <p:nvPr/>
        </p:nvSpPr>
        <p:spPr>
          <a:xfrm>
            <a:off x="10403549" y="5223348"/>
            <a:ext cx="1118768" cy="646331"/>
          </a:xfrm>
          <a:prstGeom prst="rect">
            <a:avLst/>
          </a:prstGeom>
        </p:spPr>
        <p:txBody>
          <a:bodyPr wrap="none">
            <a:spAutoFit/>
          </a:bodyPr>
          <a:lstStyle/>
          <a:p>
            <a:r>
              <a:rPr lang="it-IT" sz="1200" dirty="0" err="1"/>
              <a:t>Description</a:t>
            </a:r>
            <a:r>
              <a:rPr lang="it-IT" sz="1200" dirty="0"/>
              <a:t> +</a:t>
            </a:r>
          </a:p>
          <a:p>
            <a:r>
              <a:rPr lang="it-IT" sz="1200" dirty="0" err="1"/>
              <a:t>Activation</a:t>
            </a:r>
            <a:r>
              <a:rPr lang="it-IT" sz="1200" dirty="0"/>
              <a:t> and </a:t>
            </a:r>
          </a:p>
          <a:p>
            <a:r>
              <a:rPr lang="it-IT" sz="1200" dirty="0" err="1"/>
              <a:t>rules</a:t>
            </a:r>
            <a:endParaRPr lang="it-IT" sz="1200" dirty="0"/>
          </a:p>
        </p:txBody>
      </p:sp>
      <p:sp>
        <p:nvSpPr>
          <p:cNvPr id="129" name="Rectangle 25"/>
          <p:cNvSpPr/>
          <p:nvPr/>
        </p:nvSpPr>
        <p:spPr>
          <a:xfrm>
            <a:off x="9800032" y="5657786"/>
            <a:ext cx="422054" cy="15529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1" name="Rettangolo 130"/>
          <p:cNvSpPr/>
          <p:nvPr/>
        </p:nvSpPr>
        <p:spPr>
          <a:xfrm>
            <a:off x="10775297" y="5936130"/>
            <a:ext cx="1353063" cy="276999"/>
          </a:xfrm>
          <a:prstGeom prst="rect">
            <a:avLst/>
          </a:prstGeom>
        </p:spPr>
        <p:txBody>
          <a:bodyPr wrap="none">
            <a:spAutoFit/>
          </a:bodyPr>
          <a:lstStyle/>
          <a:p>
            <a:r>
              <a:rPr lang="it-IT" sz="1200" dirty="0"/>
              <a:t>SL Services [10-50]</a:t>
            </a:r>
          </a:p>
        </p:txBody>
      </p:sp>
      <p:sp>
        <p:nvSpPr>
          <p:cNvPr id="133" name="Rettangolo con singolo angolo ritagliato 132"/>
          <p:cNvSpPr/>
          <p:nvPr/>
        </p:nvSpPr>
        <p:spPr>
          <a:xfrm>
            <a:off x="2910486" y="5109227"/>
            <a:ext cx="154547" cy="16742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4" name="Rettangolo 133"/>
          <p:cNvSpPr/>
          <p:nvPr/>
        </p:nvSpPr>
        <p:spPr>
          <a:xfrm>
            <a:off x="3069789" y="5065403"/>
            <a:ext cx="832664" cy="276999"/>
          </a:xfrm>
          <a:prstGeom prst="rect">
            <a:avLst/>
          </a:prstGeom>
        </p:spPr>
        <p:txBody>
          <a:bodyPr wrap="none">
            <a:spAutoFit/>
          </a:bodyPr>
          <a:lstStyle/>
          <a:p>
            <a:r>
              <a:rPr lang="it-IT" sz="1200" b="1" dirty="0">
                <a:solidFill>
                  <a:schemeClr val="accent1"/>
                </a:solidFill>
              </a:rPr>
              <a:t>(OPT) </a:t>
            </a:r>
            <a:r>
              <a:rPr lang="it-IT" sz="1200" dirty="0"/>
              <a:t>FAQ</a:t>
            </a:r>
          </a:p>
        </p:txBody>
      </p:sp>
      <p:sp>
        <p:nvSpPr>
          <p:cNvPr id="136" name="Rettangolo con singolo angolo ritagliato 135"/>
          <p:cNvSpPr/>
          <p:nvPr/>
        </p:nvSpPr>
        <p:spPr>
          <a:xfrm>
            <a:off x="2739184" y="1293236"/>
            <a:ext cx="1484032" cy="69498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7" name="Rettangolo 136"/>
          <p:cNvSpPr/>
          <p:nvPr/>
        </p:nvSpPr>
        <p:spPr>
          <a:xfrm>
            <a:off x="2687842" y="1420700"/>
            <a:ext cx="1535374" cy="461665"/>
          </a:xfrm>
          <a:prstGeom prst="rect">
            <a:avLst/>
          </a:prstGeom>
        </p:spPr>
        <p:txBody>
          <a:bodyPr wrap="square">
            <a:spAutoFit/>
          </a:bodyPr>
          <a:lstStyle/>
          <a:p>
            <a:r>
              <a:rPr lang="it-IT" sz="1200" dirty="0" err="1"/>
              <a:t>Categories</a:t>
            </a:r>
            <a:r>
              <a:rPr lang="it-IT" sz="1200" dirty="0"/>
              <a:t> of </a:t>
            </a:r>
            <a:r>
              <a:rPr lang="it-IT" sz="1200" dirty="0" err="1"/>
              <a:t>assistance</a:t>
            </a:r>
            <a:r>
              <a:rPr lang="it-IT" sz="1200" dirty="0"/>
              <a:t> </a:t>
            </a:r>
            <a:r>
              <a:rPr lang="it-IT" sz="1200" dirty="0" err="1"/>
              <a:t>services</a:t>
            </a:r>
            <a:endParaRPr lang="it-IT" sz="1200" dirty="0"/>
          </a:p>
        </p:txBody>
      </p:sp>
      <p:sp>
        <p:nvSpPr>
          <p:cNvPr id="138" name="Quad Arrow 194"/>
          <p:cNvSpPr/>
          <p:nvPr/>
        </p:nvSpPr>
        <p:spPr>
          <a:xfrm>
            <a:off x="3997117" y="1183929"/>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ttangolo con singolo angolo ritagliato 157"/>
          <p:cNvSpPr/>
          <p:nvPr/>
        </p:nvSpPr>
        <p:spPr>
          <a:xfrm>
            <a:off x="8378497" y="2630818"/>
            <a:ext cx="973847" cy="673525"/>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9" name="Rettangolo 158"/>
          <p:cNvSpPr/>
          <p:nvPr/>
        </p:nvSpPr>
        <p:spPr>
          <a:xfrm>
            <a:off x="8378497" y="2828402"/>
            <a:ext cx="911532" cy="276999"/>
          </a:xfrm>
          <a:prstGeom prst="rect">
            <a:avLst/>
          </a:prstGeom>
        </p:spPr>
        <p:txBody>
          <a:bodyPr wrap="none">
            <a:spAutoFit/>
          </a:bodyPr>
          <a:lstStyle/>
          <a:p>
            <a:r>
              <a:rPr lang="it-IT" sz="1200" dirty="0" err="1"/>
              <a:t>Promotions</a:t>
            </a:r>
            <a:endParaRPr lang="it-IT" sz="1200" dirty="0"/>
          </a:p>
        </p:txBody>
      </p:sp>
      <p:sp>
        <p:nvSpPr>
          <p:cNvPr id="160" name="Quad Arrow 194"/>
          <p:cNvSpPr/>
          <p:nvPr/>
        </p:nvSpPr>
        <p:spPr>
          <a:xfrm>
            <a:off x="9144523" y="2544863"/>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8" name="Group 11"/>
          <p:cNvGrpSpPr/>
          <p:nvPr/>
        </p:nvGrpSpPr>
        <p:grpSpPr>
          <a:xfrm>
            <a:off x="2613206" y="1249238"/>
            <a:ext cx="256838" cy="301319"/>
            <a:chOff x="4318000" y="2493818"/>
            <a:chExt cx="2921000" cy="3297382"/>
          </a:xfrm>
        </p:grpSpPr>
        <p:grpSp>
          <p:nvGrpSpPr>
            <p:cNvPr id="169" name="Group 4"/>
            <p:cNvGrpSpPr/>
            <p:nvPr/>
          </p:nvGrpSpPr>
          <p:grpSpPr>
            <a:xfrm>
              <a:off x="4450379" y="2515092"/>
              <a:ext cx="2671089" cy="2496083"/>
              <a:chOff x="4114800" y="2590800"/>
              <a:chExt cx="1524000" cy="1535668"/>
            </a:xfrm>
          </p:grpSpPr>
          <p:sp>
            <p:nvSpPr>
              <p:cNvPr id="171"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72"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3"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0"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12" name="Ovale 11"/>
          <p:cNvSpPr/>
          <p:nvPr/>
        </p:nvSpPr>
        <p:spPr>
          <a:xfrm>
            <a:off x="460929" y="3779022"/>
            <a:ext cx="45719" cy="596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8" name="Connettore 4 17"/>
          <p:cNvCxnSpPr>
            <a:stCxn id="3" idx="2"/>
            <a:endCxn id="5" idx="0"/>
          </p:cNvCxnSpPr>
          <p:nvPr/>
        </p:nvCxnSpPr>
        <p:spPr>
          <a:xfrm rot="10800000" flipV="1">
            <a:off x="991228" y="853002"/>
            <a:ext cx="4467139" cy="6542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4 118"/>
          <p:cNvCxnSpPr>
            <a:stCxn id="3" idx="2"/>
            <a:endCxn id="136" idx="3"/>
          </p:cNvCxnSpPr>
          <p:nvPr/>
        </p:nvCxnSpPr>
        <p:spPr>
          <a:xfrm rot="10800000" flipV="1">
            <a:off x="3481200" y="853002"/>
            <a:ext cx="1977166" cy="4402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1"/>
          <p:cNvGrpSpPr/>
          <p:nvPr/>
        </p:nvGrpSpPr>
        <p:grpSpPr>
          <a:xfrm>
            <a:off x="8243179" y="2565358"/>
            <a:ext cx="256838" cy="301319"/>
            <a:chOff x="4318000" y="2493818"/>
            <a:chExt cx="2921000" cy="3297382"/>
          </a:xfrm>
        </p:grpSpPr>
        <p:grpSp>
          <p:nvGrpSpPr>
            <p:cNvPr id="123" name="Group 4"/>
            <p:cNvGrpSpPr/>
            <p:nvPr/>
          </p:nvGrpSpPr>
          <p:grpSpPr>
            <a:xfrm>
              <a:off x="4450379" y="2515092"/>
              <a:ext cx="2671089" cy="2496083"/>
              <a:chOff x="4114800" y="2590800"/>
              <a:chExt cx="1524000" cy="1535668"/>
            </a:xfrm>
          </p:grpSpPr>
          <p:sp>
            <p:nvSpPr>
              <p:cNvPr id="139"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40"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2"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grpSp>
        <p:nvGrpSpPr>
          <p:cNvPr id="191" name="Group 11"/>
          <p:cNvGrpSpPr/>
          <p:nvPr/>
        </p:nvGrpSpPr>
        <p:grpSpPr>
          <a:xfrm>
            <a:off x="6465270" y="1297454"/>
            <a:ext cx="256838" cy="301319"/>
            <a:chOff x="4318000" y="2493818"/>
            <a:chExt cx="2921000" cy="3297382"/>
          </a:xfrm>
        </p:grpSpPr>
        <p:grpSp>
          <p:nvGrpSpPr>
            <p:cNvPr id="192" name="Group 4"/>
            <p:cNvGrpSpPr/>
            <p:nvPr/>
          </p:nvGrpSpPr>
          <p:grpSpPr>
            <a:xfrm>
              <a:off x="4450379" y="2515092"/>
              <a:ext cx="2671089" cy="2496083"/>
              <a:chOff x="4114800" y="2590800"/>
              <a:chExt cx="1524000" cy="1535668"/>
            </a:xfrm>
          </p:grpSpPr>
          <p:sp>
            <p:nvSpPr>
              <p:cNvPr id="194"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95"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6"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3"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cxnSp>
        <p:nvCxnSpPr>
          <p:cNvPr id="198" name="Connettore 4 197"/>
          <p:cNvCxnSpPr>
            <a:stCxn id="3" idx="0"/>
            <a:endCxn id="42" idx="3"/>
          </p:cNvCxnSpPr>
          <p:nvPr/>
        </p:nvCxnSpPr>
        <p:spPr>
          <a:xfrm>
            <a:off x="6076552" y="853003"/>
            <a:ext cx="947523" cy="55263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Rettangolo con singolo angolo ritagliato 198"/>
          <p:cNvSpPr/>
          <p:nvPr/>
        </p:nvSpPr>
        <p:spPr>
          <a:xfrm>
            <a:off x="10031327" y="1234839"/>
            <a:ext cx="1484032" cy="69498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0" name="Rettangolo 199"/>
          <p:cNvSpPr/>
          <p:nvPr/>
        </p:nvSpPr>
        <p:spPr>
          <a:xfrm>
            <a:off x="10108775" y="1436953"/>
            <a:ext cx="1382337" cy="461665"/>
          </a:xfrm>
          <a:prstGeom prst="rect">
            <a:avLst/>
          </a:prstGeom>
        </p:spPr>
        <p:txBody>
          <a:bodyPr wrap="square">
            <a:spAutoFit/>
          </a:bodyPr>
          <a:lstStyle/>
          <a:p>
            <a:r>
              <a:rPr lang="it-IT" sz="1200" dirty="0" err="1"/>
              <a:t>Categories</a:t>
            </a:r>
            <a:r>
              <a:rPr lang="it-IT" sz="1200" dirty="0"/>
              <a:t> of SL </a:t>
            </a:r>
            <a:r>
              <a:rPr lang="it-IT" sz="1200" dirty="0" err="1"/>
              <a:t>services</a:t>
            </a:r>
            <a:endParaRPr lang="it-IT" sz="1200" dirty="0"/>
          </a:p>
        </p:txBody>
      </p:sp>
      <p:sp>
        <p:nvSpPr>
          <p:cNvPr id="201" name="Quad Arrow 194"/>
          <p:cNvSpPr/>
          <p:nvPr/>
        </p:nvSpPr>
        <p:spPr>
          <a:xfrm>
            <a:off x="11296494" y="1180130"/>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2" name="Group 11"/>
          <p:cNvGrpSpPr/>
          <p:nvPr/>
        </p:nvGrpSpPr>
        <p:grpSpPr>
          <a:xfrm>
            <a:off x="9927881" y="1133608"/>
            <a:ext cx="256838" cy="301319"/>
            <a:chOff x="4318000" y="2493818"/>
            <a:chExt cx="2921000" cy="3297382"/>
          </a:xfrm>
        </p:grpSpPr>
        <p:grpSp>
          <p:nvGrpSpPr>
            <p:cNvPr id="203" name="Group 4"/>
            <p:cNvGrpSpPr/>
            <p:nvPr/>
          </p:nvGrpSpPr>
          <p:grpSpPr>
            <a:xfrm>
              <a:off x="4450379" y="2515092"/>
              <a:ext cx="2671089" cy="2496083"/>
              <a:chOff x="4114800" y="2590800"/>
              <a:chExt cx="1524000" cy="1535668"/>
            </a:xfrm>
          </p:grpSpPr>
          <p:sp>
            <p:nvSpPr>
              <p:cNvPr id="205"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206"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cxnSp>
        <p:nvCxnSpPr>
          <p:cNvPr id="209" name="Connettore 4 208"/>
          <p:cNvCxnSpPr>
            <a:stCxn id="3" idx="0"/>
            <a:endCxn id="199" idx="3"/>
          </p:cNvCxnSpPr>
          <p:nvPr/>
        </p:nvCxnSpPr>
        <p:spPr>
          <a:xfrm>
            <a:off x="6076552" y="853003"/>
            <a:ext cx="4696791" cy="38183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Rettangolo con singolo angolo ritagliato 212"/>
          <p:cNvSpPr/>
          <p:nvPr/>
        </p:nvSpPr>
        <p:spPr>
          <a:xfrm>
            <a:off x="2718598" y="2550926"/>
            <a:ext cx="1533864" cy="69498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4" name="Rettangolo 213"/>
          <p:cNvSpPr/>
          <p:nvPr/>
        </p:nvSpPr>
        <p:spPr>
          <a:xfrm>
            <a:off x="2675738" y="2635067"/>
            <a:ext cx="1671868" cy="461665"/>
          </a:xfrm>
          <a:prstGeom prst="rect">
            <a:avLst/>
          </a:prstGeom>
        </p:spPr>
        <p:txBody>
          <a:bodyPr wrap="none">
            <a:spAutoFit/>
          </a:bodyPr>
          <a:lstStyle/>
          <a:p>
            <a:r>
              <a:rPr lang="it-IT" sz="1200" dirty="0"/>
              <a:t>Assistance </a:t>
            </a:r>
            <a:r>
              <a:rPr lang="it-IT" sz="1200" dirty="0" err="1"/>
              <a:t>services</a:t>
            </a:r>
            <a:r>
              <a:rPr lang="it-IT" sz="1200" dirty="0"/>
              <a:t> </a:t>
            </a:r>
          </a:p>
          <a:p>
            <a:r>
              <a:rPr lang="it-IT" sz="1200" dirty="0"/>
              <a:t>by </a:t>
            </a:r>
            <a:r>
              <a:rPr lang="it-IT" sz="1200" dirty="0" err="1"/>
              <a:t>category</a:t>
            </a:r>
            <a:r>
              <a:rPr lang="it-IT" sz="1200" dirty="0"/>
              <a:t> + </a:t>
            </a:r>
            <a:r>
              <a:rPr lang="it-IT" sz="1200" dirty="0" err="1"/>
              <a:t>Highlights</a:t>
            </a:r>
            <a:endParaRPr lang="it-IT" sz="1200" dirty="0"/>
          </a:p>
        </p:txBody>
      </p:sp>
      <p:cxnSp>
        <p:nvCxnSpPr>
          <p:cNvPr id="223" name="Straight Arrow Connector 69"/>
          <p:cNvCxnSpPr>
            <a:stCxn id="136" idx="1"/>
            <a:endCxn id="213" idx="3"/>
          </p:cNvCxnSpPr>
          <p:nvPr/>
        </p:nvCxnSpPr>
        <p:spPr>
          <a:xfrm>
            <a:off x="3481200" y="1988223"/>
            <a:ext cx="4330" cy="562703"/>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25" name="Group 31"/>
          <p:cNvGrpSpPr/>
          <p:nvPr/>
        </p:nvGrpSpPr>
        <p:grpSpPr>
          <a:xfrm>
            <a:off x="2586897" y="2447260"/>
            <a:ext cx="254741" cy="272205"/>
            <a:chOff x="6257635" y="827263"/>
            <a:chExt cx="2516909" cy="2898229"/>
          </a:xfrm>
        </p:grpSpPr>
        <p:sp>
          <p:nvSpPr>
            <p:cNvPr id="226" name="Oval 30"/>
            <p:cNvSpPr/>
            <p:nvPr/>
          </p:nvSpPr>
          <p:spPr>
            <a:xfrm>
              <a:off x="6366165" y="827263"/>
              <a:ext cx="2304473" cy="2370831"/>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227" name="Group 4"/>
            <p:cNvGrpSpPr/>
            <p:nvPr/>
          </p:nvGrpSpPr>
          <p:grpSpPr>
            <a:xfrm>
              <a:off x="6502099" y="915161"/>
              <a:ext cx="2043964" cy="2185649"/>
              <a:chOff x="4114800" y="2590800"/>
              <a:chExt cx="1524000" cy="1535668"/>
            </a:xfrm>
          </p:grpSpPr>
          <p:sp>
            <p:nvSpPr>
              <p:cNvPr id="229" name="Oval 26"/>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230" name="Straight Connector 27"/>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1" name="Straight Connector 28"/>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9"/>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8" name="Chord 25"/>
            <p:cNvSpPr/>
            <p:nvPr/>
          </p:nvSpPr>
          <p:spPr>
            <a:xfrm>
              <a:off x="6257635" y="838200"/>
              <a:ext cx="2516909" cy="288729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sp>
        <p:nvSpPr>
          <p:cNvPr id="58" name="Rettangolo 57"/>
          <p:cNvSpPr/>
          <p:nvPr/>
        </p:nvSpPr>
        <p:spPr>
          <a:xfrm>
            <a:off x="3563402" y="1953943"/>
            <a:ext cx="242374" cy="369332"/>
          </a:xfrm>
          <a:prstGeom prst="rect">
            <a:avLst/>
          </a:prstGeom>
        </p:spPr>
        <p:txBody>
          <a:bodyPr wrap="none">
            <a:spAutoFit/>
          </a:bodyPr>
          <a:lstStyle/>
          <a:p>
            <a:r>
              <a:rPr lang="it-IT" dirty="0"/>
              <a:t>I</a:t>
            </a:r>
          </a:p>
        </p:txBody>
      </p:sp>
      <p:sp>
        <p:nvSpPr>
          <p:cNvPr id="233" name="Rettangolo con singolo angolo ritagliato 232"/>
          <p:cNvSpPr/>
          <p:nvPr/>
        </p:nvSpPr>
        <p:spPr>
          <a:xfrm>
            <a:off x="6590404" y="2565545"/>
            <a:ext cx="867341" cy="72828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4" name="Rettangolo 233"/>
          <p:cNvSpPr/>
          <p:nvPr/>
        </p:nvSpPr>
        <p:spPr>
          <a:xfrm>
            <a:off x="6563227" y="2704777"/>
            <a:ext cx="907043" cy="461665"/>
          </a:xfrm>
          <a:prstGeom prst="rect">
            <a:avLst/>
          </a:prstGeom>
        </p:spPr>
        <p:txBody>
          <a:bodyPr wrap="none">
            <a:spAutoFit/>
          </a:bodyPr>
          <a:lstStyle/>
          <a:p>
            <a:r>
              <a:rPr lang="it-IT" sz="1200" dirty="0" err="1"/>
              <a:t>Devices</a:t>
            </a:r>
            <a:r>
              <a:rPr lang="it-IT" sz="1200" dirty="0"/>
              <a:t> </a:t>
            </a:r>
          </a:p>
          <a:p>
            <a:r>
              <a:rPr lang="it-IT" sz="1200" dirty="0"/>
              <a:t>by </a:t>
            </a:r>
            <a:r>
              <a:rPr lang="it-IT" sz="1200" dirty="0" err="1"/>
              <a:t>category</a:t>
            </a:r>
            <a:endParaRPr lang="it-IT" sz="1200" dirty="0"/>
          </a:p>
        </p:txBody>
      </p:sp>
      <p:cxnSp>
        <p:nvCxnSpPr>
          <p:cNvPr id="235" name="Straight Arrow Connector 69"/>
          <p:cNvCxnSpPr>
            <a:stCxn id="42" idx="1"/>
            <a:endCxn id="233" idx="3"/>
          </p:cNvCxnSpPr>
          <p:nvPr/>
        </p:nvCxnSpPr>
        <p:spPr>
          <a:xfrm>
            <a:off x="7024075" y="2098804"/>
            <a:ext cx="0" cy="466741"/>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36" name="Group 31"/>
          <p:cNvGrpSpPr/>
          <p:nvPr/>
        </p:nvGrpSpPr>
        <p:grpSpPr>
          <a:xfrm>
            <a:off x="6481008" y="2488434"/>
            <a:ext cx="254741" cy="272205"/>
            <a:chOff x="6257635" y="827263"/>
            <a:chExt cx="2516909" cy="2898229"/>
          </a:xfrm>
        </p:grpSpPr>
        <p:sp>
          <p:nvSpPr>
            <p:cNvPr id="237" name="Oval 30"/>
            <p:cNvSpPr/>
            <p:nvPr/>
          </p:nvSpPr>
          <p:spPr>
            <a:xfrm>
              <a:off x="6366165" y="827263"/>
              <a:ext cx="2304473" cy="2370831"/>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238" name="Group 4"/>
            <p:cNvGrpSpPr/>
            <p:nvPr/>
          </p:nvGrpSpPr>
          <p:grpSpPr>
            <a:xfrm>
              <a:off x="6502099" y="915161"/>
              <a:ext cx="2043964" cy="2185649"/>
              <a:chOff x="4114800" y="2590800"/>
              <a:chExt cx="1524000" cy="1535668"/>
            </a:xfrm>
          </p:grpSpPr>
          <p:sp>
            <p:nvSpPr>
              <p:cNvPr id="240" name="Oval 26"/>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241" name="Straight Connector 27"/>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8"/>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3" name="Straight Connector 29"/>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9" name="Chord 25"/>
            <p:cNvSpPr/>
            <p:nvPr/>
          </p:nvSpPr>
          <p:spPr>
            <a:xfrm>
              <a:off x="6257635" y="838200"/>
              <a:ext cx="2516909" cy="288729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sp>
        <p:nvSpPr>
          <p:cNvPr id="244" name="Rettangolo 243"/>
          <p:cNvSpPr/>
          <p:nvPr/>
        </p:nvSpPr>
        <p:spPr>
          <a:xfrm>
            <a:off x="7076143" y="2131080"/>
            <a:ext cx="242374" cy="369332"/>
          </a:xfrm>
          <a:prstGeom prst="rect">
            <a:avLst/>
          </a:prstGeom>
        </p:spPr>
        <p:txBody>
          <a:bodyPr wrap="none">
            <a:spAutoFit/>
          </a:bodyPr>
          <a:lstStyle/>
          <a:p>
            <a:r>
              <a:rPr lang="it-IT" dirty="0"/>
              <a:t>I</a:t>
            </a:r>
          </a:p>
        </p:txBody>
      </p:sp>
      <p:sp>
        <p:nvSpPr>
          <p:cNvPr id="257" name="Rettangolo con singolo angolo ritagliato 256"/>
          <p:cNvSpPr/>
          <p:nvPr/>
        </p:nvSpPr>
        <p:spPr>
          <a:xfrm>
            <a:off x="10040693" y="2347392"/>
            <a:ext cx="1484032" cy="69498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8" name="Rettangolo 257"/>
          <p:cNvSpPr/>
          <p:nvPr/>
        </p:nvSpPr>
        <p:spPr>
          <a:xfrm>
            <a:off x="10152260" y="2445213"/>
            <a:ext cx="936282" cy="461665"/>
          </a:xfrm>
          <a:prstGeom prst="rect">
            <a:avLst/>
          </a:prstGeom>
        </p:spPr>
        <p:txBody>
          <a:bodyPr wrap="none">
            <a:spAutoFit/>
          </a:bodyPr>
          <a:lstStyle/>
          <a:p>
            <a:r>
              <a:rPr lang="it-IT" sz="1200" dirty="0"/>
              <a:t> SL </a:t>
            </a:r>
            <a:r>
              <a:rPr lang="it-IT" sz="1200" dirty="0" err="1"/>
              <a:t>services</a:t>
            </a:r>
            <a:r>
              <a:rPr lang="it-IT" sz="1200" dirty="0"/>
              <a:t> </a:t>
            </a:r>
          </a:p>
          <a:p>
            <a:r>
              <a:rPr lang="it-IT" sz="1200" dirty="0"/>
              <a:t>by </a:t>
            </a:r>
            <a:r>
              <a:rPr lang="it-IT" sz="1200" dirty="0" err="1"/>
              <a:t>category</a:t>
            </a:r>
            <a:endParaRPr lang="it-IT" sz="1200" dirty="0"/>
          </a:p>
        </p:txBody>
      </p:sp>
      <p:cxnSp>
        <p:nvCxnSpPr>
          <p:cNvPr id="259" name="Straight Arrow Connector 69"/>
          <p:cNvCxnSpPr>
            <a:stCxn id="199" idx="1"/>
            <a:endCxn id="257" idx="3"/>
          </p:cNvCxnSpPr>
          <p:nvPr/>
        </p:nvCxnSpPr>
        <p:spPr>
          <a:xfrm>
            <a:off x="10773343" y="1929826"/>
            <a:ext cx="9366" cy="417566"/>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8" name="Rettangolo 267"/>
          <p:cNvSpPr/>
          <p:nvPr/>
        </p:nvSpPr>
        <p:spPr>
          <a:xfrm flipH="1" flipV="1">
            <a:off x="10882906" y="1943359"/>
            <a:ext cx="213325" cy="369332"/>
          </a:xfrm>
          <a:prstGeom prst="rect">
            <a:avLst/>
          </a:prstGeom>
        </p:spPr>
        <p:txBody>
          <a:bodyPr wrap="square">
            <a:spAutoFit/>
          </a:bodyPr>
          <a:lstStyle/>
          <a:p>
            <a:r>
              <a:rPr lang="it-IT" dirty="0"/>
              <a:t>I</a:t>
            </a:r>
          </a:p>
        </p:txBody>
      </p:sp>
      <p:sp>
        <p:nvSpPr>
          <p:cNvPr id="269" name="Rectangle 25"/>
          <p:cNvSpPr/>
          <p:nvPr/>
        </p:nvSpPr>
        <p:spPr>
          <a:xfrm>
            <a:off x="869736" y="2780961"/>
            <a:ext cx="422054" cy="15529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71" name="Straight Arrow Connector 69"/>
          <p:cNvCxnSpPr>
            <a:stCxn id="213" idx="1"/>
            <a:endCxn id="113" idx="0"/>
          </p:cNvCxnSpPr>
          <p:nvPr/>
        </p:nvCxnSpPr>
        <p:spPr>
          <a:xfrm>
            <a:off x="3485530" y="3245913"/>
            <a:ext cx="2011" cy="916054"/>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69"/>
          <p:cNvCxnSpPr/>
          <p:nvPr/>
        </p:nvCxnSpPr>
        <p:spPr>
          <a:xfrm flipH="1">
            <a:off x="7022042" y="3302379"/>
            <a:ext cx="2034" cy="1252691"/>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3" name="Rettangolo 272"/>
          <p:cNvSpPr/>
          <p:nvPr/>
        </p:nvSpPr>
        <p:spPr>
          <a:xfrm flipH="1">
            <a:off x="7112327" y="3272616"/>
            <a:ext cx="311848" cy="369332"/>
          </a:xfrm>
          <a:prstGeom prst="rect">
            <a:avLst/>
          </a:prstGeom>
        </p:spPr>
        <p:txBody>
          <a:bodyPr wrap="square">
            <a:spAutoFit/>
          </a:bodyPr>
          <a:lstStyle/>
          <a:p>
            <a:r>
              <a:rPr lang="it-IT" dirty="0"/>
              <a:t>I</a:t>
            </a:r>
          </a:p>
        </p:txBody>
      </p:sp>
      <p:cxnSp>
        <p:nvCxnSpPr>
          <p:cNvPr id="274" name="Straight Arrow Connector 69"/>
          <p:cNvCxnSpPr>
            <a:stCxn id="257" idx="1"/>
            <a:endCxn id="216" idx="3"/>
          </p:cNvCxnSpPr>
          <p:nvPr/>
        </p:nvCxnSpPr>
        <p:spPr>
          <a:xfrm>
            <a:off x="10782709" y="3042379"/>
            <a:ext cx="0" cy="336913"/>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5" name="Rettangolo 274"/>
          <p:cNvSpPr/>
          <p:nvPr/>
        </p:nvSpPr>
        <p:spPr>
          <a:xfrm>
            <a:off x="10853859" y="3342873"/>
            <a:ext cx="242374" cy="369332"/>
          </a:xfrm>
          <a:prstGeom prst="rect">
            <a:avLst/>
          </a:prstGeom>
        </p:spPr>
        <p:txBody>
          <a:bodyPr wrap="none">
            <a:spAutoFit/>
          </a:bodyPr>
          <a:lstStyle/>
          <a:p>
            <a:r>
              <a:rPr lang="it-IT" dirty="0"/>
              <a:t>I</a:t>
            </a:r>
          </a:p>
        </p:txBody>
      </p:sp>
      <p:sp>
        <p:nvSpPr>
          <p:cNvPr id="280" name="Triangolo rettangolo 279"/>
          <p:cNvSpPr/>
          <p:nvPr/>
        </p:nvSpPr>
        <p:spPr>
          <a:xfrm rot="16200000">
            <a:off x="7793892" y="5370198"/>
            <a:ext cx="851714" cy="242124"/>
          </a:xfrm>
          <a:prstGeom prst="rtTriangl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2" name="Rettangolo 281"/>
          <p:cNvSpPr/>
          <p:nvPr/>
        </p:nvSpPr>
        <p:spPr>
          <a:xfrm>
            <a:off x="8554721" y="4754036"/>
            <a:ext cx="1091774" cy="461665"/>
          </a:xfrm>
          <a:prstGeom prst="rect">
            <a:avLst/>
          </a:prstGeom>
        </p:spPr>
        <p:txBody>
          <a:bodyPr wrap="none">
            <a:spAutoFit/>
          </a:bodyPr>
          <a:lstStyle/>
          <a:p>
            <a:r>
              <a:rPr lang="it-IT" sz="1200" dirty="0" err="1"/>
              <a:t>Available</a:t>
            </a:r>
            <a:r>
              <a:rPr lang="it-IT" sz="1200" dirty="0"/>
              <a:t> </a:t>
            </a:r>
          </a:p>
          <a:p>
            <a:r>
              <a:rPr lang="it-IT" sz="1200" dirty="0"/>
              <a:t>SL Service[0,5]</a:t>
            </a:r>
          </a:p>
        </p:txBody>
      </p:sp>
      <p:cxnSp>
        <p:nvCxnSpPr>
          <p:cNvPr id="283" name="Straight Arrow Connector 69"/>
          <p:cNvCxnSpPr>
            <a:stCxn id="90" idx="3"/>
            <a:endCxn id="212" idx="1"/>
          </p:cNvCxnSpPr>
          <p:nvPr/>
        </p:nvCxnSpPr>
        <p:spPr>
          <a:xfrm flipV="1">
            <a:off x="8340811" y="5237827"/>
            <a:ext cx="1771682" cy="5"/>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6" name="Triangolo rettangolo 285"/>
          <p:cNvSpPr/>
          <p:nvPr/>
        </p:nvSpPr>
        <p:spPr>
          <a:xfrm>
            <a:off x="6887826" y="5500142"/>
            <a:ext cx="386862" cy="406490"/>
          </a:xfrm>
          <a:prstGeom prst="rtTriangl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3" name="Straight Arrow Connector 69"/>
          <p:cNvCxnSpPr>
            <a:endCxn id="106" idx="2"/>
          </p:cNvCxnSpPr>
          <p:nvPr/>
        </p:nvCxnSpPr>
        <p:spPr>
          <a:xfrm rot="10800000">
            <a:off x="3370144" y="5405244"/>
            <a:ext cx="3500649" cy="483444"/>
          </a:xfrm>
          <a:prstGeom prst="bentConnector2">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6" name="Rettangolo 305"/>
          <p:cNvSpPr/>
          <p:nvPr/>
        </p:nvSpPr>
        <p:spPr>
          <a:xfrm>
            <a:off x="4855794" y="5930933"/>
            <a:ext cx="1452257" cy="276999"/>
          </a:xfrm>
          <a:prstGeom prst="rect">
            <a:avLst/>
          </a:prstGeom>
        </p:spPr>
        <p:txBody>
          <a:bodyPr wrap="none">
            <a:spAutoFit/>
          </a:bodyPr>
          <a:lstStyle/>
          <a:p>
            <a:r>
              <a:rPr lang="it-IT" sz="1200" dirty="0"/>
              <a:t>Assistance for [0,10]</a:t>
            </a:r>
          </a:p>
        </p:txBody>
      </p:sp>
      <p:grpSp>
        <p:nvGrpSpPr>
          <p:cNvPr id="313" name="Group 73"/>
          <p:cNvGrpSpPr/>
          <p:nvPr/>
        </p:nvGrpSpPr>
        <p:grpSpPr>
          <a:xfrm>
            <a:off x="8752141" y="5621586"/>
            <a:ext cx="1313180" cy="1074582"/>
            <a:chOff x="2861741" y="5476579"/>
            <a:chExt cx="1313180" cy="1074582"/>
          </a:xfrm>
        </p:grpSpPr>
        <p:grpSp>
          <p:nvGrpSpPr>
            <p:cNvPr id="314" name="Group 9"/>
            <p:cNvGrpSpPr/>
            <p:nvPr/>
          </p:nvGrpSpPr>
          <p:grpSpPr>
            <a:xfrm>
              <a:off x="3200400" y="5476579"/>
              <a:ext cx="204922" cy="245542"/>
              <a:chOff x="4114800" y="2590800"/>
              <a:chExt cx="1524000" cy="1535668"/>
            </a:xfrm>
          </p:grpSpPr>
          <p:sp>
            <p:nvSpPr>
              <p:cNvPr id="317" name="Oval 79"/>
              <p:cNvSpPr/>
              <p:nvPr/>
            </p:nvSpPr>
            <p:spPr>
              <a:xfrm>
                <a:off x="4114800" y="2590800"/>
                <a:ext cx="1524000" cy="1535668"/>
              </a:xfrm>
              <a:prstGeom prst="ellipse">
                <a:avLst/>
              </a:prstGeom>
              <a:ln w="9525" cmpd="sng">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318" name="Straight Connector 80"/>
              <p:cNvCxnSpPr/>
              <p:nvPr/>
            </p:nvCxnSpPr>
            <p:spPr>
              <a:xfrm>
                <a:off x="4419600" y="3048000"/>
                <a:ext cx="914400" cy="1588"/>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9" name="Straight Connector 81"/>
              <p:cNvCxnSpPr/>
              <p:nvPr/>
            </p:nvCxnSpPr>
            <p:spPr>
              <a:xfrm>
                <a:off x="4419597" y="3429000"/>
                <a:ext cx="914399" cy="1589"/>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0" name="Straight Connector 82"/>
              <p:cNvCxnSpPr/>
              <p:nvPr/>
            </p:nvCxnSpPr>
            <p:spPr>
              <a:xfrm>
                <a:off x="4419600" y="3733800"/>
                <a:ext cx="914400" cy="1588"/>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15" name="Snip Single Corner Rectangle 75"/>
            <p:cNvSpPr/>
            <p:nvPr/>
          </p:nvSpPr>
          <p:spPr>
            <a:xfrm>
              <a:off x="3302861" y="5614096"/>
              <a:ext cx="430940" cy="595907"/>
            </a:xfrm>
            <a:prstGeom prst="snip1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316" name="TextBox 78"/>
            <p:cNvSpPr txBox="1"/>
            <p:nvPr/>
          </p:nvSpPr>
          <p:spPr>
            <a:xfrm>
              <a:off x="2861741" y="6289551"/>
              <a:ext cx="1313180" cy="261610"/>
            </a:xfrm>
            <a:prstGeom prst="rect">
              <a:avLst/>
            </a:prstGeom>
            <a:noFill/>
            <a:ln>
              <a:solidFill>
                <a:schemeClr val="tx1"/>
              </a:solidFill>
            </a:ln>
          </p:spPr>
          <p:txBody>
            <a:bodyPr wrap="none" rtlCol="0">
              <a:spAutoFit/>
            </a:bodyPr>
            <a:lstStyle/>
            <a:p>
              <a:r>
                <a:rPr lang="it-IT" sz="1100" dirty="0"/>
                <a:t>For </a:t>
              </a:r>
              <a:r>
                <a:rPr lang="it-IT" sz="1100" dirty="0" smtClean="0"/>
                <a:t>devices_1[1:30</a:t>
              </a:r>
              <a:r>
                <a:rPr lang="it-IT" sz="1100" dirty="0"/>
                <a:t>]</a:t>
              </a:r>
            </a:p>
          </p:txBody>
        </p:sp>
      </p:grpSp>
      <p:cxnSp>
        <p:nvCxnSpPr>
          <p:cNvPr id="330" name="Connettore 4 329"/>
          <p:cNvCxnSpPr>
            <a:endCxn id="124" idx="2"/>
          </p:cNvCxnSpPr>
          <p:nvPr/>
        </p:nvCxnSpPr>
        <p:spPr>
          <a:xfrm flipV="1">
            <a:off x="9624201" y="5918030"/>
            <a:ext cx="1160665" cy="313201"/>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69"/>
          <p:cNvCxnSpPr>
            <a:endCxn id="90" idx="2"/>
          </p:cNvCxnSpPr>
          <p:nvPr/>
        </p:nvCxnSpPr>
        <p:spPr>
          <a:xfrm rot="10800000">
            <a:off x="7612993" y="5913999"/>
            <a:ext cx="1580268" cy="317230"/>
          </a:xfrm>
          <a:prstGeom prst="bentConnector2">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5" name="Rettangolo 334"/>
          <p:cNvSpPr/>
          <p:nvPr/>
        </p:nvSpPr>
        <p:spPr>
          <a:xfrm>
            <a:off x="3496694" y="5492697"/>
            <a:ext cx="242374" cy="369332"/>
          </a:xfrm>
          <a:prstGeom prst="rect">
            <a:avLst/>
          </a:prstGeom>
        </p:spPr>
        <p:txBody>
          <a:bodyPr wrap="none">
            <a:spAutoFit/>
          </a:bodyPr>
          <a:lstStyle/>
          <a:p>
            <a:r>
              <a:rPr lang="it-IT" dirty="0"/>
              <a:t>I</a:t>
            </a:r>
          </a:p>
        </p:txBody>
      </p:sp>
      <p:sp>
        <p:nvSpPr>
          <p:cNvPr id="337" name="Rettangolo 336"/>
          <p:cNvSpPr/>
          <p:nvPr/>
        </p:nvSpPr>
        <p:spPr>
          <a:xfrm>
            <a:off x="9721457" y="5193664"/>
            <a:ext cx="242374" cy="369332"/>
          </a:xfrm>
          <a:prstGeom prst="rect">
            <a:avLst/>
          </a:prstGeom>
        </p:spPr>
        <p:txBody>
          <a:bodyPr wrap="none">
            <a:spAutoFit/>
          </a:bodyPr>
          <a:lstStyle/>
          <a:p>
            <a:r>
              <a:rPr lang="it-IT" dirty="0"/>
              <a:t>I</a:t>
            </a:r>
          </a:p>
        </p:txBody>
      </p:sp>
      <p:cxnSp>
        <p:nvCxnSpPr>
          <p:cNvPr id="341" name="Connettore 2 340"/>
          <p:cNvCxnSpPr>
            <a:endCxn id="158" idx="3"/>
          </p:cNvCxnSpPr>
          <p:nvPr/>
        </p:nvCxnSpPr>
        <p:spPr>
          <a:xfrm>
            <a:off x="8865268" y="853001"/>
            <a:ext cx="153" cy="1777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2" name="Group 31"/>
          <p:cNvGrpSpPr/>
          <p:nvPr/>
        </p:nvGrpSpPr>
        <p:grpSpPr>
          <a:xfrm>
            <a:off x="3971657" y="1767751"/>
            <a:ext cx="254741" cy="272205"/>
            <a:chOff x="6257635" y="827263"/>
            <a:chExt cx="2516909" cy="2898229"/>
          </a:xfrm>
        </p:grpSpPr>
        <p:sp>
          <p:nvSpPr>
            <p:cNvPr id="343" name="Oval 30"/>
            <p:cNvSpPr/>
            <p:nvPr/>
          </p:nvSpPr>
          <p:spPr>
            <a:xfrm>
              <a:off x="6366165" y="827263"/>
              <a:ext cx="2304473" cy="2370831"/>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344" name="Group 4"/>
            <p:cNvGrpSpPr/>
            <p:nvPr/>
          </p:nvGrpSpPr>
          <p:grpSpPr>
            <a:xfrm>
              <a:off x="6502099" y="915161"/>
              <a:ext cx="2043964" cy="2185649"/>
              <a:chOff x="4114800" y="2590800"/>
              <a:chExt cx="1524000" cy="1535668"/>
            </a:xfrm>
          </p:grpSpPr>
          <p:sp>
            <p:nvSpPr>
              <p:cNvPr id="346" name="Oval 26"/>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347" name="Straight Connector 27"/>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8" name="Straight Connector 28"/>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9" name="Straight Connector 29"/>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45" name="Chord 25"/>
            <p:cNvSpPr/>
            <p:nvPr/>
          </p:nvSpPr>
          <p:spPr>
            <a:xfrm>
              <a:off x="6257635" y="838200"/>
              <a:ext cx="2516909" cy="288729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cxnSp>
        <p:nvCxnSpPr>
          <p:cNvPr id="179" name="Straight Arrow Connector 69"/>
          <p:cNvCxnSpPr>
            <a:stCxn id="158" idx="1"/>
          </p:cNvCxnSpPr>
          <p:nvPr/>
        </p:nvCxnSpPr>
        <p:spPr>
          <a:xfrm>
            <a:off x="8865421" y="3304343"/>
            <a:ext cx="1275812" cy="1136917"/>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2" name="Straight Arrow Connector 69"/>
          <p:cNvCxnSpPr/>
          <p:nvPr/>
        </p:nvCxnSpPr>
        <p:spPr>
          <a:xfrm flipH="1">
            <a:off x="7360978" y="3313207"/>
            <a:ext cx="1504290" cy="919896"/>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Immagine 14"/>
          <p:cNvPicPr>
            <a:picLocks noChangeAspect="1"/>
          </p:cNvPicPr>
          <p:nvPr/>
        </p:nvPicPr>
        <p:blipFill>
          <a:blip r:embed="rId2"/>
          <a:stretch>
            <a:fillRect/>
          </a:stretch>
        </p:blipFill>
        <p:spPr>
          <a:xfrm>
            <a:off x="9412409" y="3434724"/>
            <a:ext cx="347502" cy="493819"/>
          </a:xfrm>
          <a:prstGeom prst="rect">
            <a:avLst/>
          </a:prstGeom>
        </p:spPr>
      </p:pic>
      <p:sp>
        <p:nvSpPr>
          <p:cNvPr id="181" name="Rettangolo 180"/>
          <p:cNvSpPr/>
          <p:nvPr/>
        </p:nvSpPr>
        <p:spPr>
          <a:xfrm>
            <a:off x="6432415" y="4935784"/>
            <a:ext cx="242374" cy="369332"/>
          </a:xfrm>
          <a:prstGeom prst="rect">
            <a:avLst/>
          </a:prstGeom>
        </p:spPr>
        <p:txBody>
          <a:bodyPr wrap="none">
            <a:spAutoFit/>
          </a:bodyPr>
          <a:lstStyle/>
          <a:p>
            <a:r>
              <a:rPr lang="it-IT" dirty="0"/>
              <a:t>I</a:t>
            </a:r>
          </a:p>
        </p:txBody>
      </p:sp>
      <p:sp>
        <p:nvSpPr>
          <p:cNvPr id="19" name="CasellaDiTesto 18"/>
          <p:cNvSpPr txBox="1"/>
          <p:nvPr/>
        </p:nvSpPr>
        <p:spPr>
          <a:xfrm>
            <a:off x="7105513" y="2534469"/>
            <a:ext cx="209623" cy="307777"/>
          </a:xfrm>
          <a:prstGeom prst="rect">
            <a:avLst/>
          </a:prstGeom>
          <a:noFill/>
        </p:spPr>
        <p:txBody>
          <a:bodyPr wrap="square" rtlCol="0">
            <a:spAutoFit/>
          </a:bodyPr>
          <a:lstStyle/>
          <a:p>
            <a:r>
              <a:rPr lang="it-IT" sz="1400" b="1" dirty="0">
                <a:solidFill>
                  <a:schemeClr val="accent1">
                    <a:lumMod val="75000"/>
                  </a:schemeClr>
                </a:solidFill>
              </a:rPr>
              <a:t>F</a:t>
            </a:r>
          </a:p>
        </p:txBody>
      </p:sp>
      <p:cxnSp>
        <p:nvCxnSpPr>
          <p:cNvPr id="183" name="Connettore 2 182"/>
          <p:cNvCxnSpPr>
            <a:stCxn id="269" idx="2"/>
            <a:endCxn id="25" idx="0"/>
          </p:cNvCxnSpPr>
          <p:nvPr/>
        </p:nvCxnSpPr>
        <p:spPr>
          <a:xfrm flipH="1">
            <a:off x="1080054" y="2936251"/>
            <a:ext cx="709" cy="447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7074866" y="4948302"/>
            <a:ext cx="45719" cy="596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48" name="Connettore 2 247"/>
          <p:cNvCxnSpPr>
            <a:stCxn id="354" idx="1"/>
            <a:endCxn id="133" idx="3"/>
          </p:cNvCxnSpPr>
          <p:nvPr/>
        </p:nvCxnSpPr>
        <p:spPr>
          <a:xfrm>
            <a:off x="2987052" y="4838863"/>
            <a:ext cx="708" cy="2703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6" name="Rettangolo con singolo angolo ritagliato 215"/>
          <p:cNvSpPr/>
          <p:nvPr/>
        </p:nvSpPr>
        <p:spPr>
          <a:xfrm>
            <a:off x="10040693" y="3379292"/>
            <a:ext cx="1484032" cy="694987"/>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7" name="Rettangolo 216"/>
          <p:cNvSpPr/>
          <p:nvPr/>
        </p:nvSpPr>
        <p:spPr>
          <a:xfrm>
            <a:off x="10074044" y="3430413"/>
            <a:ext cx="1426227" cy="646331"/>
          </a:xfrm>
          <a:prstGeom prst="rect">
            <a:avLst/>
          </a:prstGeom>
        </p:spPr>
        <p:txBody>
          <a:bodyPr wrap="square">
            <a:spAutoFit/>
          </a:bodyPr>
          <a:lstStyle/>
          <a:p>
            <a:r>
              <a:rPr lang="it-IT" sz="1200" dirty="0"/>
              <a:t>SL </a:t>
            </a:r>
            <a:r>
              <a:rPr lang="it-IT" sz="1200" dirty="0" err="1"/>
              <a:t>services</a:t>
            </a:r>
            <a:r>
              <a:rPr lang="it-IT" sz="1200" dirty="0"/>
              <a:t> by </a:t>
            </a:r>
            <a:r>
              <a:rPr lang="it-IT" sz="1200" dirty="0" err="1"/>
              <a:t>category</a:t>
            </a:r>
            <a:r>
              <a:rPr lang="it-IT" sz="1200" dirty="0"/>
              <a:t> and </a:t>
            </a:r>
            <a:r>
              <a:rPr lang="it-IT" sz="1200" dirty="0" err="1"/>
              <a:t>subcategory</a:t>
            </a:r>
            <a:endParaRPr lang="it-IT" sz="1200" dirty="0"/>
          </a:p>
        </p:txBody>
      </p:sp>
      <p:cxnSp>
        <p:nvCxnSpPr>
          <p:cNvPr id="218" name="Straight Arrow Connector 69"/>
          <p:cNvCxnSpPr>
            <a:stCxn id="216" idx="1"/>
            <a:endCxn id="124" idx="0"/>
          </p:cNvCxnSpPr>
          <p:nvPr/>
        </p:nvCxnSpPr>
        <p:spPr>
          <a:xfrm>
            <a:off x="10782709" y="4074279"/>
            <a:ext cx="2157" cy="513695"/>
          </a:xfrm>
          <a:prstGeom prst="straightConnector1">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9" name="CasellaDiTesto 288"/>
          <p:cNvSpPr txBox="1"/>
          <p:nvPr/>
        </p:nvSpPr>
        <p:spPr>
          <a:xfrm>
            <a:off x="7115919" y="1347742"/>
            <a:ext cx="270616" cy="307777"/>
          </a:xfrm>
          <a:prstGeom prst="rect">
            <a:avLst/>
          </a:prstGeom>
          <a:noFill/>
        </p:spPr>
        <p:txBody>
          <a:bodyPr wrap="square" rtlCol="0">
            <a:spAutoFit/>
          </a:bodyPr>
          <a:lstStyle/>
          <a:p>
            <a:r>
              <a:rPr lang="it-IT" sz="1400" b="1" dirty="0">
                <a:solidFill>
                  <a:schemeClr val="accent1">
                    <a:lumMod val="75000"/>
                  </a:schemeClr>
                </a:solidFill>
              </a:rPr>
              <a:t>E</a:t>
            </a:r>
          </a:p>
        </p:txBody>
      </p:sp>
      <p:sp>
        <p:nvSpPr>
          <p:cNvPr id="290" name="CasellaDiTesto 289"/>
          <p:cNvSpPr txBox="1"/>
          <p:nvPr/>
        </p:nvSpPr>
        <p:spPr>
          <a:xfrm>
            <a:off x="11028295" y="1226621"/>
            <a:ext cx="270616" cy="307777"/>
          </a:xfrm>
          <a:prstGeom prst="rect">
            <a:avLst/>
          </a:prstGeom>
          <a:noFill/>
        </p:spPr>
        <p:txBody>
          <a:bodyPr wrap="square" rtlCol="0">
            <a:spAutoFit/>
          </a:bodyPr>
          <a:lstStyle/>
          <a:p>
            <a:r>
              <a:rPr lang="it-IT" sz="1400" b="1" dirty="0">
                <a:solidFill>
                  <a:schemeClr val="accent1">
                    <a:lumMod val="75000"/>
                  </a:schemeClr>
                </a:solidFill>
              </a:rPr>
              <a:t>E</a:t>
            </a:r>
          </a:p>
        </p:txBody>
      </p:sp>
      <p:grpSp>
        <p:nvGrpSpPr>
          <p:cNvPr id="300" name="Group 31"/>
          <p:cNvGrpSpPr/>
          <p:nvPr/>
        </p:nvGrpSpPr>
        <p:grpSpPr>
          <a:xfrm>
            <a:off x="9919644" y="3283776"/>
            <a:ext cx="254741" cy="272205"/>
            <a:chOff x="6257635" y="827263"/>
            <a:chExt cx="2516909" cy="2898229"/>
          </a:xfrm>
        </p:grpSpPr>
        <p:sp>
          <p:nvSpPr>
            <p:cNvPr id="301" name="Oval 30"/>
            <p:cNvSpPr/>
            <p:nvPr/>
          </p:nvSpPr>
          <p:spPr>
            <a:xfrm>
              <a:off x="6366165" y="827263"/>
              <a:ext cx="2304473" cy="2370831"/>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grpSp>
          <p:nvGrpSpPr>
            <p:cNvPr id="304" name="Group 4"/>
            <p:cNvGrpSpPr/>
            <p:nvPr/>
          </p:nvGrpSpPr>
          <p:grpSpPr>
            <a:xfrm>
              <a:off x="6502099" y="915161"/>
              <a:ext cx="2043964" cy="2185649"/>
              <a:chOff x="4114800" y="2590800"/>
              <a:chExt cx="1524000" cy="1535668"/>
            </a:xfrm>
          </p:grpSpPr>
          <p:sp>
            <p:nvSpPr>
              <p:cNvPr id="307" name="Oval 26"/>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defPPr>
                  <a:defRPr lang="it-IT"/>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it-IT"/>
              </a:p>
            </p:txBody>
          </p:sp>
          <p:cxnSp>
            <p:nvCxnSpPr>
              <p:cNvPr id="308" name="Straight Connector 27"/>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28"/>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0" name="Straight Connector 29"/>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5" name="Chord 25"/>
            <p:cNvSpPr/>
            <p:nvPr/>
          </p:nvSpPr>
          <p:spPr>
            <a:xfrm>
              <a:off x="6257635" y="838200"/>
              <a:ext cx="2516909" cy="288729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it-IT"/>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grpSp>
      <p:sp>
        <p:nvSpPr>
          <p:cNvPr id="327" name="Rettangolo 326"/>
          <p:cNvSpPr/>
          <p:nvPr/>
        </p:nvSpPr>
        <p:spPr>
          <a:xfrm flipH="1" flipV="1">
            <a:off x="10950278" y="3026097"/>
            <a:ext cx="213325" cy="369332"/>
          </a:xfrm>
          <a:prstGeom prst="rect">
            <a:avLst/>
          </a:prstGeom>
        </p:spPr>
        <p:txBody>
          <a:bodyPr wrap="square">
            <a:spAutoFit/>
          </a:bodyPr>
          <a:lstStyle/>
          <a:p>
            <a:r>
              <a:rPr lang="it-IT" dirty="0"/>
              <a:t>I</a:t>
            </a:r>
          </a:p>
        </p:txBody>
      </p:sp>
      <p:sp>
        <p:nvSpPr>
          <p:cNvPr id="328" name="Rettangolo 327"/>
          <p:cNvSpPr/>
          <p:nvPr/>
        </p:nvSpPr>
        <p:spPr>
          <a:xfrm flipH="1" flipV="1">
            <a:off x="10810884" y="4059288"/>
            <a:ext cx="438484" cy="369332"/>
          </a:xfrm>
          <a:prstGeom prst="rect">
            <a:avLst/>
          </a:prstGeom>
        </p:spPr>
        <p:txBody>
          <a:bodyPr wrap="square">
            <a:spAutoFit/>
          </a:bodyPr>
          <a:lstStyle/>
          <a:p>
            <a:r>
              <a:rPr lang="it-IT" dirty="0"/>
              <a:t>I</a:t>
            </a:r>
          </a:p>
        </p:txBody>
      </p:sp>
      <p:grpSp>
        <p:nvGrpSpPr>
          <p:cNvPr id="329" name="Group 11"/>
          <p:cNvGrpSpPr/>
          <p:nvPr/>
        </p:nvGrpSpPr>
        <p:grpSpPr>
          <a:xfrm>
            <a:off x="9934384" y="2260974"/>
            <a:ext cx="256838" cy="301319"/>
            <a:chOff x="4318000" y="2493818"/>
            <a:chExt cx="2921000" cy="3297382"/>
          </a:xfrm>
        </p:grpSpPr>
        <p:grpSp>
          <p:nvGrpSpPr>
            <p:cNvPr id="332" name="Group 4"/>
            <p:cNvGrpSpPr/>
            <p:nvPr/>
          </p:nvGrpSpPr>
          <p:grpSpPr>
            <a:xfrm>
              <a:off x="4450379" y="2515092"/>
              <a:ext cx="2671089" cy="2496083"/>
              <a:chOff x="4114800" y="2590800"/>
              <a:chExt cx="1524000" cy="1535668"/>
            </a:xfrm>
          </p:grpSpPr>
          <p:sp>
            <p:nvSpPr>
              <p:cNvPr id="338" name="Oval 5"/>
              <p:cNvSpPr/>
              <p:nvPr/>
            </p:nvSpPr>
            <p:spPr>
              <a:xfrm>
                <a:off x="4114800" y="2590800"/>
                <a:ext cx="1524000" cy="1535668"/>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339" name="Straight Connector 6"/>
              <p:cNvCxnSpPr/>
              <p:nvPr/>
            </p:nvCxnSpPr>
            <p:spPr>
              <a:xfrm>
                <a:off x="4419600" y="3340587"/>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0" name="Straight Connector 7"/>
              <p:cNvCxnSpPr/>
              <p:nvPr/>
            </p:nvCxnSpPr>
            <p:spPr>
              <a:xfrm>
                <a:off x="4419600" y="3573402"/>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0" name="Straight Connector 8"/>
              <p:cNvCxnSpPr/>
              <p:nvPr/>
            </p:nvCxnSpPr>
            <p:spPr>
              <a:xfrm>
                <a:off x="4419600" y="3807805"/>
                <a:ext cx="914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33" name="Chord 9"/>
            <p:cNvSpPr/>
            <p:nvPr/>
          </p:nvSpPr>
          <p:spPr>
            <a:xfrm>
              <a:off x="4318000" y="2493818"/>
              <a:ext cx="2921000" cy="3297382"/>
            </a:xfrm>
            <a:prstGeom prst="chord">
              <a:avLst>
                <a:gd name="adj1" fmla="val 13350572"/>
                <a:gd name="adj2" fmla="val 19019338"/>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sp>
        <p:nvSpPr>
          <p:cNvPr id="352" name="Quad Arrow 194"/>
          <p:cNvSpPr/>
          <p:nvPr/>
        </p:nvSpPr>
        <p:spPr>
          <a:xfrm rot="2687749">
            <a:off x="11232466" y="3431612"/>
            <a:ext cx="238054" cy="217264"/>
          </a:xfrm>
          <a:prstGeom prst="quadArrow">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CasellaDiTesto 218"/>
          <p:cNvSpPr txBox="1"/>
          <p:nvPr/>
        </p:nvSpPr>
        <p:spPr>
          <a:xfrm>
            <a:off x="3695003" y="1296837"/>
            <a:ext cx="270616" cy="307777"/>
          </a:xfrm>
          <a:prstGeom prst="rect">
            <a:avLst/>
          </a:prstGeom>
          <a:noFill/>
        </p:spPr>
        <p:txBody>
          <a:bodyPr wrap="square" rtlCol="0">
            <a:spAutoFit/>
          </a:bodyPr>
          <a:lstStyle/>
          <a:p>
            <a:r>
              <a:rPr lang="it-IT" sz="1400" b="1" dirty="0">
                <a:solidFill>
                  <a:schemeClr val="accent1">
                    <a:lumMod val="75000"/>
                  </a:schemeClr>
                </a:solidFill>
              </a:rPr>
              <a:t>E</a:t>
            </a:r>
          </a:p>
        </p:txBody>
      </p:sp>
      <p:sp>
        <p:nvSpPr>
          <p:cNvPr id="16" name="Rettangolo 15"/>
          <p:cNvSpPr/>
          <p:nvPr/>
        </p:nvSpPr>
        <p:spPr>
          <a:xfrm>
            <a:off x="120934" y="6164502"/>
            <a:ext cx="5496177" cy="6810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1" name="CasellaDiTesto 220"/>
          <p:cNvSpPr txBox="1"/>
          <p:nvPr/>
        </p:nvSpPr>
        <p:spPr>
          <a:xfrm>
            <a:off x="234774" y="6126781"/>
            <a:ext cx="2711175" cy="307777"/>
          </a:xfrm>
          <a:prstGeom prst="rect">
            <a:avLst/>
          </a:prstGeom>
          <a:noFill/>
        </p:spPr>
        <p:txBody>
          <a:bodyPr wrap="square" rtlCol="0">
            <a:spAutoFit/>
          </a:bodyPr>
          <a:lstStyle/>
          <a:p>
            <a:r>
              <a:rPr lang="it-IT" sz="1400" b="1" dirty="0">
                <a:solidFill>
                  <a:schemeClr val="accent1">
                    <a:lumMod val="75000"/>
                  </a:schemeClr>
                </a:solidFill>
              </a:rPr>
              <a:t>E </a:t>
            </a:r>
            <a:r>
              <a:rPr lang="it-IT" sz="1400" dirty="0" err="1"/>
              <a:t>embedded</a:t>
            </a:r>
            <a:r>
              <a:rPr lang="it-IT" sz="1400" dirty="0"/>
              <a:t> </a:t>
            </a:r>
            <a:r>
              <a:rPr lang="it-IT" sz="1400" dirty="0" err="1"/>
              <a:t>links</a:t>
            </a:r>
            <a:r>
              <a:rPr lang="it-IT" sz="1400" dirty="0"/>
              <a:t> </a:t>
            </a:r>
            <a:endParaRPr lang="it-IT" sz="1400" b="1" dirty="0">
              <a:solidFill>
                <a:schemeClr val="accent1">
                  <a:lumMod val="75000"/>
                </a:schemeClr>
              </a:solidFill>
            </a:endParaRPr>
          </a:p>
        </p:txBody>
      </p:sp>
      <p:sp>
        <p:nvSpPr>
          <p:cNvPr id="222" name="CasellaDiTesto 221"/>
          <p:cNvSpPr txBox="1"/>
          <p:nvPr/>
        </p:nvSpPr>
        <p:spPr>
          <a:xfrm>
            <a:off x="234774" y="6383677"/>
            <a:ext cx="2711175" cy="307777"/>
          </a:xfrm>
          <a:prstGeom prst="rect">
            <a:avLst/>
          </a:prstGeom>
          <a:noFill/>
        </p:spPr>
        <p:txBody>
          <a:bodyPr wrap="square" rtlCol="0">
            <a:spAutoFit/>
          </a:bodyPr>
          <a:lstStyle/>
          <a:p>
            <a:r>
              <a:rPr lang="it-IT" sz="1400" b="1" dirty="0">
                <a:solidFill>
                  <a:schemeClr val="accent1">
                    <a:lumMod val="75000"/>
                  </a:schemeClr>
                </a:solidFill>
              </a:rPr>
              <a:t>F </a:t>
            </a:r>
            <a:r>
              <a:rPr lang="it-IT" sz="1400" dirty="0" err="1"/>
              <a:t>filters</a:t>
            </a:r>
            <a:r>
              <a:rPr lang="it-IT" sz="1400" dirty="0"/>
              <a:t> </a:t>
            </a:r>
            <a:endParaRPr lang="it-IT" sz="1400" b="1" dirty="0">
              <a:solidFill>
                <a:schemeClr val="accent1">
                  <a:lumMod val="75000"/>
                </a:schemeClr>
              </a:solidFill>
            </a:endParaRPr>
          </a:p>
        </p:txBody>
      </p:sp>
      <p:sp>
        <p:nvSpPr>
          <p:cNvPr id="224" name="CasellaDiTesto 223"/>
          <p:cNvSpPr txBox="1"/>
          <p:nvPr/>
        </p:nvSpPr>
        <p:spPr>
          <a:xfrm>
            <a:off x="1670128" y="6131605"/>
            <a:ext cx="2711175" cy="307777"/>
          </a:xfrm>
          <a:prstGeom prst="rect">
            <a:avLst/>
          </a:prstGeom>
          <a:noFill/>
        </p:spPr>
        <p:txBody>
          <a:bodyPr wrap="square" rtlCol="0">
            <a:spAutoFit/>
          </a:bodyPr>
          <a:lstStyle/>
          <a:p>
            <a:r>
              <a:rPr lang="it-IT" sz="1400" b="1" dirty="0">
                <a:solidFill>
                  <a:schemeClr val="accent1">
                    <a:lumMod val="75000"/>
                  </a:schemeClr>
                </a:solidFill>
              </a:rPr>
              <a:t>(OPT) </a:t>
            </a:r>
            <a:r>
              <a:rPr lang="it-IT" sz="1400" dirty="0"/>
              <a:t>optional page</a:t>
            </a:r>
            <a:endParaRPr lang="it-IT" sz="1400" b="1" dirty="0">
              <a:solidFill>
                <a:schemeClr val="accent1">
                  <a:lumMod val="75000"/>
                </a:schemeClr>
              </a:solidFill>
            </a:endParaRPr>
          </a:p>
        </p:txBody>
      </p:sp>
      <p:sp>
        <p:nvSpPr>
          <p:cNvPr id="245" name="Quad Arrow 194"/>
          <p:cNvSpPr/>
          <p:nvPr/>
        </p:nvSpPr>
        <p:spPr>
          <a:xfrm rot="2687749">
            <a:off x="1654322" y="6499712"/>
            <a:ext cx="141161" cy="137948"/>
          </a:xfrm>
          <a:prstGeom prst="quadArrow">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Rettangolo 246"/>
          <p:cNvSpPr/>
          <p:nvPr/>
        </p:nvSpPr>
        <p:spPr>
          <a:xfrm>
            <a:off x="1801964" y="6418920"/>
            <a:ext cx="1287660" cy="307777"/>
          </a:xfrm>
          <a:prstGeom prst="rect">
            <a:avLst/>
          </a:prstGeom>
        </p:spPr>
        <p:txBody>
          <a:bodyPr wrap="none">
            <a:spAutoFit/>
          </a:bodyPr>
          <a:lstStyle/>
          <a:p>
            <a:r>
              <a:rPr lang="it-IT" sz="1400" dirty="0"/>
              <a:t>Local </a:t>
            </a:r>
            <a:r>
              <a:rPr lang="it-IT" sz="1400" dirty="0" err="1"/>
              <a:t>landmark</a:t>
            </a:r>
            <a:endParaRPr lang="it-IT" sz="1400" dirty="0"/>
          </a:p>
        </p:txBody>
      </p:sp>
      <p:cxnSp>
        <p:nvCxnSpPr>
          <p:cNvPr id="260" name="Straight Arrow Connector 69"/>
          <p:cNvCxnSpPr>
            <a:stCxn id="257" idx="0"/>
            <a:endCxn id="124" idx="3"/>
          </p:cNvCxnSpPr>
          <p:nvPr/>
        </p:nvCxnSpPr>
        <p:spPr>
          <a:xfrm flipH="1">
            <a:off x="11492975" y="2694886"/>
            <a:ext cx="31750" cy="2558116"/>
          </a:xfrm>
          <a:prstGeom prst="bentConnector3">
            <a:avLst>
              <a:gd name="adj1" fmla="val -720000"/>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2" name="Rettangolo 261"/>
          <p:cNvSpPr/>
          <p:nvPr/>
        </p:nvSpPr>
        <p:spPr>
          <a:xfrm flipH="1" flipV="1">
            <a:off x="11792014" y="4751118"/>
            <a:ext cx="213325" cy="369332"/>
          </a:xfrm>
          <a:prstGeom prst="rect">
            <a:avLst/>
          </a:prstGeom>
        </p:spPr>
        <p:txBody>
          <a:bodyPr wrap="square">
            <a:spAutoFit/>
          </a:bodyPr>
          <a:lstStyle/>
          <a:p>
            <a:r>
              <a:rPr lang="it-IT" dirty="0"/>
              <a:t>I</a:t>
            </a:r>
          </a:p>
        </p:txBody>
      </p:sp>
      <p:sp>
        <p:nvSpPr>
          <p:cNvPr id="250" name="Rettangolo 249"/>
          <p:cNvSpPr/>
          <p:nvPr/>
        </p:nvSpPr>
        <p:spPr>
          <a:xfrm>
            <a:off x="5481631" y="726549"/>
            <a:ext cx="562975" cy="276999"/>
          </a:xfrm>
          <a:prstGeom prst="rect">
            <a:avLst/>
          </a:prstGeom>
        </p:spPr>
        <p:txBody>
          <a:bodyPr wrap="none">
            <a:spAutoFit/>
          </a:bodyPr>
          <a:lstStyle/>
          <a:p>
            <a:r>
              <a:rPr lang="it-IT" sz="1200" dirty="0"/>
              <a:t>Home</a:t>
            </a:r>
          </a:p>
        </p:txBody>
      </p:sp>
      <p:sp>
        <p:nvSpPr>
          <p:cNvPr id="135" name="Rettangolo 134"/>
          <p:cNvSpPr/>
          <p:nvPr/>
        </p:nvSpPr>
        <p:spPr>
          <a:xfrm>
            <a:off x="3925888" y="277514"/>
            <a:ext cx="843436" cy="461665"/>
          </a:xfrm>
          <a:prstGeom prst="rect">
            <a:avLst/>
          </a:prstGeom>
        </p:spPr>
        <p:txBody>
          <a:bodyPr wrap="none">
            <a:spAutoFit/>
          </a:bodyPr>
          <a:lstStyle/>
          <a:p>
            <a:r>
              <a:rPr lang="it-IT" sz="1200" dirty="0" smtClean="0"/>
              <a:t>Info +</a:t>
            </a:r>
          </a:p>
          <a:p>
            <a:r>
              <a:rPr lang="it-IT" sz="1200" dirty="0" err="1" smtClean="0"/>
              <a:t>Contact</a:t>
            </a:r>
            <a:r>
              <a:rPr lang="it-IT" sz="1200" dirty="0" smtClean="0"/>
              <a:t> </a:t>
            </a:r>
            <a:r>
              <a:rPr lang="it-IT" sz="1200" dirty="0" err="1"/>
              <a:t>us</a:t>
            </a:r>
            <a:endParaRPr lang="it-IT" sz="1200" dirty="0"/>
          </a:p>
        </p:txBody>
      </p:sp>
      <p:sp>
        <p:nvSpPr>
          <p:cNvPr id="252" name="CasellaDiTesto 251"/>
          <p:cNvSpPr txBox="1"/>
          <p:nvPr/>
        </p:nvSpPr>
        <p:spPr>
          <a:xfrm>
            <a:off x="3419251" y="6131604"/>
            <a:ext cx="1995418" cy="307777"/>
          </a:xfrm>
          <a:prstGeom prst="rect">
            <a:avLst/>
          </a:prstGeom>
          <a:noFill/>
        </p:spPr>
        <p:txBody>
          <a:bodyPr wrap="square" rtlCol="0">
            <a:spAutoFit/>
          </a:bodyPr>
          <a:lstStyle/>
          <a:p>
            <a:r>
              <a:rPr lang="it-IT" sz="1400" b="1" dirty="0">
                <a:solidFill>
                  <a:schemeClr val="accent1">
                    <a:lumMod val="75000"/>
                  </a:schemeClr>
                </a:solidFill>
              </a:rPr>
              <a:t>I </a:t>
            </a:r>
            <a:r>
              <a:rPr lang="it-IT" sz="1400" dirty="0"/>
              <a:t>input </a:t>
            </a:r>
            <a:r>
              <a:rPr lang="it-IT" sz="1400" dirty="0" err="1"/>
              <a:t>form</a:t>
            </a:r>
            <a:endParaRPr lang="it-IT" sz="1400" dirty="0">
              <a:solidFill>
                <a:schemeClr val="accent1">
                  <a:lumMod val="75000"/>
                </a:schemeClr>
              </a:solidFill>
            </a:endParaRPr>
          </a:p>
        </p:txBody>
      </p:sp>
      <p:sp>
        <p:nvSpPr>
          <p:cNvPr id="255" name="Quad Arrow 194"/>
          <p:cNvSpPr/>
          <p:nvPr/>
        </p:nvSpPr>
        <p:spPr>
          <a:xfrm>
            <a:off x="4695026" y="175739"/>
            <a:ext cx="310671" cy="283539"/>
          </a:xfrm>
          <a:prstGeom prst="quadArrow">
            <a:avLst/>
          </a:prstGeom>
          <a:solidFill>
            <a:srgbClr val="F0201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ttangolo con singolo angolo ritagliato 291"/>
          <p:cNvSpPr/>
          <p:nvPr/>
        </p:nvSpPr>
        <p:spPr>
          <a:xfrm>
            <a:off x="10228718" y="5401140"/>
            <a:ext cx="192417" cy="198003"/>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4" name="Rettangolo 283"/>
          <p:cNvSpPr/>
          <p:nvPr/>
        </p:nvSpPr>
        <p:spPr>
          <a:xfrm>
            <a:off x="10366054" y="4748686"/>
            <a:ext cx="1170898" cy="276999"/>
          </a:xfrm>
          <a:prstGeom prst="rect">
            <a:avLst/>
          </a:prstGeom>
        </p:spPr>
        <p:txBody>
          <a:bodyPr wrap="none">
            <a:spAutoFit/>
          </a:bodyPr>
          <a:lstStyle/>
          <a:p>
            <a:r>
              <a:rPr lang="it-IT" sz="1200" b="1" dirty="0">
                <a:solidFill>
                  <a:schemeClr val="accent1"/>
                </a:solidFill>
              </a:rPr>
              <a:t>(OPT) </a:t>
            </a:r>
            <a:r>
              <a:rPr lang="it-IT" sz="1200" dirty="0" err="1" smtClean="0"/>
              <a:t>subscribe</a:t>
            </a:r>
            <a:endParaRPr lang="it-IT" sz="1200" dirty="0"/>
          </a:p>
        </p:txBody>
      </p:sp>
      <p:cxnSp>
        <p:nvCxnSpPr>
          <p:cNvPr id="59" name="Connettore 2 58"/>
          <p:cNvCxnSpPr>
            <a:stCxn id="125" idx="1"/>
          </p:cNvCxnSpPr>
          <p:nvPr/>
        </p:nvCxnSpPr>
        <p:spPr>
          <a:xfrm flipH="1">
            <a:off x="10310078" y="4995788"/>
            <a:ext cx="2026" cy="395789"/>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99" name="Rettangolo 298"/>
          <p:cNvSpPr/>
          <p:nvPr/>
        </p:nvSpPr>
        <p:spPr>
          <a:xfrm>
            <a:off x="83252" y="-43564"/>
            <a:ext cx="1840911" cy="830997"/>
          </a:xfrm>
          <a:prstGeom prst="rect">
            <a:avLst/>
          </a:prstGeom>
          <a:noFill/>
        </p:spPr>
        <p:txBody>
          <a:bodyPr wrap="square" lIns="91440" tIns="45720" rIns="91440" bIns="45720">
            <a:spAutoFit/>
          </a:bodyPr>
          <a:lstStyle/>
          <a:p>
            <a:pPr algn="ctr"/>
            <a:r>
              <a:rPr lang="it-IT" sz="4800" dirty="0">
                <a:ln w="0"/>
              </a:rPr>
              <a:t>P</a:t>
            </a:r>
            <a:r>
              <a:rPr lang="it-IT" sz="4800" b="0" cap="none" spc="0" dirty="0">
                <a:ln w="0"/>
                <a:effectLst/>
              </a:rPr>
              <a:t>-IDM</a:t>
            </a:r>
          </a:p>
        </p:txBody>
      </p:sp>
      <p:sp>
        <p:nvSpPr>
          <p:cNvPr id="311" name="Rettangolo 310"/>
          <p:cNvSpPr/>
          <p:nvPr/>
        </p:nvSpPr>
        <p:spPr>
          <a:xfrm>
            <a:off x="9119640" y="5891290"/>
            <a:ext cx="592663" cy="307777"/>
          </a:xfrm>
          <a:prstGeom prst="rect">
            <a:avLst/>
          </a:prstGeom>
        </p:spPr>
        <p:txBody>
          <a:bodyPr wrap="none">
            <a:spAutoFit/>
          </a:bodyPr>
          <a:lstStyle/>
          <a:p>
            <a:r>
              <a:rPr lang="it-IT" sz="1400" dirty="0">
                <a:solidFill>
                  <a:schemeClr val="accent1"/>
                </a:solidFill>
              </a:rPr>
              <a:t>(OPT)</a:t>
            </a:r>
          </a:p>
        </p:txBody>
      </p:sp>
      <p:sp>
        <p:nvSpPr>
          <p:cNvPr id="321" name="Rettangolo 320"/>
          <p:cNvSpPr/>
          <p:nvPr/>
        </p:nvSpPr>
        <p:spPr>
          <a:xfrm>
            <a:off x="6746233" y="23942"/>
            <a:ext cx="5544338" cy="276999"/>
          </a:xfrm>
          <a:prstGeom prst="rect">
            <a:avLst/>
          </a:prstGeom>
        </p:spPr>
        <p:txBody>
          <a:bodyPr wrap="none">
            <a:spAutoFit/>
          </a:bodyPr>
          <a:lstStyle/>
          <a:p>
            <a:r>
              <a:rPr lang="it-IT" sz="1200" dirty="0"/>
              <a:t>Beretta Carolina (852650), Costantini Lorenzo (852599), Dell’Orto Alessandro(853050)</a:t>
            </a:r>
          </a:p>
        </p:txBody>
      </p:sp>
      <p:sp>
        <p:nvSpPr>
          <p:cNvPr id="246" name="Quad Arrow 194"/>
          <p:cNvSpPr/>
          <p:nvPr/>
        </p:nvSpPr>
        <p:spPr>
          <a:xfrm rot="2687749">
            <a:off x="3920055" y="4520422"/>
            <a:ext cx="238054" cy="217264"/>
          </a:xfrm>
          <a:prstGeom prst="quadArrow">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TextBox 78"/>
          <p:cNvSpPr txBox="1"/>
          <p:nvPr/>
        </p:nvSpPr>
        <p:spPr>
          <a:xfrm>
            <a:off x="4855067" y="5254917"/>
            <a:ext cx="1313180" cy="261610"/>
          </a:xfrm>
          <a:prstGeom prst="rect">
            <a:avLst/>
          </a:prstGeom>
          <a:noFill/>
          <a:ln>
            <a:solidFill>
              <a:schemeClr val="tx1"/>
            </a:solidFill>
          </a:ln>
        </p:spPr>
        <p:txBody>
          <a:bodyPr wrap="none" rtlCol="0">
            <a:spAutoFit/>
          </a:bodyPr>
          <a:lstStyle/>
          <a:p>
            <a:r>
              <a:rPr lang="it-IT" sz="1100" dirty="0"/>
              <a:t>For </a:t>
            </a:r>
            <a:r>
              <a:rPr lang="it-IT" sz="1100" dirty="0" smtClean="0"/>
              <a:t>devices_2[1:10</a:t>
            </a:r>
            <a:r>
              <a:rPr lang="it-IT" sz="1100" dirty="0"/>
              <a:t>]</a:t>
            </a:r>
          </a:p>
        </p:txBody>
      </p:sp>
      <p:sp>
        <p:nvSpPr>
          <p:cNvPr id="362" name="Rettangolo 361"/>
          <p:cNvSpPr/>
          <p:nvPr/>
        </p:nvSpPr>
        <p:spPr>
          <a:xfrm>
            <a:off x="8127138" y="5876402"/>
            <a:ext cx="242374" cy="369332"/>
          </a:xfrm>
          <a:prstGeom prst="rect">
            <a:avLst/>
          </a:prstGeom>
        </p:spPr>
        <p:txBody>
          <a:bodyPr wrap="none">
            <a:spAutoFit/>
          </a:bodyPr>
          <a:lstStyle/>
          <a:p>
            <a:r>
              <a:rPr lang="it-IT" dirty="0"/>
              <a:t>I</a:t>
            </a:r>
          </a:p>
        </p:txBody>
      </p:sp>
      <p:cxnSp>
        <p:nvCxnSpPr>
          <p:cNvPr id="293" name="Straight Arrow Connector 69"/>
          <p:cNvCxnSpPr/>
          <p:nvPr/>
        </p:nvCxnSpPr>
        <p:spPr>
          <a:xfrm flipV="1">
            <a:off x="5795734" y="4926729"/>
            <a:ext cx="1106255" cy="1"/>
          </a:xfrm>
          <a:prstGeom prst="bentConnector3">
            <a:avLst>
              <a:gd name="adj1" fmla="val 50000"/>
            </a:avLst>
          </a:prstGeom>
          <a:ln w="38100" cmpd="dbl">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5" name="Rettangolo 294"/>
          <p:cNvSpPr/>
          <p:nvPr/>
        </p:nvSpPr>
        <p:spPr>
          <a:xfrm>
            <a:off x="7889418" y="3438525"/>
            <a:ext cx="242374" cy="369332"/>
          </a:xfrm>
          <a:prstGeom prst="rect">
            <a:avLst/>
          </a:prstGeom>
        </p:spPr>
        <p:txBody>
          <a:bodyPr wrap="none">
            <a:spAutoFit/>
          </a:bodyPr>
          <a:lstStyle/>
          <a:p>
            <a:r>
              <a:rPr lang="it-IT" dirty="0"/>
              <a:t>I</a:t>
            </a:r>
          </a:p>
        </p:txBody>
      </p:sp>
      <p:sp>
        <p:nvSpPr>
          <p:cNvPr id="354" name="Rettangolo con singolo angolo ritagliato 353"/>
          <p:cNvSpPr/>
          <p:nvPr/>
        </p:nvSpPr>
        <p:spPr>
          <a:xfrm>
            <a:off x="2909778" y="4692859"/>
            <a:ext cx="154547" cy="14600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5" name="Rectangle 25"/>
          <p:cNvSpPr/>
          <p:nvPr/>
        </p:nvSpPr>
        <p:spPr>
          <a:xfrm>
            <a:off x="2482592" y="4555070"/>
            <a:ext cx="422054" cy="15529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356" name="Straight Arrow Connector 29"/>
          <p:cNvCxnSpPr>
            <a:stCxn id="355" idx="2"/>
            <a:endCxn id="354" idx="2"/>
          </p:cNvCxnSpPr>
          <p:nvPr/>
        </p:nvCxnSpPr>
        <p:spPr>
          <a:xfrm>
            <a:off x="2693619" y="4710360"/>
            <a:ext cx="216159" cy="5550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7" name="Rettangolo 356"/>
          <p:cNvSpPr/>
          <p:nvPr/>
        </p:nvSpPr>
        <p:spPr>
          <a:xfrm flipH="1" flipV="1">
            <a:off x="3244740" y="3274293"/>
            <a:ext cx="213325" cy="369332"/>
          </a:xfrm>
          <a:prstGeom prst="rect">
            <a:avLst/>
          </a:prstGeom>
        </p:spPr>
        <p:txBody>
          <a:bodyPr wrap="square">
            <a:spAutoFit/>
          </a:bodyPr>
          <a:lstStyle/>
          <a:p>
            <a:r>
              <a:rPr lang="it-IT" dirty="0"/>
              <a:t>I</a:t>
            </a:r>
          </a:p>
        </p:txBody>
      </p:sp>
      <p:sp>
        <p:nvSpPr>
          <p:cNvPr id="256" name="Rettangolo 255"/>
          <p:cNvSpPr/>
          <p:nvPr/>
        </p:nvSpPr>
        <p:spPr>
          <a:xfrm>
            <a:off x="3341843" y="6425529"/>
            <a:ext cx="2135328" cy="307777"/>
          </a:xfrm>
          <a:prstGeom prst="rect">
            <a:avLst/>
          </a:prstGeom>
        </p:spPr>
        <p:txBody>
          <a:bodyPr wrap="none">
            <a:spAutoFit/>
          </a:bodyPr>
          <a:lstStyle/>
          <a:p>
            <a:r>
              <a:rPr lang="it-IT" sz="1400" dirty="0"/>
              <a:t>Local </a:t>
            </a:r>
            <a:r>
              <a:rPr lang="it-IT" sz="1400" dirty="0" err="1" smtClean="0"/>
              <a:t>landmark</a:t>
            </a:r>
            <a:r>
              <a:rPr lang="it-IT" sz="1400" dirty="0" smtClean="0"/>
              <a:t> (</a:t>
            </a:r>
            <a:r>
              <a:rPr lang="it-IT" sz="1400" dirty="0" err="1" smtClean="0"/>
              <a:t>see</a:t>
            </a:r>
            <a:r>
              <a:rPr lang="it-IT" sz="1400" dirty="0" smtClean="0"/>
              <a:t> notes)</a:t>
            </a:r>
            <a:endParaRPr lang="it-IT" sz="1400" dirty="0"/>
          </a:p>
        </p:txBody>
      </p:sp>
      <p:sp>
        <p:nvSpPr>
          <p:cNvPr id="261" name="Quad Arrow 194"/>
          <p:cNvSpPr/>
          <p:nvPr/>
        </p:nvSpPr>
        <p:spPr>
          <a:xfrm rot="2687749">
            <a:off x="3216208" y="6503131"/>
            <a:ext cx="190819" cy="160104"/>
          </a:xfrm>
          <a:prstGeom prst="quadArrow">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CasellaDiTesto 262"/>
          <p:cNvSpPr txBox="1"/>
          <p:nvPr/>
        </p:nvSpPr>
        <p:spPr>
          <a:xfrm>
            <a:off x="10191299" y="4744897"/>
            <a:ext cx="270616" cy="307777"/>
          </a:xfrm>
          <a:prstGeom prst="rect">
            <a:avLst/>
          </a:prstGeom>
          <a:noFill/>
        </p:spPr>
        <p:txBody>
          <a:bodyPr wrap="square" rtlCol="0">
            <a:spAutoFit/>
          </a:bodyPr>
          <a:lstStyle/>
          <a:p>
            <a:r>
              <a:rPr lang="it-IT" sz="1400" b="1" dirty="0">
                <a:solidFill>
                  <a:schemeClr val="accent1">
                    <a:lumMod val="75000"/>
                  </a:schemeClr>
                </a:solidFill>
              </a:rPr>
              <a:t>I</a:t>
            </a:r>
          </a:p>
        </p:txBody>
      </p:sp>
      <p:cxnSp>
        <p:nvCxnSpPr>
          <p:cNvPr id="264" name="Connettore 4 263"/>
          <p:cNvCxnSpPr>
            <a:stCxn id="3" idx="3"/>
          </p:cNvCxnSpPr>
          <p:nvPr/>
        </p:nvCxnSpPr>
        <p:spPr>
          <a:xfrm rot="16200000" flipV="1">
            <a:off x="5260965" y="134008"/>
            <a:ext cx="173734" cy="8392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6" name="Rettangolo con singolo angolo ritagliato 265"/>
          <p:cNvSpPr/>
          <p:nvPr/>
        </p:nvSpPr>
        <p:spPr>
          <a:xfrm>
            <a:off x="3712234" y="308730"/>
            <a:ext cx="253385" cy="262968"/>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1" name="CasellaDiTesto 250"/>
          <p:cNvSpPr txBox="1"/>
          <p:nvPr/>
        </p:nvSpPr>
        <p:spPr>
          <a:xfrm>
            <a:off x="3682966" y="279779"/>
            <a:ext cx="334508" cy="307777"/>
          </a:xfrm>
          <a:prstGeom prst="rect">
            <a:avLst/>
          </a:prstGeom>
          <a:noFill/>
        </p:spPr>
        <p:txBody>
          <a:bodyPr wrap="square" rtlCol="0">
            <a:spAutoFit/>
          </a:bodyPr>
          <a:lstStyle/>
          <a:p>
            <a:r>
              <a:rPr lang="it-IT" sz="1400" b="1" dirty="0">
                <a:solidFill>
                  <a:schemeClr val="accent1">
                    <a:lumMod val="75000"/>
                  </a:schemeClr>
                </a:solidFill>
              </a:rPr>
              <a:t>I</a:t>
            </a:r>
          </a:p>
        </p:txBody>
      </p:sp>
      <p:sp>
        <p:nvSpPr>
          <p:cNvPr id="270" name="Ovale 269"/>
          <p:cNvSpPr/>
          <p:nvPr/>
        </p:nvSpPr>
        <p:spPr>
          <a:xfrm>
            <a:off x="3880168" y="466767"/>
            <a:ext cx="45719" cy="511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30" name="Straight Arrow Connector 29"/>
          <p:cNvCxnSpPr>
            <a:stCxn id="129" idx="0"/>
            <a:endCxn id="292" idx="2"/>
          </p:cNvCxnSpPr>
          <p:nvPr/>
        </p:nvCxnSpPr>
        <p:spPr>
          <a:xfrm flipV="1">
            <a:off x="10011059" y="5500142"/>
            <a:ext cx="217659" cy="15764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4" name="Ovale 253"/>
          <p:cNvSpPr/>
          <p:nvPr/>
        </p:nvSpPr>
        <p:spPr>
          <a:xfrm>
            <a:off x="10293274" y="5467744"/>
            <a:ext cx="45719" cy="596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nvGrpSpPr>
          <p:cNvPr id="288" name="Group 73"/>
          <p:cNvGrpSpPr/>
          <p:nvPr/>
        </p:nvGrpSpPr>
        <p:grpSpPr>
          <a:xfrm>
            <a:off x="5242435" y="4485541"/>
            <a:ext cx="533401" cy="733424"/>
            <a:chOff x="3200400" y="5476579"/>
            <a:chExt cx="533401" cy="733424"/>
          </a:xfrm>
        </p:grpSpPr>
        <p:grpSp>
          <p:nvGrpSpPr>
            <p:cNvPr id="296" name="Group 9"/>
            <p:cNvGrpSpPr/>
            <p:nvPr/>
          </p:nvGrpSpPr>
          <p:grpSpPr>
            <a:xfrm>
              <a:off x="3200400" y="5476579"/>
              <a:ext cx="204922" cy="245542"/>
              <a:chOff x="4114800" y="2590800"/>
              <a:chExt cx="1524000" cy="1535668"/>
            </a:xfrm>
          </p:grpSpPr>
          <p:sp>
            <p:nvSpPr>
              <p:cNvPr id="326" name="Oval 79"/>
              <p:cNvSpPr/>
              <p:nvPr/>
            </p:nvSpPr>
            <p:spPr>
              <a:xfrm>
                <a:off x="4114800" y="2590800"/>
                <a:ext cx="1524000" cy="1535668"/>
              </a:xfrm>
              <a:prstGeom prst="ellipse">
                <a:avLst/>
              </a:prstGeom>
              <a:ln w="9525" cmpd="sng">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334" name="Straight Connector 80"/>
              <p:cNvCxnSpPr/>
              <p:nvPr/>
            </p:nvCxnSpPr>
            <p:spPr>
              <a:xfrm>
                <a:off x="4419600" y="3048000"/>
                <a:ext cx="914400" cy="1588"/>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6" name="Straight Connector 81"/>
              <p:cNvCxnSpPr/>
              <p:nvPr/>
            </p:nvCxnSpPr>
            <p:spPr>
              <a:xfrm>
                <a:off x="4419597" y="3429000"/>
                <a:ext cx="914399" cy="1589"/>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1" name="Straight Connector 82"/>
              <p:cNvCxnSpPr/>
              <p:nvPr/>
            </p:nvCxnSpPr>
            <p:spPr>
              <a:xfrm>
                <a:off x="4419600" y="3733800"/>
                <a:ext cx="914400" cy="1588"/>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23" name="Snip Single Corner Rectangle 75"/>
            <p:cNvSpPr/>
            <p:nvPr/>
          </p:nvSpPr>
          <p:spPr>
            <a:xfrm>
              <a:off x="3302861" y="5614096"/>
              <a:ext cx="430940" cy="595907"/>
            </a:xfrm>
            <a:prstGeom prst="snip1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grpSp>
      <p:cxnSp>
        <p:nvCxnSpPr>
          <p:cNvPr id="353" name="Connettore 4 352"/>
          <p:cNvCxnSpPr>
            <a:stCxn id="106" idx="3"/>
          </p:cNvCxnSpPr>
          <p:nvPr/>
        </p:nvCxnSpPr>
        <p:spPr>
          <a:xfrm flipV="1">
            <a:off x="4092727" y="4921013"/>
            <a:ext cx="1252169" cy="207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8" name="Rettangolo 357"/>
          <p:cNvSpPr/>
          <p:nvPr/>
        </p:nvSpPr>
        <p:spPr>
          <a:xfrm>
            <a:off x="5260590" y="4747737"/>
            <a:ext cx="592663" cy="307777"/>
          </a:xfrm>
          <a:prstGeom prst="rect">
            <a:avLst/>
          </a:prstGeom>
        </p:spPr>
        <p:txBody>
          <a:bodyPr wrap="none">
            <a:spAutoFit/>
          </a:bodyPr>
          <a:lstStyle/>
          <a:p>
            <a:r>
              <a:rPr lang="it-IT" sz="1400" dirty="0">
                <a:solidFill>
                  <a:schemeClr val="accent1"/>
                </a:solidFill>
              </a:rPr>
              <a:t>(OPT)</a:t>
            </a:r>
          </a:p>
        </p:txBody>
      </p:sp>
      <p:sp>
        <p:nvSpPr>
          <p:cNvPr id="359" name="Rettangolo 358"/>
          <p:cNvSpPr/>
          <p:nvPr/>
        </p:nvSpPr>
        <p:spPr>
          <a:xfrm>
            <a:off x="3500522" y="14746"/>
            <a:ext cx="843436" cy="276999"/>
          </a:xfrm>
          <a:prstGeom prst="rect">
            <a:avLst/>
          </a:prstGeom>
        </p:spPr>
        <p:txBody>
          <a:bodyPr wrap="none">
            <a:spAutoFit/>
          </a:bodyPr>
          <a:lstStyle/>
          <a:p>
            <a:r>
              <a:rPr lang="it-IT" sz="1200" dirty="0" err="1" smtClean="0"/>
              <a:t>Contact</a:t>
            </a:r>
            <a:r>
              <a:rPr lang="it-IT" sz="1200" dirty="0" smtClean="0"/>
              <a:t> </a:t>
            </a:r>
            <a:r>
              <a:rPr lang="it-IT" sz="1200" dirty="0" err="1" smtClean="0"/>
              <a:t>us</a:t>
            </a:r>
            <a:endParaRPr lang="it-IT" sz="1200" dirty="0"/>
          </a:p>
        </p:txBody>
      </p:sp>
    </p:spTree>
    <p:extLst>
      <p:ext uri="{BB962C8B-B14F-4D97-AF65-F5344CB8AC3E}">
        <p14:creationId xmlns:p14="http://schemas.microsoft.com/office/powerpoint/2010/main" val="163494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24419" y="376535"/>
            <a:ext cx="4998720" cy="646331"/>
          </a:xfrm>
          <a:prstGeom prst="rect">
            <a:avLst/>
          </a:prstGeom>
          <a:noFill/>
        </p:spPr>
        <p:txBody>
          <a:bodyPr wrap="square" rtlCol="0">
            <a:spAutoFit/>
          </a:bodyPr>
          <a:lstStyle/>
          <a:p>
            <a:r>
              <a:rPr lang="it-IT" sz="3600" b="1" dirty="0" err="1"/>
              <a:t>Mock</a:t>
            </a:r>
            <a:r>
              <a:rPr lang="it-IT" sz="3600" b="1" dirty="0"/>
              <a:t> up</a:t>
            </a:r>
          </a:p>
        </p:txBody>
      </p:sp>
      <p:sp>
        <p:nvSpPr>
          <p:cNvPr id="3" name="CasellaDiTesto 2"/>
          <p:cNvSpPr txBox="1"/>
          <p:nvPr/>
        </p:nvSpPr>
        <p:spPr>
          <a:xfrm>
            <a:off x="624419" y="1333553"/>
            <a:ext cx="9731728" cy="2800767"/>
          </a:xfrm>
          <a:prstGeom prst="rect">
            <a:avLst/>
          </a:prstGeom>
          <a:noFill/>
        </p:spPr>
        <p:txBody>
          <a:bodyPr wrap="square" rtlCol="0">
            <a:spAutoFit/>
          </a:bodyPr>
          <a:lstStyle/>
          <a:p>
            <a:pPr marL="285750" indent="-285750">
              <a:buFont typeface="Arial" panose="020B0604020202020204" pitchFamily="34" charset="0"/>
              <a:buChar char="•"/>
            </a:pPr>
            <a:r>
              <a:rPr lang="it-IT" sz="1600" b="1" dirty="0" err="1"/>
              <a:t>Implemented</a:t>
            </a:r>
            <a:r>
              <a:rPr lang="it-IT" sz="1600" b="1" dirty="0"/>
              <a:t> </a:t>
            </a:r>
            <a:r>
              <a:rPr lang="it-IT" sz="1600" b="1" dirty="0" err="1"/>
              <a:t>links</a:t>
            </a:r>
            <a:r>
              <a:rPr lang="it-IT" sz="1600" dirty="0"/>
              <a:t> are in </a:t>
            </a:r>
            <a:r>
              <a:rPr lang="it-IT" sz="1600" dirty="0" err="1"/>
              <a:t>red</a:t>
            </a:r>
            <a:r>
              <a:rPr lang="it-IT" sz="1600" dirty="0"/>
              <a:t>. The </a:t>
            </a:r>
            <a:r>
              <a:rPr lang="it-IT" sz="1600" dirty="0" err="1"/>
              <a:t>only</a:t>
            </a:r>
            <a:r>
              <a:rPr lang="it-IT" sz="1600" dirty="0"/>
              <a:t> </a:t>
            </a:r>
            <a:r>
              <a:rPr lang="it-IT" sz="1600" dirty="0" err="1"/>
              <a:t>exception</a:t>
            </a:r>
            <a:r>
              <a:rPr lang="it-IT" sz="1600" dirty="0"/>
              <a:t> </a:t>
            </a:r>
            <a:r>
              <a:rPr lang="it-IT" sz="1600" dirty="0" err="1"/>
              <a:t>is</a:t>
            </a:r>
            <a:r>
              <a:rPr lang="it-IT" sz="1600" dirty="0"/>
              <a:t> the </a:t>
            </a:r>
            <a:r>
              <a:rPr lang="it-IT" sz="1600" dirty="0" err="1"/>
              <a:t>topbar</a:t>
            </a:r>
            <a:r>
              <a:rPr lang="it-IT" sz="1600" dirty="0"/>
              <a:t>, </a:t>
            </a:r>
            <a:r>
              <a:rPr lang="it-IT" sz="1600" dirty="0" err="1"/>
              <a:t>that</a:t>
            </a:r>
            <a:r>
              <a:rPr lang="it-IT" sz="1600" dirty="0"/>
              <a:t> </a:t>
            </a:r>
            <a:r>
              <a:rPr lang="it-IT" sz="1600" dirty="0" err="1"/>
              <a:t>is</a:t>
            </a:r>
            <a:r>
              <a:rPr lang="it-IT" sz="1600" dirty="0"/>
              <a:t> </a:t>
            </a:r>
            <a:r>
              <a:rPr lang="it-IT" sz="1600" dirty="0" err="1"/>
              <a:t>clickable</a:t>
            </a:r>
            <a:r>
              <a:rPr lang="it-IT" sz="1600" dirty="0"/>
              <a:t> from </a:t>
            </a:r>
            <a:r>
              <a:rPr lang="it-IT" sz="1600" dirty="0" err="1"/>
              <a:t>any</a:t>
            </a:r>
            <a:r>
              <a:rPr lang="it-IT" sz="1600" dirty="0"/>
              <a:t> page: </a:t>
            </a:r>
            <a:r>
              <a:rPr lang="it-IT" sz="1600" dirty="0" err="1"/>
              <a:t>clicking</a:t>
            </a:r>
            <a:r>
              <a:rPr lang="it-IT" sz="1600" dirty="0"/>
              <a:t> on </a:t>
            </a:r>
            <a:r>
              <a:rPr lang="it-IT" sz="1600" dirty="0" err="1"/>
              <a:t>one</a:t>
            </a:r>
            <a:r>
              <a:rPr lang="it-IT" sz="1600" dirty="0"/>
              <a:t> of the </a:t>
            </a:r>
            <a:r>
              <a:rPr lang="it-IT" sz="1600" dirty="0" err="1"/>
              <a:t>categories</a:t>
            </a:r>
            <a:r>
              <a:rPr lang="it-IT" sz="1600" dirty="0"/>
              <a:t> </a:t>
            </a:r>
            <a:r>
              <a:rPr lang="it-IT" sz="1600" dirty="0" err="1"/>
              <a:t>redirects</a:t>
            </a:r>
            <a:r>
              <a:rPr lang="it-IT" sz="1600" dirty="0"/>
              <a:t> to a </a:t>
            </a:r>
            <a:r>
              <a:rPr lang="it-IT" sz="1600" dirty="0" err="1"/>
              <a:t>dedicated</a:t>
            </a:r>
            <a:r>
              <a:rPr lang="it-IT" sz="1600" dirty="0"/>
              <a:t> page </a:t>
            </a:r>
            <a:r>
              <a:rPr lang="it-IT" sz="1600" dirty="0" err="1"/>
              <a:t>where</a:t>
            </a:r>
            <a:r>
              <a:rPr lang="it-IT" sz="1600" dirty="0"/>
              <a:t> the menu </a:t>
            </a:r>
            <a:r>
              <a:rPr lang="it-IT" sz="1600" dirty="0" err="1"/>
              <a:t>is</a:t>
            </a:r>
            <a:r>
              <a:rPr lang="it-IT" sz="1600" dirty="0"/>
              <a:t> open.</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err="1"/>
              <a:t>Footer</a:t>
            </a:r>
            <a:r>
              <a:rPr lang="it-IT" sz="1600" b="1" dirty="0"/>
              <a:t> </a:t>
            </a:r>
            <a:r>
              <a:rPr lang="it-IT" sz="1600" dirty="0" err="1"/>
              <a:t>is</a:t>
            </a:r>
            <a:r>
              <a:rPr lang="it-IT" sz="1600" dirty="0"/>
              <a:t> </a:t>
            </a:r>
            <a:r>
              <a:rPr lang="it-IT" sz="1600" dirty="0" err="1"/>
              <a:t>only</a:t>
            </a:r>
            <a:r>
              <a:rPr lang="it-IT" sz="1600" dirty="0"/>
              <a:t> </a:t>
            </a:r>
            <a:r>
              <a:rPr lang="it-IT" sz="1600" dirty="0" err="1"/>
              <a:t>visible</a:t>
            </a:r>
            <a:r>
              <a:rPr lang="it-IT" sz="1600" dirty="0"/>
              <a:t> in the home page, to </a:t>
            </a:r>
            <a:r>
              <a:rPr lang="it-IT" sz="1600" dirty="0" err="1"/>
              <a:t>have</a:t>
            </a:r>
            <a:r>
              <a:rPr lang="it-IT" sz="1600" dirty="0"/>
              <a:t> more </a:t>
            </a:r>
            <a:r>
              <a:rPr lang="it-IT" sz="1600" dirty="0" err="1"/>
              <a:t>space</a:t>
            </a:r>
            <a:r>
              <a:rPr lang="it-IT" sz="1600" dirty="0"/>
              <a:t> to display the </a:t>
            </a:r>
            <a:r>
              <a:rPr lang="it-IT" sz="1600" dirty="0" err="1"/>
              <a:t>actual</a:t>
            </a:r>
            <a:r>
              <a:rPr lang="it-IT" sz="1600" dirty="0"/>
              <a:t> </a:t>
            </a:r>
            <a:r>
              <a:rPr lang="it-IT" sz="1600" dirty="0" err="1"/>
              <a:t>content</a:t>
            </a:r>
            <a:r>
              <a:rPr lang="it-IT" sz="1600" dirty="0"/>
              <a:t> of the page (</a:t>
            </a:r>
            <a:r>
              <a:rPr lang="it-IT" sz="1600" dirty="0" err="1"/>
              <a:t>it</a:t>
            </a:r>
            <a:r>
              <a:rPr lang="it-IT" sz="1600" dirty="0"/>
              <a:t> </a:t>
            </a:r>
            <a:r>
              <a:rPr lang="it-IT" sz="1600" dirty="0" err="1"/>
              <a:t>will</a:t>
            </a:r>
            <a:r>
              <a:rPr lang="it-IT" sz="1600" dirty="0"/>
              <a:t> of </a:t>
            </a:r>
            <a:r>
              <a:rPr lang="it-IT" sz="1600" dirty="0" err="1"/>
              <a:t>course</a:t>
            </a:r>
            <a:r>
              <a:rPr lang="it-IT" sz="1600" dirty="0"/>
              <a:t> be </a:t>
            </a:r>
            <a:r>
              <a:rPr lang="it-IT" sz="1600" dirty="0" err="1"/>
              <a:t>present</a:t>
            </a:r>
            <a:r>
              <a:rPr lang="it-IT" sz="1600" dirty="0"/>
              <a:t> in </a:t>
            </a:r>
            <a:r>
              <a:rPr lang="it-IT" sz="1600" dirty="0" err="1"/>
              <a:t>all</a:t>
            </a:r>
            <a:r>
              <a:rPr lang="it-IT" sz="1600" dirty="0"/>
              <a:t> the </a:t>
            </a:r>
            <a:r>
              <a:rPr lang="it-IT" sz="1600" dirty="0" err="1"/>
              <a:t>pages</a:t>
            </a:r>
            <a:r>
              <a:rPr lang="it-IT" sz="1600" dirty="0"/>
              <a:t> in the </a:t>
            </a:r>
            <a:r>
              <a:rPr lang="it-IT" sz="1600" dirty="0" err="1"/>
              <a:t>final</a:t>
            </a:r>
            <a:r>
              <a:rPr lang="it-IT" sz="1600" dirty="0"/>
              <a:t> </a:t>
            </a:r>
            <a:r>
              <a:rPr lang="it-IT" sz="1600" dirty="0" err="1"/>
              <a:t>implementation</a:t>
            </a:r>
            <a:r>
              <a:rPr lang="it-IT" sz="1600" dirty="0"/>
              <a:t>). </a:t>
            </a:r>
            <a:r>
              <a:rPr lang="it-IT" sz="1600" dirty="0" err="1"/>
              <a:t>As</a:t>
            </a:r>
            <a:r>
              <a:rPr lang="it-IT" sz="1600" dirty="0"/>
              <a:t> </a:t>
            </a:r>
            <a:r>
              <a:rPr lang="it-IT" sz="1600" dirty="0" err="1"/>
              <a:t>we</a:t>
            </a:r>
            <a:r>
              <a:rPr lang="it-IT" sz="1600" dirty="0"/>
              <a:t> </a:t>
            </a:r>
            <a:r>
              <a:rPr lang="it-IT" sz="1600" dirty="0" err="1"/>
              <a:t>decided</a:t>
            </a:r>
            <a:r>
              <a:rPr lang="it-IT" sz="1600" dirty="0"/>
              <a:t> to include the </a:t>
            </a:r>
            <a:r>
              <a:rPr lang="it-IT" sz="1600" dirty="0" err="1"/>
              <a:t>contact</a:t>
            </a:r>
            <a:r>
              <a:rPr lang="it-IT" sz="1600" dirty="0"/>
              <a:t> </a:t>
            </a:r>
            <a:r>
              <a:rPr lang="it-IT" sz="1600" dirty="0" err="1"/>
              <a:t>form</a:t>
            </a:r>
            <a:r>
              <a:rPr lang="it-IT" sz="1600" dirty="0"/>
              <a:t> in the </a:t>
            </a:r>
            <a:r>
              <a:rPr lang="it-IT" sz="1600" dirty="0" err="1"/>
              <a:t>footer</a:t>
            </a:r>
            <a:r>
              <a:rPr lang="it-IT" sz="1600" dirty="0"/>
              <a:t> in the </a:t>
            </a:r>
            <a:r>
              <a:rPr lang="it-IT" sz="1600" dirty="0" err="1"/>
              <a:t>mock</a:t>
            </a:r>
            <a:r>
              <a:rPr lang="it-IT" sz="1600" dirty="0"/>
              <a:t> up the </a:t>
            </a:r>
            <a:r>
              <a:rPr lang="it-IT" sz="1600" dirty="0" err="1"/>
              <a:t>form</a:t>
            </a:r>
            <a:r>
              <a:rPr lang="it-IT" sz="1600" dirty="0"/>
              <a:t> </a:t>
            </a:r>
            <a:r>
              <a:rPr lang="it-IT" sz="1600" dirty="0" err="1"/>
              <a:t>will</a:t>
            </a:r>
            <a:r>
              <a:rPr lang="it-IT" sz="1600" dirty="0"/>
              <a:t> be </a:t>
            </a:r>
            <a:r>
              <a:rPr lang="it-IT" sz="1600" dirty="0" err="1"/>
              <a:t>reachable</a:t>
            </a:r>
            <a:r>
              <a:rPr lang="it-IT" sz="1600" dirty="0"/>
              <a:t> </a:t>
            </a:r>
            <a:r>
              <a:rPr lang="it-IT" sz="1600" dirty="0" err="1"/>
              <a:t>only</a:t>
            </a:r>
            <a:r>
              <a:rPr lang="it-IT" sz="1600" dirty="0"/>
              <a:t> from the homepage (</a:t>
            </a:r>
            <a:r>
              <a:rPr lang="it-IT" sz="1600" dirty="0" err="1"/>
              <a:t>but</a:t>
            </a:r>
            <a:r>
              <a:rPr lang="it-IT" sz="1600" dirty="0"/>
              <a:t> in the </a:t>
            </a:r>
            <a:r>
              <a:rPr lang="it-IT" sz="1600" dirty="0" err="1"/>
              <a:t>final</a:t>
            </a:r>
            <a:r>
              <a:rPr lang="it-IT" sz="1600" dirty="0"/>
              <a:t> </a:t>
            </a:r>
            <a:r>
              <a:rPr lang="it-IT" sz="1600" dirty="0" err="1"/>
              <a:t>implementation</a:t>
            </a:r>
            <a:r>
              <a:rPr lang="it-IT" sz="1600" dirty="0"/>
              <a:t> </a:t>
            </a:r>
            <a:r>
              <a:rPr lang="it-IT" sz="1600" dirty="0" err="1"/>
              <a:t>it</a:t>
            </a:r>
            <a:r>
              <a:rPr lang="it-IT" sz="1600" dirty="0"/>
              <a:t> </a:t>
            </a:r>
            <a:r>
              <a:rPr lang="it-IT" sz="1600" dirty="0" err="1"/>
              <a:t>will</a:t>
            </a:r>
            <a:r>
              <a:rPr lang="it-IT" sz="1600" dirty="0"/>
              <a:t> be </a:t>
            </a:r>
            <a:r>
              <a:rPr lang="it-IT" sz="1600" dirty="0" err="1"/>
              <a:t>reachable</a:t>
            </a:r>
            <a:r>
              <a:rPr lang="it-IT" sz="1600" dirty="0"/>
              <a:t> from </a:t>
            </a:r>
            <a:r>
              <a:rPr lang="it-IT" sz="1600" dirty="0" err="1"/>
              <a:t>any</a:t>
            </a:r>
            <a:r>
              <a:rPr lang="it-IT" sz="1600" dirty="0"/>
              <a:t> page).</a:t>
            </a:r>
          </a:p>
          <a:p>
            <a:pPr marL="285750" indent="-285750">
              <a:buFont typeface="Arial" panose="020B0604020202020204" pitchFamily="34" charset="0"/>
              <a:buChar char="•"/>
            </a:pPr>
            <a:endParaRPr lang="it-IT" sz="1600" dirty="0"/>
          </a:p>
          <a:p>
            <a:pPr marL="285750" indent="-285750">
              <a:buFont typeface="Arial" panose="020B0604020202020204" pitchFamily="34" charset="0"/>
              <a:buChar char="•"/>
            </a:pPr>
            <a:r>
              <a:rPr lang="it-IT" sz="1600" b="1" dirty="0"/>
              <a:t>Back </a:t>
            </a:r>
            <a:r>
              <a:rPr lang="it-IT" sz="1600" b="1" dirty="0" err="1"/>
              <a:t>links</a:t>
            </a:r>
            <a:r>
              <a:rPr lang="it-IT" sz="1600" b="1" dirty="0"/>
              <a:t> </a:t>
            </a:r>
            <a:r>
              <a:rPr lang="it-IT" sz="1600" dirty="0" err="1"/>
              <a:t>sometimes</a:t>
            </a:r>
            <a:r>
              <a:rPr lang="it-IT" sz="1600" dirty="0"/>
              <a:t> </a:t>
            </a:r>
            <a:r>
              <a:rPr lang="it-IT" sz="1600" dirty="0" err="1"/>
              <a:t>overlap</a:t>
            </a:r>
            <a:r>
              <a:rPr lang="it-IT" sz="1600" dirty="0"/>
              <a:t>, </a:t>
            </a:r>
            <a:r>
              <a:rPr lang="it-IT" sz="1600" dirty="0" err="1"/>
              <a:t>like</a:t>
            </a:r>
            <a:r>
              <a:rPr lang="it-IT" sz="1600" dirty="0"/>
              <a:t> in the </a:t>
            </a:r>
            <a:r>
              <a:rPr lang="it-IT" sz="1600" dirty="0" err="1"/>
              <a:t>tim</a:t>
            </a:r>
            <a:r>
              <a:rPr lang="it-IT" sz="1600" dirty="0"/>
              <a:t> </a:t>
            </a:r>
            <a:r>
              <a:rPr lang="it-IT" sz="1600" dirty="0" err="1"/>
              <a:t>vision</a:t>
            </a:r>
            <a:r>
              <a:rPr lang="it-IT" sz="1600" dirty="0"/>
              <a:t> page, </a:t>
            </a:r>
            <a:r>
              <a:rPr lang="it-IT" sz="1600" dirty="0" err="1"/>
              <a:t>as</a:t>
            </a:r>
            <a:r>
              <a:rPr lang="it-IT" sz="1600" dirty="0"/>
              <a:t> the </a:t>
            </a:r>
            <a:r>
              <a:rPr lang="it-IT" sz="1600" dirty="0" err="1"/>
              <a:t>user</a:t>
            </a:r>
            <a:r>
              <a:rPr lang="it-IT" sz="1600" dirty="0"/>
              <a:t> can come to </a:t>
            </a:r>
            <a:r>
              <a:rPr lang="it-IT" sz="1600" dirty="0" err="1"/>
              <a:t>that</a:t>
            </a:r>
            <a:r>
              <a:rPr lang="it-IT" sz="1600" dirty="0"/>
              <a:t> page from </a:t>
            </a:r>
            <a:r>
              <a:rPr lang="it-IT" sz="1600" dirty="0" err="1"/>
              <a:t>different</a:t>
            </a:r>
            <a:r>
              <a:rPr lang="it-IT" sz="1600" dirty="0"/>
              <a:t> </a:t>
            </a:r>
            <a:r>
              <a:rPr lang="it-IT" sz="1600" dirty="0" err="1"/>
              <a:t>ones</a:t>
            </a:r>
            <a:r>
              <a:rPr lang="it-IT" sz="1600" dirty="0"/>
              <a:t>. In the </a:t>
            </a:r>
            <a:r>
              <a:rPr lang="it-IT" sz="1600" dirty="0" err="1"/>
              <a:t>final</a:t>
            </a:r>
            <a:r>
              <a:rPr lang="it-IT" sz="1600" dirty="0"/>
              <a:t> </a:t>
            </a:r>
            <a:r>
              <a:rPr lang="it-IT" sz="1600" dirty="0" err="1"/>
              <a:t>implementation</a:t>
            </a:r>
            <a:r>
              <a:rPr lang="it-IT" sz="1600" dirty="0"/>
              <a:t> </a:t>
            </a:r>
            <a:r>
              <a:rPr lang="it-IT" sz="1600" dirty="0" err="1"/>
              <a:t>this</a:t>
            </a:r>
            <a:r>
              <a:rPr lang="it-IT" sz="1600" dirty="0"/>
              <a:t> </a:t>
            </a:r>
            <a:r>
              <a:rPr lang="it-IT" sz="1600" dirty="0" err="1"/>
              <a:t>links</a:t>
            </a:r>
            <a:r>
              <a:rPr lang="it-IT" sz="1600" dirty="0"/>
              <a:t> </a:t>
            </a:r>
            <a:r>
              <a:rPr lang="it-IT" sz="1600" dirty="0" err="1"/>
              <a:t>will</a:t>
            </a:r>
            <a:r>
              <a:rPr lang="it-IT" sz="1600" dirty="0"/>
              <a:t> be </a:t>
            </a:r>
            <a:r>
              <a:rPr lang="it-IT" sz="1600" dirty="0" err="1"/>
              <a:t>dealt</a:t>
            </a:r>
            <a:r>
              <a:rPr lang="it-IT" sz="1600" dirty="0"/>
              <a:t> </a:t>
            </a:r>
            <a:r>
              <a:rPr lang="it-IT" sz="1600" dirty="0" err="1"/>
              <a:t>dynamically</a:t>
            </a:r>
            <a:r>
              <a:rPr lang="it-IT" sz="1600" dirty="0"/>
              <a:t>.</a:t>
            </a:r>
            <a:endParaRPr lang="it-IT" sz="1600" b="1" dirty="0"/>
          </a:p>
        </p:txBody>
      </p:sp>
    </p:spTree>
    <p:extLst>
      <p:ext uri="{BB962C8B-B14F-4D97-AF65-F5344CB8AC3E}">
        <p14:creationId xmlns:p14="http://schemas.microsoft.com/office/powerpoint/2010/main" val="3393606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3083</TotalTime>
  <Words>1371</Words>
  <Application>Microsoft Office PowerPoint</Application>
  <PresentationFormat>Widescreen</PresentationFormat>
  <Paragraphs>188</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HYP Project 2015-206 Part 1: Design </vt:lpstr>
      <vt:lpstr>Delivery Date: 20-07-2016</vt:lpstr>
      <vt:lpstr>Forms and Cardinality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 CAZZO</dc:title>
  <dc:creator>ale dello</dc:creator>
  <cp:lastModifiedBy>Lorenzo Costantini</cp:lastModifiedBy>
  <cp:revision>97</cp:revision>
  <cp:lastPrinted>2016-05-08T22:29:40Z</cp:lastPrinted>
  <dcterms:created xsi:type="dcterms:W3CDTF">2016-04-05T11:57:04Z</dcterms:created>
  <dcterms:modified xsi:type="dcterms:W3CDTF">2016-07-19T12:44:04Z</dcterms:modified>
</cp:coreProperties>
</file>